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1832" r:id="rId2"/>
    <p:sldId id="2141411984" r:id="rId3"/>
    <p:sldId id="2141412068" r:id="rId4"/>
    <p:sldId id="1781" r:id="rId5"/>
    <p:sldId id="2141412111" r:id="rId6"/>
    <p:sldId id="2141412112" r:id="rId7"/>
    <p:sldId id="2141412052" r:id="rId8"/>
    <p:sldId id="2141412027" r:id="rId9"/>
    <p:sldId id="2141412039" r:id="rId10"/>
    <p:sldId id="2141412106" r:id="rId11"/>
    <p:sldId id="2141412110" r:id="rId12"/>
    <p:sldId id="2141412012" r:id="rId13"/>
    <p:sldId id="2141412128" r:id="rId14"/>
    <p:sldId id="2141412074" r:id="rId15"/>
    <p:sldId id="2141412088" r:id="rId16"/>
    <p:sldId id="2141412089" r:id="rId17"/>
    <p:sldId id="2141412053" r:id="rId18"/>
    <p:sldId id="2141412085" r:id="rId19"/>
    <p:sldId id="2141412117" r:id="rId20"/>
    <p:sldId id="2141412114" r:id="rId21"/>
    <p:sldId id="2141412116" r:id="rId22"/>
    <p:sldId id="2141412102" r:id="rId23"/>
    <p:sldId id="2141412048" r:id="rId24"/>
    <p:sldId id="2141412123" r:id="rId25"/>
    <p:sldId id="2141412122" r:id="rId26"/>
    <p:sldId id="2141412066" r:id="rId27"/>
    <p:sldId id="2141412108" r:id="rId28"/>
    <p:sldId id="2141412121" r:id="rId29"/>
    <p:sldId id="2141412045" r:id="rId30"/>
    <p:sldId id="2141411993" r:id="rId31"/>
    <p:sldId id="2141412076" r:id="rId32"/>
    <p:sldId id="2141412130" r:id="rId33"/>
    <p:sldId id="2141412104" r:id="rId34"/>
    <p:sldId id="2141412124" r:id="rId35"/>
    <p:sldId id="2141412125" r:id="rId36"/>
    <p:sldId id="1892" r:id="rId37"/>
    <p:sldId id="2141412129" r:id="rId38"/>
    <p:sldId id="2141412126" r:id="rId39"/>
    <p:sldId id="2141412127" r:id="rId40"/>
    <p:sldId id="2141411988" r:id="rId41"/>
    <p:sldId id="2141412044" r:id="rId42"/>
    <p:sldId id="2141412120" r:id="rId43"/>
    <p:sldId id="2141412079" r:id="rId44"/>
    <p:sldId id="2141412131" r:id="rId45"/>
    <p:sldId id="2141411966" r:id="rId46"/>
    <p:sldId id="2141412118" r:id="rId47"/>
    <p:sldId id="2141411975" r:id="rId48"/>
    <p:sldId id="2141412107" r:id="rId49"/>
    <p:sldId id="1857" r:id="rId50"/>
  </p:sldIdLst>
  <p:sldSz cx="9144000" cy="6858000" type="screen4x3"/>
  <p:notesSz cx="9296400"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ce Mehlman" initials="BM" lastIdx="1" clrIdx="0">
    <p:extLst>
      <p:ext uri="{19B8F6BF-5375-455C-9EA6-DF929625EA0E}">
        <p15:presenceInfo xmlns:p15="http://schemas.microsoft.com/office/powerpoint/2012/main" userId="S::bruce@mc-dc.com::4039a83a-a3f8-455c-a0b0-445b641004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7F7F7"/>
    <a:srgbClr val="051F5C"/>
    <a:srgbClr val="B02318"/>
    <a:srgbClr val="009900"/>
    <a:srgbClr val="43972A"/>
    <a:srgbClr val="AF2318"/>
    <a:srgbClr val="B02218"/>
    <a:srgbClr val="0000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0331" autoAdjust="0"/>
    <p:restoredTop sz="86376"/>
  </p:normalViewPr>
  <p:slideViewPr>
    <p:cSldViewPr>
      <p:cViewPr varScale="1">
        <p:scale>
          <a:sx n="106" d="100"/>
          <a:sy n="106" d="100"/>
        </p:scale>
        <p:origin x="920" y="176"/>
      </p:cViewPr>
      <p:guideLst>
        <p:guide orient="horz" pos="2160"/>
        <p:guide pos="2880"/>
      </p:guideLst>
    </p:cSldViewPr>
  </p:slideViewPr>
  <p:outlineViewPr>
    <p:cViewPr>
      <p:scale>
        <a:sx n="33" d="100"/>
        <a:sy n="33" d="100"/>
      </p:scale>
      <p:origin x="0" y="-2536"/>
    </p:cViewPr>
  </p:outlineViewPr>
  <p:notesTextViewPr>
    <p:cViewPr>
      <p:scale>
        <a:sx n="75" d="100"/>
        <a:sy n="75" d="100"/>
      </p:scale>
      <p:origin x="0" y="0"/>
    </p:cViewPr>
  </p:notesTextViewPr>
  <p:sorterViewPr>
    <p:cViewPr>
      <p:scale>
        <a:sx n="1" d="1"/>
        <a:sy n="1" d="1"/>
      </p:scale>
      <p:origin x="0" y="-17544"/>
    </p:cViewPr>
  </p:sorterViewPr>
  <p:notesViewPr>
    <p:cSldViewPr>
      <p:cViewPr varScale="1">
        <p:scale>
          <a:sx n="124" d="100"/>
          <a:sy n="124" d="100"/>
        </p:scale>
        <p:origin x="208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1"/>
            <a:ext cx="4028158" cy="344210"/>
          </a:xfrm>
          <a:prstGeom prst="rect">
            <a:avLst/>
          </a:prstGeom>
        </p:spPr>
        <p:txBody>
          <a:bodyPr vert="horz" lIns="91411" tIns="45704" rIns="91411" bIns="45704" rtlCol="0"/>
          <a:lstStyle>
            <a:lvl1pPr algn="l">
              <a:defRPr sz="1200"/>
            </a:lvl1pPr>
          </a:lstStyle>
          <a:p>
            <a:endParaRPr lang="en-US"/>
          </a:p>
        </p:txBody>
      </p:sp>
      <p:sp>
        <p:nvSpPr>
          <p:cNvPr id="3" name="Date Placeholder 2"/>
          <p:cNvSpPr>
            <a:spLocks noGrp="1"/>
          </p:cNvSpPr>
          <p:nvPr>
            <p:ph type="dt" sz="quarter" idx="1"/>
          </p:nvPr>
        </p:nvSpPr>
        <p:spPr>
          <a:xfrm>
            <a:off x="5266124" y="1"/>
            <a:ext cx="4028158" cy="344210"/>
          </a:xfrm>
          <a:prstGeom prst="rect">
            <a:avLst/>
          </a:prstGeom>
        </p:spPr>
        <p:txBody>
          <a:bodyPr vert="horz" lIns="91411" tIns="45704" rIns="91411" bIns="45704" rtlCol="0"/>
          <a:lstStyle>
            <a:lvl1pPr algn="r">
              <a:defRPr sz="1200"/>
            </a:lvl1pPr>
          </a:lstStyle>
          <a:p>
            <a:fld id="{E52D78E9-4A04-4B1C-A94C-C5D5A811DD75}" type="datetimeFigureOut">
              <a:rPr lang="en-US" smtClean="0"/>
              <a:t>6/23/24</a:t>
            </a:fld>
            <a:endParaRPr lang="en-US"/>
          </a:p>
        </p:txBody>
      </p:sp>
      <p:sp>
        <p:nvSpPr>
          <p:cNvPr id="4" name="Footer Placeholder 3"/>
          <p:cNvSpPr>
            <a:spLocks noGrp="1"/>
          </p:cNvSpPr>
          <p:nvPr>
            <p:ph type="ftr" sz="quarter" idx="2"/>
          </p:nvPr>
        </p:nvSpPr>
        <p:spPr>
          <a:xfrm>
            <a:off x="6" y="6536422"/>
            <a:ext cx="4028158" cy="344210"/>
          </a:xfrm>
          <a:prstGeom prst="rect">
            <a:avLst/>
          </a:prstGeom>
        </p:spPr>
        <p:txBody>
          <a:bodyPr vert="horz" lIns="91411" tIns="45704" rIns="91411" bIns="45704" rtlCol="0" anchor="b"/>
          <a:lstStyle>
            <a:lvl1pPr algn="l">
              <a:defRPr sz="1200"/>
            </a:lvl1pPr>
          </a:lstStyle>
          <a:p>
            <a:endParaRPr lang="en-US"/>
          </a:p>
        </p:txBody>
      </p:sp>
      <p:sp>
        <p:nvSpPr>
          <p:cNvPr id="5" name="Slide Number Placeholder 4"/>
          <p:cNvSpPr>
            <a:spLocks noGrp="1"/>
          </p:cNvSpPr>
          <p:nvPr>
            <p:ph type="sldNum" sz="quarter" idx="3"/>
          </p:nvPr>
        </p:nvSpPr>
        <p:spPr>
          <a:xfrm>
            <a:off x="5266124" y="6536422"/>
            <a:ext cx="4028158" cy="344210"/>
          </a:xfrm>
          <a:prstGeom prst="rect">
            <a:avLst/>
          </a:prstGeom>
        </p:spPr>
        <p:txBody>
          <a:bodyPr vert="horz" lIns="91411" tIns="45704" rIns="91411" bIns="45704" rtlCol="0" anchor="b"/>
          <a:lstStyle>
            <a:lvl1pPr algn="r">
              <a:defRPr sz="1200"/>
            </a:lvl1pPr>
          </a:lstStyle>
          <a:p>
            <a:fld id="{90224528-A728-4E7A-8422-A7532E5A1152}" type="slidenum">
              <a:rPr lang="en-US" smtClean="0"/>
              <a:t>‹#›</a:t>
            </a:fld>
            <a:endParaRPr lang="en-US"/>
          </a:p>
        </p:txBody>
      </p:sp>
    </p:spTree>
    <p:extLst>
      <p:ext uri="{BB962C8B-B14F-4D97-AF65-F5344CB8AC3E}">
        <p14:creationId xmlns:p14="http://schemas.microsoft.com/office/powerpoint/2010/main" val="1337227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440" cy="344091"/>
          </a:xfrm>
          <a:prstGeom prst="rect">
            <a:avLst/>
          </a:prstGeom>
        </p:spPr>
        <p:txBody>
          <a:bodyPr vert="horz" lIns="92453" tIns="46225" rIns="92453" bIns="46225" rtlCol="0"/>
          <a:lstStyle>
            <a:lvl1pPr algn="l">
              <a:defRPr sz="1200"/>
            </a:lvl1pPr>
          </a:lstStyle>
          <a:p>
            <a:endParaRPr lang="en-US"/>
          </a:p>
        </p:txBody>
      </p:sp>
      <p:sp>
        <p:nvSpPr>
          <p:cNvPr id="3" name="Date Placeholder 2"/>
          <p:cNvSpPr>
            <a:spLocks noGrp="1"/>
          </p:cNvSpPr>
          <p:nvPr>
            <p:ph type="dt" idx="1"/>
          </p:nvPr>
        </p:nvSpPr>
        <p:spPr>
          <a:xfrm>
            <a:off x="5265817" y="1"/>
            <a:ext cx="4028440" cy="344091"/>
          </a:xfrm>
          <a:prstGeom prst="rect">
            <a:avLst/>
          </a:prstGeom>
        </p:spPr>
        <p:txBody>
          <a:bodyPr vert="horz" lIns="92453" tIns="46225" rIns="92453" bIns="46225" rtlCol="0"/>
          <a:lstStyle>
            <a:lvl1pPr algn="r">
              <a:defRPr sz="1200"/>
            </a:lvl1pPr>
          </a:lstStyle>
          <a:p>
            <a:fld id="{764819DE-2CBA-496D-AEFF-D4126ED838D1}" type="datetimeFigureOut">
              <a:rPr lang="en-US" smtClean="0"/>
              <a:t>6/23/24</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53" tIns="46225" rIns="92453" bIns="46225" rtlCol="0" anchor="ctr"/>
          <a:lstStyle/>
          <a:p>
            <a:endParaRPr lang="en-US"/>
          </a:p>
        </p:txBody>
      </p:sp>
      <p:sp>
        <p:nvSpPr>
          <p:cNvPr id="5" name="Notes Placeholder 4"/>
          <p:cNvSpPr>
            <a:spLocks noGrp="1"/>
          </p:cNvSpPr>
          <p:nvPr>
            <p:ph type="body" sz="quarter" idx="3"/>
          </p:nvPr>
        </p:nvSpPr>
        <p:spPr>
          <a:xfrm>
            <a:off x="929641" y="3268862"/>
            <a:ext cx="7437120" cy="3096816"/>
          </a:xfrm>
          <a:prstGeom prst="rect">
            <a:avLst/>
          </a:prstGeom>
        </p:spPr>
        <p:txBody>
          <a:bodyPr vert="horz" lIns="92453" tIns="46225" rIns="92453" bIns="462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536530"/>
            <a:ext cx="4028440" cy="344091"/>
          </a:xfrm>
          <a:prstGeom prst="rect">
            <a:avLst/>
          </a:prstGeom>
        </p:spPr>
        <p:txBody>
          <a:bodyPr vert="horz" lIns="92453" tIns="46225" rIns="92453" bIns="46225" rtlCol="0" anchor="b"/>
          <a:lstStyle>
            <a:lvl1pPr algn="l">
              <a:defRPr sz="1200"/>
            </a:lvl1pPr>
          </a:lstStyle>
          <a:p>
            <a:endParaRPr lang="en-US"/>
          </a:p>
        </p:txBody>
      </p:sp>
      <p:sp>
        <p:nvSpPr>
          <p:cNvPr id="7" name="Slide Number Placeholder 6"/>
          <p:cNvSpPr>
            <a:spLocks noGrp="1"/>
          </p:cNvSpPr>
          <p:nvPr>
            <p:ph type="sldNum" sz="quarter" idx="5"/>
          </p:nvPr>
        </p:nvSpPr>
        <p:spPr>
          <a:xfrm>
            <a:off x="5265817" y="6536530"/>
            <a:ext cx="4028440" cy="344091"/>
          </a:xfrm>
          <a:prstGeom prst="rect">
            <a:avLst/>
          </a:prstGeom>
        </p:spPr>
        <p:txBody>
          <a:bodyPr vert="horz" lIns="92453" tIns="46225" rIns="92453" bIns="46225" rtlCol="0" anchor="b"/>
          <a:lstStyle>
            <a:lvl1pPr algn="r">
              <a:defRPr sz="1200"/>
            </a:lvl1pPr>
          </a:lstStyle>
          <a:p>
            <a:fld id="{3F6A2F42-0ABE-483B-9135-5695E378EB20}" type="slidenum">
              <a:rPr lang="en-US" smtClean="0"/>
              <a:t>‹#›</a:t>
            </a:fld>
            <a:endParaRPr lang="en-US"/>
          </a:p>
        </p:txBody>
      </p:sp>
    </p:spTree>
    <p:extLst>
      <p:ext uri="{BB962C8B-B14F-4D97-AF65-F5344CB8AC3E}">
        <p14:creationId xmlns:p14="http://schemas.microsoft.com/office/powerpoint/2010/main" val="2986918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https:/en.irna.ir/news/83339486/China-protests-US-irresponsible-trade-war-with-white-paper-statemen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https:/en.irna.ir/news/83339486/China-protests-US-irresponsible-trade-war-with-white-paper-statemen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aystocap.com/blog/international-trade-for-beginner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econlib.org/library/Enc/InternationalTrade.html" TargetMode="External"/><Relationship Id="rId5" Type="http://schemas.openxmlformats.org/officeDocument/2006/relationships/hyperlink" Target="https://www.procurehere.com/a-global-procurement-perspective-on-international-trade/" TargetMode="External"/><Relationship Id="rId4" Type="http://schemas.openxmlformats.org/officeDocument/2006/relationships/hyperlink" Target="https://www.cnbc.com/donald-trump/"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https:/en.irna.ir/news/83339486/China-protests-US-irresponsible-trade-war-with-white-paper-statemen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https:/en.irna.ir/news/83339486/China-protests-US-irresponsible-trade-war-with-white-paper-statement"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https:/en.irna.ir/news/83339486/China-protests-US-irresponsible-trade-war-with-white-paper-statement"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1</a:t>
            </a:fld>
            <a:endParaRPr lang="en-US" dirty="0"/>
          </a:p>
        </p:txBody>
      </p:sp>
    </p:spTree>
    <p:extLst>
      <p:ext uri="{BB962C8B-B14F-4D97-AF65-F5344CB8AC3E}">
        <p14:creationId xmlns:p14="http://schemas.microsoft.com/office/powerpoint/2010/main" val="3181399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10</a:t>
            </a:fld>
            <a:endParaRPr lang="en-US" dirty="0"/>
          </a:p>
        </p:txBody>
      </p:sp>
    </p:spTree>
    <p:extLst>
      <p:ext uri="{BB962C8B-B14F-4D97-AF65-F5344CB8AC3E}">
        <p14:creationId xmlns:p14="http://schemas.microsoft.com/office/powerpoint/2010/main" val="1886271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11</a:t>
            </a:fld>
            <a:endParaRPr lang="en-US" dirty="0"/>
          </a:p>
        </p:txBody>
      </p:sp>
    </p:spTree>
    <p:extLst>
      <p:ext uri="{BB962C8B-B14F-4D97-AF65-F5344CB8AC3E}">
        <p14:creationId xmlns:p14="http://schemas.microsoft.com/office/powerpoint/2010/main" val="1170516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12</a:t>
            </a:fld>
            <a:endParaRPr lang="en-US" dirty="0"/>
          </a:p>
        </p:txBody>
      </p:sp>
    </p:spTree>
    <p:extLst>
      <p:ext uri="{BB962C8B-B14F-4D97-AF65-F5344CB8AC3E}">
        <p14:creationId xmlns:p14="http://schemas.microsoft.com/office/powerpoint/2010/main" val="2710948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13</a:t>
            </a:fld>
            <a:endParaRPr lang="en-US" dirty="0"/>
          </a:p>
        </p:txBody>
      </p:sp>
    </p:spTree>
    <p:extLst>
      <p:ext uri="{BB962C8B-B14F-4D97-AF65-F5344CB8AC3E}">
        <p14:creationId xmlns:p14="http://schemas.microsoft.com/office/powerpoint/2010/main" val="1672597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14</a:t>
            </a:fld>
            <a:endParaRPr lang="en-US" dirty="0"/>
          </a:p>
        </p:txBody>
      </p:sp>
    </p:spTree>
    <p:extLst>
      <p:ext uri="{BB962C8B-B14F-4D97-AF65-F5344CB8AC3E}">
        <p14:creationId xmlns:p14="http://schemas.microsoft.com/office/powerpoint/2010/main" val="2890804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810B5-809F-4548-F959-06CCB20E9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7E38C-5567-1BC7-B6B9-8AC561CFD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EE3799-9505-A6EE-8A95-F10FC7BADA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A8517F-D23D-7F86-186B-BD9A9C0EDD53}"/>
              </a:ext>
            </a:extLst>
          </p:cNvPr>
          <p:cNvSpPr>
            <a:spLocks noGrp="1"/>
          </p:cNvSpPr>
          <p:nvPr>
            <p:ph type="sldNum" sz="quarter" idx="10"/>
          </p:nvPr>
        </p:nvSpPr>
        <p:spPr/>
        <p:txBody>
          <a:bodyPr/>
          <a:lstStyle/>
          <a:p>
            <a:pPr>
              <a:defRPr/>
            </a:pPr>
            <a:fld id="{781546F9-B7CA-4BD5-B58A-3C2A7E34AB2E}" type="slidenum">
              <a:rPr lang="en-US" smtClean="0"/>
              <a:pPr>
                <a:defRPr/>
              </a:pPr>
              <a:t>15</a:t>
            </a:fld>
            <a:endParaRPr lang="en-US" dirty="0"/>
          </a:p>
        </p:txBody>
      </p:sp>
    </p:spTree>
    <p:extLst>
      <p:ext uri="{BB962C8B-B14F-4D97-AF65-F5344CB8AC3E}">
        <p14:creationId xmlns:p14="http://schemas.microsoft.com/office/powerpoint/2010/main" val="2993670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CC160-F82F-17F7-61C3-C5CA89C96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833CF-2238-52C2-BDF7-DB7225D81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D5FDCF-1986-C732-D3C1-D0D5DC4335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963597-25A3-36C7-3265-6D3978625BF7}"/>
              </a:ext>
            </a:extLst>
          </p:cNvPr>
          <p:cNvSpPr>
            <a:spLocks noGrp="1"/>
          </p:cNvSpPr>
          <p:nvPr>
            <p:ph type="sldNum" sz="quarter" idx="10"/>
          </p:nvPr>
        </p:nvSpPr>
        <p:spPr/>
        <p:txBody>
          <a:bodyPr/>
          <a:lstStyle/>
          <a:p>
            <a:pPr>
              <a:defRPr/>
            </a:pPr>
            <a:fld id="{781546F9-B7CA-4BD5-B58A-3C2A7E34AB2E}" type="slidenum">
              <a:rPr lang="en-US" smtClean="0"/>
              <a:pPr>
                <a:defRPr/>
              </a:pPr>
              <a:t>16</a:t>
            </a:fld>
            <a:endParaRPr lang="en-US" dirty="0"/>
          </a:p>
        </p:txBody>
      </p:sp>
    </p:spTree>
    <p:extLst>
      <p:ext uri="{BB962C8B-B14F-4D97-AF65-F5344CB8AC3E}">
        <p14:creationId xmlns:p14="http://schemas.microsoft.com/office/powerpoint/2010/main" val="3629654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17</a:t>
            </a:fld>
            <a:endParaRPr lang="en-US" dirty="0"/>
          </a:p>
        </p:txBody>
      </p:sp>
    </p:spTree>
    <p:extLst>
      <p:ext uri="{BB962C8B-B14F-4D97-AF65-F5344CB8AC3E}">
        <p14:creationId xmlns:p14="http://schemas.microsoft.com/office/powerpoint/2010/main" val="460775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4D981-F219-ADD8-D2A5-A76D6EC54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B2643-E57E-EA01-E14C-9AC873CC0B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61A2C-C42C-F051-74CC-B48BE5D44C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B2EFF5-C359-7C5D-D2B3-3EF2926D9BFF}"/>
              </a:ext>
            </a:extLst>
          </p:cNvPr>
          <p:cNvSpPr>
            <a:spLocks noGrp="1"/>
          </p:cNvSpPr>
          <p:nvPr>
            <p:ph type="sldNum" sz="quarter" idx="10"/>
          </p:nvPr>
        </p:nvSpPr>
        <p:spPr/>
        <p:txBody>
          <a:bodyPr/>
          <a:lstStyle/>
          <a:p>
            <a:pPr>
              <a:defRPr/>
            </a:pPr>
            <a:fld id="{781546F9-B7CA-4BD5-B58A-3C2A7E34AB2E}" type="slidenum">
              <a:rPr lang="en-US" smtClean="0"/>
              <a:pPr>
                <a:defRPr/>
              </a:pPr>
              <a:t>18</a:t>
            </a:fld>
            <a:endParaRPr lang="en-US" dirty="0"/>
          </a:p>
        </p:txBody>
      </p:sp>
    </p:spTree>
    <p:extLst>
      <p:ext uri="{BB962C8B-B14F-4D97-AF65-F5344CB8AC3E}">
        <p14:creationId xmlns:p14="http://schemas.microsoft.com/office/powerpoint/2010/main" val="354189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19C4A-2D61-3D58-56D6-869030D5C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14789-B6B6-00EF-4899-93D334095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AAE75-C65D-79DB-7713-0DCFE4483B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805E4A-2FDC-BD55-0410-4165EC46D801}"/>
              </a:ext>
            </a:extLst>
          </p:cNvPr>
          <p:cNvSpPr>
            <a:spLocks noGrp="1"/>
          </p:cNvSpPr>
          <p:nvPr>
            <p:ph type="sldNum" sz="quarter" idx="10"/>
          </p:nvPr>
        </p:nvSpPr>
        <p:spPr/>
        <p:txBody>
          <a:bodyPr/>
          <a:lstStyle/>
          <a:p>
            <a:pPr>
              <a:defRPr/>
            </a:pPr>
            <a:fld id="{781546F9-B7CA-4BD5-B58A-3C2A7E34AB2E}" type="slidenum">
              <a:rPr lang="en-US" smtClean="0"/>
              <a:pPr>
                <a:defRPr/>
              </a:pPr>
              <a:t>19</a:t>
            </a:fld>
            <a:endParaRPr lang="en-US" dirty="0"/>
          </a:p>
        </p:txBody>
      </p:sp>
    </p:spTree>
    <p:extLst>
      <p:ext uri="{BB962C8B-B14F-4D97-AF65-F5344CB8AC3E}">
        <p14:creationId xmlns:p14="http://schemas.microsoft.com/office/powerpoint/2010/main" val="212369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2</a:t>
            </a:fld>
            <a:endParaRPr lang="en-US" dirty="0"/>
          </a:p>
        </p:txBody>
      </p:sp>
    </p:spTree>
    <p:extLst>
      <p:ext uri="{BB962C8B-B14F-4D97-AF65-F5344CB8AC3E}">
        <p14:creationId xmlns:p14="http://schemas.microsoft.com/office/powerpoint/2010/main" val="2091799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20</a:t>
            </a:fld>
            <a:endParaRPr lang="en-US" dirty="0"/>
          </a:p>
        </p:txBody>
      </p:sp>
    </p:spTree>
    <p:extLst>
      <p:ext uri="{BB962C8B-B14F-4D97-AF65-F5344CB8AC3E}">
        <p14:creationId xmlns:p14="http://schemas.microsoft.com/office/powerpoint/2010/main" val="3190721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21</a:t>
            </a:fld>
            <a:endParaRPr lang="en-US" dirty="0"/>
          </a:p>
        </p:txBody>
      </p:sp>
    </p:spTree>
    <p:extLst>
      <p:ext uri="{BB962C8B-B14F-4D97-AF65-F5344CB8AC3E}">
        <p14:creationId xmlns:p14="http://schemas.microsoft.com/office/powerpoint/2010/main" val="293471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22</a:t>
            </a:fld>
            <a:endParaRPr lang="en-US" dirty="0"/>
          </a:p>
        </p:txBody>
      </p:sp>
    </p:spTree>
    <p:extLst>
      <p:ext uri="{BB962C8B-B14F-4D97-AF65-F5344CB8AC3E}">
        <p14:creationId xmlns:p14="http://schemas.microsoft.com/office/powerpoint/2010/main" val="395895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23</a:t>
            </a:fld>
            <a:endParaRPr lang="en-US" dirty="0"/>
          </a:p>
        </p:txBody>
      </p:sp>
    </p:spTree>
    <p:extLst>
      <p:ext uri="{BB962C8B-B14F-4D97-AF65-F5344CB8AC3E}">
        <p14:creationId xmlns:p14="http://schemas.microsoft.com/office/powerpoint/2010/main" val="2007365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24</a:t>
            </a:fld>
            <a:endParaRPr lang="en-US" dirty="0"/>
          </a:p>
        </p:txBody>
      </p:sp>
    </p:spTree>
    <p:extLst>
      <p:ext uri="{BB962C8B-B14F-4D97-AF65-F5344CB8AC3E}">
        <p14:creationId xmlns:p14="http://schemas.microsoft.com/office/powerpoint/2010/main" val="1156070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25</a:t>
            </a:fld>
            <a:endParaRPr lang="en-US" dirty="0"/>
          </a:p>
        </p:txBody>
      </p:sp>
    </p:spTree>
    <p:extLst>
      <p:ext uri="{BB962C8B-B14F-4D97-AF65-F5344CB8AC3E}">
        <p14:creationId xmlns:p14="http://schemas.microsoft.com/office/powerpoint/2010/main" val="2443147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26</a:t>
            </a:fld>
            <a:endParaRPr lang="en-US" dirty="0"/>
          </a:p>
        </p:txBody>
      </p:sp>
    </p:spTree>
    <p:extLst>
      <p:ext uri="{BB962C8B-B14F-4D97-AF65-F5344CB8AC3E}">
        <p14:creationId xmlns:p14="http://schemas.microsoft.com/office/powerpoint/2010/main" val="3055245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27</a:t>
            </a:fld>
            <a:endParaRPr lang="en-US"/>
          </a:p>
        </p:txBody>
      </p:sp>
    </p:spTree>
    <p:extLst>
      <p:ext uri="{BB962C8B-B14F-4D97-AF65-F5344CB8AC3E}">
        <p14:creationId xmlns:p14="http://schemas.microsoft.com/office/powerpoint/2010/main" val="3155647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28</a:t>
            </a:fld>
            <a:endParaRPr lang="en-US" dirty="0"/>
          </a:p>
        </p:txBody>
      </p:sp>
    </p:spTree>
    <p:extLst>
      <p:ext uri="{BB962C8B-B14F-4D97-AF65-F5344CB8AC3E}">
        <p14:creationId xmlns:p14="http://schemas.microsoft.com/office/powerpoint/2010/main" val="3799105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29</a:t>
            </a:fld>
            <a:endParaRPr lang="en-US" dirty="0"/>
          </a:p>
        </p:txBody>
      </p:sp>
    </p:spTree>
    <p:extLst>
      <p:ext uri="{BB962C8B-B14F-4D97-AF65-F5344CB8AC3E}">
        <p14:creationId xmlns:p14="http://schemas.microsoft.com/office/powerpoint/2010/main" val="1200025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3</a:t>
            </a:fld>
            <a:endParaRPr lang="en-US"/>
          </a:p>
        </p:txBody>
      </p:sp>
    </p:spTree>
    <p:extLst>
      <p:ext uri="{BB962C8B-B14F-4D97-AF65-F5344CB8AC3E}">
        <p14:creationId xmlns:p14="http://schemas.microsoft.com/office/powerpoint/2010/main" val="1892847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30</a:t>
            </a:fld>
            <a:endParaRPr lang="en-US" dirty="0"/>
          </a:p>
        </p:txBody>
      </p:sp>
    </p:spTree>
    <p:extLst>
      <p:ext uri="{BB962C8B-B14F-4D97-AF65-F5344CB8AC3E}">
        <p14:creationId xmlns:p14="http://schemas.microsoft.com/office/powerpoint/2010/main" val="3646569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31</a:t>
            </a:fld>
            <a:endParaRPr lang="en-US" dirty="0"/>
          </a:p>
        </p:txBody>
      </p:sp>
    </p:spTree>
    <p:extLst>
      <p:ext uri="{BB962C8B-B14F-4D97-AF65-F5344CB8AC3E}">
        <p14:creationId xmlns:p14="http://schemas.microsoft.com/office/powerpoint/2010/main" val="730198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32</a:t>
            </a:fld>
            <a:endParaRPr lang="en-US" dirty="0"/>
          </a:p>
        </p:txBody>
      </p:sp>
    </p:spTree>
    <p:extLst>
      <p:ext uri="{BB962C8B-B14F-4D97-AF65-F5344CB8AC3E}">
        <p14:creationId xmlns:p14="http://schemas.microsoft.com/office/powerpoint/2010/main" val="1273569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33</a:t>
            </a:fld>
            <a:endParaRPr lang="en-US" dirty="0"/>
          </a:p>
        </p:txBody>
      </p:sp>
    </p:spTree>
    <p:extLst>
      <p:ext uri="{BB962C8B-B14F-4D97-AF65-F5344CB8AC3E}">
        <p14:creationId xmlns:p14="http://schemas.microsoft.com/office/powerpoint/2010/main" val="1592126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619DB-55F8-433A-B0F1-B5C9EF922565}" type="slidenum">
              <a:rPr lang="en-US" smtClean="0"/>
              <a:t>34</a:t>
            </a:fld>
            <a:endParaRPr lang="en-US"/>
          </a:p>
        </p:txBody>
      </p:sp>
    </p:spTree>
    <p:extLst>
      <p:ext uri="{BB962C8B-B14F-4D97-AF65-F5344CB8AC3E}">
        <p14:creationId xmlns:p14="http://schemas.microsoft.com/office/powerpoint/2010/main" val="1196085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35</a:t>
            </a:fld>
            <a:endParaRPr lang="en-US" dirty="0"/>
          </a:p>
        </p:txBody>
      </p:sp>
    </p:spTree>
    <p:extLst>
      <p:ext uri="{BB962C8B-B14F-4D97-AF65-F5344CB8AC3E}">
        <p14:creationId xmlns:p14="http://schemas.microsoft.com/office/powerpoint/2010/main" val="36465696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https://en.irna.ir/news/83339486/China-protests-US-irresponsible-trade-war-with-white-paper-statement</a:t>
            </a:r>
            <a:r>
              <a:rPr lang="en-US" dirty="0"/>
              <a:t> </a:t>
            </a:r>
          </a:p>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36</a:t>
            </a:fld>
            <a:endParaRPr lang="en-US"/>
          </a:p>
        </p:txBody>
      </p:sp>
    </p:spTree>
    <p:extLst>
      <p:ext uri="{BB962C8B-B14F-4D97-AF65-F5344CB8AC3E}">
        <p14:creationId xmlns:p14="http://schemas.microsoft.com/office/powerpoint/2010/main" val="3419811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37</a:t>
            </a:fld>
            <a:endParaRPr lang="en-US"/>
          </a:p>
        </p:txBody>
      </p:sp>
    </p:spTree>
    <p:extLst>
      <p:ext uri="{BB962C8B-B14F-4D97-AF65-F5344CB8AC3E}">
        <p14:creationId xmlns:p14="http://schemas.microsoft.com/office/powerpoint/2010/main" val="2801788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38</a:t>
            </a:fld>
            <a:endParaRPr lang="en-US"/>
          </a:p>
        </p:txBody>
      </p:sp>
    </p:spTree>
    <p:extLst>
      <p:ext uri="{BB962C8B-B14F-4D97-AF65-F5344CB8AC3E}">
        <p14:creationId xmlns:p14="http://schemas.microsoft.com/office/powerpoint/2010/main" val="25351687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https://en.irna.ir/news/83339486/China-protests-US-irresponsible-trade-war-with-white-paper-statement</a:t>
            </a:r>
            <a:r>
              <a:rPr lang="en-US" dirty="0"/>
              <a:t> </a:t>
            </a:r>
          </a:p>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39</a:t>
            </a:fld>
            <a:endParaRPr lang="en-US"/>
          </a:p>
        </p:txBody>
      </p:sp>
    </p:spTree>
    <p:extLst>
      <p:ext uri="{BB962C8B-B14F-4D97-AF65-F5344CB8AC3E}">
        <p14:creationId xmlns:p14="http://schemas.microsoft.com/office/powerpoint/2010/main" val="4011071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https://www.waystocap.com/blog/international-trade-for-beginners/</a:t>
            </a:r>
            <a:endParaRPr lang="en-US" dirty="0"/>
          </a:p>
          <a:p>
            <a:endParaRPr lang="en-US" dirty="0">
              <a:cs typeface="Calibri"/>
            </a:endParaRPr>
          </a:p>
          <a:p>
            <a:r>
              <a:rPr lang="en-US" dirty="0">
                <a:hlinkClick r:id="rId4"/>
              </a:rPr>
              <a:t>https://www.cnbc.com/donald-trump/</a:t>
            </a:r>
            <a:r>
              <a:rPr lang="en-US" dirty="0"/>
              <a:t> </a:t>
            </a:r>
          </a:p>
          <a:p>
            <a:endParaRPr lang="en-US" dirty="0"/>
          </a:p>
          <a:p>
            <a:r>
              <a:rPr lang="en-US" dirty="0">
                <a:hlinkClick r:id="rId5"/>
              </a:rPr>
              <a:t>https://www.procurehere.com/a-global-procurement-perspective-on-international-trade/</a:t>
            </a:r>
            <a:r>
              <a:rPr lang="en-US" dirty="0"/>
              <a:t> </a:t>
            </a:r>
          </a:p>
          <a:p>
            <a:endParaRPr lang="en-US" dirty="0">
              <a:cs typeface="Calibri"/>
            </a:endParaRPr>
          </a:p>
          <a:p>
            <a:r>
              <a:rPr lang="en-US" dirty="0">
                <a:hlinkClick r:id="rId6"/>
              </a:rPr>
              <a:t>https://www.econlib.org/library/Enc/InternationalTrade.html</a:t>
            </a:r>
            <a:r>
              <a:rPr lang="en-US" dirty="0"/>
              <a:t> </a:t>
            </a:r>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4</a:t>
            </a:fld>
            <a:endParaRPr lang="en-US" dirty="0"/>
          </a:p>
        </p:txBody>
      </p:sp>
    </p:spTree>
    <p:extLst>
      <p:ext uri="{BB962C8B-B14F-4D97-AF65-F5344CB8AC3E}">
        <p14:creationId xmlns:p14="http://schemas.microsoft.com/office/powerpoint/2010/main" val="1733266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https://en.irna.ir/news/83339486/China-protests-US-irresponsible-trade-war-with-white-paper-statement</a:t>
            </a:r>
            <a:r>
              <a:rPr lang="en-US" dirty="0"/>
              <a:t> </a:t>
            </a:r>
          </a:p>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40</a:t>
            </a:fld>
            <a:endParaRPr lang="en-US"/>
          </a:p>
        </p:txBody>
      </p:sp>
    </p:spTree>
    <p:extLst>
      <p:ext uri="{BB962C8B-B14F-4D97-AF65-F5344CB8AC3E}">
        <p14:creationId xmlns:p14="http://schemas.microsoft.com/office/powerpoint/2010/main" val="33085479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https://en.irna.ir/news/83339486/China-protests-US-irresponsible-trade-war-with-white-paper-statement</a:t>
            </a:r>
            <a:r>
              <a:rPr lang="en-US" dirty="0"/>
              <a:t> </a:t>
            </a:r>
          </a:p>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41</a:t>
            </a:fld>
            <a:endParaRPr lang="en-US"/>
          </a:p>
        </p:txBody>
      </p:sp>
    </p:spTree>
    <p:extLst>
      <p:ext uri="{BB962C8B-B14F-4D97-AF65-F5344CB8AC3E}">
        <p14:creationId xmlns:p14="http://schemas.microsoft.com/office/powerpoint/2010/main" val="36494392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42</a:t>
            </a:fld>
            <a:endParaRPr lang="en-US"/>
          </a:p>
        </p:txBody>
      </p:sp>
    </p:spTree>
    <p:extLst>
      <p:ext uri="{BB962C8B-B14F-4D97-AF65-F5344CB8AC3E}">
        <p14:creationId xmlns:p14="http://schemas.microsoft.com/office/powerpoint/2010/main" val="21187431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AF85F-35A9-85CE-FC2B-741412E3C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ADD4B-ABC9-2D80-A7DB-008386FBE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889B4-7998-E247-2EB0-B8220E8DBB58}"/>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10F6CA50-ACB5-8A82-812D-F92D42931DA3}"/>
              </a:ext>
            </a:extLst>
          </p:cNvPr>
          <p:cNvSpPr>
            <a:spLocks noGrp="1"/>
          </p:cNvSpPr>
          <p:nvPr>
            <p:ph type="sldNum" sz="quarter" idx="5"/>
          </p:nvPr>
        </p:nvSpPr>
        <p:spPr/>
        <p:txBody>
          <a:bodyPr/>
          <a:lstStyle/>
          <a:p>
            <a:fld id="{A6C619DB-55F8-433A-B0F1-B5C9EF922565}" type="slidenum">
              <a:rPr lang="en-US" smtClean="0"/>
              <a:t>43</a:t>
            </a:fld>
            <a:endParaRPr lang="en-US"/>
          </a:p>
        </p:txBody>
      </p:sp>
    </p:spTree>
    <p:extLst>
      <p:ext uri="{BB962C8B-B14F-4D97-AF65-F5344CB8AC3E}">
        <p14:creationId xmlns:p14="http://schemas.microsoft.com/office/powerpoint/2010/main" val="3088880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44</a:t>
            </a:fld>
            <a:endParaRPr lang="en-US"/>
          </a:p>
        </p:txBody>
      </p:sp>
    </p:spTree>
    <p:extLst>
      <p:ext uri="{BB962C8B-B14F-4D97-AF65-F5344CB8AC3E}">
        <p14:creationId xmlns:p14="http://schemas.microsoft.com/office/powerpoint/2010/main" val="33032307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https://en.irna.ir/news/83339486/China-protests-US-irresponsible-trade-war-with-white-paper-statement</a:t>
            </a:r>
            <a:r>
              <a:rPr lang="en-US" dirty="0"/>
              <a:t> </a:t>
            </a:r>
          </a:p>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45</a:t>
            </a:fld>
            <a:endParaRPr lang="en-US"/>
          </a:p>
        </p:txBody>
      </p:sp>
    </p:spTree>
    <p:extLst>
      <p:ext uri="{BB962C8B-B14F-4D97-AF65-F5344CB8AC3E}">
        <p14:creationId xmlns:p14="http://schemas.microsoft.com/office/powerpoint/2010/main" val="5425287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46</a:t>
            </a:fld>
            <a:endParaRPr lang="en-US"/>
          </a:p>
        </p:txBody>
      </p:sp>
    </p:spTree>
    <p:extLst>
      <p:ext uri="{BB962C8B-B14F-4D97-AF65-F5344CB8AC3E}">
        <p14:creationId xmlns:p14="http://schemas.microsoft.com/office/powerpoint/2010/main" val="2407047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47</a:t>
            </a:fld>
            <a:endParaRPr lang="en-US"/>
          </a:p>
        </p:txBody>
      </p:sp>
    </p:spTree>
    <p:extLst>
      <p:ext uri="{BB962C8B-B14F-4D97-AF65-F5344CB8AC3E}">
        <p14:creationId xmlns:p14="http://schemas.microsoft.com/office/powerpoint/2010/main" val="36638167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48</a:t>
            </a:fld>
            <a:endParaRPr lang="en-US"/>
          </a:p>
        </p:txBody>
      </p:sp>
    </p:spTree>
    <p:extLst>
      <p:ext uri="{BB962C8B-B14F-4D97-AF65-F5344CB8AC3E}">
        <p14:creationId xmlns:p14="http://schemas.microsoft.com/office/powerpoint/2010/main" val="3261601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49</a:t>
            </a:fld>
            <a:endParaRPr lang="en-US" dirty="0"/>
          </a:p>
        </p:txBody>
      </p:sp>
    </p:spTree>
    <p:extLst>
      <p:ext uri="{BB962C8B-B14F-4D97-AF65-F5344CB8AC3E}">
        <p14:creationId xmlns:p14="http://schemas.microsoft.com/office/powerpoint/2010/main" val="1734919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5</a:t>
            </a:fld>
            <a:endParaRPr lang="en-US" dirty="0"/>
          </a:p>
        </p:txBody>
      </p:sp>
    </p:spTree>
    <p:extLst>
      <p:ext uri="{BB962C8B-B14F-4D97-AF65-F5344CB8AC3E}">
        <p14:creationId xmlns:p14="http://schemas.microsoft.com/office/powerpoint/2010/main" val="352529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6</a:t>
            </a:fld>
            <a:endParaRPr lang="en-US" dirty="0"/>
          </a:p>
        </p:txBody>
      </p:sp>
    </p:spTree>
    <p:extLst>
      <p:ext uri="{BB962C8B-B14F-4D97-AF65-F5344CB8AC3E}">
        <p14:creationId xmlns:p14="http://schemas.microsoft.com/office/powerpoint/2010/main" val="3654764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7</a:t>
            </a:fld>
            <a:endParaRPr lang="en-US" dirty="0"/>
          </a:p>
        </p:txBody>
      </p:sp>
    </p:spTree>
    <p:extLst>
      <p:ext uri="{BB962C8B-B14F-4D97-AF65-F5344CB8AC3E}">
        <p14:creationId xmlns:p14="http://schemas.microsoft.com/office/powerpoint/2010/main" val="2752142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8</a:t>
            </a:fld>
            <a:endParaRPr lang="en-US" dirty="0"/>
          </a:p>
        </p:txBody>
      </p:sp>
    </p:spTree>
    <p:extLst>
      <p:ext uri="{BB962C8B-B14F-4D97-AF65-F5344CB8AC3E}">
        <p14:creationId xmlns:p14="http://schemas.microsoft.com/office/powerpoint/2010/main" val="3172697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9</a:t>
            </a:fld>
            <a:endParaRPr lang="en-US" dirty="0"/>
          </a:p>
        </p:txBody>
      </p:sp>
    </p:spTree>
    <p:extLst>
      <p:ext uri="{BB962C8B-B14F-4D97-AF65-F5344CB8AC3E}">
        <p14:creationId xmlns:p14="http://schemas.microsoft.com/office/powerpoint/2010/main" val="3208808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15FD3DC-B612-4B00-977A-070636777994}" type="datetimeFigureOut">
              <a:rPr lang="en-US" smtClean="0"/>
              <a:t>6/23/24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1733E-949C-4935-A280-0DA98B9BC02D}" type="slidenum">
              <a:rPr lang="en-US" smtClean="0"/>
              <a:t>‹#›</a:t>
            </a:fld>
            <a:endParaRPr lang="en-US"/>
          </a:p>
        </p:txBody>
      </p:sp>
    </p:spTree>
    <p:extLst>
      <p:ext uri="{BB962C8B-B14F-4D97-AF65-F5344CB8AC3E}">
        <p14:creationId xmlns:p14="http://schemas.microsoft.com/office/powerpoint/2010/main" val="1241340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15FD3DC-B612-4B00-977A-070636777994}" type="datetimeFigureOut">
              <a:rPr lang="en-US" smtClean="0"/>
              <a:t>6/23/24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1733E-949C-4935-A280-0DA98B9BC02D}" type="slidenum">
              <a:rPr lang="en-US" smtClean="0"/>
              <a:t>‹#›</a:t>
            </a:fld>
            <a:endParaRPr lang="en-US"/>
          </a:p>
        </p:txBody>
      </p:sp>
    </p:spTree>
    <p:extLst>
      <p:ext uri="{BB962C8B-B14F-4D97-AF65-F5344CB8AC3E}">
        <p14:creationId xmlns:p14="http://schemas.microsoft.com/office/powerpoint/2010/main" val="1361600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15FD3DC-B612-4B00-977A-070636777994}" type="datetimeFigureOut">
              <a:rPr lang="en-US" smtClean="0"/>
              <a:t>6/23/24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1733E-949C-4935-A280-0DA98B9BC02D}" type="slidenum">
              <a:rPr lang="en-US" smtClean="0"/>
              <a:t>‹#›</a:t>
            </a:fld>
            <a:endParaRPr lang="en-US"/>
          </a:p>
        </p:txBody>
      </p:sp>
    </p:spTree>
    <p:extLst>
      <p:ext uri="{BB962C8B-B14F-4D97-AF65-F5344CB8AC3E}">
        <p14:creationId xmlns:p14="http://schemas.microsoft.com/office/powerpoint/2010/main" val="4235281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15FD3DC-B612-4B00-977A-070636777994}" type="datetimeFigureOut">
              <a:rPr lang="en-US" smtClean="0"/>
              <a:t>6/23/24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1733E-949C-4935-A280-0DA98B9BC02D}" type="slidenum">
              <a:rPr lang="en-US" smtClean="0"/>
              <a:t>‹#›</a:t>
            </a:fld>
            <a:endParaRPr lang="en-US"/>
          </a:p>
        </p:txBody>
      </p:sp>
    </p:spTree>
    <p:extLst>
      <p:ext uri="{BB962C8B-B14F-4D97-AF65-F5344CB8AC3E}">
        <p14:creationId xmlns:p14="http://schemas.microsoft.com/office/powerpoint/2010/main" val="3865278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15FD3DC-B612-4B00-977A-070636777994}" type="datetimeFigureOut">
              <a:rPr lang="en-US" smtClean="0"/>
              <a:t>6/23/24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1733E-949C-4935-A280-0DA98B9BC02D}" type="slidenum">
              <a:rPr lang="en-US" smtClean="0"/>
              <a:t>‹#›</a:t>
            </a:fld>
            <a:endParaRPr lang="en-US"/>
          </a:p>
        </p:txBody>
      </p:sp>
    </p:spTree>
    <p:extLst>
      <p:ext uri="{BB962C8B-B14F-4D97-AF65-F5344CB8AC3E}">
        <p14:creationId xmlns:p14="http://schemas.microsoft.com/office/powerpoint/2010/main" val="2112205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15FD3DC-B612-4B00-977A-070636777994}" type="datetimeFigureOut">
              <a:rPr lang="en-US" smtClean="0"/>
              <a:t>6/23/24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1733E-949C-4935-A280-0DA98B9BC02D}" type="slidenum">
              <a:rPr lang="en-US" smtClean="0"/>
              <a:t>‹#›</a:t>
            </a:fld>
            <a:endParaRPr lang="en-US"/>
          </a:p>
        </p:txBody>
      </p:sp>
    </p:spTree>
    <p:extLst>
      <p:ext uri="{BB962C8B-B14F-4D97-AF65-F5344CB8AC3E}">
        <p14:creationId xmlns:p14="http://schemas.microsoft.com/office/powerpoint/2010/main" val="1346869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15FD3DC-B612-4B00-977A-070636777994}" type="datetimeFigureOut">
              <a:rPr lang="en-US" smtClean="0"/>
              <a:t>6/23/24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31733E-949C-4935-A280-0DA98B9BC02D}" type="slidenum">
              <a:rPr lang="en-US" smtClean="0"/>
              <a:t>‹#›</a:t>
            </a:fld>
            <a:endParaRPr lang="en-US"/>
          </a:p>
        </p:txBody>
      </p:sp>
    </p:spTree>
    <p:extLst>
      <p:ext uri="{BB962C8B-B14F-4D97-AF65-F5344CB8AC3E}">
        <p14:creationId xmlns:p14="http://schemas.microsoft.com/office/powerpoint/2010/main" val="62135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15FD3DC-B612-4B00-977A-070636777994}" type="datetimeFigureOut">
              <a:rPr lang="en-US" smtClean="0"/>
              <a:t>6/23/24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31733E-949C-4935-A280-0DA98B9BC02D}" type="slidenum">
              <a:rPr lang="en-US" smtClean="0"/>
              <a:t>‹#›</a:t>
            </a:fld>
            <a:endParaRPr lang="en-US"/>
          </a:p>
        </p:txBody>
      </p:sp>
    </p:spTree>
    <p:extLst>
      <p:ext uri="{BB962C8B-B14F-4D97-AF65-F5344CB8AC3E}">
        <p14:creationId xmlns:p14="http://schemas.microsoft.com/office/powerpoint/2010/main" val="325273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5FD3DC-B612-4B00-977A-070636777994}" type="datetimeFigureOut">
              <a:rPr lang="en-US" smtClean="0"/>
              <a:t>6/23/24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31733E-949C-4935-A280-0DA98B9BC02D}" type="slidenum">
              <a:rPr lang="en-US" smtClean="0"/>
              <a:t>‹#›</a:t>
            </a:fld>
            <a:endParaRPr lang="en-US"/>
          </a:p>
        </p:txBody>
      </p:sp>
    </p:spTree>
    <p:extLst>
      <p:ext uri="{BB962C8B-B14F-4D97-AF65-F5344CB8AC3E}">
        <p14:creationId xmlns:p14="http://schemas.microsoft.com/office/powerpoint/2010/main" val="3532982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15FD3DC-B612-4B00-977A-070636777994}" type="datetimeFigureOut">
              <a:rPr lang="en-US" smtClean="0"/>
              <a:t>6/23/24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1733E-949C-4935-A280-0DA98B9BC02D}" type="slidenum">
              <a:rPr lang="en-US" smtClean="0"/>
              <a:t>‹#›</a:t>
            </a:fld>
            <a:endParaRPr lang="en-US"/>
          </a:p>
        </p:txBody>
      </p:sp>
    </p:spTree>
    <p:extLst>
      <p:ext uri="{BB962C8B-B14F-4D97-AF65-F5344CB8AC3E}">
        <p14:creationId xmlns:p14="http://schemas.microsoft.com/office/powerpoint/2010/main" val="3990747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15FD3DC-B612-4B00-977A-070636777994}" type="datetimeFigureOut">
              <a:rPr lang="en-US" smtClean="0"/>
              <a:t>6/23/24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1733E-949C-4935-A280-0DA98B9BC02D}" type="slidenum">
              <a:rPr lang="en-US" smtClean="0"/>
              <a:t>‹#›</a:t>
            </a:fld>
            <a:endParaRPr lang="en-US"/>
          </a:p>
        </p:txBody>
      </p:sp>
    </p:spTree>
    <p:extLst>
      <p:ext uri="{BB962C8B-B14F-4D97-AF65-F5344CB8AC3E}">
        <p14:creationId xmlns:p14="http://schemas.microsoft.com/office/powerpoint/2010/main" val="179948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FD3DC-B612-4B00-977A-070636777994}" type="datetimeFigureOut">
              <a:rPr lang="en-US" smtClean="0"/>
              <a:t>6/23/24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31733E-949C-4935-A280-0DA98B9BC02D}" type="slidenum">
              <a:rPr lang="en-US" smtClean="0"/>
              <a:t>‹#›</a:t>
            </a:fld>
            <a:endParaRPr lang="en-US"/>
          </a:p>
        </p:txBody>
      </p:sp>
    </p:spTree>
    <p:extLst>
      <p:ext uri="{BB962C8B-B14F-4D97-AF65-F5344CB8AC3E}">
        <p14:creationId xmlns:p14="http://schemas.microsoft.com/office/powerpoint/2010/main" val="127719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www.nytimes.com/interactive/2024/04/16/opinion/electoral-map-outlook.html" TargetMode="Externa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s://www.reuters.com/world/us/biden-calls-putin-crazy-sob-during-san-francisco-fundraiser-2024-02-22/"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washingtonpost.com/climate-environment/2024/04/17/trump-wind-power-oil-executive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washingtonpost.com/politics/2024/05/09/trump-oil-industry-campaign-money/"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insidetrade.com/daily-news/tai-administration-has-not-%E2%80%98sworn-%E2%80%99-traditional-market-oriented-trade-policy"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hyperlink" Target="https://americafirstpolicy.com/"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time.com/6972021/donald-trump-2024-election-interview/"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economist.com/graphic-detail/2023/03/03/these-countries-could-lure-manufacturing-away-from-china"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https://www.bloomberg.com/news/newsletters/2024-01-15/supply-chain-latest-how-china-s-exports-are-shifting-away-from-the-u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mailto:steven.okun@apacadvisors.com"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6746731" y="729666"/>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2382" y="-16158"/>
            <a:ext cx="914400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Geopolitics in the Year of Elections</a:t>
            </a:r>
          </a:p>
        </p:txBody>
      </p:sp>
      <p:sp>
        <p:nvSpPr>
          <p:cNvPr id="7" name="TextBox 6">
            <a:extLst>
              <a:ext uri="{FF2B5EF4-FFF2-40B4-BE49-F238E27FC236}">
                <a16:creationId xmlns:a16="http://schemas.microsoft.com/office/drawing/2014/main" id="{02F5D257-D152-C141-A778-43BADE661B3A}"/>
              </a:ext>
            </a:extLst>
          </p:cNvPr>
          <p:cNvSpPr txBox="1"/>
          <p:nvPr/>
        </p:nvSpPr>
        <p:spPr>
          <a:xfrm>
            <a:off x="-63501" y="6430999"/>
            <a:ext cx="267252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Steve Okun 20/09/2020</a:t>
            </a:r>
            <a:endParaRPr lang="en-US" dirty="0"/>
          </a:p>
        </p:txBody>
      </p:sp>
      <p:sp>
        <p:nvSpPr>
          <p:cNvPr id="16" name="TextBox 15">
            <a:extLst>
              <a:ext uri="{FF2B5EF4-FFF2-40B4-BE49-F238E27FC236}">
                <a16:creationId xmlns:a16="http://schemas.microsoft.com/office/drawing/2014/main" id="{82BB364A-900A-3A4E-9477-BBAA6FF9FC91}"/>
              </a:ext>
            </a:extLst>
          </p:cNvPr>
          <p:cNvSpPr txBox="1"/>
          <p:nvPr/>
        </p:nvSpPr>
        <p:spPr>
          <a:xfrm>
            <a:off x="2522994" y="4261354"/>
            <a:ext cx="4428097" cy="954107"/>
          </a:xfrm>
          <a:prstGeom prst="rect">
            <a:avLst/>
          </a:prstGeom>
          <a:noFill/>
        </p:spPr>
        <p:txBody>
          <a:bodyPr wrap="square" rtlCol="0" anchor="t">
            <a:spAutoFit/>
          </a:bodyPr>
          <a:lstStyle/>
          <a:p>
            <a:pPr algn="ctr"/>
            <a:r>
              <a:rPr lang="en-US" sz="2800" dirty="0">
                <a:latin typeface="Arial"/>
                <a:cs typeface="Arial"/>
              </a:rPr>
              <a:t>Steven R. Okun</a:t>
            </a:r>
          </a:p>
          <a:p>
            <a:pPr algn="ctr"/>
            <a:r>
              <a:rPr lang="en-US" sz="2800" dirty="0">
                <a:latin typeface="Arial"/>
                <a:cs typeface="Arial"/>
              </a:rPr>
              <a:t>June 24, 2024</a:t>
            </a:r>
          </a:p>
        </p:txBody>
      </p:sp>
      <p:sp>
        <p:nvSpPr>
          <p:cNvPr id="12" name="TextBox 11">
            <a:extLst>
              <a:ext uri="{FF2B5EF4-FFF2-40B4-BE49-F238E27FC236}">
                <a16:creationId xmlns:a16="http://schemas.microsoft.com/office/drawing/2014/main" id="{205455AA-E2C0-CBF9-BB3D-D3826A1A060B}"/>
              </a:ext>
            </a:extLst>
          </p:cNvPr>
          <p:cNvSpPr txBox="1"/>
          <p:nvPr/>
        </p:nvSpPr>
        <p:spPr>
          <a:xfrm>
            <a:off x="460375" y="672180"/>
            <a:ext cx="7848872"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Biden v Trump 2.0</a:t>
            </a:r>
          </a:p>
          <a:p>
            <a:pPr algn="ctr"/>
            <a:r>
              <a:rPr lang="en-US" sz="2800" dirty="0">
                <a:latin typeface="Arial" panose="020B0604020202020204" pitchFamily="34" charset="0"/>
                <a:cs typeface="Arial" panose="020B0604020202020204" pitchFamily="34" charset="0"/>
              </a:rPr>
              <a:t>Geopolitics "On the Ballot" </a:t>
            </a:r>
          </a:p>
        </p:txBody>
      </p:sp>
      <p:pic>
        <p:nvPicPr>
          <p:cNvPr id="10" name="Picture 2" descr="Trump, Biden prepare for first debate at a time of mounting crises – Ya Libnan">
            <a:extLst>
              <a:ext uri="{FF2B5EF4-FFF2-40B4-BE49-F238E27FC236}">
                <a16:creationId xmlns:a16="http://schemas.microsoft.com/office/drawing/2014/main" id="{39A07F1E-30CB-4826-CCDF-54F83719F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96" y="1728579"/>
            <a:ext cx="4010871" cy="22402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den and Xi talk fentanyl, Taiwan, military communication and more in  4-hour meeting - ABC News">
            <a:extLst>
              <a:ext uri="{FF2B5EF4-FFF2-40B4-BE49-F238E27FC236}">
                <a16:creationId xmlns:a16="http://schemas.microsoft.com/office/drawing/2014/main" id="{A7BDF848-1193-A78D-7774-91CFEB92A0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327" y="1728580"/>
            <a:ext cx="3982748" cy="22402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3320CFF-12FC-1230-482D-AB33F9EB62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975" y="5400198"/>
            <a:ext cx="3351444" cy="1003814"/>
          </a:xfrm>
          <a:prstGeom prst="rect">
            <a:avLst/>
          </a:prstGeom>
        </p:spPr>
      </p:pic>
      <p:pic>
        <p:nvPicPr>
          <p:cNvPr id="17" name="Picture 16" descr="Logo, company name&#10;&#10;Description automatically generated">
            <a:extLst>
              <a:ext uri="{FF2B5EF4-FFF2-40B4-BE49-F238E27FC236}">
                <a16:creationId xmlns:a16="http://schemas.microsoft.com/office/drawing/2014/main" id="{30019C86-4A3A-7CA1-C3E7-F3C0EBE428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3183" y="5368091"/>
            <a:ext cx="1152128" cy="1177691"/>
          </a:xfrm>
          <a:prstGeom prst="rect">
            <a:avLst/>
          </a:prstGeom>
        </p:spPr>
      </p:pic>
    </p:spTree>
    <p:extLst>
      <p:ext uri="{BB962C8B-B14F-4D97-AF65-F5344CB8AC3E}">
        <p14:creationId xmlns:p14="http://schemas.microsoft.com/office/powerpoint/2010/main" val="3734478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4000"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944562" y="33823"/>
            <a:ext cx="7045348"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Who Will Get the Most ”Double Haters”</a:t>
            </a:r>
          </a:p>
        </p:txBody>
      </p:sp>
      <p:pic>
        <p:nvPicPr>
          <p:cNvPr id="4" name="Picture 3" descr="A collage of a person with his eyes closed&#10;&#10;Description automatically generated">
            <a:extLst>
              <a:ext uri="{FF2B5EF4-FFF2-40B4-BE49-F238E27FC236}">
                <a16:creationId xmlns:a16="http://schemas.microsoft.com/office/drawing/2014/main" id="{EB86FE44-BDE6-FF54-83D7-CD7668A82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5" y="1387475"/>
            <a:ext cx="8746660" cy="4424954"/>
          </a:xfrm>
          <a:prstGeom prst="rect">
            <a:avLst/>
          </a:prstGeom>
        </p:spPr>
      </p:pic>
    </p:spTree>
    <p:extLst>
      <p:ext uri="{BB962C8B-B14F-4D97-AF65-F5344CB8AC3E}">
        <p14:creationId xmlns:p14="http://schemas.microsoft.com/office/powerpoint/2010/main" val="1686787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944562" y="33823"/>
            <a:ext cx="7045348"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Double Haters is New to American Elections</a:t>
            </a:r>
          </a:p>
        </p:txBody>
      </p:sp>
      <p:pic>
        <p:nvPicPr>
          <p:cNvPr id="21" name="Picture 20" descr="A graph of candidates&#10;&#10;Description automatically generated">
            <a:extLst>
              <a:ext uri="{FF2B5EF4-FFF2-40B4-BE49-F238E27FC236}">
                <a16:creationId xmlns:a16="http://schemas.microsoft.com/office/drawing/2014/main" id="{E3DDF495-7B6B-DE60-6BF7-9E8A81259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433" y="748407"/>
            <a:ext cx="7284829" cy="5578053"/>
          </a:xfrm>
          <a:prstGeom prst="rect">
            <a:avLst/>
          </a:prstGeom>
        </p:spPr>
      </p:pic>
      <p:sp>
        <p:nvSpPr>
          <p:cNvPr id="22" name="TextBox 21">
            <a:extLst>
              <a:ext uri="{FF2B5EF4-FFF2-40B4-BE49-F238E27FC236}">
                <a16:creationId xmlns:a16="http://schemas.microsoft.com/office/drawing/2014/main" id="{32F9F07D-18FB-45D4-4617-666D2FF0E7AA}"/>
              </a:ext>
            </a:extLst>
          </p:cNvPr>
          <p:cNvSpPr txBox="1"/>
          <p:nvPr/>
        </p:nvSpPr>
        <p:spPr>
          <a:xfrm>
            <a:off x="460375" y="6394713"/>
            <a:ext cx="5839817" cy="369332"/>
          </a:xfrm>
          <a:prstGeom prst="rect">
            <a:avLst/>
          </a:prstGeom>
          <a:noFill/>
        </p:spPr>
        <p:txBody>
          <a:bodyPr wrap="square" rtlCol="0">
            <a:spAutoFit/>
          </a:bodyPr>
          <a:lstStyle/>
          <a:p>
            <a:r>
              <a:rPr lang="en-US" dirty="0"/>
              <a:t>Source: Pew</a:t>
            </a:r>
          </a:p>
        </p:txBody>
      </p:sp>
    </p:spTree>
    <p:extLst>
      <p:ext uri="{BB962C8B-B14F-4D97-AF65-F5344CB8AC3E}">
        <p14:creationId xmlns:p14="http://schemas.microsoft.com/office/powerpoint/2010/main" val="384556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670926" y="-22634"/>
            <a:ext cx="840957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Prognosis for Democrats</a:t>
            </a:r>
          </a:p>
        </p:txBody>
      </p:sp>
      <p:pic>
        <p:nvPicPr>
          <p:cNvPr id="4" name="Picture 3" descr="A person wearing sunglasses&#10;&#10;Description automatically generated">
            <a:extLst>
              <a:ext uri="{FF2B5EF4-FFF2-40B4-BE49-F238E27FC236}">
                <a16:creationId xmlns:a16="http://schemas.microsoft.com/office/drawing/2014/main" id="{B0DD0DF1-32DD-3CE8-B9D3-920C02EE0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762" y="1052736"/>
            <a:ext cx="4166133" cy="2953602"/>
          </a:xfrm>
          <a:prstGeom prst="rect">
            <a:avLst/>
          </a:prstGeom>
        </p:spPr>
      </p:pic>
      <p:pic>
        <p:nvPicPr>
          <p:cNvPr id="10" name="Picture 9" descr="A close up of a text&#10;&#10;Description automatically generated">
            <a:extLst>
              <a:ext uri="{FF2B5EF4-FFF2-40B4-BE49-F238E27FC236}">
                <a16:creationId xmlns:a16="http://schemas.microsoft.com/office/drawing/2014/main" id="{DC2853CB-42E7-3105-000F-7E1A532FD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621" y="4593210"/>
            <a:ext cx="8435407" cy="1716109"/>
          </a:xfrm>
          <a:prstGeom prst="rect">
            <a:avLst/>
          </a:prstGeom>
        </p:spPr>
      </p:pic>
      <p:sp>
        <p:nvSpPr>
          <p:cNvPr id="12" name="TextBox 11">
            <a:extLst>
              <a:ext uri="{FF2B5EF4-FFF2-40B4-BE49-F238E27FC236}">
                <a16:creationId xmlns:a16="http://schemas.microsoft.com/office/drawing/2014/main" id="{39D4A31E-4732-0714-A935-48CC7FA5CCF0}"/>
              </a:ext>
            </a:extLst>
          </p:cNvPr>
          <p:cNvSpPr txBox="1"/>
          <p:nvPr/>
        </p:nvSpPr>
        <p:spPr>
          <a:xfrm>
            <a:off x="304143" y="6560723"/>
            <a:ext cx="7932152" cy="246221"/>
          </a:xfrm>
          <a:prstGeom prst="rect">
            <a:avLst/>
          </a:prstGeom>
          <a:noFill/>
        </p:spPr>
        <p:txBody>
          <a:bodyPr wrap="square">
            <a:spAutoFit/>
          </a:bodyPr>
          <a:lstStyle/>
          <a:p>
            <a:r>
              <a:rPr lang="en-US" sz="1000" dirty="0"/>
              <a:t>https://</a:t>
            </a:r>
            <a:r>
              <a:rPr lang="en-US" sz="1000" dirty="0" err="1"/>
              <a:t>www.cnn.com</a:t>
            </a:r>
            <a:r>
              <a:rPr lang="en-US" sz="1000" dirty="0"/>
              <a:t>/2023/11/18/politics/joe-biden-donald-trump-election-2024</a:t>
            </a:r>
          </a:p>
        </p:txBody>
      </p:sp>
    </p:spTree>
    <p:extLst>
      <p:ext uri="{BB962C8B-B14F-4D97-AF65-F5344CB8AC3E}">
        <p14:creationId xmlns:p14="http://schemas.microsoft.com/office/powerpoint/2010/main" val="4000177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Americans Really Unsatisfied</a:t>
            </a: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00B19758-2F74-1945-1F1E-8ABFF6A35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36" y="2708920"/>
            <a:ext cx="8645686" cy="2520280"/>
          </a:xfrm>
          <a:prstGeom prst="rect">
            <a:avLst/>
          </a:prstGeom>
        </p:spPr>
      </p:pic>
      <p:sp>
        <p:nvSpPr>
          <p:cNvPr id="12" name="TextBox 11">
            <a:extLst>
              <a:ext uri="{FF2B5EF4-FFF2-40B4-BE49-F238E27FC236}">
                <a16:creationId xmlns:a16="http://schemas.microsoft.com/office/drawing/2014/main" id="{C04B0A3C-7A1F-336A-2376-5A78ADFF0137}"/>
              </a:ext>
            </a:extLst>
          </p:cNvPr>
          <p:cNvSpPr txBox="1"/>
          <p:nvPr/>
        </p:nvSpPr>
        <p:spPr>
          <a:xfrm>
            <a:off x="155575" y="1041459"/>
            <a:ext cx="8950486"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American Voters Believe Country on the “Wrong Track”</a:t>
            </a:r>
          </a:p>
        </p:txBody>
      </p:sp>
      <p:sp>
        <p:nvSpPr>
          <p:cNvPr id="13" name="TextBox 12">
            <a:extLst>
              <a:ext uri="{FF2B5EF4-FFF2-40B4-BE49-F238E27FC236}">
                <a16:creationId xmlns:a16="http://schemas.microsoft.com/office/drawing/2014/main" id="{D686B458-C895-26E2-26EC-7DCD94371CD0}"/>
              </a:ext>
            </a:extLst>
          </p:cNvPr>
          <p:cNvSpPr txBox="1"/>
          <p:nvPr/>
        </p:nvSpPr>
        <p:spPr>
          <a:xfrm>
            <a:off x="410573" y="5629708"/>
            <a:ext cx="844048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Haven’t Been Going in Right Direction for 20+ Years</a:t>
            </a:r>
          </a:p>
        </p:txBody>
      </p:sp>
      <p:sp>
        <p:nvSpPr>
          <p:cNvPr id="16" name="TextBox 15">
            <a:extLst>
              <a:ext uri="{FF2B5EF4-FFF2-40B4-BE49-F238E27FC236}">
                <a16:creationId xmlns:a16="http://schemas.microsoft.com/office/drawing/2014/main" id="{5896FBA5-49C2-D3CA-CA17-D28F4EB2F763}"/>
              </a:ext>
            </a:extLst>
          </p:cNvPr>
          <p:cNvSpPr txBox="1"/>
          <p:nvPr/>
        </p:nvSpPr>
        <p:spPr>
          <a:xfrm>
            <a:off x="289436" y="6441695"/>
            <a:ext cx="518457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Source: Mehlman Consulting</a:t>
            </a:r>
          </a:p>
        </p:txBody>
      </p:sp>
    </p:spTree>
    <p:extLst>
      <p:ext uri="{BB962C8B-B14F-4D97-AF65-F5344CB8AC3E}">
        <p14:creationId xmlns:p14="http://schemas.microsoft.com/office/powerpoint/2010/main" val="2753582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Bad News For Party in the White House</a:t>
            </a: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22B4C708-2722-883E-061B-747CCBE14D7D}"/>
              </a:ext>
            </a:extLst>
          </p:cNvPr>
          <p:cNvSpPr txBox="1"/>
          <p:nvPr/>
        </p:nvSpPr>
        <p:spPr>
          <a:xfrm>
            <a:off x="278089" y="6450295"/>
            <a:ext cx="1870993" cy="369332"/>
          </a:xfrm>
          <a:prstGeom prst="rect">
            <a:avLst/>
          </a:prstGeom>
          <a:noFill/>
        </p:spPr>
        <p:txBody>
          <a:bodyPr wrap="square" rtlCol="0">
            <a:spAutoFit/>
          </a:bodyPr>
          <a:lstStyle/>
          <a:p>
            <a:r>
              <a:rPr lang="en-US" dirty="0"/>
              <a:t>Source: Gallup</a:t>
            </a:r>
          </a:p>
        </p:txBody>
      </p:sp>
      <p:pic>
        <p:nvPicPr>
          <p:cNvPr id="4" name="Picture 3" descr="A graph showing the growth of the way things are going&#10;&#10;Description automatically generated">
            <a:extLst>
              <a:ext uri="{FF2B5EF4-FFF2-40B4-BE49-F238E27FC236}">
                <a16:creationId xmlns:a16="http://schemas.microsoft.com/office/drawing/2014/main" id="{6E6716D0-7BC0-14B1-E7AD-F44C3DD31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75" y="487636"/>
            <a:ext cx="8268208" cy="5176830"/>
          </a:xfrm>
          <a:prstGeom prst="rect">
            <a:avLst/>
          </a:prstGeom>
        </p:spPr>
      </p:pic>
      <p:sp>
        <p:nvSpPr>
          <p:cNvPr id="8" name="TextBox 7">
            <a:extLst>
              <a:ext uri="{FF2B5EF4-FFF2-40B4-BE49-F238E27FC236}">
                <a16:creationId xmlns:a16="http://schemas.microsoft.com/office/drawing/2014/main" id="{5315EB51-E5F8-69A1-15D3-D3F6206845A5}"/>
              </a:ext>
            </a:extLst>
          </p:cNvPr>
          <p:cNvSpPr txBox="1"/>
          <p:nvPr/>
        </p:nvSpPr>
        <p:spPr>
          <a:xfrm>
            <a:off x="443809" y="5703957"/>
            <a:ext cx="8488808" cy="707886"/>
          </a:xfrm>
          <a:prstGeom prst="rect">
            <a:avLst/>
          </a:prstGeom>
          <a:noFill/>
        </p:spPr>
        <p:txBody>
          <a:bodyPr wrap="square">
            <a:spAutoFit/>
          </a:bodyPr>
          <a:lstStyle/>
          <a:p>
            <a:r>
              <a:rPr lang="en-US" sz="2000" u="none" strike="noStrike" dirty="0">
                <a:solidFill>
                  <a:srgbClr val="333333"/>
                </a:solidFill>
                <a:effectLst/>
                <a:latin typeface="Arial" panose="020B0604020202020204" pitchFamily="34" charset="0"/>
                <a:cs typeface="Arial" panose="020B0604020202020204" pitchFamily="34" charset="0"/>
              </a:rPr>
              <a:t>Satisfaction with the country is about as low as it was in 1980, 1992, 2008 and 2020 — years when the president’s party was defeated</a:t>
            </a:r>
            <a:r>
              <a:rPr lang="en-US" b="0" i="0" u="none" strike="noStrike" dirty="0">
                <a:solidFill>
                  <a:srgbClr val="333333"/>
                </a:solidFill>
                <a:effectLst/>
                <a:latin typeface="Georgia" panose="02040502050405020303" pitchFamily="18" charset="0"/>
              </a:rPr>
              <a:t>.</a:t>
            </a:r>
            <a:endParaRPr lang="en-US" dirty="0"/>
          </a:p>
        </p:txBody>
      </p:sp>
    </p:spTree>
    <p:extLst>
      <p:ext uri="{BB962C8B-B14F-4D97-AF65-F5344CB8AC3E}">
        <p14:creationId xmlns:p14="http://schemas.microsoft.com/office/powerpoint/2010/main" val="291075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08B5A-EF07-F44C-EE5D-C96C749D8A95}"/>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646C3199-4F8A-2398-F642-A9BBCB068E8E}"/>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a:extLst>
              <a:ext uri="{FF2B5EF4-FFF2-40B4-BE49-F238E27FC236}">
                <a16:creationId xmlns:a16="http://schemas.microsoft.com/office/drawing/2014/main" id="{2CB75F20-DD19-6AF0-B8F0-A4DC89A0A5A8}"/>
              </a:ext>
            </a:extLst>
          </p:cNvPr>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a:extLst>
              <a:ext uri="{FF2B5EF4-FFF2-40B4-BE49-F238E27FC236}">
                <a16:creationId xmlns:a16="http://schemas.microsoft.com/office/drawing/2014/main" id="{C2BFC29A-BB47-2A90-8C78-6EBA56B7DB16}"/>
              </a:ext>
            </a:extLst>
          </p:cNvPr>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a:extLst>
              <a:ext uri="{FF2B5EF4-FFF2-40B4-BE49-F238E27FC236}">
                <a16:creationId xmlns:a16="http://schemas.microsoft.com/office/drawing/2014/main" id="{E49E946B-C026-0E9E-528A-4A4699778FA9}"/>
              </a:ext>
            </a:extLst>
          </p:cNvPr>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a:extLst>
              <a:ext uri="{FF2B5EF4-FFF2-40B4-BE49-F238E27FC236}">
                <a16:creationId xmlns:a16="http://schemas.microsoft.com/office/drawing/2014/main" id="{CBC8D07F-B48C-D4CA-559A-8C5179EAC2B5}"/>
              </a:ext>
            </a:extLst>
          </p:cNvPr>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a:extLst>
              <a:ext uri="{FF2B5EF4-FFF2-40B4-BE49-F238E27FC236}">
                <a16:creationId xmlns:a16="http://schemas.microsoft.com/office/drawing/2014/main" id="{6577AFB4-62E7-6CBD-7191-23FE5A301FFE}"/>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21">
            <a:extLst>
              <a:ext uri="{FF2B5EF4-FFF2-40B4-BE49-F238E27FC236}">
                <a16:creationId xmlns:a16="http://schemas.microsoft.com/office/drawing/2014/main" id="{33D0A451-8917-D097-A1A9-5A5AA9BE4018}"/>
              </a:ext>
            </a:extLst>
          </p:cNvPr>
          <p:cNvSpPr/>
          <p:nvPr/>
        </p:nvSpPr>
        <p:spPr>
          <a:xfrm>
            <a:off x="63500" y="4271871"/>
            <a:ext cx="9144000" cy="2308324"/>
          </a:xfrm>
          <a:prstGeom prst="rect">
            <a:avLst/>
          </a:prstGeom>
          <a:ln>
            <a:noFill/>
          </a:ln>
        </p:spPr>
        <p:txBody>
          <a:bodyPr wrap="square">
            <a:spAutoFit/>
          </a:bodyPr>
          <a:lstStyle/>
          <a:p>
            <a:pPr algn="ctr"/>
            <a:endParaRPr lang="en-US" sz="3200" b="1" i="1" dirty="0">
              <a:solidFill>
                <a:srgbClr val="002060"/>
              </a:solidFill>
              <a:latin typeface="Futura CondExtraBold "/>
            </a:endParaRPr>
          </a:p>
          <a:p>
            <a:pPr algn="ctr"/>
            <a:endParaRPr lang="en-US" sz="3200" b="1" i="1" dirty="0">
              <a:solidFill>
                <a:srgbClr val="002060"/>
              </a:solidFill>
              <a:latin typeface="Futura CondExtraBold "/>
            </a:endParaRPr>
          </a:p>
          <a:p>
            <a:pPr algn="ctr"/>
            <a:endParaRPr lang="en-US" sz="1400" b="1" i="1" dirty="0">
              <a:solidFill>
                <a:srgbClr val="05910C"/>
              </a:solidFill>
              <a:latin typeface="Futura CondExtraBold "/>
            </a:endParaRPr>
          </a:p>
          <a:p>
            <a:pPr algn="ctr"/>
            <a:endParaRPr lang="en-US" b="1" i="1" dirty="0">
              <a:solidFill>
                <a:srgbClr val="05910C"/>
              </a:solidFill>
              <a:latin typeface="Futura CondExtraBold "/>
            </a:endParaRPr>
          </a:p>
          <a:p>
            <a:pPr algn="ctr"/>
            <a:endParaRPr lang="en-US" sz="3200" b="1" i="1" dirty="0">
              <a:solidFill>
                <a:srgbClr val="05910C"/>
              </a:solidFill>
              <a:latin typeface="Futura CondExtraBold "/>
            </a:endParaRPr>
          </a:p>
          <a:p>
            <a:pPr algn="ctr"/>
            <a:endParaRPr lang="en-US" sz="800" b="1" i="1" dirty="0">
              <a:solidFill>
                <a:srgbClr val="05910C"/>
              </a:solidFill>
              <a:latin typeface="Futura CondExtraBold "/>
            </a:endParaRPr>
          </a:p>
          <a:p>
            <a:pPr algn="ctr"/>
            <a:endParaRPr lang="en-US" sz="800" b="1" i="1" dirty="0">
              <a:solidFill>
                <a:srgbClr val="05910C"/>
              </a:solidFill>
              <a:latin typeface="Futura CondExtraBold "/>
            </a:endParaRPr>
          </a:p>
        </p:txBody>
      </p:sp>
      <p:sp>
        <p:nvSpPr>
          <p:cNvPr id="5" name="AutoShape 4" descr="Image result for elections ahead">
            <a:extLst>
              <a:ext uri="{FF2B5EF4-FFF2-40B4-BE49-F238E27FC236}">
                <a16:creationId xmlns:a16="http://schemas.microsoft.com/office/drawing/2014/main" id="{DD695846-7F32-442D-0532-CA26E7D2BAD9}"/>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915DE679-CBED-5ACE-2E42-811D4F265588}"/>
              </a:ext>
            </a:extLst>
          </p:cNvPr>
          <p:cNvSpPr txBox="1"/>
          <p:nvPr/>
        </p:nvSpPr>
        <p:spPr>
          <a:xfrm>
            <a:off x="944562" y="0"/>
            <a:ext cx="7045348"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The Top Issues for Voters</a:t>
            </a:r>
          </a:p>
        </p:txBody>
      </p:sp>
      <p:pic>
        <p:nvPicPr>
          <p:cNvPr id="11" name="Picture 10" descr="A graph with numbers and text&#10;&#10;Description automatically generated">
            <a:extLst>
              <a:ext uri="{FF2B5EF4-FFF2-40B4-BE49-F238E27FC236}">
                <a16:creationId xmlns:a16="http://schemas.microsoft.com/office/drawing/2014/main" id="{3B3AC892-8BD4-7087-E89B-628E568EE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90" y="1168836"/>
            <a:ext cx="8610820" cy="4744423"/>
          </a:xfrm>
          <a:prstGeom prst="rect">
            <a:avLst/>
          </a:prstGeom>
        </p:spPr>
      </p:pic>
      <p:sp>
        <p:nvSpPr>
          <p:cNvPr id="12" name="TextBox 11">
            <a:extLst>
              <a:ext uri="{FF2B5EF4-FFF2-40B4-BE49-F238E27FC236}">
                <a16:creationId xmlns:a16="http://schemas.microsoft.com/office/drawing/2014/main" id="{417D0F58-FF83-4667-8F39-C98718231922}"/>
              </a:ext>
            </a:extLst>
          </p:cNvPr>
          <p:cNvSpPr txBox="1"/>
          <p:nvPr/>
        </p:nvSpPr>
        <p:spPr>
          <a:xfrm>
            <a:off x="1727684" y="6191531"/>
            <a:ext cx="5688632" cy="369332"/>
          </a:xfrm>
          <a:prstGeom prst="rect">
            <a:avLst/>
          </a:prstGeom>
          <a:noFill/>
        </p:spPr>
        <p:txBody>
          <a:bodyPr wrap="square" rtlCol="0">
            <a:spAutoFit/>
          </a:bodyPr>
          <a:lstStyle/>
          <a:p>
            <a:r>
              <a:rPr lang="en-US" dirty="0">
                <a:highlight>
                  <a:srgbClr val="FFFF00"/>
                </a:highlight>
              </a:rPr>
              <a:t>Immigration; Inflation and The Economy; Crime and Drugs</a:t>
            </a:r>
          </a:p>
        </p:txBody>
      </p:sp>
    </p:spTree>
    <p:extLst>
      <p:ext uri="{BB962C8B-B14F-4D97-AF65-F5344CB8AC3E}">
        <p14:creationId xmlns:p14="http://schemas.microsoft.com/office/powerpoint/2010/main" val="1034495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A412E-4F18-54A9-2675-0D2D9BE94997}"/>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4E223466-5219-DFAC-DB9D-7247E236C4F0}"/>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a:extLst>
              <a:ext uri="{FF2B5EF4-FFF2-40B4-BE49-F238E27FC236}">
                <a16:creationId xmlns:a16="http://schemas.microsoft.com/office/drawing/2014/main" id="{E3408D38-4118-6023-6855-EA85FED55BD7}"/>
              </a:ext>
            </a:extLst>
          </p:cNvPr>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a:extLst>
              <a:ext uri="{FF2B5EF4-FFF2-40B4-BE49-F238E27FC236}">
                <a16:creationId xmlns:a16="http://schemas.microsoft.com/office/drawing/2014/main" id="{E40423F4-F0DD-993A-77D1-6F01CFCFFAA0}"/>
              </a:ext>
            </a:extLst>
          </p:cNvPr>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a:extLst>
              <a:ext uri="{FF2B5EF4-FFF2-40B4-BE49-F238E27FC236}">
                <a16:creationId xmlns:a16="http://schemas.microsoft.com/office/drawing/2014/main" id="{C01B2B9B-0119-A12D-09F0-638D63B11509}"/>
              </a:ext>
            </a:extLst>
          </p:cNvPr>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a:extLst>
              <a:ext uri="{FF2B5EF4-FFF2-40B4-BE49-F238E27FC236}">
                <a16:creationId xmlns:a16="http://schemas.microsoft.com/office/drawing/2014/main" id="{AE185E39-046F-E5A0-1A09-02239E55A170}"/>
              </a:ext>
            </a:extLst>
          </p:cNvPr>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a:extLst>
              <a:ext uri="{FF2B5EF4-FFF2-40B4-BE49-F238E27FC236}">
                <a16:creationId xmlns:a16="http://schemas.microsoft.com/office/drawing/2014/main" id="{3FF7FF1A-0845-BB29-2842-954EA141F93C}"/>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21">
            <a:extLst>
              <a:ext uri="{FF2B5EF4-FFF2-40B4-BE49-F238E27FC236}">
                <a16:creationId xmlns:a16="http://schemas.microsoft.com/office/drawing/2014/main" id="{5EF46C8E-3CA4-DFE2-8221-3E98428FCC05}"/>
              </a:ext>
            </a:extLst>
          </p:cNvPr>
          <p:cNvSpPr/>
          <p:nvPr/>
        </p:nvSpPr>
        <p:spPr>
          <a:xfrm>
            <a:off x="63500" y="4271871"/>
            <a:ext cx="9144000" cy="2308324"/>
          </a:xfrm>
          <a:prstGeom prst="rect">
            <a:avLst/>
          </a:prstGeom>
          <a:ln>
            <a:noFill/>
          </a:ln>
        </p:spPr>
        <p:txBody>
          <a:bodyPr wrap="square">
            <a:spAutoFit/>
          </a:bodyPr>
          <a:lstStyle/>
          <a:p>
            <a:pPr algn="ctr"/>
            <a:endParaRPr lang="en-US" sz="3200" b="1" i="1" dirty="0">
              <a:solidFill>
                <a:srgbClr val="002060"/>
              </a:solidFill>
              <a:latin typeface="Futura CondExtraBold "/>
            </a:endParaRPr>
          </a:p>
          <a:p>
            <a:pPr algn="ctr"/>
            <a:endParaRPr lang="en-US" sz="3200" b="1" i="1" dirty="0">
              <a:solidFill>
                <a:srgbClr val="002060"/>
              </a:solidFill>
              <a:latin typeface="Futura CondExtraBold "/>
            </a:endParaRPr>
          </a:p>
          <a:p>
            <a:pPr algn="ctr"/>
            <a:endParaRPr lang="en-US" sz="1400" b="1" i="1" dirty="0">
              <a:solidFill>
                <a:srgbClr val="05910C"/>
              </a:solidFill>
              <a:latin typeface="Futura CondExtraBold "/>
            </a:endParaRPr>
          </a:p>
          <a:p>
            <a:pPr algn="ctr"/>
            <a:endParaRPr lang="en-US" b="1" i="1" dirty="0">
              <a:solidFill>
                <a:srgbClr val="05910C"/>
              </a:solidFill>
              <a:latin typeface="Futura CondExtraBold "/>
            </a:endParaRPr>
          </a:p>
          <a:p>
            <a:pPr algn="ctr"/>
            <a:endParaRPr lang="en-US" sz="3200" b="1" i="1" dirty="0">
              <a:solidFill>
                <a:srgbClr val="05910C"/>
              </a:solidFill>
              <a:latin typeface="Futura CondExtraBold "/>
            </a:endParaRPr>
          </a:p>
          <a:p>
            <a:pPr algn="ctr"/>
            <a:endParaRPr lang="en-US" sz="800" b="1" i="1" dirty="0">
              <a:solidFill>
                <a:srgbClr val="05910C"/>
              </a:solidFill>
              <a:latin typeface="Futura CondExtraBold "/>
            </a:endParaRPr>
          </a:p>
          <a:p>
            <a:pPr algn="ctr"/>
            <a:endParaRPr lang="en-US" sz="800" b="1" i="1" dirty="0">
              <a:solidFill>
                <a:srgbClr val="05910C"/>
              </a:solidFill>
              <a:latin typeface="Futura CondExtraBold "/>
            </a:endParaRPr>
          </a:p>
        </p:txBody>
      </p:sp>
      <p:sp>
        <p:nvSpPr>
          <p:cNvPr id="5" name="AutoShape 4" descr="Image result for elections ahead">
            <a:extLst>
              <a:ext uri="{FF2B5EF4-FFF2-40B4-BE49-F238E27FC236}">
                <a16:creationId xmlns:a16="http://schemas.microsoft.com/office/drawing/2014/main" id="{6286AE17-DB9D-6E7B-20F5-2E83670799A9}"/>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46980509-9C6D-C5A3-5422-40265E4ED9F3}"/>
              </a:ext>
            </a:extLst>
          </p:cNvPr>
          <p:cNvSpPr txBox="1"/>
          <p:nvPr/>
        </p:nvSpPr>
        <p:spPr>
          <a:xfrm>
            <a:off x="944562" y="0"/>
            <a:ext cx="7045348"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Biden Trails Trump on Key Issues</a:t>
            </a:r>
          </a:p>
        </p:txBody>
      </p:sp>
      <p:pic>
        <p:nvPicPr>
          <p:cNvPr id="4" name="Picture 3" descr="A graph with red and blue bars&#10;&#10;Description automatically generated">
            <a:extLst>
              <a:ext uri="{FF2B5EF4-FFF2-40B4-BE49-F238E27FC236}">
                <a16:creationId xmlns:a16="http://schemas.microsoft.com/office/drawing/2014/main" id="{8374DC13-13AE-C341-8A27-29662A123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4" y="969055"/>
            <a:ext cx="8949980" cy="4474990"/>
          </a:xfrm>
          <a:prstGeom prst="rect">
            <a:avLst/>
          </a:prstGeom>
        </p:spPr>
      </p:pic>
    </p:spTree>
    <p:extLst>
      <p:ext uri="{BB962C8B-B14F-4D97-AF65-F5344CB8AC3E}">
        <p14:creationId xmlns:p14="http://schemas.microsoft.com/office/powerpoint/2010/main" val="1559531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45915" y="-749303"/>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670926" y="-22634"/>
            <a:ext cx="840957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But You Never Know</a:t>
            </a:r>
          </a:p>
        </p:txBody>
      </p:sp>
      <p:pic>
        <p:nvPicPr>
          <p:cNvPr id="4" name="Picture 3" descr="A person in a suit and tie holding his fist up&#10;&#10;Description automatically generated">
            <a:extLst>
              <a:ext uri="{FF2B5EF4-FFF2-40B4-BE49-F238E27FC236}">
                <a16:creationId xmlns:a16="http://schemas.microsoft.com/office/drawing/2014/main" id="{EE2A6F26-6CDD-2735-69A2-2FF3B1900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76" y="849305"/>
            <a:ext cx="8118702" cy="5504204"/>
          </a:xfrm>
          <a:prstGeom prst="rect">
            <a:avLst/>
          </a:prstGeom>
        </p:spPr>
      </p:pic>
    </p:spTree>
    <p:extLst>
      <p:ext uri="{BB962C8B-B14F-4D97-AF65-F5344CB8AC3E}">
        <p14:creationId xmlns:p14="http://schemas.microsoft.com/office/powerpoint/2010/main" val="1492721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9B015-BE0F-0299-B0E5-AE2655485C03}"/>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87C6371D-7771-0B77-C065-07F8DA2A4E0C}"/>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a:extLst>
              <a:ext uri="{FF2B5EF4-FFF2-40B4-BE49-F238E27FC236}">
                <a16:creationId xmlns:a16="http://schemas.microsoft.com/office/drawing/2014/main" id="{3CB65BE9-5F9D-40B3-01ED-18BCF83EA1C0}"/>
              </a:ext>
            </a:extLst>
          </p:cNvPr>
          <p:cNvSpPr>
            <a:spLocks noChangeAspect="1" noChangeArrowheads="1"/>
          </p:cNvSpPr>
          <p:nvPr/>
        </p:nvSpPr>
        <p:spPr bwMode="auto">
          <a:xfrm>
            <a:off x="-45915" y="-749303"/>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a:extLst>
              <a:ext uri="{FF2B5EF4-FFF2-40B4-BE49-F238E27FC236}">
                <a16:creationId xmlns:a16="http://schemas.microsoft.com/office/drawing/2014/main" id="{8220F5DB-8123-C423-DD2D-C0B2310578D2}"/>
              </a:ext>
            </a:extLst>
          </p:cNvPr>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a:extLst>
              <a:ext uri="{FF2B5EF4-FFF2-40B4-BE49-F238E27FC236}">
                <a16:creationId xmlns:a16="http://schemas.microsoft.com/office/drawing/2014/main" id="{7098D1D9-63C4-79D2-6245-15AE19F6953A}"/>
              </a:ext>
            </a:extLst>
          </p:cNvPr>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a:extLst>
              <a:ext uri="{FF2B5EF4-FFF2-40B4-BE49-F238E27FC236}">
                <a16:creationId xmlns:a16="http://schemas.microsoft.com/office/drawing/2014/main" id="{7C493792-2D34-A2DC-B5BB-1584105CD86E}"/>
              </a:ext>
            </a:extLst>
          </p:cNvPr>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a:extLst>
              <a:ext uri="{FF2B5EF4-FFF2-40B4-BE49-F238E27FC236}">
                <a16:creationId xmlns:a16="http://schemas.microsoft.com/office/drawing/2014/main" id="{4FA9DB56-8147-B9EE-AF11-B4EE5CB06B6F}"/>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a:extLst>
              <a:ext uri="{FF2B5EF4-FFF2-40B4-BE49-F238E27FC236}">
                <a16:creationId xmlns:a16="http://schemas.microsoft.com/office/drawing/2014/main" id="{E3FD777D-0E82-DB01-15D4-A9FC1404A9CF}"/>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53C7E05-C088-2C0B-41A7-08DBA83733C4}"/>
              </a:ext>
            </a:extLst>
          </p:cNvPr>
          <p:cNvSpPr txBox="1"/>
          <p:nvPr/>
        </p:nvSpPr>
        <p:spPr>
          <a:xfrm>
            <a:off x="186740" y="-10673"/>
            <a:ext cx="8801685"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Biden’s Path to Victory: Record, Abortion, Trump</a:t>
            </a:r>
          </a:p>
        </p:txBody>
      </p:sp>
      <p:pic>
        <p:nvPicPr>
          <p:cNvPr id="2" name="Picture 1">
            <a:extLst>
              <a:ext uri="{FF2B5EF4-FFF2-40B4-BE49-F238E27FC236}">
                <a16:creationId xmlns:a16="http://schemas.microsoft.com/office/drawing/2014/main" id="{DC136C70-E534-3BC3-9EBC-21B402631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709183"/>
            <a:ext cx="2533577" cy="3134670"/>
          </a:xfrm>
          <a:prstGeom prst="rect">
            <a:avLst/>
          </a:prstGeom>
        </p:spPr>
      </p:pic>
      <p:pic>
        <p:nvPicPr>
          <p:cNvPr id="4" name="Picture 3" descr="A graph showing the price of the us economy&#10;&#10;Description automatically generated">
            <a:extLst>
              <a:ext uri="{FF2B5EF4-FFF2-40B4-BE49-F238E27FC236}">
                <a16:creationId xmlns:a16="http://schemas.microsoft.com/office/drawing/2014/main" id="{4532A174-A0C1-740C-D238-3FAF3A7F8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19" y="896336"/>
            <a:ext cx="4239181" cy="2844424"/>
          </a:xfrm>
          <a:prstGeom prst="rect">
            <a:avLst/>
          </a:prstGeom>
        </p:spPr>
      </p:pic>
      <p:pic>
        <p:nvPicPr>
          <p:cNvPr id="1026" name="Picture 2" descr="Donald Trump Is Ruining Workplace Morale">
            <a:extLst>
              <a:ext uri="{FF2B5EF4-FFF2-40B4-BE49-F238E27FC236}">
                <a16:creationId xmlns:a16="http://schemas.microsoft.com/office/drawing/2014/main" id="{9CF29B9E-66FC-0B93-6FE9-20A0692835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4463" y="3953494"/>
            <a:ext cx="4194126" cy="2684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0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29270-6EC9-AE61-1A27-D06C0F58C6E8}"/>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7F249219-35AA-6878-2D9A-F3E879F9B398}"/>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a:extLst>
              <a:ext uri="{FF2B5EF4-FFF2-40B4-BE49-F238E27FC236}">
                <a16:creationId xmlns:a16="http://schemas.microsoft.com/office/drawing/2014/main" id="{6DD67BC4-CF86-5A82-7B1A-03E1BB1FBE0A}"/>
              </a:ext>
            </a:extLst>
          </p:cNvPr>
          <p:cNvSpPr>
            <a:spLocks noChangeAspect="1" noChangeArrowheads="1"/>
          </p:cNvSpPr>
          <p:nvPr/>
        </p:nvSpPr>
        <p:spPr bwMode="auto">
          <a:xfrm>
            <a:off x="-45915" y="-749303"/>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a:extLst>
              <a:ext uri="{FF2B5EF4-FFF2-40B4-BE49-F238E27FC236}">
                <a16:creationId xmlns:a16="http://schemas.microsoft.com/office/drawing/2014/main" id="{AD56D747-C1D1-32A2-42E5-CA3AEEE1DFD2}"/>
              </a:ext>
            </a:extLst>
          </p:cNvPr>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a:extLst>
              <a:ext uri="{FF2B5EF4-FFF2-40B4-BE49-F238E27FC236}">
                <a16:creationId xmlns:a16="http://schemas.microsoft.com/office/drawing/2014/main" id="{06923A2A-A7C6-C40F-BDF7-F35E137C4D78}"/>
              </a:ext>
            </a:extLst>
          </p:cNvPr>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a:extLst>
              <a:ext uri="{FF2B5EF4-FFF2-40B4-BE49-F238E27FC236}">
                <a16:creationId xmlns:a16="http://schemas.microsoft.com/office/drawing/2014/main" id="{98F94E8F-4F8D-F69B-8A50-7E1B934F7ADC}"/>
              </a:ext>
            </a:extLst>
          </p:cNvPr>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a:extLst>
              <a:ext uri="{FF2B5EF4-FFF2-40B4-BE49-F238E27FC236}">
                <a16:creationId xmlns:a16="http://schemas.microsoft.com/office/drawing/2014/main" id="{987570BA-8D2F-977B-B0EE-D43A70E85502}"/>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a:extLst>
              <a:ext uri="{FF2B5EF4-FFF2-40B4-BE49-F238E27FC236}">
                <a16:creationId xmlns:a16="http://schemas.microsoft.com/office/drawing/2014/main" id="{E151F6AA-FF9E-36D7-9890-1CC0142605AB}"/>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FBE498D1-099A-86BD-DDA8-4A3F47D7FAF4}"/>
              </a:ext>
            </a:extLst>
          </p:cNvPr>
          <p:cNvSpPr txBox="1"/>
          <p:nvPr/>
        </p:nvSpPr>
        <p:spPr>
          <a:xfrm>
            <a:off x="486486" y="-10217"/>
            <a:ext cx="840957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 Can Biden Campaign Get His Message Out?</a:t>
            </a:r>
          </a:p>
        </p:txBody>
      </p:sp>
      <p:pic>
        <p:nvPicPr>
          <p:cNvPr id="4" name="Picture 3">
            <a:extLst>
              <a:ext uri="{FF2B5EF4-FFF2-40B4-BE49-F238E27FC236}">
                <a16:creationId xmlns:a16="http://schemas.microsoft.com/office/drawing/2014/main" id="{171A732F-7E21-6208-BD12-63A30CD83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5" y="613153"/>
            <a:ext cx="5606685" cy="6068970"/>
          </a:xfrm>
          <a:prstGeom prst="rect">
            <a:avLst/>
          </a:prstGeom>
        </p:spPr>
      </p:pic>
      <p:sp>
        <p:nvSpPr>
          <p:cNvPr id="8" name="TextBox 7">
            <a:extLst>
              <a:ext uri="{FF2B5EF4-FFF2-40B4-BE49-F238E27FC236}">
                <a16:creationId xmlns:a16="http://schemas.microsoft.com/office/drawing/2014/main" id="{7533DDCD-3CD3-1942-58D4-4874459930D5}"/>
              </a:ext>
            </a:extLst>
          </p:cNvPr>
          <p:cNvSpPr txBox="1"/>
          <p:nvPr/>
        </p:nvSpPr>
        <p:spPr>
          <a:xfrm>
            <a:off x="6228184" y="2132856"/>
            <a:ext cx="2523859" cy="353943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Obstacles:</a:t>
            </a:r>
          </a:p>
          <a:p>
            <a:endParaRPr lang="en-US" sz="2800" dirty="0">
              <a:latin typeface="Arial" panose="020B0604020202020204" pitchFamily="34" charset="0"/>
              <a:cs typeface="Arial" panose="020B0604020202020204" pitchFamily="34" charset="0"/>
            </a:endParaRPr>
          </a:p>
          <a:p>
            <a:pPr marL="285750" indent="-285750">
              <a:buFontTx/>
              <a:buChar char="-"/>
            </a:pPr>
            <a:r>
              <a:rPr lang="en-US" sz="2800" dirty="0">
                <a:latin typeface="Arial" panose="020B0604020202020204" pitchFamily="34" charset="0"/>
                <a:cs typeface="Arial" panose="020B0604020202020204" pitchFamily="34" charset="0"/>
              </a:rPr>
              <a:t>Trump</a:t>
            </a:r>
          </a:p>
          <a:p>
            <a:pPr marL="285750" indent="-285750">
              <a:buFontTx/>
              <a:buChar char="-"/>
            </a:pPr>
            <a:endParaRPr lang="en-US" sz="2800" dirty="0">
              <a:latin typeface="Arial" panose="020B0604020202020204" pitchFamily="34" charset="0"/>
              <a:cs typeface="Arial" panose="020B0604020202020204" pitchFamily="34" charset="0"/>
            </a:endParaRPr>
          </a:p>
          <a:p>
            <a:pPr marL="285750" indent="-285750">
              <a:buFontTx/>
              <a:buChar char="-"/>
            </a:pPr>
            <a:r>
              <a:rPr lang="en-US" sz="2800" dirty="0">
                <a:latin typeface="Arial" panose="020B0604020202020204" pitchFamily="34" charset="0"/>
                <a:cs typeface="Arial" panose="020B0604020202020204" pitchFamily="34" charset="0"/>
              </a:rPr>
              <a:t>Israel-Gaza</a:t>
            </a:r>
          </a:p>
          <a:p>
            <a:pPr marL="285750" indent="-285750">
              <a:buFontTx/>
              <a:buChar char="-"/>
            </a:pPr>
            <a:endParaRPr lang="en-US" sz="2800" dirty="0">
              <a:latin typeface="Arial" panose="020B0604020202020204" pitchFamily="34" charset="0"/>
              <a:cs typeface="Arial" panose="020B0604020202020204" pitchFamily="34" charset="0"/>
            </a:endParaRPr>
          </a:p>
          <a:p>
            <a:pPr marL="285750" indent="-285750">
              <a:buFontTx/>
              <a:buChar char="-"/>
            </a:pPr>
            <a:r>
              <a:rPr lang="en-US" sz="2800" dirty="0">
                <a:latin typeface="Arial" panose="020B0604020202020204" pitchFamily="34" charset="0"/>
                <a:cs typeface="Arial" panose="020B0604020202020204" pitchFamily="34" charset="0"/>
              </a:rPr>
              <a:t>Biden’s Campaign</a:t>
            </a:r>
          </a:p>
        </p:txBody>
      </p:sp>
    </p:spTree>
    <p:extLst>
      <p:ext uri="{BB962C8B-B14F-4D97-AF65-F5344CB8AC3E}">
        <p14:creationId xmlns:p14="http://schemas.microsoft.com/office/powerpoint/2010/main" val="1868001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614936"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21"/>
          <p:cNvSpPr/>
          <p:nvPr/>
        </p:nvSpPr>
        <p:spPr>
          <a:xfrm>
            <a:off x="174909" y="3134175"/>
            <a:ext cx="9144000" cy="2308324"/>
          </a:xfrm>
          <a:prstGeom prst="rect">
            <a:avLst/>
          </a:prstGeom>
          <a:ln>
            <a:noFill/>
          </a:ln>
        </p:spPr>
        <p:txBody>
          <a:bodyPr wrap="square">
            <a:spAutoFit/>
          </a:bodyPr>
          <a:lstStyle/>
          <a:p>
            <a:pPr algn="ctr"/>
            <a:endParaRPr lang="en-US" sz="3200" b="1" i="1" dirty="0">
              <a:solidFill>
                <a:srgbClr val="002060"/>
              </a:solidFill>
              <a:latin typeface="Futura CondExtraBold "/>
            </a:endParaRPr>
          </a:p>
          <a:p>
            <a:pPr algn="ctr"/>
            <a:endParaRPr lang="en-US" sz="3200" b="1" i="1" dirty="0">
              <a:solidFill>
                <a:srgbClr val="002060"/>
              </a:solidFill>
              <a:latin typeface="Futura CondExtraBold "/>
            </a:endParaRPr>
          </a:p>
          <a:p>
            <a:pPr algn="ctr"/>
            <a:endParaRPr lang="en-US" sz="1400" b="1" i="1" dirty="0">
              <a:solidFill>
                <a:srgbClr val="05910C"/>
              </a:solidFill>
              <a:latin typeface="Futura CondExtraBold "/>
            </a:endParaRPr>
          </a:p>
          <a:p>
            <a:pPr algn="ctr"/>
            <a:endParaRPr lang="en-US" b="1" i="1" dirty="0">
              <a:solidFill>
                <a:srgbClr val="05910C"/>
              </a:solidFill>
              <a:latin typeface="Futura CondExtraBold "/>
            </a:endParaRPr>
          </a:p>
          <a:p>
            <a:pPr algn="ctr"/>
            <a:endParaRPr lang="en-US" sz="3200" b="1" i="1" dirty="0">
              <a:solidFill>
                <a:srgbClr val="05910C"/>
              </a:solidFill>
              <a:latin typeface="Futura CondExtraBold "/>
            </a:endParaRPr>
          </a:p>
          <a:p>
            <a:pPr algn="ctr"/>
            <a:endParaRPr lang="en-US" sz="800" b="1" i="1" dirty="0">
              <a:solidFill>
                <a:srgbClr val="05910C"/>
              </a:solidFill>
              <a:latin typeface="Futura CondExtraBold "/>
            </a:endParaRPr>
          </a:p>
          <a:p>
            <a:pPr algn="ctr"/>
            <a:endParaRPr lang="en-US" sz="800" b="1" i="1" dirty="0">
              <a:solidFill>
                <a:srgbClr val="05910C"/>
              </a:solidFill>
              <a:latin typeface="Futura CondExtraBold "/>
            </a:endParaRPr>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899592" y="33823"/>
            <a:ext cx="7045348"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About Steven Okun</a:t>
            </a:r>
          </a:p>
        </p:txBody>
      </p:sp>
      <p:sp>
        <p:nvSpPr>
          <p:cNvPr id="4" name="Title 1">
            <a:extLst>
              <a:ext uri="{FF2B5EF4-FFF2-40B4-BE49-F238E27FC236}">
                <a16:creationId xmlns:a16="http://schemas.microsoft.com/office/drawing/2014/main" id="{8E4F86F8-A4FC-0A20-F266-A69BD06AE4EB}"/>
              </a:ext>
            </a:extLst>
          </p:cNvPr>
          <p:cNvSpPr txBox="1">
            <a:spLocks/>
          </p:cNvSpPr>
          <p:nvPr/>
        </p:nvSpPr>
        <p:spPr bwMode="auto">
          <a:xfrm>
            <a:off x="4625391" y="1077906"/>
            <a:ext cx="4398206" cy="4526836"/>
          </a:xfrm>
          <a:prstGeom prst="rect">
            <a:avLst/>
          </a:prstGeom>
          <a:noFill/>
          <a:ln w="9525">
            <a:noFill/>
            <a:miter lim="800000"/>
            <a:headEnd/>
            <a:tailEnd/>
          </a:ln>
        </p:spPr>
        <p:txBody>
          <a:bodyPr vert="horz" wrap="square" lIns="0" tIns="45712" rIns="91424" bIns="45712" numCol="1" anchor="t" anchorCtr="0" compatLnSpc="1">
            <a:prstTxWarp prst="textNoShape">
              <a:avLst/>
            </a:prstTxWarp>
          </a:bodyPr>
          <a:lstStyle>
            <a:lvl1pPr algn="l" defTabSz="912813" rtl="0" eaLnBrk="0" fontAlgn="base" hangingPunct="0">
              <a:spcBef>
                <a:spcPct val="0"/>
              </a:spcBef>
              <a:spcAft>
                <a:spcPct val="0"/>
              </a:spcAft>
              <a:defRPr sz="2100" b="1">
                <a:solidFill>
                  <a:srgbClr val="545978"/>
                </a:solidFill>
                <a:latin typeface="+mj-lt"/>
                <a:ea typeface="+mj-ea"/>
                <a:cs typeface="+mj-cs"/>
              </a:defRPr>
            </a:lvl1pPr>
            <a:lvl2pPr algn="l" defTabSz="912813" rtl="0" eaLnBrk="0" fontAlgn="base" hangingPunct="0">
              <a:spcBef>
                <a:spcPct val="0"/>
              </a:spcBef>
              <a:spcAft>
                <a:spcPct val="0"/>
              </a:spcAft>
              <a:defRPr sz="2300">
                <a:solidFill>
                  <a:schemeClr val="hlink"/>
                </a:solidFill>
                <a:latin typeface="Arial" charset="0"/>
              </a:defRPr>
            </a:lvl2pPr>
            <a:lvl3pPr algn="l" defTabSz="912813" rtl="0" eaLnBrk="0" fontAlgn="base" hangingPunct="0">
              <a:spcBef>
                <a:spcPct val="0"/>
              </a:spcBef>
              <a:spcAft>
                <a:spcPct val="0"/>
              </a:spcAft>
              <a:defRPr sz="2300">
                <a:solidFill>
                  <a:schemeClr val="hlink"/>
                </a:solidFill>
                <a:latin typeface="Arial" charset="0"/>
              </a:defRPr>
            </a:lvl3pPr>
            <a:lvl4pPr algn="l" defTabSz="912813" rtl="0" eaLnBrk="0" fontAlgn="base" hangingPunct="0">
              <a:spcBef>
                <a:spcPct val="0"/>
              </a:spcBef>
              <a:spcAft>
                <a:spcPct val="0"/>
              </a:spcAft>
              <a:defRPr sz="2300">
                <a:solidFill>
                  <a:schemeClr val="hlink"/>
                </a:solidFill>
                <a:latin typeface="Arial" charset="0"/>
              </a:defRPr>
            </a:lvl4pPr>
            <a:lvl5pPr algn="l" defTabSz="912813" rtl="0" eaLnBrk="0" fontAlgn="base" hangingPunct="0">
              <a:spcBef>
                <a:spcPct val="0"/>
              </a:spcBef>
              <a:spcAft>
                <a:spcPct val="0"/>
              </a:spcAft>
              <a:defRPr sz="2300">
                <a:solidFill>
                  <a:schemeClr val="hlink"/>
                </a:solidFill>
                <a:latin typeface="Arial" charset="0"/>
              </a:defRPr>
            </a:lvl5pPr>
            <a:lvl6pPr marL="400736" algn="l" defTabSz="914179" rtl="0" fontAlgn="base">
              <a:spcBef>
                <a:spcPct val="0"/>
              </a:spcBef>
              <a:spcAft>
                <a:spcPct val="0"/>
              </a:spcAft>
              <a:defRPr sz="2300">
                <a:solidFill>
                  <a:schemeClr val="hlink"/>
                </a:solidFill>
                <a:latin typeface="Arial" charset="0"/>
              </a:defRPr>
            </a:lvl6pPr>
            <a:lvl7pPr marL="801472" algn="l" defTabSz="914179" rtl="0" fontAlgn="base">
              <a:spcBef>
                <a:spcPct val="0"/>
              </a:spcBef>
              <a:spcAft>
                <a:spcPct val="0"/>
              </a:spcAft>
              <a:defRPr sz="2300">
                <a:solidFill>
                  <a:schemeClr val="hlink"/>
                </a:solidFill>
                <a:latin typeface="Arial" charset="0"/>
              </a:defRPr>
            </a:lvl7pPr>
            <a:lvl8pPr marL="1202207" algn="l" defTabSz="914179" rtl="0" fontAlgn="base">
              <a:spcBef>
                <a:spcPct val="0"/>
              </a:spcBef>
              <a:spcAft>
                <a:spcPct val="0"/>
              </a:spcAft>
              <a:defRPr sz="2300">
                <a:solidFill>
                  <a:schemeClr val="hlink"/>
                </a:solidFill>
                <a:latin typeface="Arial" charset="0"/>
              </a:defRPr>
            </a:lvl8pPr>
            <a:lvl9pPr marL="1602943" algn="l" defTabSz="914179" rtl="0" fontAlgn="base">
              <a:spcBef>
                <a:spcPct val="0"/>
              </a:spcBef>
              <a:spcAft>
                <a:spcPct val="0"/>
              </a:spcAft>
              <a:defRPr sz="2300">
                <a:solidFill>
                  <a:schemeClr val="hlink"/>
                </a:solidFill>
                <a:latin typeface="Arial" charset="0"/>
              </a:defRPr>
            </a:lvl9pPr>
          </a:lstStyle>
          <a:p>
            <a:pPr marL="285750" indent="-285750">
              <a:buFontTx/>
              <a:buChar char="-"/>
            </a:pPr>
            <a:r>
              <a:rPr lang="en-GB" sz="2000" b="0" kern="0" dirty="0">
                <a:latin typeface="Arial" panose="020B0604020202020204" pitchFamily="34" charset="0"/>
                <a:cs typeface="Arial" panose="020B0604020202020204" pitchFamily="34" charset="0"/>
              </a:rPr>
              <a:t>Served in Clinton Administration from 1993-1999</a:t>
            </a:r>
          </a:p>
          <a:p>
            <a:pPr marL="285750" indent="-285750">
              <a:buFontTx/>
              <a:buChar char="-"/>
            </a:pPr>
            <a:r>
              <a:rPr lang="en-GB" sz="2000" b="0" kern="0" dirty="0">
                <a:latin typeface="Arial" panose="020B0604020202020204" pitchFamily="34" charset="0"/>
                <a:cs typeface="Arial" panose="020B0604020202020204" pitchFamily="34" charset="0"/>
              </a:rPr>
              <a:t>Veteran of Presidential Campaigns in 1992, 1996 and 2000</a:t>
            </a:r>
          </a:p>
          <a:p>
            <a:pPr marL="285750" indent="-285750">
              <a:buFontTx/>
              <a:buChar char="-"/>
            </a:pPr>
            <a:r>
              <a:rPr lang="en-GB" sz="2000" b="0" kern="0" dirty="0">
                <a:latin typeface="Arial" panose="020B0604020202020204" pitchFamily="34" charset="0"/>
                <a:cs typeface="Arial" panose="020B0604020202020204" pitchFamily="34" charset="0"/>
              </a:rPr>
              <a:t>Democratic National Convention Staff in 1988, 1996 and 2000</a:t>
            </a:r>
          </a:p>
          <a:p>
            <a:pPr marL="285750" indent="-285750">
              <a:buFontTx/>
              <a:buChar char="-"/>
            </a:pPr>
            <a:r>
              <a:rPr lang="en-GB" sz="2000" b="0" kern="0" dirty="0">
                <a:latin typeface="Arial" panose="020B0604020202020204" pitchFamily="34" charset="0"/>
                <a:cs typeface="Arial" panose="020B0604020202020204" pitchFamily="34" charset="0"/>
              </a:rPr>
              <a:t>Living and Working In Singapore Since 2003</a:t>
            </a:r>
          </a:p>
          <a:p>
            <a:pPr marL="285750" indent="-285750">
              <a:buFontTx/>
              <a:buChar char="-"/>
            </a:pPr>
            <a:r>
              <a:rPr lang="en-GB" sz="2000" b="0" kern="0" dirty="0">
                <a:latin typeface="Arial" panose="020B0604020202020204" pitchFamily="34" charset="0"/>
                <a:cs typeface="Arial" panose="020B0604020202020204" pitchFamily="34" charset="0"/>
              </a:rPr>
              <a:t>CEO of ESG Consultancy APAC Advisors</a:t>
            </a:r>
          </a:p>
          <a:p>
            <a:pPr marL="285750" indent="-285750">
              <a:buFontTx/>
              <a:buChar char="-"/>
            </a:pPr>
            <a:r>
              <a:rPr lang="en-GB" sz="2000" b="0" kern="0" dirty="0">
                <a:latin typeface="Arial" panose="020B0604020202020204" pitchFamily="34" charset="0"/>
                <a:cs typeface="Arial" panose="020B0604020202020204" pitchFamily="34" charset="0"/>
              </a:rPr>
              <a:t>Senior Advisor, McLarty Associates</a:t>
            </a:r>
          </a:p>
          <a:p>
            <a:pPr marL="285750" indent="-285750">
              <a:buFontTx/>
              <a:buChar char="-"/>
            </a:pPr>
            <a:r>
              <a:rPr lang="en-GB" sz="2000" b="0" kern="0" dirty="0">
                <a:latin typeface="Arial" panose="020B0604020202020204" pitchFamily="34" charset="0"/>
                <a:cs typeface="Arial" panose="020B0604020202020204" pitchFamily="34" charset="0"/>
              </a:rPr>
              <a:t>Created KKR Asia Public Affairs</a:t>
            </a:r>
          </a:p>
          <a:p>
            <a:pPr marL="285750" indent="-285750">
              <a:buFontTx/>
              <a:buChar char="-"/>
            </a:pPr>
            <a:r>
              <a:rPr lang="en-GB" sz="2000" b="0" kern="0" dirty="0">
                <a:latin typeface="Arial" panose="020B0604020202020204" pitchFamily="34" charset="0"/>
                <a:cs typeface="Arial" panose="020B0604020202020204" pitchFamily="34" charset="0"/>
              </a:rPr>
              <a:t>Chair, </a:t>
            </a:r>
            <a:r>
              <a:rPr lang="en-GB" sz="2000" b="0" kern="0" dirty="0" err="1">
                <a:latin typeface="Arial" panose="020B0604020202020204" pitchFamily="34" charset="0"/>
                <a:cs typeface="Arial" panose="020B0604020202020204" pitchFamily="34" charset="0"/>
              </a:rPr>
              <a:t>AmChams</a:t>
            </a:r>
            <a:r>
              <a:rPr lang="en-GB" sz="2000" b="0" kern="0" dirty="0">
                <a:latin typeface="Arial" panose="020B0604020202020204" pitchFamily="34" charset="0"/>
                <a:cs typeface="Arial" panose="020B0604020202020204" pitchFamily="34" charset="0"/>
              </a:rPr>
              <a:t> of Asia Pacific</a:t>
            </a:r>
          </a:p>
          <a:p>
            <a:pPr marL="285750" indent="-285750">
              <a:buFontTx/>
              <a:buChar char="-"/>
            </a:pPr>
            <a:r>
              <a:rPr lang="en-GB" sz="2000" b="0" kern="0" dirty="0">
                <a:latin typeface="Arial" panose="020B0604020202020204" pitchFamily="34" charset="0"/>
                <a:cs typeface="Arial" panose="020B0604020202020204" pitchFamily="34" charset="0"/>
              </a:rPr>
              <a:t>More than a decade as a practitioner of ESG</a:t>
            </a:r>
            <a:endParaRPr lang="en-MY" sz="1200" kern="0" dirty="0"/>
          </a:p>
        </p:txBody>
      </p:sp>
      <p:pic>
        <p:nvPicPr>
          <p:cNvPr id="10" name="Picture 9">
            <a:extLst>
              <a:ext uri="{FF2B5EF4-FFF2-40B4-BE49-F238E27FC236}">
                <a16:creationId xmlns:a16="http://schemas.microsoft.com/office/drawing/2014/main" id="{57979F7F-746F-EF10-A56F-59D164B79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05" y="1197353"/>
            <a:ext cx="4398206" cy="4407388"/>
          </a:xfrm>
          <a:prstGeom prst="rect">
            <a:avLst/>
          </a:prstGeom>
        </p:spPr>
      </p:pic>
      <p:sp>
        <p:nvSpPr>
          <p:cNvPr id="2" name="TextBox 1">
            <a:extLst>
              <a:ext uri="{FF2B5EF4-FFF2-40B4-BE49-F238E27FC236}">
                <a16:creationId xmlns:a16="http://schemas.microsoft.com/office/drawing/2014/main" id="{8F75FE9E-EFE0-31DA-FCC3-D909876BF5B4}"/>
              </a:ext>
            </a:extLst>
          </p:cNvPr>
          <p:cNvSpPr txBox="1"/>
          <p:nvPr/>
        </p:nvSpPr>
        <p:spPr>
          <a:xfrm>
            <a:off x="612775" y="5891107"/>
            <a:ext cx="8012403" cy="830997"/>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Bill Clinton is younger than both Joe Biden and Donald Trump – and he left office more than 23 years ago</a:t>
            </a:r>
          </a:p>
        </p:txBody>
      </p:sp>
    </p:spTree>
    <p:extLst>
      <p:ext uri="{BB962C8B-B14F-4D97-AF65-F5344CB8AC3E}">
        <p14:creationId xmlns:p14="http://schemas.microsoft.com/office/powerpoint/2010/main" val="119280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670926" y="-22634"/>
            <a:ext cx="840957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Abortion Bans Post-Dobbs</a:t>
            </a:r>
          </a:p>
        </p:txBody>
      </p:sp>
      <p:pic>
        <p:nvPicPr>
          <p:cNvPr id="11" name="Picture 10">
            <a:extLst>
              <a:ext uri="{FF2B5EF4-FFF2-40B4-BE49-F238E27FC236}">
                <a16:creationId xmlns:a16="http://schemas.microsoft.com/office/drawing/2014/main" id="{61C341DC-BBED-36D8-E603-75DF4687D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854" y="570189"/>
            <a:ext cx="6868292" cy="5967532"/>
          </a:xfrm>
          <a:prstGeom prst="rect">
            <a:avLst/>
          </a:prstGeom>
        </p:spPr>
      </p:pic>
    </p:spTree>
    <p:extLst>
      <p:ext uri="{BB962C8B-B14F-4D97-AF65-F5344CB8AC3E}">
        <p14:creationId xmlns:p14="http://schemas.microsoft.com/office/powerpoint/2010/main" val="2595776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670926" y="-22634"/>
            <a:ext cx="840957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Pro-Choice Now A Single Issue for More Voters</a:t>
            </a:r>
          </a:p>
        </p:txBody>
      </p:sp>
      <p:pic>
        <p:nvPicPr>
          <p:cNvPr id="7" name="Picture 6">
            <a:extLst>
              <a:ext uri="{FF2B5EF4-FFF2-40B4-BE49-F238E27FC236}">
                <a16:creationId xmlns:a16="http://schemas.microsoft.com/office/drawing/2014/main" id="{FF222EFA-F0ED-255C-5EAC-031E4791A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746586"/>
            <a:ext cx="7624401" cy="5769130"/>
          </a:xfrm>
          <a:prstGeom prst="rect">
            <a:avLst/>
          </a:prstGeom>
        </p:spPr>
      </p:pic>
    </p:spTree>
    <p:extLst>
      <p:ext uri="{BB962C8B-B14F-4D97-AF65-F5344CB8AC3E}">
        <p14:creationId xmlns:p14="http://schemas.microsoft.com/office/powerpoint/2010/main" val="3478142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670926" y="-22634"/>
            <a:ext cx="840957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Abortion: Republicans Continue to Struggle</a:t>
            </a:r>
          </a:p>
        </p:txBody>
      </p:sp>
      <p:pic>
        <p:nvPicPr>
          <p:cNvPr id="4" name="Picture 3" descr="A person walking in front of a sign&#10;&#10;Description automatically generated">
            <a:extLst>
              <a:ext uri="{FF2B5EF4-FFF2-40B4-BE49-F238E27FC236}">
                <a16:creationId xmlns:a16="http://schemas.microsoft.com/office/drawing/2014/main" id="{10A4AE0C-A7CC-FA53-516C-1CD0A0B57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6" y="597860"/>
            <a:ext cx="4627960" cy="3220907"/>
          </a:xfrm>
          <a:prstGeom prst="rect">
            <a:avLst/>
          </a:prstGeom>
        </p:spPr>
      </p:pic>
      <p:pic>
        <p:nvPicPr>
          <p:cNvPr id="10" name="Picture 9" descr="A person speaking into a microphone&#10;&#10;Description automatically generated">
            <a:extLst>
              <a:ext uri="{FF2B5EF4-FFF2-40B4-BE49-F238E27FC236}">
                <a16:creationId xmlns:a16="http://schemas.microsoft.com/office/drawing/2014/main" id="{85BD64A2-0D8E-A085-2C82-75C0ADAEA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57" y="3976967"/>
            <a:ext cx="4627960" cy="2603228"/>
          </a:xfrm>
          <a:prstGeom prst="rect">
            <a:avLst/>
          </a:prstGeom>
        </p:spPr>
      </p:pic>
      <p:sp>
        <p:nvSpPr>
          <p:cNvPr id="12" name="TextBox 11">
            <a:extLst>
              <a:ext uri="{FF2B5EF4-FFF2-40B4-BE49-F238E27FC236}">
                <a16:creationId xmlns:a16="http://schemas.microsoft.com/office/drawing/2014/main" id="{088A6DEC-0103-AF5C-F6CE-897797D315EE}"/>
              </a:ext>
            </a:extLst>
          </p:cNvPr>
          <p:cNvSpPr txBox="1"/>
          <p:nvPr/>
        </p:nvSpPr>
        <p:spPr>
          <a:xfrm>
            <a:off x="4892382" y="613153"/>
            <a:ext cx="4188117" cy="5468164"/>
          </a:xfrm>
          <a:prstGeom prst="rect">
            <a:avLst/>
          </a:prstGeom>
          <a:noFill/>
        </p:spPr>
        <p:txBody>
          <a:bodyPr wrap="square">
            <a:spAutoFit/>
          </a:bodyPr>
          <a:lstStyle/>
          <a:p>
            <a:pPr marR="0" lvl="0">
              <a:spcBef>
                <a:spcPts val="0"/>
              </a:spcBef>
              <a:spcAft>
                <a:spcPts val="750"/>
              </a:spcAft>
              <a:buSzPts val="1000"/>
              <a:tabLst>
                <a:tab pos="457200" algn="l"/>
              </a:tabLst>
            </a:pPr>
            <a:r>
              <a:rPr lang="en-US" sz="2800" spc="-1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"Those bragging about overturning Roe v. Wade have no clue about the power of women in America. But they found out when reproductive freedom was on the ballot and won in 2022, 2023, and they will find out again in 2024.”</a:t>
            </a:r>
          </a:p>
          <a:p>
            <a:pPr marR="0" lvl="0">
              <a:spcBef>
                <a:spcPts val="0"/>
              </a:spcBef>
              <a:spcAft>
                <a:spcPts val="750"/>
              </a:spcAft>
              <a:buSzPts val="1000"/>
              <a:tabLst>
                <a:tab pos="457200" algn="l"/>
              </a:tabLst>
            </a:pPr>
            <a:r>
              <a:rPr lang="en-US" sz="2800" spc="-1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President Biden </a:t>
            </a:r>
          </a:p>
          <a:p>
            <a:pPr marR="0" lvl="0">
              <a:spcBef>
                <a:spcPts val="0"/>
              </a:spcBef>
              <a:spcAft>
                <a:spcPts val="750"/>
              </a:spcAft>
              <a:buSzPts val="1000"/>
              <a:tabLst>
                <a:tab pos="457200" algn="l"/>
              </a:tabLst>
            </a:pPr>
            <a:r>
              <a:rPr lang="en-US" sz="2800" spc="-1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2024 State of the Union</a:t>
            </a:r>
            <a:endParaRPr lang="en-US" sz="2800" dirty="0">
              <a:solidFill>
                <a:srgbClr val="222222"/>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87618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21"/>
          <p:cNvSpPr/>
          <p:nvPr/>
        </p:nvSpPr>
        <p:spPr>
          <a:xfrm>
            <a:off x="63500" y="4271871"/>
            <a:ext cx="9144000" cy="2308324"/>
          </a:xfrm>
          <a:prstGeom prst="rect">
            <a:avLst/>
          </a:prstGeom>
          <a:ln>
            <a:noFill/>
          </a:ln>
        </p:spPr>
        <p:txBody>
          <a:bodyPr wrap="square">
            <a:spAutoFit/>
          </a:bodyPr>
          <a:lstStyle/>
          <a:p>
            <a:pPr algn="ctr"/>
            <a:endParaRPr lang="en-US" sz="3200" b="1" i="1" dirty="0">
              <a:solidFill>
                <a:srgbClr val="002060"/>
              </a:solidFill>
              <a:latin typeface="Futura CondExtraBold "/>
            </a:endParaRPr>
          </a:p>
          <a:p>
            <a:pPr algn="ctr"/>
            <a:endParaRPr lang="en-US" sz="3200" b="1" i="1" dirty="0">
              <a:solidFill>
                <a:srgbClr val="002060"/>
              </a:solidFill>
              <a:latin typeface="Futura CondExtraBold "/>
            </a:endParaRPr>
          </a:p>
          <a:p>
            <a:pPr algn="ctr"/>
            <a:endParaRPr lang="en-US" sz="1400" b="1" i="1" dirty="0">
              <a:solidFill>
                <a:srgbClr val="05910C"/>
              </a:solidFill>
              <a:latin typeface="Futura CondExtraBold "/>
            </a:endParaRPr>
          </a:p>
          <a:p>
            <a:pPr algn="ctr"/>
            <a:endParaRPr lang="en-US" b="1" i="1" dirty="0">
              <a:solidFill>
                <a:srgbClr val="05910C"/>
              </a:solidFill>
              <a:latin typeface="Futura CondExtraBold "/>
            </a:endParaRPr>
          </a:p>
          <a:p>
            <a:pPr algn="ctr"/>
            <a:endParaRPr lang="en-US" sz="3200" b="1" i="1" dirty="0">
              <a:solidFill>
                <a:srgbClr val="05910C"/>
              </a:solidFill>
              <a:latin typeface="Futura CondExtraBold "/>
            </a:endParaRPr>
          </a:p>
          <a:p>
            <a:pPr algn="ctr"/>
            <a:endParaRPr lang="en-US" sz="800" b="1" i="1" dirty="0">
              <a:solidFill>
                <a:srgbClr val="05910C"/>
              </a:solidFill>
              <a:latin typeface="Futura CondExtraBold "/>
            </a:endParaRPr>
          </a:p>
          <a:p>
            <a:pPr algn="ctr"/>
            <a:endParaRPr lang="en-US" sz="800" b="1" i="1" dirty="0">
              <a:solidFill>
                <a:srgbClr val="05910C"/>
              </a:solidFill>
              <a:latin typeface="Futura CondExtraBold "/>
            </a:endParaRPr>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944562" y="33823"/>
            <a:ext cx="7045348"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Biden v The Couch: Sound the Trump Alarm</a:t>
            </a:r>
          </a:p>
        </p:txBody>
      </p:sp>
      <p:pic>
        <p:nvPicPr>
          <p:cNvPr id="12" name="Picture 11" descr="A group of men with text on a red and white background&#10;&#10;Description automatically generated">
            <a:extLst>
              <a:ext uri="{FF2B5EF4-FFF2-40B4-BE49-F238E27FC236}">
                <a16:creationId xmlns:a16="http://schemas.microsoft.com/office/drawing/2014/main" id="{3801481E-4AD1-9199-F94F-8B3624543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8985"/>
            <a:ext cx="4273801" cy="5795154"/>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3B4203BC-756E-F138-FC14-E086A9C99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2048" y="2283267"/>
            <a:ext cx="4808452" cy="3242587"/>
          </a:xfrm>
          <a:prstGeom prst="rect">
            <a:avLst/>
          </a:prstGeom>
        </p:spPr>
      </p:pic>
    </p:spTree>
    <p:extLst>
      <p:ext uri="{BB962C8B-B14F-4D97-AF65-F5344CB8AC3E}">
        <p14:creationId xmlns:p14="http://schemas.microsoft.com/office/powerpoint/2010/main" val="417886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670926" y="-22634"/>
            <a:ext cx="840957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The 2024 Electoral College Right Now</a:t>
            </a:r>
          </a:p>
        </p:txBody>
      </p:sp>
      <p:pic>
        <p:nvPicPr>
          <p:cNvPr id="12" name="Picture 11">
            <a:extLst>
              <a:ext uri="{FF2B5EF4-FFF2-40B4-BE49-F238E27FC236}">
                <a16:creationId xmlns:a16="http://schemas.microsoft.com/office/drawing/2014/main" id="{B512B655-65CB-978E-1A26-E3364AD4E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63" y="633995"/>
            <a:ext cx="8501673" cy="5922833"/>
          </a:xfrm>
          <a:prstGeom prst="rect">
            <a:avLst/>
          </a:prstGeom>
        </p:spPr>
      </p:pic>
    </p:spTree>
    <p:extLst>
      <p:ext uri="{BB962C8B-B14F-4D97-AF65-F5344CB8AC3E}">
        <p14:creationId xmlns:p14="http://schemas.microsoft.com/office/powerpoint/2010/main" val="150138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670926" y="-22634"/>
            <a:ext cx="840957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Will Pennsylvania Decide a 1-EV Margin Election?</a:t>
            </a:r>
          </a:p>
        </p:txBody>
      </p:sp>
      <p:pic>
        <p:nvPicPr>
          <p:cNvPr id="4" name="Picture 3" descr="A map of the united states&#10;&#10;Description automatically generated">
            <a:extLst>
              <a:ext uri="{FF2B5EF4-FFF2-40B4-BE49-F238E27FC236}">
                <a16:creationId xmlns:a16="http://schemas.microsoft.com/office/drawing/2014/main" id="{DD1E64E1-EBD7-2B2A-102B-001ED8C56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4650" y="525015"/>
            <a:ext cx="4485275" cy="2809661"/>
          </a:xfrm>
          <a:prstGeom prst="rect">
            <a:avLst/>
          </a:prstGeom>
        </p:spPr>
      </p:pic>
      <p:pic>
        <p:nvPicPr>
          <p:cNvPr id="8" name="Picture 7" descr="A map of the united states with blue and red squares&#10;&#10;Description automatically generated">
            <a:extLst>
              <a:ext uri="{FF2B5EF4-FFF2-40B4-BE49-F238E27FC236}">
                <a16:creationId xmlns:a16="http://schemas.microsoft.com/office/drawing/2014/main" id="{2B42816C-E145-C54F-8397-2AC980D17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066" y="3463814"/>
            <a:ext cx="4289019" cy="2708386"/>
          </a:xfrm>
          <a:prstGeom prst="rect">
            <a:avLst/>
          </a:prstGeom>
        </p:spPr>
      </p:pic>
      <p:sp>
        <p:nvSpPr>
          <p:cNvPr id="7" name="TextBox 6">
            <a:extLst>
              <a:ext uri="{FF2B5EF4-FFF2-40B4-BE49-F238E27FC236}">
                <a16:creationId xmlns:a16="http://schemas.microsoft.com/office/drawing/2014/main" id="{C605E358-E6DE-32BF-3A3C-C83D868284F1}"/>
              </a:ext>
            </a:extLst>
          </p:cNvPr>
          <p:cNvSpPr txBox="1"/>
          <p:nvPr/>
        </p:nvSpPr>
        <p:spPr>
          <a:xfrm>
            <a:off x="169944" y="6441695"/>
            <a:ext cx="8540947"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hlinkClick r:id="rId5"/>
              </a:rPr>
              <a:t>https://www.nytimes.com/interactive/2024/04/16/opinion/electoral-map-outlook.html</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996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765175" y="20330"/>
            <a:ext cx="7651751"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Could These People Decide the Election?</a:t>
            </a:r>
          </a:p>
        </p:txBody>
      </p:sp>
      <p:pic>
        <p:nvPicPr>
          <p:cNvPr id="4" name="Picture 3" descr="A person in a suit pointing at a microphone&#10;&#10;Description automatically generated">
            <a:extLst>
              <a:ext uri="{FF2B5EF4-FFF2-40B4-BE49-F238E27FC236}">
                <a16:creationId xmlns:a16="http://schemas.microsoft.com/office/drawing/2014/main" id="{19B46D8A-A23A-03A3-6D31-DA0A8F7EB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57" y="833438"/>
            <a:ext cx="3935787" cy="2812722"/>
          </a:xfrm>
          <a:prstGeom prst="rect">
            <a:avLst/>
          </a:prstGeom>
        </p:spPr>
      </p:pic>
      <p:pic>
        <p:nvPicPr>
          <p:cNvPr id="17" name="Picture 16" descr="A person in a suit pointing at the camera&#10;&#10;Description automatically generated">
            <a:extLst>
              <a:ext uri="{FF2B5EF4-FFF2-40B4-BE49-F238E27FC236}">
                <a16:creationId xmlns:a16="http://schemas.microsoft.com/office/drawing/2014/main" id="{84BD8274-D2F1-1850-CA4C-4A8A1FDE8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065" y="3787260"/>
            <a:ext cx="4281163" cy="2770648"/>
          </a:xfrm>
          <a:prstGeom prst="rect">
            <a:avLst/>
          </a:prstGeom>
        </p:spPr>
      </p:pic>
      <p:pic>
        <p:nvPicPr>
          <p:cNvPr id="19" name="Picture 18" descr="A person with grey hair&#10;&#10;Description automatically generated">
            <a:extLst>
              <a:ext uri="{FF2B5EF4-FFF2-40B4-BE49-F238E27FC236}">
                <a16:creationId xmlns:a16="http://schemas.microsoft.com/office/drawing/2014/main" id="{A7833E5D-32A2-F1A2-220A-49453FEB9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4530" y="868817"/>
            <a:ext cx="4281163" cy="2745849"/>
          </a:xfrm>
          <a:prstGeom prst="rect">
            <a:avLst/>
          </a:prstGeom>
        </p:spPr>
      </p:pic>
    </p:spTree>
    <p:extLst>
      <p:ext uri="{BB962C8B-B14F-4D97-AF65-F5344CB8AC3E}">
        <p14:creationId xmlns:p14="http://schemas.microsoft.com/office/powerpoint/2010/main" val="4140342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0"/>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Or Could This Person?</a:t>
            </a:r>
            <a:endParaRPr lang="en-US" sz="2400" b="1" dirty="0">
              <a:solidFill>
                <a:schemeClr val="bg1"/>
              </a:solidFill>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67578C4F-C400-8001-83D6-B27911BA4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09" y="1052736"/>
            <a:ext cx="8890000" cy="500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82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670926" y="-22634"/>
            <a:ext cx="840957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A New Wildcard (if it happens)</a:t>
            </a:r>
          </a:p>
        </p:txBody>
      </p:sp>
      <p:pic>
        <p:nvPicPr>
          <p:cNvPr id="1026" name="Picture 2">
            <a:extLst>
              <a:ext uri="{FF2B5EF4-FFF2-40B4-BE49-F238E27FC236}">
                <a16:creationId xmlns:a16="http://schemas.microsoft.com/office/drawing/2014/main" id="{71D8D52D-5509-F265-7A1D-8BF97F5D9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51" y="1106684"/>
            <a:ext cx="8710272" cy="4899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558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21"/>
          <p:cNvSpPr/>
          <p:nvPr/>
        </p:nvSpPr>
        <p:spPr>
          <a:xfrm>
            <a:off x="63500" y="4271871"/>
            <a:ext cx="9144000" cy="2308324"/>
          </a:xfrm>
          <a:prstGeom prst="rect">
            <a:avLst/>
          </a:prstGeom>
          <a:ln>
            <a:noFill/>
          </a:ln>
        </p:spPr>
        <p:txBody>
          <a:bodyPr wrap="square">
            <a:spAutoFit/>
          </a:bodyPr>
          <a:lstStyle/>
          <a:p>
            <a:pPr algn="ctr"/>
            <a:endParaRPr lang="en-US" sz="3200" b="1" i="1" dirty="0">
              <a:solidFill>
                <a:srgbClr val="002060"/>
              </a:solidFill>
              <a:latin typeface="Futura CondExtraBold "/>
            </a:endParaRPr>
          </a:p>
          <a:p>
            <a:pPr algn="ctr"/>
            <a:endParaRPr lang="en-US" sz="3200" b="1" i="1" dirty="0">
              <a:solidFill>
                <a:srgbClr val="002060"/>
              </a:solidFill>
              <a:latin typeface="Futura CondExtraBold "/>
            </a:endParaRPr>
          </a:p>
          <a:p>
            <a:pPr algn="ctr"/>
            <a:endParaRPr lang="en-US" sz="1400" b="1" i="1" dirty="0">
              <a:solidFill>
                <a:srgbClr val="05910C"/>
              </a:solidFill>
              <a:latin typeface="Futura CondExtraBold "/>
            </a:endParaRPr>
          </a:p>
          <a:p>
            <a:pPr algn="ctr"/>
            <a:endParaRPr lang="en-US" b="1" i="1" dirty="0">
              <a:solidFill>
                <a:srgbClr val="05910C"/>
              </a:solidFill>
              <a:latin typeface="Futura CondExtraBold "/>
            </a:endParaRPr>
          </a:p>
          <a:p>
            <a:pPr algn="ctr"/>
            <a:endParaRPr lang="en-US" sz="3200" b="1" i="1" dirty="0">
              <a:solidFill>
                <a:srgbClr val="05910C"/>
              </a:solidFill>
              <a:latin typeface="Futura CondExtraBold "/>
            </a:endParaRPr>
          </a:p>
          <a:p>
            <a:pPr algn="ctr"/>
            <a:endParaRPr lang="en-US" sz="800" b="1" i="1" dirty="0">
              <a:solidFill>
                <a:srgbClr val="05910C"/>
              </a:solidFill>
              <a:latin typeface="Futura CondExtraBold "/>
            </a:endParaRPr>
          </a:p>
          <a:p>
            <a:pPr algn="ctr"/>
            <a:endParaRPr lang="en-US" sz="800" b="1" i="1" dirty="0">
              <a:solidFill>
                <a:srgbClr val="05910C"/>
              </a:solidFill>
              <a:latin typeface="Futura CondExtraBold "/>
            </a:endParaRPr>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944562" y="33823"/>
            <a:ext cx="7045348"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Questions on the US Political Scene</a:t>
            </a:r>
          </a:p>
        </p:txBody>
      </p:sp>
      <p:pic>
        <p:nvPicPr>
          <p:cNvPr id="7" name="Picture 6" descr="A group of men standing at podiums&#10;&#10;Description automatically generated">
            <a:extLst>
              <a:ext uri="{FF2B5EF4-FFF2-40B4-BE49-F238E27FC236}">
                <a16:creationId xmlns:a16="http://schemas.microsoft.com/office/drawing/2014/main" id="{A2C2F842-DFB7-77DC-23D7-BA3EA6E4A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65" y="941948"/>
            <a:ext cx="8263597" cy="5001651"/>
          </a:xfrm>
          <a:prstGeom prst="rect">
            <a:avLst/>
          </a:prstGeom>
        </p:spPr>
      </p:pic>
    </p:spTree>
    <p:extLst>
      <p:ext uri="{BB962C8B-B14F-4D97-AF65-F5344CB8AC3E}">
        <p14:creationId xmlns:p14="http://schemas.microsoft.com/office/powerpoint/2010/main" val="2240127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0"/>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Poll Question: Who Will Win?</a:t>
            </a:r>
            <a:endParaRPr lang="en-US" sz="2400" b="1" dirty="0">
              <a:solidFill>
                <a:schemeClr val="bg1"/>
              </a:solidFill>
              <a:latin typeface="Arial" panose="020B0604020202020204" pitchFamily="34" charset="0"/>
              <a:cs typeface="Arial" panose="020B0604020202020204" pitchFamily="34" charset="0"/>
            </a:endParaRPr>
          </a:p>
        </p:txBody>
      </p:sp>
      <p:pic>
        <p:nvPicPr>
          <p:cNvPr id="6" name="Picture 5" descr="A person in a suit and tie giving a thumbs up&#10;&#10;Description automatically generated">
            <a:extLst>
              <a:ext uri="{FF2B5EF4-FFF2-40B4-BE49-F238E27FC236}">
                <a16:creationId xmlns:a16="http://schemas.microsoft.com/office/drawing/2014/main" id="{DB22E681-FC2D-870A-B921-8D1CFEE85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8" y="1623478"/>
            <a:ext cx="4402402" cy="4021948"/>
          </a:xfrm>
          <a:prstGeom prst="rect">
            <a:avLst/>
          </a:prstGeom>
        </p:spPr>
      </p:pic>
      <p:pic>
        <p:nvPicPr>
          <p:cNvPr id="1026" name="Picture 2" descr="WonderClub President Donald J Trump Thumbs Up for America ...">
            <a:extLst>
              <a:ext uri="{FF2B5EF4-FFF2-40B4-BE49-F238E27FC236}">
                <a16:creationId xmlns:a16="http://schemas.microsoft.com/office/drawing/2014/main" id="{AC06F398-D1DF-7A1F-70A8-1E3C7F943B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352" y="1635621"/>
            <a:ext cx="4582420" cy="4009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46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6746731" y="729666"/>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9927" y="-12433"/>
            <a:ext cx="914400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The 2024 US Election and Sustainability</a:t>
            </a:r>
          </a:p>
        </p:txBody>
      </p:sp>
      <p:sp>
        <p:nvSpPr>
          <p:cNvPr id="7" name="TextBox 6">
            <a:extLst>
              <a:ext uri="{FF2B5EF4-FFF2-40B4-BE49-F238E27FC236}">
                <a16:creationId xmlns:a16="http://schemas.microsoft.com/office/drawing/2014/main" id="{02F5D257-D152-C141-A778-43BADE661B3A}"/>
              </a:ext>
            </a:extLst>
          </p:cNvPr>
          <p:cNvSpPr txBox="1"/>
          <p:nvPr/>
        </p:nvSpPr>
        <p:spPr>
          <a:xfrm>
            <a:off x="-63501" y="6430999"/>
            <a:ext cx="267252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Steve Okun 20/09/2020</a:t>
            </a:r>
            <a:endParaRPr lang="en-US" dirty="0"/>
          </a:p>
        </p:txBody>
      </p:sp>
      <p:pic>
        <p:nvPicPr>
          <p:cNvPr id="1028" name="Picture 4" descr="The 2024 election just might turn on climate change">
            <a:extLst>
              <a:ext uri="{FF2B5EF4-FFF2-40B4-BE49-F238E27FC236}">
                <a16:creationId xmlns:a16="http://schemas.microsoft.com/office/drawing/2014/main" id="{85463599-CC7C-D06C-1A5E-812623CA4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30" y="581428"/>
            <a:ext cx="8352976" cy="568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439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460375" y="25231"/>
            <a:ext cx="840957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 What Worries Joe Biden the Most?</a:t>
            </a:r>
          </a:p>
        </p:txBody>
      </p:sp>
      <p:pic>
        <p:nvPicPr>
          <p:cNvPr id="1026" name="Picture 2" descr="Joe Biden Says He's Worried About Ukraine Aid If Republicans Win Congress">
            <a:extLst>
              <a:ext uri="{FF2B5EF4-FFF2-40B4-BE49-F238E27FC236}">
                <a16:creationId xmlns:a16="http://schemas.microsoft.com/office/drawing/2014/main" id="{78E1C939-36BD-E5A7-C20B-46FCE2F12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903" y="1004729"/>
            <a:ext cx="5204194" cy="32029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8933D6-D9CF-9263-5B55-E3F9611C2D8A}"/>
              </a:ext>
            </a:extLst>
          </p:cNvPr>
          <p:cNvSpPr txBox="1"/>
          <p:nvPr/>
        </p:nvSpPr>
        <p:spPr>
          <a:xfrm>
            <a:off x="827584" y="4608523"/>
            <a:ext cx="7488831" cy="1200329"/>
          </a:xfrm>
          <a:prstGeom prst="rect">
            <a:avLst/>
          </a:prstGeom>
          <a:noFill/>
        </p:spPr>
        <p:txBody>
          <a:bodyPr wrap="square">
            <a:spAutoFit/>
          </a:bodyPr>
          <a:lstStyle/>
          <a:p>
            <a:pPr marL="0" marR="0">
              <a:spcBef>
                <a:spcPts val="0"/>
              </a:spcBef>
              <a:spcAft>
                <a:spcPts val="0"/>
              </a:spcAft>
            </a:pPr>
            <a:r>
              <a:rPr lang="en-US" sz="2400" spc="-1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"We have a crazy SOB like that guy Putin and others, and we always have to worry about nuclear conflict. But </a:t>
            </a:r>
            <a:r>
              <a:rPr lang="en-US" sz="2400" b="1" spc="-1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the existential threat to humanity is climate</a:t>
            </a:r>
            <a:r>
              <a:rPr lang="en-US" sz="2400" spc="-1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dirty="0">
              <a:effectLst/>
              <a:latin typeface="Arial" panose="020B06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4B23CDF-0FDB-1ACC-802E-73ADF1B3FAE1}"/>
              </a:ext>
            </a:extLst>
          </p:cNvPr>
          <p:cNvSpPr txBox="1"/>
          <p:nvPr/>
        </p:nvSpPr>
        <p:spPr>
          <a:xfrm>
            <a:off x="307975" y="6441695"/>
            <a:ext cx="8259930" cy="276999"/>
          </a:xfrm>
          <a:prstGeom prst="rect">
            <a:avLst/>
          </a:prstGeom>
          <a:noFill/>
        </p:spPr>
        <p:txBody>
          <a:bodyPr wrap="square">
            <a:spAutoFit/>
          </a:bodyPr>
          <a:lstStyle/>
          <a:p>
            <a:r>
              <a:rPr lang="en-US" sz="1200" dirty="0"/>
              <a:t>Source: </a:t>
            </a:r>
            <a:r>
              <a:rPr lang="en-US" sz="1200" dirty="0">
                <a:hlinkClick r:id="rId4"/>
              </a:rPr>
              <a:t>https://www.reuters.com/world/us/biden-calls-putin-crazy-sob-during-san-francisco-fundraiser-2024-02-22/</a:t>
            </a:r>
            <a:endParaRPr lang="en-US" sz="1200" dirty="0"/>
          </a:p>
        </p:txBody>
      </p:sp>
    </p:spTree>
    <p:extLst>
      <p:ext uri="{BB962C8B-B14F-4D97-AF65-F5344CB8AC3E}">
        <p14:creationId xmlns:p14="http://schemas.microsoft.com/office/powerpoint/2010/main" val="284648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460375" y="25231"/>
            <a:ext cx="840957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 Donald Trump Has a Different Take</a:t>
            </a:r>
          </a:p>
        </p:txBody>
      </p:sp>
      <p:sp>
        <p:nvSpPr>
          <p:cNvPr id="10" name="TextBox 9">
            <a:extLst>
              <a:ext uri="{FF2B5EF4-FFF2-40B4-BE49-F238E27FC236}">
                <a16:creationId xmlns:a16="http://schemas.microsoft.com/office/drawing/2014/main" id="{74B23CDF-0FDB-1ACC-802E-73ADF1B3FAE1}"/>
              </a:ext>
            </a:extLst>
          </p:cNvPr>
          <p:cNvSpPr txBox="1"/>
          <p:nvPr/>
        </p:nvSpPr>
        <p:spPr>
          <a:xfrm>
            <a:off x="261937" y="6513806"/>
            <a:ext cx="8259930" cy="276999"/>
          </a:xfrm>
          <a:prstGeom prst="rect">
            <a:avLst/>
          </a:prstGeom>
          <a:noFill/>
        </p:spPr>
        <p:txBody>
          <a:bodyPr wrap="square">
            <a:spAutoFit/>
          </a:bodyPr>
          <a:lstStyle/>
          <a:p>
            <a:r>
              <a:rPr lang="en-US" sz="1200" dirty="0"/>
              <a:t>Source: </a:t>
            </a:r>
            <a:r>
              <a:rPr lang="en-US" sz="1200" dirty="0">
                <a:hlinkClick r:id="rId3"/>
              </a:rPr>
              <a:t>https://www.washingtonpost.com/climate-environment/2024/04/17/trump-wind-power-oil-executives/</a:t>
            </a:r>
            <a:endParaRPr lang="en-US" sz="1200" dirty="0"/>
          </a:p>
        </p:txBody>
      </p:sp>
      <p:sp>
        <p:nvSpPr>
          <p:cNvPr id="2" name="TextBox 1">
            <a:extLst>
              <a:ext uri="{FF2B5EF4-FFF2-40B4-BE49-F238E27FC236}">
                <a16:creationId xmlns:a16="http://schemas.microsoft.com/office/drawing/2014/main" id="{F8D124F1-D71F-1B59-7C64-77D672D684D9}"/>
              </a:ext>
            </a:extLst>
          </p:cNvPr>
          <p:cNvSpPr txBox="1"/>
          <p:nvPr/>
        </p:nvSpPr>
        <p:spPr>
          <a:xfrm>
            <a:off x="2985921" y="718833"/>
            <a:ext cx="3172157"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“I Hate Wind”</a:t>
            </a:r>
          </a:p>
        </p:txBody>
      </p:sp>
      <p:pic>
        <p:nvPicPr>
          <p:cNvPr id="12" name="Picture 11" descr="Wind turbines in the ocean&#10;&#10;Description automatically generated">
            <a:extLst>
              <a:ext uri="{FF2B5EF4-FFF2-40B4-BE49-F238E27FC236}">
                <a16:creationId xmlns:a16="http://schemas.microsoft.com/office/drawing/2014/main" id="{D18A43F2-3BED-3DE0-2691-852B48EE04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860" y="1453842"/>
            <a:ext cx="4534602" cy="3024718"/>
          </a:xfrm>
          <a:prstGeom prst="rect">
            <a:avLst/>
          </a:prstGeom>
        </p:spPr>
      </p:pic>
      <p:sp>
        <p:nvSpPr>
          <p:cNvPr id="16" name="TextBox 15">
            <a:extLst>
              <a:ext uri="{FF2B5EF4-FFF2-40B4-BE49-F238E27FC236}">
                <a16:creationId xmlns:a16="http://schemas.microsoft.com/office/drawing/2014/main" id="{27624327-89BB-6471-2FF6-60DADCE72BA7}"/>
              </a:ext>
            </a:extLst>
          </p:cNvPr>
          <p:cNvSpPr txBox="1"/>
          <p:nvPr/>
        </p:nvSpPr>
        <p:spPr>
          <a:xfrm>
            <a:off x="296967" y="5034518"/>
            <a:ext cx="8806448" cy="1015663"/>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“If you have a windmill anywhere near your house, congratulations, your house just went down 75 percent in value . . .  And they say the noise causes cancer. And of course it’s like a graveyard for birds.”</a:t>
            </a:r>
          </a:p>
        </p:txBody>
      </p:sp>
    </p:spTree>
    <p:extLst>
      <p:ext uri="{BB962C8B-B14F-4D97-AF65-F5344CB8AC3E}">
        <p14:creationId xmlns:p14="http://schemas.microsoft.com/office/powerpoint/2010/main" val="364815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460375" y="25231"/>
            <a:ext cx="840957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 Biden 2.0: The Regulatory State</a:t>
            </a:r>
          </a:p>
        </p:txBody>
      </p:sp>
      <p:sp>
        <p:nvSpPr>
          <p:cNvPr id="4" name="TextBox 3">
            <a:extLst>
              <a:ext uri="{FF2B5EF4-FFF2-40B4-BE49-F238E27FC236}">
                <a16:creationId xmlns:a16="http://schemas.microsoft.com/office/drawing/2014/main" id="{2B6C6670-6E09-E768-3EC6-D8C9A6669494}"/>
              </a:ext>
            </a:extLst>
          </p:cNvPr>
          <p:cNvSpPr txBox="1"/>
          <p:nvPr/>
        </p:nvSpPr>
        <p:spPr>
          <a:xfrm>
            <a:off x="367213" y="1234366"/>
            <a:ext cx="8409573" cy="3970318"/>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Aim for Net Zero by 2050</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Tougher Limits on Vehicle Emissions to Boost EVs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Increase in EPA Funding</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End Oil Subsidies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Contribute $500 million+ to Global Climate Finance </a:t>
            </a:r>
          </a:p>
        </p:txBody>
      </p:sp>
    </p:spTree>
    <p:extLst>
      <p:ext uri="{BB962C8B-B14F-4D97-AF65-F5344CB8AC3E}">
        <p14:creationId xmlns:p14="http://schemas.microsoft.com/office/powerpoint/2010/main" val="340588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6178"/>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Trump 2.0: Roll Back</a:t>
            </a:r>
          </a:p>
        </p:txBody>
      </p:sp>
      <p:sp>
        <p:nvSpPr>
          <p:cNvPr id="4" name="TextBox 3">
            <a:extLst>
              <a:ext uri="{FF2B5EF4-FFF2-40B4-BE49-F238E27FC236}">
                <a16:creationId xmlns:a16="http://schemas.microsoft.com/office/drawing/2014/main" id="{73B81A70-B919-E9AB-6A21-942F35A94FC5}"/>
              </a:ext>
            </a:extLst>
          </p:cNvPr>
          <p:cNvSpPr txBox="1"/>
          <p:nvPr/>
        </p:nvSpPr>
        <p:spPr>
          <a:xfrm>
            <a:off x="971600" y="1988840"/>
            <a:ext cx="7632847" cy="452431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Withdrawal from Paris Climate Accords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End/minimize US Participation in COP Summits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Reneging on US pledged finance commitments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Repeal of Inflation Reduction Act / Executive Changes to IRA</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Slash EPA Funding and Redistribute Power towards States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Ban ESG investment in 401(k) plans by Executive Order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Slow / Cut / Claw Back funds under the Bipartisan Infrastructure Law to build out national EV charging network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Immediately end freeze on permits for new LNG exports </a:t>
            </a:r>
          </a:p>
        </p:txBody>
      </p:sp>
      <p:sp>
        <p:nvSpPr>
          <p:cNvPr id="9" name="TextBox 8">
            <a:extLst>
              <a:ext uri="{FF2B5EF4-FFF2-40B4-BE49-F238E27FC236}">
                <a16:creationId xmlns:a16="http://schemas.microsoft.com/office/drawing/2014/main" id="{BEE1B75E-EFD4-4563-B354-2CB15A558239}"/>
              </a:ext>
            </a:extLst>
          </p:cNvPr>
          <p:cNvSpPr txBox="1"/>
          <p:nvPr/>
        </p:nvSpPr>
        <p:spPr>
          <a:xfrm>
            <a:off x="179512" y="6513155"/>
            <a:ext cx="8424935"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hlinkClick r:id="rId3"/>
              </a:rPr>
              <a:t>https://www.washingtonpost.com/politics/2024/05/09/trump-oil-industry-campaign-money//</a:t>
            </a:r>
            <a:r>
              <a:rPr lang="en-US" sz="1000" dirty="0">
                <a:latin typeface="Arial" panose="020B0604020202020204" pitchFamily="34" charset="0"/>
                <a:cs typeface="Arial" panose="020B0604020202020204" pitchFamily="34" charset="0"/>
              </a:rPr>
              <a:t> ; other </a:t>
            </a:r>
          </a:p>
        </p:txBody>
      </p:sp>
      <p:pic>
        <p:nvPicPr>
          <p:cNvPr id="11" name="Picture 10" descr="A black text on a white background&#10;&#10;Description automatically generated">
            <a:extLst>
              <a:ext uri="{FF2B5EF4-FFF2-40B4-BE49-F238E27FC236}">
                <a16:creationId xmlns:a16="http://schemas.microsoft.com/office/drawing/2014/main" id="{E97EC26A-4AC6-9EC8-6FB4-58AE4897E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279" y="628290"/>
            <a:ext cx="6375400" cy="1295400"/>
          </a:xfrm>
          <a:prstGeom prst="rect">
            <a:avLst/>
          </a:prstGeom>
        </p:spPr>
      </p:pic>
    </p:spTree>
    <p:extLst>
      <p:ext uri="{BB962C8B-B14F-4D97-AF65-F5344CB8AC3E}">
        <p14:creationId xmlns:p14="http://schemas.microsoft.com/office/powerpoint/2010/main" val="3385499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6746731" y="729666"/>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9927" y="-12433"/>
            <a:ext cx="914400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What the 2024 US Election Means for Asia</a:t>
            </a:r>
          </a:p>
        </p:txBody>
      </p:sp>
      <p:sp>
        <p:nvSpPr>
          <p:cNvPr id="7" name="TextBox 6">
            <a:extLst>
              <a:ext uri="{FF2B5EF4-FFF2-40B4-BE49-F238E27FC236}">
                <a16:creationId xmlns:a16="http://schemas.microsoft.com/office/drawing/2014/main" id="{02F5D257-D152-C141-A778-43BADE661B3A}"/>
              </a:ext>
            </a:extLst>
          </p:cNvPr>
          <p:cNvSpPr txBox="1"/>
          <p:nvPr/>
        </p:nvSpPr>
        <p:spPr>
          <a:xfrm>
            <a:off x="-63501" y="6430999"/>
            <a:ext cx="267252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Steve Okun 20/09/2020</a:t>
            </a:r>
            <a:endParaRPr lang="en-US" dirty="0"/>
          </a:p>
        </p:txBody>
      </p:sp>
      <p:pic>
        <p:nvPicPr>
          <p:cNvPr id="4" name="Picture 3" descr="A picture containing painted&#10;&#10;Description automatically generated">
            <a:extLst>
              <a:ext uri="{FF2B5EF4-FFF2-40B4-BE49-F238E27FC236}">
                <a16:creationId xmlns:a16="http://schemas.microsoft.com/office/drawing/2014/main" id="{4D410152-35A8-3929-DBF9-B59C6D9CC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86" y="867454"/>
            <a:ext cx="7998518" cy="5332345"/>
          </a:xfrm>
          <a:prstGeom prst="rect">
            <a:avLst/>
          </a:prstGeom>
        </p:spPr>
      </p:pic>
    </p:spTree>
    <p:extLst>
      <p:ext uri="{BB962C8B-B14F-4D97-AF65-F5344CB8AC3E}">
        <p14:creationId xmlns:p14="http://schemas.microsoft.com/office/powerpoint/2010/main" val="976961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6178"/>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Sound Familiar?</a:t>
            </a:r>
            <a:endParaRPr lang="en-US" sz="24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9A4E13D-0DD1-1613-2431-C3CD853121A7}"/>
              </a:ext>
            </a:extLst>
          </p:cNvPr>
          <p:cNvSpPr txBox="1"/>
          <p:nvPr/>
        </p:nvSpPr>
        <p:spPr>
          <a:xfrm>
            <a:off x="683568" y="634421"/>
            <a:ext cx="7848872" cy="1569660"/>
          </a:xfrm>
          <a:prstGeom prst="rect">
            <a:avLst/>
          </a:prstGeom>
          <a:noFill/>
        </p:spPr>
        <p:txBody>
          <a:bodyPr wrap="square">
            <a:spAutoFit/>
          </a:bodyPr>
          <a:lstStyle/>
          <a:p>
            <a:pPr marL="0" marR="0">
              <a:spcBef>
                <a:spcPts val="0"/>
              </a:spcBef>
              <a:spcAft>
                <a:spcPts val="0"/>
              </a:spcAft>
            </a:pP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“What we’re trying to do in this corrective phase of globalization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 . .</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is to focus on the individual, the human being, the worker, the community, which forms really the human component of our economy</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E74CD6CF-3398-4BFD-F8E6-6B2D161B5131}"/>
              </a:ext>
            </a:extLst>
          </p:cNvPr>
          <p:cNvSpPr txBox="1"/>
          <p:nvPr/>
        </p:nvSpPr>
        <p:spPr>
          <a:xfrm>
            <a:off x="179512" y="6404215"/>
            <a:ext cx="8568952"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Sources: </a:t>
            </a:r>
            <a:r>
              <a:rPr lang="en-US" sz="10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https://insidetrade.com/daily-news/tai-administration-has-not-%E2%80%98sworn-%E2%80%99-traditional-market-oriented-trade-policy</a:t>
            </a:r>
            <a:r>
              <a:rPr lang="en-US" sz="1000" u="sng"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sz="10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https://americafirstpolicy.com/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2" name="Picture 4">
            <a:extLst>
              <a:ext uri="{FF2B5EF4-FFF2-40B4-BE49-F238E27FC236}">
                <a16:creationId xmlns:a16="http://schemas.microsoft.com/office/drawing/2014/main" id="{A9848EA8-A700-6584-B869-6C8A1B252E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665" y="3429000"/>
            <a:ext cx="4457335" cy="25013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Olson - Biden contradictory goals G20 &amp; APEC  - compressed">
            <a:extLst>
              <a:ext uri="{FF2B5EF4-FFF2-40B4-BE49-F238E27FC236}">
                <a16:creationId xmlns:a16="http://schemas.microsoft.com/office/drawing/2014/main" id="{600352C8-2984-15C1-37DE-5F656ACBB4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810" y="3480652"/>
            <a:ext cx="4366190" cy="24559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5AE1B9-0B7B-43FC-4126-77A6917A55C7}"/>
              </a:ext>
            </a:extLst>
          </p:cNvPr>
          <p:cNvSpPr txBox="1"/>
          <p:nvPr/>
        </p:nvSpPr>
        <p:spPr>
          <a:xfrm>
            <a:off x="683569" y="2372286"/>
            <a:ext cx="7848871" cy="830997"/>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“Our guiding principles are . . . The primacy of American workers, families and communities in all we do.”</a:t>
            </a:r>
          </a:p>
        </p:txBody>
      </p:sp>
    </p:spTree>
    <p:extLst>
      <p:ext uri="{BB962C8B-B14F-4D97-AF65-F5344CB8AC3E}">
        <p14:creationId xmlns:p14="http://schemas.microsoft.com/office/powerpoint/2010/main" val="163322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6178"/>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Bipartisan Economic Focus Areas On China</a:t>
            </a:r>
          </a:p>
        </p:txBody>
      </p:sp>
      <p:sp>
        <p:nvSpPr>
          <p:cNvPr id="7" name="TextBox 6">
            <a:extLst>
              <a:ext uri="{FF2B5EF4-FFF2-40B4-BE49-F238E27FC236}">
                <a16:creationId xmlns:a16="http://schemas.microsoft.com/office/drawing/2014/main" id="{ABAE93A9-F1F3-2182-4B37-B0180B67BDF8}"/>
              </a:ext>
            </a:extLst>
          </p:cNvPr>
          <p:cNvSpPr txBox="1"/>
          <p:nvPr/>
        </p:nvSpPr>
        <p:spPr>
          <a:xfrm>
            <a:off x="178321" y="692696"/>
            <a:ext cx="8784975" cy="6001643"/>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US Industrial Policy and Subsidies Continues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New Protectionism</a:t>
            </a:r>
          </a:p>
          <a:p>
            <a:endParaRPr lang="en-US" sz="2400" dirty="0">
              <a:latin typeface="Arial" panose="020B0604020202020204" pitchFamily="34" charset="0"/>
              <a:cs typeface="Arial" panose="020B0604020202020204" pitchFamily="34" charset="0"/>
            </a:endParaRPr>
          </a:p>
          <a:p>
            <a:pPr marL="342900" indent="-342900">
              <a:buFontTx/>
              <a:buChar char="-"/>
            </a:pPr>
            <a:r>
              <a:rPr lang="en-US" sz="2400" dirty="0">
                <a:latin typeface="Arial" panose="020B0604020202020204" pitchFamily="34" charset="0"/>
                <a:cs typeface="Arial" panose="020B0604020202020204" pitchFamily="34" charset="0"/>
              </a:rPr>
              <a:t>Bans</a:t>
            </a:r>
          </a:p>
          <a:p>
            <a:pPr marL="342900" indent="-342900">
              <a:buFontTx/>
              <a:buChar char="-"/>
            </a:pPr>
            <a:r>
              <a:rPr lang="en-US" sz="2400" dirty="0">
                <a:latin typeface="Arial" panose="020B0604020202020204" pitchFamily="34" charset="0"/>
                <a:cs typeface="Arial" panose="020B0604020202020204" pitchFamily="34" charset="0"/>
              </a:rPr>
              <a:t>Export Controls</a:t>
            </a:r>
          </a:p>
          <a:p>
            <a:pPr marL="342900" indent="-342900">
              <a:buFontTx/>
              <a:buChar char="-"/>
            </a:pPr>
            <a:r>
              <a:rPr lang="en-US" sz="2400" dirty="0">
                <a:latin typeface="Arial" panose="020B0604020202020204" pitchFamily="34" charset="0"/>
                <a:cs typeface="Arial" panose="020B0604020202020204" pitchFamily="34" charset="0"/>
              </a:rPr>
              <a:t>Tariff</a:t>
            </a:r>
          </a:p>
          <a:p>
            <a:pPr marL="342900" indent="-342900">
              <a:buFontTx/>
              <a:buChar char="-"/>
            </a:pPr>
            <a:r>
              <a:rPr lang="en-US" sz="2400" i="1" dirty="0">
                <a:highlight>
                  <a:srgbClr val="FFFF00"/>
                </a:highlight>
                <a:latin typeface="Arial" panose="020B0604020202020204" pitchFamily="34" charset="0"/>
                <a:cs typeface="Arial" panose="020B0604020202020204" pitchFamily="34" charset="0"/>
              </a:rPr>
              <a:t>Focus on Trans Shipments</a:t>
            </a:r>
          </a:p>
          <a:p>
            <a:pPr marL="342900" indent="-342900">
              <a:buFontTx/>
              <a:buChar char="-"/>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Protect Against Excess Capacity</a:t>
            </a:r>
          </a:p>
          <a:p>
            <a:endParaRPr lang="en-US" sz="2400" dirty="0">
              <a:latin typeface="Arial" panose="020B0604020202020204" pitchFamily="34" charset="0"/>
              <a:cs typeface="Arial" panose="020B0604020202020204" pitchFamily="34" charset="0"/>
            </a:endParaRPr>
          </a:p>
          <a:p>
            <a:pPr marL="342900" indent="-342900">
              <a:buFontTx/>
              <a:buChar char="-"/>
            </a:pPr>
            <a:r>
              <a:rPr lang="en-US" sz="2400" dirty="0">
                <a:latin typeface="Arial" panose="020B0604020202020204" pitchFamily="34" charset="0"/>
                <a:cs typeface="Arial" panose="020B0604020202020204" pitchFamily="34" charset="0"/>
              </a:rPr>
              <a:t>Batteries</a:t>
            </a:r>
          </a:p>
          <a:p>
            <a:pPr marL="342900" indent="-342900">
              <a:buFontTx/>
              <a:buChar char="-"/>
            </a:pPr>
            <a:r>
              <a:rPr lang="en-US" sz="2400" dirty="0">
                <a:latin typeface="Arial" panose="020B0604020202020204" pitchFamily="34" charset="0"/>
                <a:cs typeface="Arial" panose="020B0604020202020204" pitchFamily="34" charset="0"/>
              </a:rPr>
              <a:t>EVs</a:t>
            </a:r>
          </a:p>
          <a:p>
            <a:pPr marL="342900" indent="-342900">
              <a:buFontTx/>
              <a:buChar char="-"/>
            </a:pPr>
            <a:r>
              <a:rPr lang="en-US" sz="2400" dirty="0">
                <a:latin typeface="Arial" panose="020B0604020202020204" pitchFamily="34" charset="0"/>
                <a:cs typeface="Arial" panose="020B0604020202020204" pitchFamily="34" charset="0"/>
              </a:rPr>
              <a:t>Legacy Chips</a:t>
            </a:r>
          </a:p>
          <a:p>
            <a:pPr marL="342900" indent="-342900">
              <a:buFontTx/>
              <a:buChar char="-"/>
            </a:pPr>
            <a:r>
              <a:rPr lang="en-US" sz="2400" dirty="0">
                <a:latin typeface="Arial" panose="020B0604020202020204" pitchFamily="34" charset="0"/>
                <a:cs typeface="Arial" panose="020B0604020202020204" pitchFamily="34" charset="0"/>
              </a:rPr>
              <a:t>Solar Panels</a:t>
            </a:r>
          </a:p>
          <a:p>
            <a:pPr marL="342900" indent="-342900">
              <a:buFontTx/>
              <a:buChar char="-"/>
            </a:pPr>
            <a:r>
              <a:rPr lang="en-US" sz="2400" dirty="0">
                <a:latin typeface="Arial" panose="020B0604020202020204" pitchFamily="34" charset="0"/>
                <a:cs typeface="Arial" panose="020B0604020202020204" pitchFamily="34" charset="0"/>
              </a:rPr>
              <a:t>Steel</a:t>
            </a:r>
          </a:p>
        </p:txBody>
      </p:sp>
    </p:spTree>
    <p:extLst>
      <p:ext uri="{BB962C8B-B14F-4D97-AF65-F5344CB8AC3E}">
        <p14:creationId xmlns:p14="http://schemas.microsoft.com/office/powerpoint/2010/main" val="512148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6178"/>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Biden’s Lattice Asia Policy </a:t>
            </a:r>
          </a:p>
        </p:txBody>
      </p:sp>
      <p:sp>
        <p:nvSpPr>
          <p:cNvPr id="5" name="TextBox 4">
            <a:extLst>
              <a:ext uri="{FF2B5EF4-FFF2-40B4-BE49-F238E27FC236}">
                <a16:creationId xmlns:a16="http://schemas.microsoft.com/office/drawing/2014/main" id="{18612A40-D63D-DE03-5F6B-70E70D78D236}"/>
              </a:ext>
            </a:extLst>
          </p:cNvPr>
          <p:cNvSpPr txBox="1"/>
          <p:nvPr/>
        </p:nvSpPr>
        <p:spPr>
          <a:xfrm>
            <a:off x="251520" y="4215372"/>
            <a:ext cx="8892480" cy="2585323"/>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US and Japan highlight rewards to both of major new private sector investments (while sidestepping politics of proposed US Steel acquisition by Nippon Steel).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 had over 70 business deliverables announced during the visit.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Biden and Kishida highlighted that Japan’s bullet train technology could be used in the Texas Central High Speed Rail Project to connect Houston and Dallas.</a:t>
            </a:r>
          </a:p>
          <a:p>
            <a:endParaRPr lang="en-US" dirty="0">
              <a:latin typeface="Arial" panose="020B0604020202020204" pitchFamily="34" charset="0"/>
              <a:cs typeface="Arial" panose="020B0604020202020204" pitchFamily="34" charset="0"/>
            </a:endParaRPr>
          </a:p>
          <a:p>
            <a:r>
              <a:rPr lang="en-US" u="none" strike="noStrike" dirty="0">
                <a:solidFill>
                  <a:srgbClr val="404040"/>
                </a:solidFill>
                <a:effectLst/>
                <a:latin typeface="Arial" panose="020B0604020202020204" pitchFamily="34" charset="0"/>
                <a:cs typeface="Arial" panose="020B0604020202020204" pitchFamily="34" charset="0"/>
              </a:rPr>
              <a:t>Considering adding Japan on to AUKUS (JAUKUS)</a:t>
            </a:r>
            <a:endParaRPr lang="en-US" dirty="0">
              <a:latin typeface="Arial" panose="020B0604020202020204" pitchFamily="34" charset="0"/>
              <a:cs typeface="Arial" panose="020B0604020202020204" pitchFamily="34" charset="0"/>
            </a:endParaRPr>
          </a:p>
        </p:txBody>
      </p:sp>
      <p:pic>
        <p:nvPicPr>
          <p:cNvPr id="1026" name="Picture 2" descr="Kishida and Biden meeting heralds an alliance in lock-step — but challenges  remain - The Japan Times">
            <a:extLst>
              <a:ext uri="{FF2B5EF4-FFF2-40B4-BE49-F238E27FC236}">
                <a16:creationId xmlns:a16="http://schemas.microsoft.com/office/drawing/2014/main" id="{E6FB27F0-430C-7BC0-4318-D65849A2E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611303"/>
            <a:ext cx="4835579" cy="324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03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6178"/>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Trump’s Foreign Policy: Transactional Isolationism</a:t>
            </a:r>
          </a:p>
        </p:txBody>
      </p:sp>
      <p:sp>
        <p:nvSpPr>
          <p:cNvPr id="8" name="TextBox 7">
            <a:extLst>
              <a:ext uri="{FF2B5EF4-FFF2-40B4-BE49-F238E27FC236}">
                <a16:creationId xmlns:a16="http://schemas.microsoft.com/office/drawing/2014/main" id="{1A98DF61-56E3-194A-4324-C49DCA5EEF11}"/>
              </a:ext>
            </a:extLst>
          </p:cNvPr>
          <p:cNvSpPr txBox="1"/>
          <p:nvPr/>
        </p:nvSpPr>
        <p:spPr>
          <a:xfrm>
            <a:off x="6829" y="6356880"/>
            <a:ext cx="8424936"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hlinkClick r:id="rId3"/>
              </a:rPr>
              <a:t>https://time.com/6972021/donald-trump-2024-election-interview/</a:t>
            </a:r>
            <a:endParaRPr lang="en-US" sz="1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62BB657-1018-BD6B-8843-1B5CFD94E655}"/>
              </a:ext>
            </a:extLst>
          </p:cNvPr>
          <p:cNvSpPr txBox="1"/>
          <p:nvPr/>
        </p:nvSpPr>
        <p:spPr>
          <a:xfrm>
            <a:off x="126541" y="3568272"/>
            <a:ext cx="9001683" cy="1015663"/>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If South Korea doesn’t pay more to support U.S. troops to deter Kim Jong </a:t>
            </a:r>
            <a:r>
              <a:rPr lang="en-US" sz="2000" dirty="0" err="1">
                <a:latin typeface="Arial" panose="020B0604020202020204" pitchFamily="34" charset="0"/>
                <a:cs typeface="Arial" panose="020B0604020202020204" pitchFamily="34" charset="0"/>
              </a:rPr>
              <a:t>Un’s</a:t>
            </a:r>
            <a:r>
              <a:rPr lang="en-US" sz="2000" dirty="0">
                <a:latin typeface="Arial" panose="020B0604020202020204" pitchFamily="34" charset="0"/>
                <a:cs typeface="Arial" panose="020B0604020202020204" pitchFamily="34" charset="0"/>
              </a:rPr>
              <a:t>, Trump suggests the U.S. could withdraw: “Why would we defend somebody? And we’re talking about a very wealthy country.”</a:t>
            </a:r>
          </a:p>
        </p:txBody>
      </p:sp>
      <p:pic>
        <p:nvPicPr>
          <p:cNvPr id="1026" name="Picture 2" descr="United States Forces Korea">
            <a:extLst>
              <a:ext uri="{FF2B5EF4-FFF2-40B4-BE49-F238E27FC236}">
                <a16:creationId xmlns:a16="http://schemas.microsoft.com/office/drawing/2014/main" id="{E8ABE64F-09B3-BCB4-1ADE-0CF37BFEF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633698"/>
            <a:ext cx="2262660" cy="1934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872CB1C-9983-36E8-725F-B0067C7560D3}"/>
              </a:ext>
            </a:extLst>
          </p:cNvPr>
          <p:cNvSpPr txBox="1"/>
          <p:nvPr/>
        </p:nvSpPr>
        <p:spPr>
          <a:xfrm>
            <a:off x="358682" y="4937444"/>
            <a:ext cx="8568952" cy="923330"/>
          </a:xfrm>
          <a:prstGeom prst="rect">
            <a:avLst/>
          </a:prstGeom>
          <a:noFill/>
        </p:spPr>
        <p:txBody>
          <a:bodyPr wrap="square">
            <a:spAutoFit/>
          </a:bodyPr>
          <a:lstStyle/>
          <a:p>
            <a:pPr marL="0" marR="0">
              <a:spcBef>
                <a:spcPts val="0"/>
              </a:spcBef>
              <a:spcAft>
                <a:spcPts val="0"/>
              </a:spcAft>
            </a:pPr>
            <a:r>
              <a:rPr lang="en-US" i="1" dirty="0">
                <a:solidFill>
                  <a:srgbClr val="FF0000"/>
                </a:solidFill>
                <a:highlight>
                  <a:srgbClr val="FFFFFF"/>
                </a:highlight>
                <a:latin typeface="Helvetica Neue" panose="02000503000000020004" pitchFamily="2" charset="0"/>
                <a:ea typeface="Aptos" panose="020B0004020202020204" pitchFamily="34" charset="0"/>
                <a:cs typeface="Aptos" panose="020B0004020202020204" pitchFamily="34" charset="0"/>
              </a:rPr>
              <a:t>Following Ukraine Vote: </a:t>
            </a:r>
            <a:r>
              <a:rPr lang="en-US" sz="1800" i="1" dirty="0">
                <a:solidFill>
                  <a:srgbClr val="FF0000"/>
                </a:solidFill>
                <a:effectLst/>
                <a:highlight>
                  <a:srgbClr val="FFFFFF"/>
                </a:highlight>
                <a:latin typeface="Helvetica Neue" panose="02000503000000020004" pitchFamily="2" charset="0"/>
                <a:ea typeface="Aptos" panose="020B0004020202020204" pitchFamily="34" charset="0"/>
                <a:cs typeface="Aptos" panose="020B0004020202020204" pitchFamily="34" charset="0"/>
              </a:rPr>
              <a:t>“You can’t depend on him for anything,” the source, who has publicly weighed in for Trump, said bitterly. “He didn’t do anything to stop it. He’s only motivated by self-interest.”</a:t>
            </a:r>
            <a:endParaRPr lang="en-US" sz="1800" i="1"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p:txBody>
      </p:sp>
      <p:sp>
        <p:nvSpPr>
          <p:cNvPr id="4" name="TextBox 3">
            <a:extLst>
              <a:ext uri="{FF2B5EF4-FFF2-40B4-BE49-F238E27FC236}">
                <a16:creationId xmlns:a16="http://schemas.microsoft.com/office/drawing/2014/main" id="{E2D95EF6-47E9-00C9-8D7B-9D96E7212FC1}"/>
              </a:ext>
            </a:extLst>
          </p:cNvPr>
          <p:cNvSpPr txBox="1"/>
          <p:nvPr/>
        </p:nvSpPr>
        <p:spPr>
          <a:xfrm>
            <a:off x="126541" y="602302"/>
            <a:ext cx="8801093" cy="830997"/>
          </a:xfrm>
          <a:prstGeom prst="rect">
            <a:avLst/>
          </a:prstGeom>
          <a:noFill/>
        </p:spPr>
        <p:txBody>
          <a:bodyPr wrap="square">
            <a:spAutoFit/>
          </a:bodyPr>
          <a:lstStyle/>
          <a:p>
            <a:r>
              <a:rPr lang="en-US" sz="2400" dirty="0">
                <a:effectLst/>
                <a:latin typeface="Arial" panose="020B0604020202020204" pitchFamily="34" charset="0"/>
                <a:cs typeface="Arial" panose="020B0604020202020204" pitchFamily="34" charset="0"/>
              </a:rPr>
              <a:t>“China has risen, the Middle East has burned, and Russia has rampaged in Ukraine” -- Robert C. O’Brien, NSA, 2019-21</a:t>
            </a:r>
          </a:p>
        </p:txBody>
      </p:sp>
    </p:spTree>
    <p:extLst>
      <p:ext uri="{BB962C8B-B14F-4D97-AF65-F5344CB8AC3E}">
        <p14:creationId xmlns:p14="http://schemas.microsoft.com/office/powerpoint/2010/main" val="362353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21"/>
          <p:cNvSpPr/>
          <p:nvPr/>
        </p:nvSpPr>
        <p:spPr>
          <a:xfrm>
            <a:off x="63500" y="4271871"/>
            <a:ext cx="9144000" cy="2308324"/>
          </a:xfrm>
          <a:prstGeom prst="rect">
            <a:avLst/>
          </a:prstGeom>
          <a:ln>
            <a:noFill/>
          </a:ln>
        </p:spPr>
        <p:txBody>
          <a:bodyPr wrap="square">
            <a:spAutoFit/>
          </a:bodyPr>
          <a:lstStyle/>
          <a:p>
            <a:pPr algn="ctr"/>
            <a:endParaRPr lang="en-US" sz="3200" b="1" i="1" dirty="0">
              <a:solidFill>
                <a:srgbClr val="002060"/>
              </a:solidFill>
              <a:latin typeface="Futura CondExtraBold "/>
            </a:endParaRPr>
          </a:p>
          <a:p>
            <a:pPr algn="ctr"/>
            <a:endParaRPr lang="en-US" sz="3200" b="1" i="1" dirty="0">
              <a:solidFill>
                <a:srgbClr val="002060"/>
              </a:solidFill>
              <a:latin typeface="Futura CondExtraBold "/>
            </a:endParaRPr>
          </a:p>
          <a:p>
            <a:pPr algn="ctr"/>
            <a:endParaRPr lang="en-US" sz="1400" b="1" i="1" dirty="0">
              <a:solidFill>
                <a:srgbClr val="05910C"/>
              </a:solidFill>
              <a:latin typeface="Futura CondExtraBold "/>
            </a:endParaRPr>
          </a:p>
          <a:p>
            <a:pPr algn="ctr"/>
            <a:endParaRPr lang="en-US" b="1" i="1" dirty="0">
              <a:solidFill>
                <a:srgbClr val="05910C"/>
              </a:solidFill>
              <a:latin typeface="Futura CondExtraBold "/>
            </a:endParaRPr>
          </a:p>
          <a:p>
            <a:pPr algn="ctr"/>
            <a:endParaRPr lang="en-US" sz="3200" b="1" i="1" dirty="0">
              <a:solidFill>
                <a:srgbClr val="05910C"/>
              </a:solidFill>
              <a:latin typeface="Futura CondExtraBold "/>
            </a:endParaRPr>
          </a:p>
          <a:p>
            <a:pPr algn="ctr"/>
            <a:endParaRPr lang="en-US" sz="800" b="1" i="1" dirty="0">
              <a:solidFill>
                <a:srgbClr val="05910C"/>
              </a:solidFill>
              <a:latin typeface="Futura CondExtraBold "/>
            </a:endParaRPr>
          </a:p>
          <a:p>
            <a:pPr algn="ctr"/>
            <a:endParaRPr lang="en-US" sz="800" b="1" i="1" dirty="0">
              <a:solidFill>
                <a:srgbClr val="05910C"/>
              </a:solidFill>
              <a:latin typeface="Futura CondExtraBold "/>
            </a:endParaRPr>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1964295" y="-26847"/>
            <a:ext cx="5262098"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The Electoral College: 270 to Win</a:t>
            </a:r>
          </a:p>
        </p:txBody>
      </p:sp>
      <p:pic>
        <p:nvPicPr>
          <p:cNvPr id="2" name="Picture 1">
            <a:extLst>
              <a:ext uri="{FF2B5EF4-FFF2-40B4-BE49-F238E27FC236}">
                <a16:creationId xmlns:a16="http://schemas.microsoft.com/office/drawing/2014/main" id="{BAE3152A-C601-B543-89B3-BCE0490A768D}"/>
              </a:ext>
            </a:extLst>
          </p:cNvPr>
          <p:cNvPicPr>
            <a:picLocks noChangeAspect="1"/>
          </p:cNvPicPr>
          <p:nvPr/>
        </p:nvPicPr>
        <p:blipFill>
          <a:blip r:embed="rId3"/>
          <a:stretch>
            <a:fillRect/>
          </a:stretch>
        </p:blipFill>
        <p:spPr>
          <a:xfrm>
            <a:off x="935596" y="920423"/>
            <a:ext cx="7272808" cy="5454605"/>
          </a:xfrm>
          <a:prstGeom prst="rect">
            <a:avLst/>
          </a:prstGeom>
        </p:spPr>
      </p:pic>
      <p:sp>
        <p:nvSpPr>
          <p:cNvPr id="4" name="TextBox 3">
            <a:extLst>
              <a:ext uri="{FF2B5EF4-FFF2-40B4-BE49-F238E27FC236}">
                <a16:creationId xmlns:a16="http://schemas.microsoft.com/office/drawing/2014/main" id="{47DD39D9-962A-F443-90E4-E644A7C3392F}"/>
              </a:ext>
            </a:extLst>
          </p:cNvPr>
          <p:cNvSpPr txBox="1"/>
          <p:nvPr/>
        </p:nvSpPr>
        <p:spPr>
          <a:xfrm>
            <a:off x="1609724" y="6316335"/>
            <a:ext cx="5971240"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538 Votes:  Each State plus DC = House + Senate</a:t>
            </a:r>
          </a:p>
        </p:txBody>
      </p:sp>
      <p:sp>
        <p:nvSpPr>
          <p:cNvPr id="13" name="TextBox 12">
            <a:extLst>
              <a:ext uri="{FF2B5EF4-FFF2-40B4-BE49-F238E27FC236}">
                <a16:creationId xmlns:a16="http://schemas.microsoft.com/office/drawing/2014/main" id="{2442D4C5-3575-FC41-9535-8BCF634B70D6}"/>
              </a:ext>
            </a:extLst>
          </p:cNvPr>
          <p:cNvSpPr txBox="1"/>
          <p:nvPr/>
        </p:nvSpPr>
        <p:spPr>
          <a:xfrm>
            <a:off x="3597516" y="540695"/>
            <a:ext cx="1891853" cy="523220"/>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270 to Win</a:t>
            </a:r>
          </a:p>
        </p:txBody>
      </p:sp>
    </p:spTree>
    <p:extLst>
      <p:ext uri="{BB962C8B-B14F-4D97-AF65-F5344CB8AC3E}">
        <p14:creationId xmlns:p14="http://schemas.microsoft.com/office/powerpoint/2010/main" val="1420440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6178"/>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Opportunities in CPTPP, RCEP and IPEF </a:t>
            </a:r>
            <a:endParaRPr lang="en-US" sz="2400" b="1" dirty="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83A0B44D-BB69-C2FC-39A3-C57B651E3F2C}"/>
              </a:ext>
            </a:extLst>
          </p:cNvPr>
          <p:cNvSpPr txBox="1">
            <a:spLocks/>
          </p:cNvSpPr>
          <p:nvPr/>
        </p:nvSpPr>
        <p:spPr>
          <a:xfrm>
            <a:off x="148177" y="658865"/>
            <a:ext cx="4142687" cy="4886145"/>
          </a:xfrm>
          <a:prstGeom prst="rect">
            <a:avLst/>
          </a:prstGeom>
        </p:spPr>
        <p:txBody>
          <a:bodyPr vert="horz" lIns="0" tIns="34290" rIns="68580" bIns="34290" rtlCol="0" anchor="t">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latin typeface="Arial" panose="020B0604020202020204" pitchFamily="34" charset="0"/>
                <a:cs typeface="Arial" panose="020B0604020202020204" pitchFamily="34" charset="0"/>
              </a:rPr>
              <a:t>The Indo-Pacific Economic Framework for Prosperity (IPEF) includes 4 pillars:</a:t>
            </a:r>
          </a:p>
          <a:p>
            <a:pPr algn="ctr"/>
            <a:endParaRPr lang="en-US" sz="1400" dirty="0">
              <a:latin typeface="Arial" panose="020B0604020202020204" pitchFamily="34" charset="0"/>
              <a:cs typeface="Arial" panose="020B0604020202020204" pitchFamily="34" charset="0"/>
            </a:endParaRPr>
          </a:p>
          <a:p>
            <a:pPr algn="l"/>
            <a:endParaRPr lang="en-US" sz="1400" dirty="0">
              <a:latin typeface="Arial" panose="020B0604020202020204" pitchFamily="34" charset="0"/>
              <a:cs typeface="Arial" panose="020B0604020202020204" pitchFamily="34" charset="0"/>
            </a:endParaRPr>
          </a:p>
        </p:txBody>
      </p:sp>
      <p:pic>
        <p:nvPicPr>
          <p:cNvPr id="5" name="Picture 2" descr="The Indo-Pacific Economic Framework (IPEF) Is Not A Free Trade Agreement,  But Will Be Judged On The Same Principles">
            <a:extLst>
              <a:ext uri="{FF2B5EF4-FFF2-40B4-BE49-F238E27FC236}">
                <a16:creationId xmlns:a16="http://schemas.microsoft.com/office/drawing/2014/main" id="{EBB4F10A-BF16-10A3-A625-AA5E6DFA4F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341"/>
          <a:stretch/>
        </p:blipFill>
        <p:spPr bwMode="auto">
          <a:xfrm>
            <a:off x="4407447" y="1364837"/>
            <a:ext cx="4509278" cy="3474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FE8CCE-39BE-409E-2470-5AC8D647C1AC}"/>
              </a:ext>
            </a:extLst>
          </p:cNvPr>
          <p:cNvSpPr txBox="1"/>
          <p:nvPr/>
        </p:nvSpPr>
        <p:spPr>
          <a:xfrm>
            <a:off x="20343" y="1196752"/>
            <a:ext cx="4572000" cy="3970318"/>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Resilient Economy: covers supply chains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Clean Economy: covers clean energy and strengthening energy security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Fair Economy: covers tax and anti-corruption</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Clean Economy Pillar: Energy security and transition; GHG emissions reductions; Sustainable land, water, and ocean solutions; Innovative technologies for GHG removal; Incentives to enable clean economy transition.</a:t>
            </a:r>
          </a:p>
        </p:txBody>
      </p:sp>
    </p:spTree>
    <p:extLst>
      <p:ext uri="{BB962C8B-B14F-4D97-AF65-F5344CB8AC3E}">
        <p14:creationId xmlns:p14="http://schemas.microsoft.com/office/powerpoint/2010/main" val="1005471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6178"/>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Does IPEF Survive if Trump Wins?</a:t>
            </a:r>
            <a:endParaRPr lang="en-US"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7853D8D-1534-41A7-FD71-07407896FEC8}"/>
              </a:ext>
            </a:extLst>
          </p:cNvPr>
          <p:cNvSpPr txBox="1"/>
          <p:nvPr/>
        </p:nvSpPr>
        <p:spPr>
          <a:xfrm>
            <a:off x="502357" y="2204864"/>
            <a:ext cx="8136904" cy="3539430"/>
          </a:xfrm>
          <a:prstGeom prst="rect">
            <a:avLst/>
          </a:prstGeom>
          <a:noFill/>
        </p:spPr>
        <p:txBody>
          <a:bodyPr wrap="square">
            <a:spAutoFit/>
          </a:bodyPr>
          <a:lstStyle/>
          <a:p>
            <a:pPr algn="l"/>
            <a:r>
              <a:rPr lang="en-US" sz="2800" u="none" strike="noStrike" dirty="0">
                <a:solidFill>
                  <a:srgbClr val="404040"/>
                </a:solidFill>
                <a:effectLst/>
                <a:latin typeface="Arial" panose="020B0604020202020204" pitchFamily="34" charset="0"/>
                <a:cs typeface="Arial" panose="020B0604020202020204" pitchFamily="34" charset="0"/>
              </a:rPr>
              <a:t>"Under the next administration... the Biden plan for 'TPP Two' will be dead on day one," Trump said at a campaign event in Iowa.</a:t>
            </a:r>
          </a:p>
          <a:p>
            <a:pPr algn="l"/>
            <a:endParaRPr lang="en-US" sz="2800" u="none" strike="noStrike" dirty="0">
              <a:solidFill>
                <a:srgbClr val="404040"/>
              </a:solidFill>
              <a:effectLst/>
              <a:latin typeface="Arial" panose="020B0604020202020204" pitchFamily="34" charset="0"/>
              <a:cs typeface="Arial" panose="020B0604020202020204" pitchFamily="34" charset="0"/>
            </a:endParaRPr>
          </a:p>
          <a:p>
            <a:pPr algn="l"/>
            <a:r>
              <a:rPr lang="en-US" sz="2800" u="none" strike="noStrike" dirty="0">
                <a:solidFill>
                  <a:srgbClr val="404040"/>
                </a:solidFill>
                <a:effectLst/>
                <a:latin typeface="Arial" panose="020B0604020202020204" pitchFamily="34" charset="0"/>
                <a:cs typeface="Arial" panose="020B0604020202020204" pitchFamily="34" charset="0"/>
              </a:rPr>
              <a:t>"It's worse than the first one, threatening to pulverize farmers and manufacturers with another massive globalist monstrosity designed to turbocharge outsourcing to Asia."</a:t>
            </a:r>
          </a:p>
        </p:txBody>
      </p:sp>
      <p:pic>
        <p:nvPicPr>
          <p:cNvPr id="11" name="Picture 10" descr="A close up of a sign&#10;&#10;Description automatically generated">
            <a:extLst>
              <a:ext uri="{FF2B5EF4-FFF2-40B4-BE49-F238E27FC236}">
                <a16:creationId xmlns:a16="http://schemas.microsoft.com/office/drawing/2014/main" id="{9C245D83-77A4-2AE3-255C-241176AF1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34" y="839057"/>
            <a:ext cx="8628962" cy="1224136"/>
          </a:xfrm>
          <a:prstGeom prst="rect">
            <a:avLst/>
          </a:prstGeom>
        </p:spPr>
      </p:pic>
      <p:sp>
        <p:nvSpPr>
          <p:cNvPr id="13" name="TextBox 12">
            <a:extLst>
              <a:ext uri="{FF2B5EF4-FFF2-40B4-BE49-F238E27FC236}">
                <a16:creationId xmlns:a16="http://schemas.microsoft.com/office/drawing/2014/main" id="{D335814C-FE6B-7E8B-F360-91CDF60ADE81}"/>
              </a:ext>
            </a:extLst>
          </p:cNvPr>
          <p:cNvSpPr txBox="1"/>
          <p:nvPr/>
        </p:nvSpPr>
        <p:spPr>
          <a:xfrm>
            <a:off x="394345" y="6316853"/>
            <a:ext cx="8352928"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https://</a:t>
            </a:r>
            <a:r>
              <a:rPr lang="en-US" sz="1200" dirty="0" err="1">
                <a:latin typeface="Arial" panose="020B0604020202020204" pitchFamily="34" charset="0"/>
                <a:cs typeface="Arial" panose="020B0604020202020204" pitchFamily="34" charset="0"/>
              </a:rPr>
              <a:t>www.reuters.com</a:t>
            </a:r>
            <a:r>
              <a:rPr lang="en-US" sz="1200" dirty="0">
                <a:latin typeface="Arial" panose="020B0604020202020204" pitchFamily="34" charset="0"/>
                <a:cs typeface="Arial" panose="020B0604020202020204" pitchFamily="34" charset="0"/>
              </a:rPr>
              <a:t>/world/us/trump-vows-kill-asia-trade-deal-being-pursued-by-biden-if-elected-2023-11-19/</a:t>
            </a:r>
          </a:p>
        </p:txBody>
      </p:sp>
    </p:spTree>
    <p:extLst>
      <p:ext uri="{BB962C8B-B14F-4D97-AF65-F5344CB8AC3E}">
        <p14:creationId xmlns:p14="http://schemas.microsoft.com/office/powerpoint/2010/main" val="106803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6178"/>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 Alternative Asian Supply Chain</a:t>
            </a:r>
            <a:endParaRPr lang="en-US" sz="24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71A97CE-FF10-692E-5506-E465A318CD2A}"/>
              </a:ext>
            </a:extLst>
          </p:cNvPr>
          <p:cNvSpPr txBox="1"/>
          <p:nvPr/>
        </p:nvSpPr>
        <p:spPr>
          <a:xfrm>
            <a:off x="358341" y="692696"/>
            <a:ext cx="8424936" cy="646331"/>
          </a:xfrm>
          <a:prstGeom prst="rect">
            <a:avLst/>
          </a:prstGeom>
          <a:noFill/>
        </p:spPr>
        <p:txBody>
          <a:bodyPr wrap="square">
            <a:spAutoFit/>
          </a:bodyPr>
          <a:lstStyle/>
          <a:p>
            <a:r>
              <a:rPr lang="en-US" dirty="0">
                <a:solidFill>
                  <a:srgbClr val="0D0D0D"/>
                </a:solidFill>
                <a:effectLst/>
                <a:latin typeface="Arial" panose="020B0604020202020204" pitchFamily="34" charset="0"/>
                <a:cs typeface="Arial" panose="020B0604020202020204" pitchFamily="34" charset="0"/>
              </a:rPr>
              <a:t>“</a:t>
            </a:r>
            <a:r>
              <a:rPr lang="en-US" dirty="0" err="1">
                <a:solidFill>
                  <a:srgbClr val="0D0D0D"/>
                </a:solidFill>
                <a:effectLst/>
                <a:latin typeface="Arial" panose="020B0604020202020204" pitchFamily="34" charset="0"/>
                <a:cs typeface="Arial" panose="020B0604020202020204" pitchFamily="34" charset="0"/>
              </a:rPr>
              <a:t>Altasia</a:t>
            </a:r>
            <a:r>
              <a:rPr lang="en-US" dirty="0">
                <a:solidFill>
                  <a:srgbClr val="0D0D0D"/>
                </a:solidFill>
                <a:effectLst/>
                <a:latin typeface="Arial" panose="020B0604020202020204" pitchFamily="34" charset="0"/>
                <a:cs typeface="Arial" panose="020B0604020202020204" pitchFamily="34" charset="0"/>
              </a:rPr>
              <a:t>” is a result of the US-China geopolitical rift, forcing global manufacturers to look elsewhere in Asia for new production sites. </a:t>
            </a: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4571737-5D9A-3AA5-3B2F-2EB74EE3B330}"/>
              </a:ext>
            </a:extLst>
          </p:cNvPr>
          <p:cNvSpPr txBox="1"/>
          <p:nvPr/>
        </p:nvSpPr>
        <p:spPr>
          <a:xfrm>
            <a:off x="179512" y="6381328"/>
            <a:ext cx="7920880" cy="276999"/>
          </a:xfrm>
          <a:prstGeom prst="rect">
            <a:avLst/>
          </a:prstGeom>
          <a:noFill/>
        </p:spPr>
        <p:txBody>
          <a:bodyPr wrap="square">
            <a:spAutoFit/>
          </a:bodyPr>
          <a:lstStyle/>
          <a:p>
            <a:r>
              <a:rPr lang="en-US" sz="1200" dirty="0"/>
              <a:t>Source: </a:t>
            </a:r>
            <a:r>
              <a:rPr lang="en-US" sz="1200" dirty="0">
                <a:hlinkClick r:id="rId3"/>
              </a:rPr>
              <a:t>https://www.economist.com/graphic-detail/2023/03/03/these-countries-could-lure-manufacturing-away-from-china</a:t>
            </a:r>
            <a:endParaRPr lang="en-US" sz="1200" dirty="0"/>
          </a:p>
        </p:txBody>
      </p:sp>
      <p:pic>
        <p:nvPicPr>
          <p:cNvPr id="11" name="Picture 10" descr="A picture containing map&#10;&#10;Description automatically generated">
            <a:extLst>
              <a:ext uri="{FF2B5EF4-FFF2-40B4-BE49-F238E27FC236}">
                <a16:creationId xmlns:a16="http://schemas.microsoft.com/office/drawing/2014/main" id="{F58DA2A8-FC91-6BEF-30F9-19D001B116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1530245"/>
            <a:ext cx="7124328" cy="3510538"/>
          </a:xfrm>
          <a:prstGeom prst="rect">
            <a:avLst/>
          </a:prstGeom>
        </p:spPr>
      </p:pic>
      <p:sp>
        <p:nvSpPr>
          <p:cNvPr id="13" name="TextBox 12">
            <a:extLst>
              <a:ext uri="{FF2B5EF4-FFF2-40B4-BE49-F238E27FC236}">
                <a16:creationId xmlns:a16="http://schemas.microsoft.com/office/drawing/2014/main" id="{15A7D3A7-741F-C315-8E03-DE0AA831DABF}"/>
              </a:ext>
            </a:extLst>
          </p:cNvPr>
          <p:cNvSpPr txBox="1"/>
          <p:nvPr/>
        </p:nvSpPr>
        <p:spPr>
          <a:xfrm>
            <a:off x="270117" y="5194320"/>
            <a:ext cx="8603765" cy="1200329"/>
          </a:xfrm>
          <a:prstGeom prst="rect">
            <a:avLst/>
          </a:prstGeom>
          <a:noFill/>
        </p:spPr>
        <p:txBody>
          <a:bodyPr wrap="square">
            <a:spAutoFit/>
          </a:bodyPr>
          <a:lstStyle/>
          <a:p>
            <a:r>
              <a:rPr lang="en-US" dirty="0">
                <a:solidFill>
                  <a:srgbClr val="0D0D0D"/>
                </a:solidFill>
                <a:effectLst/>
                <a:latin typeface="Arial" panose="020B0604020202020204" pitchFamily="34" charset="0"/>
                <a:cs typeface="Arial" panose="020B0604020202020204" pitchFamily="34" charset="0"/>
              </a:rPr>
              <a:t>BUT: Chinese production capabilities will be tough to replicate. The diverse economies of </a:t>
            </a:r>
            <a:r>
              <a:rPr lang="en-US" dirty="0" err="1">
                <a:solidFill>
                  <a:srgbClr val="0D0D0D"/>
                </a:solidFill>
                <a:effectLst/>
                <a:latin typeface="Arial" panose="020B0604020202020204" pitchFamily="34" charset="0"/>
                <a:cs typeface="Arial" panose="020B0604020202020204" pitchFamily="34" charset="0"/>
              </a:rPr>
              <a:t>Altasia</a:t>
            </a:r>
            <a:r>
              <a:rPr lang="en-US" dirty="0">
                <a:solidFill>
                  <a:srgbClr val="0D0D0D"/>
                </a:solidFill>
                <a:effectLst/>
                <a:latin typeface="Arial" panose="020B0604020202020204" pitchFamily="34" charset="0"/>
                <a:cs typeface="Arial" panose="020B0604020202020204" pitchFamily="34" charset="0"/>
              </a:rPr>
              <a:t> do not work together as a single entity. Infrastructure and logistics are huge challenges, though a number of trade pacts are easing regulatory barriers.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98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D210B-F3D4-204F-2EC1-E86966477F3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68D9EDB-76A7-D5A5-E978-87739D19DD5B}"/>
              </a:ext>
            </a:extLst>
          </p:cNvPr>
          <p:cNvSpPr txBox="1">
            <a:spLocks/>
          </p:cNvSpPr>
          <p:nvPr/>
        </p:nvSpPr>
        <p:spPr>
          <a:xfrm>
            <a:off x="-2382" y="6178"/>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ASEAN Benefits from US-China Tensions</a:t>
            </a:r>
            <a:endParaRPr lang="en-US" sz="2400" b="1" dirty="0">
              <a:solidFill>
                <a:schemeClr val="bg1"/>
              </a:solidFill>
              <a:latin typeface="Arial" panose="020B0604020202020204" pitchFamily="34" charset="0"/>
              <a:cs typeface="Arial" panose="020B0604020202020204" pitchFamily="34" charset="0"/>
            </a:endParaRPr>
          </a:p>
        </p:txBody>
      </p:sp>
      <p:pic>
        <p:nvPicPr>
          <p:cNvPr id="5" name="Picture 4" descr="A graph of a graph showing the export of customs&#10;&#10;Description automatically generated with medium confidence">
            <a:extLst>
              <a:ext uri="{FF2B5EF4-FFF2-40B4-BE49-F238E27FC236}">
                <a16:creationId xmlns:a16="http://schemas.microsoft.com/office/drawing/2014/main" id="{1D3D8519-12C5-BA70-0D0E-F48197AEA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706011"/>
            <a:ext cx="7200800" cy="4095455"/>
          </a:xfrm>
          <a:prstGeom prst="rect">
            <a:avLst/>
          </a:prstGeom>
        </p:spPr>
      </p:pic>
      <p:sp>
        <p:nvSpPr>
          <p:cNvPr id="8" name="TextBox 7">
            <a:extLst>
              <a:ext uri="{FF2B5EF4-FFF2-40B4-BE49-F238E27FC236}">
                <a16:creationId xmlns:a16="http://schemas.microsoft.com/office/drawing/2014/main" id="{1904327F-30C1-1FDF-17E2-22E09E74DB8F}"/>
              </a:ext>
            </a:extLst>
          </p:cNvPr>
          <p:cNvSpPr txBox="1"/>
          <p:nvPr/>
        </p:nvSpPr>
        <p:spPr>
          <a:xfrm>
            <a:off x="683568" y="5005999"/>
            <a:ext cx="8064896" cy="1323439"/>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For the first time, China exported more to Southeast Asia than the US last year, highlighting the realignment of global trade. The 10 nations in ASEAN bought $524 billion of goods last year, higher than the $500 billion worth sold to the US or the value of shipments to the EU.</a:t>
            </a:r>
          </a:p>
        </p:txBody>
      </p:sp>
      <p:sp>
        <p:nvSpPr>
          <p:cNvPr id="10" name="TextBox 9">
            <a:extLst>
              <a:ext uri="{FF2B5EF4-FFF2-40B4-BE49-F238E27FC236}">
                <a16:creationId xmlns:a16="http://schemas.microsoft.com/office/drawing/2014/main" id="{F0F38C8D-4004-3649-CDE1-5E97A9667D35}"/>
              </a:ext>
            </a:extLst>
          </p:cNvPr>
          <p:cNvSpPr txBox="1"/>
          <p:nvPr/>
        </p:nvSpPr>
        <p:spPr>
          <a:xfrm>
            <a:off x="466353" y="6533971"/>
            <a:ext cx="8208912" cy="246221"/>
          </a:xfrm>
          <a:prstGeom prst="rect">
            <a:avLst/>
          </a:prstGeom>
          <a:noFill/>
        </p:spPr>
        <p:txBody>
          <a:bodyPr wrap="square">
            <a:spAutoFit/>
          </a:bodyPr>
          <a:lstStyle/>
          <a:p>
            <a:pPr marL="0" marR="0">
              <a:spcBef>
                <a:spcPts val="0"/>
              </a:spcBef>
              <a:spcAft>
                <a:spcPts val="0"/>
              </a:spcAft>
            </a:pPr>
            <a:r>
              <a:rPr lang="en-US" sz="10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https://www.bloomberg.com/news/newsletters/2024-01-15/supply-chain-latest-how-china-s-exports-are-shifting-away-from-the-us</a:t>
            </a:r>
            <a:endParaRPr lang="en-US" sz="10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10596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6178"/>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US Already Investigating Trans Shipments</a:t>
            </a:r>
          </a:p>
        </p:txBody>
      </p:sp>
      <p:sp>
        <p:nvSpPr>
          <p:cNvPr id="4" name="TextBox 3">
            <a:extLst>
              <a:ext uri="{FF2B5EF4-FFF2-40B4-BE49-F238E27FC236}">
                <a16:creationId xmlns:a16="http://schemas.microsoft.com/office/drawing/2014/main" id="{BA839F89-1D57-2F7F-B36D-910E0539B2E6}"/>
              </a:ext>
            </a:extLst>
          </p:cNvPr>
          <p:cNvSpPr txBox="1"/>
          <p:nvPr/>
        </p:nvSpPr>
        <p:spPr>
          <a:xfrm>
            <a:off x="611560" y="5519693"/>
            <a:ext cx="8280920" cy="70788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A summary of findings from the Commerce Department’s circumvention inquiries of solar cells and modules from China, August 18, 2023.</a:t>
            </a:r>
          </a:p>
        </p:txBody>
      </p:sp>
      <p:pic>
        <p:nvPicPr>
          <p:cNvPr id="6" name="Picture 5">
            <a:extLst>
              <a:ext uri="{FF2B5EF4-FFF2-40B4-BE49-F238E27FC236}">
                <a16:creationId xmlns:a16="http://schemas.microsoft.com/office/drawing/2014/main" id="{C32184FD-D38F-308E-345A-C2F1348C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611" y="590550"/>
            <a:ext cx="4172818" cy="4840071"/>
          </a:xfrm>
          <a:prstGeom prst="rect">
            <a:avLst/>
          </a:prstGeom>
        </p:spPr>
      </p:pic>
      <p:sp>
        <p:nvSpPr>
          <p:cNvPr id="8" name="TextBox 7">
            <a:extLst>
              <a:ext uri="{FF2B5EF4-FFF2-40B4-BE49-F238E27FC236}">
                <a16:creationId xmlns:a16="http://schemas.microsoft.com/office/drawing/2014/main" id="{292D878D-BF55-68F0-696F-0C681CC277C6}"/>
              </a:ext>
            </a:extLst>
          </p:cNvPr>
          <p:cNvSpPr txBox="1"/>
          <p:nvPr/>
        </p:nvSpPr>
        <p:spPr>
          <a:xfrm>
            <a:off x="179512" y="6482490"/>
            <a:ext cx="2736304" cy="369332"/>
          </a:xfrm>
          <a:prstGeom prst="rect">
            <a:avLst/>
          </a:prstGeom>
          <a:noFill/>
        </p:spPr>
        <p:txBody>
          <a:bodyPr wrap="square" rtlCol="0">
            <a:spAutoFit/>
          </a:bodyPr>
          <a:lstStyle/>
          <a:p>
            <a:r>
              <a:rPr lang="en-US" dirty="0"/>
              <a:t>Source: The Wire</a:t>
            </a:r>
          </a:p>
        </p:txBody>
      </p:sp>
    </p:spTree>
    <p:extLst>
      <p:ext uri="{BB962C8B-B14F-4D97-AF65-F5344CB8AC3E}">
        <p14:creationId xmlns:p14="http://schemas.microsoft.com/office/powerpoint/2010/main" val="2958366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6178"/>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 Supply Chain Resilience: Where are the Funds?</a:t>
            </a:r>
            <a:endParaRPr lang="en-US" sz="2400" b="1"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0094616-EC18-1B0C-98BA-7759D72B2CA9}"/>
              </a:ext>
            </a:extLst>
          </p:cNvPr>
          <p:cNvPicPr>
            <a:picLocks noChangeAspect="1"/>
          </p:cNvPicPr>
          <p:nvPr/>
        </p:nvPicPr>
        <p:blipFill>
          <a:blip r:embed="rId3"/>
          <a:stretch>
            <a:fillRect/>
          </a:stretch>
        </p:blipFill>
        <p:spPr>
          <a:xfrm>
            <a:off x="419254" y="908720"/>
            <a:ext cx="5736922" cy="4296318"/>
          </a:xfrm>
          <a:prstGeom prst="rect">
            <a:avLst/>
          </a:prstGeom>
        </p:spPr>
      </p:pic>
      <p:sp>
        <p:nvSpPr>
          <p:cNvPr id="8" name="TextBox 7">
            <a:extLst>
              <a:ext uri="{FF2B5EF4-FFF2-40B4-BE49-F238E27FC236}">
                <a16:creationId xmlns:a16="http://schemas.microsoft.com/office/drawing/2014/main" id="{6102DE0A-3E03-DED6-52C4-B31B095210A1}"/>
              </a:ext>
            </a:extLst>
          </p:cNvPr>
          <p:cNvSpPr txBox="1"/>
          <p:nvPr/>
        </p:nvSpPr>
        <p:spPr>
          <a:xfrm>
            <a:off x="250329" y="5626114"/>
            <a:ext cx="8640960" cy="1015663"/>
          </a:xfrm>
          <a:prstGeom prst="rect">
            <a:avLst/>
          </a:prstGeom>
          <a:noFill/>
        </p:spPr>
        <p:txBody>
          <a:bodyPr wrap="square">
            <a:spAutoFit/>
          </a:bodyPr>
          <a:lstStyle/>
          <a:p>
            <a:r>
              <a:rPr lang="en-US" sz="2000" u="none" strike="noStrike" dirty="0">
                <a:solidFill>
                  <a:srgbClr val="212121"/>
                </a:solidFill>
                <a:effectLst/>
                <a:latin typeface="Arial" panose="020B0604020202020204" pitchFamily="34" charset="0"/>
                <a:cs typeface="Arial" panose="020B0604020202020204" pitchFamily="34" charset="0"/>
              </a:rPr>
              <a:t>If 5% of the manufacturing export market were to pull out of China and move to Vietnam, it would require investment equivalent to 76.5% of Vietnam’s existing infrastructure.</a:t>
            </a:r>
            <a:endParaRPr lang="en-US"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F99207E-9DC8-2C82-34BB-EDC4C416A110}"/>
              </a:ext>
            </a:extLst>
          </p:cNvPr>
          <p:cNvSpPr txBox="1"/>
          <p:nvPr/>
        </p:nvSpPr>
        <p:spPr>
          <a:xfrm>
            <a:off x="6516216" y="2456714"/>
            <a:ext cx="2088232" cy="1200329"/>
          </a:xfrm>
          <a:prstGeom prst="rect">
            <a:avLst/>
          </a:prstGeom>
          <a:noFill/>
        </p:spPr>
        <p:txBody>
          <a:bodyPr wrap="square">
            <a:spAutoFit/>
          </a:bodyPr>
          <a:lstStyle/>
          <a:p>
            <a:r>
              <a:rPr lang="en-US" b="0" i="0" u="none" strike="noStrike" dirty="0">
                <a:solidFill>
                  <a:srgbClr val="212121"/>
                </a:solidFill>
                <a:effectLst/>
                <a:latin typeface="Calibri" panose="020F0502020204030204" pitchFamily="34" charset="0"/>
              </a:rPr>
              <a:t>China’s ports handled 300.5 mill TEU in 2021 vs. VN’s 19.6 mill TEU. </a:t>
            </a:r>
            <a:endParaRPr lang="en-US" dirty="0"/>
          </a:p>
        </p:txBody>
      </p:sp>
    </p:spTree>
    <p:extLst>
      <p:ext uri="{BB962C8B-B14F-4D97-AF65-F5344CB8AC3E}">
        <p14:creationId xmlns:p14="http://schemas.microsoft.com/office/powerpoint/2010/main" val="368965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0"/>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Long Term Trends Regardless: Business IN Government</a:t>
            </a:r>
            <a:endParaRPr lang="en-US" sz="2400" b="1"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61E75C2-E86E-1348-65FC-E7F6C4D52971}"/>
              </a:ext>
            </a:extLst>
          </p:cNvPr>
          <p:cNvSpPr txBox="1"/>
          <p:nvPr/>
        </p:nvSpPr>
        <p:spPr>
          <a:xfrm>
            <a:off x="251520" y="659011"/>
            <a:ext cx="8784976" cy="378565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Populism is Here to Stay</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Globalization will continue to fracture: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national security to reject foreign investment;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countries determined to protect themselves against adversaries </a:t>
            </a:r>
            <a:r>
              <a:rPr lang="en-US" sz="2000" u="sng" dirty="0">
                <a:latin typeface="Arial" panose="020B0604020202020204" pitchFamily="34" charset="0"/>
                <a:cs typeface="Arial" panose="020B0604020202020204" pitchFamily="34" charset="0"/>
              </a:rPr>
              <a:t>and </a:t>
            </a:r>
            <a:r>
              <a:rPr lang="en-US" sz="2000" dirty="0">
                <a:latin typeface="Arial" panose="020B0604020202020204" pitchFamily="34" charset="0"/>
                <a:cs typeface="Arial" panose="020B0604020202020204" pitchFamily="34" charset="0"/>
              </a:rPr>
              <a:t>against other country’s protectionist approaches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US foreign policy will be transactional, either “polite” or “in your face”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Climate Crisis Will Get Worse: Net Zero Targets Remains</a:t>
            </a:r>
          </a:p>
        </p:txBody>
      </p:sp>
      <p:pic>
        <p:nvPicPr>
          <p:cNvPr id="6" name="Picture 5" descr="A rhinoceros with a large horn&#10;&#10;Description automatically generated">
            <a:extLst>
              <a:ext uri="{FF2B5EF4-FFF2-40B4-BE49-F238E27FC236}">
                <a16:creationId xmlns:a16="http://schemas.microsoft.com/office/drawing/2014/main" id="{DCEE726D-8CE0-36C0-7DB4-2897C2AB9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323" y="4598613"/>
            <a:ext cx="2756396" cy="1960926"/>
          </a:xfrm>
          <a:prstGeom prst="rect">
            <a:avLst/>
          </a:prstGeom>
        </p:spPr>
      </p:pic>
      <p:pic>
        <p:nvPicPr>
          <p:cNvPr id="8" name="Picture 7" descr="A black swan in the water&#10;&#10;Description automatically generated">
            <a:extLst>
              <a:ext uri="{FF2B5EF4-FFF2-40B4-BE49-F238E27FC236}">
                <a16:creationId xmlns:a16="http://schemas.microsoft.com/office/drawing/2014/main" id="{5242117E-CF07-52DC-5289-FCE6DF808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1281" y="4608374"/>
            <a:ext cx="2941389" cy="1960926"/>
          </a:xfrm>
          <a:prstGeom prst="rect">
            <a:avLst/>
          </a:prstGeom>
        </p:spPr>
      </p:pic>
    </p:spTree>
    <p:extLst>
      <p:ext uri="{BB962C8B-B14F-4D97-AF65-F5344CB8AC3E}">
        <p14:creationId xmlns:p14="http://schemas.microsoft.com/office/powerpoint/2010/main" val="147229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0"/>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ESG Gets Another G</a:t>
            </a:r>
            <a:endParaRPr lang="en-US" sz="24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67639F6-73D7-4356-323E-63680EF04531}"/>
              </a:ext>
            </a:extLst>
          </p:cNvPr>
          <p:cNvSpPr txBox="1"/>
          <p:nvPr/>
        </p:nvSpPr>
        <p:spPr>
          <a:xfrm>
            <a:off x="323528" y="6381328"/>
            <a:ext cx="8136904"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https://</a:t>
            </a:r>
            <a:r>
              <a:rPr lang="en-US" sz="1200" dirty="0" err="1">
                <a:latin typeface="Arial" panose="020B0604020202020204" pitchFamily="34" charset="0"/>
                <a:cs typeface="Arial" panose="020B0604020202020204" pitchFamily="34" charset="0"/>
              </a:rPr>
              <a:t>www.eco-business.com</a:t>
            </a:r>
            <a:r>
              <a:rPr lang="en-US" sz="1200" dirty="0">
                <a:latin typeface="Arial" panose="020B0604020202020204" pitchFamily="34" charset="0"/>
                <a:cs typeface="Arial" panose="020B0604020202020204" pitchFamily="34" charset="0"/>
              </a:rPr>
              <a:t>/opinion/its-time-for-a-second-g-in-</a:t>
            </a:r>
            <a:r>
              <a:rPr lang="en-US" sz="1200" dirty="0" err="1">
                <a:latin typeface="Arial" panose="020B0604020202020204" pitchFamily="34" charset="0"/>
                <a:cs typeface="Arial" panose="020B0604020202020204" pitchFamily="34" charset="0"/>
              </a:rPr>
              <a:t>esg</a:t>
            </a:r>
            <a:r>
              <a:rPr lang="en-US" sz="1200" dirty="0">
                <a:latin typeface="Arial" panose="020B0604020202020204" pitchFamily="34" charset="0"/>
                <a:cs typeface="Arial" panose="020B0604020202020204" pitchFamily="34" charset="0"/>
              </a:rPr>
              <a:t>-geopolitics/</a:t>
            </a:r>
          </a:p>
        </p:txBody>
      </p:sp>
      <p:pic>
        <p:nvPicPr>
          <p:cNvPr id="8" name="Picture 7" descr="A white background with black text&#10;&#10;Description automatically generated">
            <a:extLst>
              <a:ext uri="{FF2B5EF4-FFF2-40B4-BE49-F238E27FC236}">
                <a16:creationId xmlns:a16="http://schemas.microsoft.com/office/drawing/2014/main" id="{30DD2032-DF2E-C4F7-71C5-102831ED5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129262"/>
            <a:ext cx="8456510" cy="3024336"/>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4400848D-F289-A661-29EA-6BCA5DC670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707030"/>
            <a:ext cx="3683000" cy="1016000"/>
          </a:xfrm>
          <a:prstGeom prst="rect">
            <a:avLst/>
          </a:prstGeom>
        </p:spPr>
      </p:pic>
    </p:spTree>
    <p:extLst>
      <p:ext uri="{BB962C8B-B14F-4D97-AF65-F5344CB8AC3E}">
        <p14:creationId xmlns:p14="http://schemas.microsoft.com/office/powerpoint/2010/main" val="3541168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0"/>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Closing Dialogue</a:t>
            </a:r>
            <a:endParaRPr lang="en-US" sz="2400" b="1" dirty="0">
              <a:solidFill>
                <a:schemeClr val="bg1"/>
              </a:solidFill>
              <a:latin typeface="Arial" panose="020B0604020202020204" pitchFamily="34" charset="0"/>
              <a:cs typeface="Arial" panose="020B0604020202020204" pitchFamily="34" charset="0"/>
            </a:endParaRPr>
          </a:p>
        </p:txBody>
      </p:sp>
      <p:pic>
        <p:nvPicPr>
          <p:cNvPr id="4102" name="Picture 6" descr="Image result for biden trump debate">
            <a:extLst>
              <a:ext uri="{FF2B5EF4-FFF2-40B4-BE49-F238E27FC236}">
                <a16:creationId xmlns:a16="http://schemas.microsoft.com/office/drawing/2014/main" id="{FA237088-75EB-55B4-44A5-7AAE58AA6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35" y="1196752"/>
            <a:ext cx="8369730"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479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Geopolitics in the Year of Elections</a:t>
            </a: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6746731" y="729666"/>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02F5D257-D152-C141-A778-43BADE661B3A}"/>
              </a:ext>
            </a:extLst>
          </p:cNvPr>
          <p:cNvSpPr txBox="1"/>
          <p:nvPr/>
        </p:nvSpPr>
        <p:spPr>
          <a:xfrm>
            <a:off x="-63501" y="6430999"/>
            <a:ext cx="267252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Steve Okun 20/09/2020</a:t>
            </a:r>
            <a:endParaRPr lang="en-US" dirty="0"/>
          </a:p>
        </p:txBody>
      </p:sp>
      <p:sp>
        <p:nvSpPr>
          <p:cNvPr id="2" name="TextBox 1">
            <a:extLst>
              <a:ext uri="{FF2B5EF4-FFF2-40B4-BE49-F238E27FC236}">
                <a16:creationId xmlns:a16="http://schemas.microsoft.com/office/drawing/2014/main" id="{348B1F66-76EB-DF27-9B71-EC6AC14A8C75}"/>
              </a:ext>
            </a:extLst>
          </p:cNvPr>
          <p:cNvSpPr txBox="1"/>
          <p:nvPr/>
        </p:nvSpPr>
        <p:spPr>
          <a:xfrm>
            <a:off x="1079610" y="2122833"/>
            <a:ext cx="6984777" cy="2862322"/>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Steven Okun</a:t>
            </a:r>
          </a:p>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hlinkClick r:id="rId3"/>
              </a:rPr>
              <a:t>steven.okun@apacadvisors.com</a:t>
            </a:r>
            <a:endParaRPr lang="en-US" sz="3600" dirty="0">
              <a:latin typeface="Arial" panose="020B0604020202020204" pitchFamily="34" charset="0"/>
              <a:cs typeface="Arial" panose="020B0604020202020204" pitchFamily="34" charset="0"/>
            </a:endParaRPr>
          </a:p>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+65 9173 8923</a:t>
            </a:r>
          </a:p>
        </p:txBody>
      </p:sp>
      <p:sp>
        <p:nvSpPr>
          <p:cNvPr id="3" name="TextBox 2">
            <a:extLst>
              <a:ext uri="{FF2B5EF4-FFF2-40B4-BE49-F238E27FC236}">
                <a16:creationId xmlns:a16="http://schemas.microsoft.com/office/drawing/2014/main" id="{E27E93FA-7640-7713-7ECC-F57758AB5366}"/>
              </a:ext>
            </a:extLst>
          </p:cNvPr>
          <p:cNvSpPr txBox="1"/>
          <p:nvPr/>
        </p:nvSpPr>
        <p:spPr>
          <a:xfrm>
            <a:off x="460375" y="858198"/>
            <a:ext cx="8144073"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2024: The Year of Elections</a:t>
            </a:r>
          </a:p>
          <a:p>
            <a:pPr algn="ctr"/>
            <a:r>
              <a:rPr lang="en-US" sz="2800" dirty="0">
                <a:latin typeface="Arial" panose="020B0604020202020204" pitchFamily="34" charset="0"/>
                <a:cs typeface="Arial" panose="020B0604020202020204" pitchFamily="34" charset="0"/>
              </a:rPr>
              <a:t>Geopolitical and Economic Implications for Asia</a:t>
            </a:r>
          </a:p>
        </p:txBody>
      </p:sp>
    </p:spTree>
    <p:extLst>
      <p:ext uri="{BB962C8B-B14F-4D97-AF65-F5344CB8AC3E}">
        <p14:creationId xmlns:p14="http://schemas.microsoft.com/office/powerpoint/2010/main" val="2901458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670926" y="-22634"/>
            <a:ext cx="840957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 2016 A Close Call for Trump</a:t>
            </a:r>
          </a:p>
        </p:txBody>
      </p:sp>
      <p:pic>
        <p:nvPicPr>
          <p:cNvPr id="12" name="Picture 11" descr="A map of the united states with red and blue squares&#10;&#10;Description automatically generated">
            <a:extLst>
              <a:ext uri="{FF2B5EF4-FFF2-40B4-BE49-F238E27FC236}">
                <a16:creationId xmlns:a16="http://schemas.microsoft.com/office/drawing/2014/main" id="{96C34795-036A-83BD-4608-8B6FC782B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73" y="827882"/>
            <a:ext cx="8261255" cy="5344318"/>
          </a:xfrm>
          <a:prstGeom prst="rect">
            <a:avLst/>
          </a:prstGeom>
        </p:spPr>
      </p:pic>
    </p:spTree>
    <p:extLst>
      <p:ext uri="{BB962C8B-B14F-4D97-AF65-F5344CB8AC3E}">
        <p14:creationId xmlns:p14="http://schemas.microsoft.com/office/powerpoint/2010/main" val="2970558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670926" y="-22634"/>
            <a:ext cx="840957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 2020 Even A Closer Call for Biden</a:t>
            </a:r>
          </a:p>
        </p:txBody>
      </p:sp>
      <p:pic>
        <p:nvPicPr>
          <p:cNvPr id="4" name="Picture 3" descr="A map of the united states of america with red and blue states&#10;&#10;Description automatically generated">
            <a:extLst>
              <a:ext uri="{FF2B5EF4-FFF2-40B4-BE49-F238E27FC236}">
                <a16:creationId xmlns:a16="http://schemas.microsoft.com/office/drawing/2014/main" id="{02462CAD-6521-D473-C42B-DFFE164AA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75" y="735806"/>
            <a:ext cx="8135938" cy="5444820"/>
          </a:xfrm>
          <a:prstGeom prst="rect">
            <a:avLst/>
          </a:prstGeom>
        </p:spPr>
      </p:pic>
    </p:spTree>
    <p:extLst>
      <p:ext uri="{BB962C8B-B14F-4D97-AF65-F5344CB8AC3E}">
        <p14:creationId xmlns:p14="http://schemas.microsoft.com/office/powerpoint/2010/main" val="350401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670926" y="-22634"/>
            <a:ext cx="840957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The Election Will Come Down To Just A Few States</a:t>
            </a:r>
          </a:p>
        </p:txBody>
      </p:sp>
      <p:pic>
        <p:nvPicPr>
          <p:cNvPr id="11" name="Picture 10" descr="A graph of different colored bars&#10;&#10;Description automatically generated">
            <a:extLst>
              <a:ext uri="{FF2B5EF4-FFF2-40B4-BE49-F238E27FC236}">
                <a16:creationId xmlns:a16="http://schemas.microsoft.com/office/drawing/2014/main" id="{BD7D6113-B30B-5586-C9C6-E7D17D6E5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726045"/>
            <a:ext cx="7599089" cy="5143030"/>
          </a:xfrm>
          <a:prstGeom prst="rect">
            <a:avLst/>
          </a:prstGeom>
        </p:spPr>
      </p:pic>
      <p:sp>
        <p:nvSpPr>
          <p:cNvPr id="12" name="TextBox 11">
            <a:extLst>
              <a:ext uri="{FF2B5EF4-FFF2-40B4-BE49-F238E27FC236}">
                <a16:creationId xmlns:a16="http://schemas.microsoft.com/office/drawing/2014/main" id="{2AE3DFF5-C40D-45E2-0E8A-BACAAA37C50A}"/>
              </a:ext>
            </a:extLst>
          </p:cNvPr>
          <p:cNvSpPr txBox="1"/>
          <p:nvPr/>
        </p:nvSpPr>
        <p:spPr>
          <a:xfrm>
            <a:off x="261937" y="6135253"/>
            <a:ext cx="862012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2020 Swing States: AZ (</a:t>
            </a:r>
            <a:r>
              <a:rPr lang="en-US" dirty="0">
                <a:solidFill>
                  <a:srgbClr val="0000FF"/>
                </a:solidFill>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GA (</a:t>
            </a:r>
            <a:r>
              <a:rPr lang="en-US" dirty="0">
                <a:solidFill>
                  <a:srgbClr val="0000FF"/>
                </a:solidFill>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 MI (</a:t>
            </a:r>
            <a:r>
              <a:rPr lang="en-US" dirty="0">
                <a:solidFill>
                  <a:srgbClr val="0000FF"/>
                </a:solidFill>
                <a:latin typeface="Arial" panose="020B0604020202020204" pitchFamily="34" charset="0"/>
                <a:cs typeface="Arial" panose="020B0604020202020204" pitchFamily="34" charset="0"/>
              </a:rPr>
              <a:t>2.8</a:t>
            </a:r>
            <a:r>
              <a:rPr lang="en-US" dirty="0">
                <a:latin typeface="Arial" panose="020B0604020202020204" pitchFamily="34" charset="0"/>
                <a:cs typeface="Arial" panose="020B0604020202020204" pitchFamily="34" charset="0"/>
              </a:rPr>
              <a:t>), NV (</a:t>
            </a:r>
            <a:r>
              <a:rPr lang="en-US" dirty="0">
                <a:solidFill>
                  <a:srgbClr val="0000FF"/>
                </a:solidFill>
                <a:latin typeface="Arial" panose="020B0604020202020204" pitchFamily="34" charset="0"/>
                <a:cs typeface="Arial" panose="020B0604020202020204" pitchFamily="34" charset="0"/>
              </a:rPr>
              <a:t>2.4</a:t>
            </a:r>
            <a:r>
              <a:rPr lang="en-US" dirty="0">
                <a:latin typeface="Arial" panose="020B0604020202020204" pitchFamily="34" charset="0"/>
                <a:cs typeface="Arial" panose="020B0604020202020204" pitchFamily="34" charset="0"/>
              </a:rPr>
              <a:t>), PA (</a:t>
            </a:r>
            <a:r>
              <a:rPr lang="en-US" dirty="0">
                <a:solidFill>
                  <a:srgbClr val="0000FF"/>
                </a:solidFill>
                <a:latin typeface="Arial" panose="020B0604020202020204" pitchFamily="34" charset="0"/>
                <a:cs typeface="Arial" panose="020B0604020202020204" pitchFamily="34" charset="0"/>
              </a:rPr>
              <a:t>1.2</a:t>
            </a:r>
            <a:r>
              <a:rPr lang="en-US" dirty="0">
                <a:latin typeface="Arial" panose="020B0604020202020204" pitchFamily="34" charset="0"/>
                <a:cs typeface="Arial" panose="020B0604020202020204" pitchFamily="34" charset="0"/>
              </a:rPr>
              <a:t>), WI (</a:t>
            </a:r>
            <a:r>
              <a:rPr lang="en-US" dirty="0">
                <a:solidFill>
                  <a:srgbClr val="0000FF"/>
                </a:solidFill>
                <a:latin typeface="Arial" panose="020B0604020202020204" pitchFamily="34" charset="0"/>
                <a:cs typeface="Arial" panose="020B0604020202020204" pitchFamily="34" charset="0"/>
              </a:rPr>
              <a:t>.6</a:t>
            </a:r>
            <a:r>
              <a:rPr lang="en-US" dirty="0">
                <a:latin typeface="Arial" panose="020B0604020202020204" pitchFamily="34" charset="0"/>
                <a:cs typeface="Arial" panose="020B0604020202020204" pitchFamily="34" charset="0"/>
              </a:rPr>
              <a:t>), NC (</a:t>
            </a:r>
            <a:r>
              <a:rPr lang="en-US" dirty="0">
                <a:solidFill>
                  <a:srgbClr val="FF0000"/>
                </a:solidFill>
                <a:latin typeface="Arial" panose="020B0604020202020204" pitchFamily="34" charset="0"/>
                <a:cs typeface="Arial" panose="020B0604020202020204" pitchFamily="34" charset="0"/>
              </a:rPr>
              <a:t>1.30</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31761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944562" y="33823"/>
            <a:ext cx="7045348"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Why We Got the Rematch</a:t>
            </a:r>
          </a:p>
        </p:txBody>
      </p:sp>
      <p:pic>
        <p:nvPicPr>
          <p:cNvPr id="8" name="Picture 7">
            <a:extLst>
              <a:ext uri="{FF2B5EF4-FFF2-40B4-BE49-F238E27FC236}">
                <a16:creationId xmlns:a16="http://schemas.microsoft.com/office/drawing/2014/main" id="{5AF39DAC-4F14-0811-17AB-8AB8BB378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662" y="4105013"/>
            <a:ext cx="6586262" cy="2719164"/>
          </a:xfrm>
          <a:prstGeom prst="rect">
            <a:avLst/>
          </a:prstGeom>
        </p:spPr>
      </p:pic>
      <p:pic>
        <p:nvPicPr>
          <p:cNvPr id="11" name="Picture 10">
            <a:extLst>
              <a:ext uri="{FF2B5EF4-FFF2-40B4-BE49-F238E27FC236}">
                <a16:creationId xmlns:a16="http://schemas.microsoft.com/office/drawing/2014/main" id="{792C36B3-13AD-0A14-4CF6-8CE4D7034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6084" y="546684"/>
            <a:ext cx="5161389" cy="3437565"/>
          </a:xfrm>
          <a:prstGeom prst="rect">
            <a:avLst/>
          </a:prstGeom>
        </p:spPr>
      </p:pic>
    </p:spTree>
    <p:extLst>
      <p:ext uri="{BB962C8B-B14F-4D97-AF65-F5344CB8AC3E}">
        <p14:creationId xmlns:p14="http://schemas.microsoft.com/office/powerpoint/2010/main" val="170187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944562" y="33823"/>
            <a:ext cx="7045348"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Few Want the Rematch</a:t>
            </a:r>
          </a:p>
        </p:txBody>
      </p:sp>
      <p:pic>
        <p:nvPicPr>
          <p:cNvPr id="12" name="Picture 11" descr="A pie chart with text on it&#10;&#10;Description automatically generated">
            <a:extLst>
              <a:ext uri="{FF2B5EF4-FFF2-40B4-BE49-F238E27FC236}">
                <a16:creationId xmlns:a16="http://schemas.microsoft.com/office/drawing/2014/main" id="{EDDF297E-27B9-84A7-BAE6-A9C148A05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611" y="712484"/>
            <a:ext cx="5986314" cy="5403576"/>
          </a:xfrm>
          <a:prstGeom prst="rect">
            <a:avLst/>
          </a:prstGeom>
        </p:spPr>
      </p:pic>
      <p:sp>
        <p:nvSpPr>
          <p:cNvPr id="17" name="TextBox 16">
            <a:extLst>
              <a:ext uri="{FF2B5EF4-FFF2-40B4-BE49-F238E27FC236}">
                <a16:creationId xmlns:a16="http://schemas.microsoft.com/office/drawing/2014/main" id="{E4699785-0396-62A1-6AEF-3CE8655B571C}"/>
              </a:ext>
            </a:extLst>
          </p:cNvPr>
          <p:cNvSpPr txBox="1"/>
          <p:nvPr/>
        </p:nvSpPr>
        <p:spPr>
          <a:xfrm>
            <a:off x="155575" y="6437340"/>
            <a:ext cx="5839817" cy="369332"/>
          </a:xfrm>
          <a:prstGeom prst="rect">
            <a:avLst/>
          </a:prstGeom>
          <a:noFill/>
        </p:spPr>
        <p:txBody>
          <a:bodyPr wrap="square" rtlCol="0">
            <a:spAutoFit/>
          </a:bodyPr>
          <a:lstStyle/>
          <a:p>
            <a:r>
              <a:rPr lang="en-US" dirty="0"/>
              <a:t>Source: Pew</a:t>
            </a:r>
          </a:p>
        </p:txBody>
      </p:sp>
    </p:spTree>
    <p:extLst>
      <p:ext uri="{BB962C8B-B14F-4D97-AF65-F5344CB8AC3E}">
        <p14:creationId xmlns:p14="http://schemas.microsoft.com/office/powerpoint/2010/main" val="2839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0820 Convention and Cocktails" id="{F9A4E4BF-FA33-004F-92ED-C2B3B5D89088}" vid="{069ECA1A-E451-E84E-A375-C1674CEBCE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11107</TotalTime>
  <Words>1816</Words>
  <Application>Microsoft Macintosh PowerPoint</Application>
  <PresentationFormat>On-screen Show (4:3)</PresentationFormat>
  <Paragraphs>296</Paragraphs>
  <Slides>49</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Aptos</vt:lpstr>
      <vt:lpstr>Arial</vt:lpstr>
      <vt:lpstr>Calibri</vt:lpstr>
      <vt:lpstr>Futura CondExtraBold </vt:lpstr>
      <vt:lpstr>Georgia</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Okun (S)</dc:creator>
  <cp:lastModifiedBy>Steven Okun</cp:lastModifiedBy>
  <cp:revision>245</cp:revision>
  <cp:lastPrinted>2024-06-23T12:56:21Z</cp:lastPrinted>
  <dcterms:created xsi:type="dcterms:W3CDTF">2020-09-10T07:25:10Z</dcterms:created>
  <dcterms:modified xsi:type="dcterms:W3CDTF">2024-06-23T14:44:29Z</dcterms:modified>
</cp:coreProperties>
</file>