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64" r:id="rId2"/>
    <p:sldId id="295" r:id="rId3"/>
    <p:sldId id="292" r:id="rId4"/>
    <p:sldId id="275" r:id="rId5"/>
    <p:sldId id="276" r:id="rId6"/>
    <p:sldId id="282" r:id="rId7"/>
    <p:sldId id="266" r:id="rId8"/>
    <p:sldId id="281" r:id="rId9"/>
    <p:sldId id="267" r:id="rId10"/>
    <p:sldId id="262" r:id="rId11"/>
    <p:sldId id="291" r:id="rId12"/>
    <p:sldId id="268" r:id="rId13"/>
    <p:sldId id="260" r:id="rId14"/>
    <p:sldId id="293" r:id="rId15"/>
    <p:sldId id="259" r:id="rId16"/>
    <p:sldId id="279" r:id="rId17"/>
    <p:sldId id="280" r:id="rId18"/>
    <p:sldId id="294" r:id="rId19"/>
    <p:sldId id="297" r:id="rId20"/>
    <p:sldId id="289" r:id="rId21"/>
    <p:sldId id="269" r:id="rId22"/>
    <p:sldId id="257" r:id="rId23"/>
    <p:sldId id="272" r:id="rId24"/>
    <p:sldId id="290" r:id="rId25"/>
    <p:sldId id="270" r:id="rId26"/>
    <p:sldId id="277" r:id="rId27"/>
    <p:sldId id="296" r:id="rId28"/>
    <p:sldId id="298" r:id="rId29"/>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g7DmxSgmoMZlPCv05ICh+HOJIKa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2"/>
    <p:restoredTop sz="85231"/>
  </p:normalViewPr>
  <p:slideViewPr>
    <p:cSldViewPr snapToGrid="0">
      <p:cViewPr varScale="1">
        <p:scale>
          <a:sx n="45" d="100"/>
          <a:sy n="45" d="100"/>
        </p:scale>
        <p:origin x="280"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5pPr>
            <a:lvl6pPr marL="2743200" marR="0" lvl="5"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6pPr>
            <a:lvl7pPr marL="3200400" marR="0" lvl="6"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7pPr>
            <a:lvl8pPr marL="3657600" marR="0" lvl="7"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8pPr>
            <a:lvl9pPr marL="4114800" marR="0" lvl="8" indent="-228600" algn="l" rtl="0">
              <a:lnSpc>
                <a:spcPct val="117999"/>
              </a:lnSpc>
              <a:spcBef>
                <a:spcPts val="0"/>
              </a:spcBef>
              <a:spcAft>
                <a:spcPts val="0"/>
              </a:spcAft>
              <a:buClr>
                <a:srgbClr val="000000"/>
              </a:buClr>
              <a:buSzPts val="1400"/>
              <a:buFont typeface="Arial"/>
              <a:buNone/>
              <a:defRPr sz="3000" b="0" i="0" u="none" strike="noStrike" cap="none">
                <a:solidFill>
                  <a:srgbClr val="000000"/>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lobalslaveryindex.org/2018/findings/importing-risk/g20-countries/#footnote:4"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globalslaveryindex.org/2018/findings/importing-risk/g20-countries/#footnote:6" TargetMode="External"/><Relationship Id="rId4" Type="http://schemas.openxmlformats.org/officeDocument/2006/relationships/hyperlink" Target="https://www.globalslaveryindex.org/2018/findings/importing-risk/g20-countries/#footnote: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lobalslaveryindex.org/2018/findings/importing-risk/g20-countries/#footnote: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ips.org/supply-management/news/2021/december/firms-must-prove-slavery-free-supply-chains-under-new-us-law/"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ips.org/supply-management/news/2021/may/apple-urged-to-act-over-forced-labour-claims/" TargetMode="External"/><Relationship Id="rId4" Type="http://schemas.openxmlformats.org/officeDocument/2006/relationships/hyperlink" Target="https://www.aspi.org.au/report/uyghurs-sa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13b6d45e612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g13b6d45e612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Clr>
                <a:schemeClr val="dk1"/>
              </a:buClr>
              <a:buSzPts val="3000"/>
              <a:buFont typeface="Calibri"/>
              <a:buNone/>
            </a:pPr>
            <a:endParaRPr dirty="0"/>
          </a:p>
        </p:txBody>
      </p:sp>
      <p:sp>
        <p:nvSpPr>
          <p:cNvPr id="35" name="Google Shape;35;g13b6d45e612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t>Before we talk about countries </a:t>
            </a:r>
            <a:r>
              <a:rPr lang="en-US" sz="1400" b="0" i="0" dirty="0">
                <a:latin typeface="Calibri"/>
                <a:ea typeface="Calibri"/>
                <a:cs typeface="Calibri"/>
                <a:sym typeface="Calibri"/>
              </a:rPr>
              <a:t>where the exploitation is taking place, which typically are the world’s least developed countries and particularly those that are heavily impacted by known risk factors, such as conflict, failure of rule of law, mass displacement, and endemic discrimination (all desperations). While this focus is important, the realities of global trade and commerce make it inevitable that products generated by modern slavery will travel across borders and into higher income countries where the prevalence of modern slavery is LOW. These are the countries, btw, that have enacted laws on modern slavery too. In these countries, the citizens enjoy low levels of vulnerability. Businesses and governments in G20 countries are importing products that are at risk of modern slavery, with hardly any effort being applied by governments to regulate the </a:t>
            </a:r>
            <a:r>
              <a:rPr lang="en-US" sz="1400" b="0" i="0" dirty="0" err="1">
                <a:latin typeface="Calibri"/>
                <a:ea typeface="Calibri"/>
                <a:cs typeface="Calibri"/>
                <a:sym typeface="Calibri"/>
              </a:rPr>
              <a:t>labour</a:t>
            </a:r>
            <a:r>
              <a:rPr lang="en-US" sz="1400" b="0" i="0" dirty="0">
                <a:latin typeface="Calibri"/>
                <a:ea typeface="Calibri"/>
                <a:cs typeface="Calibri"/>
                <a:sym typeface="Calibri"/>
              </a:rPr>
              <a:t> conditions involved in their production.</a:t>
            </a:r>
            <a:endParaRPr sz="1400" dirty="0"/>
          </a:p>
          <a:p>
            <a:pPr marL="0" marR="0" lvl="0" indent="0" algn="l" rtl="0">
              <a:lnSpc>
                <a:spcPct val="100000"/>
              </a:lnSpc>
              <a:spcBef>
                <a:spcPts val="400"/>
              </a:spcBef>
              <a:spcAft>
                <a:spcPts val="0"/>
              </a:spcAft>
              <a:buSzPts val="3000"/>
              <a:buFont typeface="Calibri"/>
              <a:buNone/>
            </a:pPr>
            <a:r>
              <a:rPr lang="en-US" sz="1400" b="0" i="0" dirty="0">
                <a:latin typeface="Calibri"/>
                <a:ea typeface="Calibri"/>
                <a:cs typeface="Calibri"/>
                <a:sym typeface="Calibri"/>
              </a:rPr>
              <a:t>The G20 countries collectively account for nearly 80 percent of world trade and about 85 percent of the world’s GDP.</a:t>
            </a:r>
            <a:r>
              <a:rPr lang="en-US" sz="1400" b="0" i="0" u="sng" strike="noStrike" baseline="30000" dirty="0">
                <a:solidFill>
                  <a:schemeClr val="hlink"/>
                </a:solidFill>
                <a:latin typeface="Calibri"/>
                <a:ea typeface="Calibri"/>
                <a:cs typeface="Calibri"/>
                <a:sym typeface="Calibri"/>
                <a:hlinkClick r:id="rId3"/>
              </a:rPr>
              <a:t>4</a:t>
            </a:r>
            <a:r>
              <a:rPr lang="en-US" sz="1400" b="0" i="0" dirty="0">
                <a:latin typeface="Calibri"/>
                <a:ea typeface="Calibri"/>
                <a:cs typeface="Calibri"/>
                <a:sym typeface="Calibri"/>
              </a:rPr>
              <a:t> Two of the G20’s member countries, China</a:t>
            </a:r>
            <a:r>
              <a:rPr lang="en-US" sz="1400" b="0" i="0" u="sng" strike="noStrike" baseline="30000" dirty="0">
                <a:solidFill>
                  <a:schemeClr val="hlink"/>
                </a:solidFill>
                <a:latin typeface="Calibri"/>
                <a:ea typeface="Calibri"/>
                <a:cs typeface="Calibri"/>
                <a:sym typeface="Calibri"/>
                <a:hlinkClick r:id="rId4"/>
              </a:rPr>
              <a:t>5</a:t>
            </a:r>
            <a:r>
              <a:rPr lang="en-US" sz="1400" b="0" i="0" dirty="0">
                <a:latin typeface="Calibri"/>
                <a:ea typeface="Calibri"/>
                <a:cs typeface="Calibri"/>
                <a:sym typeface="Calibri"/>
              </a:rPr>
              <a:t> and the United States (US),</a:t>
            </a:r>
            <a:r>
              <a:rPr lang="en-US" sz="1400" b="0" i="0" u="sng" strike="noStrike" baseline="30000" dirty="0">
                <a:solidFill>
                  <a:schemeClr val="hlink"/>
                </a:solidFill>
                <a:latin typeface="Calibri"/>
                <a:ea typeface="Calibri"/>
                <a:cs typeface="Calibri"/>
                <a:sym typeface="Calibri"/>
                <a:hlinkClick r:id="rId5"/>
              </a:rPr>
              <a:t>6</a:t>
            </a:r>
            <a:r>
              <a:rPr lang="en-US" sz="1400" b="0" i="0" dirty="0">
                <a:latin typeface="Calibri"/>
                <a:ea typeface="Calibri"/>
                <a:cs typeface="Calibri"/>
                <a:sym typeface="Calibri"/>
              </a:rPr>
              <a:t> are the world’s largest exporting and importing economies respectively. </a:t>
            </a:r>
            <a:br>
              <a:rPr lang="en-US" sz="1400" b="0" i="0" dirty="0">
                <a:latin typeface="Calibri"/>
                <a:ea typeface="Calibri"/>
                <a:cs typeface="Calibri"/>
                <a:sym typeface="Calibri"/>
              </a:rPr>
            </a:br>
            <a:r>
              <a:rPr lang="en-US" sz="1400" dirty="0">
                <a:latin typeface="Calibri"/>
                <a:ea typeface="Calibri"/>
                <a:cs typeface="Calibri"/>
                <a:sym typeface="Calibri"/>
              </a:rPr>
              <a:t>It has been estimated that two-thirds of the world’s richest entities are now multinational corporations rather</a:t>
            </a:r>
            <a:br>
              <a:rPr lang="en-US" sz="1400" dirty="0">
                <a:latin typeface="Calibri"/>
                <a:ea typeface="Calibri"/>
                <a:cs typeface="Calibri"/>
                <a:sym typeface="Calibri"/>
              </a:rPr>
            </a:br>
            <a:r>
              <a:rPr lang="en-US" sz="1400" dirty="0">
                <a:latin typeface="Calibri"/>
                <a:ea typeface="Calibri"/>
                <a:cs typeface="Calibri"/>
                <a:sym typeface="Calibri"/>
              </a:rPr>
              <a:t>than governments.1 There are oil companies which are wealthier than many Asian governments; Walmart and McDonald’s are both in the top five private employers in the world; and the revenue of a big firm like Apple is greater than even large countries.2 </a:t>
            </a:r>
            <a:endParaRPr sz="1400" dirty="0"/>
          </a:p>
          <a:p>
            <a:pPr marL="0" lvl="0" indent="0" algn="l" rtl="0">
              <a:spcBef>
                <a:spcPts val="400"/>
              </a:spcBef>
              <a:spcAft>
                <a:spcPts val="0"/>
              </a:spcAft>
              <a:buNone/>
            </a:pPr>
            <a:endParaRPr sz="1400" b="0" i="0" dirty="0">
              <a:latin typeface="Calibri"/>
              <a:ea typeface="Calibri"/>
              <a:cs typeface="Calibri"/>
              <a:sym typeface="Calibri"/>
            </a:endParaRPr>
          </a:p>
          <a:p>
            <a:pPr marL="0" lvl="0" indent="0" algn="l" rtl="0">
              <a:spcBef>
                <a:spcPts val="400"/>
              </a:spcBef>
              <a:spcAft>
                <a:spcPts val="0"/>
              </a:spcAft>
              <a:buNone/>
            </a:pPr>
            <a:endParaRPr sz="1400" b="0" i="0" dirty="0">
              <a:latin typeface="Calibri"/>
              <a:ea typeface="Calibri"/>
              <a:cs typeface="Calibri"/>
              <a:sym typeface="Calibri"/>
            </a:endParaRPr>
          </a:p>
          <a:p>
            <a:pPr marL="0" lvl="0" indent="0" algn="l" rtl="0">
              <a:spcBef>
                <a:spcPts val="400"/>
              </a:spcBef>
              <a:spcAft>
                <a:spcPts val="0"/>
              </a:spcAft>
              <a:buNone/>
            </a:pPr>
            <a:r>
              <a:rPr lang="en-US" sz="1400" b="0" i="0" dirty="0">
                <a:latin typeface="Calibri"/>
                <a:ea typeface="Calibri"/>
                <a:cs typeface="Calibri"/>
                <a:sym typeface="Calibri"/>
              </a:rPr>
              <a:t>Why should they care? And so UN stepped in.</a:t>
            </a:r>
            <a:endParaRPr sz="1400" b="0" i="0" dirty="0">
              <a:latin typeface="Calibri"/>
              <a:ea typeface="Calibri"/>
              <a:cs typeface="Calibri"/>
              <a:sym typeface="Calibri"/>
            </a:endParaRPr>
          </a:p>
          <a:p>
            <a:pPr marL="0" lvl="0" indent="0" algn="l" rtl="0">
              <a:spcBef>
                <a:spcPts val="400"/>
              </a:spcBef>
              <a:spcAft>
                <a:spcPts val="0"/>
              </a:spcAft>
              <a:buNone/>
            </a:pPr>
            <a:br>
              <a:rPr lang="en-US" sz="1400" dirty="0"/>
            </a:br>
            <a:endParaRPr sz="1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SG" b="0" i="0" dirty="0">
                <a:solidFill>
                  <a:srgbClr val="4D5156"/>
                </a:solidFill>
                <a:effectLst/>
                <a:highlight>
                  <a:srgbClr val="FFFFFF"/>
                </a:highlight>
                <a:latin typeface="arial" panose="020B0604020202020204" pitchFamily="34" charset="0"/>
              </a:rPr>
              <a:t>a co-founder and previously president of Free the Slaves, the US sister organization of Anti-Slavery International.</a:t>
            </a:r>
          </a:p>
          <a:p>
            <a:pPr marL="0" lvl="0" indent="0" algn="l" rtl="0">
              <a:lnSpc>
                <a:spcPct val="117999"/>
              </a:lnSpc>
              <a:spcBef>
                <a:spcPts val="0"/>
              </a:spcBef>
              <a:spcAft>
                <a:spcPts val="0"/>
              </a:spcAft>
              <a:buSzPts val="1400"/>
              <a:buNone/>
            </a:pPr>
            <a:endParaRPr lang="en-SG" sz="3000" b="0" i="0" u="none" strike="noStrike" cap="none" dirty="0">
              <a:solidFill>
                <a:srgbClr val="4D5156"/>
              </a:solidFill>
              <a:effectLst/>
              <a:highlight>
                <a:srgbClr val="FFFFFF"/>
              </a:highlight>
              <a:latin typeface="arial" panose="020B0604020202020204" pitchFamily="34" charset="0"/>
              <a:ea typeface="Times New Roman"/>
              <a:cs typeface="Times New Roman"/>
              <a:sym typeface="Times New Roman"/>
            </a:endParaRPr>
          </a:p>
          <a:p>
            <a:pPr marL="457200" marR="0" lvl="0" indent="-368300" algn="l" rtl="0">
              <a:lnSpc>
                <a:spcPct val="117999"/>
              </a:lnSpc>
              <a:spcBef>
                <a:spcPts val="0"/>
              </a:spcBef>
              <a:spcAft>
                <a:spcPts val="0"/>
              </a:spcAft>
              <a:buClr>
                <a:srgbClr val="000000"/>
              </a:buClr>
              <a:buSzPts val="1400"/>
              <a:buFont typeface="Times New Roman"/>
              <a:buNone/>
            </a:pPr>
            <a:endParaRPr sz="3200" dirty="0"/>
          </a:p>
          <a:p>
            <a:pPr marL="457200" lvl="0" indent="-368300" algn="l" rtl="0">
              <a:lnSpc>
                <a:spcPct val="117999"/>
              </a:lnSpc>
              <a:spcBef>
                <a:spcPts val="0"/>
              </a:spcBef>
              <a:spcAft>
                <a:spcPts val="0"/>
              </a:spcAft>
              <a:buSzPts val="1400"/>
              <a:buFont typeface="Times New Roman"/>
              <a:buNone/>
            </a:pPr>
            <a:endParaRPr sz="3000" dirty="0">
              <a:latin typeface="Times New Roman"/>
              <a:ea typeface="Times New Roman"/>
              <a:cs typeface="Times New Roman"/>
              <a:sym typeface="Times New Roman"/>
            </a:endParaRPr>
          </a:p>
          <a:p>
            <a:pPr marL="457200" lvl="0" indent="-368300" algn="l" rtl="0">
              <a:lnSpc>
                <a:spcPct val="117999"/>
              </a:lnSpc>
              <a:spcBef>
                <a:spcPts val="0"/>
              </a:spcBef>
              <a:spcAft>
                <a:spcPts val="0"/>
              </a:spcAft>
              <a:buSzPts val="1400"/>
              <a:buFont typeface="Times New Roman"/>
              <a:buNone/>
            </a:pPr>
            <a:endParaRPr sz="3000" dirty="0">
              <a:latin typeface="Times New Roman"/>
              <a:ea typeface="Times New Roman"/>
              <a:cs typeface="Times New Roman"/>
              <a:sym typeface="Times New Roman"/>
            </a:endParaRPr>
          </a:p>
          <a:p>
            <a:pPr marL="457200" lvl="0" indent="-368300" algn="l" rtl="0">
              <a:lnSpc>
                <a:spcPct val="117999"/>
              </a:lnSpc>
              <a:spcBef>
                <a:spcPts val="0"/>
              </a:spcBef>
              <a:spcAft>
                <a:spcPts val="0"/>
              </a:spcAft>
              <a:buSzPts val="1400"/>
              <a:buFont typeface="Times New Roman"/>
              <a:buNone/>
            </a:pPr>
            <a:endParaRPr sz="3000" dirty="0">
              <a:latin typeface="Times New Roman"/>
              <a:ea typeface="Times New Roman"/>
              <a:cs typeface="Times New Roman"/>
              <a:sym typeface="Times New Roman"/>
            </a:endParaRPr>
          </a:p>
          <a:p>
            <a:pPr marL="457200" marR="0" lvl="0" indent="-228600" algn="l" rtl="0">
              <a:lnSpc>
                <a:spcPct val="117999"/>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457200" algn="l" rtl="0">
              <a:lnSpc>
                <a:spcPct val="117999"/>
              </a:lnSpc>
              <a:spcBef>
                <a:spcPts val="0"/>
              </a:spcBef>
              <a:spcAft>
                <a:spcPts val="0"/>
              </a:spcAft>
              <a:buSzPts val="1400"/>
              <a:buFont typeface="Times New Roman"/>
              <a:buChar char="-"/>
            </a:pPr>
            <a:r>
              <a:rPr lang="en-US" sz="3000" b="0" i="0" u="none" strike="noStrike" cap="none" dirty="0">
                <a:solidFill>
                  <a:srgbClr val="000000"/>
                </a:solidFill>
                <a:latin typeface="Times New Roman"/>
                <a:ea typeface="Times New Roman"/>
                <a:cs typeface="Times New Roman"/>
                <a:sym typeface="Times New Roman"/>
              </a:rPr>
              <a:t>It’s estimated that internationally there are between 20 million and 40 million people in modern slavery today. Assessing the full scope of human trafficking is difficult because so cases so often go undetected</a:t>
            </a:r>
          </a:p>
          <a:p>
            <a:pPr marL="457200" marR="0" lvl="0" indent="-228600" algn="l" rtl="0">
              <a:lnSpc>
                <a:spcPct val="117999"/>
              </a:lnSpc>
              <a:spcBef>
                <a:spcPts val="0"/>
              </a:spcBef>
              <a:spcAft>
                <a:spcPts val="0"/>
              </a:spcAft>
              <a:buClr>
                <a:srgbClr val="000000"/>
              </a:buClr>
              <a:buSzPts val="1400"/>
              <a:buFont typeface="Arial"/>
              <a:buNone/>
            </a:pPr>
            <a:r>
              <a:rPr lang="en-US" sz="3000" dirty="0">
                <a:latin typeface="Times New Roman"/>
                <a:ea typeface="Times New Roman"/>
                <a:cs typeface="Times New Roman"/>
                <a:sym typeface="Times New Roman"/>
              </a:rPr>
              <a:t>Human trade earns global profits of about $150 billion per year (2014), $99 billion comes from sexual exploitation. </a:t>
            </a:r>
            <a:r>
              <a:rPr lang="en-US" sz="3200" dirty="0">
                <a:solidFill>
                  <a:schemeClr val="accent4"/>
                </a:solidFill>
                <a:latin typeface="Arial"/>
                <a:ea typeface="Arial"/>
                <a:cs typeface="Arial"/>
                <a:sym typeface="Arial"/>
              </a:rPr>
              <a:t>Most profits from human trafficking are made in the developed world. </a:t>
            </a:r>
            <a:br>
              <a:rPr lang="en-US" sz="3200" dirty="0">
                <a:solidFill>
                  <a:schemeClr val="accent4"/>
                </a:solidFill>
                <a:latin typeface="Arial"/>
                <a:ea typeface="Arial"/>
                <a:cs typeface="Arial"/>
                <a:sym typeface="Arial"/>
              </a:rPr>
            </a:br>
            <a:r>
              <a:rPr lang="en-US" sz="3000" b="0" i="0" u="none" strike="noStrike" cap="none" dirty="0">
                <a:solidFill>
                  <a:srgbClr val="000000"/>
                </a:solidFill>
                <a:latin typeface="Times New Roman"/>
                <a:ea typeface="Times New Roman"/>
                <a:cs typeface="Times New Roman"/>
                <a:sym typeface="Times New Roman"/>
              </a:rPr>
              <a:t>$99 billion from commercial sexual exploitation</a:t>
            </a:r>
            <a:endParaRPr lang="en-US" dirty="0"/>
          </a:p>
          <a:p>
            <a:pPr marL="457200" marR="0" lvl="0" indent="-228600" algn="l" rtl="0">
              <a:lnSpc>
                <a:spcPct val="117999"/>
              </a:lnSpc>
              <a:spcBef>
                <a:spcPts val="0"/>
              </a:spcBef>
              <a:spcAft>
                <a:spcPts val="0"/>
              </a:spcAft>
              <a:buClr>
                <a:srgbClr val="000000"/>
              </a:buClr>
              <a:buSzPts val="1400"/>
              <a:buFont typeface="Arial"/>
              <a:buNone/>
            </a:pPr>
            <a:r>
              <a:rPr lang="en-US" sz="3000" b="0" i="0" u="none" strike="noStrike" cap="none" dirty="0">
                <a:solidFill>
                  <a:srgbClr val="000000"/>
                </a:solidFill>
                <a:latin typeface="Times New Roman"/>
                <a:ea typeface="Times New Roman"/>
                <a:cs typeface="Times New Roman"/>
                <a:sym typeface="Times New Roman"/>
              </a:rPr>
              <a:t>$34 billion in construction, manufacturing, mining and utilities</a:t>
            </a:r>
            <a:endParaRPr lang="en-US" dirty="0"/>
          </a:p>
          <a:p>
            <a:pPr marL="457200" marR="0" lvl="0" indent="-228600" algn="l" rtl="0">
              <a:lnSpc>
                <a:spcPct val="117999"/>
              </a:lnSpc>
              <a:spcBef>
                <a:spcPts val="0"/>
              </a:spcBef>
              <a:spcAft>
                <a:spcPts val="0"/>
              </a:spcAft>
              <a:buClr>
                <a:srgbClr val="000000"/>
              </a:buClr>
              <a:buSzPts val="1400"/>
              <a:buFont typeface="Arial"/>
              <a:buNone/>
            </a:pPr>
            <a:r>
              <a:rPr lang="en-US" sz="3000" b="0" i="0" u="none" strike="noStrike" cap="none" dirty="0">
                <a:solidFill>
                  <a:srgbClr val="000000"/>
                </a:solidFill>
                <a:latin typeface="Times New Roman"/>
                <a:ea typeface="Times New Roman"/>
                <a:cs typeface="Times New Roman"/>
                <a:sym typeface="Times New Roman"/>
              </a:rPr>
              <a:t>$9 billion in agriculture, including forestry and fishing</a:t>
            </a:r>
            <a:endParaRPr lang="en-US" dirty="0"/>
          </a:p>
          <a:p>
            <a:pPr marL="457200" marR="0" lvl="0" indent="-228600" algn="l" rtl="0">
              <a:lnSpc>
                <a:spcPct val="117999"/>
              </a:lnSpc>
              <a:spcBef>
                <a:spcPts val="0"/>
              </a:spcBef>
              <a:spcAft>
                <a:spcPts val="0"/>
              </a:spcAft>
              <a:buClr>
                <a:srgbClr val="000000"/>
              </a:buClr>
              <a:buSzPts val="1400"/>
              <a:buFont typeface="Arial"/>
              <a:buNone/>
            </a:pPr>
            <a:r>
              <a:rPr lang="en-US" sz="3000" b="0" i="0" u="none" strike="noStrike" cap="none" dirty="0">
                <a:solidFill>
                  <a:srgbClr val="000000"/>
                </a:solidFill>
                <a:latin typeface="Times New Roman"/>
                <a:ea typeface="Times New Roman"/>
                <a:cs typeface="Times New Roman"/>
                <a:sym typeface="Times New Roman"/>
              </a:rPr>
              <a:t>$8 billion dollars is saved annually by private households that employ domestic workers under conditions of forced labor</a:t>
            </a:r>
            <a:endParaRPr lang="en-US" dirty="0"/>
          </a:p>
          <a:p>
            <a:pPr marL="457200" marR="0" lvl="0" indent="-368300" algn="l" rtl="0">
              <a:lnSpc>
                <a:spcPct val="117999"/>
              </a:lnSpc>
              <a:spcBef>
                <a:spcPts val="0"/>
              </a:spcBef>
              <a:spcAft>
                <a:spcPts val="0"/>
              </a:spcAft>
              <a:buClr>
                <a:srgbClr val="000000"/>
              </a:buClr>
              <a:buSzPts val="1400"/>
              <a:buFont typeface="Times New Roman"/>
              <a:buNone/>
            </a:pPr>
            <a:endParaRPr lang="en-US" sz="3000" dirty="0">
              <a:latin typeface="Times New Roman"/>
              <a:ea typeface="Times New Roman"/>
              <a:cs typeface="Times New Roman"/>
              <a:sym typeface="Times New Roman"/>
            </a:endParaRPr>
          </a:p>
          <a:p>
            <a:pPr marL="457200" marR="0" lvl="0" indent="-457200" algn="l" rtl="0">
              <a:lnSpc>
                <a:spcPct val="117999"/>
              </a:lnSpc>
              <a:spcBef>
                <a:spcPts val="0"/>
              </a:spcBef>
              <a:spcAft>
                <a:spcPts val="0"/>
              </a:spcAft>
              <a:buClr>
                <a:srgbClr val="000000"/>
              </a:buClr>
              <a:buSzPts val="1400"/>
              <a:buFont typeface="Times New Roman"/>
              <a:buChar char="-"/>
            </a:pPr>
            <a:r>
              <a:rPr lang="en-US" sz="3200" dirty="0"/>
              <a:t>Globally, an estimated 71% of enslaved people are women and girls, while men and boys account for 29%</a:t>
            </a:r>
            <a:endParaRPr lang="en-US" dirty="0"/>
          </a:p>
          <a:p>
            <a:pPr marL="457200" marR="0" lvl="0" indent="-457200" algn="l" rtl="0">
              <a:lnSpc>
                <a:spcPct val="117999"/>
              </a:lnSpc>
              <a:spcBef>
                <a:spcPts val="0"/>
              </a:spcBef>
              <a:spcAft>
                <a:spcPts val="0"/>
              </a:spcAft>
              <a:buClr>
                <a:srgbClr val="000000"/>
              </a:buClr>
              <a:buSzPts val="1400"/>
              <a:buFont typeface="Times New Roman"/>
              <a:buChar char="-"/>
            </a:pPr>
            <a:r>
              <a:rPr lang="en-US" sz="3000" b="0" i="0" u="none" strike="noStrike" cap="none" dirty="0">
                <a:solidFill>
                  <a:srgbClr val="000000"/>
                </a:solidFill>
                <a:latin typeface="Times New Roman"/>
                <a:ea typeface="Times New Roman"/>
                <a:cs typeface="Times New Roman"/>
                <a:sym typeface="Times New Roman"/>
              </a:rPr>
              <a:t>Estimates suggest that about 50,000 people are trafficked into the US each year, most often from Mexico and the Philippines.</a:t>
            </a:r>
            <a:endParaRPr lang="en-US" dirty="0"/>
          </a:p>
          <a:p>
            <a:pPr marL="457200" marR="0" lvl="0" indent="-457200" algn="l" rtl="0">
              <a:lnSpc>
                <a:spcPct val="117999"/>
              </a:lnSpc>
              <a:spcBef>
                <a:spcPts val="0"/>
              </a:spcBef>
              <a:spcAft>
                <a:spcPts val="0"/>
              </a:spcAft>
              <a:buClr>
                <a:srgbClr val="000000"/>
              </a:buClr>
              <a:buSzPts val="1400"/>
              <a:buFont typeface="Times New Roman"/>
              <a:buChar char="-"/>
            </a:pPr>
            <a:r>
              <a:rPr lang="en-US" sz="3000" b="1" i="0" u="none" strike="noStrike" cap="none" dirty="0">
                <a:solidFill>
                  <a:srgbClr val="000000"/>
                </a:solidFill>
                <a:latin typeface="Times New Roman"/>
                <a:ea typeface="Times New Roman"/>
                <a:cs typeface="Times New Roman"/>
                <a:sym typeface="Times New Roman"/>
              </a:rPr>
              <a:t>1 in 4 victims of modern slavery are children</a:t>
            </a:r>
            <a:endParaRPr lang="en-US" dirty="0"/>
          </a:p>
          <a:p>
            <a:pPr marL="457200" marR="0" lvl="0" indent="-457200" algn="l" rtl="0">
              <a:lnSpc>
                <a:spcPct val="117999"/>
              </a:lnSpc>
              <a:spcBef>
                <a:spcPts val="0"/>
              </a:spcBef>
              <a:spcAft>
                <a:spcPts val="0"/>
              </a:spcAft>
              <a:buClr>
                <a:srgbClr val="000000"/>
              </a:buClr>
              <a:buSzPts val="1400"/>
              <a:buFont typeface="Times New Roman"/>
              <a:buChar char="-"/>
            </a:pPr>
            <a:r>
              <a:rPr lang="en-US" sz="3000" b="0" i="0" u="none" strike="noStrike" cap="none" dirty="0">
                <a:solidFill>
                  <a:srgbClr val="000000"/>
                </a:solidFill>
                <a:latin typeface="Times New Roman"/>
                <a:ea typeface="Times New Roman"/>
                <a:cs typeface="Times New Roman"/>
                <a:sym typeface="Times New Roman"/>
              </a:rPr>
              <a:t>Out of the </a:t>
            </a:r>
            <a:r>
              <a:rPr lang="en-US" sz="3000" b="1" i="0" u="none" strike="noStrike" cap="none" dirty="0">
                <a:solidFill>
                  <a:srgbClr val="000000"/>
                </a:solidFill>
                <a:latin typeface="Times New Roman"/>
                <a:ea typeface="Times New Roman"/>
                <a:cs typeface="Times New Roman"/>
                <a:sym typeface="Times New Roman"/>
              </a:rPr>
              <a:t>24.9 million</a:t>
            </a:r>
            <a:r>
              <a:rPr lang="en-US" sz="3000" b="0" i="0" u="none" strike="noStrike" cap="none" dirty="0">
                <a:solidFill>
                  <a:srgbClr val="000000"/>
                </a:solidFill>
                <a:latin typeface="Times New Roman"/>
                <a:ea typeface="Times New Roman"/>
                <a:cs typeface="Times New Roman"/>
                <a:sym typeface="Times New Roman"/>
              </a:rPr>
              <a:t> people trapped </a:t>
            </a:r>
            <a:r>
              <a:rPr lang="en-US" sz="3000" b="1" i="0" u="none" strike="noStrike" cap="none" dirty="0">
                <a:solidFill>
                  <a:srgbClr val="000000"/>
                </a:solidFill>
                <a:latin typeface="Times New Roman"/>
                <a:ea typeface="Times New Roman"/>
                <a:cs typeface="Times New Roman"/>
                <a:sym typeface="Times New Roman"/>
              </a:rPr>
              <a:t>in forced </a:t>
            </a:r>
            <a:r>
              <a:rPr lang="en-US" sz="3000" b="1" i="0" u="none" strike="noStrike" cap="none" dirty="0" err="1">
                <a:solidFill>
                  <a:srgbClr val="000000"/>
                </a:solidFill>
                <a:latin typeface="Times New Roman"/>
                <a:ea typeface="Times New Roman"/>
                <a:cs typeface="Times New Roman"/>
                <a:sym typeface="Times New Roman"/>
              </a:rPr>
              <a:t>labour</a:t>
            </a:r>
            <a:r>
              <a:rPr lang="en-US" sz="3000" b="0" i="0" u="none" strike="noStrike" cap="none" dirty="0">
                <a:solidFill>
                  <a:srgbClr val="000000"/>
                </a:solidFill>
                <a:latin typeface="Times New Roman"/>
                <a:ea typeface="Times New Roman"/>
                <a:cs typeface="Times New Roman"/>
                <a:sym typeface="Times New Roman"/>
              </a:rPr>
              <a:t>, </a:t>
            </a:r>
            <a:r>
              <a:rPr lang="en-US" sz="3000" b="1" i="0" u="none" strike="noStrike" cap="none" dirty="0">
                <a:solidFill>
                  <a:srgbClr val="000000"/>
                </a:solidFill>
                <a:latin typeface="Times New Roman"/>
                <a:ea typeface="Times New Roman"/>
                <a:cs typeface="Times New Roman"/>
                <a:sym typeface="Times New Roman"/>
              </a:rPr>
              <a:t>16 million</a:t>
            </a:r>
            <a:r>
              <a:rPr lang="en-US" sz="3000" b="0" i="0" u="none" strike="noStrike" cap="none" dirty="0">
                <a:solidFill>
                  <a:srgbClr val="000000"/>
                </a:solidFill>
                <a:latin typeface="Times New Roman"/>
                <a:ea typeface="Times New Roman"/>
                <a:cs typeface="Times New Roman"/>
                <a:sym typeface="Times New Roman"/>
              </a:rPr>
              <a:t> people are exploited </a:t>
            </a:r>
            <a:r>
              <a:rPr lang="en-US" sz="3000" b="1" i="0" u="none" strike="noStrike" cap="none" dirty="0">
                <a:solidFill>
                  <a:srgbClr val="000000"/>
                </a:solidFill>
                <a:latin typeface="Times New Roman"/>
                <a:ea typeface="Times New Roman"/>
                <a:cs typeface="Times New Roman"/>
                <a:sym typeface="Times New Roman"/>
              </a:rPr>
              <a:t>in the private sector</a:t>
            </a:r>
            <a:r>
              <a:rPr lang="en-US" sz="3000" b="0" i="0" u="none" strike="noStrike" cap="none" dirty="0">
                <a:solidFill>
                  <a:srgbClr val="000000"/>
                </a:solidFill>
                <a:latin typeface="Times New Roman"/>
                <a:ea typeface="Times New Roman"/>
                <a:cs typeface="Times New Roman"/>
                <a:sym typeface="Times New Roman"/>
              </a:rPr>
              <a:t> such as domestic work, construction or agriculture</a:t>
            </a:r>
            <a:endParaRPr lang="en-US" dirty="0"/>
          </a:p>
          <a:p>
            <a:pPr marL="457200" marR="0" lvl="0" indent="-457200" algn="l" rtl="0">
              <a:lnSpc>
                <a:spcPct val="117999"/>
              </a:lnSpc>
              <a:spcBef>
                <a:spcPts val="0"/>
              </a:spcBef>
              <a:spcAft>
                <a:spcPts val="0"/>
              </a:spcAft>
              <a:buClr>
                <a:srgbClr val="000000"/>
              </a:buClr>
              <a:buSzPts val="1400"/>
              <a:buFont typeface="Times New Roman"/>
              <a:buChar char="-"/>
            </a:pPr>
            <a:r>
              <a:rPr lang="en-US" sz="3000" b="0" i="0" u="none" strike="noStrike" cap="none" dirty="0">
                <a:solidFill>
                  <a:srgbClr val="000000"/>
                </a:solidFill>
                <a:latin typeface="Times New Roman"/>
                <a:ea typeface="Times New Roman"/>
                <a:cs typeface="Times New Roman"/>
                <a:sym typeface="Times New Roman"/>
              </a:rPr>
              <a:t>Cost to free a person includes </a:t>
            </a:r>
            <a:r>
              <a:rPr lang="en-US" sz="3000" dirty="0">
                <a:latin typeface="Times New Roman"/>
                <a:ea typeface="Times New Roman"/>
                <a:cs typeface="Times New Roman"/>
                <a:sym typeface="Times New Roman"/>
              </a:rPr>
              <a:t>the medical care, the legal care, the outreach</a:t>
            </a:r>
            <a:endParaRPr lang="en-US" dirty="0"/>
          </a:p>
          <a:p>
            <a:pPr marL="457200" marR="0" lvl="0" indent="-368300" algn="l" rtl="0">
              <a:lnSpc>
                <a:spcPct val="117999"/>
              </a:lnSpc>
              <a:spcBef>
                <a:spcPts val="0"/>
              </a:spcBef>
              <a:spcAft>
                <a:spcPts val="0"/>
              </a:spcAft>
              <a:buClr>
                <a:srgbClr val="000000"/>
              </a:buClr>
              <a:buSzPts val="1400"/>
              <a:buFont typeface="Times New Roman"/>
              <a:buNone/>
            </a:pPr>
            <a:endParaRPr lang="en-US" sz="3200" dirty="0"/>
          </a:p>
          <a:p>
            <a:endParaRPr lang="en-US" dirty="0"/>
          </a:p>
        </p:txBody>
      </p:sp>
    </p:spTree>
    <p:extLst>
      <p:ext uri="{BB962C8B-B14F-4D97-AF65-F5344CB8AC3E}">
        <p14:creationId xmlns:p14="http://schemas.microsoft.com/office/powerpoint/2010/main" val="142986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3000" dirty="0">
                <a:latin typeface="Times New Roman"/>
                <a:ea typeface="Times New Roman"/>
                <a:cs typeface="Times New Roman"/>
                <a:sym typeface="Times New Roman"/>
              </a:rPr>
              <a:t>You can see the profits are much higher in Asia Pacific, which means this region employs a lot of slave </a:t>
            </a:r>
            <a:r>
              <a:rPr lang="en-US" sz="3000" dirty="0" err="1">
                <a:latin typeface="Times New Roman"/>
                <a:ea typeface="Times New Roman"/>
                <a:cs typeface="Times New Roman"/>
                <a:sym typeface="Times New Roman"/>
              </a:rPr>
              <a:t>labour</a:t>
            </a:r>
            <a:r>
              <a:rPr lang="en-US" sz="3000" dirty="0">
                <a:latin typeface="Times New Roman"/>
                <a:ea typeface="Times New Roman"/>
                <a:cs typeface="Times New Roman"/>
                <a:sym typeface="Times New Roman"/>
              </a:rPr>
              <a:t>. From 2018.</a:t>
            </a:r>
            <a:endParaRPr dirty="0"/>
          </a:p>
          <a:p>
            <a:pPr marL="0" lvl="0" indent="0" algn="l" rtl="0">
              <a:lnSpc>
                <a:spcPct val="117999"/>
              </a:lnSpc>
              <a:spcBef>
                <a:spcPts val="0"/>
              </a:spcBef>
              <a:spcAft>
                <a:spcPts val="0"/>
              </a:spcAft>
              <a:buSzPts val="1400"/>
              <a:buNone/>
            </a:pPr>
            <a:endParaRPr sz="3000" dirty="0">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d342d8a6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g11d342d8a67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SG" sz="1800" b="0" i="0" u="none" strike="noStrike" dirty="0">
                <a:solidFill>
                  <a:srgbClr val="000000"/>
                </a:solidFill>
                <a:effectLst/>
                <a:latin typeface="Times New Roman" panose="02020603050405020304" pitchFamily="18" charset="0"/>
              </a:rPr>
              <a:t>This is a story of exploitation of sand diggers in </a:t>
            </a:r>
            <a:r>
              <a:rPr lang="en-SG" sz="1800" b="0" i="0" u="none" strike="noStrike" dirty="0" err="1">
                <a:solidFill>
                  <a:srgbClr val="000000"/>
                </a:solidFill>
                <a:effectLst/>
                <a:latin typeface="Times New Roman" panose="02020603050405020304" pitchFamily="18" charset="0"/>
              </a:rPr>
              <a:t>bhiwandi</a:t>
            </a:r>
            <a:r>
              <a:rPr lang="en-SG" sz="1800" b="0" i="0" u="none" strike="noStrike" dirty="0">
                <a:solidFill>
                  <a:srgbClr val="000000"/>
                </a:solidFill>
                <a:effectLst/>
                <a:latin typeface="Times New Roman" panose="02020603050405020304" pitchFamily="18" charset="0"/>
              </a:rPr>
              <a:t>. </a:t>
            </a:r>
            <a:r>
              <a:rPr lang="en-SG" sz="1800" b="0" i="0" u="none" strike="noStrike" dirty="0">
                <a:solidFill>
                  <a:srgbClr val="313132"/>
                </a:solidFill>
                <a:effectLst/>
                <a:latin typeface="Times New Roman" panose="02020603050405020304" pitchFamily="18" charset="0"/>
              </a:rPr>
              <a:t>Sand mining has been declared illegal in most parts of India with countless court petitions highlighting the danger it poses to coastlines, marine life, and sand reserves.</a:t>
            </a:r>
            <a:endParaRPr lang="en-SG" b="0" dirty="0">
              <a:effectLst/>
            </a:endParaRPr>
          </a:p>
          <a:p>
            <a:pPr marL="419100" rtl="0">
              <a:spcBef>
                <a:spcPts val="2300"/>
              </a:spcBef>
              <a:spcAft>
                <a:spcPts val="2300"/>
              </a:spcAft>
            </a:pPr>
            <a:r>
              <a:rPr lang="en-SG" sz="1800" b="0" i="0" u="none" strike="noStrike" dirty="0">
                <a:solidFill>
                  <a:srgbClr val="313132"/>
                </a:solidFill>
                <a:effectLst/>
                <a:latin typeface="Times New Roman" panose="02020603050405020304" pitchFamily="18" charset="0"/>
              </a:rPr>
              <a:t>Uneven depths in creeks and rivers caused by illegal sand mining can spark currents and whirlpools, posing a danger not just to miners but anyone using the rivers, with multiple drownings across India blamed on the black market for sand.</a:t>
            </a:r>
            <a:endParaRPr lang="en-SG" b="0" dirty="0">
              <a:effectLst/>
            </a:endParaRPr>
          </a:p>
          <a:p>
            <a:br>
              <a:rPr lang="en-SG" dirty="0"/>
            </a:b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SG" b="0" i="0" dirty="0">
                <a:solidFill>
                  <a:srgbClr val="FFFFFF"/>
                </a:solidFill>
                <a:effectLst/>
                <a:latin typeface="freight-book"/>
              </a:rPr>
              <a:t>A sand miner shows the glove he wears while mining sand at Vasai creek in Bhiwandi, Thane on May 2, 2017. THOMSON REUTERS FOUNDATION</a:t>
            </a:r>
            <a:endParaRPr lang="en-US" dirty="0"/>
          </a:p>
        </p:txBody>
      </p:sp>
    </p:spTree>
    <p:extLst>
      <p:ext uri="{BB962C8B-B14F-4D97-AF65-F5344CB8AC3E}">
        <p14:creationId xmlns:p14="http://schemas.microsoft.com/office/powerpoint/2010/main" val="383481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400"/>
              </a:spcBef>
              <a:spcAft>
                <a:spcPts val="0"/>
              </a:spcAft>
              <a:buSzPts val="3000"/>
              <a:buNone/>
            </a:pPr>
            <a:r>
              <a:rPr lang="en-US" sz="3200" dirty="0">
                <a:solidFill>
                  <a:schemeClr val="dk1"/>
                </a:solidFill>
              </a:rPr>
              <a:t>Zainal Abd Halim- Worker pushes a wheelbarrow of palm oil fruits at a plantation near Kuala </a:t>
            </a:r>
            <a:r>
              <a:rPr lang="en-US" sz="3200" dirty="0" err="1">
                <a:solidFill>
                  <a:schemeClr val="dk1"/>
                </a:solidFill>
              </a:rPr>
              <a:t>Lumpur.jpg</a:t>
            </a:r>
            <a:endParaRPr lang="en-US" sz="3200" dirty="0">
              <a:solidFill>
                <a:schemeClr val="dk1"/>
              </a:solidFill>
            </a:endParaRPr>
          </a:p>
          <a:p>
            <a:pPr marL="0" lvl="0" indent="0" algn="l" rtl="0">
              <a:spcBef>
                <a:spcPts val="400"/>
              </a:spcBef>
              <a:spcAft>
                <a:spcPts val="0"/>
              </a:spcAft>
              <a:buSzPts val="3000"/>
              <a:buNone/>
            </a:pPr>
            <a:r>
              <a:rPr lang="en-US" sz="3200" dirty="0">
                <a:solidFill>
                  <a:schemeClr val="dk1"/>
                </a:solidFill>
              </a:rPr>
              <a:t>Palm oil comes from Indonesia and Malaysia</a:t>
            </a:r>
            <a:endParaRPr lang="en-US" dirty="0"/>
          </a:p>
          <a:p>
            <a:endParaRPr lang="en-US" dirty="0"/>
          </a:p>
          <a:p>
            <a:r>
              <a:rPr lang="en-SG" b="0" i="1" dirty="0">
                <a:solidFill>
                  <a:srgbClr val="595959"/>
                </a:solidFill>
                <a:effectLst/>
                <a:highlight>
                  <a:srgbClr val="FFFFFF"/>
                </a:highlight>
                <a:latin typeface="Georgia" panose="02040502050405020303" pitchFamily="18" charset="0"/>
              </a:rPr>
              <a:t>Sime Darby Plantation </a:t>
            </a:r>
            <a:r>
              <a:rPr lang="en-SG" b="0" i="1" dirty="0" err="1">
                <a:solidFill>
                  <a:srgbClr val="595959"/>
                </a:solidFill>
                <a:effectLst/>
                <a:highlight>
                  <a:srgbClr val="FFFFFF"/>
                </a:highlight>
                <a:latin typeface="Georgia" panose="02040502050405020303" pitchFamily="18" charset="0"/>
              </a:rPr>
              <a:t>Berhad</a:t>
            </a:r>
            <a:r>
              <a:rPr lang="en-SG" b="0" i="1" dirty="0">
                <a:solidFill>
                  <a:srgbClr val="595959"/>
                </a:solidFill>
                <a:effectLst/>
                <a:highlight>
                  <a:srgbClr val="FFFFFF"/>
                </a:highlight>
                <a:latin typeface="Georgia" panose="02040502050405020303" pitchFamily="18" charset="0"/>
              </a:rPr>
              <a:t>, </a:t>
            </a:r>
            <a:r>
              <a:rPr lang="en-SG" b="0" i="0" dirty="0">
                <a:solidFill>
                  <a:srgbClr val="000000"/>
                </a:solidFill>
                <a:effectLst/>
                <a:highlight>
                  <a:srgbClr val="FFFFFF"/>
                </a:highlight>
                <a:latin typeface="Georgia" panose="02040502050405020303" pitchFamily="18" charset="0"/>
              </a:rPr>
              <a:t>the world’s largest oil palm grower,</a:t>
            </a:r>
            <a:r>
              <a:rPr lang="en-SG" b="0" i="1" dirty="0">
                <a:solidFill>
                  <a:srgbClr val="595959"/>
                </a:solidFill>
                <a:effectLst/>
                <a:highlight>
                  <a:srgbClr val="FFFFFF"/>
                </a:highlight>
                <a:latin typeface="Georgia" panose="02040502050405020303" pitchFamily="18" charset="0"/>
              </a:rPr>
              <a:t> is fighting a US ban on its products after reported labour violations at its plantations. </a:t>
            </a:r>
            <a:r>
              <a:rPr lang="en-SG" b="0" i="0" dirty="0">
                <a:solidFill>
                  <a:srgbClr val="000000"/>
                </a:solidFill>
                <a:effectLst/>
                <a:highlight>
                  <a:srgbClr val="FFFFFF"/>
                </a:highlight>
                <a:latin typeface="Georgia" panose="02040502050405020303" pitchFamily="18" charset="0"/>
              </a:rPr>
              <a:t>the Customs and Border Protection (CBP) agency has banned its products for more than a year following allegations of forced and convict labour at its Malaysian plantations.</a:t>
            </a:r>
            <a:endParaRPr lang="en-US" dirty="0"/>
          </a:p>
        </p:txBody>
      </p:sp>
    </p:spTree>
    <p:extLst>
      <p:ext uri="{BB962C8B-B14F-4D97-AF65-F5344CB8AC3E}">
        <p14:creationId xmlns:p14="http://schemas.microsoft.com/office/powerpoint/2010/main" val="43031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SG" b="0" i="1" u="none" strike="noStrike" dirty="0">
                <a:solidFill>
                  <a:srgbClr val="FFFFFF"/>
                </a:solidFill>
                <a:effectLst/>
                <a:latin typeface="Source Sans Pro" panose="020B0503030403020204" pitchFamily="34" charset="0"/>
              </a:rPr>
              <a:t>Aceh province, Indonesia, August 2019. Fishermen collect their catch. Fishing is a high-risk industry for forced labour. Migrant workers are particularly at risk of exploitation in the Indonesian fishing industry. Photo Credit: </a:t>
            </a:r>
            <a:r>
              <a:rPr lang="en-SG" b="0" i="1" u="none" strike="noStrike" dirty="0" err="1">
                <a:solidFill>
                  <a:srgbClr val="FFFFFF"/>
                </a:solidFill>
                <a:effectLst/>
                <a:latin typeface="Source Sans Pro" panose="020B0503030403020204" pitchFamily="34" charset="0"/>
              </a:rPr>
              <a:t>Chaideer</a:t>
            </a:r>
            <a:r>
              <a:rPr lang="en-SG" b="0" i="1" u="none" strike="noStrike" dirty="0">
                <a:solidFill>
                  <a:srgbClr val="FFFFFF"/>
                </a:solidFill>
                <a:effectLst/>
                <a:latin typeface="Source Sans Pro" panose="020B0503030403020204" pitchFamily="34" charset="0"/>
              </a:rPr>
              <a:t> </a:t>
            </a:r>
            <a:r>
              <a:rPr lang="en-SG" b="0" i="1" u="none" strike="noStrike" dirty="0" err="1">
                <a:solidFill>
                  <a:srgbClr val="FFFFFF"/>
                </a:solidFill>
                <a:effectLst/>
                <a:latin typeface="Source Sans Pro" panose="020B0503030403020204" pitchFamily="34" charset="0"/>
              </a:rPr>
              <a:t>Mahyuddin</a:t>
            </a:r>
            <a:r>
              <a:rPr lang="en-SG" b="0" i="1" u="none" strike="noStrike" dirty="0">
                <a:solidFill>
                  <a:srgbClr val="FFFFFF"/>
                </a:solidFill>
                <a:effectLst/>
                <a:latin typeface="Source Sans Pro" panose="020B0503030403020204" pitchFamily="34" charset="0"/>
              </a:rPr>
              <a:t> / AFP. Getty Images.</a:t>
            </a:r>
            <a:endParaRPr lang="en-US" dirty="0"/>
          </a:p>
        </p:txBody>
      </p:sp>
    </p:spTree>
    <p:extLst>
      <p:ext uri="{BB962C8B-B14F-4D97-AF65-F5344CB8AC3E}">
        <p14:creationId xmlns:p14="http://schemas.microsoft.com/office/powerpoint/2010/main" val="283980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 name="Google Shape;2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0"/>
              <a:buFont typeface="Calibri"/>
              <a:buNone/>
            </a:pPr>
            <a:r>
              <a:rPr lang="en-US" sz="1400" dirty="0"/>
              <a:t>Photo Credit: </a:t>
            </a:r>
            <a:r>
              <a:rPr lang="en-US" sz="1400" b="0" i="0" dirty="0">
                <a:latin typeface="Calibri"/>
                <a:ea typeface="Calibri"/>
                <a:cs typeface="Calibri"/>
                <a:sym typeface="Calibri"/>
              </a:rPr>
              <a:t>REUTERS/Utpal Baruah - A worker plucks tea leaves at the </a:t>
            </a:r>
            <a:r>
              <a:rPr lang="en-US" sz="1400" b="0" i="0" dirty="0" err="1">
                <a:latin typeface="Calibri"/>
                <a:ea typeface="Calibri"/>
                <a:cs typeface="Calibri"/>
                <a:sym typeface="Calibri"/>
              </a:rPr>
              <a:t>Amchong</a:t>
            </a:r>
            <a:r>
              <a:rPr lang="en-US" sz="1400" b="0" i="0" dirty="0">
                <a:latin typeface="Calibri"/>
                <a:ea typeface="Calibri"/>
                <a:cs typeface="Calibri"/>
                <a:sym typeface="Calibri"/>
              </a:rPr>
              <a:t> tea estate in Assam.</a:t>
            </a:r>
            <a:endParaRPr sz="1400" dirty="0"/>
          </a:p>
          <a:p>
            <a:pPr marL="0" marR="0" lvl="0" indent="0" algn="l" rtl="0">
              <a:lnSpc>
                <a:spcPct val="100000"/>
              </a:lnSpc>
              <a:spcBef>
                <a:spcPts val="400"/>
              </a:spcBef>
              <a:spcAft>
                <a:spcPts val="0"/>
              </a:spcAft>
              <a:buSzPts val="3000"/>
              <a:buFont typeface="Calibri"/>
              <a:buNone/>
            </a:pPr>
            <a:endParaRPr sz="1400" b="0" i="0" dirty="0">
              <a:latin typeface="Calibri"/>
              <a:ea typeface="Calibri"/>
              <a:cs typeface="Calibri"/>
              <a:sym typeface="Calibri"/>
            </a:endParaRPr>
          </a:p>
          <a:p>
            <a:pPr marL="0" marR="0" lvl="0" indent="0" algn="l" rtl="0">
              <a:lnSpc>
                <a:spcPct val="100000"/>
              </a:lnSpc>
              <a:spcBef>
                <a:spcPts val="400"/>
              </a:spcBef>
              <a:spcAft>
                <a:spcPts val="0"/>
              </a:spcAft>
              <a:buSzPts val="3000"/>
              <a:buFont typeface="Calibri"/>
              <a:buNone/>
            </a:pPr>
            <a:r>
              <a:rPr lang="en-US" sz="1400" b="0" i="0" dirty="0">
                <a:latin typeface="Calibri"/>
                <a:ea typeface="Calibri"/>
                <a:cs typeface="Calibri"/>
                <a:sym typeface="Calibri"/>
              </a:rPr>
              <a:t>Similarly, India is one of the top 5 exporters of tea leaves in the world – once again because of high demand in the west. The world also gets its tea from Kenya, as well as China and Sri Lanka that have high demand. We talked about how climate affects slavery, and this is one example where Kenya was unable to deliver tea because of droughts. This increased the demand for tea in Assam. This was a business story, but no story was done on how did companies in Assam manage to increase their resources... Or workers … to meet this demand. </a:t>
            </a:r>
            <a:endParaRPr sz="14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 name="Google Shape;7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b="0" i="0">
                <a:latin typeface="Calibri"/>
                <a:ea typeface="Calibri"/>
                <a:cs typeface="Calibri"/>
                <a:sym typeface="Calibri"/>
              </a:rPr>
              <a:t>Adopted by the UN Human Rights Council in 2011, the UNGPs placed on the international agenda the issue of identifying potential adverse impacts on human rights by business activity.</a:t>
            </a:r>
            <a:endParaRPr sz="1400"/>
          </a:p>
          <a:p>
            <a:pPr marL="0" lvl="0" indent="0" algn="l" rtl="0">
              <a:spcBef>
                <a:spcPts val="400"/>
              </a:spcBef>
              <a:spcAft>
                <a:spcPts val="0"/>
              </a:spcAft>
              <a:buNone/>
            </a:pPr>
            <a:br>
              <a:rPr lang="en-US" sz="1400"/>
            </a:br>
            <a:r>
              <a:rPr lang="en-US" sz="1400" b="0" i="0">
                <a:latin typeface="Calibri"/>
                <a:ea typeface="Calibri"/>
                <a:cs typeface="Calibri"/>
                <a:sym typeface="Calibri"/>
              </a:rPr>
              <a:t>In September 2015, all 193 Member States of the United Nations adopted a plan for achieving a better future for all — laying out a path over the next 15 years to end extreme poverty, fight inequality and injustice, and protect our planet. At the heart of “Agenda 2030” are the 17 Sustainable Development Goals (SDGs</a:t>
            </a:r>
            <a:endParaRPr sz="1400"/>
          </a:p>
          <a:p>
            <a:pPr marL="0" lvl="0" indent="0" algn="l" rtl="0">
              <a:spcBef>
                <a:spcPts val="400"/>
              </a:spcBef>
              <a:spcAft>
                <a:spcPts val="0"/>
              </a:spcAft>
              <a:buNone/>
            </a:pPr>
            <a:r>
              <a:rPr lang="en-US" sz="1400" b="0" i="0">
                <a:latin typeface="Calibri"/>
                <a:ea typeface="Calibri"/>
                <a:cs typeface="Calibri"/>
                <a:sym typeface="Calibri"/>
              </a:rPr>
              <a:t>The UN Sustainable Development Goals (SDGs) and in particular Target 8.7, which calls for effective measures to end forced labour, modern slavery, and human trafficking, as well as child labour in all its forms,</a:t>
            </a:r>
            <a:r>
              <a:rPr lang="en-US" sz="1400" b="0" i="0" u="sng" strike="noStrike" baseline="30000">
                <a:solidFill>
                  <a:schemeClr val="hlink"/>
                </a:solidFill>
                <a:latin typeface="Calibri"/>
                <a:ea typeface="Calibri"/>
                <a:cs typeface="Calibri"/>
                <a:sym typeface="Calibri"/>
                <a:hlinkClick r:id="rId3"/>
              </a:rPr>
              <a:t>3</a:t>
            </a:r>
            <a:r>
              <a:rPr lang="en-US" sz="1400" b="0" i="0">
                <a:latin typeface="Calibri"/>
                <a:ea typeface="Calibri"/>
                <a:cs typeface="Calibri"/>
                <a:sym typeface="Calibri"/>
              </a:rPr>
              <a:t> has further contributed to the push within the international community to eradicate modern slavery, including through initiatives and policies to ensure public and private supply chains are free from this crime.</a:t>
            </a:r>
            <a:br>
              <a:rPr lang="en-US" sz="1400"/>
            </a:b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dirty="0"/>
              <a:t>PHOTO CREDIT: Damir </a:t>
            </a:r>
            <a:r>
              <a:rPr lang="en-US" dirty="0" err="1"/>
              <a:t>Sagolj</a:t>
            </a:r>
            <a:r>
              <a:rPr lang="en-US" dirty="0"/>
              <a:t> - Rohingya people from Myanmar, who were rescued from human traffickers inside a communal cell at Songkhla IDC</a:t>
            </a:r>
            <a:endParaRPr dirty="0"/>
          </a:p>
          <a:p>
            <a:pPr marL="457200" marR="0" lvl="0" indent="-228600" algn="l" rtl="0">
              <a:lnSpc>
                <a:spcPct val="117999"/>
              </a:lnSpc>
              <a:spcBef>
                <a:spcPts val="0"/>
              </a:spcBef>
              <a:spcAft>
                <a:spcPts val="0"/>
              </a:spcAft>
              <a:buClr>
                <a:srgbClr val="000000"/>
              </a:buClr>
              <a:buSzPts val="1400"/>
              <a:buFont typeface="Arial"/>
              <a:buNone/>
            </a:pPr>
            <a:endParaRPr dirty="0"/>
          </a:p>
        </p:txBody>
      </p:sp>
      <p:sp>
        <p:nvSpPr>
          <p:cNvPr id="63" name="Google Shape;63;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SzPts val="3200"/>
              <a:buFont typeface="Calibri"/>
              <a:buNone/>
            </a:pPr>
            <a:r>
              <a:rPr lang="en-US" sz="1400">
                <a:latin typeface="Calibri"/>
                <a:ea typeface="Calibri"/>
                <a:cs typeface="Calibri"/>
                <a:sym typeface="Calibri"/>
              </a:rPr>
              <a:t>Because of the complexities of global supply chains, identifying how brands and consumers may be connected to situations of exploitation can be a challenging task. When undertaking these inquiries, it is important to consider many questions and do ample research for any product.</a:t>
            </a:r>
            <a:endParaRPr sz="1400">
              <a:latin typeface="Calibri"/>
              <a:ea typeface="Calibri"/>
              <a:cs typeface="Calibri"/>
              <a:sym typeface="Calibri"/>
            </a:endParaRPr>
          </a:p>
          <a:p>
            <a:pPr marL="0" lvl="0" indent="0" algn="l" rtl="0">
              <a:spcBef>
                <a:spcPts val="4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 name="Google Shape;7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1" indent="228600" algn="l" rtl="0">
              <a:spcBef>
                <a:spcPts val="0"/>
              </a:spcBef>
              <a:spcAft>
                <a:spcPts val="0"/>
              </a:spcAft>
              <a:buNone/>
            </a:pPr>
            <a:r>
              <a:rPr lang="en-US" sz="1400" dirty="0">
                <a:latin typeface="Calibri"/>
                <a:ea typeface="Calibri"/>
                <a:cs typeface="Calibri"/>
                <a:sym typeface="Calibri"/>
              </a:rPr>
              <a:t>In this example, we’ll try and understand why writing a simple story about supply chain is so difficult. And why a reporter needs to understand the route from raw material to retail. </a:t>
            </a:r>
            <a:endParaRPr sz="1400" dirty="0"/>
          </a:p>
          <a:p>
            <a:pPr marL="0" lvl="1" indent="228600" algn="l" rtl="0">
              <a:spcBef>
                <a:spcPts val="400"/>
              </a:spcBef>
              <a:spcAft>
                <a:spcPts val="0"/>
              </a:spcAft>
              <a:buNone/>
            </a:pPr>
            <a:r>
              <a:rPr lang="en-US" sz="1400" dirty="0">
                <a:latin typeface="Calibri"/>
                <a:ea typeface="Calibri"/>
                <a:cs typeface="Calibri"/>
                <a:sym typeface="Calibri"/>
              </a:rPr>
              <a:t>Here, raw materials are supplied from suppliers in South America and Africa (1). </a:t>
            </a:r>
            <a:br>
              <a:rPr lang="en-US" sz="1400" dirty="0">
                <a:latin typeface="Calibri"/>
                <a:ea typeface="Calibri"/>
                <a:cs typeface="Calibri"/>
                <a:sym typeface="Calibri"/>
              </a:rPr>
            </a:br>
            <a:r>
              <a:rPr lang="en-US" sz="1400" dirty="0">
                <a:latin typeface="Calibri"/>
                <a:ea typeface="Calibri"/>
                <a:cs typeface="Calibri"/>
                <a:sym typeface="Calibri"/>
              </a:rPr>
              <a:t>The materials are refined and assembled into components by sub-sub-contractors in Southeast Asia, who assemble components for a sub-contractor to build product modules. (2 and 3). </a:t>
            </a:r>
            <a:endParaRPr sz="1400" dirty="0"/>
          </a:p>
          <a:p>
            <a:pPr marL="0" lvl="1" indent="228600" algn="l" rtl="0">
              <a:spcBef>
                <a:spcPts val="400"/>
              </a:spcBef>
              <a:spcAft>
                <a:spcPts val="0"/>
              </a:spcAft>
              <a:buNone/>
            </a:pPr>
            <a:r>
              <a:rPr lang="en-US" sz="1400" dirty="0">
                <a:latin typeface="Calibri"/>
                <a:ea typeface="Calibri"/>
                <a:cs typeface="Calibri"/>
                <a:sym typeface="Calibri"/>
              </a:rPr>
              <a:t>The modules are then sent to a manufacturer (the main contractor) for final assembly.(4) </a:t>
            </a:r>
            <a:endParaRPr sz="1400" dirty="0"/>
          </a:p>
          <a:p>
            <a:pPr marL="0" lvl="1" indent="228600" algn="l" rtl="0">
              <a:spcBef>
                <a:spcPts val="400"/>
              </a:spcBef>
              <a:spcAft>
                <a:spcPts val="0"/>
              </a:spcAft>
              <a:buNone/>
            </a:pPr>
            <a:r>
              <a:rPr lang="en-US" sz="1400" dirty="0">
                <a:latin typeface="Calibri"/>
                <a:ea typeface="Calibri"/>
                <a:cs typeface="Calibri"/>
                <a:sym typeface="Calibri"/>
              </a:rPr>
              <a:t>The contractor then contracts with companies in Europe and Central America to arrange for the packaging and installation of products (5) for consumers in Europe and North America. (6)</a:t>
            </a:r>
            <a:endParaRPr sz="1400" dirty="0"/>
          </a:p>
          <a:p>
            <a:pPr marL="0" lvl="1" indent="228600" algn="l" rtl="0">
              <a:spcBef>
                <a:spcPts val="400"/>
              </a:spcBef>
              <a:spcAft>
                <a:spcPts val="0"/>
              </a:spcAft>
              <a:buNone/>
            </a:pPr>
            <a:r>
              <a:rPr lang="en-US" sz="1400" dirty="0">
                <a:latin typeface="Calibri"/>
                <a:ea typeface="Calibri"/>
                <a:cs typeface="Calibri"/>
                <a:sym typeface="Calibri"/>
              </a:rPr>
              <a:t>These products are sold under the brand of a company which is incorporated in North America which receives the profits and proceeds of sale – TM</a:t>
            </a:r>
            <a:endParaRPr sz="1400" dirty="0"/>
          </a:p>
          <a:p>
            <a:pPr marL="0" lvl="1" indent="228600" algn="l" rtl="0">
              <a:spcBef>
                <a:spcPts val="400"/>
              </a:spcBef>
              <a:spcAft>
                <a:spcPts val="0"/>
              </a:spcAft>
              <a:buNone/>
            </a:pPr>
            <a:r>
              <a:rPr lang="en-US" sz="1400" dirty="0">
                <a:latin typeface="Calibri"/>
                <a:ea typeface="Calibri"/>
                <a:cs typeface="Calibri"/>
                <a:sym typeface="Calibri"/>
              </a:rPr>
              <a:t>So, there are 6 steps in this supply chain involving 7 or 8 different countries. Getting some sort of cross-border story done on slavery is a herculean task but not impossible especially if a news company has bureaus/stringers/fixers around. It can also be a dangerous story as you might open a pandora’s box.</a:t>
            </a:r>
            <a:endParaRPr sz="1400" dirty="0">
              <a:latin typeface="Calibri"/>
              <a:ea typeface="Calibri"/>
              <a:cs typeface="Calibri"/>
              <a:sym typeface="Calibri"/>
            </a:endParaRPr>
          </a:p>
          <a:p>
            <a:pPr marL="0" lvl="1" indent="228600" algn="l" rtl="0">
              <a:spcBef>
                <a:spcPts val="400"/>
              </a:spcBef>
              <a:spcAft>
                <a:spcPts val="0"/>
              </a:spcAft>
              <a:buNone/>
            </a:pPr>
            <a:r>
              <a:rPr lang="en-US" sz="1400" dirty="0">
                <a:latin typeface="Calibri"/>
                <a:ea typeface="Calibri"/>
                <a:cs typeface="Calibri"/>
                <a:sym typeface="Calibri"/>
              </a:rPr>
              <a:t>Also don’t forget that supporting all these contracts and transactions are financial services companies that provide the funding to support the supply chain and facilitate payments between different actors. You also have logistics and shipping companies that move raw materials, components, and finished products around the world.</a:t>
            </a:r>
            <a:endParaRPr sz="1400" dirty="0">
              <a:latin typeface="Calibri"/>
              <a:ea typeface="Calibri"/>
              <a:cs typeface="Calibri"/>
              <a:sym typeface="Calibri"/>
            </a:endParaRPr>
          </a:p>
          <a:p>
            <a:pPr marL="0" lvl="0" indent="0" algn="l" rtl="0">
              <a:spcBef>
                <a:spcPts val="400"/>
              </a:spcBef>
              <a:spcAft>
                <a:spcPts val="0"/>
              </a:spcAft>
              <a:buNone/>
            </a:pPr>
            <a:r>
              <a:rPr lang="en-US" sz="1400" dirty="0"/>
              <a:t>Imagine the amount of people required to do every job in this supply chain. </a:t>
            </a:r>
            <a:endParaRPr sz="14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 name="Google Shape;2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HK" sz="1400" b="1" dirty="0">
                <a:latin typeface="Calibri"/>
                <a:ea typeface="Calibri"/>
                <a:cs typeface="Calibri"/>
                <a:sym typeface="Calibri"/>
              </a:rPr>
              <a:t>Shaping audience perceptions:</a:t>
            </a:r>
            <a:r>
              <a:rPr lang="en-HK" sz="1400" dirty="0">
                <a:latin typeface="Calibri"/>
                <a:ea typeface="Calibri"/>
                <a:cs typeface="Calibri"/>
                <a:sym typeface="Calibri"/>
              </a:rPr>
              <a:t> Framing an issue or situation as one of “slavery”, instead of “trafficking” or “forced labour” can significantly shape how readers and viewers will react to a story. </a:t>
            </a:r>
            <a:endParaRPr sz="1400" dirty="0">
              <a:latin typeface="Calibri"/>
              <a:ea typeface="Calibri"/>
              <a:cs typeface="Calibri"/>
              <a:sym typeface="Calibri"/>
            </a:endParaRPr>
          </a:p>
          <a:p>
            <a:pPr marL="0" lvl="0" indent="0" algn="l" rtl="0">
              <a:spcBef>
                <a:spcPts val="400"/>
              </a:spcBef>
              <a:spcAft>
                <a:spcPts val="0"/>
              </a:spcAft>
              <a:buNone/>
            </a:pPr>
            <a:r>
              <a:rPr lang="en-HK" sz="1400" b="1" dirty="0">
                <a:latin typeface="Calibri"/>
                <a:ea typeface="Calibri"/>
                <a:cs typeface="Calibri"/>
                <a:sym typeface="Calibri"/>
              </a:rPr>
              <a:t>Interpreting data sources:</a:t>
            </a:r>
            <a:r>
              <a:rPr lang="en-HK" sz="1400" dirty="0">
                <a:latin typeface="Calibri"/>
                <a:ea typeface="Calibri"/>
                <a:cs typeface="Calibri"/>
                <a:sym typeface="Calibri"/>
              </a:rPr>
              <a:t> Understanding the correct terminology can help journalists to understand sources of data and statistics, and to determine which sources and data are relevant to a story. For example, statistics on victims of trafficking are not the same as statistics on forced labour, or statistics on ‘modern slavery’ generally. </a:t>
            </a:r>
            <a:endParaRPr sz="1400" dirty="0">
              <a:latin typeface="Calibri"/>
              <a:ea typeface="Calibri"/>
              <a:cs typeface="Calibri"/>
              <a:sym typeface="Calibri"/>
            </a:endParaRPr>
          </a:p>
          <a:p>
            <a:pPr marL="0" lvl="0" indent="0" algn="l" rtl="0">
              <a:spcBef>
                <a:spcPts val="400"/>
              </a:spcBef>
              <a:spcAft>
                <a:spcPts val="0"/>
              </a:spcAft>
              <a:buNone/>
            </a:pPr>
            <a:r>
              <a:rPr lang="en-HK" sz="1400" b="1" dirty="0">
                <a:latin typeface="Calibri"/>
                <a:ea typeface="Calibri"/>
                <a:cs typeface="Calibri"/>
                <a:sym typeface="Calibri"/>
              </a:rPr>
              <a:t>Credibility:</a:t>
            </a:r>
            <a:r>
              <a:rPr lang="en-HK" sz="1400" dirty="0">
                <a:latin typeface="Calibri"/>
                <a:ea typeface="Calibri"/>
                <a:cs typeface="Calibri"/>
                <a:sym typeface="Calibri"/>
              </a:rPr>
              <a:t> Using incorrect terminology can also undermine the impact and credibility of a story. For example, if a journalist incorrectly refers to statistics on human trafficking in an article about forced labour, this may undermine the credibility of the story among readers who know that the two are not the same. This in turn may undermine the impact of the story.</a:t>
            </a:r>
            <a:endParaRPr sz="1400" dirty="0">
              <a:latin typeface="Calibri"/>
              <a:ea typeface="Calibri"/>
              <a:cs typeface="Calibri"/>
              <a:sym typeface="Calibri"/>
            </a:endParaRPr>
          </a:p>
          <a:p>
            <a:pPr marL="0" lvl="0" indent="0" algn="l" rtl="0">
              <a:spcBef>
                <a:spcPts val="400"/>
              </a:spcBef>
              <a:spcAft>
                <a:spcPts val="0"/>
              </a:spcAft>
              <a:buNone/>
            </a:pPr>
            <a:r>
              <a:rPr lang="en-HK" sz="1400" b="1" dirty="0">
                <a:latin typeface="Calibri"/>
                <a:ea typeface="Calibri"/>
                <a:cs typeface="Calibri"/>
                <a:sym typeface="Calibri"/>
              </a:rPr>
              <a:t>Responsible reporting and legal risks</a:t>
            </a:r>
            <a:r>
              <a:rPr lang="en-HK" sz="1400" dirty="0">
                <a:latin typeface="Calibri"/>
                <a:ea typeface="Calibri"/>
                <a:cs typeface="Calibri"/>
                <a:sym typeface="Calibri"/>
              </a:rPr>
              <a:t>: Using the correct terminology is especially important when reporting on alleged crimes. For example, if a suspect is charged with human trafficking or migrant smuggling, it would not be ethical or responsible to report that the suspect had been charged with “slavery”. Incorrectly labelling a situation as one of slavery or some other form of exploitation – especially where no such crime exists under applicable local laws – may also carry risks of civil or criminal defamation for journalists, sources, and other persons involved in the story. In jurisdictions such as Thailand, journalists and activists that expose alleged corporate human rights abuses are regularly subject to criminal defamation actions in retaliation for their work.</a:t>
            </a:r>
            <a:endParaRPr sz="1400" dirty="0"/>
          </a:p>
          <a:p>
            <a:pPr marL="0" lvl="0" indent="0" algn="l" rtl="0">
              <a:spcBef>
                <a:spcPts val="400"/>
              </a:spcBef>
              <a:spcAft>
                <a:spcPts val="0"/>
              </a:spcAft>
              <a:buNone/>
            </a:pPr>
            <a:r>
              <a:rPr lang="en-HK" sz="1400" b="1" dirty="0">
                <a:latin typeface="Calibri"/>
                <a:ea typeface="Calibri"/>
                <a:cs typeface="Calibri"/>
                <a:sym typeface="Calibri"/>
              </a:rPr>
              <a:t>Provide Context: </a:t>
            </a:r>
            <a:r>
              <a:rPr lang="en-HK" sz="1400" b="0" dirty="0">
                <a:latin typeface="Calibri"/>
                <a:ea typeface="Calibri"/>
                <a:cs typeface="Calibri"/>
                <a:sym typeface="Calibri"/>
              </a:rPr>
              <a:t>No news story is complete without context, or a </a:t>
            </a:r>
            <a:r>
              <a:rPr lang="en-HK" sz="1400" b="0" dirty="0" err="1">
                <a:latin typeface="Calibri"/>
                <a:ea typeface="Calibri"/>
                <a:cs typeface="Calibri"/>
                <a:sym typeface="Calibri"/>
              </a:rPr>
              <a:t>nutgraph</a:t>
            </a:r>
            <a:r>
              <a:rPr lang="en-HK" sz="1400" b="0" dirty="0">
                <a:latin typeface="Calibri"/>
                <a:ea typeface="Calibri"/>
                <a:cs typeface="Calibri"/>
                <a:sym typeface="Calibri"/>
              </a:rPr>
              <a:t>. A para or two that gives the whole picture to the reader. For example, outsourcing of work to a garment factory and enforcing limited work hours is a human rights story for a reader in the west, but explaining that the worker need more wages and therefore works extra hours provides context. It is a case of lower wages not increased hours. </a:t>
            </a:r>
            <a:endParaRPr sz="1400" dirty="0"/>
          </a:p>
          <a:p>
            <a:pPr marL="0" lvl="0" indent="0" algn="l" rtl="0">
              <a:spcBef>
                <a:spcPts val="400"/>
              </a:spcBef>
              <a:spcAft>
                <a:spcPts val="0"/>
              </a:spcAft>
              <a:buNone/>
            </a:pPr>
            <a:endParaRPr sz="1400" b="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 name="Google Shape;49;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HK" sz="1400" dirty="0"/>
              <a:t>The terms “modern slavery” and “human trafficking” are often used interchangeably. Try to think of it this way: slavery is a situation, trafficking is the process that got people in this situation. </a:t>
            </a:r>
            <a:endParaRPr sz="1400" dirty="0"/>
          </a:p>
          <a:p>
            <a:pPr marL="0" lvl="0" indent="0" algn="l" rtl="0">
              <a:spcBef>
                <a:spcPts val="400"/>
              </a:spcBef>
              <a:spcAft>
                <a:spcPts val="0"/>
              </a:spcAft>
              <a:buNone/>
            </a:pPr>
            <a:r>
              <a:rPr lang="en-HK" sz="1400" dirty="0"/>
              <a:t>When we say trafficking, we’re ACTUALLY talking about PUTTING people into this exploitation. It’s the mechanism we’re referring to. </a:t>
            </a:r>
            <a:endParaRPr sz="1400" dirty="0"/>
          </a:p>
          <a:p>
            <a:pPr marL="0" lvl="0" indent="0" algn="l" rtl="0">
              <a:spcBef>
                <a:spcPts val="400"/>
              </a:spcBef>
              <a:spcAft>
                <a:spcPts val="0"/>
              </a:spcAft>
              <a:buNone/>
            </a:pPr>
            <a:r>
              <a:rPr lang="en-HK" sz="1400" dirty="0"/>
              <a:t>A lot of work, including Global Slavery Index, looks at trafficking as a form of slavery. In Indian law, there’s no term called “modern slavery”. But, that doesn’t make using the term “modern slavery” wrong. A lot of international organisations use it. They do it to drive a message about how slavery is not dead.</a:t>
            </a:r>
            <a:endParaRPr sz="1400" dirty="0"/>
          </a:p>
          <a:p>
            <a:pPr marL="0" lvl="0" indent="0" algn="l" rtl="0">
              <a:spcBef>
                <a:spcPts val="400"/>
              </a:spcBef>
              <a:spcAft>
                <a:spcPts val="0"/>
              </a:spcAft>
              <a:buNone/>
            </a:pPr>
            <a:r>
              <a:rPr lang="en-HK" sz="1400" dirty="0"/>
              <a:t>It is a globally accepted term, but in some countries, lawmakers have not defined it well for the public to understand. When a human being in exploited and left in a position where they cannot leave the situation because of the circumstances they are in, they are part of the nexus called Modern Slavery. </a:t>
            </a:r>
            <a:endParaRPr sz="1400" dirty="0"/>
          </a:p>
          <a:p>
            <a:pPr marL="0" lvl="0" indent="0" algn="l" rtl="0">
              <a:spcBef>
                <a:spcPts val="400"/>
              </a:spcBef>
              <a:spcAft>
                <a:spcPts val="0"/>
              </a:spcAft>
              <a:buNone/>
            </a:pPr>
            <a:endParaRPr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400">
                <a:latin typeface="Times New Roman"/>
                <a:ea typeface="Times New Roman"/>
                <a:cs typeface="Times New Roman"/>
                <a:sym typeface="Times New Roman"/>
              </a:rPr>
              <a:t>So, all the push and pull factors we talked about can be summed up broadly like this. </a:t>
            </a:r>
            <a:endParaRPr sz="1400"/>
          </a:p>
          <a:p>
            <a:pPr marL="0" lvl="0" indent="0" algn="l" rtl="0">
              <a:lnSpc>
                <a:spcPct val="117999"/>
              </a:lnSpc>
              <a:spcBef>
                <a:spcPts val="0"/>
              </a:spcBef>
              <a:spcAft>
                <a:spcPts val="0"/>
              </a:spcAft>
              <a:buSzPts val="1400"/>
              <a:buNone/>
            </a:pPr>
            <a:r>
              <a:rPr lang="en-US" sz="1400">
                <a:latin typeface="Times New Roman"/>
                <a:ea typeface="Times New Roman"/>
                <a:cs typeface="Times New Roman"/>
                <a:sym typeface="Times New Roman"/>
              </a:rPr>
              <a:t>The first one, this is where “poor law enforcement” comes in. Traffickers can expect to make a lot of money with minimal fear of punishment or legal consequence. This high reward, low risk dynamic makes human trafficking the second most profitable illegal industry— second only to the drug trade. And, drugs are sold in one transaction, human beings may be sold over and over again. The costs are low -- $90 for a person on an average. And the profits are extremely high- $150 billion from the whole trade annually.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feb572dea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feb572dea5_1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US" sz="1500" dirty="0">
                <a:solidFill>
                  <a:schemeClr val="dk1"/>
                </a:solidFill>
                <a:highlight>
                  <a:srgbClr val="FFFFFF"/>
                </a:highlight>
                <a:latin typeface="Arial"/>
                <a:ea typeface="Arial"/>
                <a:cs typeface="Arial"/>
                <a:sym typeface="Arial"/>
              </a:rPr>
              <a:t>According to the Global Slavery Index (2018), there are more than 600,000 victims of human trafficking in Thailand. </a:t>
            </a:r>
            <a:endParaRPr sz="1500" dirty="0">
              <a:solidFill>
                <a:schemeClr val="dk1"/>
              </a:solidFill>
              <a:highlight>
                <a:srgbClr val="FFFFFF"/>
              </a:highlight>
              <a:latin typeface="Arial"/>
              <a:ea typeface="Arial"/>
              <a:cs typeface="Arial"/>
              <a:sym typeface="Arial"/>
            </a:endParaRPr>
          </a:p>
          <a:p>
            <a:pPr marL="0" lvl="0" indent="0" algn="l" rtl="0">
              <a:spcBef>
                <a:spcPts val="400"/>
              </a:spcBef>
              <a:spcAft>
                <a:spcPts val="0"/>
              </a:spcAft>
              <a:buNone/>
            </a:pPr>
            <a:r>
              <a:rPr lang="en-US" sz="1500" dirty="0">
                <a:solidFill>
                  <a:srgbClr val="666666"/>
                </a:solidFill>
                <a:highlight>
                  <a:srgbClr val="FFFFFF"/>
                </a:highlight>
                <a:latin typeface="Arial"/>
                <a:ea typeface="Arial"/>
                <a:cs typeface="Arial"/>
                <a:sym typeface="Arial"/>
              </a:rPr>
              <a:t>Victims are mostly </a:t>
            </a:r>
            <a:r>
              <a:rPr lang="en-US" sz="1500" dirty="0">
                <a:solidFill>
                  <a:schemeClr val="dk1"/>
                </a:solidFill>
                <a:highlight>
                  <a:srgbClr val="FFFFFF"/>
                </a:highlight>
                <a:latin typeface="Arial"/>
                <a:ea typeface="Arial"/>
                <a:cs typeface="Arial"/>
                <a:sym typeface="Arial"/>
              </a:rPr>
              <a:t>economic migrants coming from Myanmar, Cambodia, and Laos. What pulls them into Thailand? </a:t>
            </a:r>
          </a:p>
          <a:p>
            <a:pPr marL="0" lvl="0" indent="0" algn="l" rtl="0">
              <a:spcBef>
                <a:spcPts val="400"/>
              </a:spcBef>
              <a:spcAft>
                <a:spcPts val="0"/>
              </a:spcAft>
              <a:buNone/>
            </a:pPr>
            <a:r>
              <a:rPr lang="en-US" sz="1500" dirty="0">
                <a:solidFill>
                  <a:schemeClr val="dk1"/>
                </a:solidFill>
                <a:highlight>
                  <a:srgbClr val="FFFFFF"/>
                </a:highlight>
                <a:latin typeface="Arial"/>
                <a:ea typeface="Arial"/>
                <a:cs typeface="Arial"/>
                <a:sym typeface="Arial"/>
              </a:rPr>
              <a:t>seafood, construction, or textile industries are the three main areas where you find victims of trafficking and modern slavery. </a:t>
            </a:r>
            <a:br>
              <a:rPr lang="en-US" sz="1500" dirty="0">
                <a:solidFill>
                  <a:schemeClr val="dk1"/>
                </a:solidFill>
                <a:highlight>
                  <a:srgbClr val="FFFFFF"/>
                </a:highlight>
                <a:latin typeface="Arial"/>
                <a:ea typeface="Arial"/>
                <a:cs typeface="Arial"/>
                <a:sym typeface="Arial"/>
              </a:rPr>
            </a:br>
            <a:r>
              <a:rPr lang="en-US" sz="1500" dirty="0">
                <a:solidFill>
                  <a:srgbClr val="666666"/>
                </a:solidFill>
                <a:highlight>
                  <a:srgbClr val="FFFFFF"/>
                </a:highlight>
                <a:latin typeface="Arial"/>
                <a:ea typeface="Arial"/>
                <a:cs typeface="Arial"/>
                <a:sym typeface="Arial"/>
              </a:rPr>
              <a:t>Thailand was ranked in Tier 3 in the 2014 and 2015 reports, amid international media’s exposés of poor working conditions for migrant workers on Thai fishing boats, dubbed “modern slavery”. Thailand was promoted to Tier 2 Watch List in 2016, and again, to Tier 2, a position the country had maintained since 2018.</a:t>
            </a:r>
            <a:endParaRPr sz="1500" dirty="0">
              <a:solidFill>
                <a:srgbClr val="666666"/>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dk1"/>
                </a:solidFill>
                <a:highlight>
                  <a:srgbClr val="FFFFFF"/>
                </a:highlight>
                <a:latin typeface="Arial"/>
                <a:ea typeface="Arial"/>
                <a:cs typeface="Arial"/>
                <a:sym typeface="Arial"/>
              </a:rPr>
              <a:t>While Thailand does not fully meet the minimum standards for the elimination of human trafficking, the Thai government is actively implementing legislation to further combat it.</a:t>
            </a:r>
            <a:endParaRPr sz="1500" dirty="0">
              <a:solidFill>
                <a:schemeClr val="dk1"/>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solidFill>
                  <a:schemeClr val="dk1"/>
                </a:solidFill>
                <a:highlight>
                  <a:srgbClr val="FFFFFF"/>
                </a:highlight>
                <a:latin typeface="Arial"/>
                <a:ea typeface="Arial"/>
                <a:cs typeface="Arial"/>
                <a:sym typeface="Arial"/>
              </a:rPr>
              <a:t>The Thai government is steadily increasing the programs and budgets for help centers, introducing more severe judicial penalties and labor restrictions, and assigning advanced training to court personnel, law enforcement, and prosecutors working on cases. However, corruption amongst Thai police and the exclusion of immigrants and sex workers from legislation remain two major obstacles to anti-trafficking in Thailand.</a:t>
            </a:r>
            <a:endParaRPr sz="1500" dirty="0">
              <a:solidFill>
                <a:schemeClr val="dk1"/>
              </a:solidFill>
              <a:highlight>
                <a:srgbClr val="FFFFFF"/>
              </a:highlight>
              <a:latin typeface="Arial"/>
              <a:ea typeface="Arial"/>
              <a:cs typeface="Arial"/>
              <a:sym typeface="Arial"/>
            </a:endParaRPr>
          </a:p>
          <a:p>
            <a:pPr marL="0" lvl="0" indent="0" algn="l" rtl="0">
              <a:spcBef>
                <a:spcPts val="400"/>
              </a:spcBef>
              <a:spcAft>
                <a:spcPts val="0"/>
              </a:spcAft>
              <a:buNone/>
            </a:pPr>
            <a:r>
              <a:rPr lang="en-US" sz="1500" dirty="0">
                <a:solidFill>
                  <a:srgbClr val="666666"/>
                </a:solidFill>
                <a:highlight>
                  <a:srgbClr val="FFFFFF"/>
                </a:highlight>
                <a:latin typeface="Arial"/>
                <a:ea typeface="Arial"/>
                <a:cs typeface="Arial"/>
                <a:sym typeface="Arial"/>
              </a:rPr>
              <a:t>Data is from an NGO in Thailand called Exodus Road. </a:t>
            </a:r>
            <a:endParaRPr sz="1500" dirty="0">
              <a:solidFill>
                <a:srgbClr val="666666"/>
              </a:solidFill>
              <a:highlight>
                <a:srgbClr val="FFFFFF"/>
              </a:highlight>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 name="Google Shape;3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Human trafficking has 3 core elements</a:t>
            </a:r>
            <a:endParaRPr sz="1400" dirty="0"/>
          </a:p>
          <a:p>
            <a:pPr marL="972704" lvl="0" indent="-712354" algn="l" rtl="0">
              <a:spcBef>
                <a:spcPts val="0"/>
              </a:spcBef>
              <a:spcAft>
                <a:spcPts val="0"/>
              </a:spcAft>
              <a:buClr>
                <a:srgbClr val="202124"/>
              </a:buClr>
              <a:buSzPts val="1400"/>
              <a:buFont typeface="Times New Roman"/>
              <a:buChar char="●"/>
            </a:pPr>
            <a:r>
              <a:rPr lang="en-US" sz="1400" dirty="0">
                <a:latin typeface="Times New Roman"/>
                <a:ea typeface="Times New Roman"/>
                <a:cs typeface="Times New Roman"/>
                <a:sym typeface="Times New Roman"/>
              </a:rPr>
              <a:t>The Act— What is done</a:t>
            </a:r>
            <a:endParaRPr sz="1400" dirty="0"/>
          </a:p>
          <a:p>
            <a:pPr marL="972704" lvl="0" indent="-712354" algn="l" rtl="0">
              <a:spcBef>
                <a:spcPts val="0"/>
              </a:spcBef>
              <a:spcAft>
                <a:spcPts val="0"/>
              </a:spcAft>
              <a:buClr>
                <a:srgbClr val="202124"/>
              </a:buClr>
              <a:buSzPts val="1400"/>
              <a:buFont typeface="Times New Roman"/>
              <a:buChar char="●"/>
            </a:pPr>
            <a:r>
              <a:rPr lang="en-US" sz="1400" dirty="0">
                <a:latin typeface="Times New Roman"/>
                <a:ea typeface="Times New Roman"/>
                <a:cs typeface="Times New Roman"/>
                <a:sym typeface="Times New Roman"/>
              </a:rPr>
              <a:t>The Means— How it is done</a:t>
            </a:r>
            <a:endParaRPr sz="1400" dirty="0"/>
          </a:p>
          <a:p>
            <a:pPr marL="972704" lvl="0" indent="-712354" algn="l" rtl="0">
              <a:spcBef>
                <a:spcPts val="0"/>
              </a:spcBef>
              <a:spcAft>
                <a:spcPts val="0"/>
              </a:spcAft>
              <a:buClr>
                <a:srgbClr val="202124"/>
              </a:buClr>
              <a:buSzPts val="1400"/>
              <a:buFont typeface="Times New Roman"/>
              <a:buChar char="●"/>
            </a:pPr>
            <a:r>
              <a:rPr lang="en-US" sz="1400" dirty="0">
                <a:latin typeface="Times New Roman"/>
                <a:ea typeface="Times New Roman"/>
                <a:cs typeface="Times New Roman"/>
                <a:sym typeface="Times New Roman"/>
              </a:rPr>
              <a:t>The Purpose— Why it is done</a:t>
            </a:r>
            <a:endParaRPr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 name="Google Shape;5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HK" sz="1200" dirty="0">
                <a:latin typeface="Calibri"/>
                <a:ea typeface="Calibri"/>
                <a:cs typeface="Calibri"/>
                <a:sym typeface="Calibri"/>
              </a:rPr>
              <a:t>The UNGPs require businesses to address adverse human rights impacts arising from their own activities, as well as their business relationships with other parties – this could include its business partners, actors in its supply chain, and any other entities directly linked to its business operations, products, or services. A company’s human rights obligations therefore cover its whole supply chain – and not just its direct employees. This includes the company’s suppliers, raw material providers, sub-contractors, and outsourcing partners.</a:t>
            </a:r>
          </a:p>
          <a:p>
            <a:pPr marL="0" lvl="0" indent="0" algn="l" rtl="0">
              <a:spcBef>
                <a:spcPts val="0"/>
              </a:spcBef>
              <a:spcAft>
                <a:spcPts val="0"/>
              </a:spcAft>
              <a:buNone/>
            </a:pPr>
            <a:endParaRPr lang="en-US" sz="1200" dirty="0">
              <a:solidFill>
                <a:schemeClr val="dk1"/>
              </a:solidFill>
            </a:endParaRPr>
          </a:p>
          <a:p>
            <a:pPr marL="0" lvl="0" indent="0" algn="l" rtl="0">
              <a:spcBef>
                <a:spcPts val="0"/>
              </a:spcBef>
              <a:spcAft>
                <a:spcPts val="0"/>
              </a:spcAft>
              <a:buNone/>
            </a:pPr>
            <a:endParaRPr lang="en-US" sz="1200" dirty="0">
              <a:solidFill>
                <a:schemeClr val="dk1"/>
              </a:solidFill>
            </a:endParaRPr>
          </a:p>
          <a:p>
            <a:pPr marL="0" lvl="0" indent="0" algn="l" rtl="0">
              <a:spcBef>
                <a:spcPts val="0"/>
              </a:spcBef>
              <a:spcAft>
                <a:spcPts val="0"/>
              </a:spcAft>
              <a:buNone/>
            </a:pPr>
            <a:r>
              <a:rPr lang="en-US" sz="1200" dirty="0">
                <a:solidFill>
                  <a:schemeClr val="dk1"/>
                </a:solidFill>
              </a:rPr>
              <a:t>Is there any country that has strict laws on ensuring no slavery in supply chains? </a:t>
            </a:r>
            <a:endParaRPr sz="1200" dirty="0">
              <a:solidFill>
                <a:schemeClr val="dk1"/>
              </a:solidFill>
            </a:endParaRPr>
          </a:p>
          <a:p>
            <a:pPr marL="0" lvl="0" indent="0" algn="l" rtl="0">
              <a:spcBef>
                <a:spcPts val="400"/>
              </a:spcBef>
              <a:spcAft>
                <a:spcPts val="0"/>
              </a:spcAft>
              <a:buNone/>
            </a:pPr>
            <a:r>
              <a:rPr lang="en-US" sz="1200" dirty="0">
                <a:solidFill>
                  <a:schemeClr val="dk1"/>
                </a:solidFill>
              </a:rPr>
              <a:t>U.K. </a:t>
            </a:r>
            <a:r>
              <a:rPr lang="en-US" sz="1200" dirty="0"/>
              <a:t>-- From October 2015 a company carrying out any part of its business in the UK that produces a total turnover of more than £36 million must publish an annual 'slavery and human trafficking statement'.  The statement will disclose the steps a company has taken to ensure its supply-chain is free from slavery. </a:t>
            </a:r>
            <a:endParaRPr sz="1200" dirty="0"/>
          </a:p>
          <a:p>
            <a:pPr marL="0" lvl="0" indent="0" algn="l" rtl="0">
              <a:spcBef>
                <a:spcPts val="400"/>
              </a:spcBef>
              <a:spcAft>
                <a:spcPts val="0"/>
              </a:spcAft>
              <a:buNone/>
            </a:pPr>
            <a:r>
              <a:rPr lang="en-US" sz="1200" b="0" i="0" u="none" strike="noStrike" cap="none" dirty="0">
                <a:solidFill>
                  <a:srgbClr val="000000"/>
                </a:solidFill>
                <a:latin typeface="Arial"/>
                <a:ea typeface="Arial"/>
                <a:cs typeface="Arial"/>
                <a:sym typeface="Arial"/>
              </a:rPr>
              <a:t>U.S. – 2022 - </a:t>
            </a:r>
            <a:r>
              <a:rPr lang="en-US" sz="1200" dirty="0"/>
              <a:t>The Slave-Free Business Certification bill, introduced by Senators Josh Hawley and Kirsten Gillibrand, will require certain large companies to carry out annual audits on their supply chains to ensure they are free of slave </a:t>
            </a:r>
            <a:r>
              <a:rPr lang="en-US" sz="1200" dirty="0" err="1"/>
              <a:t>labour</a:t>
            </a:r>
            <a:r>
              <a:rPr lang="en-US" sz="1200" dirty="0"/>
              <a:t>.</a:t>
            </a:r>
            <a:endParaRPr sz="1200" dirty="0"/>
          </a:p>
          <a:p>
            <a:pPr marL="0" lvl="0" indent="0" algn="l" rtl="0">
              <a:spcBef>
                <a:spcPts val="400"/>
              </a:spcBef>
              <a:spcAft>
                <a:spcPts val="0"/>
              </a:spcAft>
              <a:buNone/>
            </a:pPr>
            <a:r>
              <a:rPr lang="en-US" sz="1200" dirty="0"/>
              <a:t>If successful, eligible companies could be fined up to $1m if forced </a:t>
            </a:r>
            <a:r>
              <a:rPr lang="en-US" sz="1200" dirty="0" err="1"/>
              <a:t>labour</a:t>
            </a:r>
            <a:r>
              <a:rPr lang="en-US" sz="1200" dirty="0"/>
              <a:t> is identified in their supply chains. </a:t>
            </a:r>
            <a:r>
              <a:rPr lang="en-US" sz="1200" b="0" i="0" dirty="0">
                <a:latin typeface="Calibri"/>
                <a:ea typeface="Calibri"/>
                <a:cs typeface="Calibri"/>
                <a:sym typeface="Calibri"/>
              </a:rPr>
              <a:t>In December 2021, US President Joe Biden passed the Uyghur Forced Labor Prevention Act into </a:t>
            </a:r>
            <a:r>
              <a:rPr lang="en-US" sz="1200" b="0" i="1" u="sng" strike="noStrike" dirty="0">
                <a:solidFill>
                  <a:schemeClr val="hlink"/>
                </a:solidFill>
                <a:latin typeface="Calibri"/>
                <a:ea typeface="Calibri"/>
                <a:cs typeface="Calibri"/>
                <a:sym typeface="Calibri"/>
                <a:hlinkClick r:id="rId3"/>
              </a:rPr>
              <a:t>law</a:t>
            </a:r>
            <a:r>
              <a:rPr lang="en-US" sz="1200" b="0" i="0" dirty="0">
                <a:latin typeface="Calibri"/>
                <a:ea typeface="Calibri"/>
                <a:cs typeface="Calibri"/>
                <a:sym typeface="Calibri"/>
              </a:rPr>
              <a:t>, which requires companies to prove they are not funding forced </a:t>
            </a:r>
            <a:r>
              <a:rPr lang="en-US" sz="1200" b="0" i="0" dirty="0" err="1">
                <a:latin typeface="Calibri"/>
                <a:ea typeface="Calibri"/>
                <a:cs typeface="Calibri"/>
                <a:sym typeface="Calibri"/>
              </a:rPr>
              <a:t>labour</a:t>
            </a:r>
            <a:r>
              <a:rPr lang="en-US" sz="1200" b="0" i="0" dirty="0">
                <a:latin typeface="Calibri"/>
                <a:ea typeface="Calibri"/>
                <a:cs typeface="Calibri"/>
                <a:sym typeface="Calibri"/>
              </a:rPr>
              <a:t> in China’s Xinjiang region. Apple and Nike were accused by the </a:t>
            </a:r>
            <a:r>
              <a:rPr lang="en-US" sz="1200" b="0" i="1" u="sng" strike="noStrike" dirty="0">
                <a:solidFill>
                  <a:schemeClr val="hlink"/>
                </a:solidFill>
                <a:latin typeface="Calibri"/>
                <a:ea typeface="Calibri"/>
                <a:cs typeface="Calibri"/>
                <a:sym typeface="Calibri"/>
                <a:hlinkClick r:id="rId4"/>
              </a:rPr>
              <a:t>Australian Strategic Policy Institute</a:t>
            </a:r>
            <a:r>
              <a:rPr lang="en-US" sz="1200" b="0" i="0" dirty="0">
                <a:latin typeface="Calibri"/>
                <a:ea typeface="Calibri"/>
                <a:cs typeface="Calibri"/>
                <a:sym typeface="Calibri"/>
              </a:rPr>
              <a:t> of having </a:t>
            </a:r>
            <a:r>
              <a:rPr lang="en-US" sz="1200" b="0" i="1" u="sng" strike="noStrike" dirty="0">
                <a:solidFill>
                  <a:schemeClr val="hlink"/>
                </a:solidFill>
                <a:latin typeface="Calibri"/>
                <a:ea typeface="Calibri"/>
                <a:cs typeface="Calibri"/>
                <a:sym typeface="Calibri"/>
                <a:hlinkClick r:id="rId5"/>
              </a:rPr>
              <a:t>forced labour</a:t>
            </a:r>
            <a:r>
              <a:rPr lang="en-US" sz="1200" b="0" i="0" dirty="0">
                <a:latin typeface="Calibri"/>
                <a:ea typeface="Calibri"/>
                <a:cs typeface="Calibri"/>
                <a:sym typeface="Calibri"/>
              </a:rPr>
              <a:t> from the region in their supply chains. </a:t>
            </a:r>
            <a:endParaRPr sz="1200" dirty="0"/>
          </a:p>
          <a:p>
            <a:pPr marL="0" lvl="0" indent="0" algn="l" rtl="0">
              <a:spcBef>
                <a:spcPts val="400"/>
              </a:spcBef>
              <a:spcAft>
                <a:spcPts val="0"/>
              </a:spcAft>
              <a:buNone/>
            </a:pPr>
            <a:r>
              <a:rPr lang="en-US" sz="1200" dirty="0"/>
              <a:t>Australia – 2018 Modern Slavery Act - T</a:t>
            </a:r>
            <a:r>
              <a:rPr lang="en-US" sz="1200" b="0" i="0" dirty="0">
                <a:latin typeface="Calibri"/>
                <a:ea typeface="Calibri"/>
                <a:cs typeface="Calibri"/>
                <a:sym typeface="Calibri"/>
              </a:rPr>
              <a:t>he Act established a national Modern Slavery Reporting Requirement which applies to large businesses and other entities in the Australian market with annual consolidated revenue of at least AUD$100 million.</a:t>
            </a:r>
            <a:endParaRPr sz="1200" dirty="0"/>
          </a:p>
          <a:p>
            <a:pPr marL="0" lvl="0" indent="0" algn="l" rtl="0">
              <a:spcBef>
                <a:spcPts val="400"/>
              </a:spcBef>
              <a:spcAft>
                <a:spcPts val="0"/>
              </a:spcAft>
              <a:buNone/>
            </a:pPr>
            <a:r>
              <a:rPr lang="en-US" sz="1200" b="0" i="0" dirty="0">
                <a:latin typeface="Calibri"/>
                <a:ea typeface="Calibri"/>
                <a:cs typeface="Calibri"/>
                <a:sym typeface="Calibri"/>
              </a:rPr>
              <a:t>Then there’s Brazil (which is a source for Timber exports), France, Germany and Italy. What is common between these countries – they are all developed and part of the G20. </a:t>
            </a:r>
            <a:endParaRPr sz="1200" dirty="0"/>
          </a:p>
          <a:p>
            <a:pPr marL="0" lvl="0" indent="0" algn="l" rtl="0">
              <a:spcBef>
                <a:spcPts val="4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3200">
                <a:latin typeface="Times New Roman"/>
                <a:ea typeface="Times New Roman"/>
                <a:cs typeface="Times New Roman"/>
                <a:sym typeface="Times New Roman"/>
              </a:rPr>
              <a:t>We understood Act, Means and Purpose. </a:t>
            </a:r>
            <a:endParaRPr/>
          </a:p>
          <a:p>
            <a:pPr marL="0" lvl="0" indent="0" algn="l" rtl="0">
              <a:lnSpc>
                <a:spcPct val="117999"/>
              </a:lnSpc>
              <a:spcBef>
                <a:spcPts val="0"/>
              </a:spcBef>
              <a:spcAft>
                <a:spcPts val="0"/>
              </a:spcAft>
              <a:buSzPts val="1400"/>
              <a:buNone/>
            </a:pPr>
            <a:r>
              <a:rPr lang="en-US" sz="3200">
                <a:latin typeface="Times New Roman"/>
                <a:ea typeface="Times New Roman"/>
                <a:cs typeface="Times New Roman"/>
                <a:sym typeface="Times New Roman"/>
              </a:rPr>
              <a:t>Now let’s talk about how trafficking is usually done. This also addresses the question of how various countries contribute to trafficking. Typically it has three major points: source, transit and destination. </a:t>
            </a:r>
            <a:endParaRPr/>
          </a:p>
          <a:p>
            <a:pPr marL="0" lvl="0" indent="0" algn="l" rtl="0">
              <a:lnSpc>
                <a:spcPct val="117999"/>
              </a:lnSpc>
              <a:spcBef>
                <a:spcPts val="0"/>
              </a:spcBef>
              <a:spcAft>
                <a:spcPts val="0"/>
              </a:spcAft>
              <a:buSzPts val="1400"/>
              <a:buNone/>
            </a:pPr>
            <a:r>
              <a:rPr lang="en-US" sz="3200">
                <a:latin typeface="Times New Roman"/>
                <a:ea typeface="Times New Roman"/>
                <a:cs typeface="Times New Roman"/>
                <a:sym typeface="Times New Roman"/>
              </a:rPr>
              <a:t>The source are usually areas where people are desperate for a better life, be it because of </a:t>
            </a:r>
            <a:r>
              <a:rPr lang="en-US" sz="3200" b="0" i="0" u="none" strike="noStrike" cap="none">
                <a:solidFill>
                  <a:srgbClr val="000000"/>
                </a:solidFill>
                <a:latin typeface="Times New Roman"/>
                <a:ea typeface="Times New Roman"/>
                <a:cs typeface="Times New Roman"/>
                <a:sym typeface="Times New Roman"/>
              </a:rPr>
              <a:t>Political instability, militarism, civil unrest, internal armed conflict and natural disasters. </a:t>
            </a:r>
            <a:endParaRPr/>
          </a:p>
          <a:p>
            <a:pPr marL="0" lvl="0" indent="0" algn="l" rtl="0">
              <a:lnSpc>
                <a:spcPct val="117999"/>
              </a:lnSpc>
              <a:spcBef>
                <a:spcPts val="0"/>
              </a:spcBef>
              <a:spcAft>
                <a:spcPts val="0"/>
              </a:spcAft>
              <a:buClr>
                <a:srgbClr val="000000"/>
              </a:buClr>
              <a:buSzPts val="1400"/>
              <a:buFont typeface="Arial"/>
              <a:buNone/>
            </a:pPr>
            <a:r>
              <a:rPr lang="en-US" sz="3200" b="0" i="0" u="none" strike="noStrike" cap="none">
                <a:solidFill>
                  <a:srgbClr val="000000"/>
                </a:solidFill>
                <a:latin typeface="Times New Roman"/>
                <a:ea typeface="Times New Roman"/>
                <a:cs typeface="Times New Roman"/>
                <a:sym typeface="Times New Roman"/>
              </a:rPr>
              <a:t>Transit countries are </a:t>
            </a:r>
            <a:r>
              <a:rPr lang="en-US" sz="3200" b="1" i="0" u="none" strike="noStrike" cap="none">
                <a:solidFill>
                  <a:srgbClr val="000000"/>
                </a:solidFill>
                <a:latin typeface="Times New Roman"/>
                <a:ea typeface="Times New Roman"/>
                <a:cs typeface="Times New Roman"/>
                <a:sym typeface="Times New Roman"/>
              </a:rPr>
              <a:t>those that make specific routes for victims of trafficking to pass through</a:t>
            </a:r>
            <a:r>
              <a:rPr lang="en-US" sz="3200" b="0" i="0" u="none" strike="noStrike" cap="none">
                <a:solidFill>
                  <a:srgbClr val="000000"/>
                </a:solidFill>
                <a:latin typeface="Times New Roman"/>
                <a:ea typeface="Times New Roman"/>
                <a:cs typeface="Times New Roman"/>
                <a:sym typeface="Times New Roman"/>
              </a:rPr>
              <a:t>. They are the connecting line of point A and point B. Due to the convenience of their location between continents, many of the Pacific Islands are considered transit regions.</a:t>
            </a:r>
            <a:r>
              <a:rPr lang="en-US" sz="10200">
                <a:latin typeface="Times New Roman"/>
                <a:ea typeface="Times New Roman"/>
                <a:cs typeface="Times New Roman"/>
                <a:sym typeface="Times New Roman"/>
              </a:rPr>
              <a:t> 80% of international human trafficking journeys cross through official border points, such as airports and land border control points. So, </a:t>
            </a:r>
            <a:r>
              <a:rPr lang="en-US" sz="10200">
                <a:solidFill>
                  <a:srgbClr val="C00000"/>
                </a:solidFill>
                <a:latin typeface="Times New Roman"/>
                <a:ea typeface="Times New Roman"/>
                <a:cs typeface="Times New Roman"/>
                <a:sym typeface="Times New Roman"/>
              </a:rPr>
              <a:t>border agencies </a:t>
            </a:r>
            <a:r>
              <a:rPr lang="en-US" sz="10200">
                <a:latin typeface="Times New Roman"/>
                <a:ea typeface="Times New Roman"/>
                <a:cs typeface="Times New Roman"/>
                <a:sym typeface="Times New Roman"/>
              </a:rPr>
              <a:t>and </a:t>
            </a:r>
            <a:r>
              <a:rPr lang="en-US" sz="10200">
                <a:solidFill>
                  <a:srgbClr val="C00000"/>
                </a:solidFill>
                <a:latin typeface="Times New Roman"/>
                <a:ea typeface="Times New Roman"/>
                <a:cs typeface="Times New Roman"/>
                <a:sym typeface="Times New Roman"/>
              </a:rPr>
              <a:t>service providers </a:t>
            </a:r>
            <a:r>
              <a:rPr lang="en-US" sz="10200">
                <a:latin typeface="Times New Roman"/>
                <a:ea typeface="Times New Roman"/>
                <a:cs typeface="Times New Roman"/>
                <a:sym typeface="Times New Roman"/>
              </a:rPr>
              <a:t>at border points…they have a crucial role in identifying potential/ suspected victims. According to the ILO, 84% of cases are women, versus 73% men. And also, 80% of cases are adults, versus 56% children.</a:t>
            </a:r>
            <a:endParaRPr/>
          </a:p>
          <a:p>
            <a:pPr marL="0" lvl="0" indent="0" algn="l" rtl="0">
              <a:lnSpc>
                <a:spcPct val="117999"/>
              </a:lnSpc>
              <a:spcBef>
                <a:spcPts val="0"/>
              </a:spcBef>
              <a:spcAft>
                <a:spcPts val="0"/>
              </a:spcAft>
              <a:buSzPts val="1400"/>
              <a:buNone/>
            </a:pPr>
            <a:endParaRPr sz="3200" b="0" i="0" u="none" strike="noStrike" cap="none">
              <a:solidFill>
                <a:srgbClr val="000000"/>
              </a:solidFill>
              <a:latin typeface="Times New Roman"/>
              <a:ea typeface="Times New Roman"/>
              <a:cs typeface="Times New Roman"/>
              <a:sym typeface="Times New Roman"/>
            </a:endParaRPr>
          </a:p>
          <a:p>
            <a:pPr marL="0" lvl="0" indent="0" algn="l" rtl="0">
              <a:lnSpc>
                <a:spcPct val="117999"/>
              </a:lnSpc>
              <a:spcBef>
                <a:spcPts val="0"/>
              </a:spcBef>
              <a:spcAft>
                <a:spcPts val="0"/>
              </a:spcAft>
              <a:buSzPts val="1400"/>
              <a:buNone/>
            </a:pPr>
            <a:r>
              <a:rPr lang="en-US" sz="3200" b="0" i="0" u="none" strike="noStrike" cap="none">
                <a:solidFill>
                  <a:srgbClr val="000000"/>
                </a:solidFill>
                <a:latin typeface="Times New Roman"/>
                <a:ea typeface="Times New Roman"/>
                <a:cs typeface="Times New Roman"/>
                <a:sym typeface="Times New Roman"/>
              </a:rPr>
              <a:t>Destination countries are those that have high demand.. And are usually developed. </a:t>
            </a:r>
            <a:endParaRPr/>
          </a:p>
          <a:p>
            <a:pPr marL="0" lvl="0" indent="0" algn="l" rtl="0">
              <a:lnSpc>
                <a:spcPct val="117999"/>
              </a:lnSpc>
              <a:spcBef>
                <a:spcPts val="0"/>
              </a:spcBef>
              <a:spcAft>
                <a:spcPts val="0"/>
              </a:spcAft>
              <a:buSzPts val="1400"/>
              <a:buNone/>
            </a:pPr>
            <a:r>
              <a:rPr lang="en-US" sz="3200"/>
              <a:t>Scholars have focused on the supply and demand model of economics to explain the trends of source and destinations countries. The supply and demand model argues that transnational human trafficking is based on a market mechanism that balances the supply of victims from origin countries with the demand for victims in destination countries (Broderick, 2005; Pearce &amp; Davis, 2000). Supply is provided by countries with high unemployment rates, causing victims to be easily enticed with false promises of employment (Hodge, 2008; Masci, 2006). On the other hand, in countries where labor is expensive, the need for cheaper labor creates a high demand of workers from other countries (Anderson &amp; Davidson, 2003). Human trafficking grows best in extreme poverty and its labor is demanded by wealthy nations (Bales, 2003; Hughes and Denisova, 2001). </a:t>
            </a:r>
            <a:endParaRPr sz="3200" b="0" i="0" u="none" strike="noStrike" cap="none">
              <a:solidFill>
                <a:srgbClr val="000000"/>
              </a:solidFill>
              <a:latin typeface="Times New Roman"/>
              <a:ea typeface="Times New Roman"/>
              <a:cs typeface="Times New Roman"/>
              <a:sym typeface="Times New Roman"/>
            </a:endParaRPr>
          </a:p>
          <a:p>
            <a:pPr marL="0" lvl="0" indent="0" algn="l" rtl="0">
              <a:lnSpc>
                <a:spcPct val="117999"/>
              </a:lnSpc>
              <a:spcBef>
                <a:spcPts val="0"/>
              </a:spcBef>
              <a:spcAft>
                <a:spcPts val="0"/>
              </a:spcAft>
              <a:buSzPts val="1400"/>
              <a:buNone/>
            </a:pPr>
            <a:endParaRPr sz="3200" b="0">
              <a:latin typeface="Times New Roman"/>
              <a:ea typeface="Times New Roman"/>
              <a:cs typeface="Times New Roman"/>
              <a:sym typeface="Times New Roman"/>
            </a:endParaRPr>
          </a:p>
          <a:p>
            <a:pPr marL="0" lvl="0" indent="0" algn="l" rtl="0">
              <a:lnSpc>
                <a:spcPct val="117999"/>
              </a:lnSpc>
              <a:spcBef>
                <a:spcPts val="0"/>
              </a:spcBef>
              <a:spcAft>
                <a:spcPts val="0"/>
              </a:spcAft>
              <a:buSzPts val="1400"/>
              <a:buNone/>
            </a:pPr>
            <a:r>
              <a:rPr lang="en-US" sz="3200" b="0">
                <a:latin typeface="Times New Roman"/>
                <a:ea typeface="Times New Roman"/>
                <a:cs typeface="Times New Roman"/>
                <a:sym typeface="Times New Roman"/>
              </a:rPr>
              <a:t>This story by Vice Media explains the trafficking route well. https://www.vice.com/en/article/jgqa3d/rohingya-brides-thought-they-were-fleeing-violence-then-they-met-their-grooms</a:t>
            </a:r>
            <a:endParaRPr/>
          </a:p>
          <a:p>
            <a:pPr marL="0" lvl="0" indent="0" algn="l" rtl="0">
              <a:lnSpc>
                <a:spcPct val="117999"/>
              </a:lnSpc>
              <a:spcBef>
                <a:spcPts val="0"/>
              </a:spcBef>
              <a:spcAft>
                <a:spcPts val="0"/>
              </a:spcAft>
              <a:buSzPts val="1400"/>
              <a:buNone/>
            </a:pPr>
            <a:r>
              <a:rPr lang="en-US" sz="3200" b="0">
                <a:latin typeface="Times New Roman"/>
                <a:ea typeface="Times New Roman"/>
                <a:cs typeface="Times New Roman"/>
                <a:sym typeface="Times New Roman"/>
              </a:rPr>
              <a:t>NEXT FEW SLIDES ARE ONLY FOR INDIA JOURNALISTS</a:t>
            </a:r>
            <a:endParaRPr/>
          </a:p>
          <a:p>
            <a:pPr marL="0" lvl="0" indent="0" algn="l" rtl="0">
              <a:lnSpc>
                <a:spcPct val="117999"/>
              </a:lnSpc>
              <a:spcBef>
                <a:spcPts val="0"/>
              </a:spcBef>
              <a:spcAft>
                <a:spcPts val="0"/>
              </a:spcAft>
              <a:buSzPts val="1400"/>
              <a:buNone/>
            </a:pPr>
            <a:endParaRPr sz="3200" b="0">
              <a:latin typeface="Times New Roman"/>
              <a:ea typeface="Times New Roman"/>
              <a:cs typeface="Times New Roman"/>
              <a:sym typeface="Times New Roman"/>
            </a:endParaRPr>
          </a:p>
          <a:p>
            <a:pPr marL="0" marR="0" lvl="0" indent="0" algn="l" rtl="0">
              <a:lnSpc>
                <a:spcPct val="117999"/>
              </a:lnSpc>
              <a:spcBef>
                <a:spcPts val="0"/>
              </a:spcBef>
              <a:spcAft>
                <a:spcPts val="0"/>
              </a:spcAft>
              <a:buClr>
                <a:srgbClr val="000000"/>
              </a:buClr>
              <a:buSzPts val="1400"/>
              <a:buFont typeface="Arial"/>
              <a:buNone/>
            </a:pPr>
            <a:r>
              <a:rPr lang="en-US" sz="3200">
                <a:latin typeface="Times New Roman"/>
                <a:ea typeface="Times New Roman"/>
                <a:cs typeface="Times New Roman"/>
                <a:sym typeface="Times New Roman"/>
              </a:rPr>
              <a:t>IF YOU HAVE TIME -- Give them the Reuters Pulitzer winning story </a:t>
            </a:r>
            <a:r>
              <a:rPr lang="en-US" sz="3600">
                <a:latin typeface="Arial"/>
                <a:ea typeface="Arial"/>
                <a:cs typeface="Arial"/>
                <a:sym typeface="Arial"/>
              </a:rPr>
              <a:t>on Rohingyas, and let them figure out the source, transit and destination. </a:t>
            </a:r>
            <a:endParaRPr/>
          </a:p>
          <a:p>
            <a:pPr marL="457200" marR="0" lvl="0" indent="-368300" algn="l" rtl="0">
              <a:lnSpc>
                <a:spcPct val="117999"/>
              </a:lnSpc>
              <a:spcBef>
                <a:spcPts val="0"/>
              </a:spcBef>
              <a:spcAft>
                <a:spcPts val="0"/>
              </a:spcAft>
              <a:buClr>
                <a:srgbClr val="000000"/>
              </a:buClr>
              <a:buSzPts val="1400"/>
              <a:buFont typeface="Times New Roman"/>
              <a:buNone/>
            </a:pPr>
            <a:endParaRPr sz="3200"/>
          </a:p>
          <a:p>
            <a:pPr marL="457200" marR="0" lvl="0" indent="-368300" algn="l" rtl="0">
              <a:lnSpc>
                <a:spcPct val="117999"/>
              </a:lnSpc>
              <a:spcBef>
                <a:spcPts val="0"/>
              </a:spcBef>
              <a:spcAft>
                <a:spcPts val="0"/>
              </a:spcAft>
              <a:buClr>
                <a:srgbClr val="000000"/>
              </a:buClr>
              <a:buSzPts val="1400"/>
              <a:buFont typeface="Times New Roman"/>
              <a:buNone/>
            </a:pPr>
            <a:endParaRPr sz="3200"/>
          </a:p>
          <a:p>
            <a:pPr marL="457200" lvl="0" indent="-368300" algn="l" rtl="0">
              <a:lnSpc>
                <a:spcPct val="117999"/>
              </a:lnSpc>
              <a:spcBef>
                <a:spcPts val="0"/>
              </a:spcBef>
              <a:spcAft>
                <a:spcPts val="0"/>
              </a:spcAft>
              <a:buSzPts val="1400"/>
              <a:buFont typeface="Times New Roman"/>
              <a:buNone/>
            </a:pPr>
            <a:endParaRPr sz="3000">
              <a:latin typeface="Times New Roman"/>
              <a:ea typeface="Times New Roman"/>
              <a:cs typeface="Times New Roman"/>
              <a:sym typeface="Times New Roman"/>
            </a:endParaRPr>
          </a:p>
          <a:p>
            <a:pPr marL="457200" lvl="0" indent="-368300" algn="l" rtl="0">
              <a:lnSpc>
                <a:spcPct val="117999"/>
              </a:lnSpc>
              <a:spcBef>
                <a:spcPts val="0"/>
              </a:spcBef>
              <a:spcAft>
                <a:spcPts val="0"/>
              </a:spcAft>
              <a:buSzPts val="1400"/>
              <a:buFont typeface="Times New Roman"/>
              <a:buNone/>
            </a:pPr>
            <a:endParaRPr sz="3000">
              <a:latin typeface="Times New Roman"/>
              <a:ea typeface="Times New Roman"/>
              <a:cs typeface="Times New Roman"/>
              <a:sym typeface="Times New Roman"/>
            </a:endParaRPr>
          </a:p>
          <a:p>
            <a:pPr marL="457200" lvl="0" indent="-368300" algn="l" rtl="0">
              <a:lnSpc>
                <a:spcPct val="117999"/>
              </a:lnSpc>
              <a:spcBef>
                <a:spcPts val="0"/>
              </a:spcBef>
              <a:spcAft>
                <a:spcPts val="0"/>
              </a:spcAft>
              <a:buSzPts val="1400"/>
              <a:buFont typeface="Times New Roman"/>
              <a:buNone/>
            </a:pPr>
            <a:endParaRPr sz="3000">
              <a:latin typeface="Times New Roman"/>
              <a:ea typeface="Times New Roman"/>
              <a:cs typeface="Times New Roman"/>
              <a:sym typeface="Times New Roman"/>
            </a:endParaRPr>
          </a:p>
          <a:p>
            <a:pPr marL="457200" marR="0" lvl="0" indent="-228600" algn="l" rtl="0">
              <a:lnSpc>
                <a:spcPct val="117999"/>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t>Let’s look at the supply side and what factors increase the risk of slavery or trafficking. </a:t>
            </a:r>
            <a:endParaRPr sz="1400"/>
          </a:p>
          <a:p>
            <a:pPr marL="0" lvl="0" indent="0" algn="l" rtl="0">
              <a:spcBef>
                <a:spcPts val="400"/>
              </a:spcBef>
              <a:spcAft>
                <a:spcPts val="0"/>
              </a:spcAft>
              <a:buNone/>
            </a:pPr>
            <a:r>
              <a:rPr lang="en-US" sz="1400"/>
              <a:t>Profits have driven companies to human rights abuse, turning a blind eye to what is happening in their supply chain. </a:t>
            </a:r>
            <a:endParaRPr sz="1400"/>
          </a:p>
          <a:p>
            <a:pPr marL="0" marR="0" lvl="0" indent="0" algn="l" rtl="0">
              <a:lnSpc>
                <a:spcPct val="100000"/>
              </a:lnSpc>
              <a:spcBef>
                <a:spcPts val="400"/>
              </a:spcBef>
              <a:spcAft>
                <a:spcPts val="0"/>
              </a:spcAft>
              <a:buSzPts val="3000"/>
              <a:buFont typeface="Calibri"/>
              <a:buNone/>
            </a:pPr>
            <a:r>
              <a:rPr lang="en-US" sz="1400">
                <a:latin typeface="Calibri"/>
                <a:ea typeface="Calibri"/>
                <a:cs typeface="Calibri"/>
                <a:sym typeface="Calibri"/>
              </a:rPr>
              <a:t>From illegally trafficked workers to the indigenous people whose traditional lands have been lost to industrial scale plantation, many of those who suffer most from business-related human rights abuses receive little protection from state actors. </a:t>
            </a:r>
            <a:endParaRPr sz="1400"/>
          </a:p>
          <a:p>
            <a:pPr marL="0" marR="0" lvl="0" indent="0" algn="l" rtl="0">
              <a:lnSpc>
                <a:spcPct val="100000"/>
              </a:lnSpc>
              <a:spcBef>
                <a:spcPts val="400"/>
              </a:spcBef>
              <a:spcAft>
                <a:spcPts val="0"/>
              </a:spcAft>
              <a:buSzPts val="3000"/>
              <a:buFont typeface="Calibri"/>
              <a:buNone/>
            </a:pPr>
            <a:endParaRPr sz="1400">
              <a:latin typeface="Calibri"/>
              <a:ea typeface="Calibri"/>
              <a:cs typeface="Calibri"/>
              <a:sym typeface="Calibri"/>
            </a:endParaRPr>
          </a:p>
          <a:p>
            <a:pPr marL="0" marR="0" lvl="0" indent="0" algn="l" rtl="0">
              <a:lnSpc>
                <a:spcPct val="100000"/>
              </a:lnSpc>
              <a:spcBef>
                <a:spcPts val="400"/>
              </a:spcBef>
              <a:spcAft>
                <a:spcPts val="0"/>
              </a:spcAft>
              <a:buSzPts val="3000"/>
              <a:buFont typeface="Calibri"/>
              <a:buNone/>
            </a:pPr>
            <a:r>
              <a:rPr lang="en-US" sz="1400">
                <a:latin typeface="Calibri"/>
                <a:ea typeface="Calibri"/>
                <a:cs typeface="Calibri"/>
                <a:sym typeface="Calibri"/>
              </a:rPr>
              <a:t>Nike is Vietnam’s largest private employer. It also has large factories in Malaysia that have been accused of running sweatshops. Video: ttps://www.youtube.com/watch?v=e9ZktmrGGMU</a:t>
            </a:r>
            <a:r>
              <a:rPr lang="en-US" sz="1400"/>
              <a:t> </a:t>
            </a:r>
            <a:endParaRPr sz="1400">
              <a:latin typeface="Calibri"/>
              <a:ea typeface="Calibri"/>
              <a:cs typeface="Calibri"/>
              <a:sym typeface="Calibri"/>
            </a:endParaRPr>
          </a:p>
          <a:p>
            <a:pPr marL="0" marR="0" lvl="0" indent="0" algn="l" rtl="0">
              <a:lnSpc>
                <a:spcPct val="100000"/>
              </a:lnSpc>
              <a:spcBef>
                <a:spcPts val="400"/>
              </a:spcBef>
              <a:spcAft>
                <a:spcPts val="0"/>
              </a:spcAft>
              <a:buSzPts val="3000"/>
              <a:buFont typeface="Calibri"/>
              <a:buNone/>
            </a:pPr>
            <a:endParaRPr sz="1400">
              <a:latin typeface="Calibri"/>
              <a:ea typeface="Calibri"/>
              <a:cs typeface="Calibri"/>
              <a:sym typeface="Calibri"/>
            </a:endParaRPr>
          </a:p>
          <a:p>
            <a:pPr marL="0" lvl="0" indent="0" algn="l" rtl="0">
              <a:spcBef>
                <a:spcPts val="400"/>
              </a:spcBef>
              <a:spcAft>
                <a:spcPts val="0"/>
              </a:spcAft>
              <a:buNone/>
            </a:pPr>
            <a:r>
              <a:rPr lang="en-US" sz="1400">
                <a:latin typeface="Calibri"/>
                <a:ea typeface="Calibri"/>
                <a:cs typeface="Calibri"/>
                <a:sym typeface="Calibri"/>
              </a:rPr>
              <a:t>Activity – Break into groups and do desktop research on at least 2 global companies that use YOUR COUNTRY’S resources (aka people) to make profits. Where in the supply chain does your country come? Are there stories written about trafficking or exploitation in those factories? How can you give it a solutions approach? (Discuss)</a:t>
            </a:r>
            <a:br>
              <a:rPr lang="en-US" sz="1400">
                <a:latin typeface="Calibri"/>
                <a:ea typeface="Calibri"/>
                <a:cs typeface="Calibri"/>
                <a:sym typeface="Calibri"/>
              </a:rPr>
            </a:br>
            <a:br>
              <a:rPr lang="en-US" sz="3000">
                <a:latin typeface="Calibri"/>
                <a:ea typeface="Calibri"/>
                <a:cs typeface="Calibri"/>
                <a:sym typeface="Calibri"/>
              </a:rPr>
            </a:br>
            <a:endParaRPr sz="3000">
              <a:latin typeface="Calibri"/>
              <a:ea typeface="Calibri"/>
              <a:cs typeface="Calibri"/>
              <a:sym typeface="Calibri"/>
            </a:endParaRPr>
          </a:p>
          <a:p>
            <a:pPr marL="0" marR="0" lvl="0" indent="0" algn="l" rtl="0">
              <a:lnSpc>
                <a:spcPct val="100000"/>
              </a:lnSpc>
              <a:spcBef>
                <a:spcPts val="400"/>
              </a:spcBef>
              <a:spcAft>
                <a:spcPts val="0"/>
              </a:spcAft>
              <a:buSzPts val="3000"/>
              <a:buFont typeface="Calibri"/>
              <a:buNone/>
            </a:pPr>
            <a:endParaRPr/>
          </a:p>
          <a:p>
            <a:pPr marL="0" lvl="0" indent="0" algn="l" rtl="0">
              <a:spcBef>
                <a:spcPts val="4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ark Title Slide" type="title">
  <p:cSld name="TITLE">
    <p:spTree>
      <p:nvGrpSpPr>
        <p:cNvPr id="1" name="Shape 11"/>
        <p:cNvGrpSpPr/>
        <p:nvPr/>
      </p:nvGrpSpPr>
      <p:grpSpPr>
        <a:xfrm>
          <a:off x="0" y="0"/>
          <a:ext cx="0" cy="0"/>
          <a:chOff x="0" y="0"/>
          <a:chExt cx="0" cy="0"/>
        </a:xfrm>
      </p:grpSpPr>
      <p:sp>
        <p:nvSpPr>
          <p:cNvPr id="12" name="Google Shape;12;p27"/>
          <p:cNvSpPr/>
          <p:nvPr/>
        </p:nvSpPr>
        <p:spPr>
          <a:xfrm>
            <a:off x="-19878" y="-60960"/>
            <a:ext cx="24549652" cy="13837920"/>
          </a:xfrm>
          <a:prstGeom prst="rect">
            <a:avLst/>
          </a:prstGeom>
          <a:solidFill>
            <a:srgbClr val="3C3C3B"/>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13" name="Google Shape;13;p27"/>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120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7"/>
          <p:cNvSpPr txBox="1">
            <a:spLocks noGrp="1"/>
          </p:cNvSpPr>
          <p:nvPr>
            <p:ph type="subTitle" idx="1"/>
          </p:nvPr>
        </p:nvSpPr>
        <p:spPr>
          <a:xfrm>
            <a:off x="3048000" y="7204076"/>
            <a:ext cx="18288000" cy="272630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lt1"/>
              </a:buClr>
              <a:buSzPts val="2400"/>
              <a:buNone/>
              <a:defRPr sz="4800" b="0" i="0">
                <a:solidFill>
                  <a:schemeClr val="lt1"/>
                </a:solidFill>
                <a:latin typeface="Arial"/>
                <a:ea typeface="Arial"/>
                <a:cs typeface="Arial"/>
                <a:sym typeface="Arial"/>
              </a:defRPr>
            </a:lvl1pPr>
            <a:lvl2pPr lvl="1" algn="ctr">
              <a:lnSpc>
                <a:spcPct val="90000"/>
              </a:lnSpc>
              <a:spcBef>
                <a:spcPts val="1000"/>
              </a:spcBef>
              <a:spcAft>
                <a:spcPts val="0"/>
              </a:spcAft>
              <a:buClr>
                <a:schemeClr val="dk1"/>
              </a:buClr>
              <a:buSzPts val="2000"/>
              <a:buNone/>
              <a:defRPr sz="4000"/>
            </a:lvl2pPr>
            <a:lvl3pPr lvl="2" algn="ctr">
              <a:lnSpc>
                <a:spcPct val="90000"/>
              </a:lnSpc>
              <a:spcBef>
                <a:spcPts val="1000"/>
              </a:spcBef>
              <a:spcAft>
                <a:spcPts val="0"/>
              </a:spcAft>
              <a:buClr>
                <a:schemeClr val="dk1"/>
              </a:buClr>
              <a:buSzPts val="1800"/>
              <a:buNone/>
              <a:defRPr sz="3600"/>
            </a:lvl3pPr>
            <a:lvl4pPr lvl="3" algn="ctr">
              <a:lnSpc>
                <a:spcPct val="90000"/>
              </a:lnSpc>
              <a:spcBef>
                <a:spcPts val="1000"/>
              </a:spcBef>
              <a:spcAft>
                <a:spcPts val="0"/>
              </a:spcAft>
              <a:buClr>
                <a:schemeClr val="dk1"/>
              </a:buClr>
              <a:buSzPts val="1600"/>
              <a:buNone/>
              <a:defRPr sz="3200"/>
            </a:lvl4pPr>
            <a:lvl5pPr lvl="4" algn="ctr">
              <a:lnSpc>
                <a:spcPct val="90000"/>
              </a:lnSpc>
              <a:spcBef>
                <a:spcPts val="1000"/>
              </a:spcBef>
              <a:spcAft>
                <a:spcPts val="0"/>
              </a:spcAft>
              <a:buClr>
                <a:schemeClr val="dk1"/>
              </a:buClr>
              <a:buSzPts val="1600"/>
              <a:buNone/>
              <a:defRPr sz="3200"/>
            </a:lvl5pPr>
            <a:lvl6pPr lvl="5" algn="ctr">
              <a:lnSpc>
                <a:spcPct val="90000"/>
              </a:lnSpc>
              <a:spcBef>
                <a:spcPts val="10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endParaRPr/>
          </a:p>
        </p:txBody>
      </p:sp>
      <p:sp>
        <p:nvSpPr>
          <p:cNvPr id="15" name="Google Shape;15;p2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27"/>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2F4763"/>
              </a:buClr>
              <a:buSzPts val="2200"/>
              <a:buFont typeface="Palatino"/>
              <a:buNone/>
              <a:defRPr sz="2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27"/>
          <p:cNvPicPr preferRelativeResize="0"/>
          <p:nvPr/>
        </p:nvPicPr>
        <p:blipFill rotWithShape="1">
          <a:blip r:embed="rId2">
            <a:alphaModFix/>
          </a:blip>
          <a:srcRect/>
          <a:stretch/>
        </p:blipFill>
        <p:spPr>
          <a:xfrm>
            <a:off x="10147035" y="9876203"/>
            <a:ext cx="4089930" cy="382173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9"/>
        <p:cNvGrpSpPr/>
        <p:nvPr/>
      </p:nvGrpSpPr>
      <p:grpSpPr>
        <a:xfrm>
          <a:off x="0" y="0"/>
          <a:ext cx="0" cy="0"/>
          <a:chOff x="0" y="0"/>
          <a:chExt cx="0" cy="0"/>
        </a:xfrm>
      </p:grpSpPr>
      <p:sp>
        <p:nvSpPr>
          <p:cNvPr id="10" name="Google Shape;10;p10"/>
          <p:cNvSpPr txBox="1">
            <a:spLocks noGrp="1"/>
          </p:cNvSpPr>
          <p:nvPr>
            <p:ph type="sldNum" idx="12"/>
          </p:nvPr>
        </p:nvSpPr>
        <p:spPr>
          <a:xfrm>
            <a:off x="22435160" y="12847039"/>
            <a:ext cx="729643" cy="461574"/>
          </a:xfrm>
          <a:prstGeom prst="rect">
            <a:avLst/>
          </a:prstGeom>
          <a:noFill/>
          <a:ln>
            <a:noFill/>
          </a:ln>
        </p:spPr>
        <p:txBody>
          <a:bodyPr spcFirstLastPara="1" wrap="square" lIns="45675" tIns="45675" rIns="45675" bIns="45675" anchor="ctr" anchorCtr="0">
            <a:spAutoFit/>
          </a:bodyPr>
          <a:lstStyle>
            <a:lvl1pPr marL="0" lvl="0"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960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20"/>
        <p:cNvGrpSpPr/>
        <p:nvPr/>
      </p:nvGrpSpPr>
      <p:grpSpPr>
        <a:xfrm>
          <a:off x="0" y="0"/>
          <a:ext cx="0" cy="0"/>
          <a:chOff x="0" y="0"/>
          <a:chExt cx="0" cy="0"/>
        </a:xfrm>
      </p:grpSpPr>
      <p:sp>
        <p:nvSpPr>
          <p:cNvPr id="21" name="Google Shape;21;gfeb572dea5_1_85"/>
          <p:cNvSpPr/>
          <p:nvPr/>
        </p:nvSpPr>
        <p:spPr>
          <a:xfrm>
            <a:off x="0" y="0"/>
            <a:ext cx="24384000" cy="13716000"/>
          </a:xfrm>
          <a:prstGeom prst="rect">
            <a:avLst/>
          </a:prstGeom>
          <a:solidFill>
            <a:srgbClr val="607D8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 name="Google Shape;22;gfeb572dea5_1_85"/>
          <p:cNvSpPr/>
          <p:nvPr/>
        </p:nvSpPr>
        <p:spPr>
          <a:xfrm>
            <a:off x="13433333" y="2002800"/>
            <a:ext cx="9710400" cy="9710400"/>
          </a:xfrm>
          <a:prstGeom prst="rect">
            <a:avLst/>
          </a:prstGeom>
          <a:noFill/>
          <a:ln w="76200" cap="flat" cmpd="thinThick">
            <a:solidFill>
              <a:srgbClr val="FFFFFF"/>
            </a:solidFill>
            <a:prstDash val="solid"/>
            <a:miter lim="8000"/>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 name="Google Shape;23;gfeb572dea5_1_85"/>
          <p:cNvSpPr txBox="1">
            <a:spLocks noGrp="1"/>
          </p:cNvSpPr>
          <p:nvPr>
            <p:ph type="body" idx="1"/>
          </p:nvPr>
        </p:nvSpPr>
        <p:spPr>
          <a:xfrm>
            <a:off x="13794533" y="2463200"/>
            <a:ext cx="8988000" cy="8789400"/>
          </a:xfrm>
          <a:prstGeom prst="rect">
            <a:avLst/>
          </a:prstGeom>
          <a:noFill/>
        </p:spPr>
        <p:txBody>
          <a:bodyPr spcFirstLastPara="1" wrap="square" lIns="45675" tIns="45675" rIns="45675" bIns="45675" anchor="t" anchorCtr="0">
            <a:noAutofit/>
          </a:bodyPr>
          <a:lstStyle>
            <a:lvl1pPr marL="914400" lvl="0" indent="-685800" algn="l">
              <a:lnSpc>
                <a:spcPct val="115000"/>
              </a:lnSpc>
              <a:spcBef>
                <a:spcPts val="1400"/>
              </a:spcBef>
              <a:spcAft>
                <a:spcPts val="0"/>
              </a:spcAft>
              <a:buClr>
                <a:srgbClr val="FFFFFF"/>
              </a:buClr>
              <a:buSzPts val="1800"/>
              <a:buChar char="»"/>
              <a:defRPr sz="3600">
                <a:solidFill>
                  <a:srgbClr val="FFFFFF"/>
                </a:solidFill>
              </a:defRPr>
            </a:lvl1pPr>
            <a:lvl2pPr marL="1828800" lvl="1" indent="-863600" algn="l">
              <a:lnSpc>
                <a:spcPct val="115000"/>
              </a:lnSpc>
              <a:spcBef>
                <a:spcPts val="3200"/>
              </a:spcBef>
              <a:spcAft>
                <a:spcPts val="0"/>
              </a:spcAft>
              <a:buClr>
                <a:srgbClr val="FFFFFF"/>
              </a:buClr>
              <a:buSzPts val="3200"/>
              <a:buChar char="–"/>
              <a:defRPr sz="2800">
                <a:solidFill>
                  <a:srgbClr val="FFFFFF"/>
                </a:solidFill>
              </a:defRPr>
            </a:lvl2pPr>
            <a:lvl3pPr marL="2743200" lvl="2" indent="-863600" algn="l">
              <a:lnSpc>
                <a:spcPct val="115000"/>
              </a:lnSpc>
              <a:spcBef>
                <a:spcPts val="3200"/>
              </a:spcBef>
              <a:spcAft>
                <a:spcPts val="0"/>
              </a:spcAft>
              <a:buClr>
                <a:srgbClr val="FFFFFF"/>
              </a:buClr>
              <a:buSzPts val="3200"/>
              <a:buChar char="•"/>
              <a:defRPr sz="2800">
                <a:solidFill>
                  <a:srgbClr val="FFFFFF"/>
                </a:solidFill>
              </a:defRPr>
            </a:lvl3pPr>
            <a:lvl4pPr marL="3657600" lvl="3" indent="-863600" algn="l">
              <a:lnSpc>
                <a:spcPct val="115000"/>
              </a:lnSpc>
              <a:spcBef>
                <a:spcPts val="3200"/>
              </a:spcBef>
              <a:spcAft>
                <a:spcPts val="0"/>
              </a:spcAft>
              <a:buClr>
                <a:srgbClr val="FFFFFF"/>
              </a:buClr>
              <a:buSzPts val="3200"/>
              <a:buChar char="–"/>
              <a:defRPr sz="2800">
                <a:solidFill>
                  <a:srgbClr val="FFFFFF"/>
                </a:solidFill>
              </a:defRPr>
            </a:lvl4pPr>
            <a:lvl5pPr marL="4572000" lvl="4" indent="-863600" algn="l">
              <a:lnSpc>
                <a:spcPct val="115000"/>
              </a:lnSpc>
              <a:spcBef>
                <a:spcPts val="3200"/>
              </a:spcBef>
              <a:spcAft>
                <a:spcPts val="0"/>
              </a:spcAft>
              <a:buClr>
                <a:srgbClr val="FFFFFF"/>
              </a:buClr>
              <a:buSzPts val="3200"/>
              <a:buChar char="»"/>
              <a:defRPr sz="2800">
                <a:solidFill>
                  <a:srgbClr val="FFFFFF"/>
                </a:solidFill>
              </a:defRPr>
            </a:lvl5pPr>
            <a:lvl6pPr marL="5486400" lvl="5" indent="-863600" algn="l">
              <a:lnSpc>
                <a:spcPct val="115000"/>
              </a:lnSpc>
              <a:spcBef>
                <a:spcPts val="3200"/>
              </a:spcBef>
              <a:spcAft>
                <a:spcPts val="0"/>
              </a:spcAft>
              <a:buClr>
                <a:srgbClr val="FFFFFF"/>
              </a:buClr>
              <a:buSzPts val="3200"/>
              <a:buChar char="●"/>
              <a:defRPr sz="2800">
                <a:solidFill>
                  <a:srgbClr val="FFFFFF"/>
                </a:solidFill>
              </a:defRPr>
            </a:lvl6pPr>
            <a:lvl7pPr marL="6400800" lvl="6" indent="-863600" algn="l">
              <a:lnSpc>
                <a:spcPct val="115000"/>
              </a:lnSpc>
              <a:spcBef>
                <a:spcPts val="3200"/>
              </a:spcBef>
              <a:spcAft>
                <a:spcPts val="0"/>
              </a:spcAft>
              <a:buClr>
                <a:srgbClr val="FFFFFF"/>
              </a:buClr>
              <a:buSzPts val="3200"/>
              <a:buChar char="●"/>
              <a:defRPr sz="2800">
                <a:solidFill>
                  <a:srgbClr val="FFFFFF"/>
                </a:solidFill>
              </a:defRPr>
            </a:lvl7pPr>
            <a:lvl8pPr marL="7315200" lvl="7" indent="-863600" algn="l">
              <a:lnSpc>
                <a:spcPct val="115000"/>
              </a:lnSpc>
              <a:spcBef>
                <a:spcPts val="3200"/>
              </a:spcBef>
              <a:spcAft>
                <a:spcPts val="0"/>
              </a:spcAft>
              <a:buClr>
                <a:srgbClr val="FFFFFF"/>
              </a:buClr>
              <a:buSzPts val="3200"/>
              <a:buChar char="●"/>
              <a:defRPr sz="2800">
                <a:solidFill>
                  <a:srgbClr val="FFFFFF"/>
                </a:solidFill>
              </a:defRPr>
            </a:lvl8pPr>
            <a:lvl9pPr marL="8229600" lvl="8" indent="-863600" algn="l">
              <a:lnSpc>
                <a:spcPct val="115000"/>
              </a:lnSpc>
              <a:spcBef>
                <a:spcPts val="3200"/>
              </a:spcBef>
              <a:spcAft>
                <a:spcPts val="3200"/>
              </a:spcAft>
              <a:buClr>
                <a:srgbClr val="FFFFFF"/>
              </a:buClr>
              <a:buSzPts val="3200"/>
              <a:buChar char="●"/>
              <a:defRPr sz="2800">
                <a:solidFill>
                  <a:srgbClr val="FFFFFF"/>
                </a:solidFill>
              </a:defRPr>
            </a:lvl9pPr>
          </a:lstStyle>
          <a:p>
            <a:endParaRPr/>
          </a:p>
        </p:txBody>
      </p:sp>
      <p:sp>
        <p:nvSpPr>
          <p:cNvPr id="24" name="Google Shape;24;gfeb572dea5_1_85"/>
          <p:cNvSpPr txBox="1">
            <a:spLocks noGrp="1"/>
          </p:cNvSpPr>
          <p:nvPr>
            <p:ph type="sldNum" idx="12"/>
          </p:nvPr>
        </p:nvSpPr>
        <p:spPr>
          <a:xfrm>
            <a:off x="22661331" y="12549650"/>
            <a:ext cx="1463200" cy="400019"/>
          </a:xfrm>
          <a:prstGeom prst="rect">
            <a:avLst/>
          </a:prstGeom>
          <a:noFill/>
        </p:spPr>
        <p:txBody>
          <a:bodyPr spcFirstLastPara="1" wrap="square" lIns="45675" tIns="45675" rIns="45675" bIns="45675" anchor="ctr" anchorCtr="0">
            <a:spAutoFit/>
          </a:bodyPr>
          <a:lstStyle>
            <a:lvl1pPr lvl="0" algn="r">
              <a:lnSpc>
                <a:spcPct val="100000"/>
              </a:lnSpc>
              <a:spcAft>
                <a:spcPts val="0"/>
              </a:spcAft>
              <a:buNone/>
              <a:defRPr sz="2000">
                <a:solidFill>
                  <a:srgbClr val="FFFFFF"/>
                </a:solidFill>
              </a:defRPr>
            </a:lvl1pPr>
            <a:lvl2pPr lvl="1" algn="r">
              <a:lnSpc>
                <a:spcPct val="100000"/>
              </a:lnSpc>
              <a:spcAft>
                <a:spcPts val="0"/>
              </a:spcAft>
              <a:buNone/>
              <a:defRPr sz="2000">
                <a:solidFill>
                  <a:srgbClr val="FFFFFF"/>
                </a:solidFill>
              </a:defRPr>
            </a:lvl2pPr>
            <a:lvl3pPr lvl="2" algn="r">
              <a:lnSpc>
                <a:spcPct val="100000"/>
              </a:lnSpc>
              <a:spcAft>
                <a:spcPts val="0"/>
              </a:spcAft>
              <a:buNone/>
              <a:defRPr sz="2000">
                <a:solidFill>
                  <a:srgbClr val="FFFFFF"/>
                </a:solidFill>
              </a:defRPr>
            </a:lvl3pPr>
            <a:lvl4pPr lvl="3" algn="r">
              <a:lnSpc>
                <a:spcPct val="100000"/>
              </a:lnSpc>
              <a:spcAft>
                <a:spcPts val="0"/>
              </a:spcAft>
              <a:buNone/>
              <a:defRPr sz="2000">
                <a:solidFill>
                  <a:srgbClr val="FFFFFF"/>
                </a:solidFill>
              </a:defRPr>
            </a:lvl4pPr>
            <a:lvl5pPr lvl="4" algn="r">
              <a:lnSpc>
                <a:spcPct val="100000"/>
              </a:lnSpc>
              <a:spcAft>
                <a:spcPts val="0"/>
              </a:spcAft>
              <a:buNone/>
              <a:defRPr sz="2000">
                <a:solidFill>
                  <a:srgbClr val="FFFFFF"/>
                </a:solidFill>
              </a:defRPr>
            </a:lvl5pPr>
            <a:lvl6pPr lvl="5" algn="r">
              <a:lnSpc>
                <a:spcPct val="100000"/>
              </a:lnSpc>
              <a:spcAft>
                <a:spcPts val="0"/>
              </a:spcAft>
              <a:buNone/>
              <a:defRPr sz="2000">
                <a:solidFill>
                  <a:srgbClr val="FFFFFF"/>
                </a:solidFill>
              </a:defRPr>
            </a:lvl6pPr>
            <a:lvl7pPr lvl="6" algn="r">
              <a:lnSpc>
                <a:spcPct val="100000"/>
              </a:lnSpc>
              <a:spcAft>
                <a:spcPts val="0"/>
              </a:spcAft>
              <a:buNone/>
              <a:defRPr sz="2000">
                <a:solidFill>
                  <a:srgbClr val="FFFFFF"/>
                </a:solidFill>
              </a:defRPr>
            </a:lvl7pPr>
            <a:lvl8pPr lvl="7" algn="r">
              <a:lnSpc>
                <a:spcPct val="100000"/>
              </a:lnSpc>
              <a:spcAft>
                <a:spcPts val="0"/>
              </a:spcAft>
              <a:buNone/>
              <a:defRPr sz="2000">
                <a:solidFill>
                  <a:srgbClr val="FFFFFF"/>
                </a:solidFill>
              </a:defRPr>
            </a:lvl8pPr>
            <a:lvl9pPr lvl="8" algn="r">
              <a:lnSpc>
                <a:spcPct val="100000"/>
              </a:lnSpc>
              <a:spcAft>
                <a:spcPts val="0"/>
              </a:spcAft>
              <a:buNone/>
              <a:defRPr sz="2000">
                <a:solidFill>
                  <a:srgbClr val="FFFFFF"/>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3117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1"/>
        <p:cNvGrpSpPr/>
        <p:nvPr/>
      </p:nvGrpSpPr>
      <p:grpSpPr>
        <a:xfrm>
          <a:off x="0" y="0"/>
          <a:ext cx="0" cy="0"/>
          <a:chOff x="0" y="0"/>
          <a:chExt cx="0" cy="0"/>
        </a:xfrm>
      </p:grpSpPr>
      <p:sp>
        <p:nvSpPr>
          <p:cNvPr id="12" name="Google Shape;12;p11"/>
          <p:cNvSpPr txBox="1">
            <a:spLocks noGrp="1"/>
          </p:cNvSpPr>
          <p:nvPr>
            <p:ph type="sldNum" idx="12"/>
          </p:nvPr>
        </p:nvSpPr>
        <p:spPr>
          <a:xfrm>
            <a:off x="22435205" y="12846897"/>
            <a:ext cx="729643" cy="461574"/>
          </a:xfrm>
          <a:prstGeom prst="rect">
            <a:avLst/>
          </a:prstGeom>
          <a:noFill/>
          <a:ln>
            <a:noFill/>
          </a:ln>
        </p:spPr>
        <p:txBody>
          <a:bodyPr spcFirstLastPara="1" wrap="square" lIns="45675" tIns="45675" rIns="45675" bIns="45675" anchor="ctr" anchorCtr="0">
            <a:spAutoFit/>
          </a:bodyPr>
          <a:lstStyle>
            <a:lvl1pPr marL="0" lvl="0"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2400">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4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rgbClr val="F9CB9C"/>
        </a:solidFill>
        <a:effectLst/>
      </p:bgPr>
    </p:bg>
    <p:spTree>
      <p:nvGrpSpPr>
        <p:cNvPr id="1" name="Shape 18"/>
        <p:cNvGrpSpPr/>
        <p:nvPr/>
      </p:nvGrpSpPr>
      <p:grpSpPr>
        <a:xfrm>
          <a:off x="0" y="0"/>
          <a:ext cx="0" cy="0"/>
          <a:chOff x="0" y="0"/>
          <a:chExt cx="0" cy="0"/>
        </a:xfrm>
      </p:grpSpPr>
      <p:sp>
        <p:nvSpPr>
          <p:cNvPr id="19" name="Google Shape;19;p13"/>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1pPr>
            <a:lvl2pPr marL="0" marR="0" lvl="1"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2pPr>
            <a:lvl3pPr marL="0" marR="0" lvl="2"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3pPr>
            <a:lvl4pPr marL="0" marR="0" lvl="3"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4pPr>
            <a:lvl5pPr marL="0" marR="0" lvl="4"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5pPr>
            <a:lvl6pPr marL="0" marR="0" lvl="5"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6pPr>
            <a:lvl7pPr marL="0" marR="0" lvl="6"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7pPr>
            <a:lvl8pPr marL="0" marR="0" lvl="7"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8pPr>
            <a:lvl9pPr marL="0" marR="0" lvl="8"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 Vertical">
  <p:cSld name="Photo - Vertical">
    <p:bg>
      <p:bgPr>
        <a:solidFill>
          <a:srgbClr val="F9CB9C"/>
        </a:solidFill>
        <a:effectLst/>
      </p:bgPr>
    </p:bg>
    <p:spTree>
      <p:nvGrpSpPr>
        <p:cNvPr id="1" name="Shape 20"/>
        <p:cNvGrpSpPr/>
        <p:nvPr/>
      </p:nvGrpSpPr>
      <p:grpSpPr>
        <a:xfrm>
          <a:off x="0" y="0"/>
          <a:ext cx="0" cy="0"/>
          <a:chOff x="0" y="0"/>
          <a:chExt cx="0" cy="0"/>
        </a:xfrm>
      </p:grpSpPr>
      <p:grpSp>
        <p:nvGrpSpPr>
          <p:cNvPr id="21" name="Google Shape;21;p16"/>
          <p:cNvGrpSpPr/>
          <p:nvPr/>
        </p:nvGrpSpPr>
        <p:grpSpPr>
          <a:xfrm>
            <a:off x="673100" y="7416800"/>
            <a:ext cx="10909301" cy="63500"/>
            <a:chOff x="0" y="0"/>
            <a:chExt cx="10909300" cy="63500"/>
          </a:xfrm>
        </p:grpSpPr>
        <p:cxnSp>
          <p:nvCxnSpPr>
            <p:cNvPr id="22" name="Google Shape;22;p16"/>
            <p:cNvCxnSpPr/>
            <p:nvPr/>
          </p:nvCxnSpPr>
          <p:spPr>
            <a:xfrm>
              <a:off x="0" y="0"/>
              <a:ext cx="10909300" cy="0"/>
            </a:xfrm>
            <a:prstGeom prst="straightConnector1">
              <a:avLst/>
            </a:prstGeom>
            <a:noFill/>
            <a:ln w="12700" cap="flat" cmpd="sng">
              <a:solidFill>
                <a:srgbClr val="7794B9"/>
              </a:solidFill>
              <a:prstDash val="solid"/>
              <a:miter lim="400000"/>
              <a:headEnd type="none" w="sm" len="sm"/>
              <a:tailEnd type="none" w="sm" len="sm"/>
            </a:ln>
          </p:spPr>
        </p:cxnSp>
        <p:cxnSp>
          <p:nvCxnSpPr>
            <p:cNvPr id="23" name="Google Shape;23;p16"/>
            <p:cNvCxnSpPr/>
            <p:nvPr/>
          </p:nvCxnSpPr>
          <p:spPr>
            <a:xfrm>
              <a:off x="0" y="63500"/>
              <a:ext cx="10909300" cy="0"/>
            </a:xfrm>
            <a:prstGeom prst="straightConnector1">
              <a:avLst/>
            </a:prstGeom>
            <a:noFill/>
            <a:ln w="12700" cap="flat" cmpd="sng">
              <a:solidFill>
                <a:srgbClr val="7794B9"/>
              </a:solidFill>
              <a:prstDash val="solid"/>
              <a:miter lim="400000"/>
              <a:headEnd type="none" w="sm" len="sm"/>
              <a:tailEnd type="none" w="sm" len="sm"/>
            </a:ln>
          </p:spPr>
        </p:cxnSp>
      </p:grpSp>
      <p:sp>
        <p:nvSpPr>
          <p:cNvPr id="24" name="Google Shape;24;p16"/>
          <p:cNvSpPr>
            <a:spLocks noGrp="1"/>
          </p:cNvSpPr>
          <p:nvPr>
            <p:ph type="pic" idx="2"/>
          </p:nvPr>
        </p:nvSpPr>
        <p:spPr>
          <a:xfrm>
            <a:off x="10883900" y="0"/>
            <a:ext cx="16205200" cy="13716000"/>
          </a:xfrm>
          <a:prstGeom prst="rect">
            <a:avLst/>
          </a:prstGeom>
          <a:noFill/>
          <a:ln>
            <a:noFill/>
          </a:ln>
        </p:spPr>
      </p:sp>
      <p:sp>
        <p:nvSpPr>
          <p:cNvPr id="25" name="Google Shape;25;p16"/>
          <p:cNvSpPr txBox="1">
            <a:spLocks noGrp="1"/>
          </p:cNvSpPr>
          <p:nvPr>
            <p:ph type="title"/>
          </p:nvPr>
        </p:nvSpPr>
        <p:spPr>
          <a:xfrm>
            <a:off x="673100" y="2717800"/>
            <a:ext cx="10909300" cy="4559300"/>
          </a:xfrm>
          <a:prstGeom prst="rect">
            <a:avLst/>
          </a:prstGeom>
          <a:noFill/>
          <a:ln>
            <a:noFill/>
          </a:ln>
        </p:spPr>
        <p:txBody>
          <a:bodyPr spcFirstLastPara="1" wrap="square" lIns="50800" tIns="50800" rIns="50800" bIns="50800" anchor="b" anchorCtr="0">
            <a:normAutofit/>
          </a:bodyPr>
          <a:lstStyle>
            <a:lvl1pPr lvl="0" algn="l">
              <a:lnSpc>
                <a:spcPct val="100000"/>
              </a:lnSpc>
              <a:spcBef>
                <a:spcPts val="0"/>
              </a:spcBef>
              <a:spcAft>
                <a:spcPts val="0"/>
              </a:spcAft>
              <a:buClr>
                <a:srgbClr val="2F4763"/>
              </a:buClr>
              <a:buSzPts val="1800"/>
              <a:buNone/>
              <a:defRPr/>
            </a:lvl1pPr>
            <a:lvl2pPr lvl="1" algn="l">
              <a:lnSpc>
                <a:spcPct val="100000"/>
              </a:lnSpc>
              <a:spcBef>
                <a:spcPts val="0"/>
              </a:spcBef>
              <a:spcAft>
                <a:spcPts val="0"/>
              </a:spcAft>
              <a:buClr>
                <a:srgbClr val="2F4763"/>
              </a:buClr>
              <a:buSzPts val="1800"/>
              <a:buNone/>
              <a:defRPr/>
            </a:lvl2pPr>
            <a:lvl3pPr lvl="2" algn="l">
              <a:lnSpc>
                <a:spcPct val="100000"/>
              </a:lnSpc>
              <a:spcBef>
                <a:spcPts val="0"/>
              </a:spcBef>
              <a:spcAft>
                <a:spcPts val="0"/>
              </a:spcAft>
              <a:buClr>
                <a:srgbClr val="2F4763"/>
              </a:buClr>
              <a:buSzPts val="1800"/>
              <a:buNone/>
              <a:defRPr/>
            </a:lvl3pPr>
            <a:lvl4pPr lvl="3" algn="l">
              <a:lnSpc>
                <a:spcPct val="100000"/>
              </a:lnSpc>
              <a:spcBef>
                <a:spcPts val="0"/>
              </a:spcBef>
              <a:spcAft>
                <a:spcPts val="0"/>
              </a:spcAft>
              <a:buClr>
                <a:srgbClr val="2F4763"/>
              </a:buClr>
              <a:buSzPts val="1800"/>
              <a:buNone/>
              <a:defRPr/>
            </a:lvl4pPr>
            <a:lvl5pPr lvl="4" algn="l">
              <a:lnSpc>
                <a:spcPct val="100000"/>
              </a:lnSpc>
              <a:spcBef>
                <a:spcPts val="0"/>
              </a:spcBef>
              <a:spcAft>
                <a:spcPts val="0"/>
              </a:spcAft>
              <a:buClr>
                <a:srgbClr val="2F4763"/>
              </a:buClr>
              <a:buSzPts val="1800"/>
              <a:buNone/>
              <a:defRPr/>
            </a:lvl5pPr>
            <a:lvl6pPr lvl="5" algn="l">
              <a:lnSpc>
                <a:spcPct val="100000"/>
              </a:lnSpc>
              <a:spcBef>
                <a:spcPts val="0"/>
              </a:spcBef>
              <a:spcAft>
                <a:spcPts val="0"/>
              </a:spcAft>
              <a:buClr>
                <a:srgbClr val="2F4763"/>
              </a:buClr>
              <a:buSzPts val="1800"/>
              <a:buNone/>
              <a:defRPr/>
            </a:lvl6pPr>
            <a:lvl7pPr lvl="6" algn="l">
              <a:lnSpc>
                <a:spcPct val="100000"/>
              </a:lnSpc>
              <a:spcBef>
                <a:spcPts val="0"/>
              </a:spcBef>
              <a:spcAft>
                <a:spcPts val="0"/>
              </a:spcAft>
              <a:buClr>
                <a:srgbClr val="2F4763"/>
              </a:buClr>
              <a:buSzPts val="1800"/>
              <a:buNone/>
              <a:defRPr/>
            </a:lvl7pPr>
            <a:lvl8pPr lvl="7" algn="l">
              <a:lnSpc>
                <a:spcPct val="100000"/>
              </a:lnSpc>
              <a:spcBef>
                <a:spcPts val="0"/>
              </a:spcBef>
              <a:spcAft>
                <a:spcPts val="0"/>
              </a:spcAft>
              <a:buClr>
                <a:srgbClr val="2F4763"/>
              </a:buClr>
              <a:buSzPts val="1800"/>
              <a:buNone/>
              <a:defRPr/>
            </a:lvl8pPr>
            <a:lvl9pPr lvl="8" algn="l">
              <a:lnSpc>
                <a:spcPct val="100000"/>
              </a:lnSpc>
              <a:spcBef>
                <a:spcPts val="0"/>
              </a:spcBef>
              <a:spcAft>
                <a:spcPts val="0"/>
              </a:spcAft>
              <a:buClr>
                <a:srgbClr val="2F4763"/>
              </a:buClr>
              <a:buSzPts val="1800"/>
              <a:buNone/>
              <a:defRPr/>
            </a:lvl9pPr>
          </a:lstStyle>
          <a:p>
            <a:endParaRPr/>
          </a:p>
        </p:txBody>
      </p:sp>
      <p:sp>
        <p:nvSpPr>
          <p:cNvPr id="26" name="Google Shape;26;p16"/>
          <p:cNvSpPr txBox="1">
            <a:spLocks noGrp="1"/>
          </p:cNvSpPr>
          <p:nvPr>
            <p:ph type="body" idx="1"/>
          </p:nvPr>
        </p:nvSpPr>
        <p:spPr>
          <a:xfrm>
            <a:off x="673100" y="7607300"/>
            <a:ext cx="10909300" cy="473710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400"/>
              </a:spcBef>
              <a:spcAft>
                <a:spcPts val="0"/>
              </a:spcAft>
              <a:buClr>
                <a:srgbClr val="5C86B9"/>
              </a:buClr>
              <a:buSzPts val="3200"/>
              <a:buFont typeface="Palatino"/>
              <a:buNone/>
              <a:defRPr sz="3200">
                <a:solidFill>
                  <a:srgbClr val="5C86B9"/>
                </a:solidFill>
              </a:defRPr>
            </a:lvl1pPr>
            <a:lvl2pPr marL="914400" lvl="1" indent="-228600" algn="l">
              <a:lnSpc>
                <a:spcPct val="100000"/>
              </a:lnSpc>
              <a:spcBef>
                <a:spcPts val="1400"/>
              </a:spcBef>
              <a:spcAft>
                <a:spcPts val="0"/>
              </a:spcAft>
              <a:buClr>
                <a:srgbClr val="5C86B9"/>
              </a:buClr>
              <a:buSzPts val="3200"/>
              <a:buFont typeface="Palatino"/>
              <a:buNone/>
              <a:defRPr sz="3200">
                <a:solidFill>
                  <a:srgbClr val="5C86B9"/>
                </a:solidFill>
              </a:defRPr>
            </a:lvl2pPr>
            <a:lvl3pPr marL="1371600" lvl="2" indent="-228600" algn="l">
              <a:lnSpc>
                <a:spcPct val="100000"/>
              </a:lnSpc>
              <a:spcBef>
                <a:spcPts val="1400"/>
              </a:spcBef>
              <a:spcAft>
                <a:spcPts val="0"/>
              </a:spcAft>
              <a:buClr>
                <a:srgbClr val="5C86B9"/>
              </a:buClr>
              <a:buSzPts val="3200"/>
              <a:buFont typeface="Palatino"/>
              <a:buNone/>
              <a:defRPr sz="3200">
                <a:solidFill>
                  <a:srgbClr val="5C86B9"/>
                </a:solidFill>
              </a:defRPr>
            </a:lvl3pPr>
            <a:lvl4pPr marL="1828800" lvl="3" indent="-228600" algn="l">
              <a:lnSpc>
                <a:spcPct val="100000"/>
              </a:lnSpc>
              <a:spcBef>
                <a:spcPts val="1400"/>
              </a:spcBef>
              <a:spcAft>
                <a:spcPts val="0"/>
              </a:spcAft>
              <a:buClr>
                <a:srgbClr val="5C86B9"/>
              </a:buClr>
              <a:buSzPts val="3200"/>
              <a:buFont typeface="Palatino"/>
              <a:buNone/>
              <a:defRPr sz="3200">
                <a:solidFill>
                  <a:srgbClr val="5C86B9"/>
                </a:solidFill>
              </a:defRPr>
            </a:lvl4pPr>
            <a:lvl5pPr marL="2286000" lvl="4" indent="-228600" algn="l">
              <a:lnSpc>
                <a:spcPct val="100000"/>
              </a:lnSpc>
              <a:spcBef>
                <a:spcPts val="1400"/>
              </a:spcBef>
              <a:spcAft>
                <a:spcPts val="0"/>
              </a:spcAft>
              <a:buClr>
                <a:srgbClr val="5C86B9"/>
              </a:buClr>
              <a:buSzPts val="3200"/>
              <a:buFont typeface="Palatino"/>
              <a:buNone/>
              <a:defRPr sz="3200">
                <a:solidFill>
                  <a:srgbClr val="5C86B9"/>
                </a:solidFill>
              </a:defRPr>
            </a:lvl5pPr>
            <a:lvl6pPr marL="2743200" lvl="5" indent="-308610" algn="l">
              <a:lnSpc>
                <a:spcPct val="100000"/>
              </a:lnSpc>
              <a:spcBef>
                <a:spcPts val="5900"/>
              </a:spcBef>
              <a:spcAft>
                <a:spcPts val="0"/>
              </a:spcAft>
              <a:buSzPts val="1260"/>
              <a:buChar char="●"/>
              <a:defRPr/>
            </a:lvl6pPr>
            <a:lvl7pPr marL="3200400" lvl="6" indent="-308610" algn="l">
              <a:lnSpc>
                <a:spcPct val="100000"/>
              </a:lnSpc>
              <a:spcBef>
                <a:spcPts val="5900"/>
              </a:spcBef>
              <a:spcAft>
                <a:spcPts val="0"/>
              </a:spcAft>
              <a:buSzPts val="1260"/>
              <a:buChar char="●"/>
              <a:defRPr/>
            </a:lvl7pPr>
            <a:lvl8pPr marL="3657600" lvl="7" indent="-308609" algn="l">
              <a:lnSpc>
                <a:spcPct val="100000"/>
              </a:lnSpc>
              <a:spcBef>
                <a:spcPts val="5900"/>
              </a:spcBef>
              <a:spcAft>
                <a:spcPts val="0"/>
              </a:spcAft>
              <a:buSzPts val="1260"/>
              <a:buChar char="●"/>
              <a:defRPr/>
            </a:lvl8pPr>
            <a:lvl9pPr marL="4114800" lvl="8" indent="-308609" algn="l">
              <a:lnSpc>
                <a:spcPct val="100000"/>
              </a:lnSpc>
              <a:spcBef>
                <a:spcPts val="5900"/>
              </a:spcBef>
              <a:spcAft>
                <a:spcPts val="0"/>
              </a:spcAft>
              <a:buSzPts val="1260"/>
              <a:buChar char="●"/>
              <a:defRPr/>
            </a:lvl9pPr>
          </a:lstStyle>
          <a:p>
            <a:endParaRPr/>
          </a:p>
        </p:txBody>
      </p:sp>
      <p:sp>
        <p:nvSpPr>
          <p:cNvPr id="27" name="Google Shape;27;p16"/>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1pPr>
            <a:lvl2pPr marL="0" marR="0" lvl="1"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2pPr>
            <a:lvl3pPr marL="0" marR="0" lvl="2"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3pPr>
            <a:lvl4pPr marL="0" marR="0" lvl="3"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4pPr>
            <a:lvl5pPr marL="0" marR="0" lvl="4"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5pPr>
            <a:lvl6pPr marL="0" marR="0" lvl="5"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6pPr>
            <a:lvl7pPr marL="0" marR="0" lvl="6"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7pPr>
            <a:lvl8pPr marL="0" marR="0" lvl="7"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8pPr>
            <a:lvl9pPr marL="0" marR="0" lvl="8"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673100" y="622300"/>
            <a:ext cx="23050499" cy="2870200"/>
          </a:xfrm>
          <a:prstGeom prst="rect">
            <a:avLst/>
          </a:prstGeom>
          <a:noFill/>
          <a:ln>
            <a:noFill/>
          </a:ln>
        </p:spPr>
        <p:txBody>
          <a:bodyPr spcFirstLastPara="1" wrap="square" lIns="50800" tIns="50800" rIns="50800" bIns="50800" anchor="ctr" anchorCtr="0">
            <a:normAutofit/>
          </a:bodyPr>
          <a:lstStyle>
            <a:lvl1pPr lvl="0" algn="l">
              <a:lnSpc>
                <a:spcPct val="100000"/>
              </a:lnSpc>
              <a:spcBef>
                <a:spcPts val="0"/>
              </a:spcBef>
              <a:spcAft>
                <a:spcPts val="0"/>
              </a:spcAft>
              <a:buClr>
                <a:srgbClr val="2F4763"/>
              </a:buClr>
              <a:buSzPts val="1800"/>
              <a:buNone/>
              <a:defRPr/>
            </a:lvl1pPr>
            <a:lvl2pPr lvl="1" algn="l">
              <a:lnSpc>
                <a:spcPct val="100000"/>
              </a:lnSpc>
              <a:spcBef>
                <a:spcPts val="0"/>
              </a:spcBef>
              <a:spcAft>
                <a:spcPts val="0"/>
              </a:spcAft>
              <a:buClr>
                <a:srgbClr val="2F4763"/>
              </a:buClr>
              <a:buSzPts val="1800"/>
              <a:buNone/>
              <a:defRPr/>
            </a:lvl2pPr>
            <a:lvl3pPr lvl="2" algn="l">
              <a:lnSpc>
                <a:spcPct val="100000"/>
              </a:lnSpc>
              <a:spcBef>
                <a:spcPts val="0"/>
              </a:spcBef>
              <a:spcAft>
                <a:spcPts val="0"/>
              </a:spcAft>
              <a:buClr>
                <a:srgbClr val="2F4763"/>
              </a:buClr>
              <a:buSzPts val="1800"/>
              <a:buNone/>
              <a:defRPr/>
            </a:lvl3pPr>
            <a:lvl4pPr lvl="3" algn="l">
              <a:lnSpc>
                <a:spcPct val="100000"/>
              </a:lnSpc>
              <a:spcBef>
                <a:spcPts val="0"/>
              </a:spcBef>
              <a:spcAft>
                <a:spcPts val="0"/>
              </a:spcAft>
              <a:buClr>
                <a:srgbClr val="2F4763"/>
              </a:buClr>
              <a:buSzPts val="1800"/>
              <a:buNone/>
              <a:defRPr/>
            </a:lvl4pPr>
            <a:lvl5pPr lvl="4" algn="l">
              <a:lnSpc>
                <a:spcPct val="100000"/>
              </a:lnSpc>
              <a:spcBef>
                <a:spcPts val="0"/>
              </a:spcBef>
              <a:spcAft>
                <a:spcPts val="0"/>
              </a:spcAft>
              <a:buClr>
                <a:srgbClr val="2F4763"/>
              </a:buClr>
              <a:buSzPts val="1800"/>
              <a:buNone/>
              <a:defRPr/>
            </a:lvl5pPr>
            <a:lvl6pPr lvl="5" algn="l">
              <a:lnSpc>
                <a:spcPct val="100000"/>
              </a:lnSpc>
              <a:spcBef>
                <a:spcPts val="0"/>
              </a:spcBef>
              <a:spcAft>
                <a:spcPts val="0"/>
              </a:spcAft>
              <a:buClr>
                <a:srgbClr val="2F4763"/>
              </a:buClr>
              <a:buSzPts val="1800"/>
              <a:buNone/>
              <a:defRPr/>
            </a:lvl6pPr>
            <a:lvl7pPr lvl="6" algn="l">
              <a:lnSpc>
                <a:spcPct val="100000"/>
              </a:lnSpc>
              <a:spcBef>
                <a:spcPts val="0"/>
              </a:spcBef>
              <a:spcAft>
                <a:spcPts val="0"/>
              </a:spcAft>
              <a:buClr>
                <a:srgbClr val="2F4763"/>
              </a:buClr>
              <a:buSzPts val="1800"/>
              <a:buNone/>
              <a:defRPr/>
            </a:lvl7pPr>
            <a:lvl8pPr lvl="7" algn="l">
              <a:lnSpc>
                <a:spcPct val="100000"/>
              </a:lnSpc>
              <a:spcBef>
                <a:spcPts val="0"/>
              </a:spcBef>
              <a:spcAft>
                <a:spcPts val="0"/>
              </a:spcAft>
              <a:buClr>
                <a:srgbClr val="2F4763"/>
              </a:buClr>
              <a:buSzPts val="1800"/>
              <a:buNone/>
              <a:defRPr/>
            </a:lvl8pPr>
            <a:lvl9pPr lvl="8" algn="l">
              <a:lnSpc>
                <a:spcPct val="100000"/>
              </a:lnSpc>
              <a:spcBef>
                <a:spcPts val="0"/>
              </a:spcBef>
              <a:spcAft>
                <a:spcPts val="0"/>
              </a:spcAft>
              <a:buClr>
                <a:srgbClr val="2F4763"/>
              </a:buClr>
              <a:buSzPts val="1800"/>
              <a:buNone/>
              <a:defRPr/>
            </a:lvl9pPr>
          </a:lstStyle>
          <a:p>
            <a:endParaRPr/>
          </a:p>
        </p:txBody>
      </p:sp>
      <p:sp>
        <p:nvSpPr>
          <p:cNvPr id="30" name="Google Shape;30;p17"/>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1pPr>
            <a:lvl2pPr marL="0" marR="0" lvl="1"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2pPr>
            <a:lvl3pPr marL="0" marR="0" lvl="2"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3pPr>
            <a:lvl4pPr marL="0" marR="0" lvl="3"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4pPr>
            <a:lvl5pPr marL="0" marR="0" lvl="4"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5pPr>
            <a:lvl6pPr marL="0" marR="0" lvl="5"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6pPr>
            <a:lvl7pPr marL="0" marR="0" lvl="6"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7pPr>
            <a:lvl8pPr marL="0" marR="0" lvl="7"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8pPr>
            <a:lvl9pPr marL="0" marR="0" lvl="8" indent="0" algn="ctr">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Bullets &amp; Photo">
  <p:cSld name="Title, Bullets &amp; Photo">
    <p:bg>
      <p:bgPr>
        <a:solidFill>
          <a:srgbClr val="F9CB9C"/>
        </a:solidFill>
        <a:effectLst/>
      </p:bgPr>
    </p:bg>
    <p:spTree>
      <p:nvGrpSpPr>
        <p:cNvPr id="1" name="Shape 31"/>
        <p:cNvGrpSpPr/>
        <p:nvPr/>
      </p:nvGrpSpPr>
      <p:grpSpPr>
        <a:xfrm>
          <a:off x="0" y="0"/>
          <a:ext cx="0" cy="0"/>
          <a:chOff x="0" y="0"/>
          <a:chExt cx="0" cy="0"/>
        </a:xfrm>
      </p:grpSpPr>
      <p:cxnSp>
        <p:nvCxnSpPr>
          <p:cNvPr id="32" name="Google Shape;32;p18"/>
          <p:cNvCxnSpPr/>
          <p:nvPr/>
        </p:nvCxnSpPr>
        <p:spPr>
          <a:xfrm>
            <a:off x="762000" y="3606800"/>
            <a:ext cx="10668000" cy="0"/>
          </a:xfrm>
          <a:prstGeom prst="straightConnector1">
            <a:avLst/>
          </a:prstGeom>
          <a:noFill/>
          <a:ln w="12700" cap="flat" cmpd="sng">
            <a:solidFill>
              <a:srgbClr val="7794B9"/>
            </a:solidFill>
            <a:prstDash val="solid"/>
            <a:miter lim="400000"/>
            <a:headEnd type="none" w="sm" len="sm"/>
            <a:tailEnd type="none" w="sm" len="sm"/>
          </a:ln>
        </p:spPr>
      </p:cxnSp>
      <p:cxnSp>
        <p:nvCxnSpPr>
          <p:cNvPr id="33" name="Google Shape;33;p18"/>
          <p:cNvCxnSpPr/>
          <p:nvPr/>
        </p:nvCxnSpPr>
        <p:spPr>
          <a:xfrm>
            <a:off x="762000" y="3683000"/>
            <a:ext cx="10668000" cy="0"/>
          </a:xfrm>
          <a:prstGeom prst="straightConnector1">
            <a:avLst/>
          </a:prstGeom>
          <a:noFill/>
          <a:ln w="12700" cap="flat" cmpd="sng">
            <a:solidFill>
              <a:srgbClr val="7794B9"/>
            </a:solidFill>
            <a:prstDash val="solid"/>
            <a:miter lim="400000"/>
            <a:headEnd type="none" w="sm" len="sm"/>
            <a:tailEnd type="none" w="sm" len="sm"/>
          </a:ln>
        </p:spPr>
      </p:cxnSp>
      <p:sp>
        <p:nvSpPr>
          <p:cNvPr id="34" name="Google Shape;34;p18"/>
          <p:cNvSpPr>
            <a:spLocks noGrp="1"/>
          </p:cNvSpPr>
          <p:nvPr>
            <p:ph type="pic" idx="2"/>
          </p:nvPr>
        </p:nvSpPr>
        <p:spPr>
          <a:xfrm>
            <a:off x="9156700" y="0"/>
            <a:ext cx="18288001" cy="13716000"/>
          </a:xfrm>
          <a:prstGeom prst="rect">
            <a:avLst/>
          </a:prstGeom>
          <a:noFill/>
          <a:ln>
            <a:noFill/>
          </a:ln>
        </p:spPr>
      </p:sp>
      <p:sp>
        <p:nvSpPr>
          <p:cNvPr id="35" name="Google Shape;35;p18"/>
          <p:cNvSpPr txBox="1">
            <a:spLocks noGrp="1"/>
          </p:cNvSpPr>
          <p:nvPr>
            <p:ph type="title"/>
          </p:nvPr>
        </p:nvSpPr>
        <p:spPr>
          <a:xfrm>
            <a:off x="673100" y="622300"/>
            <a:ext cx="10909300" cy="2870200"/>
          </a:xfrm>
          <a:prstGeom prst="rect">
            <a:avLst/>
          </a:prstGeom>
          <a:noFill/>
          <a:ln>
            <a:noFill/>
          </a:ln>
        </p:spPr>
        <p:txBody>
          <a:bodyPr spcFirstLastPara="1" wrap="square" lIns="50800" tIns="50800" rIns="50800" bIns="50800" anchor="ctr" anchorCtr="0">
            <a:normAutofit/>
          </a:bodyPr>
          <a:lstStyle>
            <a:lvl1pPr lvl="0" algn="l">
              <a:lnSpc>
                <a:spcPct val="100000"/>
              </a:lnSpc>
              <a:spcBef>
                <a:spcPts val="0"/>
              </a:spcBef>
              <a:spcAft>
                <a:spcPts val="0"/>
              </a:spcAft>
              <a:buClr>
                <a:srgbClr val="2F4763"/>
              </a:buClr>
              <a:buSzPts val="1800"/>
              <a:buNone/>
              <a:defRPr/>
            </a:lvl1pPr>
            <a:lvl2pPr lvl="1" algn="l">
              <a:lnSpc>
                <a:spcPct val="100000"/>
              </a:lnSpc>
              <a:spcBef>
                <a:spcPts val="0"/>
              </a:spcBef>
              <a:spcAft>
                <a:spcPts val="0"/>
              </a:spcAft>
              <a:buClr>
                <a:srgbClr val="2F4763"/>
              </a:buClr>
              <a:buSzPts val="1800"/>
              <a:buNone/>
              <a:defRPr/>
            </a:lvl2pPr>
            <a:lvl3pPr lvl="2" algn="l">
              <a:lnSpc>
                <a:spcPct val="100000"/>
              </a:lnSpc>
              <a:spcBef>
                <a:spcPts val="0"/>
              </a:spcBef>
              <a:spcAft>
                <a:spcPts val="0"/>
              </a:spcAft>
              <a:buClr>
                <a:srgbClr val="2F4763"/>
              </a:buClr>
              <a:buSzPts val="1800"/>
              <a:buNone/>
              <a:defRPr/>
            </a:lvl3pPr>
            <a:lvl4pPr lvl="3" algn="l">
              <a:lnSpc>
                <a:spcPct val="100000"/>
              </a:lnSpc>
              <a:spcBef>
                <a:spcPts val="0"/>
              </a:spcBef>
              <a:spcAft>
                <a:spcPts val="0"/>
              </a:spcAft>
              <a:buClr>
                <a:srgbClr val="2F4763"/>
              </a:buClr>
              <a:buSzPts val="1800"/>
              <a:buNone/>
              <a:defRPr/>
            </a:lvl4pPr>
            <a:lvl5pPr lvl="4" algn="l">
              <a:lnSpc>
                <a:spcPct val="100000"/>
              </a:lnSpc>
              <a:spcBef>
                <a:spcPts val="0"/>
              </a:spcBef>
              <a:spcAft>
                <a:spcPts val="0"/>
              </a:spcAft>
              <a:buClr>
                <a:srgbClr val="2F4763"/>
              </a:buClr>
              <a:buSzPts val="1800"/>
              <a:buNone/>
              <a:defRPr/>
            </a:lvl5pPr>
            <a:lvl6pPr lvl="5" algn="l">
              <a:lnSpc>
                <a:spcPct val="100000"/>
              </a:lnSpc>
              <a:spcBef>
                <a:spcPts val="0"/>
              </a:spcBef>
              <a:spcAft>
                <a:spcPts val="0"/>
              </a:spcAft>
              <a:buClr>
                <a:srgbClr val="2F4763"/>
              </a:buClr>
              <a:buSzPts val="1800"/>
              <a:buNone/>
              <a:defRPr/>
            </a:lvl6pPr>
            <a:lvl7pPr lvl="6" algn="l">
              <a:lnSpc>
                <a:spcPct val="100000"/>
              </a:lnSpc>
              <a:spcBef>
                <a:spcPts val="0"/>
              </a:spcBef>
              <a:spcAft>
                <a:spcPts val="0"/>
              </a:spcAft>
              <a:buClr>
                <a:srgbClr val="2F4763"/>
              </a:buClr>
              <a:buSzPts val="1800"/>
              <a:buNone/>
              <a:defRPr/>
            </a:lvl7pPr>
            <a:lvl8pPr lvl="7" algn="l">
              <a:lnSpc>
                <a:spcPct val="100000"/>
              </a:lnSpc>
              <a:spcBef>
                <a:spcPts val="0"/>
              </a:spcBef>
              <a:spcAft>
                <a:spcPts val="0"/>
              </a:spcAft>
              <a:buClr>
                <a:srgbClr val="2F4763"/>
              </a:buClr>
              <a:buSzPts val="1800"/>
              <a:buNone/>
              <a:defRPr/>
            </a:lvl8pPr>
            <a:lvl9pPr lvl="8" algn="l">
              <a:lnSpc>
                <a:spcPct val="100000"/>
              </a:lnSpc>
              <a:spcBef>
                <a:spcPts val="0"/>
              </a:spcBef>
              <a:spcAft>
                <a:spcPts val="0"/>
              </a:spcAft>
              <a:buClr>
                <a:srgbClr val="2F4763"/>
              </a:buClr>
              <a:buSzPts val="1800"/>
              <a:buNone/>
              <a:defRPr/>
            </a:lvl9pPr>
          </a:lstStyle>
          <a:p>
            <a:endParaRPr/>
          </a:p>
        </p:txBody>
      </p:sp>
      <p:sp>
        <p:nvSpPr>
          <p:cNvPr id="36" name="Google Shape;36;p18"/>
          <p:cNvSpPr txBox="1">
            <a:spLocks noGrp="1"/>
          </p:cNvSpPr>
          <p:nvPr>
            <p:ph type="body" idx="1"/>
          </p:nvPr>
        </p:nvSpPr>
        <p:spPr>
          <a:xfrm>
            <a:off x="673100" y="4191000"/>
            <a:ext cx="10909300" cy="8890000"/>
          </a:xfrm>
          <a:prstGeom prst="rect">
            <a:avLst/>
          </a:prstGeom>
          <a:noFill/>
          <a:ln>
            <a:noFill/>
          </a:ln>
        </p:spPr>
        <p:txBody>
          <a:bodyPr spcFirstLastPara="1" wrap="square" lIns="50800" tIns="50800" rIns="50800" bIns="50800" anchor="ctr" anchorCtr="0">
            <a:normAutofit/>
          </a:bodyPr>
          <a:lstStyle>
            <a:lvl1pPr marL="457200" lvl="0" indent="-415290" algn="l">
              <a:lnSpc>
                <a:spcPct val="100000"/>
              </a:lnSpc>
              <a:spcBef>
                <a:spcPts val="5300"/>
              </a:spcBef>
              <a:spcAft>
                <a:spcPts val="0"/>
              </a:spcAft>
              <a:buSzPts val="2940"/>
              <a:buChar char="●"/>
              <a:defRPr sz="4200"/>
            </a:lvl1pPr>
            <a:lvl2pPr marL="914400" lvl="1" indent="-415290" algn="l">
              <a:lnSpc>
                <a:spcPct val="100000"/>
              </a:lnSpc>
              <a:spcBef>
                <a:spcPts val="5300"/>
              </a:spcBef>
              <a:spcAft>
                <a:spcPts val="0"/>
              </a:spcAft>
              <a:buSzPts val="2940"/>
              <a:buChar char="●"/>
              <a:defRPr sz="4200"/>
            </a:lvl2pPr>
            <a:lvl3pPr marL="1371600" lvl="2" indent="-415289" algn="l">
              <a:lnSpc>
                <a:spcPct val="100000"/>
              </a:lnSpc>
              <a:spcBef>
                <a:spcPts val="5300"/>
              </a:spcBef>
              <a:spcAft>
                <a:spcPts val="0"/>
              </a:spcAft>
              <a:buSzPts val="2940"/>
              <a:buChar char="●"/>
              <a:defRPr sz="4200"/>
            </a:lvl3pPr>
            <a:lvl4pPr marL="1828800" lvl="3" indent="-415289" algn="l">
              <a:lnSpc>
                <a:spcPct val="100000"/>
              </a:lnSpc>
              <a:spcBef>
                <a:spcPts val="5300"/>
              </a:spcBef>
              <a:spcAft>
                <a:spcPts val="0"/>
              </a:spcAft>
              <a:buSzPts val="2940"/>
              <a:buChar char="●"/>
              <a:defRPr sz="4200"/>
            </a:lvl4pPr>
            <a:lvl5pPr marL="2286000" lvl="4" indent="-415289" algn="l">
              <a:lnSpc>
                <a:spcPct val="100000"/>
              </a:lnSpc>
              <a:spcBef>
                <a:spcPts val="5300"/>
              </a:spcBef>
              <a:spcAft>
                <a:spcPts val="0"/>
              </a:spcAft>
              <a:buSzPts val="2940"/>
              <a:buChar char="●"/>
              <a:defRPr sz="4200"/>
            </a:lvl5pPr>
            <a:lvl6pPr marL="2743200" lvl="5" indent="-308610" algn="l">
              <a:lnSpc>
                <a:spcPct val="100000"/>
              </a:lnSpc>
              <a:spcBef>
                <a:spcPts val="5900"/>
              </a:spcBef>
              <a:spcAft>
                <a:spcPts val="0"/>
              </a:spcAft>
              <a:buSzPts val="1260"/>
              <a:buChar char="●"/>
              <a:defRPr/>
            </a:lvl6pPr>
            <a:lvl7pPr marL="3200400" lvl="6" indent="-308610" algn="l">
              <a:lnSpc>
                <a:spcPct val="100000"/>
              </a:lnSpc>
              <a:spcBef>
                <a:spcPts val="5900"/>
              </a:spcBef>
              <a:spcAft>
                <a:spcPts val="0"/>
              </a:spcAft>
              <a:buSzPts val="1260"/>
              <a:buChar char="●"/>
              <a:defRPr/>
            </a:lvl7pPr>
            <a:lvl8pPr marL="3657600" lvl="7" indent="-308609" algn="l">
              <a:lnSpc>
                <a:spcPct val="100000"/>
              </a:lnSpc>
              <a:spcBef>
                <a:spcPts val="5900"/>
              </a:spcBef>
              <a:spcAft>
                <a:spcPts val="0"/>
              </a:spcAft>
              <a:buSzPts val="1260"/>
              <a:buChar char="●"/>
              <a:defRPr/>
            </a:lvl8pPr>
            <a:lvl9pPr marL="4114800" lvl="8" indent="-308609" algn="l">
              <a:lnSpc>
                <a:spcPct val="100000"/>
              </a:lnSpc>
              <a:spcBef>
                <a:spcPts val="5900"/>
              </a:spcBef>
              <a:spcAft>
                <a:spcPts val="0"/>
              </a:spcAft>
              <a:buSzPts val="1260"/>
              <a:buChar char="●"/>
              <a:defRPr/>
            </a:lvl9pPr>
          </a:lstStyle>
          <a:p>
            <a:endParaRPr/>
          </a:p>
        </p:txBody>
      </p:sp>
      <p:sp>
        <p:nvSpPr>
          <p:cNvPr id="37" name="Google Shape;37;p18"/>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1pPr>
            <a:lvl2pPr marL="0" marR="0" lvl="1"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2pPr>
            <a:lvl3pPr marL="0" marR="0" lvl="2"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3pPr>
            <a:lvl4pPr marL="0" marR="0" lvl="3"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4pPr>
            <a:lvl5pPr marL="0" marR="0" lvl="4"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5pPr>
            <a:lvl6pPr marL="0" marR="0" lvl="5"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6pPr>
            <a:lvl7pPr marL="0" marR="0" lvl="6"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7pPr>
            <a:lvl8pPr marL="0" marR="0" lvl="7"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8pPr>
            <a:lvl9pPr marL="0" marR="0" lvl="8"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ullets">
  <p:cSld name="Bullets">
    <p:bg>
      <p:bgPr>
        <a:solidFill>
          <a:srgbClr val="F9CB9C"/>
        </a:solidFill>
        <a:effectLst/>
      </p:bgPr>
    </p:bg>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673100" y="622300"/>
            <a:ext cx="23050499" cy="12471399"/>
          </a:xfrm>
          <a:prstGeom prst="rect">
            <a:avLst/>
          </a:prstGeom>
          <a:noFill/>
          <a:ln>
            <a:noFill/>
          </a:ln>
        </p:spPr>
        <p:txBody>
          <a:bodyPr spcFirstLastPara="1" wrap="square" lIns="50800" tIns="50800" rIns="50800" bIns="50800" anchor="ctr" anchorCtr="0">
            <a:normAutofit/>
          </a:bodyPr>
          <a:lstStyle>
            <a:lvl1pPr marL="457200" lvl="0" indent="-308610" algn="l">
              <a:lnSpc>
                <a:spcPct val="100000"/>
              </a:lnSpc>
              <a:spcBef>
                <a:spcPts val="5900"/>
              </a:spcBef>
              <a:spcAft>
                <a:spcPts val="0"/>
              </a:spcAft>
              <a:buSzPts val="1260"/>
              <a:buChar char="●"/>
              <a:defRPr/>
            </a:lvl1pPr>
            <a:lvl2pPr marL="914400" lvl="1" indent="-308610" algn="l">
              <a:lnSpc>
                <a:spcPct val="100000"/>
              </a:lnSpc>
              <a:spcBef>
                <a:spcPts val="5900"/>
              </a:spcBef>
              <a:spcAft>
                <a:spcPts val="0"/>
              </a:spcAft>
              <a:buSzPts val="1260"/>
              <a:buChar char="●"/>
              <a:defRPr/>
            </a:lvl2pPr>
            <a:lvl3pPr marL="1371600" lvl="2" indent="-308610" algn="l">
              <a:lnSpc>
                <a:spcPct val="100000"/>
              </a:lnSpc>
              <a:spcBef>
                <a:spcPts val="5900"/>
              </a:spcBef>
              <a:spcAft>
                <a:spcPts val="0"/>
              </a:spcAft>
              <a:buSzPts val="1260"/>
              <a:buChar char="●"/>
              <a:defRPr/>
            </a:lvl3pPr>
            <a:lvl4pPr marL="1828800" lvl="3" indent="-308610" algn="l">
              <a:lnSpc>
                <a:spcPct val="100000"/>
              </a:lnSpc>
              <a:spcBef>
                <a:spcPts val="5900"/>
              </a:spcBef>
              <a:spcAft>
                <a:spcPts val="0"/>
              </a:spcAft>
              <a:buSzPts val="1260"/>
              <a:buChar char="●"/>
              <a:defRPr/>
            </a:lvl4pPr>
            <a:lvl5pPr marL="2286000" lvl="4" indent="-308610" algn="l">
              <a:lnSpc>
                <a:spcPct val="100000"/>
              </a:lnSpc>
              <a:spcBef>
                <a:spcPts val="5900"/>
              </a:spcBef>
              <a:spcAft>
                <a:spcPts val="0"/>
              </a:spcAft>
              <a:buSzPts val="1260"/>
              <a:buChar char="●"/>
              <a:defRPr/>
            </a:lvl5pPr>
            <a:lvl6pPr marL="2743200" lvl="5" indent="-308610" algn="l">
              <a:lnSpc>
                <a:spcPct val="100000"/>
              </a:lnSpc>
              <a:spcBef>
                <a:spcPts val="5900"/>
              </a:spcBef>
              <a:spcAft>
                <a:spcPts val="0"/>
              </a:spcAft>
              <a:buSzPts val="1260"/>
              <a:buChar char="●"/>
              <a:defRPr/>
            </a:lvl6pPr>
            <a:lvl7pPr marL="3200400" lvl="6" indent="-308610" algn="l">
              <a:lnSpc>
                <a:spcPct val="100000"/>
              </a:lnSpc>
              <a:spcBef>
                <a:spcPts val="5900"/>
              </a:spcBef>
              <a:spcAft>
                <a:spcPts val="0"/>
              </a:spcAft>
              <a:buSzPts val="1260"/>
              <a:buChar char="●"/>
              <a:defRPr/>
            </a:lvl7pPr>
            <a:lvl8pPr marL="3657600" lvl="7" indent="-308609" algn="l">
              <a:lnSpc>
                <a:spcPct val="100000"/>
              </a:lnSpc>
              <a:spcBef>
                <a:spcPts val="5900"/>
              </a:spcBef>
              <a:spcAft>
                <a:spcPts val="0"/>
              </a:spcAft>
              <a:buSzPts val="1260"/>
              <a:buChar char="●"/>
              <a:defRPr/>
            </a:lvl8pPr>
            <a:lvl9pPr marL="4114800" lvl="8" indent="-308609" algn="l">
              <a:lnSpc>
                <a:spcPct val="100000"/>
              </a:lnSpc>
              <a:spcBef>
                <a:spcPts val="5900"/>
              </a:spcBef>
              <a:spcAft>
                <a:spcPts val="0"/>
              </a:spcAft>
              <a:buSzPts val="1260"/>
              <a:buChar char="●"/>
              <a:defRPr/>
            </a:lvl9pPr>
          </a:lstStyle>
          <a:p>
            <a:endParaRPr/>
          </a:p>
        </p:txBody>
      </p:sp>
      <p:sp>
        <p:nvSpPr>
          <p:cNvPr id="40" name="Google Shape;40;p19"/>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1pPr>
            <a:lvl2pPr marL="0" marR="0" lvl="1"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2pPr>
            <a:lvl3pPr marL="0" marR="0" lvl="2"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3pPr>
            <a:lvl4pPr marL="0" marR="0" lvl="3"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4pPr>
            <a:lvl5pPr marL="0" marR="0" lvl="4"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5pPr>
            <a:lvl6pPr marL="0" marR="0" lvl="5"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6pPr>
            <a:lvl7pPr marL="0" marR="0" lvl="6"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7pPr>
            <a:lvl8pPr marL="0" marR="0" lvl="7"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8pPr>
            <a:lvl9pPr marL="0" marR="0" lvl="8"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hoto - 3 Up">
  <p:cSld name="Photo - 3 Up">
    <p:bg>
      <p:bgPr>
        <a:solidFill>
          <a:srgbClr val="F9CB9C"/>
        </a:solidFill>
        <a:effectLst/>
      </p:bgPr>
    </p:bg>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15760700" y="6337300"/>
            <a:ext cx="7797800" cy="6600019"/>
          </a:xfrm>
          <a:prstGeom prst="rect">
            <a:avLst/>
          </a:prstGeom>
          <a:noFill/>
          <a:ln>
            <a:noFill/>
          </a:ln>
        </p:spPr>
      </p:sp>
      <p:sp>
        <p:nvSpPr>
          <p:cNvPr id="43" name="Google Shape;43;p20"/>
          <p:cNvSpPr>
            <a:spLocks noGrp="1"/>
          </p:cNvSpPr>
          <p:nvPr>
            <p:ph type="pic" idx="3"/>
          </p:nvPr>
        </p:nvSpPr>
        <p:spPr>
          <a:xfrm>
            <a:off x="15582900" y="952500"/>
            <a:ext cx="7772400" cy="5549980"/>
          </a:xfrm>
          <a:prstGeom prst="rect">
            <a:avLst/>
          </a:prstGeom>
          <a:noFill/>
          <a:ln>
            <a:noFill/>
          </a:ln>
        </p:spPr>
      </p:sp>
      <p:sp>
        <p:nvSpPr>
          <p:cNvPr id="44" name="Google Shape;44;p20"/>
          <p:cNvSpPr>
            <a:spLocks noGrp="1"/>
          </p:cNvSpPr>
          <p:nvPr>
            <p:ph type="pic" idx="4"/>
          </p:nvPr>
        </p:nvSpPr>
        <p:spPr>
          <a:xfrm>
            <a:off x="444500" y="952500"/>
            <a:ext cx="16357600" cy="12268199"/>
          </a:xfrm>
          <a:prstGeom prst="rect">
            <a:avLst/>
          </a:prstGeom>
          <a:noFill/>
          <a:ln>
            <a:noFill/>
          </a:ln>
        </p:spPr>
      </p:sp>
      <p:sp>
        <p:nvSpPr>
          <p:cNvPr id="45" name="Google Shape;45;p20"/>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1pPr>
            <a:lvl2pPr marL="0" marR="0" lvl="1"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2pPr>
            <a:lvl3pPr marL="0" marR="0" lvl="2"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3pPr>
            <a:lvl4pPr marL="0" marR="0" lvl="3"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4pPr>
            <a:lvl5pPr marL="0" marR="0" lvl="4"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5pPr>
            <a:lvl6pPr marL="0" marR="0" lvl="5"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6pPr>
            <a:lvl7pPr marL="0" marR="0" lvl="6"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7pPr>
            <a:lvl8pPr marL="0" marR="0" lvl="7"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8pPr>
            <a:lvl9pPr marL="0" marR="0" lvl="8"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rgbClr val="F9CB9C"/>
        </a:solidFill>
        <a:effectLst/>
      </p:bgPr>
    </p:bg>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387600" y="6083300"/>
            <a:ext cx="19621500" cy="8128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5300"/>
              </a:spcBef>
              <a:spcAft>
                <a:spcPts val="0"/>
              </a:spcAft>
              <a:buClr>
                <a:srgbClr val="000000"/>
              </a:buClr>
              <a:buSzPts val="4200"/>
              <a:buFont typeface="Palatino"/>
              <a:buNone/>
              <a:defRPr sz="4200"/>
            </a:lvl1pPr>
            <a:lvl2pPr marL="914400" lvl="1" indent="-308610" algn="l">
              <a:lnSpc>
                <a:spcPct val="100000"/>
              </a:lnSpc>
              <a:spcBef>
                <a:spcPts val="5900"/>
              </a:spcBef>
              <a:spcAft>
                <a:spcPts val="0"/>
              </a:spcAft>
              <a:buSzPts val="1260"/>
              <a:buChar char="●"/>
              <a:defRPr/>
            </a:lvl2pPr>
            <a:lvl3pPr marL="1371600" lvl="2" indent="-308610" algn="l">
              <a:lnSpc>
                <a:spcPct val="100000"/>
              </a:lnSpc>
              <a:spcBef>
                <a:spcPts val="5900"/>
              </a:spcBef>
              <a:spcAft>
                <a:spcPts val="0"/>
              </a:spcAft>
              <a:buSzPts val="1260"/>
              <a:buChar char="●"/>
              <a:defRPr/>
            </a:lvl3pPr>
            <a:lvl4pPr marL="1828800" lvl="3" indent="-308610" algn="l">
              <a:lnSpc>
                <a:spcPct val="100000"/>
              </a:lnSpc>
              <a:spcBef>
                <a:spcPts val="5900"/>
              </a:spcBef>
              <a:spcAft>
                <a:spcPts val="0"/>
              </a:spcAft>
              <a:buSzPts val="1260"/>
              <a:buChar char="●"/>
              <a:defRPr/>
            </a:lvl4pPr>
            <a:lvl5pPr marL="2286000" lvl="4" indent="-308610" algn="l">
              <a:lnSpc>
                <a:spcPct val="100000"/>
              </a:lnSpc>
              <a:spcBef>
                <a:spcPts val="5900"/>
              </a:spcBef>
              <a:spcAft>
                <a:spcPts val="0"/>
              </a:spcAft>
              <a:buSzPts val="1260"/>
              <a:buChar char="●"/>
              <a:defRPr/>
            </a:lvl5pPr>
            <a:lvl6pPr marL="2743200" lvl="5" indent="-308610" algn="l">
              <a:lnSpc>
                <a:spcPct val="100000"/>
              </a:lnSpc>
              <a:spcBef>
                <a:spcPts val="5900"/>
              </a:spcBef>
              <a:spcAft>
                <a:spcPts val="0"/>
              </a:spcAft>
              <a:buSzPts val="1260"/>
              <a:buChar char="●"/>
              <a:defRPr/>
            </a:lvl6pPr>
            <a:lvl7pPr marL="3200400" lvl="6" indent="-308610" algn="l">
              <a:lnSpc>
                <a:spcPct val="100000"/>
              </a:lnSpc>
              <a:spcBef>
                <a:spcPts val="5900"/>
              </a:spcBef>
              <a:spcAft>
                <a:spcPts val="0"/>
              </a:spcAft>
              <a:buSzPts val="1260"/>
              <a:buChar char="●"/>
              <a:defRPr/>
            </a:lvl7pPr>
            <a:lvl8pPr marL="3657600" lvl="7" indent="-308609" algn="l">
              <a:lnSpc>
                <a:spcPct val="100000"/>
              </a:lnSpc>
              <a:spcBef>
                <a:spcPts val="5900"/>
              </a:spcBef>
              <a:spcAft>
                <a:spcPts val="0"/>
              </a:spcAft>
              <a:buSzPts val="1260"/>
              <a:buChar char="●"/>
              <a:defRPr/>
            </a:lvl8pPr>
            <a:lvl9pPr marL="4114800" lvl="8" indent="-308609" algn="l">
              <a:lnSpc>
                <a:spcPct val="100000"/>
              </a:lnSpc>
              <a:spcBef>
                <a:spcPts val="5900"/>
              </a:spcBef>
              <a:spcAft>
                <a:spcPts val="0"/>
              </a:spcAft>
              <a:buSzPts val="1260"/>
              <a:buChar char="●"/>
              <a:defRPr/>
            </a:lvl9pPr>
          </a:lstStyle>
          <a:p>
            <a:endParaRPr/>
          </a:p>
        </p:txBody>
      </p:sp>
      <p:sp>
        <p:nvSpPr>
          <p:cNvPr id="48" name="Google Shape;48;p21"/>
          <p:cNvSpPr txBox="1">
            <a:spLocks noGrp="1"/>
          </p:cNvSpPr>
          <p:nvPr>
            <p:ph type="body" idx="2"/>
          </p:nvPr>
        </p:nvSpPr>
        <p:spPr>
          <a:xfrm>
            <a:off x="2387600" y="8953500"/>
            <a:ext cx="19621500" cy="812800"/>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1700"/>
              </a:spcBef>
              <a:spcAft>
                <a:spcPts val="0"/>
              </a:spcAft>
              <a:buClr>
                <a:srgbClr val="5C86B9"/>
              </a:buClr>
              <a:buSzPts val="4200"/>
              <a:buFont typeface="Palatino"/>
              <a:buNone/>
              <a:defRPr sz="4200" i="1">
                <a:solidFill>
                  <a:srgbClr val="5C86B9"/>
                </a:solidFill>
              </a:defRPr>
            </a:lvl1pPr>
            <a:lvl2pPr marL="914400" lvl="1" indent="-308610" algn="l">
              <a:lnSpc>
                <a:spcPct val="100000"/>
              </a:lnSpc>
              <a:spcBef>
                <a:spcPts val="5900"/>
              </a:spcBef>
              <a:spcAft>
                <a:spcPts val="0"/>
              </a:spcAft>
              <a:buSzPts val="1260"/>
              <a:buChar char="●"/>
              <a:defRPr/>
            </a:lvl2pPr>
            <a:lvl3pPr marL="1371600" lvl="2" indent="-308610" algn="l">
              <a:lnSpc>
                <a:spcPct val="100000"/>
              </a:lnSpc>
              <a:spcBef>
                <a:spcPts val="5900"/>
              </a:spcBef>
              <a:spcAft>
                <a:spcPts val="0"/>
              </a:spcAft>
              <a:buSzPts val="1260"/>
              <a:buChar char="●"/>
              <a:defRPr/>
            </a:lvl3pPr>
            <a:lvl4pPr marL="1828800" lvl="3" indent="-308610" algn="l">
              <a:lnSpc>
                <a:spcPct val="100000"/>
              </a:lnSpc>
              <a:spcBef>
                <a:spcPts val="5900"/>
              </a:spcBef>
              <a:spcAft>
                <a:spcPts val="0"/>
              </a:spcAft>
              <a:buSzPts val="1260"/>
              <a:buChar char="●"/>
              <a:defRPr/>
            </a:lvl4pPr>
            <a:lvl5pPr marL="2286000" lvl="4" indent="-308610" algn="l">
              <a:lnSpc>
                <a:spcPct val="100000"/>
              </a:lnSpc>
              <a:spcBef>
                <a:spcPts val="5900"/>
              </a:spcBef>
              <a:spcAft>
                <a:spcPts val="0"/>
              </a:spcAft>
              <a:buSzPts val="1260"/>
              <a:buChar char="●"/>
              <a:defRPr/>
            </a:lvl5pPr>
            <a:lvl6pPr marL="2743200" lvl="5" indent="-308610" algn="l">
              <a:lnSpc>
                <a:spcPct val="100000"/>
              </a:lnSpc>
              <a:spcBef>
                <a:spcPts val="5900"/>
              </a:spcBef>
              <a:spcAft>
                <a:spcPts val="0"/>
              </a:spcAft>
              <a:buSzPts val="1260"/>
              <a:buChar char="●"/>
              <a:defRPr/>
            </a:lvl6pPr>
            <a:lvl7pPr marL="3200400" lvl="6" indent="-308610" algn="l">
              <a:lnSpc>
                <a:spcPct val="100000"/>
              </a:lnSpc>
              <a:spcBef>
                <a:spcPts val="5900"/>
              </a:spcBef>
              <a:spcAft>
                <a:spcPts val="0"/>
              </a:spcAft>
              <a:buSzPts val="1260"/>
              <a:buChar char="●"/>
              <a:defRPr/>
            </a:lvl7pPr>
            <a:lvl8pPr marL="3657600" lvl="7" indent="-308609" algn="l">
              <a:lnSpc>
                <a:spcPct val="100000"/>
              </a:lnSpc>
              <a:spcBef>
                <a:spcPts val="5900"/>
              </a:spcBef>
              <a:spcAft>
                <a:spcPts val="0"/>
              </a:spcAft>
              <a:buSzPts val="1260"/>
              <a:buChar char="●"/>
              <a:defRPr/>
            </a:lvl8pPr>
            <a:lvl9pPr marL="4114800" lvl="8" indent="-308609" algn="l">
              <a:lnSpc>
                <a:spcPct val="100000"/>
              </a:lnSpc>
              <a:spcBef>
                <a:spcPts val="5900"/>
              </a:spcBef>
              <a:spcAft>
                <a:spcPts val="0"/>
              </a:spcAft>
              <a:buSzPts val="1260"/>
              <a:buChar char="●"/>
              <a:defRPr/>
            </a:lvl9pPr>
          </a:lstStyle>
          <a:p>
            <a:endParaRPr/>
          </a:p>
        </p:txBody>
      </p:sp>
      <p:sp>
        <p:nvSpPr>
          <p:cNvPr id="49" name="Google Shape;49;p21"/>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1pPr>
            <a:lvl2pPr marL="0" marR="0" lvl="1"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2pPr>
            <a:lvl3pPr marL="0" marR="0" lvl="2"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3pPr>
            <a:lvl4pPr marL="0" marR="0" lvl="3"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4pPr>
            <a:lvl5pPr marL="0" marR="0" lvl="4"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5pPr>
            <a:lvl6pPr marL="0" marR="0" lvl="5"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6pPr>
            <a:lvl7pPr marL="0" marR="0" lvl="6"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7pPr>
            <a:lvl8pPr marL="0" marR="0" lvl="7"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8pPr>
            <a:lvl9pPr marL="0" marR="0" lvl="8" indent="0" algn="ctr">
              <a:lnSpc>
                <a:spcPct val="100000"/>
              </a:lnSpc>
              <a:spcBef>
                <a:spcPts val="0"/>
              </a:spcBef>
              <a:spcAft>
                <a:spcPts val="0"/>
              </a:spcAft>
              <a:buClr>
                <a:srgbClr val="324863"/>
              </a:buClr>
              <a:buSzPts val="2200"/>
              <a:buFont typeface="Palatino"/>
              <a:buNone/>
              <a:defRPr sz="2200" b="0" i="0" u="none" strike="noStrike" cap="none">
                <a:solidFill>
                  <a:srgbClr val="324863"/>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9CB9C"/>
        </a:solidFill>
        <a:effectLst/>
      </p:bgPr>
    </p:bg>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0" y="-1828800"/>
            <a:ext cx="24384001" cy="17415934"/>
          </a:xfrm>
          <a:prstGeom prst="rect">
            <a:avLst/>
          </a:prstGeom>
          <a:noFill/>
          <a:ln>
            <a:noFill/>
          </a:ln>
        </p:spPr>
      </p:sp>
      <p:sp>
        <p:nvSpPr>
          <p:cNvPr id="52" name="Google Shape;52;p22"/>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1pPr>
            <a:lvl2pPr marL="0" marR="0" lvl="1"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2pPr>
            <a:lvl3pPr marL="0" marR="0" lvl="2"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3pPr>
            <a:lvl4pPr marL="0" marR="0" lvl="3"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4pPr>
            <a:lvl5pPr marL="0" marR="0" lvl="4"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5pPr>
            <a:lvl6pPr marL="0" marR="0" lvl="5"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6pPr>
            <a:lvl7pPr marL="0" marR="0" lvl="6"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7pPr>
            <a:lvl8pPr marL="0" marR="0" lvl="7"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8pPr>
            <a:lvl9pPr marL="0" marR="0" lvl="8" indent="0" algn="ctr">
              <a:lnSpc>
                <a:spcPct val="100000"/>
              </a:lnSpc>
              <a:spcBef>
                <a:spcPts val="0"/>
              </a:spcBef>
              <a:spcAft>
                <a:spcPts val="0"/>
              </a:spcAft>
              <a:buClr>
                <a:srgbClr val="FFFFFF"/>
              </a:buClr>
              <a:buSzPts val="2200"/>
              <a:buFont typeface="Palatino"/>
              <a:buNone/>
              <a:defRPr sz="2200" b="0" i="0" u="none" strike="noStrike" cap="none">
                <a:solidFill>
                  <a:srgbClr val="FFFFFF"/>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solidFill>
                <a:srgbClr val="2F476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5"/>
        <p:cNvGrpSpPr/>
        <p:nvPr/>
      </p:nvGrpSpPr>
      <p:grpSpPr>
        <a:xfrm>
          <a:off x="0" y="0"/>
          <a:ext cx="0" cy="0"/>
          <a:chOff x="0" y="0"/>
          <a:chExt cx="0" cy="0"/>
        </a:xfrm>
      </p:grpSpPr>
      <p:cxnSp>
        <p:nvCxnSpPr>
          <p:cNvPr id="6" name="Google Shape;6;p10"/>
          <p:cNvCxnSpPr/>
          <p:nvPr/>
        </p:nvCxnSpPr>
        <p:spPr>
          <a:xfrm>
            <a:off x="762000" y="3606800"/>
            <a:ext cx="22860000" cy="0"/>
          </a:xfrm>
          <a:prstGeom prst="straightConnector1">
            <a:avLst/>
          </a:prstGeom>
          <a:noFill/>
          <a:ln w="12700" cap="flat" cmpd="sng">
            <a:solidFill>
              <a:srgbClr val="7794B9"/>
            </a:solidFill>
            <a:prstDash val="solid"/>
            <a:miter lim="400000"/>
            <a:headEnd type="none" w="sm" len="sm"/>
            <a:tailEnd type="none" w="sm" len="sm"/>
          </a:ln>
        </p:spPr>
      </p:cxnSp>
      <p:cxnSp>
        <p:nvCxnSpPr>
          <p:cNvPr id="7" name="Google Shape;7;p10"/>
          <p:cNvCxnSpPr/>
          <p:nvPr/>
        </p:nvCxnSpPr>
        <p:spPr>
          <a:xfrm>
            <a:off x="762000" y="3683000"/>
            <a:ext cx="22860000" cy="0"/>
          </a:xfrm>
          <a:prstGeom prst="straightConnector1">
            <a:avLst/>
          </a:prstGeom>
          <a:noFill/>
          <a:ln w="12700" cap="flat" cmpd="sng">
            <a:solidFill>
              <a:srgbClr val="7794B9"/>
            </a:solidFill>
            <a:prstDash val="solid"/>
            <a:miter lim="400000"/>
            <a:headEnd type="none" w="sm" len="sm"/>
            <a:tailEnd type="none" w="sm" len="sm"/>
          </a:ln>
        </p:spPr>
      </p:cxnSp>
      <p:sp>
        <p:nvSpPr>
          <p:cNvPr id="8" name="Google Shape;8;p10"/>
          <p:cNvSpPr txBox="1">
            <a:spLocks noGrp="1"/>
          </p:cNvSpPr>
          <p:nvPr>
            <p:ph type="title"/>
          </p:nvPr>
        </p:nvSpPr>
        <p:spPr>
          <a:xfrm>
            <a:off x="673100" y="622300"/>
            <a:ext cx="23050499" cy="2870200"/>
          </a:xfrm>
          <a:prstGeom prst="rect">
            <a:avLst/>
          </a:prstGeom>
          <a:noFill/>
          <a:ln>
            <a:noFill/>
          </a:ln>
        </p:spPr>
        <p:txBody>
          <a:bodyPr spcFirstLastPara="1" wrap="square" lIns="50800" tIns="50800" rIns="50800" bIns="50800" anchor="ctr" anchorCtr="0">
            <a:normAutofit/>
          </a:bodyPr>
          <a:lstStyle>
            <a:lvl1pPr marR="0" lvl="0"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1pPr>
            <a:lvl2pPr marR="0" lvl="1"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2pPr>
            <a:lvl3pPr marR="0" lvl="2"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3pPr>
            <a:lvl4pPr marR="0" lvl="3"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4pPr>
            <a:lvl5pPr marR="0" lvl="4"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5pPr>
            <a:lvl6pPr marR="0" lvl="5"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6pPr>
            <a:lvl7pPr marR="0" lvl="6"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7pPr>
            <a:lvl8pPr marR="0" lvl="7"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8pPr>
            <a:lvl9pPr marR="0" lvl="8" algn="l" rtl="0">
              <a:lnSpc>
                <a:spcPct val="100000"/>
              </a:lnSpc>
              <a:spcBef>
                <a:spcPts val="0"/>
              </a:spcBef>
              <a:spcAft>
                <a:spcPts val="0"/>
              </a:spcAft>
              <a:buClr>
                <a:srgbClr val="2F4763"/>
              </a:buClr>
              <a:buSzPts val="9000"/>
              <a:buFont typeface="Arial"/>
              <a:buNone/>
              <a:defRPr sz="9000" b="0" i="0" u="none" strike="noStrike" cap="none">
                <a:solidFill>
                  <a:srgbClr val="2F4763"/>
                </a:solidFill>
                <a:latin typeface="Arial"/>
                <a:ea typeface="Arial"/>
                <a:cs typeface="Arial"/>
                <a:sym typeface="Arial"/>
              </a:defRPr>
            </a:lvl9pPr>
          </a:lstStyle>
          <a:p>
            <a:endParaRPr/>
          </a:p>
        </p:txBody>
      </p:sp>
      <p:sp>
        <p:nvSpPr>
          <p:cNvPr id="9" name="Google Shape;9;p10"/>
          <p:cNvSpPr txBox="1">
            <a:spLocks noGrp="1"/>
          </p:cNvSpPr>
          <p:nvPr>
            <p:ph type="body" idx="1"/>
          </p:nvPr>
        </p:nvSpPr>
        <p:spPr>
          <a:xfrm>
            <a:off x="673100" y="4191000"/>
            <a:ext cx="23050499" cy="8890000"/>
          </a:xfrm>
          <a:prstGeom prst="rect">
            <a:avLst/>
          </a:prstGeom>
          <a:noFill/>
          <a:ln>
            <a:noFill/>
          </a:ln>
        </p:spPr>
        <p:txBody>
          <a:bodyPr spcFirstLastPara="1" wrap="square" lIns="50800" tIns="50800" rIns="50800" bIns="50800" anchor="ctr" anchorCtr="0">
            <a:normAutofit/>
          </a:bodyPr>
          <a:lstStyle>
            <a:lvl1pPr marL="457200" marR="0" lvl="0" indent="-459740"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1pPr>
            <a:lvl2pPr marL="914400" marR="0" lvl="1" indent="-459740"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2pPr>
            <a:lvl3pPr marL="1371600" marR="0" lvl="2" indent="-459739"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3pPr>
            <a:lvl4pPr marL="1828800" marR="0" lvl="3" indent="-459739"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4pPr>
            <a:lvl5pPr marL="2286000" marR="0" lvl="4" indent="-459739"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5pPr>
            <a:lvl6pPr marL="2743200" marR="0" lvl="5" indent="-459739"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6pPr>
            <a:lvl7pPr marL="3200400" marR="0" lvl="6" indent="-459739"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7pPr>
            <a:lvl8pPr marL="3657600" marR="0" lvl="7" indent="-459739"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8pPr>
            <a:lvl9pPr marL="4114800" marR="0" lvl="8" indent="-459740" algn="l" rtl="0">
              <a:lnSpc>
                <a:spcPct val="100000"/>
              </a:lnSpc>
              <a:spcBef>
                <a:spcPts val="5900"/>
              </a:spcBef>
              <a:spcAft>
                <a:spcPts val="0"/>
              </a:spcAft>
              <a:buClr>
                <a:srgbClr val="5C86B9"/>
              </a:buClr>
              <a:buSzPts val="3640"/>
              <a:buFont typeface="Arial"/>
              <a:buChar char="●"/>
              <a:defRPr sz="5200" b="0" i="0" u="none" strike="noStrike" cap="none">
                <a:solidFill>
                  <a:srgbClr val="000000"/>
                </a:solidFill>
                <a:latin typeface="Palatino"/>
                <a:ea typeface="Palatino"/>
                <a:cs typeface="Palatino"/>
                <a:sym typeface="Palatino"/>
              </a:defRPr>
            </a:lvl9pPr>
          </a:lstStyle>
          <a:p>
            <a:endParaRPr/>
          </a:p>
        </p:txBody>
      </p:sp>
      <p:sp>
        <p:nvSpPr>
          <p:cNvPr id="10" name="Google Shape;10;p10"/>
          <p:cNvSpPr txBox="1">
            <a:spLocks noGrp="1"/>
          </p:cNvSpPr>
          <p:nvPr>
            <p:ph type="sldNum" idx="12"/>
          </p:nvPr>
        </p:nvSpPr>
        <p:spPr>
          <a:xfrm>
            <a:off x="23228300" y="12979400"/>
            <a:ext cx="393700" cy="469900"/>
          </a:xfrm>
          <a:prstGeom prst="rect">
            <a:avLst/>
          </a:prstGeom>
          <a:noFill/>
          <a:ln>
            <a:noFill/>
          </a:ln>
        </p:spPr>
        <p:txBody>
          <a:bodyPr spcFirstLastPara="1" wrap="square" lIns="50800" tIns="50800" rIns="50800" bIns="50800" anchor="ctr" anchorCtr="0">
            <a:spAutoFit/>
          </a:bodyPr>
          <a:lstStyle>
            <a:lvl1pPr marL="0" marR="0" lvl="0"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1pPr>
            <a:lvl2pPr marL="0" marR="0" lvl="1"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2pPr>
            <a:lvl3pPr marL="0" marR="0" lvl="2"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3pPr>
            <a:lvl4pPr marL="0" marR="0" lvl="3"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4pPr>
            <a:lvl5pPr marL="0" marR="0" lvl="4"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5pPr>
            <a:lvl6pPr marL="0" marR="0" lvl="5"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6pPr>
            <a:lvl7pPr marL="0" marR="0" lvl="6"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7pPr>
            <a:lvl8pPr marL="0" marR="0" lvl="7"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8pPr>
            <a:lvl9pPr marL="0" marR="0" lvl="8" indent="0" algn="ctr" rtl="0">
              <a:lnSpc>
                <a:spcPct val="100000"/>
              </a:lnSpc>
              <a:spcBef>
                <a:spcPts val="0"/>
              </a:spcBef>
              <a:spcAft>
                <a:spcPts val="0"/>
              </a:spcAft>
              <a:buClr>
                <a:srgbClr val="2F4763"/>
              </a:buClr>
              <a:buSzPts val="2200"/>
              <a:buFont typeface="Palatino"/>
              <a:buNone/>
              <a:defRPr sz="2200" b="0" i="0" u="none" strike="noStrike" cap="none">
                <a:solidFill>
                  <a:srgbClr val="2F4763"/>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e9ZktmrGGMU"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54221"/>
          </a:srgbClr>
        </a:solidFill>
        <a:effectLst/>
      </p:bgPr>
    </p:bg>
    <p:spTree>
      <p:nvGrpSpPr>
        <p:cNvPr id="1" name="Shape 36"/>
        <p:cNvGrpSpPr/>
        <p:nvPr/>
      </p:nvGrpSpPr>
      <p:grpSpPr>
        <a:xfrm>
          <a:off x="0" y="0"/>
          <a:ext cx="0" cy="0"/>
          <a:chOff x="0" y="0"/>
          <a:chExt cx="0" cy="0"/>
        </a:xfrm>
      </p:grpSpPr>
      <p:sp>
        <p:nvSpPr>
          <p:cNvPr id="37" name="Google Shape;37;g13b6d45e612_0_129"/>
          <p:cNvSpPr txBox="1">
            <a:spLocks noGrp="1"/>
          </p:cNvSpPr>
          <p:nvPr>
            <p:ph type="ctrTitle"/>
          </p:nvPr>
        </p:nvSpPr>
        <p:spPr>
          <a:xfrm>
            <a:off x="2241072" y="1"/>
            <a:ext cx="20276027" cy="2114550"/>
          </a:xfrm>
          <a:prstGeom prst="rect">
            <a:avLst/>
          </a:prstGeom>
          <a:noFill/>
          <a:ln>
            <a:noFill/>
          </a:ln>
        </p:spPr>
        <p:txBody>
          <a:bodyPr spcFirstLastPara="1" wrap="square" lIns="182850" tIns="91400" rIns="182850" bIns="91400" anchor="b" anchorCtr="0">
            <a:normAutofit fontScale="90000"/>
          </a:bodyPr>
          <a:lstStyle/>
          <a:p>
            <a:pPr>
              <a:buSzPct val="100000"/>
            </a:pPr>
            <a:r>
              <a:rPr lang="en-US" sz="10800" dirty="0">
                <a:solidFill>
                  <a:srgbClr val="FFFFFF"/>
                </a:solidFill>
              </a:rPr>
              <a:t>SLAVERY AND EXPLOITATION</a:t>
            </a:r>
            <a:br>
              <a:rPr lang="en-US" sz="10800" dirty="0">
                <a:solidFill>
                  <a:srgbClr val="FFFFFF"/>
                </a:solidFill>
              </a:rPr>
            </a:br>
            <a:r>
              <a:rPr lang="en-US" sz="6000" dirty="0">
                <a:solidFill>
                  <a:srgbClr val="FFFFFF"/>
                </a:solidFill>
              </a:rPr>
              <a:t>IN BUSINESS SUPPLY CHAINS</a:t>
            </a:r>
            <a:endParaRPr sz="6000" dirty="0">
              <a:solidFill>
                <a:srgbClr val="FFFFFF"/>
              </a:solidFill>
            </a:endParaRPr>
          </a:p>
        </p:txBody>
      </p:sp>
      <p:pic>
        <p:nvPicPr>
          <p:cNvPr id="38" name="Google Shape;38;g13b6d45e612_0_129"/>
          <p:cNvPicPr preferRelativeResize="0"/>
          <p:nvPr/>
        </p:nvPicPr>
        <p:blipFill>
          <a:blip r:embed="rId3">
            <a:alphaModFix/>
          </a:blip>
          <a:stretch>
            <a:fillRect/>
          </a:stretch>
        </p:blipFill>
        <p:spPr>
          <a:xfrm>
            <a:off x="3086101" y="2114551"/>
            <a:ext cx="19199702" cy="116014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
        <p:cNvGrpSpPr/>
        <p:nvPr/>
      </p:nvGrpSpPr>
      <p:grpSpPr>
        <a:xfrm>
          <a:off x="0" y="0"/>
          <a:ext cx="0" cy="0"/>
          <a:chOff x="0" y="0"/>
          <a:chExt cx="0" cy="0"/>
        </a:xfrm>
      </p:grpSpPr>
      <p:sp>
        <p:nvSpPr>
          <p:cNvPr id="113" name="Google Shape;113;p25"/>
          <p:cNvSpPr txBox="1"/>
          <p:nvPr/>
        </p:nvSpPr>
        <p:spPr>
          <a:xfrm>
            <a:off x="747346" y="918773"/>
            <a:ext cx="12186138"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F68A00"/>
                </a:solidFill>
                <a:latin typeface="Arial"/>
                <a:ea typeface="Arial"/>
                <a:cs typeface="Arial"/>
                <a:sym typeface="Arial"/>
              </a:rPr>
              <a:t>A TRAFFICKING ROUTE?</a:t>
            </a:r>
            <a:endParaRPr sz="1400" b="0" i="0" u="none" strike="noStrike" cap="none">
              <a:solidFill>
                <a:srgbClr val="000000"/>
              </a:solidFill>
              <a:latin typeface="Arial"/>
              <a:ea typeface="Arial"/>
              <a:cs typeface="Arial"/>
              <a:sym typeface="Arial"/>
            </a:endParaRPr>
          </a:p>
        </p:txBody>
      </p:sp>
      <p:cxnSp>
        <p:nvCxnSpPr>
          <p:cNvPr id="114" name="Google Shape;114;p25"/>
          <p:cNvCxnSpPr/>
          <p:nvPr/>
        </p:nvCxnSpPr>
        <p:spPr>
          <a:xfrm>
            <a:off x="1090247" y="2215790"/>
            <a:ext cx="1336430" cy="0"/>
          </a:xfrm>
          <a:prstGeom prst="straightConnector1">
            <a:avLst/>
          </a:prstGeom>
          <a:noFill/>
          <a:ln w="38100" cap="flat" cmpd="sng">
            <a:solidFill>
              <a:srgbClr val="FFFFFF"/>
            </a:solidFill>
            <a:prstDash val="solid"/>
            <a:round/>
            <a:headEnd type="none" w="sm" len="sm"/>
            <a:tailEnd type="none" w="sm" len="sm"/>
          </a:ln>
        </p:spPr>
      </p:cxnSp>
      <p:cxnSp>
        <p:nvCxnSpPr>
          <p:cNvPr id="115" name="Google Shape;115;p25"/>
          <p:cNvCxnSpPr/>
          <p:nvPr/>
        </p:nvCxnSpPr>
        <p:spPr>
          <a:xfrm>
            <a:off x="1242647" y="2368190"/>
            <a:ext cx="1336430" cy="0"/>
          </a:xfrm>
          <a:prstGeom prst="straightConnector1">
            <a:avLst/>
          </a:prstGeom>
          <a:noFill/>
          <a:ln w="38100" cap="flat" cmpd="sng">
            <a:solidFill>
              <a:srgbClr val="F68A00"/>
            </a:solidFill>
            <a:prstDash val="solid"/>
            <a:round/>
            <a:headEnd type="none" w="sm" len="sm"/>
            <a:tailEnd type="none" w="sm" len="sm"/>
          </a:ln>
        </p:spPr>
      </p:cxnSp>
      <p:pic>
        <p:nvPicPr>
          <p:cNvPr id="116" name="Google Shape;116;p25"/>
          <p:cNvPicPr preferRelativeResize="0"/>
          <p:nvPr/>
        </p:nvPicPr>
        <p:blipFill rotWithShape="1">
          <a:blip r:embed="rId3">
            <a:alphaModFix amt="70000"/>
          </a:blip>
          <a:srcRect l="28356" r="24771"/>
          <a:stretch/>
        </p:blipFill>
        <p:spPr>
          <a:xfrm>
            <a:off x="14468476" y="-193431"/>
            <a:ext cx="9915523" cy="14102861"/>
          </a:xfrm>
          <a:prstGeom prst="rect">
            <a:avLst/>
          </a:prstGeom>
          <a:noFill/>
          <a:ln>
            <a:noFill/>
          </a:ln>
        </p:spPr>
      </p:pic>
      <p:grpSp>
        <p:nvGrpSpPr>
          <p:cNvPr id="117" name="Google Shape;117;p25"/>
          <p:cNvGrpSpPr/>
          <p:nvPr/>
        </p:nvGrpSpPr>
        <p:grpSpPr>
          <a:xfrm>
            <a:off x="382481" y="1827561"/>
            <a:ext cx="13820524" cy="10060875"/>
            <a:chOff x="4064000" y="1439333"/>
            <a:chExt cx="16256000" cy="10837333"/>
          </a:xfrm>
        </p:grpSpPr>
        <p:sp>
          <p:nvSpPr>
            <p:cNvPr id="118" name="Google Shape;118;p25"/>
            <p:cNvSpPr/>
            <p:nvPr/>
          </p:nvSpPr>
          <p:spPr>
            <a:xfrm>
              <a:off x="4064000" y="1439333"/>
              <a:ext cx="16256000" cy="108373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5"/>
            <p:cNvSpPr/>
            <p:nvPr/>
          </p:nvSpPr>
          <p:spPr>
            <a:xfrm>
              <a:off x="4078287" y="5576887"/>
              <a:ext cx="4270374" cy="2562225"/>
            </a:xfrm>
            <a:custGeom>
              <a:avLst/>
              <a:gdLst/>
              <a:ahLst/>
              <a:cxnLst/>
              <a:rect l="l" t="t" r="r" b="b"/>
              <a:pathLst>
                <a:path w="4270374" h="2562225" extrusionOk="0">
                  <a:moveTo>
                    <a:pt x="0" y="256223"/>
                  </a:moveTo>
                  <a:cubicBezTo>
                    <a:pt x="0" y="114715"/>
                    <a:pt x="114715" y="0"/>
                    <a:pt x="256223" y="0"/>
                  </a:cubicBezTo>
                  <a:lnTo>
                    <a:pt x="4014152" y="0"/>
                  </a:lnTo>
                  <a:cubicBezTo>
                    <a:pt x="4155660" y="0"/>
                    <a:pt x="4270375" y="114715"/>
                    <a:pt x="4270375" y="256223"/>
                  </a:cubicBezTo>
                  <a:cubicBezTo>
                    <a:pt x="4270375" y="939483"/>
                    <a:pt x="4270374" y="1622743"/>
                    <a:pt x="4270374" y="2306003"/>
                  </a:cubicBezTo>
                  <a:cubicBezTo>
                    <a:pt x="4270374" y="2447511"/>
                    <a:pt x="4155659" y="2562226"/>
                    <a:pt x="4014151" y="2562226"/>
                  </a:cubicBezTo>
                  <a:lnTo>
                    <a:pt x="256223" y="2562225"/>
                  </a:lnTo>
                  <a:cubicBezTo>
                    <a:pt x="114715" y="2562225"/>
                    <a:pt x="0" y="2447510"/>
                    <a:pt x="0" y="2306002"/>
                  </a:cubicBezTo>
                  <a:lnTo>
                    <a:pt x="0" y="256223"/>
                  </a:lnTo>
                  <a:close/>
                </a:path>
              </a:pathLst>
            </a:custGeom>
            <a:solidFill>
              <a:srgbClr val="3C3C3B">
                <a:alpha val="66274"/>
              </a:srgbClr>
            </a:solidFill>
            <a:ln>
              <a:noFill/>
            </a:ln>
          </p:spPr>
          <p:txBody>
            <a:bodyPr spcFirstLastPara="1" wrap="square" lIns="322675" tIns="322675" rIns="322675" bIns="322675" anchor="ctr" anchorCtr="0">
              <a:noAutofit/>
            </a:bodyPr>
            <a:lstStyle/>
            <a:p>
              <a:pPr marL="0" marR="0" lvl="0" indent="0" algn="ctr" rtl="0">
                <a:lnSpc>
                  <a:spcPct val="90000"/>
                </a:lnSpc>
                <a:spcBef>
                  <a:spcPts val="0"/>
                </a:spcBef>
                <a:spcAft>
                  <a:spcPts val="0"/>
                </a:spcAft>
                <a:buClr>
                  <a:srgbClr val="000000"/>
                </a:buClr>
                <a:buSzPts val="6500"/>
                <a:buFont typeface="Arial"/>
                <a:buNone/>
              </a:pPr>
              <a:endParaRPr sz="6500" b="0" i="0" u="none" strike="noStrike" cap="none">
                <a:solidFill>
                  <a:schemeClr val="lt1"/>
                </a:solidFill>
                <a:latin typeface="Arial"/>
                <a:ea typeface="Arial"/>
                <a:cs typeface="Arial"/>
                <a:sym typeface="Arial"/>
              </a:endParaRPr>
            </a:p>
          </p:txBody>
        </p:sp>
        <p:sp>
          <p:nvSpPr>
            <p:cNvPr id="120" name="Google Shape;120;p25"/>
            <p:cNvSpPr/>
            <p:nvPr/>
          </p:nvSpPr>
          <p:spPr>
            <a:xfrm>
              <a:off x="8775700" y="6328473"/>
              <a:ext cx="905319" cy="1059053"/>
            </a:xfrm>
            <a:custGeom>
              <a:avLst/>
              <a:gdLst/>
              <a:ahLst/>
              <a:cxnLst/>
              <a:rect l="l" t="t" r="r" b="b"/>
              <a:pathLst>
                <a:path w="905319" h="1059053" extrusionOk="0">
                  <a:moveTo>
                    <a:pt x="0" y="211811"/>
                  </a:moveTo>
                  <a:lnTo>
                    <a:pt x="452660" y="211811"/>
                  </a:lnTo>
                  <a:lnTo>
                    <a:pt x="452660" y="0"/>
                  </a:lnTo>
                  <a:lnTo>
                    <a:pt x="905319" y="529527"/>
                  </a:lnTo>
                  <a:lnTo>
                    <a:pt x="452660" y="1059053"/>
                  </a:lnTo>
                  <a:lnTo>
                    <a:pt x="452660" y="847242"/>
                  </a:lnTo>
                  <a:lnTo>
                    <a:pt x="0" y="847242"/>
                  </a:lnTo>
                  <a:lnTo>
                    <a:pt x="0" y="211811"/>
                  </a:lnTo>
                  <a:close/>
                </a:path>
              </a:pathLst>
            </a:custGeom>
            <a:solidFill>
              <a:srgbClr val="B0BCCE"/>
            </a:solidFill>
            <a:ln>
              <a:noFill/>
            </a:ln>
          </p:spPr>
          <p:txBody>
            <a:bodyPr spcFirstLastPara="1" wrap="square" lIns="0" tIns="211800" rIns="271575" bIns="211800" anchor="ctr" anchorCtr="0">
              <a:noAutofit/>
            </a:bodyPr>
            <a:lstStyle/>
            <a:p>
              <a:pPr marL="0" marR="0" lvl="0" indent="0" algn="ctr" rtl="0">
                <a:lnSpc>
                  <a:spcPct val="90000"/>
                </a:lnSpc>
                <a:spcBef>
                  <a:spcPts val="0"/>
                </a:spcBef>
                <a:spcAft>
                  <a:spcPts val="0"/>
                </a:spcAft>
                <a:buClr>
                  <a:srgbClr val="000000"/>
                </a:buClr>
                <a:buSzPts val="4800"/>
                <a:buFont typeface="Arial"/>
                <a:buNone/>
              </a:pPr>
              <a:endParaRPr sz="4800" b="0" i="0" u="none" strike="noStrike" cap="none">
                <a:solidFill>
                  <a:schemeClr val="lt1"/>
                </a:solidFill>
                <a:latin typeface="Arial"/>
                <a:ea typeface="Arial"/>
                <a:cs typeface="Arial"/>
                <a:sym typeface="Arial"/>
              </a:endParaRPr>
            </a:p>
          </p:txBody>
        </p:sp>
        <p:sp>
          <p:nvSpPr>
            <p:cNvPr id="121" name="Google Shape;121;p25"/>
            <p:cNvSpPr/>
            <p:nvPr/>
          </p:nvSpPr>
          <p:spPr>
            <a:xfrm>
              <a:off x="10056812" y="5576887"/>
              <a:ext cx="4270374" cy="2562225"/>
            </a:xfrm>
            <a:custGeom>
              <a:avLst/>
              <a:gdLst/>
              <a:ahLst/>
              <a:cxnLst/>
              <a:rect l="l" t="t" r="r" b="b"/>
              <a:pathLst>
                <a:path w="4270374" h="2562225" extrusionOk="0">
                  <a:moveTo>
                    <a:pt x="0" y="256223"/>
                  </a:moveTo>
                  <a:cubicBezTo>
                    <a:pt x="0" y="114715"/>
                    <a:pt x="114715" y="0"/>
                    <a:pt x="256223" y="0"/>
                  </a:cubicBezTo>
                  <a:lnTo>
                    <a:pt x="4014152" y="0"/>
                  </a:lnTo>
                  <a:cubicBezTo>
                    <a:pt x="4155660" y="0"/>
                    <a:pt x="4270375" y="114715"/>
                    <a:pt x="4270375" y="256223"/>
                  </a:cubicBezTo>
                  <a:cubicBezTo>
                    <a:pt x="4270375" y="939483"/>
                    <a:pt x="4270374" y="1622743"/>
                    <a:pt x="4270374" y="2306003"/>
                  </a:cubicBezTo>
                  <a:cubicBezTo>
                    <a:pt x="4270374" y="2447511"/>
                    <a:pt x="4155659" y="2562226"/>
                    <a:pt x="4014151" y="2562226"/>
                  </a:cubicBezTo>
                  <a:lnTo>
                    <a:pt x="256223" y="2562225"/>
                  </a:lnTo>
                  <a:cubicBezTo>
                    <a:pt x="114715" y="2562225"/>
                    <a:pt x="0" y="2447510"/>
                    <a:pt x="0" y="2306002"/>
                  </a:cubicBezTo>
                  <a:lnTo>
                    <a:pt x="0" y="256223"/>
                  </a:lnTo>
                  <a:close/>
                </a:path>
              </a:pathLst>
            </a:custGeom>
            <a:solidFill>
              <a:srgbClr val="3C3C3B">
                <a:alpha val="66274"/>
              </a:srgbClr>
            </a:solidFill>
            <a:ln>
              <a:noFill/>
            </a:ln>
          </p:spPr>
          <p:txBody>
            <a:bodyPr spcFirstLastPara="1" wrap="square" lIns="322675" tIns="322675" rIns="322675" bIns="322675" anchor="ctr" anchorCtr="0">
              <a:noAutofit/>
            </a:bodyPr>
            <a:lstStyle/>
            <a:p>
              <a:pPr marL="0" marR="0" lvl="0" indent="0" algn="ctr" rtl="0">
                <a:lnSpc>
                  <a:spcPct val="90000"/>
                </a:lnSpc>
                <a:spcBef>
                  <a:spcPts val="0"/>
                </a:spcBef>
                <a:spcAft>
                  <a:spcPts val="0"/>
                </a:spcAft>
                <a:buClr>
                  <a:srgbClr val="000000"/>
                </a:buClr>
                <a:buSzPts val="6500"/>
                <a:buFont typeface="Arial"/>
                <a:buNone/>
              </a:pPr>
              <a:endParaRPr sz="6500" b="0" i="0" u="none" strike="noStrike" cap="none">
                <a:solidFill>
                  <a:schemeClr val="lt1"/>
                </a:solidFill>
                <a:latin typeface="Arial"/>
                <a:ea typeface="Arial"/>
                <a:cs typeface="Arial"/>
                <a:sym typeface="Arial"/>
              </a:endParaRPr>
            </a:p>
          </p:txBody>
        </p:sp>
        <p:sp>
          <p:nvSpPr>
            <p:cNvPr id="122" name="Google Shape;122;p25"/>
            <p:cNvSpPr/>
            <p:nvPr/>
          </p:nvSpPr>
          <p:spPr>
            <a:xfrm>
              <a:off x="14702604" y="6328473"/>
              <a:ext cx="795884" cy="1059053"/>
            </a:xfrm>
            <a:custGeom>
              <a:avLst/>
              <a:gdLst/>
              <a:ahLst/>
              <a:cxnLst/>
              <a:rect l="l" t="t" r="r" b="b"/>
              <a:pathLst>
                <a:path w="795884" h="1059053" extrusionOk="0">
                  <a:moveTo>
                    <a:pt x="0" y="211811"/>
                  </a:moveTo>
                  <a:lnTo>
                    <a:pt x="397942" y="211811"/>
                  </a:lnTo>
                  <a:lnTo>
                    <a:pt x="397942" y="0"/>
                  </a:lnTo>
                  <a:lnTo>
                    <a:pt x="795884" y="529527"/>
                  </a:lnTo>
                  <a:lnTo>
                    <a:pt x="397942" y="1059053"/>
                  </a:lnTo>
                  <a:lnTo>
                    <a:pt x="397942" y="847242"/>
                  </a:lnTo>
                  <a:lnTo>
                    <a:pt x="0" y="847242"/>
                  </a:lnTo>
                  <a:lnTo>
                    <a:pt x="0" y="211811"/>
                  </a:lnTo>
                  <a:close/>
                </a:path>
              </a:pathLst>
            </a:custGeom>
            <a:solidFill>
              <a:srgbClr val="B0BCCE"/>
            </a:solidFill>
            <a:ln>
              <a:noFill/>
            </a:ln>
          </p:spPr>
          <p:txBody>
            <a:bodyPr spcFirstLastPara="1" wrap="square" lIns="0" tIns="211800" rIns="238750" bIns="211800" anchor="ctr" anchorCtr="0">
              <a:noAutofit/>
            </a:bodyPr>
            <a:lstStyle/>
            <a:p>
              <a:pPr marL="0" marR="0" lvl="0" indent="0" algn="ctr" rtl="0">
                <a:lnSpc>
                  <a:spcPct val="90000"/>
                </a:lnSpc>
                <a:spcBef>
                  <a:spcPts val="0"/>
                </a:spcBef>
                <a:spcAft>
                  <a:spcPts val="0"/>
                </a:spcAft>
                <a:buClr>
                  <a:srgbClr val="000000"/>
                </a:buClr>
                <a:buSzPts val="4800"/>
                <a:buFont typeface="Arial"/>
                <a:buNone/>
              </a:pPr>
              <a:endParaRPr sz="4800" b="0" i="0" u="none" strike="noStrike" cap="none">
                <a:solidFill>
                  <a:schemeClr val="lt1"/>
                </a:solidFill>
                <a:latin typeface="Arial"/>
                <a:ea typeface="Arial"/>
                <a:cs typeface="Arial"/>
                <a:sym typeface="Arial"/>
              </a:endParaRPr>
            </a:p>
          </p:txBody>
        </p:sp>
        <p:sp>
          <p:nvSpPr>
            <p:cNvPr id="123" name="Google Shape;123;p25"/>
            <p:cNvSpPr/>
            <p:nvPr/>
          </p:nvSpPr>
          <p:spPr>
            <a:xfrm>
              <a:off x="15828856" y="5576887"/>
              <a:ext cx="4270374" cy="2562225"/>
            </a:xfrm>
            <a:custGeom>
              <a:avLst/>
              <a:gdLst/>
              <a:ahLst/>
              <a:cxnLst/>
              <a:rect l="l" t="t" r="r" b="b"/>
              <a:pathLst>
                <a:path w="4270374" h="2562225" extrusionOk="0">
                  <a:moveTo>
                    <a:pt x="0" y="256223"/>
                  </a:moveTo>
                  <a:cubicBezTo>
                    <a:pt x="0" y="114715"/>
                    <a:pt x="114715" y="0"/>
                    <a:pt x="256223" y="0"/>
                  </a:cubicBezTo>
                  <a:lnTo>
                    <a:pt x="4014152" y="0"/>
                  </a:lnTo>
                  <a:cubicBezTo>
                    <a:pt x="4155660" y="0"/>
                    <a:pt x="4270375" y="114715"/>
                    <a:pt x="4270375" y="256223"/>
                  </a:cubicBezTo>
                  <a:cubicBezTo>
                    <a:pt x="4270375" y="939483"/>
                    <a:pt x="4270374" y="1622743"/>
                    <a:pt x="4270374" y="2306003"/>
                  </a:cubicBezTo>
                  <a:cubicBezTo>
                    <a:pt x="4270374" y="2447511"/>
                    <a:pt x="4155659" y="2562226"/>
                    <a:pt x="4014151" y="2562226"/>
                  </a:cubicBezTo>
                  <a:lnTo>
                    <a:pt x="256223" y="2562225"/>
                  </a:lnTo>
                  <a:cubicBezTo>
                    <a:pt x="114715" y="2562225"/>
                    <a:pt x="0" y="2447510"/>
                    <a:pt x="0" y="2306002"/>
                  </a:cubicBezTo>
                  <a:lnTo>
                    <a:pt x="0" y="256223"/>
                  </a:lnTo>
                  <a:close/>
                </a:path>
              </a:pathLst>
            </a:custGeom>
            <a:solidFill>
              <a:srgbClr val="3C3C3B">
                <a:alpha val="66274"/>
              </a:srgbClr>
            </a:solidFill>
            <a:ln>
              <a:noFill/>
            </a:ln>
          </p:spPr>
          <p:txBody>
            <a:bodyPr spcFirstLastPara="1" wrap="square" lIns="322675" tIns="322675" rIns="322675" bIns="322675" anchor="ctr" anchorCtr="0">
              <a:noAutofit/>
            </a:bodyPr>
            <a:lstStyle/>
            <a:p>
              <a:pPr marL="0" marR="0" lvl="0" indent="0" algn="ctr" rtl="0">
                <a:lnSpc>
                  <a:spcPct val="90000"/>
                </a:lnSpc>
                <a:spcBef>
                  <a:spcPts val="0"/>
                </a:spcBef>
                <a:spcAft>
                  <a:spcPts val="0"/>
                </a:spcAft>
                <a:buClr>
                  <a:srgbClr val="000000"/>
                </a:buClr>
                <a:buSzPts val="6500"/>
                <a:buFont typeface="Arial"/>
                <a:buNone/>
              </a:pPr>
              <a:endParaRPr sz="6500" b="0" i="0" u="none" strike="noStrike" cap="none">
                <a:solidFill>
                  <a:schemeClr val="lt1"/>
                </a:solidFill>
                <a:latin typeface="Arial"/>
                <a:ea typeface="Arial"/>
                <a:cs typeface="Arial"/>
                <a:sym typeface="Arial"/>
              </a:endParaRPr>
            </a:p>
          </p:txBody>
        </p:sp>
      </p:grpSp>
      <p:sp>
        <p:nvSpPr>
          <p:cNvPr id="124" name="Google Shape;124;p25"/>
          <p:cNvSpPr txBox="1"/>
          <p:nvPr/>
        </p:nvSpPr>
        <p:spPr>
          <a:xfrm>
            <a:off x="1014467" y="6464276"/>
            <a:ext cx="1219691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Arial"/>
                <a:ea typeface="Arial"/>
                <a:cs typeface="Arial"/>
                <a:sym typeface="Arial"/>
              </a:rPr>
              <a:t>Source</a:t>
            </a:r>
            <a:endParaRPr sz="4000" b="0" i="0" u="none" strike="noStrike" cap="none">
              <a:solidFill>
                <a:srgbClr val="FFFFFF"/>
              </a:solidFill>
              <a:latin typeface="Arial"/>
              <a:ea typeface="Arial"/>
              <a:cs typeface="Arial"/>
              <a:sym typeface="Arial"/>
            </a:endParaRPr>
          </a:p>
        </p:txBody>
      </p:sp>
      <p:sp>
        <p:nvSpPr>
          <p:cNvPr id="125" name="Google Shape;125;p25"/>
          <p:cNvSpPr txBox="1"/>
          <p:nvPr/>
        </p:nvSpPr>
        <p:spPr>
          <a:xfrm>
            <a:off x="6101560" y="6320893"/>
            <a:ext cx="12196916" cy="846194"/>
          </a:xfrm>
          <a:prstGeom prst="rect">
            <a:avLst/>
          </a:prstGeom>
          <a:noFill/>
          <a:ln>
            <a:noFill/>
          </a:ln>
        </p:spPr>
        <p:txBody>
          <a:bodyPr spcFirstLastPara="1" wrap="square" lIns="91425" tIns="45700" rIns="91425" bIns="45700" anchor="t" anchorCtr="0">
            <a:spAutoFit/>
          </a:bodyPr>
          <a:lstStyle/>
          <a:p>
            <a:pPr marL="21606" marR="0" lvl="0" indent="0" algn="l" rtl="0">
              <a:lnSpc>
                <a:spcPct val="138297"/>
              </a:lnSpc>
              <a:spcBef>
                <a:spcPts val="0"/>
              </a:spcBef>
              <a:spcAft>
                <a:spcPts val="0"/>
              </a:spcAft>
              <a:buClr>
                <a:srgbClr val="000000"/>
              </a:buClr>
              <a:buSzPts val="4000"/>
              <a:buFont typeface="Arial"/>
              <a:buNone/>
            </a:pPr>
            <a:r>
              <a:rPr lang="en-US" sz="4000" b="1" i="0" u="none" strike="noStrike" cap="none">
                <a:solidFill>
                  <a:srgbClr val="FFFFFF"/>
                </a:solidFill>
                <a:latin typeface="Arial"/>
                <a:ea typeface="Arial"/>
                <a:cs typeface="Arial"/>
                <a:sym typeface="Arial"/>
              </a:rPr>
              <a:t>Transit</a:t>
            </a:r>
            <a:endParaRPr sz="4000" b="1" i="0" u="none" strike="noStrike" cap="none">
              <a:solidFill>
                <a:srgbClr val="FFFFFF"/>
              </a:solidFill>
              <a:latin typeface="Arial"/>
              <a:ea typeface="Arial"/>
              <a:cs typeface="Arial"/>
              <a:sym typeface="Arial"/>
            </a:endParaRPr>
          </a:p>
        </p:txBody>
      </p:sp>
      <p:sp>
        <p:nvSpPr>
          <p:cNvPr id="126" name="Google Shape;126;p25"/>
          <p:cNvSpPr txBox="1"/>
          <p:nvPr/>
        </p:nvSpPr>
        <p:spPr>
          <a:xfrm>
            <a:off x="10891348" y="6306410"/>
            <a:ext cx="12196916" cy="846194"/>
          </a:xfrm>
          <a:prstGeom prst="rect">
            <a:avLst/>
          </a:prstGeom>
          <a:noFill/>
          <a:ln>
            <a:noFill/>
          </a:ln>
        </p:spPr>
        <p:txBody>
          <a:bodyPr spcFirstLastPara="1" wrap="square" lIns="91425" tIns="45700" rIns="91425" bIns="45700" anchor="t" anchorCtr="0">
            <a:spAutoFit/>
          </a:bodyPr>
          <a:lstStyle/>
          <a:p>
            <a:pPr marL="21606" marR="0" lvl="0" indent="0" algn="l" rtl="0">
              <a:lnSpc>
                <a:spcPct val="138297"/>
              </a:lnSpc>
              <a:spcBef>
                <a:spcPts val="0"/>
              </a:spcBef>
              <a:spcAft>
                <a:spcPts val="0"/>
              </a:spcAft>
              <a:buClr>
                <a:srgbClr val="000000"/>
              </a:buClr>
              <a:buSzPts val="4000"/>
              <a:buFont typeface="Arial"/>
              <a:buNone/>
            </a:pPr>
            <a:r>
              <a:rPr lang="en-US" sz="4000" b="1" i="0" u="none" strike="noStrike" cap="none">
                <a:solidFill>
                  <a:srgbClr val="FFFFFF"/>
                </a:solidFill>
                <a:latin typeface="Arial"/>
                <a:ea typeface="Arial"/>
                <a:cs typeface="Arial"/>
                <a:sym typeface="Arial"/>
              </a:rPr>
              <a:t>Destination</a:t>
            </a:r>
            <a:endParaRPr sz="4000" b="1"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3">
            <a:alphaModFix/>
          </a:blip>
          <a:srcRect/>
          <a:stretch/>
        </p:blipFill>
        <p:spPr>
          <a:xfrm>
            <a:off x="4264833" y="3771432"/>
            <a:ext cx="15824718" cy="9853128"/>
          </a:xfrm>
          <a:prstGeom prst="rect">
            <a:avLst/>
          </a:prstGeom>
          <a:noFill/>
          <a:ln>
            <a:noFill/>
          </a:ln>
        </p:spPr>
      </p:pic>
      <p:sp>
        <p:nvSpPr>
          <p:cNvPr id="71" name="Google Shape;71;p8"/>
          <p:cNvSpPr txBox="1"/>
          <p:nvPr/>
        </p:nvSpPr>
        <p:spPr>
          <a:xfrm>
            <a:off x="4414127" y="1406311"/>
            <a:ext cx="15555746" cy="1015663"/>
          </a:xfrm>
          <a:prstGeom prst="rect">
            <a:avLst/>
          </a:prstGeom>
          <a:noFill/>
          <a:ln>
            <a:noFill/>
          </a:ln>
        </p:spPr>
        <p:txBody>
          <a:bodyPr spcFirstLastPara="1" wrap="square" lIns="0" tIns="0" rIns="0" bIns="0" anchor="t" anchorCtr="0">
            <a:spAutoFit/>
          </a:bodyPr>
          <a:lstStyle/>
          <a:p>
            <a:pPr algn="ctr">
              <a:buClr>
                <a:schemeClr val="accent6"/>
              </a:buClr>
              <a:buSzPts val="4000"/>
            </a:pPr>
            <a:r>
              <a:rPr lang="en-US" sz="6600" b="1" dirty="0">
                <a:solidFill>
                  <a:schemeClr val="tx2">
                    <a:lumMod val="10000"/>
                  </a:schemeClr>
                </a:solidFill>
              </a:rPr>
              <a:t>PRODUCT SOURCE</a:t>
            </a:r>
            <a:endParaRPr sz="6600" b="1" dirty="0">
              <a:solidFill>
                <a:schemeClr val="tx2">
                  <a:lumMod val="1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
        <p:cNvGrpSpPr/>
        <p:nvPr/>
      </p:nvGrpSpPr>
      <p:grpSpPr>
        <a:xfrm>
          <a:off x="0" y="0"/>
          <a:ext cx="0" cy="0"/>
          <a:chOff x="0" y="0"/>
          <a:chExt cx="0" cy="0"/>
        </a:xfrm>
      </p:grpSpPr>
      <p:sp>
        <p:nvSpPr>
          <p:cNvPr id="63" name="Google Shape;63;p4"/>
          <p:cNvSpPr txBox="1"/>
          <p:nvPr/>
        </p:nvSpPr>
        <p:spPr>
          <a:xfrm>
            <a:off x="11969543" y="1256541"/>
            <a:ext cx="10924032" cy="1969770"/>
          </a:xfrm>
          <a:prstGeom prst="rect">
            <a:avLst/>
          </a:prstGeom>
          <a:noFill/>
          <a:ln>
            <a:noFill/>
          </a:ln>
        </p:spPr>
        <p:txBody>
          <a:bodyPr spcFirstLastPara="1" wrap="square" lIns="0" tIns="0" rIns="0" bIns="0" anchor="t" anchorCtr="0">
            <a:spAutoFit/>
          </a:bodyPr>
          <a:lstStyle/>
          <a:p>
            <a:pPr>
              <a:buClr>
                <a:schemeClr val="accent6"/>
              </a:buClr>
              <a:buSzPts val="4000"/>
            </a:pPr>
            <a:r>
              <a:rPr lang="en-US" sz="6400" b="1" dirty="0">
                <a:solidFill>
                  <a:schemeClr val="tx2">
                    <a:lumMod val="10000"/>
                  </a:schemeClr>
                </a:solidFill>
              </a:rPr>
              <a:t>PRODUCT DESTINATION</a:t>
            </a:r>
          </a:p>
          <a:p>
            <a:pPr>
              <a:buClr>
                <a:schemeClr val="accent6"/>
              </a:buClr>
              <a:buSzPts val="4000"/>
            </a:pPr>
            <a:endParaRPr lang="en-US" sz="6400" b="1" dirty="0">
              <a:solidFill>
                <a:schemeClr val="tx2">
                  <a:lumMod val="10000"/>
                </a:schemeClr>
              </a:solidFill>
            </a:endParaRPr>
          </a:p>
        </p:txBody>
      </p:sp>
      <p:sp>
        <p:nvSpPr>
          <p:cNvPr id="64" name="Google Shape;64;p4"/>
          <p:cNvSpPr txBox="1"/>
          <p:nvPr/>
        </p:nvSpPr>
        <p:spPr>
          <a:xfrm>
            <a:off x="8811313" y="4688380"/>
            <a:ext cx="10536600" cy="8494633"/>
          </a:xfrm>
          <a:prstGeom prst="rect">
            <a:avLst/>
          </a:prstGeom>
          <a:noFill/>
          <a:ln>
            <a:noFill/>
          </a:ln>
        </p:spPr>
        <p:txBody>
          <a:bodyPr spcFirstLastPara="1" wrap="square" lIns="0" tIns="0" rIns="0" bIns="0" anchor="t" anchorCtr="0">
            <a:spAutoFit/>
          </a:bodyPr>
          <a:lstStyle/>
          <a:p>
            <a:pPr marL="914400" indent="-889000">
              <a:buSzPts val="2200"/>
              <a:buFont typeface="Arial"/>
              <a:buChar char="•"/>
            </a:pPr>
            <a:r>
              <a:rPr lang="en-US" sz="4400" dirty="0"/>
              <a:t>Low levels of vulnerability</a:t>
            </a:r>
            <a:br>
              <a:rPr lang="en-US" sz="4400" dirty="0"/>
            </a:br>
            <a:endParaRPr sz="4400" dirty="0"/>
          </a:p>
          <a:p>
            <a:pPr marL="914400" indent="-889000">
              <a:buSzPts val="2200"/>
              <a:buFont typeface="Arial"/>
              <a:buChar char="•"/>
            </a:pPr>
            <a:r>
              <a:rPr lang="en-US" sz="4400" dirty="0"/>
              <a:t>Buy products from countries with high risk for slavery</a:t>
            </a:r>
            <a:br>
              <a:rPr lang="en-US" sz="4400" dirty="0"/>
            </a:br>
            <a:endParaRPr sz="4400" dirty="0"/>
          </a:p>
          <a:p>
            <a:pPr marL="914400" indent="-889000">
              <a:buSzPts val="2200"/>
              <a:buFont typeface="Arial"/>
              <a:buChar char="•"/>
            </a:pPr>
            <a:r>
              <a:rPr lang="en-US" sz="4400" dirty="0"/>
              <a:t>Cannot regulate </a:t>
            </a:r>
            <a:r>
              <a:rPr lang="en-US" sz="4400" dirty="0" err="1"/>
              <a:t>labour</a:t>
            </a:r>
            <a:r>
              <a:rPr lang="en-US" sz="4400" dirty="0"/>
              <a:t> conditions</a:t>
            </a:r>
            <a:br>
              <a:rPr lang="en-US" sz="4400" dirty="0"/>
            </a:br>
            <a:endParaRPr sz="4400" dirty="0"/>
          </a:p>
          <a:p>
            <a:pPr marL="914400" indent="-889000">
              <a:buSzPts val="2200"/>
              <a:buFont typeface="Arial"/>
              <a:buChar char="•"/>
            </a:pPr>
            <a:r>
              <a:rPr lang="en-US" sz="4400" dirty="0"/>
              <a:t>Cannot monitor production</a:t>
            </a:r>
            <a:br>
              <a:rPr lang="en-US" sz="4400" dirty="0"/>
            </a:br>
            <a:endParaRPr sz="4400" dirty="0"/>
          </a:p>
          <a:p>
            <a:pPr marL="914400" indent="-889000">
              <a:buSzPts val="2200"/>
              <a:buFont typeface="Arial"/>
              <a:buChar char="•"/>
            </a:pPr>
            <a:r>
              <a:rPr lang="en-US" sz="4400" dirty="0"/>
              <a:t>Topline and Bottomline</a:t>
            </a:r>
            <a:endParaRPr sz="4400" dirty="0"/>
          </a:p>
          <a:p>
            <a:pPr marL="914400" indent="-558800">
              <a:buSzPts val="2800"/>
            </a:pPr>
            <a:endParaRPr sz="5600" dirty="0"/>
          </a:p>
          <a:p>
            <a:pPr marL="914400" indent="-558800">
              <a:buSzPts val="2800"/>
            </a:pPr>
            <a:endParaRPr sz="5600" dirty="0"/>
          </a:p>
        </p:txBody>
      </p:sp>
      <p:pic>
        <p:nvPicPr>
          <p:cNvPr id="65" name="Google Shape;65;p4"/>
          <p:cNvPicPr preferRelativeResize="0"/>
          <p:nvPr/>
        </p:nvPicPr>
        <p:blipFill rotWithShape="1">
          <a:blip r:embed="rId3">
            <a:alphaModFix/>
          </a:blip>
          <a:srcRect/>
          <a:stretch/>
        </p:blipFill>
        <p:spPr>
          <a:xfrm>
            <a:off x="19347913" y="7311196"/>
            <a:ext cx="4012201" cy="1969770"/>
          </a:xfrm>
          <a:prstGeom prst="rect">
            <a:avLst/>
          </a:prstGeom>
          <a:noFill/>
          <a:ln>
            <a:noFill/>
          </a:ln>
        </p:spPr>
      </p:pic>
      <p:pic>
        <p:nvPicPr>
          <p:cNvPr id="4" name="Picture 3" descr="A person standing in front of a wall of shoes&#10;&#10;Description automatically generated">
            <a:extLst>
              <a:ext uri="{FF2B5EF4-FFF2-40B4-BE49-F238E27FC236}">
                <a16:creationId xmlns:a16="http://schemas.microsoft.com/office/drawing/2014/main" id="{75105CF7-0255-5DDC-27A7-DCA0F6BA0402}"/>
              </a:ext>
            </a:extLst>
          </p:cNvPr>
          <p:cNvPicPr>
            <a:picLocks noChangeAspect="1"/>
          </p:cNvPicPr>
          <p:nvPr/>
        </p:nvPicPr>
        <p:blipFill>
          <a:blip r:embed="rId4"/>
          <a:stretch>
            <a:fillRect/>
          </a:stretch>
        </p:blipFill>
        <p:spPr>
          <a:xfrm>
            <a:off x="0" y="833647"/>
            <a:ext cx="8548807" cy="120487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3"/>
        <p:cNvGrpSpPr/>
        <p:nvPr/>
      </p:nvGrpSpPr>
      <p:grpSpPr>
        <a:xfrm>
          <a:off x="0" y="0"/>
          <a:ext cx="0" cy="0"/>
          <a:chOff x="0" y="0"/>
          <a:chExt cx="0" cy="0"/>
        </a:xfrm>
      </p:grpSpPr>
      <p:sp>
        <p:nvSpPr>
          <p:cNvPr id="94" name="Google Shape;94;p23"/>
          <p:cNvSpPr txBox="1"/>
          <p:nvPr/>
        </p:nvSpPr>
        <p:spPr>
          <a:xfrm>
            <a:off x="747346" y="918773"/>
            <a:ext cx="12186138"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chemeClr val="tx2">
                    <a:lumMod val="10000"/>
                  </a:schemeClr>
                </a:solidFill>
                <a:latin typeface="Arial"/>
                <a:ea typeface="Arial"/>
                <a:cs typeface="Arial"/>
                <a:sym typeface="Arial"/>
              </a:rPr>
              <a:t>BIG BUSINESS</a:t>
            </a:r>
            <a:endParaRPr sz="1400" b="0" i="0" u="none" strike="noStrike" cap="none" dirty="0">
              <a:solidFill>
                <a:schemeClr val="tx2">
                  <a:lumMod val="10000"/>
                </a:schemeClr>
              </a:solidFill>
              <a:latin typeface="Arial"/>
              <a:ea typeface="Arial"/>
              <a:cs typeface="Arial"/>
              <a:sym typeface="Arial"/>
            </a:endParaRPr>
          </a:p>
        </p:txBody>
      </p:sp>
      <p:cxnSp>
        <p:nvCxnSpPr>
          <p:cNvPr id="95" name="Google Shape;95;p23"/>
          <p:cNvCxnSpPr/>
          <p:nvPr/>
        </p:nvCxnSpPr>
        <p:spPr>
          <a:xfrm>
            <a:off x="1090247" y="2215790"/>
            <a:ext cx="1336430" cy="0"/>
          </a:xfrm>
          <a:prstGeom prst="straightConnector1">
            <a:avLst/>
          </a:prstGeom>
          <a:noFill/>
          <a:ln w="38100" cap="flat" cmpd="sng">
            <a:solidFill>
              <a:srgbClr val="FFFFFF"/>
            </a:solidFill>
            <a:prstDash val="solid"/>
            <a:round/>
            <a:headEnd type="none" w="sm" len="sm"/>
            <a:tailEnd type="none" w="sm" len="sm"/>
          </a:ln>
        </p:spPr>
      </p:cxnSp>
      <p:sp>
        <p:nvSpPr>
          <p:cNvPr id="96" name="Google Shape;96;p23"/>
          <p:cNvSpPr txBox="1"/>
          <p:nvPr/>
        </p:nvSpPr>
        <p:spPr>
          <a:xfrm>
            <a:off x="2731857" y="5447287"/>
            <a:ext cx="18235972" cy="4336018"/>
          </a:xfrm>
          <a:prstGeom prst="rect">
            <a:avLst/>
          </a:prstGeom>
          <a:noFill/>
          <a:ln>
            <a:noFill/>
          </a:ln>
        </p:spPr>
        <p:txBody>
          <a:bodyPr spcFirstLastPara="1" wrap="square" lIns="91425" tIns="45700" rIns="91425" bIns="45700" anchor="t" anchorCtr="0">
            <a:spAutoFit/>
          </a:bodyPr>
          <a:lstStyle/>
          <a:p>
            <a:pPr marL="0" marR="0" lvl="0" indent="0" algn="ctr" rtl="0">
              <a:lnSpc>
                <a:spcPct val="117999"/>
              </a:lnSpc>
              <a:spcBef>
                <a:spcPts val="0"/>
              </a:spcBef>
              <a:spcAft>
                <a:spcPts val="0"/>
              </a:spcAft>
              <a:buClr>
                <a:srgbClr val="000000"/>
              </a:buClr>
              <a:buSzPts val="7200"/>
              <a:buFont typeface="Arial"/>
              <a:buNone/>
            </a:pPr>
            <a:r>
              <a:rPr lang="en-US" sz="6000" b="0" i="0" u="none" strike="noStrike" cap="none" dirty="0">
                <a:solidFill>
                  <a:schemeClr val="tx2">
                    <a:lumMod val="10000"/>
                  </a:schemeClr>
                </a:solidFill>
                <a:latin typeface="Arial"/>
                <a:ea typeface="Arial"/>
                <a:cs typeface="Arial"/>
                <a:sym typeface="Arial"/>
              </a:rPr>
              <a:t>“People do not enslave people to be mean to them. They do it to make a profit.”</a:t>
            </a:r>
            <a:endParaRPr sz="6000" b="0" i="0" u="none" strike="noStrike" cap="none" dirty="0">
              <a:solidFill>
                <a:schemeClr val="tx2">
                  <a:lumMod val="10000"/>
                </a:schemeClr>
              </a:solidFill>
              <a:latin typeface="Arial"/>
              <a:ea typeface="Arial"/>
              <a:cs typeface="Arial"/>
              <a:sym typeface="Arial"/>
            </a:endParaRPr>
          </a:p>
          <a:p>
            <a:pPr marL="0" marR="0" lvl="0" indent="0" algn="ctr" rtl="0">
              <a:lnSpc>
                <a:spcPct val="100000"/>
              </a:lnSpc>
              <a:spcBef>
                <a:spcPts val="1700"/>
              </a:spcBef>
              <a:spcAft>
                <a:spcPts val="0"/>
              </a:spcAft>
              <a:buClr>
                <a:srgbClr val="5C86B9"/>
              </a:buClr>
              <a:buSzPts val="4200"/>
              <a:buFont typeface="Palatino"/>
              <a:buNone/>
            </a:pPr>
            <a:r>
              <a:rPr lang="en-US" sz="6000" b="0" i="1" u="none" strike="noStrike" cap="none" dirty="0">
                <a:solidFill>
                  <a:schemeClr val="tx2">
                    <a:lumMod val="10000"/>
                  </a:schemeClr>
                </a:solidFill>
                <a:latin typeface="Arial"/>
                <a:ea typeface="Arial"/>
                <a:cs typeface="Arial"/>
                <a:sym typeface="Arial"/>
              </a:rPr>
              <a:t>— Kevin Bales</a:t>
            </a:r>
            <a:br>
              <a:rPr lang="en-US" sz="6000" b="0" i="1" u="none" strike="noStrike" cap="none" dirty="0">
                <a:solidFill>
                  <a:schemeClr val="tx2">
                    <a:lumMod val="10000"/>
                  </a:schemeClr>
                </a:solidFill>
                <a:latin typeface="Arial"/>
                <a:ea typeface="Arial"/>
                <a:cs typeface="Arial"/>
                <a:sym typeface="Arial"/>
              </a:rPr>
            </a:br>
            <a:r>
              <a:rPr lang="en-US" sz="6000" b="0" i="1" u="none" strike="noStrike" cap="none" dirty="0">
                <a:solidFill>
                  <a:schemeClr val="tx2">
                    <a:lumMod val="10000"/>
                  </a:schemeClr>
                </a:solidFill>
                <a:latin typeface="Arial"/>
                <a:ea typeface="Arial"/>
                <a:cs typeface="Arial"/>
                <a:sym typeface="Arial"/>
              </a:rPr>
              <a:t>Co-founder of ‘Free the Slaves’</a:t>
            </a:r>
            <a:endParaRPr sz="6000" b="0" i="0" u="none" strike="noStrike" cap="none" dirty="0">
              <a:solidFill>
                <a:schemeClr val="tx2">
                  <a:lumMod val="10000"/>
                </a:schemeClr>
              </a:solidFill>
              <a:latin typeface="Arial"/>
              <a:ea typeface="Arial"/>
              <a:cs typeface="Arial"/>
              <a:sym typeface="Arial"/>
            </a:endParaRPr>
          </a:p>
        </p:txBody>
      </p:sp>
      <p:pic>
        <p:nvPicPr>
          <p:cNvPr id="97" name="Google Shape;97;p23"/>
          <p:cNvPicPr preferRelativeResize="0"/>
          <p:nvPr/>
        </p:nvPicPr>
        <p:blipFill rotWithShape="1">
          <a:blip r:embed="rId3">
            <a:alphaModFix/>
          </a:blip>
          <a:srcRect/>
          <a:stretch/>
        </p:blipFill>
        <p:spPr>
          <a:xfrm>
            <a:off x="17169043" y="7744018"/>
            <a:ext cx="4483100" cy="381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387B1-7E80-7E8E-9B38-0C9A7A198DFD}"/>
              </a:ext>
            </a:extLst>
          </p:cNvPr>
          <p:cNvSpPr txBox="1"/>
          <p:nvPr/>
        </p:nvSpPr>
        <p:spPr>
          <a:xfrm>
            <a:off x="2653015" y="7790688"/>
            <a:ext cx="19343757" cy="2585323"/>
          </a:xfrm>
          <a:prstGeom prst="rect">
            <a:avLst/>
          </a:prstGeom>
          <a:noFill/>
        </p:spPr>
        <p:txBody>
          <a:bodyPr wrap="none" rtlCol="0">
            <a:spAutoFit/>
          </a:bodyPr>
          <a:lstStyle/>
          <a:p>
            <a:r>
              <a:rPr lang="en-US" sz="5400" dirty="0">
                <a:latin typeface="Times New Roman"/>
                <a:ea typeface="Times New Roman"/>
                <a:cs typeface="Times New Roman"/>
                <a:sym typeface="Times New Roman"/>
              </a:rPr>
              <a:t>How much profit does human trade generate for businesses per year?</a:t>
            </a:r>
            <a:br>
              <a:rPr lang="en-US" sz="5400" dirty="0">
                <a:latin typeface="Times New Roman"/>
                <a:ea typeface="Times New Roman"/>
                <a:cs typeface="Times New Roman"/>
                <a:sym typeface="Times New Roman"/>
              </a:rPr>
            </a:br>
            <a:endParaRPr lang="en-US" sz="5400" dirty="0">
              <a:latin typeface="Times New Roman"/>
              <a:ea typeface="Times New Roman"/>
              <a:cs typeface="Times New Roman"/>
              <a:sym typeface="Times New Roman"/>
            </a:endParaRPr>
          </a:p>
          <a:p>
            <a:r>
              <a:rPr lang="en-US" sz="5400" b="1" dirty="0">
                <a:latin typeface="Times New Roman"/>
                <a:ea typeface="Times New Roman"/>
                <a:cs typeface="Times New Roman"/>
                <a:sym typeface="Times New Roman"/>
              </a:rPr>
              <a:t>                  $150 billion per year </a:t>
            </a:r>
            <a:r>
              <a:rPr lang="en-US" sz="5400" dirty="0">
                <a:latin typeface="Times New Roman"/>
                <a:ea typeface="Times New Roman"/>
                <a:cs typeface="Times New Roman"/>
                <a:sym typeface="Times New Roman"/>
              </a:rPr>
              <a:t>(Global Slavery Index)</a:t>
            </a:r>
            <a:endParaRPr lang="en-US" sz="5400" dirty="0"/>
          </a:p>
        </p:txBody>
      </p:sp>
      <p:sp>
        <p:nvSpPr>
          <p:cNvPr id="4" name="TextBox 3">
            <a:extLst>
              <a:ext uri="{FF2B5EF4-FFF2-40B4-BE49-F238E27FC236}">
                <a16:creationId xmlns:a16="http://schemas.microsoft.com/office/drawing/2014/main" id="{EECDB216-D931-6A0D-5A4E-4B9FB6930424}"/>
              </a:ext>
            </a:extLst>
          </p:cNvPr>
          <p:cNvSpPr txBox="1"/>
          <p:nvPr/>
        </p:nvSpPr>
        <p:spPr>
          <a:xfrm>
            <a:off x="2222620" y="2182006"/>
            <a:ext cx="19938760" cy="3267818"/>
          </a:xfrm>
          <a:prstGeom prst="rect">
            <a:avLst/>
          </a:prstGeom>
          <a:noFill/>
        </p:spPr>
        <p:txBody>
          <a:bodyPr wrap="square">
            <a:spAutoFit/>
          </a:bodyPr>
          <a:lstStyle/>
          <a:p>
            <a:pPr marL="457200" marR="0" lvl="0" indent="-457200" algn="l" rtl="0">
              <a:lnSpc>
                <a:spcPct val="117999"/>
              </a:lnSpc>
              <a:spcBef>
                <a:spcPts val="0"/>
              </a:spcBef>
              <a:spcAft>
                <a:spcPts val="0"/>
              </a:spcAft>
              <a:buClr>
                <a:srgbClr val="000000"/>
              </a:buClr>
              <a:buSzPts val="1400"/>
              <a:buFont typeface="Times New Roman"/>
              <a:buChar char="-"/>
            </a:pPr>
            <a:r>
              <a:rPr lang="en-US" sz="6000" b="0" i="0" u="none" strike="noStrike" cap="none" dirty="0">
                <a:solidFill>
                  <a:srgbClr val="000000"/>
                </a:solidFill>
                <a:latin typeface="Times New Roman"/>
                <a:ea typeface="Times New Roman"/>
                <a:cs typeface="Times New Roman"/>
                <a:sym typeface="Times New Roman"/>
              </a:rPr>
              <a:t>Out of the </a:t>
            </a:r>
            <a:r>
              <a:rPr lang="en-US" sz="6000" b="1" i="0" u="none" strike="noStrike" cap="none" dirty="0">
                <a:solidFill>
                  <a:srgbClr val="000000"/>
                </a:solidFill>
                <a:latin typeface="Times New Roman"/>
                <a:ea typeface="Times New Roman"/>
                <a:cs typeface="Times New Roman"/>
                <a:sym typeface="Times New Roman"/>
              </a:rPr>
              <a:t>24.9 million</a:t>
            </a:r>
            <a:r>
              <a:rPr lang="en-US" sz="6000" b="0" i="0" u="none" strike="noStrike" cap="none" dirty="0">
                <a:solidFill>
                  <a:srgbClr val="000000"/>
                </a:solidFill>
                <a:latin typeface="Times New Roman"/>
                <a:ea typeface="Times New Roman"/>
                <a:cs typeface="Times New Roman"/>
                <a:sym typeface="Times New Roman"/>
              </a:rPr>
              <a:t> people trapped </a:t>
            </a:r>
            <a:r>
              <a:rPr lang="en-US" sz="6000" b="1" i="0" u="none" strike="noStrike" cap="none" dirty="0">
                <a:solidFill>
                  <a:srgbClr val="000000"/>
                </a:solidFill>
                <a:latin typeface="Times New Roman"/>
                <a:ea typeface="Times New Roman"/>
                <a:cs typeface="Times New Roman"/>
                <a:sym typeface="Times New Roman"/>
              </a:rPr>
              <a:t>in forced </a:t>
            </a:r>
            <a:r>
              <a:rPr lang="en-US" sz="6000" b="1" i="0" u="none" strike="noStrike" cap="none" dirty="0" err="1">
                <a:solidFill>
                  <a:srgbClr val="000000"/>
                </a:solidFill>
                <a:latin typeface="Times New Roman"/>
                <a:ea typeface="Times New Roman"/>
                <a:cs typeface="Times New Roman"/>
                <a:sym typeface="Times New Roman"/>
              </a:rPr>
              <a:t>labour</a:t>
            </a:r>
            <a:r>
              <a:rPr lang="en-US" sz="6000" b="0" i="0" u="none" strike="noStrike" cap="none" dirty="0">
                <a:solidFill>
                  <a:srgbClr val="000000"/>
                </a:solidFill>
                <a:latin typeface="Times New Roman"/>
                <a:ea typeface="Times New Roman"/>
                <a:cs typeface="Times New Roman"/>
                <a:sym typeface="Times New Roman"/>
              </a:rPr>
              <a:t>, </a:t>
            </a:r>
            <a:r>
              <a:rPr lang="en-US" sz="6000" b="1" i="0" u="none" strike="noStrike" cap="none" dirty="0">
                <a:solidFill>
                  <a:srgbClr val="000000"/>
                </a:solidFill>
                <a:latin typeface="Times New Roman"/>
                <a:ea typeface="Times New Roman"/>
                <a:cs typeface="Times New Roman"/>
                <a:sym typeface="Times New Roman"/>
              </a:rPr>
              <a:t>16 million</a:t>
            </a:r>
            <a:r>
              <a:rPr lang="en-US" sz="6000" b="0" i="0" u="none" strike="noStrike" cap="none" dirty="0">
                <a:solidFill>
                  <a:srgbClr val="000000"/>
                </a:solidFill>
                <a:latin typeface="Times New Roman"/>
                <a:ea typeface="Times New Roman"/>
                <a:cs typeface="Times New Roman"/>
                <a:sym typeface="Times New Roman"/>
              </a:rPr>
              <a:t> people are exploited </a:t>
            </a:r>
            <a:r>
              <a:rPr lang="en-US" sz="6000" b="1" i="0" u="none" strike="noStrike" cap="none" dirty="0">
                <a:solidFill>
                  <a:srgbClr val="000000"/>
                </a:solidFill>
                <a:latin typeface="Times New Roman"/>
                <a:ea typeface="Times New Roman"/>
                <a:cs typeface="Times New Roman"/>
                <a:sym typeface="Times New Roman"/>
              </a:rPr>
              <a:t>in the private sector</a:t>
            </a:r>
            <a:r>
              <a:rPr lang="en-US" sz="6000" b="0" i="0" u="none" strike="noStrike" cap="none" dirty="0">
                <a:solidFill>
                  <a:srgbClr val="000000"/>
                </a:solidFill>
                <a:latin typeface="Times New Roman"/>
                <a:ea typeface="Times New Roman"/>
                <a:cs typeface="Times New Roman"/>
                <a:sym typeface="Times New Roman"/>
              </a:rPr>
              <a:t> such as domestic work, construction or agriculture – ILO, 2022</a:t>
            </a:r>
            <a:endParaRPr lang="en-US" sz="6000" dirty="0"/>
          </a:p>
        </p:txBody>
      </p:sp>
    </p:spTree>
    <p:extLst>
      <p:ext uri="{BB962C8B-B14F-4D97-AF65-F5344CB8AC3E}">
        <p14:creationId xmlns:p14="http://schemas.microsoft.com/office/powerpoint/2010/main" val="26323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
        <p:cNvGrpSpPr/>
        <p:nvPr/>
      </p:nvGrpSpPr>
      <p:grpSpPr>
        <a:xfrm>
          <a:off x="0" y="0"/>
          <a:ext cx="0" cy="0"/>
          <a:chOff x="0" y="0"/>
          <a:chExt cx="0" cy="0"/>
        </a:xfrm>
      </p:grpSpPr>
      <p:sp>
        <p:nvSpPr>
          <p:cNvPr id="88" name="Google Shape;88;p8"/>
          <p:cNvSpPr/>
          <p:nvPr/>
        </p:nvSpPr>
        <p:spPr>
          <a:xfrm>
            <a:off x="4955458" y="796413"/>
            <a:ext cx="15869264" cy="11975691"/>
          </a:xfrm>
          <a:prstGeom prst="rect">
            <a:avLst/>
          </a:prstGeom>
          <a:solidFill>
            <a:srgbClr val="F68A00"/>
          </a:solidFill>
          <a:ln w="25400" cap="flat" cmpd="sng">
            <a:solidFill>
              <a:srgbClr val="3856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X</a:t>
            </a:r>
            <a:endParaRPr sz="1400" b="0" i="0" u="none" strike="noStrike" cap="none">
              <a:solidFill>
                <a:srgbClr val="000000"/>
              </a:solidFill>
              <a:latin typeface="Arial"/>
              <a:ea typeface="Arial"/>
              <a:cs typeface="Arial"/>
              <a:sym typeface="Arial"/>
            </a:endParaRPr>
          </a:p>
        </p:txBody>
      </p:sp>
      <p:pic>
        <p:nvPicPr>
          <p:cNvPr id="89" name="Google Shape;89;p8" descr="wcms_243686.gif"/>
          <p:cNvPicPr preferRelativeResize="0"/>
          <p:nvPr/>
        </p:nvPicPr>
        <p:blipFill rotWithShape="1">
          <a:blip r:embed="rId3">
            <a:alphaModFix/>
          </a:blip>
          <a:srcRect/>
          <a:stretch/>
        </p:blipFill>
        <p:spPr>
          <a:xfrm>
            <a:off x="5400675" y="1327355"/>
            <a:ext cx="14981597" cy="109027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
        <p:cNvGrpSpPr/>
        <p:nvPr/>
      </p:nvGrpSpPr>
      <p:grpSpPr>
        <a:xfrm>
          <a:off x="0" y="0"/>
          <a:ext cx="0" cy="0"/>
          <a:chOff x="0" y="0"/>
          <a:chExt cx="0" cy="0"/>
        </a:xfrm>
      </p:grpSpPr>
      <p:pic>
        <p:nvPicPr>
          <p:cNvPr id="76" name="Google Shape;76;g11d342d8a67_0_3"/>
          <p:cNvPicPr preferRelativeResize="0"/>
          <p:nvPr/>
        </p:nvPicPr>
        <p:blipFill>
          <a:blip r:embed="rId3">
            <a:alphaModFix/>
          </a:blip>
          <a:stretch>
            <a:fillRect/>
          </a:stretch>
        </p:blipFill>
        <p:spPr>
          <a:xfrm>
            <a:off x="2514600" y="1828801"/>
            <a:ext cx="18954750" cy="11887200"/>
          </a:xfrm>
          <a:prstGeom prst="rect">
            <a:avLst/>
          </a:prstGeom>
          <a:noFill/>
          <a:ln>
            <a:noFill/>
          </a:ln>
        </p:spPr>
      </p:pic>
      <p:sp>
        <p:nvSpPr>
          <p:cNvPr id="78" name="Google Shape;78;g11d342d8a67_0_3"/>
          <p:cNvSpPr txBox="1"/>
          <p:nvPr/>
        </p:nvSpPr>
        <p:spPr>
          <a:xfrm>
            <a:off x="4849500" y="552150"/>
            <a:ext cx="14685000" cy="1631155"/>
          </a:xfrm>
          <a:prstGeom prst="rect">
            <a:avLst/>
          </a:prstGeom>
          <a:noFill/>
          <a:ln>
            <a:noFill/>
          </a:ln>
        </p:spPr>
        <p:txBody>
          <a:bodyPr spcFirstLastPara="1" wrap="square" lIns="182850" tIns="182850" rIns="182850" bIns="182850" anchor="t" anchorCtr="0">
            <a:spAutoFit/>
          </a:bodyPr>
          <a:lstStyle/>
          <a:p>
            <a:pPr algn="ctr">
              <a:lnSpc>
                <a:spcPct val="90000"/>
              </a:lnSpc>
              <a:buClr>
                <a:schemeClr val="dk1"/>
              </a:buClr>
              <a:buSzPts val="1100"/>
            </a:pPr>
            <a:r>
              <a:rPr lang="en-US" sz="6000" b="1" dirty="0">
                <a:solidFill>
                  <a:schemeClr val="tx2">
                    <a:lumMod val="10000"/>
                  </a:schemeClr>
                </a:solidFill>
              </a:rPr>
              <a:t>EXPLOITATION OR NOT? </a:t>
            </a:r>
            <a:endParaRPr sz="6000" b="1" dirty="0">
              <a:solidFill>
                <a:schemeClr val="tx2">
                  <a:lumMod val="10000"/>
                </a:schemeClr>
              </a:solidFill>
            </a:endParaRPr>
          </a:p>
          <a:p>
            <a:endParaRPr sz="2800" dirty="0">
              <a:latin typeface="Calibri"/>
              <a:ea typeface="Calibri"/>
              <a:cs typeface="Calibri"/>
              <a:sym typeface="Calibri"/>
            </a:endParaRP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249D19-35E2-EDF3-1D30-F3E41E0011D8}"/>
              </a:ext>
            </a:extLst>
          </p:cNvPr>
          <p:cNvSpPr txBox="1"/>
          <p:nvPr/>
        </p:nvSpPr>
        <p:spPr>
          <a:xfrm>
            <a:off x="4412342" y="1074059"/>
            <a:ext cx="15849600" cy="954107"/>
          </a:xfrm>
          <a:prstGeom prst="rect">
            <a:avLst/>
          </a:prstGeom>
          <a:noFill/>
        </p:spPr>
        <p:txBody>
          <a:bodyPr wrap="square">
            <a:spAutoFit/>
          </a:bodyPr>
          <a:lstStyle/>
          <a:p>
            <a:r>
              <a:rPr lang="en-SG" sz="2800" dirty="0">
                <a:solidFill>
                  <a:srgbClr val="FFFFFF"/>
                </a:solidFill>
                <a:latin typeface="freight-book"/>
              </a:rPr>
              <a:t>A sand miner shows the glove he wears while mining sand at Vasai creek in Bhiwandi, Thane on May 2, 2017. THOMSON REUTERS FOUN</a:t>
            </a:r>
            <a:endParaRPr lang="en-US" sz="2800" dirty="0"/>
          </a:p>
        </p:txBody>
      </p:sp>
      <p:pic>
        <p:nvPicPr>
          <p:cNvPr id="5" name="Picture 4" descr="A picture containing person, finger, nail, thumb&#10;&#10;Description automatically generated">
            <a:extLst>
              <a:ext uri="{FF2B5EF4-FFF2-40B4-BE49-F238E27FC236}">
                <a16:creationId xmlns:a16="http://schemas.microsoft.com/office/drawing/2014/main" id="{5085A7F0-3733-F0BC-027D-ABE4004CC554}"/>
              </a:ext>
            </a:extLst>
          </p:cNvPr>
          <p:cNvPicPr>
            <a:picLocks noChangeAspect="1"/>
          </p:cNvPicPr>
          <p:nvPr/>
        </p:nvPicPr>
        <p:blipFill>
          <a:blip r:embed="rId3"/>
          <a:stretch>
            <a:fillRect/>
          </a:stretch>
        </p:blipFill>
        <p:spPr>
          <a:xfrm>
            <a:off x="1675909" y="0"/>
            <a:ext cx="21032182" cy="12474834"/>
          </a:xfrm>
          <a:prstGeom prst="rect">
            <a:avLst/>
          </a:prstGeom>
        </p:spPr>
      </p:pic>
      <p:sp>
        <p:nvSpPr>
          <p:cNvPr id="6" name="TextBox 5">
            <a:extLst>
              <a:ext uri="{FF2B5EF4-FFF2-40B4-BE49-F238E27FC236}">
                <a16:creationId xmlns:a16="http://schemas.microsoft.com/office/drawing/2014/main" id="{6A0EC02E-3406-8E33-EDF4-D01A828D1DD3}"/>
              </a:ext>
            </a:extLst>
          </p:cNvPr>
          <p:cNvSpPr txBox="1"/>
          <p:nvPr/>
        </p:nvSpPr>
        <p:spPr>
          <a:xfrm>
            <a:off x="3410878" y="12641941"/>
            <a:ext cx="17388093" cy="523220"/>
          </a:xfrm>
          <a:prstGeom prst="rect">
            <a:avLst/>
          </a:prstGeom>
          <a:noFill/>
        </p:spPr>
        <p:txBody>
          <a:bodyPr wrap="none" rtlCol="0">
            <a:spAutoFit/>
          </a:bodyPr>
          <a:lstStyle/>
          <a:p>
            <a:r>
              <a:rPr lang="en-US" sz="2800" dirty="0"/>
              <a:t>HOW MANY STORIES GET DONE ABOUT PROPER GEAR THAT LABOURERS NEED FOR THEIR JOB?</a:t>
            </a:r>
          </a:p>
        </p:txBody>
      </p:sp>
    </p:spTree>
    <p:extLst>
      <p:ext uri="{BB962C8B-B14F-4D97-AF65-F5344CB8AC3E}">
        <p14:creationId xmlns:p14="http://schemas.microsoft.com/office/powerpoint/2010/main" val="2159112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89;g13b6d45e612_0_422">
            <a:extLst>
              <a:ext uri="{FF2B5EF4-FFF2-40B4-BE49-F238E27FC236}">
                <a16:creationId xmlns:a16="http://schemas.microsoft.com/office/drawing/2014/main" id="{CC2A9969-F3F7-C197-CE46-85E72B22F8B3}"/>
              </a:ext>
            </a:extLst>
          </p:cNvPr>
          <p:cNvPicPr preferRelativeResize="0"/>
          <p:nvPr/>
        </p:nvPicPr>
        <p:blipFill rotWithShape="1">
          <a:blip r:embed="rId3">
            <a:alphaModFix/>
          </a:blip>
          <a:srcRect l="1010" r="-1010"/>
          <a:stretch/>
        </p:blipFill>
        <p:spPr>
          <a:xfrm>
            <a:off x="2028824" y="0"/>
            <a:ext cx="20373975" cy="13716000"/>
          </a:xfrm>
          <a:prstGeom prst="rect">
            <a:avLst/>
          </a:prstGeom>
          <a:noFill/>
          <a:ln>
            <a:noFill/>
          </a:ln>
        </p:spPr>
      </p:pic>
    </p:spTree>
    <p:extLst>
      <p:ext uri="{BB962C8B-B14F-4D97-AF65-F5344CB8AC3E}">
        <p14:creationId xmlns:p14="http://schemas.microsoft.com/office/powerpoint/2010/main" val="151858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people holding a net&#10;&#10;Description automatically generated">
            <a:extLst>
              <a:ext uri="{FF2B5EF4-FFF2-40B4-BE49-F238E27FC236}">
                <a16:creationId xmlns:a16="http://schemas.microsoft.com/office/drawing/2014/main" id="{A34D3403-DEC8-CED4-14E0-76EFDC93A37E}"/>
              </a:ext>
            </a:extLst>
          </p:cNvPr>
          <p:cNvPicPr>
            <a:picLocks noChangeAspect="1"/>
          </p:cNvPicPr>
          <p:nvPr/>
        </p:nvPicPr>
        <p:blipFill>
          <a:blip r:embed="rId3"/>
          <a:stretch>
            <a:fillRect/>
          </a:stretch>
        </p:blipFill>
        <p:spPr>
          <a:xfrm>
            <a:off x="1059309" y="1285875"/>
            <a:ext cx="22379563" cy="11201400"/>
          </a:xfrm>
          <a:prstGeom prst="rect">
            <a:avLst/>
          </a:prstGeom>
        </p:spPr>
      </p:pic>
    </p:spTree>
    <p:extLst>
      <p:ext uri="{BB962C8B-B14F-4D97-AF65-F5344CB8AC3E}">
        <p14:creationId xmlns:p14="http://schemas.microsoft.com/office/powerpoint/2010/main" val="4101047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FAD9-6D89-C16F-9233-E90ABFC6E296}"/>
              </a:ext>
            </a:extLst>
          </p:cNvPr>
          <p:cNvSpPr>
            <a:spLocks noGrp="1"/>
          </p:cNvSpPr>
          <p:nvPr>
            <p:ph type="title"/>
          </p:nvPr>
        </p:nvSpPr>
        <p:spPr/>
        <p:txBody>
          <a:bodyPr>
            <a:normAutofit/>
          </a:bodyPr>
          <a:lstStyle/>
          <a:p>
            <a:r>
              <a:rPr lang="en-US" sz="6600" dirty="0">
                <a:solidFill>
                  <a:schemeClr val="tx2">
                    <a:lumMod val="10000"/>
                  </a:schemeClr>
                </a:solidFill>
              </a:rPr>
              <a:t>      The most important component of International Trade</a:t>
            </a:r>
          </a:p>
        </p:txBody>
      </p:sp>
      <p:sp>
        <p:nvSpPr>
          <p:cNvPr id="3" name="Title 1">
            <a:extLst>
              <a:ext uri="{FF2B5EF4-FFF2-40B4-BE49-F238E27FC236}">
                <a16:creationId xmlns:a16="http://schemas.microsoft.com/office/drawing/2014/main" id="{2028E6D8-112E-29AD-E835-8319E3D653F0}"/>
              </a:ext>
            </a:extLst>
          </p:cNvPr>
          <p:cNvSpPr txBox="1">
            <a:spLocks/>
          </p:cNvSpPr>
          <p:nvPr/>
        </p:nvSpPr>
        <p:spPr>
          <a:xfrm>
            <a:off x="7902575" y="6032500"/>
            <a:ext cx="6042025" cy="2870200"/>
          </a:xfrm>
          <a:prstGeom prst="rect">
            <a:avLst/>
          </a:prstGeom>
          <a:noFill/>
          <a:ln>
            <a:noFill/>
          </a:ln>
        </p:spPr>
        <p:txBody>
          <a:bodyPr spcFirstLastPara="1" wrap="square" lIns="50800" tIns="50800" rIns="50800" bIns="508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1pPr>
            <a:lvl2pPr marR="0" lvl="1"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2pPr>
            <a:lvl3pPr marR="0" lvl="2"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3pPr>
            <a:lvl4pPr marR="0" lvl="3"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4pPr>
            <a:lvl5pPr marR="0" lvl="4"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5pPr>
            <a:lvl6pPr marR="0" lvl="5"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6pPr>
            <a:lvl7pPr marR="0" lvl="6"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7pPr>
            <a:lvl8pPr marR="0" lvl="7"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8pPr>
            <a:lvl9pPr marR="0" lvl="8" algn="l" rtl="0">
              <a:lnSpc>
                <a:spcPct val="100000"/>
              </a:lnSpc>
              <a:spcBef>
                <a:spcPts val="0"/>
              </a:spcBef>
              <a:spcAft>
                <a:spcPts val="0"/>
              </a:spcAft>
              <a:buClr>
                <a:srgbClr val="2F4763"/>
              </a:buClr>
              <a:buSzPts val="1800"/>
              <a:buFont typeface="Arial"/>
              <a:buNone/>
              <a:defRPr sz="9000" b="0" i="0" u="none" strike="noStrike" cap="none">
                <a:solidFill>
                  <a:srgbClr val="2F4763"/>
                </a:solidFill>
                <a:latin typeface="Arial"/>
                <a:ea typeface="Arial"/>
                <a:cs typeface="Arial"/>
                <a:sym typeface="Arial"/>
              </a:defRPr>
            </a:lvl9pPr>
          </a:lstStyle>
          <a:p>
            <a:r>
              <a:rPr lang="en-US" sz="8000" dirty="0">
                <a:solidFill>
                  <a:schemeClr val="tx2">
                    <a:lumMod val="10000"/>
                  </a:schemeClr>
                </a:solidFill>
              </a:rPr>
              <a:t>      PEOPLE</a:t>
            </a:r>
          </a:p>
        </p:txBody>
      </p:sp>
    </p:spTree>
    <p:extLst>
      <p:ext uri="{BB962C8B-B14F-4D97-AF65-F5344CB8AC3E}">
        <p14:creationId xmlns:p14="http://schemas.microsoft.com/office/powerpoint/2010/main" val="28500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
        <p:cNvGrpSpPr/>
        <p:nvPr/>
      </p:nvGrpSpPr>
      <p:grpSpPr>
        <a:xfrm>
          <a:off x="0" y="0"/>
          <a:ext cx="0" cy="0"/>
          <a:chOff x="0" y="0"/>
          <a:chExt cx="0" cy="0"/>
        </a:xfrm>
      </p:grpSpPr>
      <p:sp>
        <p:nvSpPr>
          <p:cNvPr id="26" name="Google Shape;26;p2"/>
          <p:cNvSpPr txBox="1"/>
          <p:nvPr/>
        </p:nvSpPr>
        <p:spPr>
          <a:xfrm>
            <a:off x="11714923" y="834887"/>
            <a:ext cx="130" cy="430887"/>
          </a:xfrm>
          <a:prstGeom prst="rect">
            <a:avLst/>
          </a:prstGeom>
          <a:noFill/>
          <a:ln>
            <a:noFill/>
          </a:ln>
        </p:spPr>
        <p:txBody>
          <a:bodyPr spcFirstLastPara="1" wrap="square" lIns="0" tIns="0" rIns="0" bIns="0" anchor="t" anchorCtr="0">
            <a:spAutoFit/>
          </a:bodyPr>
          <a:lstStyle/>
          <a:p>
            <a:pPr>
              <a:buSzPts val="1400"/>
            </a:pPr>
            <a:endParaRPr sz="2800"/>
          </a:p>
        </p:txBody>
      </p:sp>
      <p:pic>
        <p:nvPicPr>
          <p:cNvPr id="27" name="Google Shape;27;p2"/>
          <p:cNvPicPr preferRelativeResize="0"/>
          <p:nvPr/>
        </p:nvPicPr>
        <p:blipFill rotWithShape="1">
          <a:blip r:embed="rId3">
            <a:alphaModFix/>
          </a:blip>
          <a:srcRect/>
          <a:stretch/>
        </p:blipFill>
        <p:spPr>
          <a:xfrm>
            <a:off x="4303229" y="417443"/>
            <a:ext cx="15777542" cy="1288111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
        <p:cNvGrpSpPr/>
        <p:nvPr/>
      </p:nvGrpSpPr>
      <p:grpSpPr>
        <a:xfrm>
          <a:off x="0" y="0"/>
          <a:ext cx="0" cy="0"/>
          <a:chOff x="0" y="0"/>
          <a:chExt cx="0" cy="0"/>
        </a:xfrm>
      </p:grpSpPr>
      <p:sp>
        <p:nvSpPr>
          <p:cNvPr id="72" name="Google Shape;72;p5"/>
          <p:cNvSpPr txBox="1"/>
          <p:nvPr/>
        </p:nvSpPr>
        <p:spPr>
          <a:xfrm>
            <a:off x="12554324" y="570525"/>
            <a:ext cx="9505200" cy="1969770"/>
          </a:xfrm>
          <a:prstGeom prst="rect">
            <a:avLst/>
          </a:prstGeom>
          <a:noFill/>
          <a:ln>
            <a:noFill/>
          </a:ln>
        </p:spPr>
        <p:txBody>
          <a:bodyPr spcFirstLastPara="1" wrap="square" lIns="0" tIns="0" rIns="0" bIns="0" anchor="t" anchorCtr="0">
            <a:spAutoFit/>
          </a:bodyPr>
          <a:lstStyle/>
          <a:p>
            <a:pPr>
              <a:buClr>
                <a:schemeClr val="accent6"/>
              </a:buClr>
              <a:buSzPts val="4000"/>
            </a:pPr>
            <a:r>
              <a:rPr lang="en-US" sz="6400" b="1" dirty="0">
                <a:solidFill>
                  <a:schemeClr val="accent6"/>
                </a:solidFill>
              </a:rPr>
              <a:t>UN SDG FOR </a:t>
            </a:r>
            <a:br>
              <a:rPr lang="en-US" sz="6400" b="1" dirty="0">
                <a:solidFill>
                  <a:schemeClr val="accent6"/>
                </a:solidFill>
              </a:rPr>
            </a:br>
            <a:r>
              <a:rPr lang="en-US" sz="6400" b="1" dirty="0">
                <a:solidFill>
                  <a:schemeClr val="accent6"/>
                </a:solidFill>
              </a:rPr>
              <a:t>MODERN SLAVERY</a:t>
            </a:r>
            <a:endParaRPr sz="6400" b="1" dirty="0">
              <a:solidFill>
                <a:schemeClr val="accent6"/>
              </a:solidFill>
            </a:endParaRPr>
          </a:p>
        </p:txBody>
      </p:sp>
      <p:sp>
        <p:nvSpPr>
          <p:cNvPr id="73" name="Google Shape;73;p5"/>
          <p:cNvSpPr txBox="1"/>
          <p:nvPr/>
        </p:nvSpPr>
        <p:spPr>
          <a:xfrm>
            <a:off x="8905876" y="4941151"/>
            <a:ext cx="13839823" cy="6894195"/>
          </a:xfrm>
          <a:prstGeom prst="rect">
            <a:avLst/>
          </a:prstGeom>
          <a:noFill/>
          <a:ln>
            <a:noFill/>
          </a:ln>
        </p:spPr>
        <p:txBody>
          <a:bodyPr spcFirstLastPara="1" wrap="square" lIns="0" tIns="0" rIns="0" bIns="0" anchor="t" anchorCtr="0">
            <a:spAutoFit/>
          </a:bodyPr>
          <a:lstStyle/>
          <a:p>
            <a:pPr marL="914400" indent="-914400">
              <a:buSzPts val="2000"/>
              <a:buFont typeface="Arial"/>
              <a:buChar char="•"/>
            </a:pPr>
            <a:r>
              <a:rPr lang="en-US" sz="4800" dirty="0"/>
              <a:t>8.7  </a:t>
            </a:r>
            <a:r>
              <a:rPr lang="en-US" sz="4800" b="1" dirty="0"/>
              <a:t>Take immediate and effective measures to eradicate forced </a:t>
            </a:r>
            <a:r>
              <a:rPr lang="en-US" sz="4800" b="1" dirty="0" err="1"/>
              <a:t>labour</a:t>
            </a:r>
            <a:r>
              <a:rPr lang="en-US" sz="4800" b="1" dirty="0"/>
              <a:t>, end modern slavery and human trafficking and secure the prohibition and elimination of the worst forms of child </a:t>
            </a:r>
            <a:r>
              <a:rPr lang="en-US" sz="4800" b="1" dirty="0" err="1"/>
              <a:t>labour</a:t>
            </a:r>
            <a:r>
              <a:rPr lang="en-US" sz="4800" b="1" dirty="0"/>
              <a:t>, including recruitment and use of child soldiers, and by 2025 end child </a:t>
            </a:r>
            <a:r>
              <a:rPr lang="en-US" sz="4800" b="1" dirty="0" err="1"/>
              <a:t>labour</a:t>
            </a:r>
            <a:r>
              <a:rPr lang="en-US" sz="4800" b="1" dirty="0"/>
              <a:t> in all its forms.</a:t>
            </a:r>
            <a:br>
              <a:rPr lang="en-US" sz="5600" dirty="0"/>
            </a:br>
            <a:endParaRPr sz="5600" dirty="0"/>
          </a:p>
          <a:p>
            <a:pPr marL="914400" indent="-558800">
              <a:buSzPts val="2800"/>
            </a:pPr>
            <a:endParaRPr sz="5600" dirty="0"/>
          </a:p>
        </p:txBody>
      </p:sp>
      <p:pic>
        <p:nvPicPr>
          <p:cNvPr id="75" name="Google Shape;75;p5"/>
          <p:cNvPicPr preferRelativeResize="0"/>
          <p:nvPr/>
        </p:nvPicPr>
        <p:blipFill rotWithShape="1">
          <a:blip r:embed="rId3">
            <a:alphaModFix amt="84000"/>
          </a:blip>
          <a:srcRect l="14523" t="780" r="55770" b="-779"/>
          <a:stretch/>
        </p:blipFill>
        <p:spPr>
          <a:xfrm>
            <a:off x="-215324" y="2"/>
            <a:ext cx="7292402" cy="137159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64"/>
        <p:cNvGrpSpPr/>
        <p:nvPr/>
      </p:nvGrpSpPr>
      <p:grpSpPr>
        <a:xfrm>
          <a:off x="0" y="0"/>
          <a:ext cx="0" cy="0"/>
          <a:chOff x="0" y="0"/>
          <a:chExt cx="0" cy="0"/>
        </a:xfrm>
      </p:grpSpPr>
      <p:pic>
        <p:nvPicPr>
          <p:cNvPr id="65" name="Google Shape;65;p5"/>
          <p:cNvPicPr preferRelativeResize="0"/>
          <p:nvPr/>
        </p:nvPicPr>
        <p:blipFill rotWithShape="1">
          <a:blip r:embed="rId3">
            <a:alphaModFix/>
          </a:blip>
          <a:srcRect l="648" t="24770" b="24934"/>
          <a:stretch/>
        </p:blipFill>
        <p:spPr>
          <a:xfrm>
            <a:off x="0" y="1685925"/>
            <a:ext cx="24653631" cy="11281928"/>
          </a:xfrm>
          <a:prstGeom prst="rect">
            <a:avLst/>
          </a:prstGeom>
          <a:noFill/>
          <a:ln>
            <a:noFill/>
          </a:ln>
        </p:spPr>
      </p:pic>
      <p:pic>
        <p:nvPicPr>
          <p:cNvPr id="2" name="Google Shape;74;p5">
            <a:extLst>
              <a:ext uri="{FF2B5EF4-FFF2-40B4-BE49-F238E27FC236}">
                <a16:creationId xmlns:a16="http://schemas.microsoft.com/office/drawing/2014/main" id="{CC441F30-EA41-0837-8B2A-F34C658CC218}"/>
              </a:ext>
            </a:extLst>
          </p:cNvPr>
          <p:cNvPicPr preferRelativeResize="0"/>
          <p:nvPr/>
        </p:nvPicPr>
        <p:blipFill rotWithShape="1">
          <a:blip r:embed="rId4">
            <a:alphaModFix/>
          </a:blip>
          <a:srcRect/>
          <a:stretch/>
        </p:blipFill>
        <p:spPr>
          <a:xfrm>
            <a:off x="0" y="4057650"/>
            <a:ext cx="5486400" cy="5600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863DFF-474D-78AA-B70D-0D2CA082572D}"/>
              </a:ext>
            </a:extLst>
          </p:cNvPr>
          <p:cNvSpPr txBox="1"/>
          <p:nvPr/>
        </p:nvSpPr>
        <p:spPr>
          <a:xfrm>
            <a:off x="0" y="2423160"/>
            <a:ext cx="20996453" cy="2246769"/>
          </a:xfrm>
          <a:prstGeom prst="rect">
            <a:avLst/>
          </a:prstGeom>
          <a:noFill/>
        </p:spPr>
        <p:txBody>
          <a:bodyPr wrap="none" rtlCol="0">
            <a:spAutoFit/>
          </a:bodyPr>
          <a:lstStyle/>
          <a:p>
            <a:r>
              <a:rPr lang="en-GB" sz="3600" b="0" dirty="0">
                <a:solidFill>
                  <a:srgbClr val="000000"/>
                </a:solidFill>
                <a:effectLst/>
                <a:highlight>
                  <a:srgbClr val="F9F9F9"/>
                </a:highlight>
                <a:latin typeface="Calibri" panose="020F0502020204030204" pitchFamily="34" charset="0"/>
                <a:ea typeface="Times New Roman" panose="02020603050405020304" pitchFamily="18" charset="0"/>
                <a:cs typeface="Times New Roman" panose="02020603050405020304" pitchFamily="18" charset="0"/>
              </a:rPr>
              <a:t>7 News Australia – Video of how a journalist exposed human trafficking in Nike's sweatshop factory in Malaysia</a:t>
            </a:r>
          </a:p>
          <a:p>
            <a:endParaRPr lang="en-GB" sz="3600" dirty="0">
              <a:highlight>
                <a:srgbClr val="F9F9F9"/>
              </a:highlight>
              <a:latin typeface="Calibri" panose="020F0502020204030204" pitchFamily="34" charset="0"/>
              <a:ea typeface="Times New Roman" panose="02020603050405020304" pitchFamily="18" charset="0"/>
              <a:cs typeface="Times New Roman" panose="02020603050405020304" pitchFamily="18" charset="0"/>
            </a:endParaRPr>
          </a:p>
          <a:p>
            <a:r>
              <a:rPr lang="en-GB" sz="3600" b="0" dirty="0">
                <a:solidFill>
                  <a:srgbClr val="000000"/>
                </a:solidFill>
                <a:effectLst/>
                <a:highlight>
                  <a:srgbClr val="F9F9F9"/>
                </a:highlight>
                <a:latin typeface="Calibri" panose="020F0502020204030204" pitchFamily="34" charset="0"/>
                <a:ea typeface="Times New Roman" panose="02020603050405020304" pitchFamily="18" charset="0"/>
                <a:cs typeface="Times New Roman" panose="02020603050405020304" pitchFamily="18" charset="0"/>
              </a:rPr>
              <a:t> - </a:t>
            </a:r>
            <a:r>
              <a:rPr lang="en-GB" sz="3600" b="0" u="sng" dirty="0">
                <a:solidFill>
                  <a:srgbClr val="000000"/>
                </a:solidFill>
                <a:effectLst/>
                <a:highlight>
                  <a:srgbClr val="F9F9F9"/>
                </a:highlight>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https://www.youtube.com/watch?v=e9ZktmrGGMU</a:t>
            </a:r>
            <a:endParaRPr lang="en-SG" sz="3600" b="1" dirty="0">
              <a:effectLst/>
              <a:highlight>
                <a:srgbClr val="F9F9F9"/>
              </a:highlight>
              <a:latin typeface="Times New Roman" panose="02020603050405020304" pitchFamily="18" charset="0"/>
              <a:cs typeface="Mangal" panose="02040503050203030202" pitchFamily="18" charset="0"/>
            </a:endParaRPr>
          </a:p>
          <a:p>
            <a:endParaRPr lang="en-US" sz="3200" dirty="0"/>
          </a:p>
        </p:txBody>
      </p:sp>
    </p:spTree>
    <p:extLst>
      <p:ext uri="{BB962C8B-B14F-4D97-AF65-F5344CB8AC3E}">
        <p14:creationId xmlns:p14="http://schemas.microsoft.com/office/powerpoint/2010/main" val="1980946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
        <p:cNvGrpSpPr/>
        <p:nvPr/>
      </p:nvGrpSpPr>
      <p:grpSpPr>
        <a:xfrm>
          <a:off x="0" y="0"/>
          <a:ext cx="0" cy="0"/>
          <a:chOff x="0" y="0"/>
          <a:chExt cx="0" cy="0"/>
        </a:xfrm>
      </p:grpSpPr>
      <p:pic>
        <p:nvPicPr>
          <p:cNvPr id="63" name="Google Shape;63;p7"/>
          <p:cNvPicPr preferRelativeResize="0"/>
          <p:nvPr/>
        </p:nvPicPr>
        <p:blipFill rotWithShape="1">
          <a:blip r:embed="rId3">
            <a:alphaModFix/>
          </a:blip>
          <a:srcRect/>
          <a:stretch/>
        </p:blipFill>
        <p:spPr>
          <a:xfrm>
            <a:off x="16716375" y="0"/>
            <a:ext cx="7667625" cy="5257800"/>
          </a:xfrm>
          <a:prstGeom prst="rect">
            <a:avLst/>
          </a:prstGeom>
          <a:noFill/>
          <a:ln>
            <a:noFill/>
          </a:ln>
        </p:spPr>
      </p:pic>
      <p:sp>
        <p:nvSpPr>
          <p:cNvPr id="64" name="Google Shape;64;p7"/>
          <p:cNvSpPr/>
          <p:nvPr/>
        </p:nvSpPr>
        <p:spPr>
          <a:xfrm>
            <a:off x="1990725" y="4466370"/>
            <a:ext cx="18288000" cy="8118552"/>
          </a:xfrm>
          <a:prstGeom prst="rect">
            <a:avLst/>
          </a:prstGeom>
          <a:noFill/>
          <a:ln>
            <a:noFill/>
          </a:ln>
        </p:spPr>
        <p:txBody>
          <a:bodyPr spcFirstLastPara="1" wrap="square" lIns="182850" tIns="91400" rIns="182850" bIns="91400" anchor="t" anchorCtr="0">
            <a:spAutoFit/>
          </a:bodyPr>
          <a:lstStyle/>
          <a:p>
            <a:pPr marL="1600200" lvl="1" indent="-685800" algn="just">
              <a:lnSpc>
                <a:spcPct val="107000"/>
              </a:lnSpc>
              <a:buSzPts val="2400"/>
              <a:buFont typeface="Wingdings" pitchFamily="2" charset="2"/>
              <a:buChar char="Ø"/>
            </a:pPr>
            <a:r>
              <a:rPr lang="en-US" sz="5400" dirty="0">
                <a:solidFill>
                  <a:schemeClr val="tx2">
                    <a:lumMod val="10000"/>
                  </a:schemeClr>
                </a:solidFill>
                <a:latin typeface="Calibri"/>
                <a:ea typeface="Calibri"/>
                <a:cs typeface="Calibri"/>
                <a:sym typeface="Calibri"/>
              </a:rPr>
              <a:t>Where do the raw materials come from?</a:t>
            </a:r>
            <a:endParaRPr sz="5400" dirty="0">
              <a:solidFill>
                <a:schemeClr val="tx2">
                  <a:lumMod val="10000"/>
                </a:schemeClr>
              </a:solidFill>
              <a:latin typeface="Calibri"/>
              <a:ea typeface="Calibri"/>
              <a:cs typeface="Calibri"/>
              <a:sym typeface="Calibri"/>
            </a:endParaRPr>
          </a:p>
          <a:p>
            <a:pPr marL="1600200" lvl="1" indent="-685800" algn="just">
              <a:lnSpc>
                <a:spcPct val="107000"/>
              </a:lnSpc>
              <a:spcBef>
                <a:spcPts val="1600"/>
              </a:spcBef>
              <a:buSzPts val="2400"/>
              <a:buFont typeface="Wingdings" pitchFamily="2" charset="2"/>
              <a:buChar char="Ø"/>
            </a:pPr>
            <a:r>
              <a:rPr lang="en-US" sz="5400" dirty="0">
                <a:solidFill>
                  <a:schemeClr val="tx2">
                    <a:lumMod val="10000"/>
                  </a:schemeClr>
                </a:solidFill>
                <a:latin typeface="Calibri"/>
                <a:ea typeface="Calibri"/>
                <a:cs typeface="Calibri"/>
                <a:sym typeface="Calibri"/>
              </a:rPr>
              <a:t>Where are they assembled?</a:t>
            </a:r>
            <a:endParaRPr sz="5400" dirty="0">
              <a:solidFill>
                <a:schemeClr val="tx2">
                  <a:lumMod val="10000"/>
                </a:schemeClr>
              </a:solidFill>
              <a:latin typeface="Calibri"/>
              <a:ea typeface="Calibri"/>
              <a:cs typeface="Calibri"/>
              <a:sym typeface="Calibri"/>
            </a:endParaRPr>
          </a:p>
          <a:p>
            <a:pPr marL="1600200" lvl="1" indent="-685800" algn="just">
              <a:lnSpc>
                <a:spcPct val="107000"/>
              </a:lnSpc>
              <a:spcBef>
                <a:spcPts val="1600"/>
              </a:spcBef>
              <a:buSzPts val="2400"/>
              <a:buFont typeface="Wingdings" pitchFamily="2" charset="2"/>
              <a:buChar char="Ø"/>
            </a:pPr>
            <a:r>
              <a:rPr lang="en-US" sz="5400" dirty="0">
                <a:solidFill>
                  <a:schemeClr val="tx2">
                    <a:lumMod val="10000"/>
                  </a:schemeClr>
                </a:solidFill>
                <a:latin typeface="Calibri"/>
                <a:ea typeface="Calibri"/>
                <a:cs typeface="Calibri"/>
                <a:sym typeface="Calibri"/>
              </a:rPr>
              <a:t>Who provides the </a:t>
            </a:r>
            <a:r>
              <a:rPr lang="en-US" sz="5400" dirty="0" err="1">
                <a:solidFill>
                  <a:schemeClr val="tx2">
                    <a:lumMod val="10000"/>
                  </a:schemeClr>
                </a:solidFill>
                <a:latin typeface="Calibri"/>
                <a:ea typeface="Calibri"/>
                <a:cs typeface="Calibri"/>
                <a:sym typeface="Calibri"/>
              </a:rPr>
              <a:t>labour</a:t>
            </a:r>
            <a:r>
              <a:rPr lang="en-US" sz="5400" dirty="0">
                <a:solidFill>
                  <a:schemeClr val="tx2">
                    <a:lumMod val="10000"/>
                  </a:schemeClr>
                </a:solidFill>
                <a:latin typeface="Calibri"/>
                <a:ea typeface="Calibri"/>
                <a:cs typeface="Calibri"/>
                <a:sym typeface="Calibri"/>
              </a:rPr>
              <a:t> for the extraction of the raw materials and assembly of the product?</a:t>
            </a:r>
            <a:endParaRPr sz="5400" dirty="0">
              <a:solidFill>
                <a:schemeClr val="tx2">
                  <a:lumMod val="10000"/>
                </a:schemeClr>
              </a:solidFill>
              <a:latin typeface="Calibri"/>
              <a:ea typeface="Calibri"/>
              <a:cs typeface="Calibri"/>
              <a:sym typeface="Calibri"/>
            </a:endParaRPr>
          </a:p>
          <a:p>
            <a:pPr marL="1600200" lvl="1" indent="-685800" algn="just">
              <a:lnSpc>
                <a:spcPct val="107000"/>
              </a:lnSpc>
              <a:spcBef>
                <a:spcPts val="1600"/>
              </a:spcBef>
              <a:buSzPts val="2400"/>
              <a:buFont typeface="Wingdings" pitchFamily="2" charset="2"/>
              <a:buChar char="Ø"/>
            </a:pPr>
            <a:r>
              <a:rPr lang="en-US" sz="5400" dirty="0">
                <a:solidFill>
                  <a:schemeClr val="tx2">
                    <a:lumMod val="10000"/>
                  </a:schemeClr>
                </a:solidFill>
                <a:latin typeface="Calibri"/>
                <a:ea typeface="Calibri"/>
                <a:cs typeface="Calibri"/>
                <a:sym typeface="Calibri"/>
              </a:rPr>
              <a:t>Who finances the making of the product?</a:t>
            </a:r>
            <a:endParaRPr sz="5400" dirty="0">
              <a:solidFill>
                <a:schemeClr val="tx2">
                  <a:lumMod val="10000"/>
                </a:schemeClr>
              </a:solidFill>
              <a:latin typeface="Calibri"/>
              <a:ea typeface="Calibri"/>
              <a:cs typeface="Calibri"/>
              <a:sym typeface="Calibri"/>
            </a:endParaRPr>
          </a:p>
          <a:p>
            <a:pPr marL="1600200" lvl="1" indent="-685800" algn="just">
              <a:lnSpc>
                <a:spcPct val="107000"/>
              </a:lnSpc>
              <a:spcBef>
                <a:spcPts val="1600"/>
              </a:spcBef>
              <a:buSzPts val="2400"/>
              <a:buFont typeface="Wingdings" pitchFamily="2" charset="2"/>
              <a:buChar char="Ø"/>
            </a:pPr>
            <a:r>
              <a:rPr lang="en-US" sz="5400" dirty="0">
                <a:solidFill>
                  <a:schemeClr val="tx2">
                    <a:lumMod val="10000"/>
                  </a:schemeClr>
                </a:solidFill>
                <a:latin typeface="Calibri"/>
                <a:ea typeface="Calibri"/>
                <a:cs typeface="Calibri"/>
                <a:sym typeface="Calibri"/>
              </a:rPr>
              <a:t>Who profits at each stage of the product life cycle? </a:t>
            </a:r>
            <a:endParaRPr sz="5400" dirty="0">
              <a:solidFill>
                <a:schemeClr val="tx2">
                  <a:lumMod val="10000"/>
                </a:schemeClr>
              </a:solidFill>
              <a:latin typeface="Calibri"/>
              <a:ea typeface="Calibri"/>
              <a:cs typeface="Calibri"/>
              <a:sym typeface="Calibri"/>
            </a:endParaRPr>
          </a:p>
          <a:p>
            <a:pPr marL="1600200" lvl="1" indent="-685800" algn="just">
              <a:lnSpc>
                <a:spcPct val="107000"/>
              </a:lnSpc>
              <a:buSzPts val="2400"/>
              <a:buFont typeface="Wingdings" pitchFamily="2" charset="2"/>
              <a:buChar char="Ø"/>
            </a:pPr>
            <a:r>
              <a:rPr lang="en-US" sz="5400" dirty="0">
                <a:solidFill>
                  <a:schemeClr val="tx2">
                    <a:lumMod val="10000"/>
                  </a:schemeClr>
                </a:solidFill>
                <a:latin typeface="Calibri"/>
                <a:ea typeface="Calibri"/>
                <a:cs typeface="Calibri"/>
                <a:sym typeface="Calibri"/>
              </a:rPr>
              <a:t>Who are the intermediate and end-consumers of the product? </a:t>
            </a:r>
            <a:endParaRPr sz="5400" dirty="0">
              <a:solidFill>
                <a:schemeClr val="tx2">
                  <a:lumMod val="10000"/>
                </a:schemeClr>
              </a:solidFill>
              <a:latin typeface="Calibri"/>
              <a:ea typeface="Calibri"/>
              <a:cs typeface="Calibri"/>
              <a:sym typeface="Calibri"/>
            </a:endParaRPr>
          </a:p>
        </p:txBody>
      </p:sp>
      <p:sp>
        <p:nvSpPr>
          <p:cNvPr id="65" name="Google Shape;65;p7"/>
          <p:cNvSpPr txBox="1"/>
          <p:nvPr/>
        </p:nvSpPr>
        <p:spPr>
          <a:xfrm>
            <a:off x="1485900" y="1901355"/>
            <a:ext cx="13312206" cy="923330"/>
          </a:xfrm>
          <a:prstGeom prst="rect">
            <a:avLst/>
          </a:prstGeom>
          <a:noFill/>
          <a:ln>
            <a:noFill/>
          </a:ln>
        </p:spPr>
        <p:txBody>
          <a:bodyPr spcFirstLastPara="1" wrap="square" lIns="0" tIns="0" rIns="0" bIns="0" anchor="t" anchorCtr="0">
            <a:spAutoFit/>
          </a:bodyPr>
          <a:lstStyle/>
          <a:p>
            <a:pPr>
              <a:buClr>
                <a:schemeClr val="accent6"/>
              </a:buClr>
              <a:buSzPts val="2800"/>
            </a:pPr>
            <a:r>
              <a:rPr lang="en-US" sz="6000" b="1" dirty="0">
                <a:solidFill>
                  <a:schemeClr val="tx2">
                    <a:lumMod val="10000"/>
                  </a:schemeClr>
                </a:solidFill>
              </a:rPr>
              <a:t>Research, Research, Research…</a:t>
            </a:r>
            <a:endParaRPr sz="6000" b="1" dirty="0">
              <a:solidFill>
                <a:schemeClr val="tx2">
                  <a:lumMod val="1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
        <p:cNvGrpSpPr/>
        <p:nvPr/>
      </p:nvGrpSpPr>
      <p:grpSpPr>
        <a:xfrm>
          <a:off x="0" y="0"/>
          <a:ext cx="0" cy="0"/>
          <a:chOff x="0" y="0"/>
          <a:chExt cx="0" cy="0"/>
        </a:xfrm>
      </p:grpSpPr>
      <p:pic>
        <p:nvPicPr>
          <p:cNvPr id="80" name="Google Shape;80;p6"/>
          <p:cNvPicPr preferRelativeResize="0"/>
          <p:nvPr/>
        </p:nvPicPr>
        <p:blipFill rotWithShape="1">
          <a:blip r:embed="rId3">
            <a:alphaModFix/>
          </a:blip>
          <a:srcRect/>
          <a:stretch/>
        </p:blipFill>
        <p:spPr>
          <a:xfrm>
            <a:off x="3428999" y="3057525"/>
            <a:ext cx="17687925" cy="9426024"/>
          </a:xfrm>
          <a:prstGeom prst="rect">
            <a:avLst/>
          </a:prstGeom>
          <a:noFill/>
          <a:ln>
            <a:noFill/>
          </a:ln>
        </p:spPr>
      </p:pic>
      <p:sp>
        <p:nvSpPr>
          <p:cNvPr id="81" name="Google Shape;81;p6"/>
          <p:cNvSpPr txBox="1"/>
          <p:nvPr/>
        </p:nvSpPr>
        <p:spPr>
          <a:xfrm>
            <a:off x="4797289" y="616899"/>
            <a:ext cx="15849852" cy="1231106"/>
          </a:xfrm>
          <a:prstGeom prst="rect">
            <a:avLst/>
          </a:prstGeom>
          <a:noFill/>
          <a:ln>
            <a:noFill/>
          </a:ln>
        </p:spPr>
        <p:txBody>
          <a:bodyPr spcFirstLastPara="1" wrap="square" lIns="0" tIns="0" rIns="0" bIns="0" anchor="t" anchorCtr="0">
            <a:spAutoFit/>
          </a:bodyPr>
          <a:lstStyle/>
          <a:p>
            <a:pPr>
              <a:buClr>
                <a:schemeClr val="accent6"/>
              </a:buClr>
              <a:buSzPts val="4000"/>
            </a:pPr>
            <a:r>
              <a:rPr lang="en-US" sz="8000" dirty="0">
                <a:solidFill>
                  <a:schemeClr val="tx2">
                    <a:lumMod val="10000"/>
                  </a:schemeClr>
                </a:solidFill>
              </a:rPr>
              <a:t>Tracking the Supply Chain</a:t>
            </a:r>
            <a:endParaRPr sz="8000" dirty="0">
              <a:solidFill>
                <a:schemeClr val="tx2">
                  <a:lumMod val="1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p:nvPr/>
        </p:nvSpPr>
        <p:spPr>
          <a:xfrm>
            <a:off x="2905125" y="1715848"/>
            <a:ext cx="10832132" cy="830997"/>
          </a:xfrm>
          <a:prstGeom prst="rect">
            <a:avLst/>
          </a:prstGeom>
          <a:noFill/>
          <a:ln>
            <a:noFill/>
          </a:ln>
        </p:spPr>
        <p:txBody>
          <a:bodyPr spcFirstLastPara="1" wrap="square" lIns="0" tIns="0" rIns="0" bIns="0" anchor="t" anchorCtr="0">
            <a:spAutoFit/>
          </a:bodyPr>
          <a:lstStyle/>
          <a:p>
            <a:pPr>
              <a:buClr>
                <a:schemeClr val="accent6"/>
              </a:buClr>
              <a:buSzPts val="2700"/>
            </a:pPr>
            <a:r>
              <a:rPr lang="en-HK" sz="5400" b="1" dirty="0">
                <a:solidFill>
                  <a:schemeClr val="tx2">
                    <a:lumMod val="10000"/>
                  </a:schemeClr>
                </a:solidFill>
              </a:rPr>
              <a:t>USE THE RIGHT TERMINOLOGY</a:t>
            </a:r>
            <a:endParaRPr sz="5400" b="1" dirty="0">
              <a:solidFill>
                <a:schemeClr val="tx2">
                  <a:lumMod val="10000"/>
                </a:schemeClr>
              </a:solidFill>
            </a:endParaRPr>
          </a:p>
        </p:txBody>
      </p:sp>
      <p:sp>
        <p:nvSpPr>
          <p:cNvPr id="31" name="Google Shape;31;p3"/>
          <p:cNvSpPr txBox="1"/>
          <p:nvPr/>
        </p:nvSpPr>
        <p:spPr>
          <a:xfrm>
            <a:off x="2905125" y="4617967"/>
            <a:ext cx="13477462" cy="6647974"/>
          </a:xfrm>
          <a:prstGeom prst="rect">
            <a:avLst/>
          </a:prstGeom>
          <a:noFill/>
          <a:ln>
            <a:noFill/>
          </a:ln>
        </p:spPr>
        <p:txBody>
          <a:bodyPr spcFirstLastPara="1" wrap="square" lIns="0" tIns="0" rIns="0" bIns="0" anchor="t" anchorCtr="0">
            <a:spAutoFit/>
          </a:bodyPr>
          <a:lstStyle/>
          <a:p>
            <a:pPr marL="857250" indent="-857250">
              <a:buSzPts val="3200"/>
              <a:buFont typeface="Wingdings" pitchFamily="2" charset="2"/>
              <a:buChar char="Ø"/>
            </a:pPr>
            <a:r>
              <a:rPr lang="en-HK" sz="7200" dirty="0"/>
              <a:t>Shape audience perceptions</a:t>
            </a:r>
            <a:endParaRPr sz="7200" dirty="0"/>
          </a:p>
          <a:p>
            <a:pPr marL="857250" indent="-857250">
              <a:buSzPts val="3200"/>
              <a:buFont typeface="Wingdings" pitchFamily="2" charset="2"/>
              <a:buChar char="Ø"/>
            </a:pPr>
            <a:r>
              <a:rPr lang="en-HK" sz="7200" dirty="0"/>
              <a:t>Interpret data sources</a:t>
            </a:r>
            <a:endParaRPr sz="7200" dirty="0"/>
          </a:p>
          <a:p>
            <a:pPr marL="857250" indent="-857250">
              <a:buSzPts val="3200"/>
              <a:buFont typeface="Wingdings" pitchFamily="2" charset="2"/>
              <a:buChar char="Ø"/>
            </a:pPr>
            <a:r>
              <a:rPr lang="en-HK" sz="7200" dirty="0"/>
              <a:t>Boost Credibility</a:t>
            </a:r>
            <a:endParaRPr sz="7200" dirty="0"/>
          </a:p>
          <a:p>
            <a:pPr marL="857250" indent="-857250">
              <a:buSzPts val="3200"/>
              <a:buFont typeface="Wingdings" pitchFamily="2" charset="2"/>
              <a:buChar char="Ø"/>
            </a:pPr>
            <a:r>
              <a:rPr lang="en-HK" sz="7200" dirty="0"/>
              <a:t>Have an Impact</a:t>
            </a:r>
            <a:endParaRPr sz="7200" dirty="0"/>
          </a:p>
          <a:p>
            <a:pPr marL="857250" indent="-857250">
              <a:buSzPts val="3200"/>
              <a:buFont typeface="Wingdings" pitchFamily="2" charset="2"/>
              <a:buChar char="Ø"/>
            </a:pPr>
            <a:r>
              <a:rPr lang="en-HK" sz="7200" dirty="0"/>
              <a:t>Responsible reporting</a:t>
            </a:r>
            <a:endParaRPr sz="7200" dirty="0"/>
          </a:p>
          <a:p>
            <a:pPr marL="857250" indent="-857250">
              <a:buSzPts val="3200"/>
              <a:buFont typeface="Wingdings" pitchFamily="2" charset="2"/>
              <a:buChar char="Ø"/>
            </a:pPr>
            <a:r>
              <a:rPr lang="en-HK" sz="7200" dirty="0"/>
              <a:t>Provide CONTEXT</a:t>
            </a:r>
            <a:endParaRPr sz="7200" dirty="0"/>
          </a:p>
        </p:txBody>
      </p:sp>
      <p:pic>
        <p:nvPicPr>
          <p:cNvPr id="32" name="Google Shape;32;p3"/>
          <p:cNvPicPr preferRelativeResize="0"/>
          <p:nvPr/>
        </p:nvPicPr>
        <p:blipFill rotWithShape="1">
          <a:blip r:embed="rId3">
            <a:alphaModFix/>
          </a:blip>
          <a:srcRect/>
          <a:stretch/>
        </p:blipFill>
        <p:spPr>
          <a:xfrm>
            <a:off x="17443182" y="123111"/>
            <a:ext cx="6940818" cy="48474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1F1F5-A4AF-775C-DAEA-45627CBE1E14}"/>
              </a:ext>
            </a:extLst>
          </p:cNvPr>
          <p:cNvSpPr txBox="1"/>
          <p:nvPr/>
        </p:nvSpPr>
        <p:spPr>
          <a:xfrm>
            <a:off x="628650" y="669176"/>
            <a:ext cx="21374100" cy="2125647"/>
          </a:xfrm>
          <a:prstGeom prst="rect">
            <a:avLst/>
          </a:prstGeom>
          <a:noFill/>
        </p:spPr>
        <p:txBody>
          <a:bodyPr wrap="square">
            <a:spAutoFit/>
          </a:bodyPr>
          <a:lstStyle/>
          <a:p>
            <a:pPr lvl="0">
              <a:lnSpc>
                <a:spcPct val="115000"/>
              </a:lnSpc>
            </a:pPr>
            <a:r>
              <a:rPr lang="en-GB" sz="6000" dirty="0">
                <a:solidFill>
                  <a:srgbClr val="000000"/>
                </a:solidFill>
                <a:effectLst/>
                <a:latin typeface="Arial" panose="020B0604020202020204" pitchFamily="34" charset="0"/>
                <a:ea typeface="Arial" panose="020B0604020202020204" pitchFamily="34" charset="0"/>
                <a:cs typeface="Arial" panose="020B0604020202020204" pitchFamily="34" charset="0"/>
              </a:rPr>
              <a:t>Contract slavery: The fastest growing form of modern slavery in the world today (ILO)</a:t>
            </a:r>
            <a:endParaRPr lang="en-SG" sz="60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8CE9CC1-C515-2069-F659-62984AD42A82}"/>
              </a:ext>
            </a:extLst>
          </p:cNvPr>
          <p:cNvSpPr txBox="1"/>
          <p:nvPr/>
        </p:nvSpPr>
        <p:spPr>
          <a:xfrm>
            <a:off x="714375" y="4457700"/>
            <a:ext cx="23157301" cy="8833187"/>
          </a:xfrm>
          <a:prstGeom prst="rect">
            <a:avLst/>
          </a:prstGeom>
          <a:noFill/>
        </p:spPr>
        <p:txBody>
          <a:bodyPr wrap="none" rtlCol="0">
            <a:spAutoFit/>
          </a:bodyPr>
          <a:lstStyle/>
          <a:p>
            <a:pPr marL="285750" indent="-285750">
              <a:buFontTx/>
              <a:buChar char="-"/>
            </a:pPr>
            <a:r>
              <a:rPr lang="en-SG" sz="6000" b="0" i="0" dirty="0">
                <a:solidFill>
                  <a:srgbClr val="404040"/>
                </a:solidFill>
                <a:effectLst/>
                <a:highlight>
                  <a:srgbClr val="FFFFFF"/>
                </a:highlight>
                <a:latin typeface="Cardo"/>
              </a:rPr>
              <a:t>legally binding agreement that is entered into between two parties</a:t>
            </a:r>
          </a:p>
          <a:p>
            <a:pPr marL="285750" indent="-285750">
              <a:buFontTx/>
              <a:buChar char="-"/>
            </a:pPr>
            <a:endParaRPr lang="en-SG" sz="6000" dirty="0">
              <a:solidFill>
                <a:srgbClr val="404040"/>
              </a:solidFill>
              <a:highlight>
                <a:srgbClr val="FFFFFF"/>
              </a:highlight>
              <a:latin typeface="Cardo"/>
            </a:endParaRPr>
          </a:p>
          <a:p>
            <a:pPr marL="285750" indent="-285750">
              <a:buFontTx/>
              <a:buChar char="-"/>
            </a:pPr>
            <a:r>
              <a:rPr lang="en-SG" sz="6000" b="0" i="0" dirty="0">
                <a:solidFill>
                  <a:srgbClr val="404040"/>
                </a:solidFill>
                <a:effectLst/>
                <a:highlight>
                  <a:srgbClr val="FFFFFF"/>
                </a:highlight>
                <a:latin typeface="Cardo"/>
              </a:rPr>
              <a:t>individuals are forced into servitude through debt bondage</a:t>
            </a:r>
          </a:p>
          <a:p>
            <a:pPr marL="285750" indent="-285750">
              <a:buFontTx/>
              <a:buChar char="-"/>
            </a:pPr>
            <a:endParaRPr lang="en-SG" sz="6000" dirty="0">
              <a:solidFill>
                <a:srgbClr val="404040"/>
              </a:solidFill>
              <a:highlight>
                <a:srgbClr val="FFFFFF"/>
              </a:highlight>
              <a:latin typeface="Cardo"/>
            </a:endParaRPr>
          </a:p>
          <a:p>
            <a:pPr marL="285750" indent="-285750">
              <a:buFontTx/>
              <a:buChar char="-"/>
            </a:pPr>
            <a:r>
              <a:rPr lang="en-SG" sz="6000" b="0" i="0" dirty="0">
                <a:solidFill>
                  <a:srgbClr val="404040"/>
                </a:solidFill>
                <a:effectLst/>
                <a:highlight>
                  <a:srgbClr val="FFFFFF"/>
                </a:highlight>
                <a:latin typeface="Cardo"/>
              </a:rPr>
              <a:t>provisions that require the individual to work long hours, without breaks</a:t>
            </a:r>
          </a:p>
          <a:p>
            <a:pPr marL="285750" indent="-285750">
              <a:buFontTx/>
              <a:buChar char="-"/>
            </a:pPr>
            <a:endParaRPr lang="en-SG" sz="6000" dirty="0">
              <a:solidFill>
                <a:srgbClr val="404040"/>
              </a:solidFill>
              <a:highlight>
                <a:srgbClr val="FFFFFF"/>
              </a:highlight>
              <a:latin typeface="Cardo"/>
            </a:endParaRPr>
          </a:p>
          <a:p>
            <a:pPr marL="285750" indent="-285750">
              <a:buFontTx/>
              <a:buChar char="-"/>
            </a:pPr>
            <a:r>
              <a:rPr lang="en-SG" sz="6000" dirty="0">
                <a:solidFill>
                  <a:srgbClr val="404040"/>
                </a:solidFill>
                <a:highlight>
                  <a:srgbClr val="FFFFFF"/>
                </a:highlight>
                <a:latin typeface="Cardo"/>
              </a:rPr>
              <a:t>Pathetic living conditions</a:t>
            </a:r>
          </a:p>
          <a:p>
            <a:pPr marL="285750" indent="-285750">
              <a:buFontTx/>
              <a:buChar char="-"/>
            </a:pPr>
            <a:endParaRPr lang="en-SG" sz="6000" dirty="0">
              <a:solidFill>
                <a:srgbClr val="404040"/>
              </a:solidFill>
              <a:highlight>
                <a:srgbClr val="FFFFFF"/>
              </a:highlight>
              <a:latin typeface="Cardo"/>
            </a:endParaRPr>
          </a:p>
          <a:p>
            <a:pPr marL="285750" indent="-285750">
              <a:buFontTx/>
              <a:buChar char="-"/>
            </a:pPr>
            <a:r>
              <a:rPr lang="en-SG" sz="6000" dirty="0">
                <a:solidFill>
                  <a:srgbClr val="404040"/>
                </a:solidFill>
                <a:highlight>
                  <a:srgbClr val="FFFFFF"/>
                </a:highlight>
                <a:latin typeface="Cardo"/>
              </a:rPr>
              <a:t>Confiscation of passports </a:t>
            </a:r>
          </a:p>
          <a:p>
            <a:pPr marL="285750" indent="-285750">
              <a:buFontTx/>
              <a:buChar char="-"/>
            </a:pPr>
            <a:endParaRPr lang="en-SG" dirty="0">
              <a:solidFill>
                <a:srgbClr val="404040"/>
              </a:solidFill>
              <a:highlight>
                <a:srgbClr val="FFFFFF"/>
              </a:highlight>
              <a:latin typeface="Cardo"/>
            </a:endParaRPr>
          </a:p>
          <a:p>
            <a:pPr marL="285750" indent="-285750">
              <a:buFontTx/>
              <a:buChar char="-"/>
            </a:pPr>
            <a:endParaRPr lang="en-US" dirty="0"/>
          </a:p>
        </p:txBody>
      </p:sp>
    </p:spTree>
    <p:extLst>
      <p:ext uri="{BB962C8B-B14F-4D97-AF65-F5344CB8AC3E}">
        <p14:creationId xmlns:p14="http://schemas.microsoft.com/office/powerpoint/2010/main" val="145425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6372D-D9AA-289D-BF9B-48164701A9EC}"/>
              </a:ext>
            </a:extLst>
          </p:cNvPr>
          <p:cNvSpPr txBox="1"/>
          <p:nvPr/>
        </p:nvSpPr>
        <p:spPr>
          <a:xfrm>
            <a:off x="2600325" y="2600325"/>
            <a:ext cx="20454638" cy="1015663"/>
          </a:xfrm>
          <a:prstGeom prst="rect">
            <a:avLst/>
          </a:prstGeom>
          <a:noFill/>
        </p:spPr>
        <p:txBody>
          <a:bodyPr wrap="none" rtlCol="0">
            <a:spAutoFit/>
          </a:bodyPr>
          <a:lstStyle/>
          <a:p>
            <a:r>
              <a:rPr lang="en-US" sz="6000" dirty="0"/>
              <a:t>Story ideas – Product source and tracking the supply chain </a:t>
            </a:r>
          </a:p>
        </p:txBody>
      </p:sp>
      <p:sp>
        <p:nvSpPr>
          <p:cNvPr id="3" name="TextBox 2">
            <a:extLst>
              <a:ext uri="{FF2B5EF4-FFF2-40B4-BE49-F238E27FC236}">
                <a16:creationId xmlns:a16="http://schemas.microsoft.com/office/drawing/2014/main" id="{60C43070-EB62-8280-B7E6-A606B84B6EB9}"/>
              </a:ext>
            </a:extLst>
          </p:cNvPr>
          <p:cNvSpPr txBox="1"/>
          <p:nvPr/>
        </p:nvSpPr>
        <p:spPr>
          <a:xfrm>
            <a:off x="2600325" y="4000500"/>
            <a:ext cx="18745200" cy="8217634"/>
          </a:xfrm>
          <a:prstGeom prst="rect">
            <a:avLst/>
          </a:prstGeom>
          <a:noFill/>
        </p:spPr>
        <p:txBody>
          <a:bodyPr wrap="square" rtlCol="0">
            <a:spAutoFit/>
          </a:bodyPr>
          <a:lstStyle/>
          <a:p>
            <a:pPr marL="285750" indent="-285750">
              <a:buFont typeface="Wingdings" pitchFamily="2" charset="2"/>
              <a:buChar char="Ø"/>
            </a:pPr>
            <a:r>
              <a:rPr lang="en-US" sz="4800" dirty="0" err="1"/>
              <a:t>Globalslaveryindex.org</a:t>
            </a:r>
            <a:endParaRPr lang="en-US" sz="4800" dirty="0"/>
          </a:p>
          <a:p>
            <a:pPr marL="285750" indent="-285750">
              <a:buFont typeface="Wingdings" pitchFamily="2" charset="2"/>
              <a:buChar char="Ø"/>
            </a:pPr>
            <a:endParaRPr lang="en-US" sz="4800" dirty="0"/>
          </a:p>
          <a:p>
            <a:pPr marL="285750" indent="-285750">
              <a:buFont typeface="Wingdings" pitchFamily="2" charset="2"/>
              <a:buChar char="Ø"/>
            </a:pPr>
            <a:r>
              <a:rPr lang="en-US" sz="4800" dirty="0"/>
              <a:t>Methodology</a:t>
            </a:r>
          </a:p>
          <a:p>
            <a:pPr marL="285750" indent="-285750">
              <a:buFont typeface="Wingdings" pitchFamily="2" charset="2"/>
              <a:buChar char="Ø"/>
            </a:pPr>
            <a:endParaRPr lang="en-US" sz="4800" dirty="0"/>
          </a:p>
          <a:p>
            <a:pPr marL="285750" indent="-285750">
              <a:buFont typeface="Wingdings" pitchFamily="2" charset="2"/>
              <a:buChar char="Ø"/>
            </a:pPr>
            <a:r>
              <a:rPr lang="en-US" sz="4800" dirty="0"/>
              <a:t>G20 imports</a:t>
            </a:r>
          </a:p>
          <a:p>
            <a:pPr marL="285750" indent="-285750">
              <a:buFont typeface="Wingdings" pitchFamily="2" charset="2"/>
              <a:buChar char="Ø"/>
            </a:pPr>
            <a:endParaRPr lang="en-US" sz="4800" dirty="0"/>
          </a:p>
          <a:p>
            <a:pPr marL="285750" indent="-285750">
              <a:buFont typeface="Wingdings" pitchFamily="2" charset="2"/>
              <a:buChar char="Ø"/>
            </a:pPr>
            <a:r>
              <a:rPr lang="en-US" sz="4800" dirty="0"/>
              <a:t>How many products can you find from your country ‘at risk of modern slavery’?</a:t>
            </a:r>
          </a:p>
          <a:p>
            <a:pPr marL="285750" indent="-285750">
              <a:buFont typeface="Wingdings" pitchFamily="2" charset="2"/>
              <a:buChar char="Ø"/>
            </a:pPr>
            <a:endParaRPr lang="en-US" sz="4800" dirty="0"/>
          </a:p>
          <a:p>
            <a:pPr marL="285750" indent="-285750">
              <a:buFont typeface="Wingdings" pitchFamily="2" charset="2"/>
              <a:buChar char="Ø"/>
            </a:pPr>
            <a:r>
              <a:rPr lang="en-US" sz="4800" dirty="0"/>
              <a:t>Are you able to find one place where these products are found in abundance?</a:t>
            </a:r>
          </a:p>
        </p:txBody>
      </p:sp>
    </p:spTree>
    <p:extLst>
      <p:ext uri="{BB962C8B-B14F-4D97-AF65-F5344CB8AC3E}">
        <p14:creationId xmlns:p14="http://schemas.microsoft.com/office/powerpoint/2010/main" val="405724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Google Shape;43;g13b6d45e612_0_251">
            <a:extLst>
              <a:ext uri="{FF2B5EF4-FFF2-40B4-BE49-F238E27FC236}">
                <a16:creationId xmlns:a16="http://schemas.microsoft.com/office/drawing/2014/main" id="{C2361366-2C99-7775-DDA7-0079A14FCD48}"/>
              </a:ext>
            </a:extLst>
          </p:cNvPr>
          <p:cNvSpPr txBox="1"/>
          <p:nvPr/>
        </p:nvSpPr>
        <p:spPr>
          <a:xfrm>
            <a:off x="18897601" y="3089529"/>
            <a:ext cx="5486399" cy="7017245"/>
          </a:xfrm>
          <a:prstGeom prst="rect">
            <a:avLst/>
          </a:prstGeom>
          <a:noFill/>
          <a:ln>
            <a:noFill/>
          </a:ln>
        </p:spPr>
        <p:txBody>
          <a:bodyPr spcFirstLastPara="1" wrap="square" lIns="182850" tIns="182850" rIns="182850" bIns="182850" anchor="t" anchorCtr="0">
            <a:spAutoFit/>
          </a:bodyPr>
          <a:lstStyle/>
          <a:p>
            <a:r>
              <a:rPr lang="en-US" sz="4800" b="1" i="1" dirty="0"/>
              <a:t>“There is an invisible workforce consisting of millions of laborers from some of the poorest corners of Asia,” - ILO</a:t>
            </a:r>
            <a:endParaRPr sz="4800" b="1" i="1" dirty="0"/>
          </a:p>
        </p:txBody>
      </p:sp>
      <p:pic>
        <p:nvPicPr>
          <p:cNvPr id="4" name="Google Shape;60;p7">
            <a:extLst>
              <a:ext uri="{FF2B5EF4-FFF2-40B4-BE49-F238E27FC236}">
                <a16:creationId xmlns:a16="http://schemas.microsoft.com/office/drawing/2014/main" id="{C7DFD96B-614B-301A-3DED-D5D30377238D}"/>
              </a:ext>
            </a:extLst>
          </p:cNvPr>
          <p:cNvPicPr preferRelativeResize="0"/>
          <p:nvPr/>
        </p:nvPicPr>
        <p:blipFill rotWithShape="1">
          <a:blip r:embed="rId2">
            <a:alphaModFix/>
          </a:blip>
          <a:srcRect/>
          <a:stretch/>
        </p:blipFill>
        <p:spPr>
          <a:xfrm>
            <a:off x="0" y="0"/>
            <a:ext cx="17995392" cy="13716000"/>
          </a:xfrm>
          <a:prstGeom prst="rect">
            <a:avLst/>
          </a:prstGeom>
          <a:noFill/>
          <a:ln>
            <a:noFill/>
          </a:ln>
        </p:spPr>
      </p:pic>
    </p:spTree>
    <p:extLst>
      <p:ext uri="{BB962C8B-B14F-4D97-AF65-F5344CB8AC3E}">
        <p14:creationId xmlns:p14="http://schemas.microsoft.com/office/powerpoint/2010/main" val="325790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sp>
        <p:nvSpPr>
          <p:cNvPr id="59" name="Google Shape;59;p7"/>
          <p:cNvSpPr txBox="1"/>
          <p:nvPr/>
        </p:nvSpPr>
        <p:spPr>
          <a:xfrm>
            <a:off x="18686546" y="5307031"/>
            <a:ext cx="5697454" cy="2585323"/>
          </a:xfrm>
          <a:prstGeom prst="rect">
            <a:avLst/>
          </a:prstGeom>
          <a:noFill/>
          <a:ln>
            <a:noFill/>
          </a:ln>
        </p:spPr>
        <p:txBody>
          <a:bodyPr spcFirstLastPara="1" wrap="square" lIns="0" tIns="0" rIns="0" bIns="0" anchor="t" anchorCtr="0">
            <a:spAutoFit/>
          </a:bodyPr>
          <a:lstStyle/>
          <a:p>
            <a:pPr algn="ctr">
              <a:buClr>
                <a:schemeClr val="accent6"/>
              </a:buClr>
              <a:buSzPts val="2800"/>
            </a:pPr>
            <a:r>
              <a:rPr lang="en-HK" sz="5600" b="1" dirty="0">
                <a:solidFill>
                  <a:schemeClr val="tx2">
                    <a:lumMod val="10000"/>
                  </a:schemeClr>
                </a:solidFill>
              </a:rPr>
              <a:t>EXPLOITATION = INABILITY TO LEAVE</a:t>
            </a:r>
            <a:endParaRPr sz="5600" b="1" dirty="0">
              <a:solidFill>
                <a:schemeClr val="tx2">
                  <a:lumMod val="10000"/>
                </a:schemeClr>
              </a:solidFill>
            </a:endParaRPr>
          </a:p>
        </p:txBody>
      </p:sp>
      <p:pic>
        <p:nvPicPr>
          <p:cNvPr id="60" name="Google Shape;60;p7"/>
          <p:cNvPicPr preferRelativeResize="0"/>
          <p:nvPr/>
        </p:nvPicPr>
        <p:blipFill rotWithShape="1">
          <a:blip r:embed="rId3">
            <a:alphaModFix/>
          </a:blip>
          <a:srcRect/>
          <a:stretch/>
        </p:blipFill>
        <p:spPr>
          <a:xfrm>
            <a:off x="0" y="0"/>
            <a:ext cx="18332978" cy="13716000"/>
          </a:xfrm>
          <a:prstGeom prst="rect">
            <a:avLst/>
          </a:prstGeom>
          <a:noFill/>
          <a:ln>
            <a:noFill/>
          </a:ln>
        </p:spPr>
      </p:pic>
      <p:sp>
        <p:nvSpPr>
          <p:cNvPr id="2" name="Google Shape;59;p7">
            <a:extLst>
              <a:ext uri="{FF2B5EF4-FFF2-40B4-BE49-F238E27FC236}">
                <a16:creationId xmlns:a16="http://schemas.microsoft.com/office/drawing/2014/main" id="{88ADDFFF-01C1-C338-31AB-DCEDD843E411}"/>
              </a:ext>
            </a:extLst>
          </p:cNvPr>
          <p:cNvSpPr txBox="1"/>
          <p:nvPr/>
        </p:nvSpPr>
        <p:spPr>
          <a:xfrm>
            <a:off x="18332978" y="1145379"/>
            <a:ext cx="5697454" cy="923330"/>
          </a:xfrm>
          <a:prstGeom prst="rect">
            <a:avLst/>
          </a:prstGeom>
          <a:noFill/>
          <a:ln>
            <a:noFill/>
          </a:ln>
        </p:spPr>
        <p:txBody>
          <a:bodyPr spcFirstLastPara="1" wrap="square" lIns="0" tIns="0" rIns="0" bIns="0" anchor="t" anchorCtr="0">
            <a:spAutoFit/>
          </a:bodyPr>
          <a:lstStyle/>
          <a:p>
            <a:pPr algn="ctr">
              <a:buClr>
                <a:schemeClr val="accent6"/>
              </a:buClr>
              <a:buSzPts val="2800"/>
            </a:pPr>
            <a:r>
              <a:rPr lang="en-HK" sz="6000" b="1" dirty="0">
                <a:solidFill>
                  <a:schemeClr val="accent4">
                    <a:lumMod val="75000"/>
                  </a:schemeClr>
                </a:solidFill>
              </a:rPr>
              <a:t>TRAPPED!</a:t>
            </a:r>
            <a:endParaRPr sz="6000" b="1" dirty="0">
              <a:solidFill>
                <a:schemeClr val="accent4">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6"/>
          <p:cNvSpPr txBox="1"/>
          <p:nvPr/>
        </p:nvSpPr>
        <p:spPr>
          <a:xfrm>
            <a:off x="841248" y="671223"/>
            <a:ext cx="15471648" cy="2339102"/>
          </a:xfrm>
          <a:prstGeom prst="rect">
            <a:avLst/>
          </a:prstGeom>
          <a:noFill/>
          <a:ln>
            <a:noFill/>
          </a:ln>
        </p:spPr>
        <p:txBody>
          <a:bodyPr spcFirstLastPara="1" wrap="square" lIns="0" tIns="0" rIns="0" bIns="0" anchor="ctr" anchorCtr="0">
            <a:spAutoFit/>
          </a:bodyPr>
          <a:lstStyle/>
          <a:p>
            <a:pPr algn="ctr">
              <a:lnSpc>
                <a:spcPct val="95000"/>
              </a:lnSpc>
              <a:buClr>
                <a:srgbClr val="FF950E"/>
              </a:buClr>
              <a:buSzPts val="4400"/>
            </a:pPr>
            <a:r>
              <a:rPr lang="en-HK" sz="8000" b="1" dirty="0">
                <a:solidFill>
                  <a:schemeClr val="tx2">
                    <a:lumMod val="10000"/>
                  </a:schemeClr>
                </a:solidFill>
                <a:latin typeface="Calibri"/>
                <a:ea typeface="Calibri"/>
                <a:cs typeface="Calibri"/>
                <a:sym typeface="Calibri"/>
              </a:rPr>
              <a:t>IS MODERN SLAVERY THE SAME AS HUMAN TRAFFICKING?</a:t>
            </a:r>
            <a:endParaRPr sz="8000" b="1" dirty="0">
              <a:solidFill>
                <a:schemeClr val="tx2">
                  <a:lumMod val="10000"/>
                </a:schemeClr>
              </a:solidFill>
              <a:latin typeface="Calibri"/>
              <a:ea typeface="Calibri"/>
              <a:cs typeface="Calibri"/>
              <a:sym typeface="Calibri"/>
            </a:endParaRPr>
          </a:p>
        </p:txBody>
      </p:sp>
      <p:pic>
        <p:nvPicPr>
          <p:cNvPr id="52" name="Google Shape;52;p6" descr="Google Shape;42;p8"/>
          <p:cNvPicPr preferRelativeResize="0"/>
          <p:nvPr/>
        </p:nvPicPr>
        <p:blipFill rotWithShape="1">
          <a:blip r:embed="rId3">
            <a:alphaModFix/>
          </a:blip>
          <a:srcRect/>
          <a:stretch/>
        </p:blipFill>
        <p:spPr>
          <a:xfrm>
            <a:off x="18948400" y="11757023"/>
            <a:ext cx="2387600" cy="1958978"/>
          </a:xfrm>
          <a:prstGeom prst="rect">
            <a:avLst/>
          </a:prstGeom>
          <a:noFill/>
          <a:ln>
            <a:noFill/>
          </a:ln>
        </p:spPr>
      </p:pic>
      <p:sp>
        <p:nvSpPr>
          <p:cNvPr id="53" name="Google Shape;53;p6"/>
          <p:cNvSpPr txBox="1">
            <a:spLocks noGrp="1"/>
          </p:cNvSpPr>
          <p:nvPr>
            <p:ph type="body" idx="4294967295"/>
          </p:nvPr>
        </p:nvSpPr>
        <p:spPr>
          <a:xfrm>
            <a:off x="347471" y="4119133"/>
            <a:ext cx="16459202" cy="7637890"/>
          </a:xfrm>
          <a:prstGeom prst="rect">
            <a:avLst/>
          </a:prstGeom>
          <a:noFill/>
          <a:ln>
            <a:noFill/>
          </a:ln>
        </p:spPr>
        <p:txBody>
          <a:bodyPr spcFirstLastPara="1" wrap="square" lIns="91350" tIns="91350" rIns="91350" bIns="91350" anchor="t" anchorCtr="0">
            <a:normAutofit/>
          </a:bodyPr>
          <a:lstStyle/>
          <a:p>
            <a:pPr marL="685800" indent="-685800">
              <a:spcBef>
                <a:spcPts val="0"/>
              </a:spcBef>
              <a:buSzPts val="3200"/>
              <a:buNone/>
            </a:pPr>
            <a:r>
              <a:rPr lang="en-HK" dirty="0"/>
              <a:t>	</a:t>
            </a:r>
            <a:br>
              <a:rPr lang="en-HK" dirty="0"/>
            </a:br>
            <a:r>
              <a:rPr lang="en-HK" b="0" dirty="0">
                <a:solidFill>
                  <a:srgbClr val="E46C0A"/>
                </a:solidFill>
              </a:rPr>
              <a:t>NOPE!</a:t>
            </a:r>
            <a:endParaRPr dirty="0">
              <a:solidFill>
                <a:srgbClr val="E46C0A"/>
              </a:solidFill>
            </a:endParaRPr>
          </a:p>
          <a:p>
            <a:pPr marL="685800" indent="-685800">
              <a:spcBef>
                <a:spcPts val="1400"/>
              </a:spcBef>
              <a:buSzPts val="3200"/>
              <a:buNone/>
            </a:pPr>
            <a:endParaRPr dirty="0">
              <a:solidFill>
                <a:srgbClr val="E46C0A"/>
              </a:solidFill>
            </a:endParaRPr>
          </a:p>
          <a:p>
            <a:pPr marL="685800" indent="-685800">
              <a:spcBef>
                <a:spcPts val="1400"/>
              </a:spcBef>
              <a:buSzPts val="3200"/>
              <a:buNone/>
            </a:pPr>
            <a:r>
              <a:rPr lang="en-HK" dirty="0"/>
              <a:t>	</a:t>
            </a:r>
            <a:r>
              <a:rPr lang="en-HK" b="0" dirty="0">
                <a:solidFill>
                  <a:srgbClr val="000000"/>
                </a:solidFill>
              </a:rPr>
              <a:t> “Trafficking is simply a mechanism or conduit that brings people into slavery.”</a:t>
            </a:r>
            <a:endParaRPr dirty="0"/>
          </a:p>
          <a:p>
            <a:pPr marL="685800" indent="-685800" algn="r">
              <a:spcBef>
                <a:spcPts val="1000"/>
              </a:spcBef>
              <a:buSzPts val="2400"/>
              <a:buNone/>
            </a:pPr>
            <a:r>
              <a:rPr lang="en-HK" dirty="0"/>
              <a:t>	</a:t>
            </a:r>
            <a:r>
              <a:rPr lang="en-HK" sz="2800" i="1" dirty="0"/>
              <a:t>- Kevin Bales, Zoe </a:t>
            </a:r>
            <a:r>
              <a:rPr lang="en-HK" sz="2800" i="1" dirty="0" err="1"/>
              <a:t>Trodd</a:t>
            </a:r>
            <a:r>
              <a:rPr lang="en-HK" sz="2800" i="1" dirty="0"/>
              <a:t> &amp; Alex Kent Williamson, “Modern Slavery”</a:t>
            </a:r>
            <a:endParaRPr dirty="0"/>
          </a:p>
        </p:txBody>
      </p:sp>
      <p:pic>
        <p:nvPicPr>
          <p:cNvPr id="54" name="Google Shape;54;p6"/>
          <p:cNvPicPr preferRelativeResize="0"/>
          <p:nvPr/>
        </p:nvPicPr>
        <p:blipFill rotWithShape="1">
          <a:blip r:embed="rId4">
            <a:alphaModFix/>
          </a:blip>
          <a:srcRect/>
          <a:stretch/>
        </p:blipFill>
        <p:spPr>
          <a:xfrm>
            <a:off x="17443182" y="8868532"/>
            <a:ext cx="6940818" cy="4847468"/>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673101" y="622300"/>
            <a:ext cx="22796500" cy="1968500"/>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2F4763"/>
              </a:buClr>
              <a:buSzPts val="9000"/>
              <a:buFont typeface="Arial"/>
              <a:buNone/>
            </a:pPr>
            <a:r>
              <a:rPr lang="en-US" sz="9000" b="0" i="0" u="none" strike="noStrike" cap="none">
                <a:solidFill>
                  <a:schemeClr val="accent2"/>
                </a:solidFill>
                <a:latin typeface="Arial"/>
                <a:ea typeface="Arial"/>
                <a:cs typeface="Arial"/>
                <a:sym typeface="Arial"/>
              </a:rPr>
              <a:t>What fuels trafficking </a:t>
            </a:r>
            <a:endParaRPr>
              <a:solidFill>
                <a:schemeClr val="accent2"/>
              </a:solidFill>
            </a:endParaRPr>
          </a:p>
        </p:txBody>
      </p:sp>
      <p:pic>
        <p:nvPicPr>
          <p:cNvPr id="127" name="Google Shape;127;p11" descr="what fuels trafficking.png"/>
          <p:cNvPicPr preferRelativeResize="0"/>
          <p:nvPr/>
        </p:nvPicPr>
        <p:blipFill rotWithShape="1">
          <a:blip r:embed="rId3">
            <a:alphaModFix/>
          </a:blip>
          <a:srcRect/>
          <a:stretch/>
        </p:blipFill>
        <p:spPr>
          <a:xfrm>
            <a:off x="2416857" y="3000375"/>
            <a:ext cx="20181886" cy="9763133"/>
          </a:xfrm>
          <a:prstGeom prst="rect">
            <a:avLst/>
          </a:prstGeom>
          <a:noFill/>
          <a:ln>
            <a:noFill/>
          </a:ln>
        </p:spPr>
      </p:pic>
      <p:sp>
        <p:nvSpPr>
          <p:cNvPr id="128" name="Google Shape;128;p11"/>
          <p:cNvSpPr txBox="1"/>
          <p:nvPr/>
        </p:nvSpPr>
        <p:spPr>
          <a:xfrm>
            <a:off x="19316700" y="12763500"/>
            <a:ext cx="328204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Unicef USA</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Shape 48"/>
        <p:cNvGrpSpPr/>
        <p:nvPr/>
      </p:nvGrpSpPr>
      <p:grpSpPr>
        <a:xfrm>
          <a:off x="0" y="0"/>
          <a:ext cx="0" cy="0"/>
          <a:chOff x="0" y="0"/>
          <a:chExt cx="0" cy="0"/>
        </a:xfrm>
      </p:grpSpPr>
      <p:sp>
        <p:nvSpPr>
          <p:cNvPr id="50" name="Google Shape;50;gfeb572dea5_1_10"/>
          <p:cNvSpPr txBox="1"/>
          <p:nvPr/>
        </p:nvSpPr>
        <p:spPr>
          <a:xfrm>
            <a:off x="13817441" y="251608"/>
            <a:ext cx="9453182" cy="1292601"/>
          </a:xfrm>
          <a:prstGeom prst="rect">
            <a:avLst/>
          </a:prstGeom>
          <a:noFill/>
          <a:ln w="9525" cap="flat" cmpd="sng">
            <a:solidFill>
              <a:srgbClr val="F7F7F7"/>
            </a:solidFill>
            <a:prstDash val="solid"/>
            <a:round/>
            <a:headEnd type="none" w="sm" len="sm"/>
            <a:tailEnd type="none" w="sm" len="sm"/>
          </a:ln>
        </p:spPr>
        <p:txBody>
          <a:bodyPr spcFirstLastPara="1" wrap="square" lIns="182850" tIns="182850" rIns="182850" bIns="182850" anchor="t" anchorCtr="0">
            <a:spAutoFit/>
          </a:bodyPr>
          <a:lstStyle/>
          <a:p>
            <a:r>
              <a:rPr lang="en-US" sz="6000" b="1" dirty="0">
                <a:solidFill>
                  <a:srgbClr val="FFFFFF"/>
                </a:solidFill>
                <a:latin typeface="Calibri"/>
                <a:ea typeface="Calibri"/>
                <a:cs typeface="Calibri"/>
                <a:sym typeface="Calibri"/>
              </a:rPr>
              <a:t>THAILAND - SOME FACTS</a:t>
            </a:r>
            <a:endParaRPr sz="6000" b="1" dirty="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id="{F0F364DE-0102-80A1-61DE-7DFD27E99C55}"/>
              </a:ext>
            </a:extLst>
          </p:cNvPr>
          <p:cNvSpPr txBox="1"/>
          <p:nvPr/>
        </p:nvSpPr>
        <p:spPr>
          <a:xfrm>
            <a:off x="17742789" y="11930896"/>
            <a:ext cx="5998464" cy="1785104"/>
          </a:xfrm>
          <a:prstGeom prst="rect">
            <a:avLst/>
          </a:prstGeom>
          <a:noFill/>
        </p:spPr>
        <p:txBody>
          <a:bodyPr wrap="square" rtlCol="0">
            <a:spAutoFit/>
          </a:bodyPr>
          <a:lstStyle/>
          <a:p>
            <a:r>
              <a:rPr lang="en-US" sz="3200" b="1" i="1" dirty="0"/>
              <a:t>Sources: Global Slavery Index</a:t>
            </a:r>
            <a:br>
              <a:rPr lang="en-US" sz="3200" b="1" i="1" dirty="0"/>
            </a:br>
            <a:r>
              <a:rPr lang="en-US" sz="3200" b="1" i="1" dirty="0"/>
              <a:t>Exodus Road, Thailand NGO</a:t>
            </a:r>
          </a:p>
          <a:p>
            <a:endParaRPr lang="en-US" dirty="0"/>
          </a:p>
        </p:txBody>
      </p:sp>
      <p:sp>
        <p:nvSpPr>
          <p:cNvPr id="3" name="TextBox 2">
            <a:extLst>
              <a:ext uri="{FF2B5EF4-FFF2-40B4-BE49-F238E27FC236}">
                <a16:creationId xmlns:a16="http://schemas.microsoft.com/office/drawing/2014/main" id="{C873286F-F428-5550-01B7-DCB411FC6840}"/>
              </a:ext>
            </a:extLst>
          </p:cNvPr>
          <p:cNvSpPr txBox="1"/>
          <p:nvPr/>
        </p:nvSpPr>
        <p:spPr>
          <a:xfrm>
            <a:off x="13423392" y="2087463"/>
            <a:ext cx="10960608" cy="9541073"/>
          </a:xfrm>
          <a:prstGeom prst="rect">
            <a:avLst/>
          </a:prstGeom>
          <a:solidFill>
            <a:srgbClr val="FFFFFF"/>
          </a:solidFill>
        </p:spPr>
        <p:txBody>
          <a:bodyPr wrap="square" rtlCol="0">
            <a:spAutoFit/>
          </a:bodyPr>
          <a:lstStyle/>
          <a:p>
            <a:r>
              <a:rPr lang="en-US" sz="4000" b="1" i="1" dirty="0">
                <a:solidFill>
                  <a:srgbClr val="FFFFFF"/>
                </a:solidFill>
              </a:rPr>
              <a:t> </a:t>
            </a:r>
          </a:p>
          <a:p>
            <a:pPr>
              <a:buChar char="-"/>
            </a:pPr>
            <a:r>
              <a:rPr lang="en-US" sz="4000" b="1" i="1" dirty="0">
                <a:solidFill>
                  <a:schemeClr val="tx2">
                    <a:lumMod val="10000"/>
                  </a:schemeClr>
                </a:solidFill>
              </a:rPr>
              <a:t>More than 600,000 victims are trafficked </a:t>
            </a:r>
            <a:br>
              <a:rPr lang="en-US" sz="4000" b="1" i="1" dirty="0">
                <a:solidFill>
                  <a:schemeClr val="tx2">
                    <a:lumMod val="10000"/>
                  </a:schemeClr>
                </a:solidFill>
              </a:rPr>
            </a:br>
            <a:r>
              <a:rPr lang="en-US" sz="4000" b="1" i="1" dirty="0">
                <a:solidFill>
                  <a:schemeClr val="tx2">
                    <a:lumMod val="10000"/>
                  </a:schemeClr>
                </a:solidFill>
              </a:rPr>
              <a:t>for work</a:t>
            </a:r>
            <a:br>
              <a:rPr lang="en-US" sz="4000" b="1" i="1" dirty="0">
                <a:solidFill>
                  <a:schemeClr val="tx2">
                    <a:lumMod val="10000"/>
                  </a:schemeClr>
                </a:solidFill>
              </a:rPr>
            </a:br>
            <a:endParaRPr lang="en-US" sz="4000" b="1" i="1" dirty="0">
              <a:solidFill>
                <a:schemeClr val="tx2">
                  <a:lumMod val="10000"/>
                </a:schemeClr>
              </a:solidFill>
            </a:endParaRPr>
          </a:p>
          <a:p>
            <a:pPr>
              <a:spcBef>
                <a:spcPts val="0"/>
              </a:spcBef>
              <a:buChar char="-"/>
            </a:pPr>
            <a:r>
              <a:rPr lang="en-US" sz="4000" b="1" i="1" dirty="0">
                <a:solidFill>
                  <a:schemeClr val="tx2">
                    <a:lumMod val="10000"/>
                  </a:schemeClr>
                </a:solidFill>
              </a:rPr>
              <a:t> Myanmar, Cambodia, Laos</a:t>
            </a:r>
            <a:br>
              <a:rPr lang="en-US" sz="4000" b="1" i="1" dirty="0">
                <a:solidFill>
                  <a:schemeClr val="tx2">
                    <a:lumMod val="10000"/>
                  </a:schemeClr>
                </a:solidFill>
              </a:rPr>
            </a:br>
            <a:endParaRPr lang="en-US" sz="4000" b="1" i="1" dirty="0">
              <a:solidFill>
                <a:schemeClr val="tx2">
                  <a:lumMod val="10000"/>
                </a:schemeClr>
              </a:solidFill>
            </a:endParaRPr>
          </a:p>
          <a:p>
            <a:pPr>
              <a:spcBef>
                <a:spcPts val="0"/>
              </a:spcBef>
              <a:buChar char="-"/>
            </a:pPr>
            <a:r>
              <a:rPr lang="en-US" sz="4000" b="1" i="1" dirty="0">
                <a:solidFill>
                  <a:schemeClr val="tx2">
                    <a:lumMod val="10000"/>
                  </a:schemeClr>
                </a:solidFill>
              </a:rPr>
              <a:t>Seafood, Construction and Textile</a:t>
            </a:r>
            <a:br>
              <a:rPr lang="en-US" sz="4000" b="1" i="1" dirty="0">
                <a:solidFill>
                  <a:schemeClr val="tx2">
                    <a:lumMod val="10000"/>
                  </a:schemeClr>
                </a:solidFill>
              </a:rPr>
            </a:br>
            <a:endParaRPr lang="en-US" sz="4000" b="1" i="1" dirty="0">
              <a:solidFill>
                <a:schemeClr val="tx2">
                  <a:lumMod val="10000"/>
                </a:schemeClr>
              </a:solidFill>
            </a:endParaRPr>
          </a:p>
          <a:p>
            <a:pPr>
              <a:spcBef>
                <a:spcPts val="0"/>
              </a:spcBef>
              <a:buChar char="-"/>
            </a:pPr>
            <a:r>
              <a:rPr lang="en-US" sz="4000" b="1" i="1" dirty="0">
                <a:solidFill>
                  <a:schemeClr val="tx2">
                    <a:lumMod val="10000"/>
                  </a:schemeClr>
                </a:solidFill>
              </a:rPr>
              <a:t>Tier 2 Watch List since 2016</a:t>
            </a:r>
          </a:p>
          <a:p>
            <a:pPr>
              <a:spcBef>
                <a:spcPts val="0"/>
              </a:spcBef>
              <a:buChar char="-"/>
            </a:pPr>
            <a:endParaRPr lang="en-US" sz="4000" b="1" i="1" dirty="0">
              <a:solidFill>
                <a:schemeClr val="tx2">
                  <a:lumMod val="10000"/>
                </a:schemeClr>
              </a:solidFill>
            </a:endParaRPr>
          </a:p>
          <a:p>
            <a:pPr>
              <a:buFont typeface="Arial"/>
              <a:buChar char="-"/>
            </a:pPr>
            <a:r>
              <a:rPr lang="en-US" sz="4000" b="1" i="1" dirty="0">
                <a:solidFill>
                  <a:schemeClr val="tx2">
                    <a:lumMod val="10000"/>
                  </a:schemeClr>
                </a:solidFill>
              </a:rPr>
              <a:t>U.S. imports 63% of its fish</a:t>
            </a:r>
            <a:br>
              <a:rPr lang="en-US" sz="4000" b="1" i="1" dirty="0">
                <a:solidFill>
                  <a:schemeClr val="tx2">
                    <a:lumMod val="10000"/>
                  </a:schemeClr>
                </a:solidFill>
              </a:rPr>
            </a:br>
            <a:endParaRPr lang="en-US" sz="4000" b="1" i="1" dirty="0">
              <a:solidFill>
                <a:schemeClr val="tx2">
                  <a:lumMod val="10000"/>
                </a:schemeClr>
              </a:solidFill>
            </a:endParaRPr>
          </a:p>
          <a:p>
            <a:pPr>
              <a:spcBef>
                <a:spcPts val="0"/>
              </a:spcBef>
              <a:buChar char="-"/>
            </a:pPr>
            <a:r>
              <a:rPr lang="en-US" sz="4000" b="1" i="1" dirty="0">
                <a:solidFill>
                  <a:schemeClr val="tx2">
                    <a:lumMod val="10000"/>
                  </a:schemeClr>
                </a:solidFill>
              </a:rPr>
              <a:t>Thai govt actively implementing legislation to combat Modern Slavery</a:t>
            </a:r>
            <a:br>
              <a:rPr lang="en-US" sz="4000" b="1" i="1" dirty="0">
                <a:solidFill>
                  <a:schemeClr val="tx2">
                    <a:lumMod val="10000"/>
                  </a:schemeClr>
                </a:solidFill>
              </a:rPr>
            </a:br>
            <a:endParaRPr lang="en-US" sz="4000" b="1" i="1" dirty="0">
              <a:solidFill>
                <a:schemeClr val="tx2">
                  <a:lumMod val="10000"/>
                </a:schemeClr>
              </a:solidFill>
            </a:endParaRPr>
          </a:p>
          <a:p>
            <a:endParaRPr lang="en-US" dirty="0"/>
          </a:p>
        </p:txBody>
      </p:sp>
      <p:pic>
        <p:nvPicPr>
          <p:cNvPr id="5" name="Google Shape;38;g13b6d45e612_0_129">
            <a:extLst>
              <a:ext uri="{FF2B5EF4-FFF2-40B4-BE49-F238E27FC236}">
                <a16:creationId xmlns:a16="http://schemas.microsoft.com/office/drawing/2014/main" id="{911BED38-2849-85C7-916E-8F257719B113}"/>
              </a:ext>
            </a:extLst>
          </p:cNvPr>
          <p:cNvPicPr preferRelativeResize="0"/>
          <p:nvPr/>
        </p:nvPicPr>
        <p:blipFill>
          <a:blip r:embed="rId3">
            <a:alphaModFix/>
          </a:blip>
          <a:stretch>
            <a:fillRect/>
          </a:stretch>
        </p:blipFill>
        <p:spPr>
          <a:xfrm>
            <a:off x="0" y="0"/>
            <a:ext cx="13423392" cy="13716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
        <p:cNvGrpSpPr/>
        <p:nvPr/>
      </p:nvGrpSpPr>
      <p:grpSpPr>
        <a:xfrm>
          <a:off x="0" y="0"/>
          <a:ext cx="0" cy="0"/>
          <a:chOff x="0" y="0"/>
          <a:chExt cx="0" cy="0"/>
        </a:xfrm>
      </p:grpSpPr>
      <p:sp>
        <p:nvSpPr>
          <p:cNvPr id="32" name="Google Shape;32;p3"/>
          <p:cNvSpPr txBox="1"/>
          <p:nvPr/>
        </p:nvSpPr>
        <p:spPr>
          <a:xfrm>
            <a:off x="10544157" y="767036"/>
            <a:ext cx="12702209" cy="935641"/>
          </a:xfrm>
          <a:prstGeom prst="rect">
            <a:avLst/>
          </a:prstGeom>
          <a:noFill/>
          <a:ln>
            <a:noFill/>
          </a:ln>
        </p:spPr>
        <p:txBody>
          <a:bodyPr spcFirstLastPara="1" wrap="square" lIns="0" tIns="0" rIns="0" bIns="0" anchor="ctr" anchorCtr="0">
            <a:spAutoFit/>
          </a:bodyPr>
          <a:lstStyle/>
          <a:p>
            <a:pPr algn="ctr">
              <a:lnSpc>
                <a:spcPct val="95000"/>
              </a:lnSpc>
              <a:buClr>
                <a:srgbClr val="FF950E"/>
              </a:buClr>
              <a:buSzPts val="3200"/>
            </a:pPr>
            <a:r>
              <a:rPr lang="en-US" sz="6400" dirty="0">
                <a:solidFill>
                  <a:schemeClr val="tx2">
                    <a:lumMod val="10000"/>
                  </a:schemeClr>
                </a:solidFill>
              </a:rPr>
              <a:t>WHO IS A TRAFFICKED VICTIM?</a:t>
            </a:r>
            <a:endParaRPr sz="6400" dirty="0">
              <a:solidFill>
                <a:schemeClr val="tx2">
                  <a:lumMod val="10000"/>
                </a:schemeClr>
              </a:solidFill>
            </a:endParaRPr>
          </a:p>
        </p:txBody>
      </p:sp>
      <p:pic>
        <p:nvPicPr>
          <p:cNvPr id="33" name="Google Shape;33;p3" descr="Google Shape;56;gbd54f30aab_0_64"/>
          <p:cNvPicPr preferRelativeResize="0"/>
          <p:nvPr/>
        </p:nvPicPr>
        <p:blipFill rotWithShape="1">
          <a:blip r:embed="rId3">
            <a:alphaModFix/>
          </a:blip>
          <a:srcRect/>
          <a:stretch/>
        </p:blipFill>
        <p:spPr>
          <a:xfrm>
            <a:off x="18918296" y="11757023"/>
            <a:ext cx="2387600" cy="1958978"/>
          </a:xfrm>
          <a:prstGeom prst="rect">
            <a:avLst/>
          </a:prstGeom>
          <a:noFill/>
          <a:ln>
            <a:noFill/>
          </a:ln>
        </p:spPr>
      </p:pic>
      <p:sp>
        <p:nvSpPr>
          <p:cNvPr id="34" name="Google Shape;34;p3"/>
          <p:cNvSpPr txBox="1">
            <a:spLocks noGrp="1"/>
          </p:cNvSpPr>
          <p:nvPr>
            <p:ph type="body" idx="4294967295"/>
          </p:nvPr>
        </p:nvSpPr>
        <p:spPr>
          <a:xfrm>
            <a:off x="3836277" y="3489057"/>
            <a:ext cx="16585322" cy="8524266"/>
          </a:xfrm>
          <a:prstGeom prst="rect">
            <a:avLst/>
          </a:prstGeom>
          <a:noFill/>
          <a:ln>
            <a:noFill/>
          </a:ln>
        </p:spPr>
        <p:txBody>
          <a:bodyPr spcFirstLastPara="1" wrap="square" lIns="91350" tIns="91350" rIns="91350" bIns="91350" anchor="t" anchorCtr="0">
            <a:normAutofit/>
          </a:bodyPr>
          <a:lstStyle/>
          <a:p>
            <a:pPr marL="0" indent="0">
              <a:spcBef>
                <a:spcPts val="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a:p>
            <a:pPr marL="0" indent="0">
              <a:spcBef>
                <a:spcPts val="1400"/>
              </a:spcBef>
              <a:buSzPts val="1500"/>
              <a:buNone/>
            </a:pPr>
            <a:endParaRPr sz="3000">
              <a:latin typeface="Arial"/>
              <a:ea typeface="Arial"/>
              <a:cs typeface="Arial"/>
              <a:sym typeface="Arial"/>
            </a:endParaRPr>
          </a:p>
        </p:txBody>
      </p:sp>
      <p:pic>
        <p:nvPicPr>
          <p:cNvPr id="35" name="Google Shape;35;p3" descr="ACT_infographic.jpg"/>
          <p:cNvPicPr preferRelativeResize="0"/>
          <p:nvPr/>
        </p:nvPicPr>
        <p:blipFill rotWithShape="1">
          <a:blip r:embed="rId4">
            <a:alphaModFix/>
          </a:blip>
          <a:srcRect/>
          <a:stretch/>
        </p:blipFill>
        <p:spPr>
          <a:xfrm>
            <a:off x="9582912" y="3572760"/>
            <a:ext cx="14801088" cy="10143240"/>
          </a:xfrm>
          <a:prstGeom prst="rect">
            <a:avLst/>
          </a:prstGeom>
          <a:noFill/>
          <a:ln>
            <a:noFill/>
          </a:ln>
        </p:spPr>
      </p:pic>
      <p:sp>
        <p:nvSpPr>
          <p:cNvPr id="36" name="Google Shape;36;p3"/>
          <p:cNvSpPr txBox="1"/>
          <p:nvPr/>
        </p:nvSpPr>
        <p:spPr>
          <a:xfrm>
            <a:off x="17330889" y="2422275"/>
            <a:ext cx="6433668" cy="430887"/>
          </a:xfrm>
          <a:prstGeom prst="rect">
            <a:avLst/>
          </a:prstGeom>
          <a:noFill/>
          <a:ln>
            <a:noFill/>
          </a:ln>
        </p:spPr>
        <p:txBody>
          <a:bodyPr spcFirstLastPara="1" wrap="square" lIns="0" tIns="0" rIns="0" bIns="0" anchor="t" anchorCtr="0">
            <a:spAutoFit/>
          </a:bodyPr>
          <a:lstStyle/>
          <a:p>
            <a:pPr algn="r">
              <a:buClr>
                <a:srgbClr val="FF9900"/>
              </a:buClr>
              <a:buSzPts val="1400"/>
            </a:pPr>
            <a:r>
              <a:rPr lang="en-US" sz="2800" i="1" dirty="0">
                <a:solidFill>
                  <a:schemeClr val="tx2">
                    <a:lumMod val="10000"/>
                  </a:schemeClr>
                </a:solidFill>
                <a:latin typeface="Calibri"/>
                <a:ea typeface="Calibri"/>
                <a:cs typeface="Calibri"/>
                <a:sym typeface="Calibri"/>
              </a:rPr>
              <a:t>— United Nations Office on Drugs and Crime</a:t>
            </a:r>
            <a:endParaRPr sz="2800" dirty="0">
              <a:solidFill>
                <a:schemeClr val="tx2">
                  <a:lumMod val="10000"/>
                </a:schemeClr>
              </a:solidFill>
            </a:endParaRPr>
          </a:p>
        </p:txBody>
      </p:sp>
      <p:pic>
        <p:nvPicPr>
          <p:cNvPr id="37" name="Google Shape;37;p3"/>
          <p:cNvPicPr preferRelativeResize="0"/>
          <p:nvPr/>
        </p:nvPicPr>
        <p:blipFill>
          <a:blip r:embed="rId5">
            <a:alphaModFix/>
          </a:blip>
          <a:stretch>
            <a:fillRect/>
          </a:stretch>
        </p:blipFill>
        <p:spPr>
          <a:xfrm>
            <a:off x="0" y="0"/>
            <a:ext cx="9326879" cy="13716000"/>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
        <p:cNvGrpSpPr/>
        <p:nvPr/>
      </p:nvGrpSpPr>
      <p:grpSpPr>
        <a:xfrm>
          <a:off x="0" y="0"/>
          <a:ext cx="0" cy="0"/>
          <a:chOff x="0" y="0"/>
          <a:chExt cx="0" cy="0"/>
        </a:xfrm>
      </p:grpSpPr>
      <p:sp>
        <p:nvSpPr>
          <p:cNvPr id="56" name="Google Shape;56;p3"/>
          <p:cNvSpPr txBox="1"/>
          <p:nvPr/>
        </p:nvSpPr>
        <p:spPr>
          <a:xfrm>
            <a:off x="12192000" y="449199"/>
            <a:ext cx="10434600" cy="984885"/>
          </a:xfrm>
          <a:prstGeom prst="rect">
            <a:avLst/>
          </a:prstGeom>
          <a:noFill/>
          <a:ln>
            <a:noFill/>
          </a:ln>
        </p:spPr>
        <p:txBody>
          <a:bodyPr spcFirstLastPara="1" wrap="square" lIns="0" tIns="0" rIns="0" bIns="0" anchor="t" anchorCtr="0">
            <a:spAutoFit/>
          </a:bodyPr>
          <a:lstStyle/>
          <a:p>
            <a:pPr>
              <a:buClr>
                <a:schemeClr val="accent6"/>
              </a:buClr>
              <a:buSzPts val="3200"/>
            </a:pPr>
            <a:r>
              <a:rPr lang="en-US" sz="6400" b="1" dirty="0">
                <a:solidFill>
                  <a:srgbClr val="0070C0"/>
                </a:solidFill>
              </a:rPr>
              <a:t>MODERN SLAVERY LAWS</a:t>
            </a:r>
            <a:endParaRPr sz="6400" b="1" dirty="0">
              <a:solidFill>
                <a:srgbClr val="0070C0"/>
              </a:solidFill>
            </a:endParaRPr>
          </a:p>
        </p:txBody>
      </p:sp>
      <p:sp>
        <p:nvSpPr>
          <p:cNvPr id="57" name="Google Shape;57;p3"/>
          <p:cNvSpPr txBox="1"/>
          <p:nvPr/>
        </p:nvSpPr>
        <p:spPr>
          <a:xfrm>
            <a:off x="12471626" y="4869631"/>
            <a:ext cx="7292400" cy="9417963"/>
          </a:xfrm>
          <a:prstGeom prst="rect">
            <a:avLst/>
          </a:prstGeom>
          <a:noFill/>
          <a:ln>
            <a:noFill/>
          </a:ln>
        </p:spPr>
        <p:txBody>
          <a:bodyPr spcFirstLastPara="1" wrap="square" lIns="0" tIns="0" rIns="0" bIns="0" anchor="t" anchorCtr="0">
            <a:spAutoFit/>
          </a:bodyPr>
          <a:lstStyle/>
          <a:p>
            <a:pPr algn="ctr">
              <a:buClr>
                <a:schemeClr val="dk1"/>
              </a:buClr>
              <a:buSzPts val="1800"/>
            </a:pPr>
            <a:r>
              <a:rPr lang="en-US" sz="3600" b="1" dirty="0">
                <a:solidFill>
                  <a:schemeClr val="dk1"/>
                </a:solidFill>
              </a:rPr>
              <a:t>UNITED KINGDOM</a:t>
            </a:r>
            <a:endParaRPr sz="3600" b="1" dirty="0"/>
          </a:p>
          <a:p>
            <a:pPr algn="ctr">
              <a:buSzPts val="1800"/>
            </a:pPr>
            <a:endParaRPr sz="3600" b="1" dirty="0">
              <a:solidFill>
                <a:schemeClr val="dk1"/>
              </a:solidFill>
            </a:endParaRPr>
          </a:p>
          <a:p>
            <a:pPr algn="ctr">
              <a:buClr>
                <a:schemeClr val="dk1"/>
              </a:buClr>
              <a:buSzPts val="1800"/>
            </a:pPr>
            <a:r>
              <a:rPr lang="en-US" sz="3600" b="1" dirty="0">
                <a:solidFill>
                  <a:schemeClr val="dk1"/>
                </a:solidFill>
              </a:rPr>
              <a:t>UNITED STATES</a:t>
            </a:r>
            <a:endParaRPr sz="3600" b="1" dirty="0"/>
          </a:p>
          <a:p>
            <a:pPr algn="ctr">
              <a:buSzPts val="1800"/>
            </a:pPr>
            <a:endParaRPr sz="3600" b="1" dirty="0">
              <a:solidFill>
                <a:schemeClr val="dk1"/>
              </a:solidFill>
            </a:endParaRPr>
          </a:p>
          <a:p>
            <a:pPr algn="ctr">
              <a:buClr>
                <a:schemeClr val="dk1"/>
              </a:buClr>
              <a:buSzPts val="1800"/>
            </a:pPr>
            <a:r>
              <a:rPr lang="en-US" sz="3600" b="1" dirty="0">
                <a:solidFill>
                  <a:schemeClr val="dk1"/>
                </a:solidFill>
              </a:rPr>
              <a:t>AUSTRALIA</a:t>
            </a:r>
            <a:endParaRPr sz="3600" b="1" dirty="0"/>
          </a:p>
          <a:p>
            <a:pPr algn="ctr">
              <a:buSzPts val="1800"/>
            </a:pPr>
            <a:endParaRPr sz="3600" b="1" dirty="0">
              <a:solidFill>
                <a:schemeClr val="dk1"/>
              </a:solidFill>
            </a:endParaRPr>
          </a:p>
          <a:p>
            <a:pPr algn="ctr">
              <a:buClr>
                <a:schemeClr val="dk1"/>
              </a:buClr>
              <a:buSzPts val="1800"/>
            </a:pPr>
            <a:r>
              <a:rPr lang="en-US" sz="3600" b="1" dirty="0">
                <a:solidFill>
                  <a:schemeClr val="dk1"/>
                </a:solidFill>
              </a:rPr>
              <a:t>BRAZIL</a:t>
            </a:r>
            <a:endParaRPr sz="3600" b="1" dirty="0"/>
          </a:p>
          <a:p>
            <a:pPr algn="ctr">
              <a:buSzPts val="1800"/>
            </a:pPr>
            <a:endParaRPr sz="3600" b="1" dirty="0">
              <a:solidFill>
                <a:schemeClr val="dk1"/>
              </a:solidFill>
            </a:endParaRPr>
          </a:p>
          <a:p>
            <a:pPr algn="ctr">
              <a:buClr>
                <a:schemeClr val="dk1"/>
              </a:buClr>
              <a:buSzPts val="1800"/>
            </a:pPr>
            <a:r>
              <a:rPr lang="en-US" sz="3600" b="1" dirty="0">
                <a:solidFill>
                  <a:schemeClr val="dk1"/>
                </a:solidFill>
              </a:rPr>
              <a:t>FRANCE </a:t>
            </a:r>
            <a:endParaRPr sz="3600" b="1" dirty="0"/>
          </a:p>
          <a:p>
            <a:pPr algn="ctr">
              <a:buSzPts val="1800"/>
            </a:pPr>
            <a:endParaRPr sz="3600" b="1" dirty="0">
              <a:solidFill>
                <a:schemeClr val="dk1"/>
              </a:solidFill>
            </a:endParaRPr>
          </a:p>
          <a:p>
            <a:pPr algn="ctr">
              <a:buClr>
                <a:schemeClr val="dk1"/>
              </a:buClr>
              <a:buSzPts val="1800"/>
            </a:pPr>
            <a:r>
              <a:rPr lang="en-US" sz="3600" b="1" dirty="0">
                <a:solidFill>
                  <a:schemeClr val="dk1"/>
                </a:solidFill>
              </a:rPr>
              <a:t>GERMANY </a:t>
            </a:r>
            <a:endParaRPr sz="3600" b="1" dirty="0"/>
          </a:p>
          <a:p>
            <a:pPr algn="ctr">
              <a:buSzPts val="1800"/>
            </a:pPr>
            <a:endParaRPr sz="3600" b="1" dirty="0">
              <a:solidFill>
                <a:schemeClr val="dk1"/>
              </a:solidFill>
            </a:endParaRPr>
          </a:p>
          <a:p>
            <a:pPr algn="ctr">
              <a:buClr>
                <a:schemeClr val="dk1"/>
              </a:buClr>
              <a:buSzPts val="1800"/>
            </a:pPr>
            <a:r>
              <a:rPr lang="en-US" sz="3600" b="1" dirty="0">
                <a:solidFill>
                  <a:schemeClr val="dk1"/>
                </a:solidFill>
              </a:rPr>
              <a:t>ITALY</a:t>
            </a:r>
            <a:endParaRPr sz="3600" b="1" dirty="0"/>
          </a:p>
          <a:p>
            <a:pPr>
              <a:buSzPts val="1800"/>
            </a:pPr>
            <a:endParaRPr sz="3600" b="1" dirty="0">
              <a:solidFill>
                <a:schemeClr val="accent6"/>
              </a:solidFill>
            </a:endParaRPr>
          </a:p>
          <a:p>
            <a:pPr>
              <a:buSzPts val="1800"/>
            </a:pPr>
            <a:endParaRPr sz="3600" dirty="0">
              <a:solidFill>
                <a:schemeClr val="accent6"/>
              </a:solidFill>
            </a:endParaRPr>
          </a:p>
          <a:p>
            <a:pPr>
              <a:buSzPts val="1800"/>
            </a:pPr>
            <a:endParaRPr sz="3600" dirty="0">
              <a:solidFill>
                <a:schemeClr val="accent6"/>
              </a:solidFill>
            </a:endParaRPr>
          </a:p>
          <a:p>
            <a:pPr>
              <a:buSzPts val="1800"/>
            </a:pPr>
            <a:endParaRPr sz="3600" dirty="0"/>
          </a:p>
        </p:txBody>
      </p:sp>
      <p:pic>
        <p:nvPicPr>
          <p:cNvPr id="58" name="Google Shape;58;p3"/>
          <p:cNvPicPr preferRelativeResize="0"/>
          <p:nvPr/>
        </p:nvPicPr>
        <p:blipFill rotWithShape="1">
          <a:blip r:embed="rId3">
            <a:alphaModFix/>
          </a:blip>
          <a:srcRect l="34585" r="34585"/>
          <a:stretch/>
        </p:blipFill>
        <p:spPr>
          <a:xfrm>
            <a:off x="0" y="0"/>
            <a:ext cx="8266176" cy="13715998"/>
          </a:xfrm>
          <a:prstGeom prst="rect">
            <a:avLst/>
          </a:prstGeom>
          <a:noFill/>
          <a:ln>
            <a:noFill/>
          </a:ln>
        </p:spPr>
      </p:pic>
      <p:sp>
        <p:nvSpPr>
          <p:cNvPr id="3" name="TextBox 2">
            <a:extLst>
              <a:ext uri="{FF2B5EF4-FFF2-40B4-BE49-F238E27FC236}">
                <a16:creationId xmlns:a16="http://schemas.microsoft.com/office/drawing/2014/main" id="{EB6FB442-CC21-51A6-75B7-E3000334D14A}"/>
              </a:ext>
            </a:extLst>
          </p:cNvPr>
          <p:cNvSpPr txBox="1"/>
          <p:nvPr/>
        </p:nvSpPr>
        <p:spPr>
          <a:xfrm>
            <a:off x="9653018" y="1434084"/>
            <a:ext cx="13463014" cy="2703304"/>
          </a:xfrm>
          <a:prstGeom prst="rect">
            <a:avLst/>
          </a:prstGeom>
          <a:noFill/>
        </p:spPr>
        <p:txBody>
          <a:bodyPr wrap="square">
            <a:spAutoFit/>
          </a:bodyPr>
          <a:lstStyle/>
          <a:p>
            <a:pPr marL="685800" indent="-685800" algn="ctr">
              <a:spcBef>
                <a:spcPts val="1400"/>
              </a:spcBef>
              <a:buSzPct val="100000"/>
              <a:buNone/>
            </a:pPr>
            <a:r>
              <a:rPr lang="en-HK" sz="4000" dirty="0">
                <a:latin typeface="Arial"/>
                <a:ea typeface="Arial"/>
                <a:cs typeface="Arial"/>
                <a:sym typeface="Arial"/>
              </a:rPr>
              <a:t>A company has a responsibility to respect the human rights of all workers in its supply chain – </a:t>
            </a:r>
            <a:r>
              <a:rPr lang="en-HK" sz="4000" dirty="0">
                <a:solidFill>
                  <a:srgbClr val="0070C0"/>
                </a:solidFill>
                <a:latin typeface="Arial"/>
                <a:ea typeface="Arial"/>
                <a:cs typeface="Arial"/>
                <a:sym typeface="Arial"/>
              </a:rPr>
              <a:t>even if those workers are not its own employee</a:t>
            </a:r>
            <a:r>
              <a:rPr lang="en-HK" dirty="0">
                <a:solidFill>
                  <a:srgbClr val="0070C0"/>
                </a:solidFill>
                <a:latin typeface="Arial"/>
                <a:ea typeface="Arial"/>
                <a:cs typeface="Arial"/>
                <a:sym typeface="Arial"/>
              </a:rPr>
              <a:t>s.</a:t>
            </a:r>
          </a:p>
          <a:p>
            <a:pPr marL="685800" indent="-685800" algn="ctr">
              <a:spcBef>
                <a:spcPts val="1400"/>
              </a:spcBef>
              <a:buSzPct val="100000"/>
              <a:buNone/>
            </a:pPr>
            <a:br>
              <a:rPr lang="en-HK" sz="2400" dirty="0">
                <a:solidFill>
                  <a:schemeClr val="accent6"/>
                </a:solidFill>
                <a:latin typeface="Arial"/>
                <a:ea typeface="Arial"/>
                <a:cs typeface="Arial"/>
                <a:sym typeface="Arial"/>
              </a:rPr>
            </a:br>
            <a:endParaRPr lang="en-US" dirty="0"/>
          </a:p>
        </p:txBody>
      </p:sp>
    </p:spTree>
  </p:cSld>
  <p:clrMapOvr>
    <a:masterClrMapping/>
  </p:clrMapOvr>
</p:sld>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853</TotalTime>
  <Words>4034</Words>
  <Application>Microsoft Macintosh PowerPoint</Application>
  <PresentationFormat>Custom</PresentationFormat>
  <Paragraphs>217</Paragraphs>
  <Slides>28</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Arial</vt:lpstr>
      <vt:lpstr>Calibri</vt:lpstr>
      <vt:lpstr>Cardo</vt:lpstr>
      <vt:lpstr>freight-book</vt:lpstr>
      <vt:lpstr>Georgia</vt:lpstr>
      <vt:lpstr>Palatino</vt:lpstr>
      <vt:lpstr>Source Sans Pro</vt:lpstr>
      <vt:lpstr>Times New Roman</vt:lpstr>
      <vt:lpstr>Wingdings</vt:lpstr>
      <vt:lpstr>Editorial</vt:lpstr>
      <vt:lpstr>SLAVERY AND EXPLOITATION IN BUSINESS SUPPLY CHAINS</vt:lpstr>
      <vt:lpstr>      The most important component of International Trade</vt:lpstr>
      <vt:lpstr>PowerPoint Presentation</vt:lpstr>
      <vt:lpstr>PowerPoint Presentation</vt:lpstr>
      <vt:lpstr>PowerPoint Presentation</vt:lpstr>
      <vt:lpstr>What fuels trafficking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kavita chandran</cp:lastModifiedBy>
  <cp:revision>6</cp:revision>
  <dcterms:modified xsi:type="dcterms:W3CDTF">2024-06-23T15:34:10Z</dcterms:modified>
</cp:coreProperties>
</file>