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511" r:id="rId3"/>
    <p:sldId id="261" r:id="rId4"/>
    <p:sldId id="513" r:id="rId5"/>
    <p:sldId id="512" r:id="rId6"/>
    <p:sldId id="514" r:id="rId7"/>
    <p:sldId id="515" r:id="rId8"/>
    <p:sldId id="516" r:id="rId9"/>
    <p:sldId id="51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C02"/>
    <a:srgbClr val="001489"/>
    <a:srgbClr val="FFE258"/>
    <a:srgbClr val="686868"/>
    <a:srgbClr val="FFC550"/>
    <a:srgbClr val="EEA521"/>
    <a:srgbClr val="B50E25"/>
    <a:srgbClr val="9E0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83DBB-7B16-4CE8-9CCB-32CE302FEEB4}" v="196" dt="2024-05-21T19:04:25.624"/>
    <p1510:client id="{E4141897-AC49-418D-8D95-7B07354FE771}" v="1131" dt="2024-05-21T19:06:28.212"/>
    <p1510:client id="{EB4E36B0-ED4F-84FD-530B-0F37BBF0A1BF}" v="3" dt="2024-05-21T17:48:54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82" autoAdjust="0"/>
  </p:normalViewPr>
  <p:slideViewPr>
    <p:cSldViewPr>
      <p:cViewPr varScale="1">
        <p:scale>
          <a:sx n="78" d="100"/>
          <a:sy n="78" d="100"/>
        </p:scale>
        <p:origin x="19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13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347350-F812-482D-9E71-9499D361D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ADB4AF-E987-4704-8829-FF4E764B5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me on a really good hair day!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ADB4AF-E987-4704-8829-FF4E764B5D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1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Drinking on the job used to be normal!  In 1939 with the development of AA</a:t>
            </a:r>
          </a:p>
          <a:p>
            <a:r>
              <a:rPr lang="en-US" dirty="0"/>
              <a:t>Secretary of HSS, Joseph </a:t>
            </a:r>
            <a:r>
              <a:rPr lang="en-US" dirty="0" err="1"/>
              <a:t>Califano</a:t>
            </a:r>
            <a:r>
              <a:rPr lang="en-US" dirty="0"/>
              <a:t> brought Dr. Masi to Washington</a:t>
            </a:r>
          </a:p>
          <a:p>
            <a:r>
              <a:rPr lang="en-US" dirty="0"/>
              <a:t>In the 1970’s a Senator spoke up about his concern for the mental health of the workforce since their was the NIH and the NIMH – this Senator was a recovering alcoholic and he made sure the NIAAA was formed as a part of the Fed Gov’t.  That law said that all fed </a:t>
            </a:r>
            <a:r>
              <a:rPr lang="en-US" dirty="0" err="1"/>
              <a:t>ee’s</a:t>
            </a:r>
            <a:r>
              <a:rPr lang="en-US" dirty="0"/>
              <a:t> must have a program where they can receive help if they need it.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DB4AF-E987-4704-8829-FF4E764B5D8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18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Purpose, to help address personal issues that impact the professional</a:t>
            </a:r>
          </a:p>
          <a:p>
            <a:r>
              <a:rPr lang="en-US" dirty="0"/>
              <a:t>This is done through counseling session models as well as essential services like:  </a:t>
            </a:r>
            <a:r>
              <a:rPr lang="en-US" b="0" i="0" dirty="0">
                <a:solidFill>
                  <a:srgbClr val="53565A"/>
                </a:solidFill>
                <a:effectLst/>
                <a:latin typeface="Open Sans" panose="020B0606030504020204" pitchFamily="34" charset="0"/>
              </a:rPr>
              <a:t>Childcare services, elder care services, financial, and one of the biggest is legal. We also do critical incidents.</a:t>
            </a:r>
          </a:p>
          <a:p>
            <a:r>
              <a:rPr lang="en-US" b="0" i="0" dirty="0" err="1">
                <a:solidFill>
                  <a:srgbClr val="53565A"/>
                </a:solidFill>
                <a:effectLst/>
                <a:latin typeface="Open Sans" panose="020B0606030504020204" pitchFamily="34" charset="0"/>
              </a:rPr>
              <a:t>Ie</a:t>
            </a:r>
            <a:r>
              <a:rPr lang="en-US" b="0" i="0" dirty="0">
                <a:solidFill>
                  <a:srgbClr val="53565A"/>
                </a:solidFill>
                <a:effectLst/>
                <a:latin typeface="Open Sans" panose="020B0606030504020204" pitchFamily="34" charset="0"/>
              </a:rPr>
              <a:t> what AHC did for nurses and childcare and transportation during the pandemic</a:t>
            </a:r>
          </a:p>
          <a:p>
            <a:endParaRPr lang="en-US" b="0" i="0" dirty="0">
              <a:solidFill>
                <a:srgbClr val="53565A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Some studies indicate that offering EAPs may result in various benefits for employers, including lower medical costs, reduced turnover and absenteeism, and higher employee productivity.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DB4AF-E987-4704-8829-FF4E764B5D8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4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knowledge of the organization and the providers are employed by the org</a:t>
            </a:r>
          </a:p>
          <a:p>
            <a:r>
              <a:rPr lang="en-US" dirty="0"/>
              <a:t>External uses providers not affiliated with the org</a:t>
            </a:r>
          </a:p>
          <a:p>
            <a:r>
              <a:rPr lang="en-US" dirty="0"/>
              <a:t>Hybrid.  LWS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DB4AF-E987-4704-8829-FF4E764B5D8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30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EAPA recognizes that organizations are different, not only in size but industry, gender, culture and </a:t>
            </a:r>
          </a:p>
          <a:p>
            <a:r>
              <a:rPr lang="en-US" dirty="0"/>
              <a:t>Track utilization</a:t>
            </a:r>
          </a:p>
          <a:p>
            <a:r>
              <a:rPr lang="en-US" dirty="0"/>
              <a:t>Surveys</a:t>
            </a:r>
          </a:p>
          <a:p>
            <a:r>
              <a:rPr lang="en-US" dirty="0"/>
              <a:t>This is controversial because it is difficult to have a an actual goal as all industries are made up differently.  Therefore measuring utilization for a large banking/legal industry against health care would look much different.  Gender plays a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DB4AF-E987-4704-8829-FF4E764B5D8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4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81000" y="1981200"/>
            <a:ext cx="8362950" cy="780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1" kern="0" dirty="0">
                <a:solidFill>
                  <a:srgbClr val="0014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" y="2834640"/>
            <a:ext cx="49530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FC4C02"/>
                </a:solidFill>
              </a:defRPr>
            </a:lvl1pPr>
            <a:lvl2pPr>
              <a:defRPr sz="2000">
                <a:solidFill>
                  <a:srgbClr val="001489"/>
                </a:solidFill>
              </a:defRPr>
            </a:lvl2pPr>
            <a:lvl3pPr>
              <a:defRPr sz="2000">
                <a:solidFill>
                  <a:srgbClr val="001489"/>
                </a:solidFill>
              </a:defRPr>
            </a:lvl3pPr>
            <a:lvl4pPr>
              <a:defRPr sz="2000">
                <a:solidFill>
                  <a:srgbClr val="001489"/>
                </a:solidFill>
              </a:defRPr>
            </a:lvl4pPr>
            <a:lvl5pPr>
              <a:defRPr sz="2000">
                <a:solidFill>
                  <a:srgbClr val="001489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3533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01968" y="5867400"/>
            <a:ext cx="2133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1489"/>
                </a:solidFill>
              </a:defRPr>
            </a:lvl1pPr>
          </a:lstStyle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1480" y="365125"/>
            <a:ext cx="7886700" cy="777875"/>
          </a:xfrm>
          <a:prstGeom prst="rect">
            <a:avLst/>
          </a:prstGeom>
        </p:spPr>
        <p:txBody>
          <a:bodyPr/>
          <a:lstStyle>
            <a:lvl1pPr>
              <a:defRPr lang="en-US" sz="3600" b="1" kern="0" baseline="0" dirty="0">
                <a:solidFill>
                  <a:srgbClr val="0014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82930" y="1600200"/>
            <a:ext cx="7543800" cy="3048000"/>
          </a:xfrm>
          <a:prstGeom prst="rect">
            <a:avLst/>
          </a:prstGeom>
        </p:spPr>
        <p:txBody>
          <a:bodyPr/>
          <a:lstStyle>
            <a:lvl1pPr>
              <a:defRPr lang="en-US" sz="2000" kern="0" dirty="0" smtClean="0">
                <a:solidFill>
                  <a:srgbClr val="00148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0" dirty="0" smtClean="0">
                <a:solidFill>
                  <a:srgbClr val="001489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0" dirty="0" smtClean="0">
                <a:solidFill>
                  <a:srgbClr val="001489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0" dirty="0" smtClean="0">
                <a:solidFill>
                  <a:srgbClr val="00148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0" dirty="0" smtClean="0">
                <a:solidFill>
                  <a:srgbClr val="00148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3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2500" y="2636837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148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5228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7886700" cy="701675"/>
          </a:xfrm>
          <a:prstGeom prst="rect">
            <a:avLst/>
          </a:prstGeom>
        </p:spPr>
        <p:txBody>
          <a:bodyPr/>
          <a:lstStyle>
            <a:lvl1pPr>
              <a:defRPr lang="en-US" sz="3200" b="1" kern="0" baseline="0" dirty="0">
                <a:solidFill>
                  <a:srgbClr val="0014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026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B50E25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cLWn604.na1.hubspotlinksfree.com/Ctc/T9*113/cLWn604/MW1tHjNcT8dVr8CWV7xN3LrVGwS3m4MrGK5N7swVwr3lSc3V1-WJV7CgWy0W8LbgCK3lrhLQW4Fv3YH7ZKlvpW3H9Mqd9bDL5WW5dV7sw3-wS2vW2Fn9cZ7wXgx0W99mBK04GcZ95N3fR2xd4_JtYW3dyS3b3HSHKTVLyPNr7lF5LBW33S8786ltWp_M3z52wgsLQZW4_6RFH7pNsWYW78P30B2ffsBqW3cs_dP2-xXfDW1w-dWZ3KjMKMW3qL9Ph93_zkkW496p_z96hbt6W6sZwRt4DmlVpW6BzqcW1q52tNVwpPfD6kgjRlW7spCMN8S56lHW4SSwqV5TyJjmW948jqT2_v8BWN3zDYQ8pylYh3kRy1__;Kw!!LHlYsofWcMdYTSQ!Ag0GFpaJffyAPWk7Ys4MaY1XPykkMZAk0yv43TTzSHypfqeB5apbpsHWRkhzrTQLENsm3kRRJvt-hYMa5xFHNILUe48$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eadset&#10;&#10;Description automatically generated">
            <a:extLst>
              <a:ext uri="{FF2B5EF4-FFF2-40B4-BE49-F238E27FC236}">
                <a16:creationId xmlns:a16="http://schemas.microsoft.com/office/drawing/2014/main" id="{6CF95300-4E39-D320-C787-98B0100CE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681" t="4167" r="3847"/>
          <a:stretch/>
        </p:blipFill>
        <p:spPr>
          <a:xfrm>
            <a:off x="0" y="0"/>
            <a:ext cx="9144000" cy="5190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Employee Assistance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1480" y="2834639"/>
            <a:ext cx="6598920" cy="1261873"/>
          </a:xfrm>
        </p:spPr>
        <p:txBody>
          <a:bodyPr/>
          <a:lstStyle/>
          <a:p>
            <a:r>
              <a:rPr lang="en-US" dirty="0"/>
              <a:t>National Press Foundation</a:t>
            </a:r>
          </a:p>
          <a:p>
            <a:r>
              <a:rPr lang="en-US" dirty="0"/>
              <a:t>May 22, 2024</a:t>
            </a:r>
          </a:p>
        </p:txBody>
      </p:sp>
    </p:spTree>
    <p:extLst>
      <p:ext uri="{BB962C8B-B14F-4D97-AF65-F5344CB8AC3E}">
        <p14:creationId xmlns:p14="http://schemas.microsoft.com/office/powerpoint/2010/main" val="73317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BFF1C4-A7DE-40FF-9C57-E0918BB047DF}"/>
              </a:ext>
            </a:extLst>
          </p:cNvPr>
          <p:cNvSpPr/>
          <p:nvPr/>
        </p:nvSpPr>
        <p:spPr bwMode="auto">
          <a:xfrm>
            <a:off x="5867400" y="5867400"/>
            <a:ext cx="3088792" cy="614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E46F09-AF03-4106-96A7-4AA9074D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89" y="376448"/>
            <a:ext cx="8324088" cy="777875"/>
          </a:xfrm>
        </p:spPr>
        <p:txBody>
          <a:bodyPr/>
          <a:lstStyle/>
          <a:p>
            <a:r>
              <a:rPr lang="en-US" sz="3200"/>
              <a:t>Kathleen </a:t>
            </a:r>
            <a:r>
              <a:rPr lang="en-US"/>
              <a:t>Crowley</a:t>
            </a:r>
            <a:r>
              <a:rPr lang="en-US" sz="3200"/>
              <a:t>, LCSW, ACSW, CEAP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C4759-5072-411D-B8CB-831C5ED70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9322" y="1529661"/>
            <a:ext cx="5436870" cy="39624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FC4C02"/>
                </a:solidFill>
              </a:rPr>
              <a:t>A little about me…</a:t>
            </a:r>
          </a:p>
          <a:p>
            <a:r>
              <a:rPr lang="en-US" dirty="0"/>
              <a:t>Licensed Social Worker (LCSW) </a:t>
            </a:r>
          </a:p>
          <a:p>
            <a:r>
              <a:rPr lang="en-US" dirty="0"/>
              <a:t>Member of the Academy of Certified Social Workers (ACSW)</a:t>
            </a:r>
          </a:p>
          <a:p>
            <a:r>
              <a:rPr lang="en-US" dirty="0"/>
              <a:t>Certified Employee Assistance Professional (CEAP)</a:t>
            </a:r>
          </a:p>
          <a:p>
            <a:r>
              <a:rPr lang="en-US" dirty="0"/>
              <a:t>35 years of experience in the Behavior Health Field with 10 years in EAP</a:t>
            </a:r>
          </a:p>
          <a:p>
            <a:r>
              <a:rPr lang="en-US" dirty="0"/>
              <a:t>Professional speaker on issues related to organizational psychology/development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A person smiling at camera&#10;&#10;Description automatically generated">
            <a:extLst>
              <a:ext uri="{FF2B5EF4-FFF2-40B4-BE49-F238E27FC236}">
                <a16:creationId xmlns:a16="http://schemas.microsoft.com/office/drawing/2014/main" id="{6AC63DDA-0AC1-F8F7-6AD1-84A3C47DB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89" y="1962687"/>
            <a:ext cx="3062122" cy="309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2930" y="1600200"/>
            <a:ext cx="4951596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C4C02"/>
                </a:solidFill>
              </a:rPr>
              <a:t>Points of Interest with EAP’s</a:t>
            </a:r>
          </a:p>
          <a:p>
            <a:pPr marL="625475"/>
            <a:r>
              <a:rPr lang="en-US"/>
              <a:t>Where They Come From</a:t>
            </a:r>
          </a:p>
          <a:p>
            <a:pPr marL="625475"/>
            <a:r>
              <a:rPr lang="en-US"/>
              <a:t>How</a:t>
            </a:r>
            <a:r>
              <a:rPr lang="en-US" dirty="0"/>
              <a:t> They Work</a:t>
            </a:r>
          </a:p>
          <a:p>
            <a:pPr marL="625475"/>
            <a:r>
              <a:rPr lang="en-US" dirty="0"/>
              <a:t>How Their Effectiveness is Measured</a:t>
            </a:r>
          </a:p>
          <a:p>
            <a:pPr marL="625475"/>
            <a:r>
              <a:rPr lang="en-US" dirty="0"/>
              <a:t>Common Misconceptions</a:t>
            </a:r>
          </a:p>
          <a:p>
            <a:pPr marL="625475"/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E214820-3662-A072-BBD0-C2812A5E1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r="17925"/>
          <a:stretch/>
        </p:blipFill>
        <p:spPr>
          <a:xfrm rot="5400000">
            <a:off x="5409736" y="2046355"/>
            <a:ext cx="3657600" cy="30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C1A290-0FE4-B9FF-E6B6-AB33C0AD8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97B38-7CEE-4AEF-48E8-89E7A084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EAP’s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DD72F-0418-769F-B072-04FA1A749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1524000"/>
            <a:ext cx="7543800" cy="2971800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/>
              <a:t>Alcoholics Anonymous (1939)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/>
              <a:t>Senator Hughes and The Hughes Act (1969)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0" i="0">
                <a:effectLst/>
              </a:rPr>
              <a:t>National Institute on Alcoholism and Alcohol Abuse (1970)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/>
              <a:t>Boston College, Utah, Otto Jones (EAP) and Dale Masi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/>
              <a:t>Dr. Masi created training programs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/>
              <a:t>Creation of the EAP model for the Federal Government</a:t>
            </a:r>
          </a:p>
          <a:p>
            <a:endParaRPr lang="en-US" dirty="0">
              <a:solidFill>
                <a:srgbClr val="002060"/>
              </a:solidFill>
              <a:latin typeface="Open Sans" panose="020B0606030504020204" pitchFamily="34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 descr="A book with a red cover&#10;&#10;Description automatically generated">
            <a:extLst>
              <a:ext uri="{FF2B5EF4-FFF2-40B4-BE49-F238E27FC236}">
                <a16:creationId xmlns:a16="http://schemas.microsoft.com/office/drawing/2014/main" id="{77F86EFB-FD6E-B03D-BC59-B36270761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8" b="10248"/>
          <a:stretch/>
        </p:blipFill>
        <p:spPr>
          <a:xfrm>
            <a:off x="3749281" y="4495800"/>
            <a:ext cx="5295097" cy="22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CEA540-822D-8EAB-DF01-6E3CA8A26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A124F-9FC3-8F32-86D2-D88B6FED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EAP’s</a:t>
            </a:r>
          </a:p>
        </p:txBody>
      </p:sp>
      <p:pic>
        <p:nvPicPr>
          <p:cNvPr id="6" name="Picture 5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B86F0C51-D5E5-7ABF-43BE-38E181194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4" b="22218"/>
          <a:stretch/>
        </p:blipFill>
        <p:spPr>
          <a:xfrm>
            <a:off x="0" y="3541462"/>
            <a:ext cx="9144000" cy="33165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4B638-4EBA-7E99-6107-25F7154795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Purpose: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dirty="0"/>
              <a:t>Personal </a:t>
            </a:r>
            <a:r>
              <a:rPr lang="en-US"/>
              <a:t>issues</a:t>
            </a:r>
            <a:r>
              <a:rPr lang="en-US" dirty="0"/>
              <a:t> impacting work performance, health and well-being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dirty="0"/>
              <a:t>Decrease absenteeism and presenteeism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dirty="0"/>
              <a:t>Increase productivity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dirty="0"/>
              <a:t>Improve job satisfaction and moral</a:t>
            </a:r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2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different types of hybrid&#10;&#10;Description automatically generated">
            <a:extLst>
              <a:ext uri="{FF2B5EF4-FFF2-40B4-BE49-F238E27FC236}">
                <a16:creationId xmlns:a16="http://schemas.microsoft.com/office/drawing/2014/main" id="{2BC33D32-391D-A0F3-4681-EACC43F01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6" b="8245"/>
          <a:stretch/>
        </p:blipFill>
        <p:spPr>
          <a:xfrm>
            <a:off x="0" y="1476180"/>
            <a:ext cx="9144000" cy="41786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D022B-2610-BFF6-B7F6-FEBEEB5CCE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A5A68A-5077-9841-2446-C7990805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Models</a:t>
            </a:r>
          </a:p>
        </p:txBody>
      </p:sp>
    </p:spTree>
    <p:extLst>
      <p:ext uri="{BB962C8B-B14F-4D97-AF65-F5344CB8AC3E}">
        <p14:creationId xmlns:p14="http://schemas.microsoft.com/office/powerpoint/2010/main" val="17257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rrow pointing up&#10;&#10;Description automatically generated">
            <a:extLst>
              <a:ext uri="{FF2B5EF4-FFF2-40B4-BE49-F238E27FC236}">
                <a16:creationId xmlns:a16="http://schemas.microsoft.com/office/drawing/2014/main" id="{DE8D1E36-7C32-FF53-F6D3-EE8B2551E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8" b="8322"/>
          <a:stretch/>
        </p:blipFill>
        <p:spPr>
          <a:xfrm>
            <a:off x="4179896" y="2434389"/>
            <a:ext cx="4844143" cy="21416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647AD-E5CD-5C3B-A30E-C01E8F399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FAC6E5-62BC-AACC-2BA5-870CF108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is their effectiveness measured?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EF241-8169-3AAC-A393-81B58A7EB7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Industry standard</a:t>
            </a:r>
            <a:endParaRPr lang="en-US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DATA collection</a:t>
            </a:r>
            <a:endParaRPr lang="en-US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Indicators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dirty="0"/>
              <a:t>Reduced stress levels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dirty="0"/>
              <a:t>Improved work-life balance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dirty="0"/>
              <a:t>Increase job satisfaction</a:t>
            </a:r>
            <a:endParaRPr lang="en-US"/>
          </a:p>
          <a:p>
            <a:pPr lvl="1">
              <a:spcBef>
                <a:spcPts val="1200"/>
              </a:spcBef>
            </a:pPr>
            <a:r>
              <a:rPr lang="en-US" dirty="0"/>
              <a:t>Enhanced coping skills</a:t>
            </a:r>
            <a:endParaRPr lang="en-US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4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1DD729-B72A-FEFE-29E8-3393E81FF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8AB96A-C0E5-4A45-B19B-99983B41E12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8A8B6A-F656-9AAB-9D56-909F45E5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Misconceptions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18820-A34E-5F0E-5729-0FAFFB4498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Formal referrals/punitive work</a:t>
            </a:r>
            <a:endParaRPr lang="en-US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EAP’s are only for serious issues</a:t>
            </a:r>
            <a:endParaRPr lang="en-US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EAP’s aren’t confidential</a:t>
            </a:r>
            <a:endParaRPr lang="en-US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EAP’s only offer counseling</a:t>
            </a:r>
            <a:endParaRPr lang="en-US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Unnecessary if you have healthcare 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person with his hand on his chin&#10;&#10;Description automatically generated">
            <a:extLst>
              <a:ext uri="{FF2B5EF4-FFF2-40B4-BE49-F238E27FC236}">
                <a16:creationId xmlns:a16="http://schemas.microsoft.com/office/drawing/2014/main" id="{1307A1B0-4A0B-7DDC-792B-A5D5359A7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0" r="36710" b="7067"/>
          <a:stretch/>
        </p:blipFill>
        <p:spPr>
          <a:xfrm>
            <a:off x="6497695" y="2404533"/>
            <a:ext cx="2514600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0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4CF12-699E-4E39-9B9E-79433706A2F1}"/>
              </a:ext>
            </a:extLst>
          </p:cNvPr>
          <p:cNvSpPr/>
          <p:nvPr/>
        </p:nvSpPr>
        <p:spPr>
          <a:xfrm>
            <a:off x="1905000" y="2057400"/>
            <a:ext cx="5334000" cy="212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-apple-system"/>
                <a:ea typeface="ヒラギノ角ゴ Pro W3" charset="-128"/>
              </a:rPr>
              <a:t>Follow Adventist HealthCare LifeWork Strategies on 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-apple-system"/>
                <a:ea typeface="ヒラギノ角ゴ Pro W3" charset="-128"/>
                <a:hlinkClick r:id="rId2" tooltip="https://urldefense.com/v3/__https:/cLWn604.na1.hubspotlinksfree.com/Ctc/T9*113/cLWn604/MW1tHjNcT8dVr8CWV7xN3LrVGwS3m4MrGK5N7swVwr3lSc3V1-WJV7CgWy0W8LbgCK3lrhLQW4Fv3YH7ZKlvpW3H9Mqd9bDL5WW5dV7sw3-wS2vW2Fn9cZ7wXgx0W99mBK04GcZ95N3fR2xd4_JtYW3dyS3b3HSHKTVLyPNr7lF5LBW33S8786ltWp_M3z52wgsLQZW4_6RFH7pNsWYW78P30B2ffsBqW3cs_dP2-xXfDW1w-dWZ3KjMKMW3qL9Ph93_zkkW496p_z96hbt6W6sZwRt4DmlVpW6BzqcW1q52tNVwpPfD6kgjRlW7spCMN8S56lHW4SSwqV5TyJjmW948jqT2_v8BWN3zDYQ8pylYh3kRy1__;Kw!!LHlYsofWcMdYTSQ!Ag0GFpaJffyAPWk7Ys4MaY1XPykkMZAk0yv43TTzSHypfqeB5apbpsHWRkhzrTQLENsm3kRRJvt-hYMa5xFHNILUe48$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-apple-system"/>
                <a:ea typeface="ヒラギノ角ゴ Pro W3" charset="-128"/>
              </a:rPr>
              <a:t> for the latest health and well-being updates!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1489"/>
              </a:solidFill>
              <a:effectLst/>
              <a:uLnTx/>
              <a:uFillTx/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5912105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536</Words>
  <Application>Microsoft Office PowerPoint</Application>
  <PresentationFormat>On-screen Show (4:3)</PresentationFormat>
  <Paragraphs>74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-apple-system</vt:lpstr>
      <vt:lpstr>Arial</vt:lpstr>
      <vt:lpstr>Open Sans</vt:lpstr>
      <vt:lpstr>Blank Presentation</vt:lpstr>
      <vt:lpstr>Employee Assistance Programs</vt:lpstr>
      <vt:lpstr>Kathleen Crowley, LCSW, ACSW, CEAP</vt:lpstr>
      <vt:lpstr>Objectives</vt:lpstr>
      <vt:lpstr>History of EAP’s</vt:lpstr>
      <vt:lpstr>Purpose of EAP’s</vt:lpstr>
      <vt:lpstr>Different Models</vt:lpstr>
      <vt:lpstr>How is their effectiveness measured?</vt:lpstr>
      <vt:lpstr>Common Misconceptions</vt:lpstr>
      <vt:lpstr>For More Information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Master</dc:title>
  <dc:creator>Design Studio</dc:creator>
  <cp:lastModifiedBy>Kathleen Crowley</cp:lastModifiedBy>
  <cp:revision>98</cp:revision>
  <cp:lastPrinted>2009-05-26T16:37:59Z</cp:lastPrinted>
  <dcterms:created xsi:type="dcterms:W3CDTF">2009-04-20T17:47:09Z</dcterms:created>
  <dcterms:modified xsi:type="dcterms:W3CDTF">2024-05-21T19:06:28Z</dcterms:modified>
</cp:coreProperties>
</file>