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1115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erif Display" pitchFamily="2" charset="0"/>
      <p:regular r:id="rId16"/>
      <p: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4-05-21T04:10:04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5/21/24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Cover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9 copy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362700" y="1152525"/>
            <a:ext cx="7784335" cy="7784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250" y="5876925"/>
            <a:ext cx="5153025" cy="767450"/>
          </a:xfrm>
          <a:prstGeom prst="rect">
            <a:avLst/>
          </a:prstGeom>
          <a:solidFill>
            <a:srgbClr val="055C5C"/>
          </a:solidFill>
          <a:ln w="0" cmpd="sng">
            <a:solidFill>
              <a:srgbClr val="000000"/>
            </a:solidFill>
          </a:ln>
        </p:spPr>
        <p:txBody>
          <a:bodyPr spcFirstLastPara="0" lIns="100980" tIns="100980" rIns="100980" bIns="0" anchor="t"/>
          <a:lstStyle/>
          <a:p>
            <a:pPr algn="ctr" hangingPunct="0">
              <a:lnSpc>
                <a:spcPct val="100000"/>
              </a:lnSpc>
            </a:pPr>
            <a:r>
              <a:rPr sz="1908">
                <a:solidFill>
                  <a:srgbClr val="FAFBFF"/>
                </a:solidFill>
                <a:latin typeface="Montserrat"/>
                <a:ea typeface="+mn-ea"/>
                <a:cs typeface="Montserrat"/>
              </a:rPr>
              <a:t>Presented by Sabrina Taylor, PhD, LGPC, CRC, CWIP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075" y="2143125"/>
            <a:ext cx="5783600" cy="7334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055C5C"/>
                </a:solidFill>
                <a:latin typeface="DM Serif Display"/>
                <a:ea typeface="+mn-ea"/>
                <a:cs typeface="DM Serif Display"/>
              </a:rPr>
              <a:t>Workplace Mental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93321" y="3276600"/>
            <a:ext cx="6131354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>
                <a:solidFill>
                  <a:srgbClr val="FF8360"/>
                </a:solidFill>
                <a:latin typeface="Montserrat"/>
                <a:ea typeface="+mn-ea"/>
                <a:cs typeface="Montserrat"/>
              </a:rPr>
              <a:t>Race, Socioeconomics, and Mental Health</a:t>
            </a:r>
          </a:p>
        </p:txBody>
      </p:sp>
      <p:pic>
        <p:nvPicPr>
          <p:cNvPr id="6" name="Black logo - no background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244914" y="495300"/>
            <a:ext cx="5486400" cy="1514475"/>
          </a:xfrm>
          <a:prstGeom prst="rect">
            <a:avLst/>
          </a:prstGeom>
        </p:spPr>
      </p:pic>
      <p:pic>
        <p:nvPicPr>
          <p:cNvPr id="7" name="IMG_0492 3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737963" y="205447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C5C"/>
        </a:solidFill>
        <a:effectLst/>
      </p:bgPr>
    </p:bg>
    <p:spTree>
      <p:nvGrpSpPr>
        <p:cNvPr id="1" name="Descriptio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490" y="1962150"/>
            <a:ext cx="8252962" cy="11906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720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Intersectionality</a:t>
            </a:r>
          </a:p>
        </p:txBody>
      </p:sp>
      <p:pic>
        <p:nvPicPr>
          <p:cNvPr id="3" name="customLin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21715" y="4295775"/>
            <a:ext cx="6988885" cy="190500"/>
          </a:xfrm>
          <a:prstGeom prst="rect">
            <a:avLst/>
          </a:prstGeom>
        </p:spPr>
      </p:pic>
      <p:pic>
        <p:nvPicPr>
          <p:cNvPr id="4" name="Polygon-2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162925" y="-2962275"/>
            <a:ext cx="6891488" cy="67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Goal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439025" y="1333500"/>
            <a:ext cx="4639781" cy="4639781"/>
          </a:xfrm>
          <a:prstGeom prst="rect">
            <a:avLst/>
          </a:prstGeom>
        </p:spPr>
      </p:pic>
      <p:sp>
        <p:nvSpPr>
          <p:cNvPr id="3" name="text 1 copy 1"/>
          <p:cNvSpPr/>
          <p:nvPr/>
        </p:nvSpPr>
        <p:spPr>
          <a:xfrm>
            <a:off x="1241732" y="1743075"/>
            <a:ext cx="5914036" cy="30194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28600" indent="-228600" algn="l" hangingPunct="0">
              <a:lnSpc>
                <a:spcPct val="116667"/>
              </a:lnSpc>
              <a:buClr>
                <a:srgbClr val="FF8360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0D0D0D"/>
                </a:solidFill>
                <a:latin typeface="DM Serif Display"/>
                <a:ea typeface="+mn-ea"/>
                <a:cs typeface="DM Serif Display"/>
              </a:rPr>
              <a:t>According to the American Psychological Association (2017), research shows people of color and those from lower socioeconomic backgrounds report higher levels of workplace stress and mental health issues. </a:t>
            </a:r>
          </a:p>
          <a:p>
            <a:pPr marL="228600" indent="-228600" algn="l" hangingPunct="0">
              <a:lnSpc>
                <a:spcPct val="116667"/>
              </a:lnSpc>
              <a:buClr>
                <a:srgbClr val="FF8360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0D0D0D"/>
                </a:solidFill>
                <a:latin typeface="DM Serif Display"/>
                <a:ea typeface="+mn-ea"/>
                <a:cs typeface="DM Serif Display"/>
              </a:rPr>
              <a:t>For example, a study by the American Psychological Association found that 44% of Black adults and 40% of Latino adults report significant stress at work compared to 30% of white adults.</a:t>
            </a:r>
          </a:p>
          <a:p>
            <a:pPr algn="l" hangingPunct="0">
              <a:lnSpc>
                <a:spcPct val="116667"/>
              </a:lnSpc>
            </a:pPr>
            <a:endParaRPr sz="1800">
              <a:solidFill>
                <a:srgbClr val="0D0D0D"/>
              </a:solidFill>
              <a:latin typeface="DM Serif Display"/>
              <a:ea typeface="+mn-ea"/>
              <a:cs typeface="DM Serif Display"/>
            </a:endParaRPr>
          </a:p>
        </p:txBody>
      </p:sp>
      <p:sp>
        <p:nvSpPr>
          <p:cNvPr id="4" name="text 1 copy 2"/>
          <p:cNvSpPr/>
          <p:nvPr/>
        </p:nvSpPr>
        <p:spPr>
          <a:xfrm>
            <a:off x="1234435" y="609600"/>
            <a:ext cx="3922267" cy="419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1800" b="1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Statistics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37360" y="981075"/>
            <a:ext cx="1482015" cy="190500"/>
          </a:xfrm>
          <a:prstGeom prst="rect">
            <a:avLst/>
          </a:prstGeom>
        </p:spPr>
      </p:pic>
      <p:pic>
        <p:nvPicPr>
          <p:cNvPr id="6" name="Shape-19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574805" y="4467225"/>
            <a:ext cx="1547923" cy="1547923"/>
          </a:xfrm>
          <a:prstGeom prst="rect">
            <a:avLst/>
          </a:prstGeom>
        </p:spPr>
      </p:pic>
      <p:pic>
        <p:nvPicPr>
          <p:cNvPr id="7" name="BusinessOutline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982325" y="4762500"/>
            <a:ext cx="837359" cy="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C5C"/>
        </a:solidFill>
        <a:effectLst/>
      </p:bgPr>
    </p:bg>
    <p:spTree>
      <p:nvGrpSpPr>
        <p:cNvPr id="1" name="Deliverabl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809875"/>
            <a:ext cx="9134475" cy="16954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540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Impact of Race on Workplace Mental Health</a:t>
            </a:r>
          </a:p>
        </p:txBody>
      </p:sp>
      <p:pic>
        <p:nvPicPr>
          <p:cNvPr id="3" name="customLin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19250" y="4638675"/>
            <a:ext cx="9134475" cy="190500"/>
          </a:xfrm>
          <a:prstGeom prst="rect">
            <a:avLst/>
          </a:prstGeom>
        </p:spPr>
      </p:pic>
      <p:pic>
        <p:nvPicPr>
          <p:cNvPr id="4" name="Polygon-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162925" y="-2962275"/>
            <a:ext cx="6891488" cy="64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Goal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suals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439025" y="1333500"/>
            <a:ext cx="4639781" cy="4639781"/>
          </a:xfrm>
          <a:prstGeom prst="rect">
            <a:avLst/>
          </a:prstGeom>
        </p:spPr>
      </p:pic>
      <p:sp>
        <p:nvSpPr>
          <p:cNvPr id="3" name="text 1 copy 1"/>
          <p:cNvSpPr/>
          <p:nvPr/>
        </p:nvSpPr>
        <p:spPr>
          <a:xfrm>
            <a:off x="1241732" y="1743075"/>
            <a:ext cx="5914036" cy="20764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28600" indent="-228600" algn="l" hangingPunct="0">
              <a:lnSpc>
                <a:spcPct val="116667"/>
              </a:lnSpc>
              <a:buClr>
                <a:srgbClr val="0D0D0D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0D0D0D"/>
                </a:solidFill>
                <a:latin typeface="DM Serif Display"/>
                <a:ea typeface="+mn-ea"/>
                <a:cs typeface="DM Serif Display"/>
              </a:rPr>
              <a:t>Employees of color often face discrimination and bias.</a:t>
            </a:r>
          </a:p>
          <a:p>
            <a:pPr algn="l" hangingPunct="0">
              <a:lnSpc>
                <a:spcPct val="116667"/>
              </a:lnSpc>
            </a:pPr>
            <a:endParaRPr sz="1800">
              <a:solidFill>
                <a:srgbClr val="0D0D0D"/>
              </a:solidFill>
              <a:latin typeface="DM Serif Display"/>
              <a:ea typeface="+mn-ea"/>
              <a:cs typeface="DM Serif Display"/>
            </a:endParaRPr>
          </a:p>
          <a:p>
            <a:pPr marL="228600" indent="-228600" algn="l" hangingPunct="0">
              <a:lnSpc>
                <a:spcPct val="116667"/>
              </a:lnSpc>
              <a:buClr>
                <a:srgbClr val="0D0D0D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0D0D0D"/>
                </a:solidFill>
                <a:latin typeface="DM Serif Display"/>
                <a:ea typeface="+mn-ea"/>
                <a:cs typeface="DM Serif Display"/>
              </a:rPr>
              <a:t>Microaggressions, lack of representation, and inequitable opportunities contribute to a hostile work environment.</a:t>
            </a:r>
          </a:p>
          <a:p>
            <a:pPr algn="l" hangingPunct="0">
              <a:lnSpc>
                <a:spcPct val="116667"/>
              </a:lnSpc>
            </a:pPr>
            <a:endParaRPr sz="1800">
              <a:solidFill>
                <a:srgbClr val="0D0D0D"/>
              </a:solidFill>
              <a:latin typeface="DM Serif Display"/>
              <a:ea typeface="+mn-ea"/>
              <a:cs typeface="DM Serif Display"/>
            </a:endParaRPr>
          </a:p>
        </p:txBody>
      </p:sp>
      <p:sp>
        <p:nvSpPr>
          <p:cNvPr id="4" name="text 1 copy 2"/>
          <p:cNvSpPr/>
          <p:nvPr/>
        </p:nvSpPr>
        <p:spPr>
          <a:xfrm>
            <a:off x="1234435" y="609600"/>
            <a:ext cx="3922267" cy="419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1800" b="1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Discrimination and Bias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37360" y="981075"/>
            <a:ext cx="319651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C5C"/>
        </a:solidFill>
        <a:effectLst/>
      </p:bgPr>
    </p:bg>
    <p:spTree>
      <p:nvGrpSpPr>
        <p:cNvPr id="1" name="Deliverable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809875"/>
            <a:ext cx="9134475" cy="24479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540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Impact of Socioeconomic Status on Workplace Mental Health</a:t>
            </a:r>
          </a:p>
        </p:txBody>
      </p:sp>
      <p:pic>
        <p:nvPicPr>
          <p:cNvPr id="3" name="customLin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524000" y="5391150"/>
            <a:ext cx="8743950" cy="190500"/>
          </a:xfrm>
          <a:prstGeom prst="rect">
            <a:avLst/>
          </a:prstGeom>
        </p:spPr>
      </p:pic>
      <p:pic>
        <p:nvPicPr>
          <p:cNvPr id="4" name="Polygon-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162925" y="-2962275"/>
            <a:ext cx="6891488" cy="64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Rol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53029" y="5123107"/>
            <a:ext cx="13355309" cy="2354018"/>
          </a:xfrm>
          <a:prstGeom prst="rect">
            <a:avLst/>
          </a:prstGeom>
        </p:spPr>
      </p:pic>
      <p:sp>
        <p:nvSpPr>
          <p:cNvPr id="3" name="text 1 copy 1"/>
          <p:cNvSpPr/>
          <p:nvPr/>
        </p:nvSpPr>
        <p:spPr>
          <a:xfrm>
            <a:off x="1242408" y="1181100"/>
            <a:ext cx="8569828" cy="762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>
                <a:solidFill>
                  <a:srgbClr val="055C5C"/>
                </a:solidFill>
                <a:latin typeface="DM Serif Display"/>
                <a:ea typeface="+mn-ea"/>
                <a:cs typeface="DM Serif Display"/>
              </a:rPr>
              <a:t>Finances and Resources</a:t>
            </a:r>
          </a:p>
        </p:txBody>
      </p:sp>
      <p:sp>
        <p:nvSpPr>
          <p:cNvPr id="4" name="text 1 copy 2"/>
          <p:cNvSpPr/>
          <p:nvPr/>
        </p:nvSpPr>
        <p:spPr>
          <a:xfrm>
            <a:off x="1234435" y="609600"/>
            <a:ext cx="5947415" cy="361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1350" b="1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Impact of Socioeconomic Status on Workplace Mental Health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37360" y="981075"/>
            <a:ext cx="5853990" cy="190500"/>
          </a:xfrm>
          <a:prstGeom prst="rect">
            <a:avLst/>
          </a:prstGeom>
        </p:spPr>
      </p:pic>
      <p:pic>
        <p:nvPicPr>
          <p:cNvPr id="6" name="Ibrahim Rifath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687170" y="2228850"/>
            <a:ext cx="2754371" cy="275437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224456" y="5772150"/>
            <a:ext cx="4826246" cy="1181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90500" indent="-190500" algn="l" hangingPunct="0">
              <a:lnSpc>
                <a:spcPct val="108333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5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Financial stress exacerbates mental health issues.</a:t>
            </a:r>
          </a:p>
          <a:p>
            <a:pPr marL="190500" indent="-190500" algn="l" hangingPunct="0">
              <a:lnSpc>
                <a:spcPct val="108333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5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Financial stress impacts concentration and focus at work.</a:t>
            </a:r>
          </a:p>
        </p:txBody>
      </p:sp>
      <p:sp>
        <p:nvSpPr>
          <p:cNvPr id="8" name="text 4 copy 1"/>
          <p:cNvSpPr/>
          <p:nvPr/>
        </p:nvSpPr>
        <p:spPr>
          <a:xfrm>
            <a:off x="7187796" y="5781675"/>
            <a:ext cx="4826246" cy="9334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90500" indent="-190500" algn="l" hangingPunct="0">
              <a:lnSpc>
                <a:spcPct val="108333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5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Socioeconomic status impacts access to mental health resources.</a:t>
            </a:r>
          </a:p>
          <a:p>
            <a:pPr marL="190500" indent="-190500" algn="l" hangingPunct="0">
              <a:lnSpc>
                <a:spcPct val="108333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5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Lack of insurance impacts mental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Pla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62025"/>
            <a:ext cx="6131354" cy="7334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3600" b="1">
                <a:solidFill>
                  <a:srgbClr val="FF8360"/>
                </a:solidFill>
                <a:latin typeface="DM Serif Display"/>
                <a:ea typeface="+mn-ea"/>
                <a:cs typeface="DM Serif Display"/>
              </a:rPr>
              <a:t>Strategies for Improvement</a:t>
            </a:r>
          </a:p>
        </p:txBody>
      </p:sp>
      <p:sp>
        <p:nvSpPr>
          <p:cNvPr id="3" name="text 1"/>
          <p:cNvSpPr/>
          <p:nvPr/>
        </p:nvSpPr>
        <p:spPr>
          <a:xfrm>
            <a:off x="2286000" y="2247900"/>
            <a:ext cx="7350007" cy="44767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Creating an inclusive environment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Access to resources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Support systems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Training and education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Policy and benefits review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Examining workplace culture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Data and feedback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Community engagement</a:t>
            </a:r>
          </a:p>
          <a:p>
            <a:pPr algn="l" hangingPunct="0">
              <a:lnSpc>
                <a:spcPct val="175000"/>
              </a:lnSpc>
            </a:pPr>
            <a:r>
              <a:rPr sz="1800">
                <a:solidFill>
                  <a:srgbClr val="055C5C"/>
                </a:solidFill>
                <a:latin typeface="Montserrat"/>
                <a:ea typeface="+mn-ea"/>
                <a:cs typeface="Montserrat"/>
              </a:rPr>
              <a:t>Leadership commitment</a:t>
            </a:r>
          </a:p>
        </p:txBody>
      </p:sp>
      <p:pic>
        <p:nvPicPr>
          <p:cNvPr id="4" name="Interaction34-O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8330" y="2466975"/>
            <a:ext cx="521908" cy="270328"/>
          </a:xfrm>
          <a:prstGeom prst="rect">
            <a:avLst/>
          </a:prstGeom>
        </p:spPr>
      </p:pic>
      <p:pic>
        <p:nvPicPr>
          <p:cNvPr id="5" name="Interaction34-O copy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2938463"/>
            <a:ext cx="521908" cy="270328"/>
          </a:xfrm>
          <a:prstGeom prst="rect">
            <a:avLst/>
          </a:prstGeom>
        </p:spPr>
      </p:pic>
      <p:pic>
        <p:nvPicPr>
          <p:cNvPr id="6" name="Interaction34-O copy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3409950"/>
            <a:ext cx="521908" cy="270328"/>
          </a:xfrm>
          <a:prstGeom prst="rect">
            <a:avLst/>
          </a:prstGeom>
        </p:spPr>
      </p:pic>
      <p:pic>
        <p:nvPicPr>
          <p:cNvPr id="7" name="Interaction34-O copy 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3881438"/>
            <a:ext cx="521908" cy="270328"/>
          </a:xfrm>
          <a:prstGeom prst="rect">
            <a:avLst/>
          </a:prstGeom>
        </p:spPr>
      </p:pic>
      <p:pic>
        <p:nvPicPr>
          <p:cNvPr id="8" name="Interaction34-O copy 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4352925"/>
            <a:ext cx="521908" cy="270328"/>
          </a:xfrm>
          <a:prstGeom prst="rect">
            <a:avLst/>
          </a:prstGeom>
        </p:spPr>
      </p:pic>
      <p:pic>
        <p:nvPicPr>
          <p:cNvPr id="9" name="Interaction34-O copy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4824413"/>
            <a:ext cx="521908" cy="270328"/>
          </a:xfrm>
          <a:prstGeom prst="rect">
            <a:avLst/>
          </a:prstGeom>
        </p:spPr>
      </p:pic>
      <p:pic>
        <p:nvPicPr>
          <p:cNvPr id="10" name="Interaction34-O copy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5295900"/>
            <a:ext cx="521908" cy="270328"/>
          </a:xfrm>
          <a:prstGeom prst="rect">
            <a:avLst/>
          </a:prstGeom>
        </p:spPr>
      </p:pic>
      <p:pic>
        <p:nvPicPr>
          <p:cNvPr id="11" name="Interaction34-O copy 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6400" y="5767388"/>
            <a:ext cx="521908" cy="270328"/>
          </a:xfrm>
          <a:prstGeom prst="rect">
            <a:avLst/>
          </a:prstGeom>
        </p:spPr>
      </p:pic>
      <p:pic>
        <p:nvPicPr>
          <p:cNvPr id="12" name="Interaction34-O copy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8330" y="6238875"/>
            <a:ext cx="521908" cy="270328"/>
          </a:xfrm>
          <a:prstGeom prst="rect">
            <a:avLst/>
          </a:prstGeom>
        </p:spPr>
      </p:pic>
      <p:pic>
        <p:nvPicPr>
          <p:cNvPr id="13" name="Shape-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663700" y="2066925"/>
            <a:ext cx="6375491" cy="6375491"/>
          </a:xfrm>
          <a:prstGeom prst="rect">
            <a:avLst/>
          </a:prstGeom>
        </p:spPr>
      </p:pic>
      <p:pic>
        <p:nvPicPr>
          <p:cNvPr id="14" name="Patrick Perkins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817857" y="3305175"/>
            <a:ext cx="4029075" cy="31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C5C"/>
        </a:solidFill>
        <a:effectLst/>
      </p:bgPr>
    </p:bg>
    <p:spTree>
      <p:nvGrpSpPr>
        <p:cNvPr id="1" name="Thank you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094" y="2962275"/>
            <a:ext cx="8252962" cy="1343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82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2861" y="5362575"/>
            <a:ext cx="5785427" cy="17907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Benefits Understood Counseling Services, LLC</a:t>
            </a: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8865 Stanford Blvd.</a:t>
            </a: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Suite 202</a:t>
            </a: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Columbia, MD 21045</a:t>
            </a:r>
          </a:p>
          <a:p>
            <a:pPr algn="ctr" hangingPunct="0">
              <a:lnSpc>
                <a:spcPct val="100000"/>
              </a:lnSpc>
            </a:pPr>
            <a:endParaRPr sz="1350">
              <a:solidFill>
                <a:srgbClr val="F3F4EF"/>
              </a:solidFill>
              <a:latin typeface="DM Serif Display"/>
              <a:ea typeface="+mn-ea"/>
              <a:cs typeface="DM Serif Display"/>
            </a:endParaRP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Sabrina Taylor, PhD, LGPC, CRC, CWIP</a:t>
            </a: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staylor@benefitsunderstood.com</a:t>
            </a:r>
          </a:p>
          <a:p>
            <a:pPr algn="ctr" hangingPunct="0">
              <a:lnSpc>
                <a:spcPct val="100000"/>
              </a:lnSpc>
            </a:pPr>
            <a:r>
              <a:rPr sz="1350">
                <a:solidFill>
                  <a:srgbClr val="F3F4EF"/>
                </a:solidFill>
                <a:latin typeface="DM Serif Display"/>
                <a:ea typeface="+mn-ea"/>
                <a:cs typeface="DM Serif Display"/>
              </a:rPr>
              <a:t>https://benefitsunderstood.com</a:t>
            </a:r>
          </a:p>
        </p:txBody>
      </p:sp>
      <p:pic>
        <p:nvPicPr>
          <p:cNvPr id="4" name="customLin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667125" y="4495800"/>
            <a:ext cx="5645393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Macintosh PowerPoint</Application>
  <PresentationFormat>Custom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DM Serif Display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>Visme</dc:creator>
  <cp:lastModifiedBy/>
  <cp:revision>5</cp:revision>
  <dcterms:created xsi:type="dcterms:W3CDTF">2024-05-21T04:10:04Z</dcterms:created>
  <dcterms:modified xsi:type="dcterms:W3CDTF">2024-05-21T04:16:15Z</dcterms:modified>
</cp:coreProperties>
</file>