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2dbd666b7e2_1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2dbd666b7e2_1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2dbd666b7e2_1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2dbd666b7e2_1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2dbd666b7e2_1_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g2dbd666b7e2_1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2dbd666b7e2_1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2dbd666b7e2_1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2dbd666b7e2_1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2dbd666b7e2_1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2dbd666b7e2_1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2dbd666b7e2_1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2dbd666b7e2_1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2dbd666b7e2_1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2dbd666b7e2_1_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2dbd666b7e2_1_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mailto:jehangir.khattak@journalism.cuny.edu" TargetMode="External"/><Relationship Id="rId4" Type="http://schemas.openxmlformats.org/officeDocument/2006/relationships/hyperlink" Target="mailto:mythili.sampathkumar@journalism.cuny.edu" TargetMode="External"/><Relationship Id="rId5" Type="http://schemas.openxmlformats.org/officeDocument/2006/relationships/image" Target="../media/image1.png"/><Relationship Id="rId6"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hyperlink" Target="https://www.pewresearch.org/journalism/2024/05/07/americans-changing-relationship-with-local-news/pj_2024-05-07_local-news-trends_0-02/" TargetMode="External"/><Relationship Id="rId4" Type="http://schemas.openxmlformats.org/officeDocument/2006/relationships/image" Target="../media/image3.png"/><Relationship Id="rId5"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hyperlink" Target="https://news.gallup.com/poll/195542/americans-trust-mass-media-sinks-new-low.aspx" TargetMode="External"/><Relationship Id="rId4" Type="http://schemas.openxmlformats.org/officeDocument/2006/relationships/hyperlink" Target="https://www.pewresearch.org/short-reads/2021/08/30/partisan-divides-in-media-trust-widen-driven-by-a-decline-among-republicans/" TargetMode="External"/><Relationship Id="rId5"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s://go.journalism.cuny.edu/e/930393/rotection-amendment-this-fall-/4476j/362456085/h/HY753PFS9N_8l0WX4H7f8odenWMb8t0DDWQdt1AdFBg" TargetMode="External"/><Relationship Id="rId4" Type="http://schemas.openxmlformats.org/officeDocument/2006/relationships/hyperlink" Target="https://go.journalism.cuny.edu/e/930393/e-voting-naturalized-citizens-/4476m/362456085/h/HY753PFS9N_8l0WX4H7f8odenWMb8t0DDWQdt1AdFBg" TargetMode="External"/><Relationship Id="rId5" Type="http://schemas.openxmlformats.org/officeDocument/2006/relationships/hyperlink" Target="https://go.journalism.cuny.edu/e/930393/cting-shapes-bushwicks-future-/4476q/362456085/h/HY753PFS9N_8l0WX4H7f8odenWMb8t0DDWQdt1AdFBg" TargetMode="External"/><Relationship Id="rId6" Type="http://schemas.openxmlformats.org/officeDocument/2006/relationships/hyperlink" Target="https://go.journalism.cuny.edu/e/930393/a-votar-en-las-presidenciales-/4476t/362456085/h/HY753PFS9N_8l0WX4H7f8odenWMb8t0DDWQdt1AdFBg" TargetMode="External"/><Relationship Id="rId7"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s://go.journalism.cuny.edu/l/930393/2022-05-16/mlhn" TargetMode="External"/><Relationship Id="rId4" Type="http://schemas.openxmlformats.org/officeDocument/2006/relationships/hyperlink" Target="https://twitter.com/ccmnewmarkJ" TargetMode="External"/><Relationship Id="rId5" Type="http://schemas.openxmlformats.org/officeDocument/2006/relationships/hyperlink" Target="https://www.linkedin.com/showcase/ccmnewmarkjschool/" TargetMode="External"/><Relationship Id="rId6"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85300" y="2806200"/>
            <a:ext cx="8520600" cy="12552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SzPts val="990"/>
              <a:buNone/>
            </a:pPr>
            <a:r>
              <a:t/>
            </a:r>
            <a:endParaRPr sz="3980"/>
          </a:p>
          <a:p>
            <a:pPr indent="0" lvl="0" marL="0" rtl="0" algn="ctr">
              <a:spcBef>
                <a:spcPts val="0"/>
              </a:spcBef>
              <a:spcAft>
                <a:spcPts val="0"/>
              </a:spcAft>
              <a:buSzPts val="990"/>
              <a:buNone/>
            </a:pPr>
            <a:r>
              <a:t/>
            </a:r>
            <a:endParaRPr sz="3980"/>
          </a:p>
          <a:p>
            <a:pPr indent="0" lvl="0" marL="0" rtl="0" algn="ctr">
              <a:spcBef>
                <a:spcPts val="0"/>
              </a:spcBef>
              <a:spcAft>
                <a:spcPts val="0"/>
              </a:spcAft>
              <a:buSzPts val="990"/>
              <a:buNone/>
            </a:pPr>
            <a:r>
              <a:t/>
            </a:r>
            <a:endParaRPr sz="3980"/>
          </a:p>
          <a:p>
            <a:pPr indent="0" lvl="0" marL="0" rtl="0" algn="ctr">
              <a:spcBef>
                <a:spcPts val="0"/>
              </a:spcBef>
              <a:spcAft>
                <a:spcPts val="0"/>
              </a:spcAft>
              <a:buSzPts val="990"/>
              <a:buNone/>
            </a:pPr>
            <a:r>
              <a:rPr lang="en" sz="3980"/>
              <a:t>2024 </a:t>
            </a:r>
            <a:r>
              <a:rPr lang="en" sz="3980"/>
              <a:t>Elections Reporting Fellowship/Mentorship</a:t>
            </a:r>
            <a:endParaRPr sz="3980"/>
          </a:p>
        </p:txBody>
      </p:sp>
      <p:sp>
        <p:nvSpPr>
          <p:cNvPr id="55" name="Google Shape;55;p13"/>
          <p:cNvSpPr txBox="1"/>
          <p:nvPr>
            <p:ph idx="1" type="subTitle"/>
          </p:nvPr>
        </p:nvSpPr>
        <p:spPr>
          <a:xfrm>
            <a:off x="385300" y="4110175"/>
            <a:ext cx="8520600" cy="792600"/>
          </a:xfrm>
          <a:prstGeom prst="rect">
            <a:avLst/>
          </a:prstGeom>
        </p:spPr>
        <p:txBody>
          <a:bodyPr anchorCtr="0" anchor="t" bIns="91425" lIns="91425" spcFirstLastPara="1" rIns="91425" wrap="square" tIns="91425">
            <a:normAutofit fontScale="40000" lnSpcReduction="10000"/>
          </a:bodyPr>
          <a:lstStyle/>
          <a:p>
            <a:pPr indent="0" lvl="0" marL="0" rtl="0" algn="ctr">
              <a:spcBef>
                <a:spcPts val="0"/>
              </a:spcBef>
              <a:spcAft>
                <a:spcPts val="0"/>
              </a:spcAft>
              <a:buNone/>
            </a:pPr>
            <a:r>
              <a:rPr lang="en" sz="5200">
                <a:solidFill>
                  <a:schemeClr val="dk1"/>
                </a:solidFill>
              </a:rPr>
              <a:t>Jehangir Khattak - </a:t>
            </a:r>
            <a:r>
              <a:rPr lang="en" sz="5200" u="sng">
                <a:solidFill>
                  <a:schemeClr val="hlink"/>
                </a:solidFill>
                <a:hlinkClick r:id="rId3"/>
              </a:rPr>
              <a:t>jehangir.khattak@journalism.cuny.edu</a:t>
            </a:r>
            <a:endParaRPr sz="5200">
              <a:solidFill>
                <a:schemeClr val="dk1"/>
              </a:solidFill>
            </a:endParaRPr>
          </a:p>
          <a:p>
            <a:pPr indent="0" lvl="0" marL="0" rtl="0" algn="ctr">
              <a:spcBef>
                <a:spcPts val="0"/>
              </a:spcBef>
              <a:spcAft>
                <a:spcPts val="0"/>
              </a:spcAft>
              <a:buNone/>
            </a:pPr>
            <a:r>
              <a:rPr lang="en" sz="5200">
                <a:solidFill>
                  <a:schemeClr val="dk1"/>
                </a:solidFill>
              </a:rPr>
              <a:t>Mythili Sampathkumar - </a:t>
            </a:r>
            <a:r>
              <a:rPr lang="en" sz="5200" u="sng">
                <a:solidFill>
                  <a:schemeClr val="hlink"/>
                </a:solidFill>
                <a:hlinkClick r:id="rId4"/>
              </a:rPr>
              <a:t>mythili.sampathkumar@journalism.cuny.edu</a:t>
            </a:r>
            <a:r>
              <a:rPr lang="en" sz="5200">
                <a:solidFill>
                  <a:schemeClr val="dk1"/>
                </a:solidFill>
              </a:rPr>
              <a:t> </a:t>
            </a:r>
            <a:endParaRPr sz="5200">
              <a:solidFill>
                <a:schemeClr val="dk1"/>
              </a:solidFill>
            </a:endParaRPr>
          </a:p>
        </p:txBody>
      </p:sp>
      <p:pic>
        <p:nvPicPr>
          <p:cNvPr id="56" name="Google Shape;56;p13"/>
          <p:cNvPicPr preferRelativeResize="0"/>
          <p:nvPr/>
        </p:nvPicPr>
        <p:blipFill>
          <a:blip r:embed="rId5">
            <a:alphaModFix/>
          </a:blip>
          <a:stretch>
            <a:fillRect/>
          </a:stretch>
        </p:blipFill>
        <p:spPr>
          <a:xfrm>
            <a:off x="1856474" y="152425"/>
            <a:ext cx="5431050" cy="594025"/>
          </a:xfrm>
          <a:prstGeom prst="rect">
            <a:avLst/>
          </a:prstGeom>
          <a:noFill/>
          <a:ln>
            <a:noFill/>
          </a:ln>
        </p:spPr>
      </p:pic>
      <p:pic>
        <p:nvPicPr>
          <p:cNvPr id="57" name="Google Shape;57;p13"/>
          <p:cNvPicPr preferRelativeResize="0"/>
          <p:nvPr/>
        </p:nvPicPr>
        <p:blipFill>
          <a:blip r:embed="rId6">
            <a:alphaModFix/>
          </a:blip>
          <a:stretch>
            <a:fillRect/>
          </a:stretch>
        </p:blipFill>
        <p:spPr>
          <a:xfrm>
            <a:off x="2692526" y="1530400"/>
            <a:ext cx="3758951" cy="9778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is Community Media?</a:t>
            </a:r>
            <a:endParaRPr/>
          </a:p>
        </p:txBody>
      </p:sp>
      <p:sp>
        <p:nvSpPr>
          <p:cNvPr id="63" name="Google Shape;63;p14"/>
          <p:cNvSpPr txBox="1"/>
          <p:nvPr>
            <p:ph idx="1" type="body"/>
          </p:nvPr>
        </p:nvSpPr>
        <p:spPr>
          <a:xfrm>
            <a:off x="311700" y="1667013"/>
            <a:ext cx="8520600" cy="20337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Mostly nonprofit news outlets with a hyperlocal focus </a:t>
            </a:r>
            <a:endParaRPr/>
          </a:p>
          <a:p>
            <a:pPr indent="-342900" lvl="1" marL="914400" rtl="0" algn="l">
              <a:spcBef>
                <a:spcPts val="0"/>
              </a:spcBef>
              <a:spcAft>
                <a:spcPts val="0"/>
              </a:spcAft>
              <a:buSzPts val="1800"/>
              <a:buChar char="○"/>
            </a:pPr>
            <a:r>
              <a:rPr lang="en" sz="1800"/>
              <a:t>Hyperlocal does not always mean </a:t>
            </a:r>
            <a:r>
              <a:rPr lang="en" sz="1800"/>
              <a:t>geographical</a:t>
            </a:r>
            <a:r>
              <a:rPr lang="en" sz="1800"/>
              <a:t> area </a:t>
            </a:r>
            <a:endParaRPr sz="1800"/>
          </a:p>
          <a:p>
            <a:pPr indent="-342900" lvl="0" marL="457200" rtl="0" algn="l">
              <a:spcBef>
                <a:spcPts val="0"/>
              </a:spcBef>
              <a:spcAft>
                <a:spcPts val="0"/>
              </a:spcAft>
              <a:buSzPts val="1800"/>
              <a:buChar char="●"/>
            </a:pPr>
            <a:r>
              <a:rPr lang="en"/>
              <a:t>Ethnic media </a:t>
            </a:r>
            <a:endParaRPr/>
          </a:p>
          <a:p>
            <a:pPr indent="-342900" lvl="0" marL="457200" rtl="0" algn="l">
              <a:spcBef>
                <a:spcPts val="0"/>
              </a:spcBef>
              <a:spcAft>
                <a:spcPts val="0"/>
              </a:spcAft>
              <a:buSzPts val="1800"/>
              <a:buChar char="●"/>
            </a:pPr>
            <a:r>
              <a:rPr lang="en"/>
              <a:t>Can be digital, broadcast, but print still has a strong hold on this sector </a:t>
            </a:r>
            <a:endParaRPr/>
          </a:p>
          <a:p>
            <a:pPr indent="-342900" lvl="0" marL="457200" rtl="0" algn="l">
              <a:spcBef>
                <a:spcPts val="0"/>
              </a:spcBef>
              <a:spcAft>
                <a:spcPts val="0"/>
              </a:spcAft>
              <a:buSzPts val="1800"/>
              <a:buChar char="●"/>
            </a:pPr>
            <a:r>
              <a:rPr lang="en"/>
              <a:t>Not to be conflated with public media like NPR, PBS, etc. </a:t>
            </a:r>
            <a:endParaRPr/>
          </a:p>
          <a:p>
            <a:pPr indent="-342900" lvl="0" marL="457200" rtl="0" algn="l">
              <a:spcBef>
                <a:spcPts val="0"/>
              </a:spcBef>
              <a:spcAft>
                <a:spcPts val="0"/>
              </a:spcAft>
              <a:buSzPts val="1800"/>
              <a:buChar char="●"/>
            </a:pPr>
            <a:r>
              <a:rPr lang="en"/>
              <a:t>Some examples in NYC: </a:t>
            </a:r>
            <a:endParaRPr/>
          </a:p>
          <a:p>
            <a:pPr indent="-342900" lvl="1" marL="914400" rtl="0" algn="l">
              <a:spcBef>
                <a:spcPts val="0"/>
              </a:spcBef>
              <a:spcAft>
                <a:spcPts val="0"/>
              </a:spcAft>
              <a:buSzPts val="1800"/>
              <a:buChar char="○"/>
            </a:pPr>
            <a:r>
              <a:rPr lang="en" sz="1800"/>
              <a:t>New York Amsterdam News</a:t>
            </a:r>
            <a:endParaRPr sz="1800"/>
          </a:p>
          <a:p>
            <a:pPr indent="-342900" lvl="1" marL="914400" rtl="0" algn="l">
              <a:spcBef>
                <a:spcPts val="0"/>
              </a:spcBef>
              <a:spcAft>
                <a:spcPts val="0"/>
              </a:spcAft>
              <a:buSzPts val="1800"/>
              <a:buChar char="○"/>
            </a:pPr>
            <a:r>
              <a:rPr lang="en" sz="1800"/>
              <a:t>Sing Tao </a:t>
            </a:r>
            <a:endParaRPr sz="1800"/>
          </a:p>
          <a:p>
            <a:pPr indent="-342900" lvl="1" marL="914400" rtl="0" algn="l">
              <a:spcBef>
                <a:spcPts val="0"/>
              </a:spcBef>
              <a:spcAft>
                <a:spcPts val="0"/>
              </a:spcAft>
              <a:buSzPts val="1800"/>
              <a:buChar char="○"/>
            </a:pPr>
            <a:r>
              <a:rPr lang="en" sz="1800"/>
              <a:t>Khasokhas</a:t>
            </a:r>
            <a:r>
              <a:rPr lang="en" sz="1800"/>
              <a:t> </a:t>
            </a:r>
            <a:endParaRPr sz="1800"/>
          </a:p>
        </p:txBody>
      </p:sp>
      <p:pic>
        <p:nvPicPr>
          <p:cNvPr id="64" name="Google Shape;64;p14"/>
          <p:cNvPicPr preferRelativeResize="0"/>
          <p:nvPr/>
        </p:nvPicPr>
        <p:blipFill>
          <a:blip r:embed="rId3">
            <a:alphaModFix/>
          </a:blip>
          <a:stretch>
            <a:fillRect/>
          </a:stretch>
        </p:blipFill>
        <p:spPr>
          <a:xfrm>
            <a:off x="6827371" y="4513275"/>
            <a:ext cx="2201578" cy="5727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Why is community media important to elections coverage? </a:t>
            </a:r>
            <a:endParaRPr/>
          </a:p>
        </p:txBody>
      </p:sp>
      <p:pic>
        <p:nvPicPr>
          <p:cNvPr id="70" name="Google Shape;70;p15">
            <a:hlinkClick r:id="rId3"/>
          </p:cNvPr>
          <p:cNvPicPr preferRelativeResize="0"/>
          <p:nvPr/>
        </p:nvPicPr>
        <p:blipFill>
          <a:blip r:embed="rId4">
            <a:alphaModFix/>
          </a:blip>
          <a:stretch>
            <a:fillRect/>
          </a:stretch>
        </p:blipFill>
        <p:spPr>
          <a:xfrm>
            <a:off x="2208113" y="1017725"/>
            <a:ext cx="4727776" cy="3734550"/>
          </a:xfrm>
          <a:prstGeom prst="rect">
            <a:avLst/>
          </a:prstGeom>
          <a:noFill/>
          <a:ln>
            <a:noFill/>
          </a:ln>
        </p:spPr>
      </p:pic>
      <p:pic>
        <p:nvPicPr>
          <p:cNvPr id="71" name="Google Shape;71;p15"/>
          <p:cNvPicPr preferRelativeResize="0"/>
          <p:nvPr/>
        </p:nvPicPr>
        <p:blipFill>
          <a:blip r:embed="rId5">
            <a:alphaModFix/>
          </a:blip>
          <a:stretch>
            <a:fillRect/>
          </a:stretch>
        </p:blipFill>
        <p:spPr>
          <a:xfrm>
            <a:off x="6827371" y="4513275"/>
            <a:ext cx="2201578" cy="5727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lang="en"/>
              <a:t>Why is community media important to elections coverage? </a:t>
            </a:r>
            <a:endParaRPr/>
          </a:p>
          <a:p>
            <a:pPr indent="0" lvl="0" marL="0" rtl="0" algn="l">
              <a:spcBef>
                <a:spcPts val="0"/>
              </a:spcBef>
              <a:spcAft>
                <a:spcPts val="0"/>
              </a:spcAft>
              <a:buNone/>
            </a:pPr>
            <a:r>
              <a:t/>
            </a:r>
            <a:endParaRPr/>
          </a:p>
        </p:txBody>
      </p:sp>
      <p:sp>
        <p:nvSpPr>
          <p:cNvPr id="77" name="Google Shape;77;p16"/>
          <p:cNvSpPr txBox="1"/>
          <p:nvPr>
            <p:ph idx="1" type="body"/>
          </p:nvPr>
        </p:nvSpPr>
        <p:spPr>
          <a:xfrm>
            <a:off x="311700" y="1071100"/>
            <a:ext cx="8520600" cy="3292500"/>
          </a:xfrm>
          <a:prstGeom prst="rect">
            <a:avLst/>
          </a:prstGeom>
        </p:spPr>
        <p:txBody>
          <a:bodyPr anchorCtr="0" anchor="t" bIns="91425" lIns="91425" spcFirstLastPara="1" rIns="91425" wrap="square" tIns="91425">
            <a:noAutofit/>
          </a:bodyPr>
          <a:lstStyle/>
          <a:p>
            <a:pPr indent="-323850" lvl="0" marL="457200" rtl="0" algn="l">
              <a:lnSpc>
                <a:spcPct val="70000"/>
              </a:lnSpc>
              <a:spcBef>
                <a:spcPts val="1500"/>
              </a:spcBef>
              <a:spcAft>
                <a:spcPts val="0"/>
              </a:spcAft>
              <a:buClr>
                <a:schemeClr val="dk1"/>
              </a:buClr>
              <a:buSzPts val="1500"/>
              <a:buChar char="●"/>
            </a:pPr>
            <a:r>
              <a:rPr lang="en" sz="1500">
                <a:solidFill>
                  <a:srgbClr val="2A2A2A"/>
                </a:solidFill>
                <a:highlight>
                  <a:srgbClr val="FFFFFF"/>
                </a:highlight>
              </a:rPr>
              <a:t>Because of its reach and loyal following with the communities this media covers</a:t>
            </a:r>
            <a:endParaRPr sz="1500">
              <a:solidFill>
                <a:srgbClr val="2A2A2A"/>
              </a:solidFill>
              <a:highlight>
                <a:srgbClr val="FFFFFF"/>
              </a:highlight>
            </a:endParaRPr>
          </a:p>
          <a:p>
            <a:pPr indent="-323850" lvl="0" marL="457200" rtl="0" algn="l">
              <a:lnSpc>
                <a:spcPct val="70000"/>
              </a:lnSpc>
              <a:spcBef>
                <a:spcPts val="1500"/>
              </a:spcBef>
              <a:spcAft>
                <a:spcPts val="0"/>
              </a:spcAft>
              <a:buClr>
                <a:schemeClr val="dk1"/>
              </a:buClr>
              <a:buSzPts val="1500"/>
              <a:buChar char="●"/>
            </a:pPr>
            <a:r>
              <a:rPr lang="en" sz="1500">
                <a:solidFill>
                  <a:srgbClr val="2A2A2A"/>
                </a:solidFill>
                <a:highlight>
                  <a:srgbClr val="FFFFFF"/>
                </a:highlight>
              </a:rPr>
              <a:t>Because of the community angle in its reporting which creates political stakes </a:t>
            </a:r>
            <a:endParaRPr sz="1500">
              <a:solidFill>
                <a:srgbClr val="2A2A2A"/>
              </a:solidFill>
              <a:highlight>
                <a:srgbClr val="FFFFFF"/>
              </a:highlight>
            </a:endParaRPr>
          </a:p>
          <a:p>
            <a:pPr indent="-323850" lvl="0" marL="457200" rtl="0" algn="l">
              <a:lnSpc>
                <a:spcPct val="70000"/>
              </a:lnSpc>
              <a:spcBef>
                <a:spcPts val="1500"/>
              </a:spcBef>
              <a:spcAft>
                <a:spcPts val="0"/>
              </a:spcAft>
              <a:buClr>
                <a:schemeClr val="dk1"/>
              </a:buClr>
              <a:buSzPts val="1500"/>
              <a:buChar char="●"/>
            </a:pPr>
            <a:r>
              <a:rPr lang="en" sz="1500">
                <a:solidFill>
                  <a:srgbClr val="2A2A2A"/>
                </a:solidFill>
                <a:highlight>
                  <a:srgbClr val="FFFFFF"/>
                </a:highlight>
              </a:rPr>
              <a:t>Because its coverage increases civic engagement and can increase </a:t>
            </a:r>
            <a:r>
              <a:rPr lang="en" sz="1500">
                <a:solidFill>
                  <a:srgbClr val="2A2A2A"/>
                </a:solidFill>
                <a:highlight>
                  <a:srgbClr val="FFFFFF"/>
                </a:highlight>
              </a:rPr>
              <a:t>voter</a:t>
            </a:r>
            <a:r>
              <a:rPr lang="en" sz="1500">
                <a:solidFill>
                  <a:srgbClr val="2A2A2A"/>
                </a:solidFill>
                <a:highlight>
                  <a:srgbClr val="FFFFFF"/>
                </a:highlight>
              </a:rPr>
              <a:t> turnout</a:t>
            </a:r>
            <a:br>
              <a:rPr lang="en" sz="1500">
                <a:solidFill>
                  <a:srgbClr val="2A2A2A"/>
                </a:solidFill>
                <a:highlight>
                  <a:srgbClr val="FFFFFF"/>
                </a:highlight>
              </a:rPr>
            </a:br>
            <a:br>
              <a:rPr lang="en" sz="1500">
                <a:solidFill>
                  <a:srgbClr val="2A2A2A"/>
                </a:solidFill>
                <a:highlight>
                  <a:srgbClr val="FFFFFF"/>
                </a:highlight>
              </a:rPr>
            </a:br>
            <a:r>
              <a:rPr b="1" lang="en" sz="1500">
                <a:solidFill>
                  <a:srgbClr val="2A2A2A"/>
                </a:solidFill>
                <a:highlight>
                  <a:srgbClr val="FFFFFF"/>
                </a:highlight>
              </a:rPr>
              <a:t>Another way of looking at it - this is from </a:t>
            </a:r>
            <a:r>
              <a:rPr b="1" lang="en" sz="1500" u="sng">
                <a:solidFill>
                  <a:schemeClr val="hlink"/>
                </a:solidFill>
                <a:highlight>
                  <a:srgbClr val="FFFFFF"/>
                </a:highlight>
                <a:hlinkClick r:id="rId3"/>
              </a:rPr>
              <a:t>Gallup, October 2023</a:t>
            </a:r>
            <a:endParaRPr b="1" sz="1500">
              <a:solidFill>
                <a:srgbClr val="2A2A2A"/>
              </a:solidFill>
              <a:highlight>
                <a:srgbClr val="FFFFFF"/>
              </a:highlight>
            </a:endParaRPr>
          </a:p>
          <a:p>
            <a:pPr indent="-323850" lvl="0" marL="457200" rtl="0" algn="l">
              <a:lnSpc>
                <a:spcPct val="100000"/>
              </a:lnSpc>
              <a:spcBef>
                <a:spcPts val="0"/>
              </a:spcBef>
              <a:spcAft>
                <a:spcPts val="0"/>
              </a:spcAft>
              <a:buClr>
                <a:srgbClr val="666666"/>
              </a:buClr>
              <a:buSzPts val="1500"/>
              <a:buChar char="●"/>
            </a:pPr>
            <a:r>
              <a:rPr lang="en" sz="1500">
                <a:solidFill>
                  <a:srgbClr val="666666"/>
                </a:solidFill>
                <a:highlight>
                  <a:srgbClr val="FFFFFF"/>
                </a:highlight>
              </a:rPr>
              <a:t>32% say they have "a great deal" or "a fair amount" of trust</a:t>
            </a:r>
            <a:endParaRPr sz="1500">
              <a:solidFill>
                <a:srgbClr val="666666"/>
              </a:solidFill>
              <a:highlight>
                <a:srgbClr val="FFFFFF"/>
              </a:highlight>
            </a:endParaRPr>
          </a:p>
          <a:p>
            <a:pPr indent="-323850" lvl="0" marL="457200" rtl="0" algn="l">
              <a:lnSpc>
                <a:spcPct val="100000"/>
              </a:lnSpc>
              <a:spcBef>
                <a:spcPts val="0"/>
              </a:spcBef>
              <a:spcAft>
                <a:spcPts val="0"/>
              </a:spcAft>
              <a:buClr>
                <a:srgbClr val="666666"/>
              </a:buClr>
              <a:buSzPts val="1500"/>
              <a:buChar char="●"/>
            </a:pPr>
            <a:r>
              <a:rPr lang="en" sz="1500">
                <a:solidFill>
                  <a:srgbClr val="666666"/>
                </a:solidFill>
                <a:highlight>
                  <a:srgbClr val="FFFFFF"/>
                </a:highlight>
              </a:rPr>
              <a:t>14% of Republicans express trust, down from 32% last year</a:t>
            </a:r>
            <a:endParaRPr sz="1500">
              <a:solidFill>
                <a:srgbClr val="666666"/>
              </a:solidFill>
              <a:highlight>
                <a:srgbClr val="FFFFFF"/>
              </a:highlight>
            </a:endParaRPr>
          </a:p>
          <a:p>
            <a:pPr indent="-323850" lvl="0" marL="457200" rtl="0" algn="l">
              <a:lnSpc>
                <a:spcPct val="100000"/>
              </a:lnSpc>
              <a:spcBef>
                <a:spcPts val="0"/>
              </a:spcBef>
              <a:spcAft>
                <a:spcPts val="0"/>
              </a:spcAft>
              <a:buClr>
                <a:srgbClr val="666666"/>
              </a:buClr>
              <a:buSzPts val="1500"/>
              <a:buChar char="●"/>
            </a:pPr>
            <a:r>
              <a:rPr lang="en" sz="1500">
                <a:solidFill>
                  <a:srgbClr val="666666"/>
                </a:solidFill>
                <a:highlight>
                  <a:srgbClr val="FFFFFF"/>
                </a:highlight>
              </a:rPr>
              <a:t>Confidence drops among younger and older Americans</a:t>
            </a:r>
            <a:endParaRPr b="1" sz="1500">
              <a:solidFill>
                <a:srgbClr val="2A2A2A"/>
              </a:solidFill>
              <a:highlight>
                <a:srgbClr val="FFFFFF"/>
              </a:highlight>
            </a:endParaRPr>
          </a:p>
          <a:p>
            <a:pPr indent="0" lvl="0" marL="0" rtl="0" algn="l">
              <a:lnSpc>
                <a:spcPct val="100000"/>
              </a:lnSpc>
              <a:spcBef>
                <a:spcPts val="1500"/>
              </a:spcBef>
              <a:spcAft>
                <a:spcPts val="0"/>
              </a:spcAft>
              <a:buNone/>
            </a:pPr>
            <a:r>
              <a:rPr b="1" lang="en" sz="1500">
                <a:solidFill>
                  <a:srgbClr val="2A2A2A"/>
                </a:solidFill>
                <a:highlight>
                  <a:srgbClr val="FFFFFF"/>
                </a:highlight>
              </a:rPr>
              <a:t>“Majorities of both major parties say local media in their area are doing their jobs well. </a:t>
            </a:r>
            <a:r>
              <a:rPr lang="en" sz="1500">
                <a:solidFill>
                  <a:srgbClr val="2A2A2A"/>
                </a:solidFill>
                <a:highlight>
                  <a:srgbClr val="FFFFFF"/>
                </a:highlight>
              </a:rPr>
              <a:t>While Republicans and GOP-leaning independents are slightly less positive than Democrats and Democratic leaners in their opinions of local media, views of local news don’t have the same stark political divides that exist within Americans’ </a:t>
            </a:r>
            <a:r>
              <a:rPr lang="en" sz="1500" u="sng">
                <a:solidFill>
                  <a:schemeClr val="hlink"/>
                </a:solidFill>
                <a:highlight>
                  <a:srgbClr val="FFFFFF"/>
                </a:highlight>
                <a:hlinkClick r:id="rId4"/>
              </a:rPr>
              <a:t>opinions about national media</a:t>
            </a:r>
            <a:r>
              <a:rPr lang="en" sz="1500">
                <a:solidFill>
                  <a:srgbClr val="2A2A2A"/>
                </a:solidFill>
                <a:highlight>
                  <a:srgbClr val="FFFFFF"/>
                </a:highlight>
              </a:rPr>
              <a:t>.” - Pew Research Center </a:t>
            </a:r>
            <a:endParaRPr sz="1500">
              <a:solidFill>
                <a:srgbClr val="2A2A2A"/>
              </a:solidFill>
              <a:highlight>
                <a:srgbClr val="FFFFFF"/>
              </a:highlight>
            </a:endParaRPr>
          </a:p>
          <a:p>
            <a:pPr indent="0" lvl="0" marL="0" rtl="0" algn="l">
              <a:spcBef>
                <a:spcPts val="100"/>
              </a:spcBef>
              <a:spcAft>
                <a:spcPts val="0"/>
              </a:spcAft>
              <a:buNone/>
            </a:pPr>
            <a:r>
              <a:t/>
            </a:r>
            <a:endParaRPr sz="1500"/>
          </a:p>
          <a:p>
            <a:pPr indent="0" lvl="0" marL="0" rtl="0" algn="l">
              <a:spcBef>
                <a:spcPts val="1200"/>
              </a:spcBef>
              <a:spcAft>
                <a:spcPts val="1200"/>
              </a:spcAft>
              <a:buNone/>
            </a:pPr>
            <a:r>
              <a:t/>
            </a:r>
            <a:endParaRPr sz="1500"/>
          </a:p>
        </p:txBody>
      </p:sp>
      <p:pic>
        <p:nvPicPr>
          <p:cNvPr id="78" name="Google Shape;78;p16"/>
          <p:cNvPicPr preferRelativeResize="0"/>
          <p:nvPr/>
        </p:nvPicPr>
        <p:blipFill>
          <a:blip r:embed="rId5">
            <a:alphaModFix/>
          </a:blip>
          <a:stretch>
            <a:fillRect/>
          </a:stretch>
        </p:blipFill>
        <p:spPr>
          <a:xfrm>
            <a:off x="6827371" y="4513275"/>
            <a:ext cx="2201578" cy="5727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lang="en"/>
              <a:t>Why is community media important to elections coverage? </a:t>
            </a:r>
            <a:endParaRPr/>
          </a:p>
          <a:p>
            <a:pPr indent="0" lvl="0" marL="0" rtl="0" algn="l">
              <a:spcBef>
                <a:spcPts val="0"/>
              </a:spcBef>
              <a:spcAft>
                <a:spcPts val="0"/>
              </a:spcAft>
              <a:buClr>
                <a:schemeClr val="dk1"/>
              </a:buClr>
              <a:buSzPct val="39285"/>
              <a:buFont typeface="Arial"/>
              <a:buNone/>
            </a:pPr>
            <a:r>
              <a:t/>
            </a:r>
            <a:endParaRPr/>
          </a:p>
          <a:p>
            <a:pPr indent="0" lvl="0" marL="0" rtl="0" algn="l">
              <a:spcBef>
                <a:spcPts val="0"/>
              </a:spcBef>
              <a:spcAft>
                <a:spcPts val="0"/>
              </a:spcAft>
              <a:buNone/>
            </a:pPr>
            <a:r>
              <a:t/>
            </a:r>
            <a:endParaRPr/>
          </a:p>
        </p:txBody>
      </p:sp>
      <p:sp>
        <p:nvSpPr>
          <p:cNvPr id="84" name="Google Shape;84;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1200"/>
              </a:spcBef>
              <a:spcAft>
                <a:spcPts val="0"/>
              </a:spcAft>
              <a:buClr>
                <a:schemeClr val="dk1"/>
              </a:buClr>
              <a:buSzPts val="1100"/>
              <a:buFont typeface="Arial"/>
              <a:buNone/>
            </a:pPr>
            <a:r>
              <a:rPr lang="en">
                <a:solidFill>
                  <a:srgbClr val="505050"/>
                </a:solidFill>
                <a:highlight>
                  <a:srgbClr val="FFFFFF"/>
                </a:highlight>
              </a:rPr>
              <a:t>Much of mainstream media covers the presidential race or well-known U.S. Senate races and often, especially in broadcast media, the ‘horserace’ is what is covered extensively because of their general audience.</a:t>
            </a:r>
            <a:endParaRPr>
              <a:solidFill>
                <a:srgbClr val="505050"/>
              </a:solidFill>
              <a:highlight>
                <a:srgbClr val="FFFFFF"/>
              </a:highlight>
            </a:endParaRPr>
          </a:p>
          <a:p>
            <a:pPr indent="0" lvl="0" marL="0" rtl="0" algn="l">
              <a:spcBef>
                <a:spcPts val="1200"/>
              </a:spcBef>
              <a:spcAft>
                <a:spcPts val="0"/>
              </a:spcAft>
              <a:buClr>
                <a:schemeClr val="dk1"/>
              </a:buClr>
              <a:buSzPts val="1100"/>
              <a:buFont typeface="Arial"/>
              <a:buNone/>
            </a:pPr>
            <a:r>
              <a:rPr lang="en">
                <a:solidFill>
                  <a:srgbClr val="505050"/>
                </a:solidFill>
                <a:highlight>
                  <a:srgbClr val="FFFFFF"/>
                </a:highlight>
              </a:rPr>
              <a:t>Community media journalists, on the other hand, provide a crucial, hyperlocal perspective on not just national elections but state and local elections as well as ballot initiatives — the parts of American politics that impact their communities’ day-to-day lives in tangible ways but are often overlooked and underappreciated by larger media outlets and their audiences.</a:t>
            </a:r>
            <a:endParaRPr>
              <a:solidFill>
                <a:srgbClr val="505050"/>
              </a:solidFill>
              <a:highlight>
                <a:srgbClr val="FFFFFF"/>
              </a:highlight>
            </a:endParaRPr>
          </a:p>
          <a:p>
            <a:pPr indent="0" lvl="0" marL="0" rtl="0" algn="l">
              <a:spcBef>
                <a:spcPts val="1200"/>
              </a:spcBef>
              <a:spcAft>
                <a:spcPts val="1200"/>
              </a:spcAft>
              <a:buNone/>
            </a:pPr>
            <a:r>
              <a:t/>
            </a:r>
            <a:endParaRPr/>
          </a:p>
        </p:txBody>
      </p:sp>
      <p:pic>
        <p:nvPicPr>
          <p:cNvPr id="85" name="Google Shape;85;p17"/>
          <p:cNvPicPr preferRelativeResize="0"/>
          <p:nvPr/>
        </p:nvPicPr>
        <p:blipFill>
          <a:blip r:embed="rId3">
            <a:alphaModFix/>
          </a:blip>
          <a:stretch>
            <a:fillRect/>
          </a:stretch>
        </p:blipFill>
        <p:spPr>
          <a:xfrm>
            <a:off x="6827371" y="4513275"/>
            <a:ext cx="2201578" cy="5727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2577"/>
              <a:t>What is the Center for Community Media and what do we do?</a:t>
            </a:r>
            <a:r>
              <a:rPr lang="en"/>
              <a:t> </a:t>
            </a:r>
            <a:endParaRPr/>
          </a:p>
        </p:txBody>
      </p:sp>
      <p:sp>
        <p:nvSpPr>
          <p:cNvPr id="91" name="Google Shape;91;p18"/>
          <p:cNvSpPr txBox="1"/>
          <p:nvPr>
            <p:ph idx="1" type="body"/>
          </p:nvPr>
        </p:nvSpPr>
        <p:spPr>
          <a:xfrm>
            <a:off x="311700" y="1017725"/>
            <a:ext cx="8580600" cy="3824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solidFill>
                  <a:srgbClr val="323232"/>
                </a:solidFill>
                <a:highlight>
                  <a:srgbClr val="FFFFFF"/>
                </a:highlight>
              </a:rPr>
              <a:t>The mission of CCM is to serve news organizations that provide essential local coverage for populations whose voices and issues are underrepresented in mainstream media. The Center serves as a hub of information, resources, and training aimed at increasing the sustainability of this news media sector.</a:t>
            </a:r>
            <a:br>
              <a:rPr lang="en" sz="1400">
                <a:solidFill>
                  <a:srgbClr val="323232"/>
                </a:solidFill>
                <a:highlight>
                  <a:srgbClr val="FFFFFF"/>
                </a:highlight>
              </a:rPr>
            </a:br>
            <a:r>
              <a:rPr lang="en" sz="1400">
                <a:solidFill>
                  <a:srgbClr val="323232"/>
                </a:solidFill>
                <a:highlight>
                  <a:srgbClr val="FFFFFF"/>
                </a:highlight>
              </a:rPr>
              <a:t>We offer:</a:t>
            </a:r>
            <a:endParaRPr sz="1400">
              <a:solidFill>
                <a:srgbClr val="323232"/>
              </a:solidFill>
              <a:highlight>
                <a:srgbClr val="FFFFFF"/>
              </a:highlight>
            </a:endParaRPr>
          </a:p>
          <a:p>
            <a:pPr indent="-342900" lvl="0" marL="457200" rtl="0" algn="l">
              <a:spcBef>
                <a:spcPts val="1200"/>
              </a:spcBef>
              <a:spcAft>
                <a:spcPts val="0"/>
              </a:spcAft>
              <a:buClr>
                <a:srgbClr val="323232"/>
              </a:buClr>
              <a:buSzPts val="1800"/>
              <a:buChar char="●"/>
            </a:pPr>
            <a:r>
              <a:rPr lang="en" sz="1400">
                <a:solidFill>
                  <a:srgbClr val="323232"/>
                </a:solidFill>
                <a:highlight>
                  <a:srgbClr val="FFFFFF"/>
                </a:highlight>
              </a:rPr>
              <a:t>Trainings covering both editorial and and marketing</a:t>
            </a:r>
            <a:endParaRPr sz="1400">
              <a:solidFill>
                <a:srgbClr val="323232"/>
              </a:solidFill>
              <a:highlight>
                <a:srgbClr val="FFFFFF"/>
              </a:highlight>
            </a:endParaRPr>
          </a:p>
          <a:p>
            <a:pPr indent="-342900" lvl="0" marL="457200" rtl="0" algn="l">
              <a:spcBef>
                <a:spcPts val="0"/>
              </a:spcBef>
              <a:spcAft>
                <a:spcPts val="0"/>
              </a:spcAft>
              <a:buClr>
                <a:srgbClr val="323232"/>
              </a:buClr>
              <a:buSzPts val="1800"/>
              <a:buChar char="●"/>
            </a:pPr>
            <a:r>
              <a:rPr lang="en" sz="1400">
                <a:solidFill>
                  <a:srgbClr val="323232"/>
                </a:solidFill>
                <a:highlight>
                  <a:srgbClr val="FFFFFF"/>
                </a:highlight>
              </a:rPr>
              <a:t>Mentorship programs, including the elections reporting one</a:t>
            </a:r>
            <a:endParaRPr sz="1400">
              <a:solidFill>
                <a:srgbClr val="323232"/>
              </a:solidFill>
              <a:highlight>
                <a:srgbClr val="FFFFFF"/>
              </a:highlight>
            </a:endParaRPr>
          </a:p>
          <a:p>
            <a:pPr indent="-342900" lvl="0" marL="457200" rtl="0" algn="l">
              <a:spcBef>
                <a:spcPts val="0"/>
              </a:spcBef>
              <a:spcAft>
                <a:spcPts val="0"/>
              </a:spcAft>
              <a:buClr>
                <a:srgbClr val="323232"/>
              </a:buClr>
              <a:buSzPts val="1800"/>
              <a:buChar char="●"/>
            </a:pPr>
            <a:r>
              <a:rPr lang="en" sz="1400">
                <a:solidFill>
                  <a:srgbClr val="323232"/>
                </a:solidFill>
                <a:highlight>
                  <a:srgbClr val="FFFFFF"/>
                </a:highlight>
              </a:rPr>
              <a:t>Ads Boost Initiative offers</a:t>
            </a:r>
            <a:r>
              <a:rPr lang="en" sz="1400">
                <a:solidFill>
                  <a:srgbClr val="323232"/>
                </a:solidFill>
                <a:highlight>
                  <a:srgbClr val="FFFFFF"/>
                </a:highlight>
              </a:rPr>
              <a:t> ads resources, media kit prep support, an updated media directory, work with MOECM for better engagement with the community media etc.</a:t>
            </a:r>
            <a:endParaRPr sz="1400">
              <a:solidFill>
                <a:srgbClr val="323232"/>
              </a:solidFill>
              <a:highlight>
                <a:srgbClr val="FFFFFF"/>
              </a:highlight>
            </a:endParaRPr>
          </a:p>
          <a:p>
            <a:pPr indent="-342900" lvl="0" marL="457200" rtl="0" algn="l">
              <a:spcBef>
                <a:spcPts val="0"/>
              </a:spcBef>
              <a:spcAft>
                <a:spcPts val="0"/>
              </a:spcAft>
              <a:buClr>
                <a:srgbClr val="323232"/>
              </a:buClr>
              <a:buSzPts val="1800"/>
              <a:buChar char="●"/>
            </a:pPr>
            <a:r>
              <a:rPr lang="en" sz="1400">
                <a:solidFill>
                  <a:srgbClr val="323232"/>
                </a:solidFill>
                <a:highlight>
                  <a:srgbClr val="FFFFFF"/>
                </a:highlight>
              </a:rPr>
              <a:t>BMI, AMI and LMI offer customized</a:t>
            </a:r>
            <a:r>
              <a:rPr lang="en" sz="1400">
                <a:solidFill>
                  <a:srgbClr val="323232"/>
                </a:solidFill>
                <a:highlight>
                  <a:srgbClr val="FFFFFF"/>
                </a:highlight>
              </a:rPr>
              <a:t> professional development programming to major sectors of the community media </a:t>
            </a:r>
            <a:endParaRPr sz="1400">
              <a:solidFill>
                <a:srgbClr val="323232"/>
              </a:solidFill>
              <a:highlight>
                <a:srgbClr val="FFFFFF"/>
              </a:highlight>
            </a:endParaRPr>
          </a:p>
          <a:p>
            <a:pPr indent="-342900" lvl="0" marL="457200" rtl="0" algn="l">
              <a:spcBef>
                <a:spcPts val="0"/>
              </a:spcBef>
              <a:spcAft>
                <a:spcPts val="0"/>
              </a:spcAft>
              <a:buClr>
                <a:srgbClr val="323232"/>
              </a:buClr>
              <a:buSzPts val="1800"/>
              <a:buChar char="●"/>
            </a:pPr>
            <a:r>
              <a:rPr lang="en" sz="1400">
                <a:solidFill>
                  <a:srgbClr val="323232"/>
                </a:solidFill>
                <a:highlight>
                  <a:srgbClr val="FFFFFF"/>
                </a:highlight>
              </a:rPr>
              <a:t>Weekly Newsletter covers latest news from the sector besides what’s happening at the Center </a:t>
            </a:r>
            <a:br>
              <a:rPr lang="en" sz="1400">
                <a:solidFill>
                  <a:srgbClr val="323232"/>
                </a:solidFill>
                <a:highlight>
                  <a:srgbClr val="FFFFFF"/>
                </a:highlight>
              </a:rPr>
            </a:br>
            <a:r>
              <a:rPr lang="en" sz="1400">
                <a:solidFill>
                  <a:srgbClr val="323232"/>
                </a:solidFill>
                <a:highlight>
                  <a:srgbClr val="FFFFFF"/>
                </a:highlight>
              </a:rPr>
              <a:t>Research, surveys and consistent engagement with the media to better. We are </a:t>
            </a:r>
            <a:r>
              <a:rPr lang="en" sz="1400">
                <a:solidFill>
                  <a:srgbClr val="323232"/>
                </a:solidFill>
                <a:highlight>
                  <a:srgbClr val="FFFFFF"/>
                </a:highlight>
              </a:rPr>
              <a:t>about</a:t>
            </a:r>
            <a:r>
              <a:rPr lang="en" sz="1400">
                <a:solidFill>
                  <a:srgbClr val="323232"/>
                </a:solidFill>
                <a:highlight>
                  <a:srgbClr val="FFFFFF"/>
                </a:highlight>
              </a:rPr>
              <a:t> to release a major report about Asian media.</a:t>
            </a:r>
            <a:br>
              <a:rPr lang="en" sz="1300">
                <a:solidFill>
                  <a:srgbClr val="323232"/>
                </a:solidFill>
                <a:highlight>
                  <a:srgbClr val="FFFFFF"/>
                </a:highlight>
              </a:rPr>
            </a:br>
            <a:endParaRPr sz="1300">
              <a:solidFill>
                <a:srgbClr val="323232"/>
              </a:solidFill>
              <a:highlight>
                <a:srgbClr val="FFFFFF"/>
              </a:highlight>
            </a:endParaRPr>
          </a:p>
        </p:txBody>
      </p:sp>
      <p:pic>
        <p:nvPicPr>
          <p:cNvPr id="92" name="Google Shape;92;p18"/>
          <p:cNvPicPr preferRelativeResize="0"/>
          <p:nvPr/>
        </p:nvPicPr>
        <p:blipFill>
          <a:blip r:embed="rId3">
            <a:alphaModFix/>
          </a:blip>
          <a:stretch>
            <a:fillRect/>
          </a:stretch>
        </p:blipFill>
        <p:spPr>
          <a:xfrm>
            <a:off x="7295250" y="4634975"/>
            <a:ext cx="1733701" cy="4510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The Elections Reporting Mentorship</a:t>
            </a:r>
            <a:endParaRPr/>
          </a:p>
        </p:txBody>
      </p:sp>
      <p:sp>
        <p:nvSpPr>
          <p:cNvPr id="98" name="Google Shape;98;p19"/>
          <p:cNvSpPr txBox="1"/>
          <p:nvPr>
            <p:ph idx="1" type="body"/>
          </p:nvPr>
        </p:nvSpPr>
        <p:spPr>
          <a:xfrm>
            <a:off x="311700" y="1152475"/>
            <a:ext cx="8520600" cy="33156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16 professional journalists chosen from a large number of applicants </a:t>
            </a:r>
            <a:endParaRPr/>
          </a:p>
          <a:p>
            <a:pPr indent="-342900" lvl="0" marL="457200" rtl="0" algn="l">
              <a:spcBef>
                <a:spcPts val="0"/>
              </a:spcBef>
              <a:spcAft>
                <a:spcPts val="0"/>
              </a:spcAft>
              <a:buSzPts val="1800"/>
              <a:buChar char="●"/>
            </a:pPr>
            <a:r>
              <a:rPr lang="en">
                <a:solidFill>
                  <a:srgbClr val="505050"/>
                </a:solidFill>
                <a:highlight>
                  <a:srgbClr val="FFFFFF"/>
                </a:highlight>
              </a:rPr>
              <a:t>Represent Caribbean, Latino, Arab, Irish, Indian, Chinese, Black, and other communities in the metro area and their stories will be published in English, Spanish, Nepali, Chinese, and Arabic. </a:t>
            </a:r>
            <a:endParaRPr>
              <a:solidFill>
                <a:srgbClr val="505050"/>
              </a:solidFill>
              <a:highlight>
                <a:srgbClr val="FFFFFF"/>
              </a:highlight>
            </a:endParaRPr>
          </a:p>
          <a:p>
            <a:pPr indent="-342900" lvl="0" marL="457200" rtl="0" algn="l">
              <a:spcBef>
                <a:spcPts val="0"/>
              </a:spcBef>
              <a:spcAft>
                <a:spcPts val="0"/>
              </a:spcAft>
              <a:buClr>
                <a:srgbClr val="505050"/>
              </a:buClr>
              <a:buSzPts val="1800"/>
              <a:buChar char="●"/>
            </a:pPr>
            <a:r>
              <a:rPr lang="en">
                <a:solidFill>
                  <a:srgbClr val="505050"/>
                </a:solidFill>
                <a:highlight>
                  <a:srgbClr val="FFFFFF"/>
                </a:highlight>
              </a:rPr>
              <a:t>Three stories to be produced over the course of the mentorship </a:t>
            </a:r>
            <a:endParaRPr>
              <a:solidFill>
                <a:srgbClr val="505050"/>
              </a:solidFill>
              <a:highlight>
                <a:srgbClr val="FFFFFF"/>
              </a:highlight>
            </a:endParaRPr>
          </a:p>
          <a:p>
            <a:pPr indent="-342900" lvl="0" marL="457200" rtl="0" algn="l">
              <a:spcBef>
                <a:spcPts val="0"/>
              </a:spcBef>
              <a:spcAft>
                <a:spcPts val="0"/>
              </a:spcAft>
              <a:buClr>
                <a:srgbClr val="505050"/>
              </a:buClr>
              <a:buSzPts val="1800"/>
              <a:buChar char="●"/>
            </a:pPr>
            <a:r>
              <a:rPr lang="en">
                <a:solidFill>
                  <a:srgbClr val="505050"/>
                </a:solidFill>
                <a:highlight>
                  <a:srgbClr val="FFFFFF"/>
                </a:highlight>
              </a:rPr>
              <a:t>Attending training and editorial sessions </a:t>
            </a:r>
            <a:endParaRPr>
              <a:solidFill>
                <a:srgbClr val="505050"/>
              </a:solidFill>
              <a:highlight>
                <a:srgbClr val="FFFFFF"/>
              </a:highlight>
            </a:endParaRPr>
          </a:p>
          <a:p>
            <a:pPr indent="-342900" lvl="0" marL="457200" rtl="0" algn="l">
              <a:spcBef>
                <a:spcPts val="0"/>
              </a:spcBef>
              <a:spcAft>
                <a:spcPts val="0"/>
              </a:spcAft>
              <a:buClr>
                <a:srgbClr val="505050"/>
              </a:buClr>
              <a:buSzPts val="1800"/>
              <a:buChar char="●"/>
            </a:pPr>
            <a:r>
              <a:rPr lang="en">
                <a:solidFill>
                  <a:srgbClr val="505050"/>
                </a:solidFill>
                <a:highlight>
                  <a:srgbClr val="FFFFFF"/>
                </a:highlight>
              </a:rPr>
              <a:t>We work with in-house editors </a:t>
            </a:r>
            <a:endParaRPr>
              <a:solidFill>
                <a:srgbClr val="505050"/>
              </a:solidFill>
              <a:highlight>
                <a:srgbClr val="FFFFFF"/>
              </a:highlight>
            </a:endParaRPr>
          </a:p>
          <a:p>
            <a:pPr indent="-342900" lvl="0" marL="457200" rtl="0" algn="l">
              <a:spcBef>
                <a:spcPts val="0"/>
              </a:spcBef>
              <a:spcAft>
                <a:spcPts val="0"/>
              </a:spcAft>
              <a:buClr>
                <a:srgbClr val="505050"/>
              </a:buClr>
              <a:buSzPts val="1800"/>
              <a:buChar char="●"/>
            </a:pPr>
            <a:r>
              <a:rPr lang="en">
                <a:solidFill>
                  <a:srgbClr val="505050"/>
                </a:solidFill>
                <a:highlight>
                  <a:srgbClr val="FFFFFF"/>
                </a:highlight>
              </a:rPr>
              <a:t>Exposes reporters to a new beat or deepens their expertise</a:t>
            </a:r>
            <a:endParaRPr>
              <a:solidFill>
                <a:srgbClr val="505050"/>
              </a:solidFill>
              <a:highlight>
                <a:srgbClr val="FFFFFF"/>
              </a:highlight>
            </a:endParaRPr>
          </a:p>
        </p:txBody>
      </p:sp>
      <p:pic>
        <p:nvPicPr>
          <p:cNvPr id="99" name="Google Shape;99;p19"/>
          <p:cNvPicPr preferRelativeResize="0"/>
          <p:nvPr/>
        </p:nvPicPr>
        <p:blipFill>
          <a:blip r:embed="rId3">
            <a:alphaModFix/>
          </a:blip>
          <a:stretch>
            <a:fillRect/>
          </a:stretch>
        </p:blipFill>
        <p:spPr>
          <a:xfrm>
            <a:off x="6827371" y="4513275"/>
            <a:ext cx="2201578" cy="5727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Stories from our cohort </a:t>
            </a:r>
            <a:endParaRPr/>
          </a:p>
        </p:txBody>
      </p:sp>
      <p:sp>
        <p:nvSpPr>
          <p:cNvPr id="105" name="Google Shape;105;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30200" lvl="0" marL="457200" rtl="0" algn="l">
              <a:spcBef>
                <a:spcPts val="0"/>
              </a:spcBef>
              <a:spcAft>
                <a:spcPts val="0"/>
              </a:spcAft>
              <a:buSzPts val="1600"/>
              <a:buChar char="●"/>
            </a:pPr>
            <a:r>
              <a:rPr lang="en" sz="1600">
                <a:solidFill>
                  <a:srgbClr val="505050"/>
                </a:solidFill>
                <a:highlight>
                  <a:srgbClr val="FFFFFF"/>
                </a:highlight>
              </a:rPr>
              <a:t>For </a:t>
            </a:r>
            <a:r>
              <a:rPr b="1" lang="en" sz="1600">
                <a:solidFill>
                  <a:srgbClr val="505050"/>
                </a:solidFill>
                <a:highlight>
                  <a:srgbClr val="FFFFFF"/>
                </a:highlight>
              </a:rPr>
              <a:t>City Limits</a:t>
            </a:r>
            <a:r>
              <a:rPr lang="en" sz="1600">
                <a:solidFill>
                  <a:srgbClr val="505050"/>
                </a:solidFill>
                <a:highlight>
                  <a:srgbClr val="FFFFFF"/>
                </a:highlight>
              </a:rPr>
              <a:t>, </a:t>
            </a:r>
            <a:r>
              <a:rPr b="1" lang="en" sz="1600">
                <a:solidFill>
                  <a:srgbClr val="505050"/>
                </a:solidFill>
                <a:highlight>
                  <a:srgbClr val="FFFFFF"/>
                </a:highlight>
              </a:rPr>
              <a:t>Mary Cunningham</a:t>
            </a:r>
            <a:r>
              <a:rPr lang="en" sz="1600">
                <a:solidFill>
                  <a:srgbClr val="505050"/>
                </a:solidFill>
                <a:highlight>
                  <a:srgbClr val="FFFFFF"/>
                </a:highlight>
              </a:rPr>
              <a:t> reported on </a:t>
            </a:r>
            <a:r>
              <a:rPr lang="en" sz="1600" u="sng">
                <a:solidFill>
                  <a:srgbClr val="336699"/>
                </a:solidFill>
                <a:highlight>
                  <a:srgbClr val="FFFFFF"/>
                </a:highlight>
                <a:hlinkClick r:id="rId3">
                  <a:extLst>
                    <a:ext uri="{A12FA001-AC4F-418D-AE19-62706E023703}">
                      <ahyp:hlinkClr val="tx"/>
                    </a:ext>
                  </a:extLst>
                </a:hlinkClick>
              </a:rPr>
              <a:t>New York state’s version of the Equal Rights Amendment</a:t>
            </a:r>
            <a:r>
              <a:rPr lang="en" sz="1600">
                <a:solidFill>
                  <a:srgbClr val="505050"/>
                </a:solidFill>
                <a:highlight>
                  <a:srgbClr val="FFFFFF"/>
                </a:highlight>
              </a:rPr>
              <a:t> and its provision regarding reproductive rights being included on the ballot in November. </a:t>
            </a:r>
            <a:endParaRPr sz="1600">
              <a:solidFill>
                <a:srgbClr val="505050"/>
              </a:solidFill>
              <a:highlight>
                <a:srgbClr val="FFFFFF"/>
              </a:highlight>
            </a:endParaRPr>
          </a:p>
          <a:p>
            <a:pPr indent="-330200" lvl="0" marL="457200" rtl="0" algn="l">
              <a:spcBef>
                <a:spcPts val="0"/>
              </a:spcBef>
              <a:spcAft>
                <a:spcPts val="0"/>
              </a:spcAft>
              <a:buClr>
                <a:srgbClr val="505050"/>
              </a:buClr>
              <a:buSzPts val="1600"/>
              <a:buChar char="●"/>
            </a:pPr>
            <a:r>
              <a:rPr b="1" lang="en" sz="1600">
                <a:solidFill>
                  <a:srgbClr val="505050"/>
                </a:solidFill>
                <a:highlight>
                  <a:srgbClr val="FFFFFF"/>
                </a:highlight>
              </a:rPr>
              <a:t>Rommel H. Ojeda</a:t>
            </a:r>
            <a:r>
              <a:rPr lang="en" sz="1600">
                <a:solidFill>
                  <a:srgbClr val="505050"/>
                </a:solidFill>
                <a:highlight>
                  <a:srgbClr val="FFFFFF"/>
                </a:highlight>
              </a:rPr>
              <a:t> did a bit of service journalism for Documented, providing useful information for </a:t>
            </a:r>
            <a:r>
              <a:rPr lang="en" sz="1600" u="sng">
                <a:solidFill>
                  <a:srgbClr val="336699"/>
                </a:solidFill>
                <a:highlight>
                  <a:srgbClr val="FFFFFF"/>
                </a:highlight>
                <a:hlinkClick r:id="rId4">
                  <a:extLst>
                    <a:ext uri="{A12FA001-AC4F-418D-AE19-62706E023703}">
                      <ahyp:hlinkClr val="tx"/>
                    </a:ext>
                  </a:extLst>
                </a:hlinkClick>
              </a:rPr>
              <a:t>naturalized citizens voting for the first time in NYC</a:t>
            </a:r>
            <a:r>
              <a:rPr lang="en" sz="1600">
                <a:solidFill>
                  <a:srgbClr val="505050"/>
                </a:solidFill>
                <a:highlight>
                  <a:srgbClr val="FFFFFF"/>
                </a:highlight>
              </a:rPr>
              <a:t>. </a:t>
            </a:r>
            <a:endParaRPr sz="1600">
              <a:solidFill>
                <a:srgbClr val="505050"/>
              </a:solidFill>
              <a:highlight>
                <a:srgbClr val="FFFFFF"/>
              </a:highlight>
            </a:endParaRPr>
          </a:p>
          <a:p>
            <a:pPr indent="-330200" lvl="0" marL="457200" rtl="0" algn="l">
              <a:spcBef>
                <a:spcPts val="0"/>
              </a:spcBef>
              <a:spcAft>
                <a:spcPts val="0"/>
              </a:spcAft>
              <a:buClr>
                <a:srgbClr val="505050"/>
              </a:buClr>
              <a:buSzPts val="1600"/>
              <a:buChar char="●"/>
            </a:pPr>
            <a:r>
              <a:rPr b="1" lang="en" sz="1600">
                <a:solidFill>
                  <a:srgbClr val="505050"/>
                </a:solidFill>
                <a:highlight>
                  <a:srgbClr val="FFFFFF"/>
                </a:highlight>
              </a:rPr>
              <a:t>Alec Meeker</a:t>
            </a:r>
            <a:r>
              <a:rPr lang="en" sz="1600">
                <a:solidFill>
                  <a:srgbClr val="505050"/>
                </a:solidFill>
                <a:highlight>
                  <a:srgbClr val="FFFFFF"/>
                </a:highlight>
              </a:rPr>
              <a:t> of </a:t>
            </a:r>
            <a:r>
              <a:rPr b="1" lang="en" sz="1600">
                <a:solidFill>
                  <a:srgbClr val="505050"/>
                </a:solidFill>
                <a:highlight>
                  <a:srgbClr val="FFFFFF"/>
                </a:highlight>
              </a:rPr>
              <a:t>Bushwick Daily</a:t>
            </a:r>
            <a:r>
              <a:rPr lang="en" sz="1600">
                <a:solidFill>
                  <a:srgbClr val="505050"/>
                </a:solidFill>
                <a:highlight>
                  <a:srgbClr val="FFFFFF"/>
                </a:highlight>
              </a:rPr>
              <a:t> explored how </a:t>
            </a:r>
            <a:r>
              <a:rPr lang="en" sz="1600" u="sng">
                <a:solidFill>
                  <a:srgbClr val="336699"/>
                </a:solidFill>
                <a:highlight>
                  <a:srgbClr val="FFFFFF"/>
                </a:highlight>
                <a:hlinkClick r:id="rId5">
                  <a:extLst>
                    <a:ext uri="{A12FA001-AC4F-418D-AE19-62706E023703}">
                      <ahyp:hlinkClr val="tx"/>
                    </a:ext>
                  </a:extLst>
                </a:hlinkClick>
              </a:rPr>
              <a:t>redistricting is affecting Bushwick</a:t>
            </a:r>
            <a:r>
              <a:rPr lang="en" sz="1600">
                <a:solidFill>
                  <a:srgbClr val="505050"/>
                </a:solidFill>
                <a:highlight>
                  <a:srgbClr val="FFFFFF"/>
                </a:highlight>
              </a:rPr>
              <a:t> and how that intersects with a changing demographic in the district. Check out his custom maps! </a:t>
            </a:r>
            <a:endParaRPr sz="1600">
              <a:solidFill>
                <a:srgbClr val="505050"/>
              </a:solidFill>
              <a:highlight>
                <a:srgbClr val="FFFFFF"/>
              </a:highlight>
            </a:endParaRPr>
          </a:p>
          <a:p>
            <a:pPr indent="-330200" lvl="0" marL="457200" rtl="0" algn="l">
              <a:spcBef>
                <a:spcPts val="0"/>
              </a:spcBef>
              <a:spcAft>
                <a:spcPts val="0"/>
              </a:spcAft>
              <a:buClr>
                <a:srgbClr val="505050"/>
              </a:buClr>
              <a:buSzPts val="1600"/>
              <a:buChar char="●"/>
            </a:pPr>
            <a:r>
              <a:rPr b="1" lang="en" sz="1600">
                <a:solidFill>
                  <a:srgbClr val="505050"/>
                </a:solidFill>
                <a:highlight>
                  <a:srgbClr val="FFFFFF"/>
                </a:highlight>
              </a:rPr>
              <a:t>Reporte Hispano</a:t>
            </a:r>
            <a:r>
              <a:rPr lang="en" sz="1600">
                <a:solidFill>
                  <a:srgbClr val="505050"/>
                </a:solidFill>
                <a:highlight>
                  <a:srgbClr val="FFFFFF"/>
                </a:highlight>
              </a:rPr>
              <a:t>’s </a:t>
            </a:r>
            <a:r>
              <a:rPr b="1" lang="en" sz="1600">
                <a:solidFill>
                  <a:srgbClr val="505050"/>
                </a:solidFill>
                <a:highlight>
                  <a:srgbClr val="FFFFFF"/>
                </a:highlight>
              </a:rPr>
              <a:t>Gery Vereau</a:t>
            </a:r>
            <a:r>
              <a:rPr lang="en" sz="1600">
                <a:solidFill>
                  <a:srgbClr val="505050"/>
                </a:solidFill>
                <a:highlight>
                  <a:srgbClr val="FFFFFF"/>
                </a:highlight>
              </a:rPr>
              <a:t> looked at the </a:t>
            </a:r>
            <a:r>
              <a:rPr lang="en" sz="1600" u="sng">
                <a:solidFill>
                  <a:srgbClr val="336699"/>
                </a:solidFill>
                <a:highlight>
                  <a:srgbClr val="FFFFFF"/>
                </a:highlight>
                <a:hlinkClick r:id="rId6">
                  <a:extLst>
                    <a:ext uri="{A12FA001-AC4F-418D-AE19-62706E023703}">
                      <ahyp:hlinkClr val="tx"/>
                    </a:ext>
                  </a:extLst>
                </a:hlinkClick>
              </a:rPr>
              <a:t>elections through the lens of chifa, a Peruvian-Chinese dish</a:t>
            </a:r>
            <a:r>
              <a:rPr lang="en" sz="1600">
                <a:solidFill>
                  <a:srgbClr val="505050"/>
                </a:solidFill>
                <a:highlight>
                  <a:srgbClr val="FFFFFF"/>
                </a:highlight>
              </a:rPr>
              <a:t> made with meat and rice, and spoke to voters at various chifa restaurants in the metro area while weaving in the perspective of how immigrant communities often bring their experiences with politics in their home countries with them in the U.S. </a:t>
            </a:r>
            <a:endParaRPr sz="1600">
              <a:solidFill>
                <a:srgbClr val="505050"/>
              </a:solidFill>
              <a:highlight>
                <a:srgbClr val="FFFFFF"/>
              </a:highlight>
            </a:endParaRPr>
          </a:p>
        </p:txBody>
      </p:sp>
      <p:pic>
        <p:nvPicPr>
          <p:cNvPr id="106" name="Google Shape;106;p20"/>
          <p:cNvPicPr preferRelativeResize="0"/>
          <p:nvPr/>
        </p:nvPicPr>
        <p:blipFill>
          <a:blip r:embed="rId7">
            <a:alphaModFix/>
          </a:blip>
          <a:stretch>
            <a:fillRect/>
          </a:stretch>
        </p:blipFill>
        <p:spPr>
          <a:xfrm>
            <a:off x="7352800" y="4649950"/>
            <a:ext cx="1676149" cy="4360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Sign up for our newsletter! </a:t>
            </a:r>
            <a:endParaRPr/>
          </a:p>
          <a:p>
            <a:pPr indent="0" lvl="0" marL="0" rtl="0" algn="l">
              <a:spcBef>
                <a:spcPts val="1200"/>
              </a:spcBef>
              <a:spcAft>
                <a:spcPts val="0"/>
              </a:spcAft>
              <a:buNone/>
            </a:pPr>
            <a:r>
              <a:rPr lang="en" u="sng">
                <a:solidFill>
                  <a:schemeClr val="hlink"/>
                </a:solidFill>
                <a:hlinkClick r:id="rId3"/>
              </a:rPr>
              <a:t>https://go.journalism.cuny.edu/l/930393/2022-05-16/mlhn</a:t>
            </a:r>
            <a:endParaRPr/>
          </a:p>
          <a:p>
            <a:pPr indent="0" lvl="0" marL="0" rtl="0" algn="l">
              <a:spcBef>
                <a:spcPts val="1200"/>
              </a:spcBef>
              <a:spcAft>
                <a:spcPts val="0"/>
              </a:spcAft>
              <a:buNone/>
            </a:pPr>
            <a:r>
              <a:t/>
            </a:r>
            <a:endParaRPr/>
          </a:p>
          <a:p>
            <a:pPr indent="0" lvl="0" marL="0" rtl="0" algn="l">
              <a:spcBef>
                <a:spcPts val="1200"/>
              </a:spcBef>
              <a:spcAft>
                <a:spcPts val="0"/>
              </a:spcAft>
              <a:buNone/>
            </a:pPr>
            <a:r>
              <a:rPr lang="en"/>
              <a:t>Follow us on Twitter/X: </a:t>
            </a:r>
            <a:r>
              <a:rPr lang="en" u="sng">
                <a:solidFill>
                  <a:schemeClr val="hlink"/>
                </a:solidFill>
                <a:hlinkClick r:id="rId4"/>
              </a:rPr>
              <a:t>@ccmnewmarkJ</a:t>
            </a:r>
            <a:endParaRPr/>
          </a:p>
          <a:p>
            <a:pPr indent="0" lvl="0" marL="0" rtl="0" algn="l">
              <a:spcBef>
                <a:spcPts val="1200"/>
              </a:spcBef>
              <a:spcAft>
                <a:spcPts val="1200"/>
              </a:spcAft>
              <a:buNone/>
            </a:pPr>
            <a:r>
              <a:rPr lang="en"/>
              <a:t>And on LinkedIn: </a:t>
            </a:r>
            <a:r>
              <a:rPr lang="en" u="sng">
                <a:solidFill>
                  <a:schemeClr val="hlink"/>
                </a:solidFill>
                <a:hlinkClick r:id="rId5"/>
              </a:rPr>
              <a:t>https://www.linkedin.com/showcase/ccmnewmarkjschool/</a:t>
            </a:r>
            <a:r>
              <a:rPr lang="en"/>
              <a:t> </a:t>
            </a:r>
            <a:endParaRPr/>
          </a:p>
        </p:txBody>
      </p:sp>
      <p:pic>
        <p:nvPicPr>
          <p:cNvPr id="112" name="Google Shape;112;p21"/>
          <p:cNvPicPr preferRelativeResize="0"/>
          <p:nvPr/>
        </p:nvPicPr>
        <p:blipFill>
          <a:blip r:embed="rId6">
            <a:alphaModFix/>
          </a:blip>
          <a:stretch>
            <a:fillRect/>
          </a:stretch>
        </p:blipFill>
        <p:spPr>
          <a:xfrm>
            <a:off x="6827371" y="4513275"/>
            <a:ext cx="2201578" cy="5727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