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4666" r:id="rId4"/>
    <p:sldId id="268" r:id="rId5"/>
    <p:sldId id="5816" r:id="rId6"/>
    <p:sldId id="5803" r:id="rId7"/>
    <p:sldId id="5805" r:id="rId8"/>
    <p:sldId id="5807" r:id="rId9"/>
    <p:sldId id="5813" r:id="rId10"/>
    <p:sldId id="261" r:id="rId11"/>
    <p:sldId id="5815" r:id="rId12"/>
    <p:sldId id="263" r:id="rId13"/>
    <p:sldId id="5808" r:id="rId14"/>
    <p:sldId id="4551" r:id="rId15"/>
  </p:sldIdLst>
  <p:sldSz cx="12192000" cy="6858000"/>
  <p:notesSz cx="71628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8D6"/>
    <a:srgbClr val="2777BF"/>
    <a:srgbClr val="1F5F98"/>
    <a:srgbClr val="2675BC"/>
    <a:srgbClr val="2B83D3"/>
    <a:srgbClr val="28508E"/>
    <a:srgbClr val="9FCBDB"/>
    <a:srgbClr val="4382FF"/>
    <a:srgbClr val="003399"/>
    <a:srgbClr val="194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494" autoAdjust="0"/>
  </p:normalViewPr>
  <p:slideViewPr>
    <p:cSldViewPr snapToGrid="0">
      <p:cViewPr varScale="1">
        <p:scale>
          <a:sx n="82" d="100"/>
          <a:sy n="82" d="100"/>
        </p:scale>
        <p:origin x="17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3880" cy="474081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7262" y="0"/>
            <a:ext cx="3103880" cy="474081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r">
              <a:defRPr sz="1200"/>
            </a:lvl1pPr>
          </a:lstStyle>
          <a:p>
            <a:fld id="{54C59174-9108-4C43-A569-0493F780B1BF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81100"/>
            <a:ext cx="56705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5" tIns="47457" rIns="94915" bIns="474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280" y="4547235"/>
            <a:ext cx="5730240" cy="3720465"/>
          </a:xfrm>
          <a:prstGeom prst="rect">
            <a:avLst/>
          </a:prstGeom>
        </p:spPr>
        <p:txBody>
          <a:bodyPr vert="horz" lIns="94915" tIns="47457" rIns="94915" bIns="474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1"/>
            <a:ext cx="3103880" cy="474080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7262" y="8974721"/>
            <a:ext cx="3103880" cy="474080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r">
              <a:defRPr sz="1200"/>
            </a:lvl1pPr>
          </a:lstStyle>
          <a:p>
            <a:fld id="{7F463BFB-E136-44FB-8084-F14C1287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5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1D4453"/>
                </a:solidFill>
              </a:rPr>
              <a:t>Depression &amp; Anxiety cost the global economy 12 billion working days every year, which is $1 trillion per year in lost productivity</a:t>
            </a:r>
          </a:p>
          <a:p>
            <a:endParaRPr lang="en-US" b="1" dirty="0">
              <a:solidFill>
                <a:srgbClr val="1D4453"/>
              </a:solidFill>
            </a:endParaRPr>
          </a:p>
          <a:p>
            <a:pPr algn="ctr" defTabSz="632796">
              <a:lnSpc>
                <a:spcPts val="2574"/>
              </a:lnSpc>
              <a:spcBef>
                <a:spcPct val="0"/>
              </a:spcBef>
            </a:pPr>
            <a:r>
              <a:rPr lang="en-US" b="1" dirty="0">
                <a:solidFill>
                  <a:srgbClr val="1D4453"/>
                </a:solidFill>
              </a:rPr>
              <a:t>$322Billion: </a:t>
            </a:r>
            <a:r>
              <a:rPr lang="en-US" dirty="0">
                <a:solidFill>
                  <a:srgbClr val="E05929"/>
                </a:solidFill>
                <a:latin typeface="Gotham Bold"/>
              </a:rPr>
              <a:t>The global costs associated with turnover and lost productivity </a:t>
            </a:r>
          </a:p>
          <a:p>
            <a:pPr algn="ctr" defTabSz="632796">
              <a:lnSpc>
                <a:spcPts val="2574"/>
              </a:lnSpc>
              <a:spcBef>
                <a:spcPct val="0"/>
              </a:spcBef>
            </a:pPr>
            <a:r>
              <a:rPr lang="en-US" dirty="0">
                <a:solidFill>
                  <a:srgbClr val="E05929"/>
                </a:solidFill>
                <a:latin typeface="Gotham Bold"/>
              </a:rPr>
              <a:t>because of low well-being.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3BFB-E136-44FB-8084-F14C1287D9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14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3BFB-E136-44FB-8084-F14C1287D9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7&amp;8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3BFB-E136-44FB-8084-F14C1287D9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3BFB-E136-44FB-8084-F14C1287D9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6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287" indent="-237287" defTabSz="949147">
              <a:buFontTx/>
              <a:buAutoNum type="arabicPeriod"/>
              <a:defRPr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Words matters (portraying conditions OVER illness or challenges). When reporting, use care in distinguishing when events are rooted in a mental health condition vs. heinous crimes.</a:t>
            </a:r>
          </a:p>
          <a:p>
            <a:pPr marL="237287" indent="-237287" defTabSz="949147">
              <a:buFontTx/>
              <a:buAutoNum type="arabicPeriod"/>
              <a:defRPr/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37287" indent="-237287" defTabSz="949147">
              <a:buFontTx/>
              <a:buAutoNum type="arabicPeriod"/>
              <a:defRPr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Report on innovations in health care that have improved treatment of mental health conditions and substance use.</a:t>
            </a:r>
          </a:p>
          <a:p>
            <a:pPr marL="237287" indent="-237287" defTabSz="949147">
              <a:buFontTx/>
              <a:buAutoNum type="arabicPeriod"/>
              <a:defRPr/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37287" indent="-237287" defTabSz="949147">
              <a:buFontTx/>
              <a:buAutoNum type="arabicPeriod"/>
              <a:defRPr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Amplify need to mental health parity. Learn about and report on collaborative care 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3BFB-E136-44FB-8084-F14C1287D9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0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3BFB-E136-44FB-8084-F14C1287D9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9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B4BB-D819-9193-AC8C-22CCB18F8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952A4-9642-C828-FF11-59A2C31EA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289C-EB0E-62F5-2226-4531460B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AE640-7B8D-57A4-1758-F6878C06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F5183-CEDC-2487-2768-CE421FF2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1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132E-C3C2-26F0-57EA-877D2E7A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297A8-E76D-90DA-A674-F2F795799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F8415-304F-0B0D-4E8D-F4C74AE3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B00D8-566C-93AC-6EEB-816FEBE9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26544-D1AF-2204-6B64-9A6F7231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0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C6F33-4E0E-DDCB-5C42-8E6D78C66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AABDF-A165-3DA3-1257-2945AC8C9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846DC-73B1-ADB1-BC58-4548E9CC2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1AB07-7400-E731-F37F-6E139481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1EE9-56A5-C20C-6A62-8CD4A917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3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ECC0-82AC-444F-B9C4-AE5DA95B6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03E16-1CF8-4C5C-84B5-88A3BC4D3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59E5E-39B8-4281-96DA-BF4ED6E0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27E6C-63ED-4590-B932-F28D54F1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982F0-9A58-4056-AE24-C6802F08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D0F4-C6C5-4E3A-AD2B-49792A5D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5FE4-25BC-4C30-B0E3-DA432D449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E376D-537C-4FE5-B364-EE2C2205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1721C-A3B9-456A-AF95-96B2D06D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C26B6-AA1F-4B55-81F7-7B62CB4C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59A5-574D-4793-BCFC-0DAF8DB5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F09E2-DFEF-43CE-B16D-D664EB98C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136ED-41FE-4C90-8AC4-725609D9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83C22-6378-4E83-8846-B5B04398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D1BC5-C944-4B66-A082-1961A232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5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2B83-21BB-4728-9D5C-819D345E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08514-35C4-41BF-BEA5-317568267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6FE59-D704-4F41-9981-288D71834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066BF-701B-4201-B64A-631EF3D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17AE0-030C-4A75-8DD9-4A3E9D46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4348-9E19-4858-81D8-BF6EE415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E5A9-7964-4FF0-84E9-7317BF7A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09D9C-9081-43B6-B9EA-B7FA3B4B3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69E28-3BC5-49D9-BF6F-963BA13A1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950B4-F2A4-43FC-8F17-3F14EDF9B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8AA39-6557-4C15-BC91-3069C8FA6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B73C5-8F61-4F8E-8012-B5B26F63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C98C0-3208-4469-BB77-6B393ADC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4CA9A-938C-4D8B-B173-31037A5C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D2B0-DB74-454B-9FCC-E19570D3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C8B1D-4468-42A3-BDFB-57CD09B7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E0B53-7C3D-4C49-9C9C-ABE561A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F9EDB-C0DD-4ADB-A502-241903B4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7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F82E5-D495-439A-AF5C-B359717C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EAEEB-4EBE-4CFB-8571-F881B9E64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6CC85-B927-495D-8EBB-D1AE7EC4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17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3961-8578-4B6E-979B-516CE47A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A7807-DCD0-470D-8B41-A375B0F4B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83AB6-FB10-4F83-9989-6B9819E52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BD933-0B26-4585-8D8D-195BED5D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AF91A-8D3F-4A4C-BA49-84E8DA47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A9229-C292-4CBE-886D-55BD614F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D95F-6CC0-0730-ADDE-358C9FD0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9D8E4-B559-98B7-F610-FA67EDB21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CD56B-5725-E9E8-71A7-9296DB16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0BEBC-1AEC-A7CA-3377-F794F9FC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45916-72E9-60ED-B279-54D24D2E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52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1CB5-253A-4C1D-B16A-927ABF88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D6BEC-36B6-46B2-9810-ED8D4BA13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363B6-10D8-4ADD-B624-41DA98B6C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99FDD-CBE5-4594-85AD-7189DE5A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D847B-BAA2-456F-827C-12DA946A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15433-07BA-4B2A-A594-962C1687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17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17C4-566B-4AF1-B44C-7FAAFB71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DAC2A-CB1A-4D83-B809-0CA5DD650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427B6-5E97-4C55-A119-E4F99062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F9EE0-44D3-4129-B525-897C835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456F9-0137-42D4-A218-F202F7AC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63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5A25E-A7F9-4B5D-9B53-7BC17EE25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C6EC1-600E-44AC-8FD3-72DE48D8C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9AC2-085F-4CC6-959C-F31B7D65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F81D0-782D-4E92-ACA3-9EFBBCD4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F64E-79F6-4698-893F-C67F21E0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95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37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4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78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4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6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67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5E5D-9D1E-4154-6C8C-482D0527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12A4E-1525-EDD9-FB83-346E2A619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F518D-D48A-5DA4-65B1-843699B4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FD9D-34FD-243D-87D4-81303CA4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AD3BD-3825-53E4-EDD4-F5E10E99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00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75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8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9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7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A6614-8DE5-4C55-9140-E4803FD2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FFEC8-F061-5E90-1421-047CF9EFE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BF660-C3E2-32C8-694A-30E4B3AA4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E79D4-38CE-A292-B8FA-4393A722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D570F-EBD1-95D4-A3BD-69DF80F9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67A5A-A850-3BA5-4554-4292ADD8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5E6C-C25E-13A9-0685-CA2A32CD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7E3E6-6BBF-AF51-5FD4-7E6661CD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4BA6B-789E-EC2C-C789-67E91B80E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A0F28-2B8C-3AA3-47D9-676FDB693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5B5C5-778D-EBF5-E05E-E348271AB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731D9-EDD1-4359-5742-822AE914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5FEED-C413-891B-949C-C673F5C7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6FE0B-291A-E8B0-04B7-B5E8992A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9350-64CC-8A04-382B-BA924701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B343C-E8E7-1447-5691-00A8694A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39BA1-7191-4C66-DDC5-6F609310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5A788-0AB0-AF24-973F-262160A9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9842D-2D50-7980-C302-D93B091A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BB8D7-2318-581E-22CE-B1EEC532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4EA82-5E9C-B516-EF73-A314709F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CAF0-4941-C320-E088-BB7A2F29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F006-DC59-C9E5-7B4C-D1A880AF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69355-B9F5-CA20-D1BF-28A0D5213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E9D6C-C359-85EF-44C0-7A1ABE95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2F034-CE04-1CDA-B2C7-948F4BC3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3826B-24A3-009F-92EB-64D5583A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3E40-AE33-9480-4AA2-FBEFE3FE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D5561-9EFB-B5AE-0686-A8BA8389F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08C6F-4E3A-4449-9B2A-9A410CBAF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A857B-DE36-C560-B7FE-F2256C96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D411F-0455-D57A-9DDD-DC06C555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D1020-F8E0-5107-59E7-7949FDFB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B92364-916A-BFD1-87C1-0E9480EB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44E69-FD5D-C280-81C5-77717C5ED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AAA30-3738-C489-8376-BD7338344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E7F75-CA19-4D20-93F8-F1E920DC17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23E4D-8AD2-8106-6CF4-19A39AC7B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25344-2ADB-4C05-6C36-E7D746DCB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BAC14-3E0A-4D7B-8A42-FF6244C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0CC96-A7A7-40A8-AC7C-FFEDAF7C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7263C-6C35-4430-87A3-9C3E0A512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7386F-CC01-4D5D-9CF8-5736BC705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85DC-293F-4FDE-964B-68141751A9A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D37E3-D7B3-49AD-BAA3-E5117C7BD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3D4A2-F55A-4CDB-9701-9AEE1370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4276F-2FE4-45E5-965C-25E66C62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0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6A9B93-2A36-4839-972D-E0430864E7C9}"/>
              </a:ext>
            </a:extLst>
          </p:cNvPr>
          <p:cNvSpPr txBox="1"/>
          <p:nvPr/>
        </p:nvSpPr>
        <p:spPr>
          <a:xfrm>
            <a:off x="1055783" y="4140511"/>
            <a:ext cx="10080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Business Case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 Mental Health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08FA51DA-FB31-4AF8-9D0B-1E488568F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6" y="6148409"/>
            <a:ext cx="2449288" cy="457200"/>
          </a:xfrm>
          <a:prstGeom prst="rect">
            <a:avLst/>
          </a:prstGeom>
        </p:spPr>
      </p:pic>
      <p:pic>
        <p:nvPicPr>
          <p:cNvPr id="3" name="Picture 2" descr="A person sitting in a lotus position&#10;&#10;Description automatically generated">
            <a:extLst>
              <a:ext uri="{FF2B5EF4-FFF2-40B4-BE49-F238E27FC236}">
                <a16:creationId xmlns:a16="http://schemas.microsoft.com/office/drawing/2014/main" id="{39B006F6-78DE-213B-2BAE-875BCC6D8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"/>
          <a:stretch/>
        </p:blipFill>
        <p:spPr>
          <a:xfrm>
            <a:off x="0" y="4907"/>
            <a:ext cx="12192000" cy="408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2E389E-532D-920F-FDC1-861DFC4482E5}"/>
              </a:ext>
            </a:extLst>
          </p:cNvPr>
          <p:cNvSpPr txBox="1"/>
          <p:nvPr/>
        </p:nvSpPr>
        <p:spPr>
          <a:xfrm>
            <a:off x="3153031" y="5691312"/>
            <a:ext cx="625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Betsy Schwartz, MSW, Director, Center for Workplace Mental Health, APAF</a:t>
            </a:r>
          </a:p>
        </p:txBody>
      </p:sp>
    </p:spTree>
    <p:extLst>
      <p:ext uri="{BB962C8B-B14F-4D97-AF65-F5344CB8AC3E}">
        <p14:creationId xmlns:p14="http://schemas.microsoft.com/office/powerpoint/2010/main" val="313943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5C56-9C35-13ED-E6BB-68FC5498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8" y="334992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can journalists 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6E8C5-B50D-223A-A530-BB2FAECBF567}"/>
              </a:ext>
            </a:extLst>
          </p:cNvPr>
          <p:cNvSpPr txBox="1"/>
          <p:nvPr/>
        </p:nvSpPr>
        <p:spPr>
          <a:xfrm>
            <a:off x="500742" y="1854141"/>
            <a:ext cx="5192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Choose words wisely, language matters.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Convey that treatment works.</a:t>
            </a:r>
          </a:p>
        </p:txBody>
      </p:sp>
      <p:pic>
        <p:nvPicPr>
          <p:cNvPr id="4" name="Picture 3" descr="A person sitting at a desk with a paper on her lap&#10;&#10;Description automatically generated">
            <a:extLst>
              <a:ext uri="{FF2B5EF4-FFF2-40B4-BE49-F238E27FC236}">
                <a16:creationId xmlns:a16="http://schemas.microsoft.com/office/drawing/2014/main" id="{29636B79-0F6F-FAF2-BA30-74BF7A4B7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28" y="1979311"/>
            <a:ext cx="6400580" cy="4206240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F60645CE-4306-A068-DD6D-9E4980923064}"/>
              </a:ext>
            </a:extLst>
          </p:cNvPr>
          <p:cNvSpPr/>
          <p:nvPr/>
        </p:nvSpPr>
        <p:spPr>
          <a:xfrm>
            <a:off x="8302494" y="5998396"/>
            <a:ext cx="3719080" cy="640080"/>
          </a:xfrm>
          <a:custGeom>
            <a:avLst/>
            <a:gdLst/>
            <a:ahLst/>
            <a:cxnLst/>
            <a:rect l="l" t="t" r="r" b="b"/>
            <a:pathLst>
              <a:path w="5578620" h="960120">
                <a:moveTo>
                  <a:pt x="0" y="0"/>
                </a:moveTo>
                <a:lnTo>
                  <a:pt x="5578620" y="0"/>
                </a:lnTo>
                <a:lnTo>
                  <a:pt x="5578620" y="960120"/>
                </a:lnTo>
                <a:lnTo>
                  <a:pt x="0" y="960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382" b="-338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20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95037"/>
            <a:ext cx="12192000" cy="1477328"/>
            <a:chOff x="0" y="0"/>
            <a:chExt cx="24384000" cy="2954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954655"/>
            </a:xfrm>
            <a:custGeom>
              <a:avLst/>
              <a:gdLst/>
              <a:ahLst/>
              <a:cxnLst/>
              <a:rect l="l" t="t" r="r" b="b"/>
              <a:pathLst>
                <a:path w="24384000" h="2954655">
                  <a:moveTo>
                    <a:pt x="0" y="0"/>
                  </a:moveTo>
                  <a:lnTo>
                    <a:pt x="24384000" y="0"/>
                  </a:lnTo>
                  <a:lnTo>
                    <a:pt x="24384000" y="2954655"/>
                  </a:lnTo>
                  <a:lnTo>
                    <a:pt x="0" y="2954655"/>
                  </a:lnTo>
                  <a:close/>
                </a:path>
              </a:pathLst>
            </a:custGeom>
            <a:solidFill>
              <a:srgbClr val="1E376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34950" y="6152091"/>
            <a:ext cx="695528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40"/>
              </a:lnSpc>
            </a:pPr>
            <a:r>
              <a:rPr lang="en-US" sz="3200">
                <a:solidFill>
                  <a:srgbClr val="1E376D"/>
                </a:solidFill>
                <a:latin typeface="Roboto Bold"/>
              </a:rPr>
              <a:t>visit: workplacementalhealth.org</a:t>
            </a:r>
          </a:p>
        </p:txBody>
      </p:sp>
      <p:sp>
        <p:nvSpPr>
          <p:cNvPr id="5" name="Freeform 5"/>
          <p:cNvSpPr/>
          <p:nvPr/>
        </p:nvSpPr>
        <p:spPr>
          <a:xfrm>
            <a:off x="8302494" y="5998396"/>
            <a:ext cx="3719080" cy="640080"/>
          </a:xfrm>
          <a:custGeom>
            <a:avLst/>
            <a:gdLst/>
            <a:ahLst/>
            <a:cxnLst/>
            <a:rect l="l" t="t" r="r" b="b"/>
            <a:pathLst>
              <a:path w="5578620" h="960120">
                <a:moveTo>
                  <a:pt x="0" y="0"/>
                </a:moveTo>
                <a:lnTo>
                  <a:pt x="5578620" y="0"/>
                </a:lnTo>
                <a:lnTo>
                  <a:pt x="5578620" y="960120"/>
                </a:lnTo>
                <a:lnTo>
                  <a:pt x="0" y="960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382" b="-338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618734" y="63944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7573" y="1106875"/>
            <a:ext cx="3065019" cy="3065019"/>
            <a:chOff x="0" y="0"/>
            <a:chExt cx="6130039" cy="6130039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6130039" cy="6130014"/>
              <a:chOff x="0" y="0"/>
              <a:chExt cx="6350000" cy="63499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0" y="0"/>
              <a:ext cx="6130039" cy="6130039"/>
            </a:xfrm>
            <a:custGeom>
              <a:avLst/>
              <a:gdLst/>
              <a:ahLst/>
              <a:cxnLst/>
              <a:rect l="l" t="t" r="r" b="b"/>
              <a:pathLst>
                <a:path w="6130039" h="6130039">
                  <a:moveTo>
                    <a:pt x="0" y="0"/>
                  </a:moveTo>
                  <a:lnTo>
                    <a:pt x="6130039" y="0"/>
                  </a:lnTo>
                  <a:lnTo>
                    <a:pt x="6130039" y="6130039"/>
                  </a:lnTo>
                  <a:lnTo>
                    <a:pt x="0" y="6130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79410" y="1089827"/>
            <a:ext cx="3065019" cy="3065019"/>
            <a:chOff x="0" y="0"/>
            <a:chExt cx="6130039" cy="6130039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25"/>
              <a:ext cx="6130039" cy="6130014"/>
              <a:chOff x="0" y="0"/>
              <a:chExt cx="6350000" cy="63499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11405" t="-16841" r="-8898" b="-34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0" y="0"/>
              <a:ext cx="6130039" cy="6130039"/>
            </a:xfrm>
            <a:custGeom>
              <a:avLst/>
              <a:gdLst/>
              <a:ahLst/>
              <a:cxnLst/>
              <a:rect l="l" t="t" r="r" b="b"/>
              <a:pathLst>
                <a:path w="6130039" h="6130039">
                  <a:moveTo>
                    <a:pt x="0" y="0"/>
                  </a:moveTo>
                  <a:lnTo>
                    <a:pt x="6130039" y="0"/>
                  </a:lnTo>
                  <a:lnTo>
                    <a:pt x="6130039" y="6130039"/>
                  </a:lnTo>
                  <a:lnTo>
                    <a:pt x="0" y="6130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63491" y="1095509"/>
            <a:ext cx="3065019" cy="3076385"/>
            <a:chOff x="0" y="0"/>
            <a:chExt cx="6130039" cy="615276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6130039" cy="6130039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t="-10629" b="-39370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0" y="22731"/>
              <a:ext cx="6130039" cy="6130039"/>
            </a:xfrm>
            <a:custGeom>
              <a:avLst/>
              <a:gdLst/>
              <a:ahLst/>
              <a:cxnLst/>
              <a:rect l="l" t="t" r="r" b="b"/>
              <a:pathLst>
                <a:path w="6130039" h="6130039">
                  <a:moveTo>
                    <a:pt x="0" y="0"/>
                  </a:moveTo>
                  <a:lnTo>
                    <a:pt x="6130039" y="0"/>
                  </a:lnTo>
                  <a:lnTo>
                    <a:pt x="6130039" y="6130038"/>
                  </a:lnTo>
                  <a:lnTo>
                    <a:pt x="0" y="6130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99160" y="213018"/>
            <a:ext cx="1039368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36"/>
              </a:lnSpc>
            </a:pPr>
            <a:r>
              <a:rPr lang="en-US" sz="4200">
                <a:solidFill>
                  <a:srgbClr val="1E376D"/>
                </a:solidFill>
                <a:latin typeface="Arimo Bold"/>
              </a:rPr>
              <a:t>Stay in Touch!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4950" y="4559244"/>
            <a:ext cx="3868592" cy="79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051"/>
              </a:lnSpc>
            </a:pPr>
            <a:r>
              <a:rPr lang="en-US" sz="1709">
                <a:solidFill>
                  <a:srgbClr val="1E376D"/>
                </a:solidFill>
                <a:latin typeface="Gotham Bold"/>
              </a:rPr>
              <a:t>Emma Jellen</a:t>
            </a:r>
          </a:p>
          <a:p>
            <a:pPr algn="ctr" defTabSz="609630">
              <a:lnSpc>
                <a:spcPts val="2051"/>
              </a:lnSpc>
            </a:pPr>
            <a:r>
              <a:rPr lang="en-US" sz="1709">
                <a:solidFill>
                  <a:srgbClr val="1E376D"/>
                </a:solidFill>
                <a:latin typeface="Gotham"/>
              </a:rPr>
              <a:t>Associate Director</a:t>
            </a:r>
          </a:p>
          <a:p>
            <a:pPr algn="ctr" defTabSz="609630">
              <a:lnSpc>
                <a:spcPts val="2051"/>
              </a:lnSpc>
            </a:pPr>
            <a:r>
              <a:rPr lang="en-US" sz="1709">
                <a:solidFill>
                  <a:srgbClr val="1E376D"/>
                </a:solidFill>
                <a:latin typeface="Gotham"/>
              </a:rPr>
              <a:t>Email: ejellen@psych.org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37526" y="4559244"/>
            <a:ext cx="334878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000"/>
              </a:lnSpc>
            </a:pPr>
            <a:r>
              <a:rPr lang="en-US" sz="1667">
                <a:solidFill>
                  <a:srgbClr val="1E376D"/>
                </a:solidFill>
                <a:latin typeface="Gotham Bold"/>
              </a:rPr>
              <a:t>Shayla Gerity</a:t>
            </a:r>
          </a:p>
          <a:p>
            <a:pPr algn="ctr" defTabSz="609630">
              <a:lnSpc>
                <a:spcPts val="2000"/>
              </a:lnSpc>
            </a:pPr>
            <a:r>
              <a:rPr lang="en-US" sz="1667">
                <a:solidFill>
                  <a:srgbClr val="1E376D"/>
                </a:solidFill>
                <a:latin typeface="Gotham"/>
              </a:rPr>
              <a:t>Program Manager, </a:t>
            </a:r>
          </a:p>
          <a:p>
            <a:pPr algn="ctr" defTabSz="609630">
              <a:lnSpc>
                <a:spcPts val="2000"/>
              </a:lnSpc>
            </a:pPr>
            <a:r>
              <a:rPr lang="en-US" sz="1667">
                <a:solidFill>
                  <a:srgbClr val="1E376D"/>
                </a:solidFill>
                <a:latin typeface="Gotham"/>
              </a:rPr>
              <a:t>Email: sgerity@psych.org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63705" y="4559244"/>
            <a:ext cx="346459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000"/>
              </a:lnSpc>
            </a:pPr>
            <a:r>
              <a:rPr lang="en-US" sz="1667">
                <a:solidFill>
                  <a:srgbClr val="1E376D"/>
                </a:solidFill>
                <a:latin typeface="Gotham Bold"/>
              </a:rPr>
              <a:t>Betsy Schwartz</a:t>
            </a:r>
          </a:p>
          <a:p>
            <a:pPr algn="ctr" defTabSz="609630">
              <a:lnSpc>
                <a:spcPts val="2000"/>
              </a:lnSpc>
            </a:pPr>
            <a:r>
              <a:rPr lang="en-US" sz="1667">
                <a:solidFill>
                  <a:srgbClr val="1E376D"/>
                </a:solidFill>
                <a:latin typeface="Gotham"/>
              </a:rPr>
              <a:t>Director</a:t>
            </a:r>
          </a:p>
          <a:p>
            <a:pPr algn="ctr" defTabSz="609630">
              <a:lnSpc>
                <a:spcPts val="2000"/>
              </a:lnSpc>
            </a:pPr>
            <a:r>
              <a:rPr lang="en-US" sz="1667">
                <a:solidFill>
                  <a:srgbClr val="1E376D"/>
                </a:solidFill>
                <a:latin typeface="Gotham"/>
              </a:rPr>
              <a:t>Email: bschwartz@psych.org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9552-E5E8-479C-A17E-93444A03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5" y="8444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3506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6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F3A2-567C-045E-79F3-E0628849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Case is Clear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Employee Mental Health Impacts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Bottom 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8B55B-7C49-44BF-F702-94150EC8B1FC}"/>
              </a:ext>
            </a:extLst>
          </p:cNvPr>
          <p:cNvSpPr txBox="1"/>
          <p:nvPr/>
        </p:nvSpPr>
        <p:spPr>
          <a:xfrm>
            <a:off x="1415142" y="1531671"/>
            <a:ext cx="9361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65%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of employees said their mental health affected their ability to do their jobs (2023), up from 60% in 2022.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891D20-08EC-2AB7-B973-20E26F1EA5F8}"/>
              </a:ext>
            </a:extLst>
          </p:cNvPr>
          <p:cNvGrpSpPr/>
          <p:nvPr/>
        </p:nvGrpSpPr>
        <p:grpSpPr>
          <a:xfrm>
            <a:off x="0" y="2930276"/>
            <a:ext cx="12192548" cy="3108955"/>
            <a:chOff x="0" y="2690791"/>
            <a:chExt cx="12192548" cy="31089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CD66091-E64B-42EC-34B2-7D51D0979082}"/>
                </a:ext>
              </a:extLst>
            </p:cNvPr>
            <p:cNvGrpSpPr/>
            <p:nvPr/>
          </p:nvGrpSpPr>
          <p:grpSpPr>
            <a:xfrm>
              <a:off x="0" y="3521746"/>
              <a:ext cx="12192548" cy="1064464"/>
              <a:chOff x="-548" y="3167743"/>
              <a:chExt cx="12192548" cy="106446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F2325FF-25B8-C0E3-FC69-65EB99B8C692}"/>
                  </a:ext>
                </a:extLst>
              </p:cNvPr>
              <p:cNvSpPr/>
              <p:nvPr/>
            </p:nvSpPr>
            <p:spPr>
              <a:xfrm>
                <a:off x="0" y="3970950"/>
                <a:ext cx="12192000" cy="261257"/>
              </a:xfrm>
              <a:prstGeom prst="rect">
                <a:avLst/>
              </a:prstGeom>
              <a:solidFill>
                <a:srgbClr val="3288D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1882763-FDB6-1EAB-0552-F35D12CC0ECB}"/>
                  </a:ext>
                </a:extLst>
              </p:cNvPr>
              <p:cNvSpPr/>
              <p:nvPr/>
            </p:nvSpPr>
            <p:spPr>
              <a:xfrm>
                <a:off x="-548" y="3572457"/>
                <a:ext cx="12192000" cy="261257"/>
              </a:xfrm>
              <a:prstGeom prst="rect">
                <a:avLst/>
              </a:prstGeom>
              <a:solidFill>
                <a:srgbClr val="2777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7F489E4-2501-B54E-62A6-4AA7A46E2152}"/>
                  </a:ext>
                </a:extLst>
              </p:cNvPr>
              <p:cNvSpPr/>
              <p:nvPr/>
            </p:nvSpPr>
            <p:spPr>
              <a:xfrm>
                <a:off x="0" y="3167743"/>
                <a:ext cx="12192000" cy="261257"/>
              </a:xfrm>
              <a:prstGeom prst="rect">
                <a:avLst/>
              </a:prstGeom>
              <a:solidFill>
                <a:srgbClr val="1F5F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E50848-84FA-A5BE-9030-4CF40436F27C}"/>
                </a:ext>
              </a:extLst>
            </p:cNvPr>
            <p:cNvGrpSpPr/>
            <p:nvPr/>
          </p:nvGrpSpPr>
          <p:grpSpPr>
            <a:xfrm>
              <a:off x="634632" y="2690791"/>
              <a:ext cx="3091543" cy="3108955"/>
              <a:chOff x="634632" y="2690791"/>
              <a:chExt cx="3091543" cy="310895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24CBE38-8299-046D-7C56-C7E496A440E1}"/>
                  </a:ext>
                </a:extLst>
              </p:cNvPr>
              <p:cNvGrpSpPr/>
              <p:nvPr/>
            </p:nvGrpSpPr>
            <p:grpSpPr>
              <a:xfrm>
                <a:off x="900245" y="2690791"/>
                <a:ext cx="2560320" cy="2560320"/>
                <a:chOff x="930728" y="2589734"/>
                <a:chExt cx="2560320" cy="2560320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D2E8EAB-9D98-B723-4ADE-C6C13D201DDA}"/>
                    </a:ext>
                  </a:extLst>
                </p:cNvPr>
                <p:cNvSpPr/>
                <p:nvPr/>
              </p:nvSpPr>
              <p:spPr>
                <a:xfrm>
                  <a:off x="930728" y="2589734"/>
                  <a:ext cx="2560320" cy="2560320"/>
                </a:xfrm>
                <a:prstGeom prst="rect">
                  <a:avLst/>
                </a:prstGeom>
                <a:solidFill>
                  <a:srgbClr val="1F5F98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C074AE2-B30C-BD18-225A-271DCA856E14}"/>
                    </a:ext>
                  </a:extLst>
                </p:cNvPr>
                <p:cNvSpPr txBox="1"/>
                <p:nvPr/>
              </p:nvSpPr>
              <p:spPr>
                <a:xfrm>
                  <a:off x="980802" y="3285118"/>
                  <a:ext cx="2460171" cy="116955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46%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DFB4E4-9F09-41C9-2D88-EE2032FB4C40}"/>
                  </a:ext>
                </a:extLst>
              </p:cNvPr>
              <p:cNvSpPr txBox="1"/>
              <p:nvPr/>
            </p:nvSpPr>
            <p:spPr>
              <a:xfrm>
                <a:off x="634632" y="5368859"/>
                <a:ext cx="30915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Less Focused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C51E7D-8023-008C-3025-628ED61147A4}"/>
                </a:ext>
              </a:extLst>
            </p:cNvPr>
            <p:cNvGrpSpPr/>
            <p:nvPr/>
          </p:nvGrpSpPr>
          <p:grpSpPr>
            <a:xfrm>
              <a:off x="4549681" y="2693437"/>
              <a:ext cx="3091543" cy="3106308"/>
              <a:chOff x="4549681" y="2693437"/>
              <a:chExt cx="3091543" cy="310630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537FFB0-7D6C-FC84-B47F-BD70E1FB614D}"/>
                  </a:ext>
                </a:extLst>
              </p:cNvPr>
              <p:cNvGrpSpPr/>
              <p:nvPr/>
            </p:nvGrpSpPr>
            <p:grpSpPr>
              <a:xfrm>
                <a:off x="4815294" y="2693437"/>
                <a:ext cx="2560320" cy="2560320"/>
                <a:chOff x="4765762" y="2914053"/>
                <a:chExt cx="2560320" cy="2560320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4D71EB-717C-90F4-6253-B19D2E598296}"/>
                    </a:ext>
                  </a:extLst>
                </p:cNvPr>
                <p:cNvSpPr/>
                <p:nvPr/>
              </p:nvSpPr>
              <p:spPr>
                <a:xfrm>
                  <a:off x="4765762" y="2914053"/>
                  <a:ext cx="2560320" cy="2560320"/>
                </a:xfrm>
                <a:prstGeom prst="rect">
                  <a:avLst/>
                </a:prstGeom>
                <a:solidFill>
                  <a:srgbClr val="2675BC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EEFEB1C-7BF3-F31C-31AD-59ED066A0DBD}"/>
                    </a:ext>
                  </a:extLst>
                </p:cNvPr>
                <p:cNvSpPr txBox="1"/>
                <p:nvPr/>
              </p:nvSpPr>
              <p:spPr>
                <a:xfrm>
                  <a:off x="4815836" y="3626465"/>
                  <a:ext cx="2460171" cy="116955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42%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2D9D09-88B9-B6E5-AF2A-12C41D9B9EC1}"/>
                  </a:ext>
                </a:extLst>
              </p:cNvPr>
              <p:cNvSpPr txBox="1"/>
              <p:nvPr/>
            </p:nvSpPr>
            <p:spPr>
              <a:xfrm>
                <a:off x="4549681" y="5368858"/>
                <a:ext cx="30915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Less Engaged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23186D9-E110-4251-42B7-073F748FB897}"/>
                </a:ext>
              </a:extLst>
            </p:cNvPr>
            <p:cNvGrpSpPr/>
            <p:nvPr/>
          </p:nvGrpSpPr>
          <p:grpSpPr>
            <a:xfrm>
              <a:off x="8465825" y="2710464"/>
              <a:ext cx="3091543" cy="3089281"/>
              <a:chOff x="8465825" y="2710464"/>
              <a:chExt cx="3091543" cy="308928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273A97D-503D-13EA-CF23-F2AAA6976221}"/>
                  </a:ext>
                </a:extLst>
              </p:cNvPr>
              <p:cNvGrpSpPr/>
              <p:nvPr/>
            </p:nvGrpSpPr>
            <p:grpSpPr>
              <a:xfrm>
                <a:off x="8731435" y="2710464"/>
                <a:ext cx="2560320" cy="2560320"/>
                <a:chOff x="8730343" y="2931081"/>
                <a:chExt cx="2560320" cy="2560320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962E182-10BE-5113-36F4-CBFB12A73B17}"/>
                    </a:ext>
                  </a:extLst>
                </p:cNvPr>
                <p:cNvSpPr/>
                <p:nvPr/>
              </p:nvSpPr>
              <p:spPr>
                <a:xfrm>
                  <a:off x="8730343" y="2931081"/>
                  <a:ext cx="2560320" cy="2560320"/>
                </a:xfrm>
                <a:prstGeom prst="rect">
                  <a:avLst/>
                </a:prstGeom>
                <a:solidFill>
                  <a:srgbClr val="3288D6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0C2A132-5F26-A930-28E9-FCA9D2138CA0}"/>
                    </a:ext>
                  </a:extLst>
                </p:cNvPr>
                <p:cNvSpPr txBox="1"/>
                <p:nvPr/>
              </p:nvSpPr>
              <p:spPr>
                <a:xfrm>
                  <a:off x="8780417" y="3609437"/>
                  <a:ext cx="2460171" cy="116955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36%</a:t>
                  </a: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45AB6C-0D98-C962-A2E0-6A667595C675}"/>
                  </a:ext>
                </a:extLst>
              </p:cNvPr>
              <p:cNvSpPr txBox="1"/>
              <p:nvPr/>
            </p:nvSpPr>
            <p:spPr>
              <a:xfrm>
                <a:off x="8465825" y="5368858"/>
                <a:ext cx="30915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Less Productive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3EF49E-88AB-540E-2483-7B939077B893}"/>
              </a:ext>
            </a:extLst>
          </p:cNvPr>
          <p:cNvSpPr txBox="1"/>
          <p:nvPr/>
        </p:nvSpPr>
        <p:spPr>
          <a:xfrm>
            <a:off x="123006" y="6267965"/>
            <a:ext cx="583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Lyra,  State of Workforce Mental Health Report, 2024</a:t>
            </a: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6C31D57F-C8F7-0854-356E-5B5DEC469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62" y="6209837"/>
            <a:ext cx="298579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3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AD77-30A3-4E35-478D-1BD05256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62" y="258533"/>
            <a:ext cx="91567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6C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Costs to Global Economy</a:t>
            </a:r>
            <a:br>
              <a:rPr lang="en-US" sz="3600" b="1" dirty="0">
                <a:solidFill>
                  <a:srgbClr val="006C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 dirty="0">
                <a:solidFill>
                  <a:srgbClr val="006C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vs. Indirect</a:t>
            </a:r>
            <a:br>
              <a:rPr lang="en-US" sz="3600" b="1" dirty="0">
                <a:solidFill>
                  <a:srgbClr val="006C92"/>
                </a:solidFill>
              </a:rPr>
            </a:br>
            <a:endParaRPr lang="en-US" sz="3600" b="1" dirty="0">
              <a:solidFill>
                <a:srgbClr val="006C92"/>
              </a:solidFill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1F9432-7EB7-7EB4-CC11-8FE671376623}"/>
              </a:ext>
            </a:extLst>
          </p:cNvPr>
          <p:cNvGrpSpPr/>
          <p:nvPr/>
        </p:nvGrpSpPr>
        <p:grpSpPr>
          <a:xfrm>
            <a:off x="8375988" y="1300465"/>
            <a:ext cx="3333820" cy="3416853"/>
            <a:chOff x="190022" y="4138503"/>
            <a:chExt cx="1758116" cy="19439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B6FF33-73A6-063D-A687-56E44C5A00E6}"/>
                </a:ext>
              </a:extLst>
            </p:cNvPr>
            <p:cNvSpPr txBox="1"/>
            <p:nvPr/>
          </p:nvSpPr>
          <p:spPr>
            <a:xfrm>
              <a:off x="450922" y="4950267"/>
              <a:ext cx="1482415" cy="89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A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Turnover &amp; Lost Productivity $ Costs Due to Low Well-being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5CD19F-E252-8C15-3D82-9BEFCA97B123}"/>
                </a:ext>
              </a:extLst>
            </p:cNvPr>
            <p:cNvGrpSpPr/>
            <p:nvPr/>
          </p:nvGrpSpPr>
          <p:grpSpPr>
            <a:xfrm>
              <a:off x="190022" y="4138503"/>
              <a:ext cx="1758116" cy="1943904"/>
              <a:chOff x="175071" y="3121314"/>
              <a:chExt cx="1758116" cy="194390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A083F5A-4130-8FA1-6DCE-510393DE90E4}"/>
                  </a:ext>
                </a:extLst>
              </p:cNvPr>
              <p:cNvGrpSpPr/>
              <p:nvPr/>
            </p:nvGrpSpPr>
            <p:grpSpPr>
              <a:xfrm>
                <a:off x="250166" y="3121314"/>
                <a:ext cx="1683021" cy="1943904"/>
                <a:chOff x="218689" y="1330548"/>
                <a:chExt cx="3053446" cy="3103342"/>
              </a:xfrm>
            </p:grpSpPr>
            <p:grpSp>
              <p:nvGrpSpPr>
                <p:cNvPr id="29" name="Google Shape;1045;p152">
                  <a:extLst>
                    <a:ext uri="{FF2B5EF4-FFF2-40B4-BE49-F238E27FC236}">
                      <a16:creationId xmlns:a16="http://schemas.microsoft.com/office/drawing/2014/main" id="{342C7EDA-A455-23EC-536B-943051696447}"/>
                    </a:ext>
                  </a:extLst>
                </p:cNvPr>
                <p:cNvGrpSpPr/>
                <p:nvPr/>
              </p:nvGrpSpPr>
              <p:grpSpPr>
                <a:xfrm>
                  <a:off x="528935" y="1690688"/>
                  <a:ext cx="2743200" cy="2743202"/>
                  <a:chOff x="455403" y="1885902"/>
                  <a:chExt cx="1715673" cy="1915183"/>
                </a:xfrm>
              </p:grpSpPr>
              <p:sp>
                <p:nvSpPr>
                  <p:cNvPr id="31" name="Google Shape;1046;p152">
                    <a:extLst>
                      <a:ext uri="{FF2B5EF4-FFF2-40B4-BE49-F238E27FC236}">
                        <a16:creationId xmlns:a16="http://schemas.microsoft.com/office/drawing/2014/main" id="{A5705891-6D92-DC3D-50B4-42A18B01325D}"/>
                      </a:ext>
                    </a:extLst>
                  </p:cNvPr>
                  <p:cNvSpPr/>
                  <p:nvPr/>
                </p:nvSpPr>
                <p:spPr>
                  <a:xfrm>
                    <a:off x="455403" y="1958575"/>
                    <a:ext cx="1682083" cy="1842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7" h="5375" extrusionOk="0">
                        <a:moveTo>
                          <a:pt x="4861" y="5375"/>
                        </a:moveTo>
                        <a:lnTo>
                          <a:pt x="46" y="5375"/>
                        </a:lnTo>
                        <a:lnTo>
                          <a:pt x="46" y="5375"/>
                        </a:lnTo>
                        <a:lnTo>
                          <a:pt x="36" y="5373"/>
                        </a:lnTo>
                        <a:lnTo>
                          <a:pt x="28" y="5371"/>
                        </a:lnTo>
                        <a:lnTo>
                          <a:pt x="20" y="5367"/>
                        </a:lnTo>
                        <a:lnTo>
                          <a:pt x="12" y="5361"/>
                        </a:lnTo>
                        <a:lnTo>
                          <a:pt x="8" y="5353"/>
                        </a:lnTo>
                        <a:lnTo>
                          <a:pt x="4" y="5347"/>
                        </a:lnTo>
                        <a:lnTo>
                          <a:pt x="0" y="5337"/>
                        </a:lnTo>
                        <a:lnTo>
                          <a:pt x="0" y="5329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0" y="36"/>
                        </a:lnTo>
                        <a:lnTo>
                          <a:pt x="4" y="26"/>
                        </a:lnTo>
                        <a:lnTo>
                          <a:pt x="8" y="20"/>
                        </a:lnTo>
                        <a:lnTo>
                          <a:pt x="12" y="12"/>
                        </a:lnTo>
                        <a:lnTo>
                          <a:pt x="20" y="6"/>
                        </a:lnTo>
                        <a:lnTo>
                          <a:pt x="28" y="2"/>
                        </a:lnTo>
                        <a:lnTo>
                          <a:pt x="36" y="0"/>
                        </a:lnTo>
                        <a:lnTo>
                          <a:pt x="46" y="0"/>
                        </a:lnTo>
                        <a:lnTo>
                          <a:pt x="4861" y="0"/>
                        </a:lnTo>
                        <a:lnTo>
                          <a:pt x="4861" y="0"/>
                        </a:lnTo>
                        <a:lnTo>
                          <a:pt x="4871" y="0"/>
                        </a:lnTo>
                        <a:lnTo>
                          <a:pt x="4879" y="2"/>
                        </a:lnTo>
                        <a:lnTo>
                          <a:pt x="4887" y="6"/>
                        </a:lnTo>
                        <a:lnTo>
                          <a:pt x="4893" y="12"/>
                        </a:lnTo>
                        <a:lnTo>
                          <a:pt x="4899" y="20"/>
                        </a:lnTo>
                        <a:lnTo>
                          <a:pt x="4903" y="26"/>
                        </a:lnTo>
                        <a:lnTo>
                          <a:pt x="4907" y="36"/>
                        </a:lnTo>
                        <a:lnTo>
                          <a:pt x="4907" y="44"/>
                        </a:lnTo>
                        <a:lnTo>
                          <a:pt x="4907" y="44"/>
                        </a:lnTo>
                        <a:lnTo>
                          <a:pt x="4907" y="54"/>
                        </a:lnTo>
                        <a:lnTo>
                          <a:pt x="4903" y="62"/>
                        </a:lnTo>
                        <a:lnTo>
                          <a:pt x="4899" y="70"/>
                        </a:lnTo>
                        <a:lnTo>
                          <a:pt x="4893" y="76"/>
                        </a:lnTo>
                        <a:lnTo>
                          <a:pt x="4887" y="82"/>
                        </a:lnTo>
                        <a:lnTo>
                          <a:pt x="4879" y="86"/>
                        </a:lnTo>
                        <a:lnTo>
                          <a:pt x="4871" y="90"/>
                        </a:lnTo>
                        <a:lnTo>
                          <a:pt x="4861" y="90"/>
                        </a:lnTo>
                        <a:lnTo>
                          <a:pt x="90" y="90"/>
                        </a:lnTo>
                        <a:lnTo>
                          <a:pt x="90" y="5284"/>
                        </a:lnTo>
                        <a:lnTo>
                          <a:pt x="4861" y="5284"/>
                        </a:lnTo>
                        <a:lnTo>
                          <a:pt x="4861" y="5284"/>
                        </a:lnTo>
                        <a:lnTo>
                          <a:pt x="4871" y="5284"/>
                        </a:lnTo>
                        <a:lnTo>
                          <a:pt x="4879" y="5288"/>
                        </a:lnTo>
                        <a:lnTo>
                          <a:pt x="4887" y="5292"/>
                        </a:lnTo>
                        <a:lnTo>
                          <a:pt x="4893" y="5298"/>
                        </a:lnTo>
                        <a:lnTo>
                          <a:pt x="4899" y="5304"/>
                        </a:lnTo>
                        <a:lnTo>
                          <a:pt x="4903" y="5312"/>
                        </a:lnTo>
                        <a:lnTo>
                          <a:pt x="4907" y="5319"/>
                        </a:lnTo>
                        <a:lnTo>
                          <a:pt x="4907" y="5329"/>
                        </a:lnTo>
                        <a:lnTo>
                          <a:pt x="4907" y="5329"/>
                        </a:lnTo>
                        <a:lnTo>
                          <a:pt x="4907" y="5337"/>
                        </a:lnTo>
                        <a:lnTo>
                          <a:pt x="4903" y="5347"/>
                        </a:lnTo>
                        <a:lnTo>
                          <a:pt x="4899" y="5353"/>
                        </a:lnTo>
                        <a:lnTo>
                          <a:pt x="4893" y="5361"/>
                        </a:lnTo>
                        <a:lnTo>
                          <a:pt x="4887" y="5367"/>
                        </a:lnTo>
                        <a:lnTo>
                          <a:pt x="4879" y="5371"/>
                        </a:lnTo>
                        <a:lnTo>
                          <a:pt x="4871" y="5373"/>
                        </a:lnTo>
                        <a:lnTo>
                          <a:pt x="4861" y="5375"/>
                        </a:lnTo>
                        <a:lnTo>
                          <a:pt x="4861" y="5375"/>
                        </a:lnTo>
                        <a:close/>
                      </a:path>
                    </a:pathLst>
                  </a:custGeom>
                  <a:solidFill>
                    <a:srgbClr val="006C92"/>
                  </a:solidFill>
                  <a:ln>
                    <a:noFill/>
                  </a:ln>
                </p:spPr>
                <p:txBody>
                  <a:bodyPr spcFirstLastPara="1" wrap="square" lIns="78175" tIns="39075" rIns="78175" bIns="390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" name="Google Shape;1047;p152">
                    <a:extLst>
                      <a:ext uri="{FF2B5EF4-FFF2-40B4-BE49-F238E27FC236}">
                        <a16:creationId xmlns:a16="http://schemas.microsoft.com/office/drawing/2014/main" id="{27B40710-2821-DA6E-DF39-52D742259E37}"/>
                      </a:ext>
                    </a:extLst>
                  </p:cNvPr>
                  <p:cNvSpPr/>
                  <p:nvPr/>
                </p:nvSpPr>
                <p:spPr>
                  <a:xfrm>
                    <a:off x="616514" y="2119000"/>
                    <a:ext cx="1520970" cy="1521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7" h="4438" extrusionOk="0">
                        <a:moveTo>
                          <a:pt x="4391" y="4438"/>
                        </a:moveTo>
                        <a:lnTo>
                          <a:pt x="44" y="4438"/>
                        </a:lnTo>
                        <a:lnTo>
                          <a:pt x="44" y="4438"/>
                        </a:lnTo>
                        <a:lnTo>
                          <a:pt x="36" y="4436"/>
                        </a:lnTo>
                        <a:lnTo>
                          <a:pt x="26" y="4434"/>
                        </a:lnTo>
                        <a:lnTo>
                          <a:pt x="20" y="4430"/>
                        </a:lnTo>
                        <a:lnTo>
                          <a:pt x="12" y="4424"/>
                        </a:lnTo>
                        <a:lnTo>
                          <a:pt x="6" y="4418"/>
                        </a:lnTo>
                        <a:lnTo>
                          <a:pt x="2" y="4410"/>
                        </a:lnTo>
                        <a:lnTo>
                          <a:pt x="0" y="4402"/>
                        </a:lnTo>
                        <a:lnTo>
                          <a:pt x="0" y="4392"/>
                        </a:lnTo>
                        <a:lnTo>
                          <a:pt x="0" y="4392"/>
                        </a:lnTo>
                        <a:lnTo>
                          <a:pt x="0" y="4382"/>
                        </a:lnTo>
                        <a:lnTo>
                          <a:pt x="2" y="4374"/>
                        </a:lnTo>
                        <a:lnTo>
                          <a:pt x="6" y="4366"/>
                        </a:lnTo>
                        <a:lnTo>
                          <a:pt x="12" y="4360"/>
                        </a:lnTo>
                        <a:lnTo>
                          <a:pt x="20" y="4354"/>
                        </a:lnTo>
                        <a:lnTo>
                          <a:pt x="26" y="4350"/>
                        </a:lnTo>
                        <a:lnTo>
                          <a:pt x="36" y="4348"/>
                        </a:lnTo>
                        <a:lnTo>
                          <a:pt x="44" y="4346"/>
                        </a:lnTo>
                        <a:lnTo>
                          <a:pt x="4345" y="4346"/>
                        </a:lnTo>
                        <a:lnTo>
                          <a:pt x="4345" y="92"/>
                        </a:lnTo>
                        <a:lnTo>
                          <a:pt x="44" y="92"/>
                        </a:lnTo>
                        <a:lnTo>
                          <a:pt x="44" y="92"/>
                        </a:lnTo>
                        <a:lnTo>
                          <a:pt x="36" y="90"/>
                        </a:lnTo>
                        <a:lnTo>
                          <a:pt x="26" y="88"/>
                        </a:lnTo>
                        <a:lnTo>
                          <a:pt x="20" y="84"/>
                        </a:lnTo>
                        <a:lnTo>
                          <a:pt x="12" y="78"/>
                        </a:lnTo>
                        <a:lnTo>
                          <a:pt x="6" y="72"/>
                        </a:lnTo>
                        <a:lnTo>
                          <a:pt x="2" y="64"/>
                        </a:lnTo>
                        <a:lnTo>
                          <a:pt x="0" y="5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36"/>
                        </a:lnTo>
                        <a:lnTo>
                          <a:pt x="2" y="28"/>
                        </a:lnTo>
                        <a:lnTo>
                          <a:pt x="6" y="20"/>
                        </a:lnTo>
                        <a:lnTo>
                          <a:pt x="12" y="14"/>
                        </a:lnTo>
                        <a:lnTo>
                          <a:pt x="20" y="8"/>
                        </a:lnTo>
                        <a:lnTo>
                          <a:pt x="26" y="4"/>
                        </a:lnTo>
                        <a:lnTo>
                          <a:pt x="36" y="2"/>
                        </a:lnTo>
                        <a:lnTo>
                          <a:pt x="44" y="0"/>
                        </a:lnTo>
                        <a:lnTo>
                          <a:pt x="4391" y="0"/>
                        </a:lnTo>
                        <a:lnTo>
                          <a:pt x="4391" y="0"/>
                        </a:lnTo>
                        <a:lnTo>
                          <a:pt x="4401" y="2"/>
                        </a:lnTo>
                        <a:lnTo>
                          <a:pt x="4409" y="4"/>
                        </a:lnTo>
                        <a:lnTo>
                          <a:pt x="4417" y="8"/>
                        </a:lnTo>
                        <a:lnTo>
                          <a:pt x="4423" y="14"/>
                        </a:lnTo>
                        <a:lnTo>
                          <a:pt x="4429" y="20"/>
                        </a:lnTo>
                        <a:lnTo>
                          <a:pt x="4433" y="28"/>
                        </a:lnTo>
                        <a:lnTo>
                          <a:pt x="4437" y="36"/>
                        </a:lnTo>
                        <a:lnTo>
                          <a:pt x="4437" y="46"/>
                        </a:lnTo>
                        <a:lnTo>
                          <a:pt x="4437" y="4392"/>
                        </a:lnTo>
                        <a:lnTo>
                          <a:pt x="4437" y="4392"/>
                        </a:lnTo>
                        <a:lnTo>
                          <a:pt x="4437" y="4402"/>
                        </a:lnTo>
                        <a:lnTo>
                          <a:pt x="4433" y="4410"/>
                        </a:lnTo>
                        <a:lnTo>
                          <a:pt x="4429" y="4418"/>
                        </a:lnTo>
                        <a:lnTo>
                          <a:pt x="4423" y="4424"/>
                        </a:lnTo>
                        <a:lnTo>
                          <a:pt x="4417" y="4430"/>
                        </a:lnTo>
                        <a:lnTo>
                          <a:pt x="4409" y="4434"/>
                        </a:lnTo>
                        <a:lnTo>
                          <a:pt x="4401" y="4436"/>
                        </a:lnTo>
                        <a:lnTo>
                          <a:pt x="4391" y="4438"/>
                        </a:lnTo>
                        <a:lnTo>
                          <a:pt x="4391" y="4438"/>
                        </a:lnTo>
                        <a:close/>
                      </a:path>
                    </a:pathLst>
                  </a:custGeom>
                  <a:solidFill>
                    <a:srgbClr val="006C92"/>
                  </a:solidFill>
                  <a:ln>
                    <a:noFill/>
                  </a:ln>
                </p:spPr>
                <p:txBody>
                  <a:bodyPr spcFirstLastPara="1" wrap="square" lIns="78175" tIns="39075" rIns="78175" bIns="390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" name="Google Shape;1048;p152">
                    <a:extLst>
                      <a:ext uri="{FF2B5EF4-FFF2-40B4-BE49-F238E27FC236}">
                        <a16:creationId xmlns:a16="http://schemas.microsoft.com/office/drawing/2014/main" id="{AB60E83D-BACE-F754-8E6D-3CE7C7DCBEA8}"/>
                      </a:ext>
                    </a:extLst>
                  </p:cNvPr>
                  <p:cNvSpPr/>
                  <p:nvPr/>
                </p:nvSpPr>
                <p:spPr>
                  <a:xfrm>
                    <a:off x="1957173" y="1885902"/>
                    <a:ext cx="213903" cy="176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514" extrusionOk="0">
                        <a:moveTo>
                          <a:pt x="0" y="0"/>
                        </a:moveTo>
                        <a:lnTo>
                          <a:pt x="624" y="256"/>
                        </a:lnTo>
                        <a:lnTo>
                          <a:pt x="0" y="5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9405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spcFirstLastPara="1" wrap="square" lIns="78175" tIns="39075" rIns="78175" bIns="390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1E7B401-FAEE-7A17-52A1-BD0BCD48AF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8689" y="1330548"/>
                  <a:ext cx="1392164" cy="1225024"/>
                </a:xfrm>
                <a:prstGeom prst="ellipse">
                  <a:avLst/>
                </a:prstGeom>
                <a:solidFill>
                  <a:srgbClr val="F79405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90C287-CD98-A87E-C75B-5BC755CE0E2B}"/>
                  </a:ext>
                </a:extLst>
              </p:cNvPr>
              <p:cNvSpPr txBox="1"/>
              <p:nvPr/>
            </p:nvSpPr>
            <p:spPr>
              <a:xfrm>
                <a:off x="175071" y="3327097"/>
                <a:ext cx="917532" cy="36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$322B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2027B43-E394-4771-9D60-C08A91BA4ABE}"/>
              </a:ext>
            </a:extLst>
          </p:cNvPr>
          <p:cNvGrpSpPr/>
          <p:nvPr/>
        </p:nvGrpSpPr>
        <p:grpSpPr>
          <a:xfrm>
            <a:off x="4105611" y="1300465"/>
            <a:ext cx="3406253" cy="3419771"/>
            <a:chOff x="151824" y="4136843"/>
            <a:chExt cx="1796314" cy="19455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00E01C-858D-7E35-9A7C-58B097FD561F}"/>
                </a:ext>
              </a:extLst>
            </p:cNvPr>
            <p:cNvSpPr txBox="1"/>
            <p:nvPr/>
          </p:nvSpPr>
          <p:spPr>
            <a:xfrm>
              <a:off x="421319" y="4994443"/>
              <a:ext cx="1482415" cy="682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A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Lost Productivity from Missed Working Days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6711A2D-EE88-DA77-A3D1-EE32A4B1EE09}"/>
                </a:ext>
              </a:extLst>
            </p:cNvPr>
            <p:cNvGrpSpPr/>
            <p:nvPr/>
          </p:nvGrpSpPr>
          <p:grpSpPr>
            <a:xfrm>
              <a:off x="151824" y="4136843"/>
              <a:ext cx="1796314" cy="1945564"/>
              <a:chOff x="136873" y="3119654"/>
              <a:chExt cx="1796314" cy="194556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04F7E1A-BCD5-9C03-D80E-DE21D8E2B810}"/>
                  </a:ext>
                </a:extLst>
              </p:cNvPr>
              <p:cNvGrpSpPr/>
              <p:nvPr/>
            </p:nvGrpSpPr>
            <p:grpSpPr>
              <a:xfrm>
                <a:off x="245066" y="3119654"/>
                <a:ext cx="1688121" cy="1945564"/>
                <a:chOff x="209437" y="1327898"/>
                <a:chExt cx="3062698" cy="3105992"/>
              </a:xfrm>
            </p:grpSpPr>
            <p:grpSp>
              <p:nvGrpSpPr>
                <p:cNvPr id="40" name="Google Shape;1045;p152">
                  <a:extLst>
                    <a:ext uri="{FF2B5EF4-FFF2-40B4-BE49-F238E27FC236}">
                      <a16:creationId xmlns:a16="http://schemas.microsoft.com/office/drawing/2014/main" id="{1A589C0B-5398-1056-F0A4-79C960475EA5}"/>
                    </a:ext>
                  </a:extLst>
                </p:cNvPr>
                <p:cNvGrpSpPr/>
                <p:nvPr/>
              </p:nvGrpSpPr>
              <p:grpSpPr>
                <a:xfrm>
                  <a:off x="528935" y="1690688"/>
                  <a:ext cx="2743200" cy="2743202"/>
                  <a:chOff x="455403" y="1885902"/>
                  <a:chExt cx="1715673" cy="1915183"/>
                </a:xfrm>
              </p:grpSpPr>
              <p:sp>
                <p:nvSpPr>
                  <p:cNvPr id="42" name="Google Shape;1046;p152">
                    <a:extLst>
                      <a:ext uri="{FF2B5EF4-FFF2-40B4-BE49-F238E27FC236}">
                        <a16:creationId xmlns:a16="http://schemas.microsoft.com/office/drawing/2014/main" id="{4DB46EF6-5405-7EE6-EE19-CAA82B64FE27}"/>
                      </a:ext>
                    </a:extLst>
                  </p:cNvPr>
                  <p:cNvSpPr/>
                  <p:nvPr/>
                </p:nvSpPr>
                <p:spPr>
                  <a:xfrm>
                    <a:off x="455403" y="1958575"/>
                    <a:ext cx="1682083" cy="1842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7" h="5375" extrusionOk="0">
                        <a:moveTo>
                          <a:pt x="4861" y="5375"/>
                        </a:moveTo>
                        <a:lnTo>
                          <a:pt x="46" y="5375"/>
                        </a:lnTo>
                        <a:lnTo>
                          <a:pt x="46" y="5375"/>
                        </a:lnTo>
                        <a:lnTo>
                          <a:pt x="36" y="5373"/>
                        </a:lnTo>
                        <a:lnTo>
                          <a:pt x="28" y="5371"/>
                        </a:lnTo>
                        <a:lnTo>
                          <a:pt x="20" y="5367"/>
                        </a:lnTo>
                        <a:lnTo>
                          <a:pt x="12" y="5361"/>
                        </a:lnTo>
                        <a:lnTo>
                          <a:pt x="8" y="5353"/>
                        </a:lnTo>
                        <a:lnTo>
                          <a:pt x="4" y="5347"/>
                        </a:lnTo>
                        <a:lnTo>
                          <a:pt x="0" y="5337"/>
                        </a:lnTo>
                        <a:lnTo>
                          <a:pt x="0" y="5329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0" y="36"/>
                        </a:lnTo>
                        <a:lnTo>
                          <a:pt x="4" y="26"/>
                        </a:lnTo>
                        <a:lnTo>
                          <a:pt x="8" y="20"/>
                        </a:lnTo>
                        <a:lnTo>
                          <a:pt x="12" y="12"/>
                        </a:lnTo>
                        <a:lnTo>
                          <a:pt x="20" y="6"/>
                        </a:lnTo>
                        <a:lnTo>
                          <a:pt x="28" y="2"/>
                        </a:lnTo>
                        <a:lnTo>
                          <a:pt x="36" y="0"/>
                        </a:lnTo>
                        <a:lnTo>
                          <a:pt x="46" y="0"/>
                        </a:lnTo>
                        <a:lnTo>
                          <a:pt x="4861" y="0"/>
                        </a:lnTo>
                        <a:lnTo>
                          <a:pt x="4861" y="0"/>
                        </a:lnTo>
                        <a:lnTo>
                          <a:pt x="4871" y="0"/>
                        </a:lnTo>
                        <a:lnTo>
                          <a:pt x="4879" y="2"/>
                        </a:lnTo>
                        <a:lnTo>
                          <a:pt x="4887" y="6"/>
                        </a:lnTo>
                        <a:lnTo>
                          <a:pt x="4893" y="12"/>
                        </a:lnTo>
                        <a:lnTo>
                          <a:pt x="4899" y="20"/>
                        </a:lnTo>
                        <a:lnTo>
                          <a:pt x="4903" y="26"/>
                        </a:lnTo>
                        <a:lnTo>
                          <a:pt x="4907" y="36"/>
                        </a:lnTo>
                        <a:lnTo>
                          <a:pt x="4907" y="44"/>
                        </a:lnTo>
                        <a:lnTo>
                          <a:pt x="4907" y="44"/>
                        </a:lnTo>
                        <a:lnTo>
                          <a:pt x="4907" y="54"/>
                        </a:lnTo>
                        <a:lnTo>
                          <a:pt x="4903" y="62"/>
                        </a:lnTo>
                        <a:lnTo>
                          <a:pt x="4899" y="70"/>
                        </a:lnTo>
                        <a:lnTo>
                          <a:pt x="4893" y="76"/>
                        </a:lnTo>
                        <a:lnTo>
                          <a:pt x="4887" y="82"/>
                        </a:lnTo>
                        <a:lnTo>
                          <a:pt x="4879" y="86"/>
                        </a:lnTo>
                        <a:lnTo>
                          <a:pt x="4871" y="90"/>
                        </a:lnTo>
                        <a:lnTo>
                          <a:pt x="4861" y="90"/>
                        </a:lnTo>
                        <a:lnTo>
                          <a:pt x="90" y="90"/>
                        </a:lnTo>
                        <a:lnTo>
                          <a:pt x="90" y="5284"/>
                        </a:lnTo>
                        <a:lnTo>
                          <a:pt x="4861" y="5284"/>
                        </a:lnTo>
                        <a:lnTo>
                          <a:pt x="4861" y="5284"/>
                        </a:lnTo>
                        <a:lnTo>
                          <a:pt x="4871" y="5284"/>
                        </a:lnTo>
                        <a:lnTo>
                          <a:pt x="4879" y="5288"/>
                        </a:lnTo>
                        <a:lnTo>
                          <a:pt x="4887" y="5292"/>
                        </a:lnTo>
                        <a:lnTo>
                          <a:pt x="4893" y="5298"/>
                        </a:lnTo>
                        <a:lnTo>
                          <a:pt x="4899" y="5304"/>
                        </a:lnTo>
                        <a:lnTo>
                          <a:pt x="4903" y="5312"/>
                        </a:lnTo>
                        <a:lnTo>
                          <a:pt x="4907" y="5319"/>
                        </a:lnTo>
                        <a:lnTo>
                          <a:pt x="4907" y="5329"/>
                        </a:lnTo>
                        <a:lnTo>
                          <a:pt x="4907" y="5329"/>
                        </a:lnTo>
                        <a:lnTo>
                          <a:pt x="4907" y="5337"/>
                        </a:lnTo>
                        <a:lnTo>
                          <a:pt x="4903" y="5347"/>
                        </a:lnTo>
                        <a:lnTo>
                          <a:pt x="4899" y="5353"/>
                        </a:lnTo>
                        <a:lnTo>
                          <a:pt x="4893" y="5361"/>
                        </a:lnTo>
                        <a:lnTo>
                          <a:pt x="4887" y="5367"/>
                        </a:lnTo>
                        <a:lnTo>
                          <a:pt x="4879" y="5371"/>
                        </a:lnTo>
                        <a:lnTo>
                          <a:pt x="4871" y="5373"/>
                        </a:lnTo>
                        <a:lnTo>
                          <a:pt x="4861" y="5375"/>
                        </a:lnTo>
                        <a:lnTo>
                          <a:pt x="4861" y="5375"/>
                        </a:lnTo>
                        <a:close/>
                      </a:path>
                    </a:pathLst>
                  </a:custGeom>
                  <a:solidFill>
                    <a:srgbClr val="006C92"/>
                  </a:solidFill>
                  <a:ln>
                    <a:noFill/>
                  </a:ln>
                </p:spPr>
                <p:txBody>
                  <a:bodyPr spcFirstLastPara="1" wrap="square" lIns="78175" tIns="39075" rIns="78175" bIns="390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1047;p152">
                    <a:extLst>
                      <a:ext uri="{FF2B5EF4-FFF2-40B4-BE49-F238E27FC236}">
                        <a16:creationId xmlns:a16="http://schemas.microsoft.com/office/drawing/2014/main" id="{96E3DE49-7CBE-26E5-2AEC-FD1659E61453}"/>
                      </a:ext>
                    </a:extLst>
                  </p:cNvPr>
                  <p:cNvSpPr/>
                  <p:nvPr/>
                </p:nvSpPr>
                <p:spPr>
                  <a:xfrm>
                    <a:off x="616514" y="2119000"/>
                    <a:ext cx="1520970" cy="1521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7" h="4438" extrusionOk="0">
                        <a:moveTo>
                          <a:pt x="4391" y="4438"/>
                        </a:moveTo>
                        <a:lnTo>
                          <a:pt x="44" y="4438"/>
                        </a:lnTo>
                        <a:lnTo>
                          <a:pt x="44" y="4438"/>
                        </a:lnTo>
                        <a:lnTo>
                          <a:pt x="36" y="4436"/>
                        </a:lnTo>
                        <a:lnTo>
                          <a:pt x="26" y="4434"/>
                        </a:lnTo>
                        <a:lnTo>
                          <a:pt x="20" y="4430"/>
                        </a:lnTo>
                        <a:lnTo>
                          <a:pt x="12" y="4424"/>
                        </a:lnTo>
                        <a:lnTo>
                          <a:pt x="6" y="4418"/>
                        </a:lnTo>
                        <a:lnTo>
                          <a:pt x="2" y="4410"/>
                        </a:lnTo>
                        <a:lnTo>
                          <a:pt x="0" y="4402"/>
                        </a:lnTo>
                        <a:lnTo>
                          <a:pt x="0" y="4392"/>
                        </a:lnTo>
                        <a:lnTo>
                          <a:pt x="0" y="4392"/>
                        </a:lnTo>
                        <a:lnTo>
                          <a:pt x="0" y="4382"/>
                        </a:lnTo>
                        <a:lnTo>
                          <a:pt x="2" y="4374"/>
                        </a:lnTo>
                        <a:lnTo>
                          <a:pt x="6" y="4366"/>
                        </a:lnTo>
                        <a:lnTo>
                          <a:pt x="12" y="4360"/>
                        </a:lnTo>
                        <a:lnTo>
                          <a:pt x="20" y="4354"/>
                        </a:lnTo>
                        <a:lnTo>
                          <a:pt x="26" y="4350"/>
                        </a:lnTo>
                        <a:lnTo>
                          <a:pt x="36" y="4348"/>
                        </a:lnTo>
                        <a:lnTo>
                          <a:pt x="44" y="4346"/>
                        </a:lnTo>
                        <a:lnTo>
                          <a:pt x="4345" y="4346"/>
                        </a:lnTo>
                        <a:lnTo>
                          <a:pt x="4345" y="92"/>
                        </a:lnTo>
                        <a:lnTo>
                          <a:pt x="44" y="92"/>
                        </a:lnTo>
                        <a:lnTo>
                          <a:pt x="44" y="92"/>
                        </a:lnTo>
                        <a:lnTo>
                          <a:pt x="36" y="90"/>
                        </a:lnTo>
                        <a:lnTo>
                          <a:pt x="26" y="88"/>
                        </a:lnTo>
                        <a:lnTo>
                          <a:pt x="20" y="84"/>
                        </a:lnTo>
                        <a:lnTo>
                          <a:pt x="12" y="78"/>
                        </a:lnTo>
                        <a:lnTo>
                          <a:pt x="6" y="72"/>
                        </a:lnTo>
                        <a:lnTo>
                          <a:pt x="2" y="64"/>
                        </a:lnTo>
                        <a:lnTo>
                          <a:pt x="0" y="5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36"/>
                        </a:lnTo>
                        <a:lnTo>
                          <a:pt x="2" y="28"/>
                        </a:lnTo>
                        <a:lnTo>
                          <a:pt x="6" y="20"/>
                        </a:lnTo>
                        <a:lnTo>
                          <a:pt x="12" y="14"/>
                        </a:lnTo>
                        <a:lnTo>
                          <a:pt x="20" y="8"/>
                        </a:lnTo>
                        <a:lnTo>
                          <a:pt x="26" y="4"/>
                        </a:lnTo>
                        <a:lnTo>
                          <a:pt x="36" y="2"/>
                        </a:lnTo>
                        <a:lnTo>
                          <a:pt x="44" y="0"/>
                        </a:lnTo>
                        <a:lnTo>
                          <a:pt x="4391" y="0"/>
                        </a:lnTo>
                        <a:lnTo>
                          <a:pt x="4391" y="0"/>
                        </a:lnTo>
                        <a:lnTo>
                          <a:pt x="4401" y="2"/>
                        </a:lnTo>
                        <a:lnTo>
                          <a:pt x="4409" y="4"/>
                        </a:lnTo>
                        <a:lnTo>
                          <a:pt x="4417" y="8"/>
                        </a:lnTo>
                        <a:lnTo>
                          <a:pt x="4423" y="14"/>
                        </a:lnTo>
                        <a:lnTo>
                          <a:pt x="4429" y="20"/>
                        </a:lnTo>
                        <a:lnTo>
                          <a:pt x="4433" y="28"/>
                        </a:lnTo>
                        <a:lnTo>
                          <a:pt x="4437" y="36"/>
                        </a:lnTo>
                        <a:lnTo>
                          <a:pt x="4437" y="46"/>
                        </a:lnTo>
                        <a:lnTo>
                          <a:pt x="4437" y="4392"/>
                        </a:lnTo>
                        <a:lnTo>
                          <a:pt x="4437" y="4392"/>
                        </a:lnTo>
                        <a:lnTo>
                          <a:pt x="4437" y="4402"/>
                        </a:lnTo>
                        <a:lnTo>
                          <a:pt x="4433" y="4410"/>
                        </a:lnTo>
                        <a:lnTo>
                          <a:pt x="4429" y="4418"/>
                        </a:lnTo>
                        <a:lnTo>
                          <a:pt x="4423" y="4424"/>
                        </a:lnTo>
                        <a:lnTo>
                          <a:pt x="4417" y="4430"/>
                        </a:lnTo>
                        <a:lnTo>
                          <a:pt x="4409" y="4434"/>
                        </a:lnTo>
                        <a:lnTo>
                          <a:pt x="4401" y="4436"/>
                        </a:lnTo>
                        <a:lnTo>
                          <a:pt x="4391" y="4438"/>
                        </a:lnTo>
                        <a:lnTo>
                          <a:pt x="4391" y="4438"/>
                        </a:lnTo>
                        <a:close/>
                      </a:path>
                    </a:pathLst>
                  </a:custGeom>
                  <a:solidFill>
                    <a:srgbClr val="006C92"/>
                  </a:solidFill>
                  <a:ln>
                    <a:noFill/>
                  </a:ln>
                </p:spPr>
                <p:txBody>
                  <a:bodyPr spcFirstLastPara="1" wrap="square" lIns="78175" tIns="39075" rIns="78175" bIns="390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1048;p152">
                    <a:extLst>
                      <a:ext uri="{FF2B5EF4-FFF2-40B4-BE49-F238E27FC236}">
                        <a16:creationId xmlns:a16="http://schemas.microsoft.com/office/drawing/2014/main" id="{F8BF3273-CF24-F059-C73D-D00959B69D14}"/>
                      </a:ext>
                    </a:extLst>
                  </p:cNvPr>
                  <p:cNvSpPr/>
                  <p:nvPr/>
                </p:nvSpPr>
                <p:spPr>
                  <a:xfrm>
                    <a:off x="1957173" y="1885902"/>
                    <a:ext cx="213903" cy="176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514" extrusionOk="0">
                        <a:moveTo>
                          <a:pt x="0" y="0"/>
                        </a:moveTo>
                        <a:lnTo>
                          <a:pt x="624" y="256"/>
                        </a:lnTo>
                        <a:lnTo>
                          <a:pt x="0" y="5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9405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spcFirstLastPara="1" wrap="square" lIns="78175" tIns="39075" rIns="78175" bIns="390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F4B9AC6-76D4-D865-752C-AB6E6AEBC8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9437" y="1327898"/>
                  <a:ext cx="1392164" cy="1225024"/>
                </a:xfrm>
                <a:prstGeom prst="ellipse">
                  <a:avLst/>
                </a:prstGeom>
                <a:solidFill>
                  <a:srgbClr val="F79405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7A44C4-A0BB-2456-F357-A421CA20692F}"/>
                  </a:ext>
                </a:extLst>
              </p:cNvPr>
              <p:cNvSpPr txBox="1"/>
              <p:nvPr/>
            </p:nvSpPr>
            <p:spPr>
              <a:xfrm>
                <a:off x="136873" y="3286893"/>
                <a:ext cx="917532" cy="36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$1T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4A53F19-DF09-5792-2997-DC1C9CBD73C4}"/>
              </a:ext>
            </a:extLst>
          </p:cNvPr>
          <p:cNvGrpSpPr/>
          <p:nvPr/>
        </p:nvGrpSpPr>
        <p:grpSpPr>
          <a:xfrm>
            <a:off x="104133" y="1305996"/>
            <a:ext cx="3396353" cy="3389109"/>
            <a:chOff x="157045" y="4154287"/>
            <a:chExt cx="1791093" cy="19281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52A0566-F8FD-E934-55D1-80C7AB102C8E}"/>
                </a:ext>
              </a:extLst>
            </p:cNvPr>
            <p:cNvSpPr txBox="1"/>
            <p:nvPr/>
          </p:nvSpPr>
          <p:spPr>
            <a:xfrm>
              <a:off x="436121" y="5004528"/>
              <a:ext cx="1482415" cy="682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A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Lost Workdays from Depression &amp; Anxiety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DB938AC-0BD6-759D-B0B3-90C6024A9400}"/>
                </a:ext>
              </a:extLst>
            </p:cNvPr>
            <p:cNvGrpSpPr/>
            <p:nvPr/>
          </p:nvGrpSpPr>
          <p:grpSpPr>
            <a:xfrm>
              <a:off x="157045" y="4154287"/>
              <a:ext cx="1791093" cy="1928120"/>
              <a:chOff x="142094" y="3137098"/>
              <a:chExt cx="1791093" cy="192812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B032C46-1530-4B57-87E7-0A656FC160F4}"/>
                  </a:ext>
                </a:extLst>
              </p:cNvPr>
              <p:cNvGrpSpPr/>
              <p:nvPr/>
            </p:nvGrpSpPr>
            <p:grpSpPr>
              <a:xfrm>
                <a:off x="258670" y="3137098"/>
                <a:ext cx="1674517" cy="1928120"/>
                <a:chOff x="234117" y="1355746"/>
                <a:chExt cx="3038018" cy="3078144"/>
              </a:xfrm>
            </p:grpSpPr>
            <p:grpSp>
              <p:nvGrpSpPr>
                <p:cNvPr id="50" name="Google Shape;1045;p152">
                  <a:extLst>
                    <a:ext uri="{FF2B5EF4-FFF2-40B4-BE49-F238E27FC236}">
                      <a16:creationId xmlns:a16="http://schemas.microsoft.com/office/drawing/2014/main" id="{AC731062-E300-C0FE-BBDB-2C2C0AC33D1C}"/>
                    </a:ext>
                  </a:extLst>
                </p:cNvPr>
                <p:cNvGrpSpPr/>
                <p:nvPr/>
              </p:nvGrpSpPr>
              <p:grpSpPr>
                <a:xfrm>
                  <a:off x="528935" y="1690688"/>
                  <a:ext cx="2743200" cy="2743202"/>
                  <a:chOff x="455403" y="1885902"/>
                  <a:chExt cx="1715673" cy="1915183"/>
                </a:xfrm>
              </p:grpSpPr>
              <p:sp>
                <p:nvSpPr>
                  <p:cNvPr id="52" name="Google Shape;1046;p152">
                    <a:extLst>
                      <a:ext uri="{FF2B5EF4-FFF2-40B4-BE49-F238E27FC236}">
                        <a16:creationId xmlns:a16="http://schemas.microsoft.com/office/drawing/2014/main" id="{C8BC3DB0-1423-CF62-2A18-9F87AD7D2036}"/>
                      </a:ext>
                    </a:extLst>
                  </p:cNvPr>
                  <p:cNvSpPr/>
                  <p:nvPr/>
                </p:nvSpPr>
                <p:spPr>
                  <a:xfrm>
                    <a:off x="455403" y="1958575"/>
                    <a:ext cx="1682083" cy="1842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7" h="5375" extrusionOk="0">
                        <a:moveTo>
                          <a:pt x="4861" y="5375"/>
                        </a:moveTo>
                        <a:lnTo>
                          <a:pt x="46" y="5375"/>
                        </a:lnTo>
                        <a:lnTo>
                          <a:pt x="46" y="5375"/>
                        </a:lnTo>
                        <a:lnTo>
                          <a:pt x="36" y="5373"/>
                        </a:lnTo>
                        <a:lnTo>
                          <a:pt x="28" y="5371"/>
                        </a:lnTo>
                        <a:lnTo>
                          <a:pt x="20" y="5367"/>
                        </a:lnTo>
                        <a:lnTo>
                          <a:pt x="12" y="5361"/>
                        </a:lnTo>
                        <a:lnTo>
                          <a:pt x="8" y="5353"/>
                        </a:lnTo>
                        <a:lnTo>
                          <a:pt x="4" y="5347"/>
                        </a:lnTo>
                        <a:lnTo>
                          <a:pt x="0" y="5337"/>
                        </a:lnTo>
                        <a:lnTo>
                          <a:pt x="0" y="5329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0" y="36"/>
                        </a:lnTo>
                        <a:lnTo>
                          <a:pt x="4" y="26"/>
                        </a:lnTo>
                        <a:lnTo>
                          <a:pt x="8" y="20"/>
                        </a:lnTo>
                        <a:lnTo>
                          <a:pt x="12" y="12"/>
                        </a:lnTo>
                        <a:lnTo>
                          <a:pt x="20" y="6"/>
                        </a:lnTo>
                        <a:lnTo>
                          <a:pt x="28" y="2"/>
                        </a:lnTo>
                        <a:lnTo>
                          <a:pt x="36" y="0"/>
                        </a:lnTo>
                        <a:lnTo>
                          <a:pt x="46" y="0"/>
                        </a:lnTo>
                        <a:lnTo>
                          <a:pt x="4861" y="0"/>
                        </a:lnTo>
                        <a:lnTo>
                          <a:pt x="4861" y="0"/>
                        </a:lnTo>
                        <a:lnTo>
                          <a:pt x="4871" y="0"/>
                        </a:lnTo>
                        <a:lnTo>
                          <a:pt x="4879" y="2"/>
                        </a:lnTo>
                        <a:lnTo>
                          <a:pt x="4887" y="6"/>
                        </a:lnTo>
                        <a:lnTo>
                          <a:pt x="4893" y="12"/>
                        </a:lnTo>
                        <a:lnTo>
                          <a:pt x="4899" y="20"/>
                        </a:lnTo>
                        <a:lnTo>
                          <a:pt x="4903" y="26"/>
                        </a:lnTo>
                        <a:lnTo>
                          <a:pt x="4907" y="36"/>
                        </a:lnTo>
                        <a:lnTo>
                          <a:pt x="4907" y="44"/>
                        </a:lnTo>
                        <a:lnTo>
                          <a:pt x="4907" y="44"/>
                        </a:lnTo>
                        <a:lnTo>
                          <a:pt x="4907" y="54"/>
                        </a:lnTo>
                        <a:lnTo>
                          <a:pt x="4903" y="62"/>
                        </a:lnTo>
                        <a:lnTo>
                          <a:pt x="4899" y="70"/>
                        </a:lnTo>
                        <a:lnTo>
                          <a:pt x="4893" y="76"/>
                        </a:lnTo>
                        <a:lnTo>
                          <a:pt x="4887" y="82"/>
                        </a:lnTo>
                        <a:lnTo>
                          <a:pt x="4879" y="86"/>
                        </a:lnTo>
                        <a:lnTo>
                          <a:pt x="4871" y="90"/>
                        </a:lnTo>
                        <a:lnTo>
                          <a:pt x="4861" y="90"/>
                        </a:lnTo>
                        <a:lnTo>
                          <a:pt x="90" y="90"/>
                        </a:lnTo>
                        <a:lnTo>
                          <a:pt x="90" y="5284"/>
                        </a:lnTo>
                        <a:lnTo>
                          <a:pt x="4861" y="5284"/>
                        </a:lnTo>
                        <a:lnTo>
                          <a:pt x="4861" y="5284"/>
                        </a:lnTo>
                        <a:lnTo>
                          <a:pt x="4871" y="5284"/>
                        </a:lnTo>
                        <a:lnTo>
                          <a:pt x="4879" y="5288"/>
                        </a:lnTo>
                        <a:lnTo>
                          <a:pt x="4887" y="5292"/>
                        </a:lnTo>
                        <a:lnTo>
                          <a:pt x="4893" y="5298"/>
                        </a:lnTo>
                        <a:lnTo>
                          <a:pt x="4899" y="5304"/>
                        </a:lnTo>
                        <a:lnTo>
                          <a:pt x="4903" y="5312"/>
                        </a:lnTo>
                        <a:lnTo>
                          <a:pt x="4907" y="5319"/>
                        </a:lnTo>
                        <a:lnTo>
                          <a:pt x="4907" y="5329"/>
                        </a:lnTo>
                        <a:lnTo>
                          <a:pt x="4907" y="5329"/>
                        </a:lnTo>
                        <a:lnTo>
                          <a:pt x="4907" y="5337"/>
                        </a:lnTo>
                        <a:lnTo>
                          <a:pt x="4903" y="5347"/>
                        </a:lnTo>
                        <a:lnTo>
                          <a:pt x="4899" y="5353"/>
                        </a:lnTo>
                        <a:lnTo>
                          <a:pt x="4893" y="5361"/>
                        </a:lnTo>
                        <a:lnTo>
                          <a:pt x="4887" y="5367"/>
                        </a:lnTo>
                        <a:lnTo>
                          <a:pt x="4879" y="5371"/>
                        </a:lnTo>
                        <a:lnTo>
                          <a:pt x="4871" y="5373"/>
                        </a:lnTo>
                        <a:lnTo>
                          <a:pt x="4861" y="5375"/>
                        </a:lnTo>
                        <a:lnTo>
                          <a:pt x="4861" y="5375"/>
                        </a:lnTo>
                        <a:close/>
                      </a:path>
                    </a:pathLst>
                  </a:custGeom>
                  <a:solidFill>
                    <a:srgbClr val="006C92"/>
                  </a:solidFill>
                  <a:ln>
                    <a:noFill/>
                  </a:ln>
                </p:spPr>
                <p:txBody>
                  <a:bodyPr spcFirstLastPara="1" wrap="square" lIns="78175" tIns="39075" rIns="78175" bIns="390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047;p152">
                    <a:extLst>
                      <a:ext uri="{FF2B5EF4-FFF2-40B4-BE49-F238E27FC236}">
                        <a16:creationId xmlns:a16="http://schemas.microsoft.com/office/drawing/2014/main" id="{96D1F1A3-D61B-A645-5932-605C4FF0348C}"/>
                      </a:ext>
                    </a:extLst>
                  </p:cNvPr>
                  <p:cNvSpPr/>
                  <p:nvPr/>
                </p:nvSpPr>
                <p:spPr>
                  <a:xfrm>
                    <a:off x="616514" y="2119000"/>
                    <a:ext cx="1520970" cy="1521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7" h="4438" extrusionOk="0">
                        <a:moveTo>
                          <a:pt x="4391" y="4438"/>
                        </a:moveTo>
                        <a:lnTo>
                          <a:pt x="44" y="4438"/>
                        </a:lnTo>
                        <a:lnTo>
                          <a:pt x="44" y="4438"/>
                        </a:lnTo>
                        <a:lnTo>
                          <a:pt x="36" y="4436"/>
                        </a:lnTo>
                        <a:lnTo>
                          <a:pt x="26" y="4434"/>
                        </a:lnTo>
                        <a:lnTo>
                          <a:pt x="20" y="4430"/>
                        </a:lnTo>
                        <a:lnTo>
                          <a:pt x="12" y="4424"/>
                        </a:lnTo>
                        <a:lnTo>
                          <a:pt x="6" y="4418"/>
                        </a:lnTo>
                        <a:lnTo>
                          <a:pt x="2" y="4410"/>
                        </a:lnTo>
                        <a:lnTo>
                          <a:pt x="0" y="4402"/>
                        </a:lnTo>
                        <a:lnTo>
                          <a:pt x="0" y="4392"/>
                        </a:lnTo>
                        <a:lnTo>
                          <a:pt x="0" y="4392"/>
                        </a:lnTo>
                        <a:lnTo>
                          <a:pt x="0" y="4382"/>
                        </a:lnTo>
                        <a:lnTo>
                          <a:pt x="2" y="4374"/>
                        </a:lnTo>
                        <a:lnTo>
                          <a:pt x="6" y="4366"/>
                        </a:lnTo>
                        <a:lnTo>
                          <a:pt x="12" y="4360"/>
                        </a:lnTo>
                        <a:lnTo>
                          <a:pt x="20" y="4354"/>
                        </a:lnTo>
                        <a:lnTo>
                          <a:pt x="26" y="4350"/>
                        </a:lnTo>
                        <a:lnTo>
                          <a:pt x="36" y="4348"/>
                        </a:lnTo>
                        <a:lnTo>
                          <a:pt x="44" y="4346"/>
                        </a:lnTo>
                        <a:lnTo>
                          <a:pt x="4345" y="4346"/>
                        </a:lnTo>
                        <a:lnTo>
                          <a:pt x="4345" y="92"/>
                        </a:lnTo>
                        <a:lnTo>
                          <a:pt x="44" y="92"/>
                        </a:lnTo>
                        <a:lnTo>
                          <a:pt x="44" y="92"/>
                        </a:lnTo>
                        <a:lnTo>
                          <a:pt x="36" y="90"/>
                        </a:lnTo>
                        <a:lnTo>
                          <a:pt x="26" y="88"/>
                        </a:lnTo>
                        <a:lnTo>
                          <a:pt x="20" y="84"/>
                        </a:lnTo>
                        <a:lnTo>
                          <a:pt x="12" y="78"/>
                        </a:lnTo>
                        <a:lnTo>
                          <a:pt x="6" y="72"/>
                        </a:lnTo>
                        <a:lnTo>
                          <a:pt x="2" y="64"/>
                        </a:lnTo>
                        <a:lnTo>
                          <a:pt x="0" y="56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36"/>
                        </a:lnTo>
                        <a:lnTo>
                          <a:pt x="2" y="28"/>
                        </a:lnTo>
                        <a:lnTo>
                          <a:pt x="6" y="20"/>
                        </a:lnTo>
                        <a:lnTo>
                          <a:pt x="12" y="14"/>
                        </a:lnTo>
                        <a:lnTo>
                          <a:pt x="20" y="8"/>
                        </a:lnTo>
                        <a:lnTo>
                          <a:pt x="26" y="4"/>
                        </a:lnTo>
                        <a:lnTo>
                          <a:pt x="36" y="2"/>
                        </a:lnTo>
                        <a:lnTo>
                          <a:pt x="44" y="0"/>
                        </a:lnTo>
                        <a:lnTo>
                          <a:pt x="4391" y="0"/>
                        </a:lnTo>
                        <a:lnTo>
                          <a:pt x="4391" y="0"/>
                        </a:lnTo>
                        <a:lnTo>
                          <a:pt x="4401" y="2"/>
                        </a:lnTo>
                        <a:lnTo>
                          <a:pt x="4409" y="4"/>
                        </a:lnTo>
                        <a:lnTo>
                          <a:pt x="4417" y="8"/>
                        </a:lnTo>
                        <a:lnTo>
                          <a:pt x="4423" y="14"/>
                        </a:lnTo>
                        <a:lnTo>
                          <a:pt x="4429" y="20"/>
                        </a:lnTo>
                        <a:lnTo>
                          <a:pt x="4433" y="28"/>
                        </a:lnTo>
                        <a:lnTo>
                          <a:pt x="4437" y="36"/>
                        </a:lnTo>
                        <a:lnTo>
                          <a:pt x="4437" y="46"/>
                        </a:lnTo>
                        <a:lnTo>
                          <a:pt x="4437" y="4392"/>
                        </a:lnTo>
                        <a:lnTo>
                          <a:pt x="4437" y="4392"/>
                        </a:lnTo>
                        <a:lnTo>
                          <a:pt x="4437" y="4402"/>
                        </a:lnTo>
                        <a:lnTo>
                          <a:pt x="4433" y="4410"/>
                        </a:lnTo>
                        <a:lnTo>
                          <a:pt x="4429" y="4418"/>
                        </a:lnTo>
                        <a:lnTo>
                          <a:pt x="4423" y="4424"/>
                        </a:lnTo>
                        <a:lnTo>
                          <a:pt x="4417" y="4430"/>
                        </a:lnTo>
                        <a:lnTo>
                          <a:pt x="4409" y="4434"/>
                        </a:lnTo>
                        <a:lnTo>
                          <a:pt x="4401" y="4436"/>
                        </a:lnTo>
                        <a:lnTo>
                          <a:pt x="4391" y="4438"/>
                        </a:lnTo>
                        <a:lnTo>
                          <a:pt x="4391" y="4438"/>
                        </a:lnTo>
                        <a:close/>
                      </a:path>
                    </a:pathLst>
                  </a:custGeom>
                  <a:solidFill>
                    <a:srgbClr val="006C92"/>
                  </a:solidFill>
                  <a:ln>
                    <a:noFill/>
                  </a:ln>
                </p:spPr>
                <p:txBody>
                  <a:bodyPr spcFirstLastPara="1" wrap="square" lIns="78175" tIns="39075" rIns="78175" bIns="390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048;p152">
                    <a:extLst>
                      <a:ext uri="{FF2B5EF4-FFF2-40B4-BE49-F238E27FC236}">
                        <a16:creationId xmlns:a16="http://schemas.microsoft.com/office/drawing/2014/main" id="{919C372C-B772-FE72-DEA0-E225874D8A58}"/>
                      </a:ext>
                    </a:extLst>
                  </p:cNvPr>
                  <p:cNvSpPr/>
                  <p:nvPr/>
                </p:nvSpPr>
                <p:spPr>
                  <a:xfrm>
                    <a:off x="1957173" y="1885902"/>
                    <a:ext cx="213903" cy="176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514" extrusionOk="0">
                        <a:moveTo>
                          <a:pt x="0" y="0"/>
                        </a:moveTo>
                        <a:lnTo>
                          <a:pt x="624" y="256"/>
                        </a:lnTo>
                        <a:lnTo>
                          <a:pt x="0" y="5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9405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spcFirstLastPara="1" wrap="square" lIns="78175" tIns="39075" rIns="78175" bIns="390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BBB4520-F947-5311-5611-29D5AF73AC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34117" y="1355746"/>
                  <a:ext cx="1392164" cy="1225024"/>
                </a:xfrm>
                <a:prstGeom prst="ellipse">
                  <a:avLst/>
                </a:prstGeom>
                <a:solidFill>
                  <a:srgbClr val="F79405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D8CC8B-9D74-B918-F28B-8D3F92BC2CAB}"/>
                  </a:ext>
                </a:extLst>
              </p:cNvPr>
              <p:cNvSpPr txBox="1"/>
              <p:nvPr/>
            </p:nvSpPr>
            <p:spPr>
              <a:xfrm>
                <a:off x="142094" y="3321132"/>
                <a:ext cx="917532" cy="36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5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12B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BD4B8F-CC88-A032-E723-8435CE29658F}"/>
              </a:ext>
            </a:extLst>
          </p:cNvPr>
          <p:cNvGrpSpPr/>
          <p:nvPr/>
        </p:nvGrpSpPr>
        <p:grpSpPr>
          <a:xfrm>
            <a:off x="0" y="5026965"/>
            <a:ext cx="12480164" cy="1053101"/>
            <a:chOff x="-57402" y="4973368"/>
            <a:chExt cx="12480164" cy="105310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EE55E8-825E-F39A-4F2F-AE3F0736B4D9}"/>
                </a:ext>
              </a:extLst>
            </p:cNvPr>
            <p:cNvSpPr/>
            <p:nvPr/>
          </p:nvSpPr>
          <p:spPr>
            <a:xfrm>
              <a:off x="-57402" y="4973368"/>
              <a:ext cx="12198623" cy="903679"/>
            </a:xfrm>
            <a:prstGeom prst="rect">
              <a:avLst/>
            </a:prstGeom>
            <a:solidFill>
              <a:srgbClr val="006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5CD788C-0DFD-BA94-F4FA-F4AA28EC62A3}"/>
                </a:ext>
              </a:extLst>
            </p:cNvPr>
            <p:cNvSpPr txBox="1"/>
            <p:nvPr/>
          </p:nvSpPr>
          <p:spPr>
            <a:xfrm>
              <a:off x="7298" y="5103139"/>
              <a:ext cx="124154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Future Leaders Disproportionately Impacted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68% </a:t>
              </a:r>
              <a:r>
                <a:rPr lang="en-US" sz="1800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millennials and 81% of Gen Z reported they have left their job for mental health reasons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41FD05B-29E5-A55A-2C2F-34B2AC6B8217}"/>
              </a:ext>
            </a:extLst>
          </p:cNvPr>
          <p:cNvSpPr txBox="1"/>
          <p:nvPr/>
        </p:nvSpPr>
        <p:spPr>
          <a:xfrm>
            <a:off x="191449" y="6209837"/>
            <a:ext cx="7212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6C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 Health Organization, Mental Health at Work, September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006C92"/>
                </a:solidFill>
                <a:latin typeface="Calibri" panose="020F0502020204030204"/>
              </a:rPr>
              <a:t>Gallup, Wellbeing and Workplace Study, October 2022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6C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BF9EDD2B-ECA3-CFD7-0C19-68DDE798C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62" y="6209837"/>
            <a:ext cx="298579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2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907DD3D7-0374-472C-173D-664661BA4FF2}"/>
              </a:ext>
            </a:extLst>
          </p:cNvPr>
          <p:cNvSpPr/>
          <p:nvPr/>
        </p:nvSpPr>
        <p:spPr>
          <a:xfrm>
            <a:off x="1551686" y="0"/>
            <a:ext cx="9026976" cy="11928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598B8D-2F78-F131-3BA9-2DA3E64A50FE}"/>
              </a:ext>
            </a:extLst>
          </p:cNvPr>
          <p:cNvSpPr txBox="1"/>
          <p:nvPr/>
        </p:nvSpPr>
        <p:spPr>
          <a:xfrm>
            <a:off x="171570" y="6395828"/>
            <a:ext cx="7212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Mind at Work: Mental Health at Work Index Key Findings, 2024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A3FC843-5094-FD44-EF23-05F2079F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8" y="-513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Commitment to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Mental Health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7FC3423-C3F3-D79A-E303-3BD8545423A3}"/>
              </a:ext>
            </a:extLst>
          </p:cNvPr>
          <p:cNvGrpSpPr/>
          <p:nvPr/>
        </p:nvGrpSpPr>
        <p:grpSpPr>
          <a:xfrm>
            <a:off x="535947" y="1867469"/>
            <a:ext cx="2899683" cy="3792962"/>
            <a:chOff x="525524" y="1590470"/>
            <a:chExt cx="2899683" cy="37929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7DD7A3-0AFF-63ED-439E-032AF9932EE3}"/>
                </a:ext>
              </a:extLst>
            </p:cNvPr>
            <p:cNvSpPr txBox="1"/>
            <p:nvPr/>
          </p:nvSpPr>
          <p:spPr>
            <a:xfrm>
              <a:off x="525524" y="4244659"/>
              <a:ext cx="289968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67%</a:t>
              </a:r>
              <a:r>
                <a:rPr lang="en-US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of global leaders expressed a </a:t>
              </a:r>
              <a:r>
                <a:rPr lang="en-US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commitment</a:t>
              </a:r>
              <a:r>
                <a:rPr lang="en-US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to workforce mental health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3015B31-44A2-4420-5762-385D9BECBA26}"/>
                </a:ext>
              </a:extLst>
            </p:cNvPr>
            <p:cNvGrpSpPr/>
            <p:nvPr/>
          </p:nvGrpSpPr>
          <p:grpSpPr>
            <a:xfrm>
              <a:off x="838195" y="1590470"/>
              <a:ext cx="2286000" cy="2587592"/>
              <a:chOff x="838195" y="1590470"/>
              <a:chExt cx="2286000" cy="258759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DA5A535-EEF5-9368-EECB-4BC399201703}"/>
                  </a:ext>
                </a:extLst>
              </p:cNvPr>
              <p:cNvGrpSpPr/>
              <p:nvPr/>
            </p:nvGrpSpPr>
            <p:grpSpPr>
              <a:xfrm>
                <a:off x="838195" y="1590470"/>
                <a:ext cx="2286000" cy="2587592"/>
                <a:chOff x="211589" y="1358258"/>
                <a:chExt cx="2286000" cy="2587592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B24DC974-0883-BFBF-6042-0B9781A3B54A}"/>
                    </a:ext>
                  </a:extLst>
                </p:cNvPr>
                <p:cNvSpPr/>
                <p:nvPr/>
              </p:nvSpPr>
              <p:spPr>
                <a:xfrm>
                  <a:off x="211589" y="1358258"/>
                  <a:ext cx="2286000" cy="228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6CD9C49-3450-CD57-4629-A0890692875A}"/>
                    </a:ext>
                  </a:extLst>
                </p:cNvPr>
                <p:cNvSpPr/>
                <p:nvPr/>
              </p:nvSpPr>
              <p:spPr>
                <a:xfrm>
                  <a:off x="1354589" y="3080848"/>
                  <a:ext cx="45719" cy="83568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E7C53D1-94AA-9B50-28FC-0B145560ADB3}"/>
                    </a:ext>
                  </a:extLst>
                </p:cNvPr>
                <p:cNvSpPr/>
                <p:nvPr/>
              </p:nvSpPr>
              <p:spPr>
                <a:xfrm rot="5400000">
                  <a:off x="1354588" y="3505147"/>
                  <a:ext cx="45719" cy="83568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71172CE-B8AC-AFF7-D0B8-547A9A04DAB9}"/>
                  </a:ext>
                </a:extLst>
              </p:cNvPr>
              <p:cNvGrpSpPr/>
              <p:nvPr/>
            </p:nvGrpSpPr>
            <p:grpSpPr>
              <a:xfrm>
                <a:off x="980187" y="2180909"/>
                <a:ext cx="2057399" cy="1316463"/>
                <a:chOff x="874120" y="2553509"/>
                <a:chExt cx="2057399" cy="1316463"/>
              </a:xfrm>
            </p:grpSpPr>
            <p:pic>
              <p:nvPicPr>
                <p:cNvPr id="14" name="Graphic 13" descr="Handshake with solid fill">
                  <a:extLst>
                    <a:ext uri="{FF2B5EF4-FFF2-40B4-BE49-F238E27FC236}">
                      <a16:creationId xmlns:a16="http://schemas.microsoft.com/office/drawing/2014/main" id="{8FD9BC79-F6D3-2AED-40E5-43BA256279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5619" y="2955572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9A2DC3F-01E2-1D88-17B7-F980D907D14B}"/>
                    </a:ext>
                  </a:extLst>
                </p:cNvPr>
                <p:cNvSpPr txBox="1"/>
                <p:nvPr/>
              </p:nvSpPr>
              <p:spPr>
                <a:xfrm>
                  <a:off x="874120" y="2553509"/>
                  <a:ext cx="20573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Commitment</a:t>
                  </a: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AD11C0C-47F8-B9CE-57F4-57103BA0146C}"/>
              </a:ext>
            </a:extLst>
          </p:cNvPr>
          <p:cNvGrpSpPr/>
          <p:nvPr/>
        </p:nvGrpSpPr>
        <p:grpSpPr>
          <a:xfrm>
            <a:off x="4724478" y="1928288"/>
            <a:ext cx="2763885" cy="4331816"/>
            <a:chOff x="4714054" y="1635433"/>
            <a:chExt cx="2763885" cy="43318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3ADA58-E75E-F58A-2129-FD3B9B811127}"/>
                </a:ext>
              </a:extLst>
            </p:cNvPr>
            <p:cNvSpPr txBox="1"/>
            <p:nvPr/>
          </p:nvSpPr>
          <p:spPr>
            <a:xfrm>
              <a:off x="4714054" y="1635433"/>
              <a:ext cx="276388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6C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in 4</a:t>
              </a:r>
              <a:r>
                <a:rPr lang="en-US" b="1" dirty="0">
                  <a:solidFill>
                    <a:srgbClr val="006C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(26%) organizations Indicated that they have a formal </a:t>
              </a:r>
              <a:r>
                <a:rPr lang="en-US" b="1" dirty="0">
                  <a:solidFill>
                    <a:srgbClr val="006C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for workforce mental health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A6265B2-8283-9CEC-C634-78D0C880982F}"/>
                </a:ext>
              </a:extLst>
            </p:cNvPr>
            <p:cNvGrpSpPr/>
            <p:nvPr/>
          </p:nvGrpSpPr>
          <p:grpSpPr>
            <a:xfrm>
              <a:off x="4952998" y="3379657"/>
              <a:ext cx="2286000" cy="2587592"/>
              <a:chOff x="4952998" y="3379657"/>
              <a:chExt cx="2286000" cy="258759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DDEAD61-3533-83B6-4684-93AC47EEAABB}"/>
                  </a:ext>
                </a:extLst>
              </p:cNvPr>
              <p:cNvGrpSpPr/>
              <p:nvPr/>
            </p:nvGrpSpPr>
            <p:grpSpPr>
              <a:xfrm rot="10800000">
                <a:off x="4952998" y="3379657"/>
                <a:ext cx="2286000" cy="2587592"/>
                <a:chOff x="211589" y="1358258"/>
                <a:chExt cx="2286000" cy="2587592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A063074-4D49-0039-46F6-433054720E23}"/>
                    </a:ext>
                  </a:extLst>
                </p:cNvPr>
                <p:cNvSpPr/>
                <p:nvPr/>
              </p:nvSpPr>
              <p:spPr>
                <a:xfrm>
                  <a:off x="211589" y="1358258"/>
                  <a:ext cx="2286000" cy="2286000"/>
                </a:xfrm>
                <a:prstGeom prst="ellipse">
                  <a:avLst/>
                </a:prstGeom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DB458BF-A1D9-3E27-1F48-C11FD97CDD68}"/>
                    </a:ext>
                  </a:extLst>
                </p:cNvPr>
                <p:cNvSpPr/>
                <p:nvPr/>
              </p:nvSpPr>
              <p:spPr>
                <a:xfrm>
                  <a:off x="1354589" y="3080848"/>
                  <a:ext cx="45719" cy="83568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BDCDCE3-DADE-98AB-1A67-68BE1795165E}"/>
                    </a:ext>
                  </a:extLst>
                </p:cNvPr>
                <p:cNvSpPr/>
                <p:nvPr/>
              </p:nvSpPr>
              <p:spPr>
                <a:xfrm rot="5400000">
                  <a:off x="1354588" y="3505147"/>
                  <a:ext cx="45719" cy="83568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8" name="Graphic 27" descr="Checklist with solid fill">
                <a:extLst>
                  <a:ext uri="{FF2B5EF4-FFF2-40B4-BE49-F238E27FC236}">
                    <a16:creationId xmlns:a16="http://schemas.microsoft.com/office/drawing/2014/main" id="{13791855-17D3-A3A3-DF85-9C2EDAEDF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30696" y="398412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201937-8A7D-E4AF-C234-0EC6C7B7F064}"/>
                  </a:ext>
                </a:extLst>
              </p:cNvPr>
              <p:cNvSpPr txBox="1"/>
              <p:nvPr/>
            </p:nvSpPr>
            <p:spPr>
              <a:xfrm>
                <a:off x="5072540" y="4986129"/>
                <a:ext cx="2057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Strategy</a:t>
                </a: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50E898D-E1D6-1B54-6E84-6BA063A7714B}"/>
              </a:ext>
            </a:extLst>
          </p:cNvPr>
          <p:cNvGrpSpPr/>
          <p:nvPr/>
        </p:nvGrpSpPr>
        <p:grpSpPr>
          <a:xfrm>
            <a:off x="8586825" y="1846823"/>
            <a:ext cx="3069228" cy="4346960"/>
            <a:chOff x="8699042" y="1590470"/>
            <a:chExt cx="3069228" cy="43469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AAAB0-F89A-92BD-1CB9-55DBAB3BF00F}"/>
                </a:ext>
              </a:extLst>
            </p:cNvPr>
            <p:cNvSpPr txBox="1"/>
            <p:nvPr/>
          </p:nvSpPr>
          <p:spPr>
            <a:xfrm>
              <a:off x="8699042" y="4244659"/>
              <a:ext cx="306922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54%</a:t>
              </a:r>
              <a:r>
                <a:rPr lang="en-US" dirty="0"/>
                <a:t> of organizations that do have a formal strategy are better positioned to</a:t>
              </a:r>
              <a:r>
                <a:rPr lang="en-US" b="1" dirty="0"/>
                <a:t> </a:t>
              </a:r>
              <a:r>
                <a:rPr lang="en-US" b="1" dirty="0">
                  <a:solidFill>
                    <a:schemeClr val="accent2"/>
                  </a:solidFill>
                </a:rPr>
                <a:t>impact</a:t>
              </a:r>
              <a:r>
                <a:rPr lang="en-US" b="1" dirty="0"/>
                <a:t> </a:t>
              </a:r>
              <a:r>
                <a:rPr lang="en-US" dirty="0"/>
                <a:t>workforce mental health, scoring </a:t>
              </a:r>
              <a:r>
                <a:rPr lang="en-US" u="sng" dirty="0"/>
                <a:t>54% higher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D686B51-7965-8727-84A3-FBD9734CF4E1}"/>
                </a:ext>
              </a:extLst>
            </p:cNvPr>
            <p:cNvGrpSpPr/>
            <p:nvPr/>
          </p:nvGrpSpPr>
          <p:grpSpPr>
            <a:xfrm>
              <a:off x="9067798" y="1590470"/>
              <a:ext cx="2286000" cy="2587592"/>
              <a:chOff x="9067798" y="1590470"/>
              <a:chExt cx="2286000" cy="258759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58FCCAC-D283-B327-02BB-D4790166DB2C}"/>
                  </a:ext>
                </a:extLst>
              </p:cNvPr>
              <p:cNvGrpSpPr/>
              <p:nvPr/>
            </p:nvGrpSpPr>
            <p:grpSpPr>
              <a:xfrm>
                <a:off x="9067798" y="1590470"/>
                <a:ext cx="2286000" cy="2587592"/>
                <a:chOff x="211589" y="1358258"/>
                <a:chExt cx="2286000" cy="2587592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8173D1E-6D76-20C8-3989-1C7487160856}"/>
                    </a:ext>
                  </a:extLst>
                </p:cNvPr>
                <p:cNvSpPr/>
                <p:nvPr/>
              </p:nvSpPr>
              <p:spPr>
                <a:xfrm>
                  <a:off x="211589" y="1358258"/>
                  <a:ext cx="2286000" cy="2286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FF9808D-BFEE-5DFC-2AAA-6B2736219BB5}"/>
                    </a:ext>
                  </a:extLst>
                </p:cNvPr>
                <p:cNvSpPr/>
                <p:nvPr/>
              </p:nvSpPr>
              <p:spPr>
                <a:xfrm>
                  <a:off x="1354589" y="3080848"/>
                  <a:ext cx="45719" cy="8356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3A3D085-1B0E-78E9-B34A-25200E3259DF}"/>
                    </a:ext>
                  </a:extLst>
                </p:cNvPr>
                <p:cNvSpPr/>
                <p:nvPr/>
              </p:nvSpPr>
              <p:spPr>
                <a:xfrm rot="5400000">
                  <a:off x="1354588" y="3505147"/>
                  <a:ext cx="45719" cy="8356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6" name="Graphic 25" descr="Business Growth with solid fill">
                <a:extLst>
                  <a:ext uri="{FF2B5EF4-FFF2-40B4-BE49-F238E27FC236}">
                    <a16:creationId xmlns:a16="http://schemas.microsoft.com/office/drawing/2014/main" id="{A5782D8D-F8CA-81FB-DCF5-4E0E51624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822103" y="256036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645C80-2E51-84CC-2293-2A263F9746A4}"/>
                  </a:ext>
                </a:extLst>
              </p:cNvPr>
              <p:cNvSpPr txBox="1"/>
              <p:nvPr/>
            </p:nvSpPr>
            <p:spPr>
              <a:xfrm>
                <a:off x="9182098" y="2128943"/>
                <a:ext cx="2057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Impact</a:t>
                </a:r>
              </a:p>
            </p:txBody>
          </p:sp>
        </p:grpSp>
      </p:grpSp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2ACAC943-0B32-177E-B388-3A9BB2A15C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954" y="6334734"/>
            <a:ext cx="1990527" cy="36576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D1924144-A0AE-BD78-6833-882FE9466690}"/>
              </a:ext>
            </a:extLst>
          </p:cNvPr>
          <p:cNvGrpSpPr/>
          <p:nvPr/>
        </p:nvGrpSpPr>
        <p:grpSpPr>
          <a:xfrm>
            <a:off x="0" y="0"/>
            <a:ext cx="1207031" cy="874986"/>
            <a:chOff x="0" y="0"/>
            <a:chExt cx="1207031" cy="87498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E0E0E68-DA40-275E-95BC-E2C570142683}"/>
                </a:ext>
              </a:extLst>
            </p:cNvPr>
            <p:cNvSpPr/>
            <p:nvPr/>
          </p:nvSpPr>
          <p:spPr>
            <a:xfrm>
              <a:off x="0" y="0"/>
              <a:ext cx="606525" cy="8749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F8511B2-290F-0DF4-12EA-45D1A42F49FC}"/>
                </a:ext>
              </a:extLst>
            </p:cNvPr>
            <p:cNvSpPr/>
            <p:nvPr/>
          </p:nvSpPr>
          <p:spPr>
            <a:xfrm>
              <a:off x="723898" y="0"/>
              <a:ext cx="182880" cy="874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B2ECD28-CA09-5034-229D-8CD0F28536BB}"/>
                </a:ext>
              </a:extLst>
            </p:cNvPr>
            <p:cNvSpPr/>
            <p:nvPr/>
          </p:nvSpPr>
          <p:spPr>
            <a:xfrm>
              <a:off x="1024151" y="0"/>
              <a:ext cx="182880" cy="874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10466BD-DC2F-9215-3682-1251FCC2D37A}"/>
              </a:ext>
            </a:extLst>
          </p:cNvPr>
          <p:cNvGrpSpPr/>
          <p:nvPr/>
        </p:nvGrpSpPr>
        <p:grpSpPr>
          <a:xfrm rot="10800000">
            <a:off x="10984969" y="10372"/>
            <a:ext cx="1207031" cy="874986"/>
            <a:chOff x="0" y="0"/>
            <a:chExt cx="1207031" cy="87498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B412DBC-5444-7712-FF38-5C4151052BD6}"/>
                </a:ext>
              </a:extLst>
            </p:cNvPr>
            <p:cNvSpPr/>
            <p:nvPr/>
          </p:nvSpPr>
          <p:spPr>
            <a:xfrm>
              <a:off x="0" y="0"/>
              <a:ext cx="606525" cy="8749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58402F0-A3A0-3FEF-C76F-2C483DF8B12D}"/>
                </a:ext>
              </a:extLst>
            </p:cNvPr>
            <p:cNvSpPr/>
            <p:nvPr/>
          </p:nvSpPr>
          <p:spPr>
            <a:xfrm>
              <a:off x="723898" y="0"/>
              <a:ext cx="182880" cy="874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B013D22-2304-9A32-6EB0-C36DEE6C7632}"/>
                </a:ext>
              </a:extLst>
            </p:cNvPr>
            <p:cNvSpPr/>
            <p:nvPr/>
          </p:nvSpPr>
          <p:spPr>
            <a:xfrm>
              <a:off x="1024151" y="0"/>
              <a:ext cx="182880" cy="8749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322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47B222C-DBF2-DC65-F738-AFEE945BA99A}"/>
              </a:ext>
            </a:extLst>
          </p:cNvPr>
          <p:cNvSpPr/>
          <p:nvPr/>
        </p:nvSpPr>
        <p:spPr>
          <a:xfrm>
            <a:off x="1817914" y="402771"/>
            <a:ext cx="8512629" cy="1458287"/>
          </a:xfrm>
          <a:prstGeom prst="rect">
            <a:avLst/>
          </a:prstGeom>
          <a:solidFill>
            <a:srgbClr val="1F5F9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3D2FB-78EC-8026-9AF1-8F798350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32" y="4028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Mental Health Care Works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73177-09B5-0F82-CC5B-8344B10A96BD}"/>
              </a:ext>
            </a:extLst>
          </p:cNvPr>
          <p:cNvSpPr txBox="1"/>
          <p:nvPr/>
        </p:nvSpPr>
        <p:spPr>
          <a:xfrm>
            <a:off x="115249" y="6338986"/>
            <a:ext cx="7212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1"/>
                </a:solidFill>
                <a:latin typeface="Calibri" panose="020F0502020204030204"/>
              </a:rPr>
              <a:t>SAMHSA,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National Survey on Drug Use and Health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C141E9-3E76-361D-EE9E-9A1E8FE3E3C3}"/>
              </a:ext>
            </a:extLst>
          </p:cNvPr>
          <p:cNvGrpSpPr/>
          <p:nvPr/>
        </p:nvGrpSpPr>
        <p:grpSpPr>
          <a:xfrm>
            <a:off x="0" y="2322561"/>
            <a:ext cx="12192000" cy="2212877"/>
            <a:chOff x="-21772" y="2472529"/>
            <a:chExt cx="12192000" cy="22128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1ED3F0-D89F-5AEB-6575-338D81FE0F5D}"/>
                </a:ext>
              </a:extLst>
            </p:cNvPr>
            <p:cNvSpPr/>
            <p:nvPr/>
          </p:nvSpPr>
          <p:spPr>
            <a:xfrm>
              <a:off x="-21772" y="3353002"/>
              <a:ext cx="12192000" cy="365760"/>
            </a:xfrm>
            <a:prstGeom prst="rect">
              <a:avLst/>
            </a:prstGeom>
            <a:solidFill>
              <a:srgbClr val="1F5F98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5D21A46-A390-1AD1-B9C2-DE7BDA2E789B}"/>
                </a:ext>
              </a:extLst>
            </p:cNvPr>
            <p:cNvGrpSpPr/>
            <p:nvPr/>
          </p:nvGrpSpPr>
          <p:grpSpPr>
            <a:xfrm>
              <a:off x="495300" y="2472529"/>
              <a:ext cx="3291840" cy="2203596"/>
              <a:chOff x="495300" y="1827384"/>
              <a:chExt cx="3291840" cy="2203596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AC90E4-37E3-17D1-BF33-40FCD48D7825}"/>
                  </a:ext>
                </a:extLst>
              </p:cNvPr>
              <p:cNvSpPr/>
              <p:nvPr/>
            </p:nvSpPr>
            <p:spPr>
              <a:xfrm>
                <a:off x="495300" y="1827384"/>
                <a:ext cx="3291840" cy="220359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1F5F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F1FEC7-B33A-B0D0-C947-D163E0ADDB90}"/>
                  </a:ext>
                </a:extLst>
              </p:cNvPr>
              <p:cNvSpPr/>
              <p:nvPr/>
            </p:nvSpPr>
            <p:spPr>
              <a:xfrm>
                <a:off x="770348" y="2115923"/>
                <a:ext cx="2741745" cy="1645081"/>
              </a:xfrm>
              <a:prstGeom prst="rect">
                <a:avLst/>
              </a:prstGeom>
              <a:solidFill>
                <a:srgbClr val="1F5F98"/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E4CB09-21DE-C813-9E48-FAEB48DF115B}"/>
                  </a:ext>
                </a:extLst>
              </p:cNvPr>
              <p:cNvSpPr txBox="1"/>
              <p:nvPr/>
            </p:nvSpPr>
            <p:spPr>
              <a:xfrm>
                <a:off x="809640" y="2323224"/>
                <a:ext cx="2663160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in 5 adults have a mental health condition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B3E57F-4DF6-40C9-D462-5D6BCEF5F005}"/>
                </a:ext>
              </a:extLst>
            </p:cNvPr>
            <p:cNvGrpSpPr/>
            <p:nvPr/>
          </p:nvGrpSpPr>
          <p:grpSpPr>
            <a:xfrm>
              <a:off x="4450080" y="2472529"/>
              <a:ext cx="3291840" cy="2203596"/>
              <a:chOff x="704850" y="2102412"/>
              <a:chExt cx="2872740" cy="165354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3A4810-90CB-44FC-A70B-26D18558924A}"/>
                  </a:ext>
                </a:extLst>
              </p:cNvPr>
              <p:cNvSpPr/>
              <p:nvPr/>
            </p:nvSpPr>
            <p:spPr>
              <a:xfrm>
                <a:off x="704850" y="2102412"/>
                <a:ext cx="2872740" cy="165354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1F5F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F6211F-8930-83DA-5613-622CBB5A6ECC}"/>
                  </a:ext>
                </a:extLst>
              </p:cNvPr>
              <p:cNvSpPr/>
              <p:nvPr/>
            </p:nvSpPr>
            <p:spPr>
              <a:xfrm>
                <a:off x="944880" y="2318927"/>
                <a:ext cx="2392680" cy="1234440"/>
              </a:xfrm>
              <a:prstGeom prst="rect">
                <a:avLst/>
              </a:prstGeom>
              <a:solidFill>
                <a:srgbClr val="1F5F98"/>
              </a:solidFill>
              <a:ln>
                <a:solidFill>
                  <a:srgbClr val="1F5F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A8FA86-7A7C-AA96-6216-DC6FBB7DDF1A}"/>
                  </a:ext>
                </a:extLst>
              </p:cNvPr>
              <p:cNvSpPr txBox="1"/>
              <p:nvPr/>
            </p:nvSpPr>
            <p:spPr>
              <a:xfrm>
                <a:off x="979170" y="2474482"/>
                <a:ext cx="2324100" cy="9007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Less than half receive the care they need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E41EDA0-11AE-A6C3-2C3A-62CCA5809327}"/>
                </a:ext>
              </a:extLst>
            </p:cNvPr>
            <p:cNvGrpSpPr/>
            <p:nvPr/>
          </p:nvGrpSpPr>
          <p:grpSpPr>
            <a:xfrm>
              <a:off x="8404860" y="2481810"/>
              <a:ext cx="3291840" cy="2203596"/>
              <a:chOff x="1996425" y="2644139"/>
              <a:chExt cx="3291840" cy="2203596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5DCD003-3F90-2791-5B07-7BBE7CD43C35}"/>
                  </a:ext>
                </a:extLst>
              </p:cNvPr>
              <p:cNvSpPr/>
              <p:nvPr/>
            </p:nvSpPr>
            <p:spPr>
              <a:xfrm>
                <a:off x="1996425" y="2644139"/>
                <a:ext cx="3291840" cy="220359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1F5F9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A7BF72-2DA9-0F9D-0E3B-BBE2F9252863}"/>
                  </a:ext>
                </a:extLst>
              </p:cNvPr>
              <p:cNvSpPr/>
              <p:nvPr/>
            </p:nvSpPr>
            <p:spPr>
              <a:xfrm>
                <a:off x="2271473" y="2932678"/>
                <a:ext cx="2741745" cy="1645081"/>
              </a:xfrm>
              <a:prstGeom prst="rect">
                <a:avLst/>
              </a:prstGeom>
              <a:solidFill>
                <a:srgbClr val="1F5F98"/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D18BC5-EEBA-FFF7-25E4-285F86BC1113}"/>
                  </a:ext>
                </a:extLst>
              </p:cNvPr>
              <p:cNvSpPr txBox="1"/>
              <p:nvPr/>
            </p:nvSpPr>
            <p:spPr>
              <a:xfrm>
                <a:off x="2318037" y="3042818"/>
                <a:ext cx="2663160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70 - 90% of individuals improve with treatment</a:t>
                </a:r>
              </a:p>
            </p:txBody>
          </p:sp>
        </p:grpSp>
      </p:grpSp>
      <p:pic>
        <p:nvPicPr>
          <p:cNvPr id="32" name="Picture 31" descr="Text&#10;&#10;Description automatically generated with low confidence">
            <a:extLst>
              <a:ext uri="{FF2B5EF4-FFF2-40B4-BE49-F238E27FC236}">
                <a16:creationId xmlns:a16="http://schemas.microsoft.com/office/drawing/2014/main" id="{8D7FD3BD-1ECE-9C5C-F96B-0954C45E6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55" y="6018946"/>
            <a:ext cx="3429004" cy="6400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A48A50A-F474-2721-294F-77B21AFB58B1}"/>
              </a:ext>
            </a:extLst>
          </p:cNvPr>
          <p:cNvSpPr/>
          <p:nvPr/>
        </p:nvSpPr>
        <p:spPr>
          <a:xfrm>
            <a:off x="8564155" y="4857397"/>
            <a:ext cx="3016793" cy="886536"/>
          </a:xfrm>
          <a:prstGeom prst="rect">
            <a:avLst/>
          </a:prstGeom>
          <a:solidFill>
            <a:srgbClr val="9FCB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cancer survival rate is currently 68%</a:t>
            </a:r>
          </a:p>
        </p:txBody>
      </p:sp>
    </p:spTree>
    <p:extLst>
      <p:ext uri="{BB962C8B-B14F-4D97-AF65-F5344CB8AC3E}">
        <p14:creationId xmlns:p14="http://schemas.microsoft.com/office/powerpoint/2010/main" val="29583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38FC4F-A509-093F-45B1-7192B42848EB}"/>
              </a:ext>
            </a:extLst>
          </p:cNvPr>
          <p:cNvSpPr/>
          <p:nvPr/>
        </p:nvSpPr>
        <p:spPr>
          <a:xfrm>
            <a:off x="0" y="1683074"/>
            <a:ext cx="12192000" cy="1419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3497D-9526-7438-F29D-5D719F3E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47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Barriers to Mental Health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261D5-831E-150C-7BD5-F60C76EAB8D6}"/>
              </a:ext>
            </a:extLst>
          </p:cNvPr>
          <p:cNvSpPr txBox="1"/>
          <p:nvPr/>
        </p:nvSpPr>
        <p:spPr>
          <a:xfrm>
            <a:off x="1272540" y="1768192"/>
            <a:ext cx="1032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¾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US adults believe mental health issues are handled worse than physical health issues.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2B7E3-A371-3801-907A-A09221A1A630}"/>
              </a:ext>
            </a:extLst>
          </p:cNvPr>
          <p:cNvSpPr txBox="1"/>
          <p:nvPr/>
        </p:nvSpPr>
        <p:spPr>
          <a:xfrm>
            <a:off x="601980" y="5889171"/>
            <a:ext cx="583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Gallup, Americans Perceive Gaps in Mental, Physical Healthcare, May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B95FF-269D-3BC9-4692-20CFCE4D2C5A}"/>
              </a:ext>
            </a:extLst>
          </p:cNvPr>
          <p:cNvSpPr txBox="1"/>
          <p:nvPr/>
        </p:nvSpPr>
        <p:spPr>
          <a:xfrm>
            <a:off x="5682343" y="3425646"/>
            <a:ext cx="71192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ACCESS: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Difficulty finding a provider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COST: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Affordability of care</a:t>
            </a:r>
          </a:p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0FB02BF-025C-C16C-6C25-9CCCAB0D0C61}"/>
              </a:ext>
            </a:extLst>
          </p:cNvPr>
          <p:cNvSpPr/>
          <p:nvPr/>
        </p:nvSpPr>
        <p:spPr>
          <a:xfrm>
            <a:off x="0" y="3634190"/>
            <a:ext cx="5682343" cy="484632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405E22-25C6-C77C-BFBE-38B0DFD81CDB}"/>
              </a:ext>
            </a:extLst>
          </p:cNvPr>
          <p:cNvSpPr txBox="1"/>
          <p:nvPr/>
        </p:nvSpPr>
        <p:spPr>
          <a:xfrm>
            <a:off x="4931229" y="3425646"/>
            <a:ext cx="64225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788CF3A-731D-4400-5536-781198735214}"/>
              </a:ext>
            </a:extLst>
          </p:cNvPr>
          <p:cNvSpPr/>
          <p:nvPr/>
        </p:nvSpPr>
        <p:spPr>
          <a:xfrm>
            <a:off x="0" y="4650583"/>
            <a:ext cx="5682343" cy="484632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C7A0D-D91B-F6DB-F2E2-C26FEFC7D0D5}"/>
              </a:ext>
            </a:extLst>
          </p:cNvPr>
          <p:cNvSpPr txBox="1"/>
          <p:nvPr/>
        </p:nvSpPr>
        <p:spPr>
          <a:xfrm>
            <a:off x="601980" y="3472543"/>
            <a:ext cx="38426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Top Barriers to Mental Health Care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5D5473-2E3D-9DD6-D23C-DE752BEE7801}"/>
              </a:ext>
            </a:extLst>
          </p:cNvPr>
          <p:cNvSpPr txBox="1"/>
          <p:nvPr/>
        </p:nvSpPr>
        <p:spPr>
          <a:xfrm>
            <a:off x="4931229" y="4442039"/>
            <a:ext cx="64225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Graphic 19" descr="Construction Barricade with solid fill">
            <a:extLst>
              <a:ext uri="{FF2B5EF4-FFF2-40B4-BE49-F238E27FC236}">
                <a16:creationId xmlns:a16="http://schemas.microsoft.com/office/drawing/2014/main" id="{4AA856AD-4D46-D36D-3232-A9C4E435A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65046"/>
            <a:ext cx="914400" cy="914400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518895EA-ACA3-B73A-9EAB-B99A5CDEBCA6}"/>
              </a:ext>
            </a:extLst>
          </p:cNvPr>
          <p:cNvSpPr/>
          <p:nvPr/>
        </p:nvSpPr>
        <p:spPr>
          <a:xfrm>
            <a:off x="8302494" y="5998396"/>
            <a:ext cx="3719080" cy="640080"/>
          </a:xfrm>
          <a:custGeom>
            <a:avLst/>
            <a:gdLst/>
            <a:ahLst/>
            <a:cxnLst/>
            <a:rect l="l" t="t" r="r" b="b"/>
            <a:pathLst>
              <a:path w="5578620" h="960120">
                <a:moveTo>
                  <a:pt x="0" y="0"/>
                </a:moveTo>
                <a:lnTo>
                  <a:pt x="5578620" y="0"/>
                </a:lnTo>
                <a:lnTo>
                  <a:pt x="5578620" y="960120"/>
                </a:lnTo>
                <a:lnTo>
                  <a:pt x="0" y="960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382" b="-338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64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F4A08F1-340D-C29A-4FE7-C69D78C38252}"/>
              </a:ext>
            </a:extLst>
          </p:cNvPr>
          <p:cNvGrpSpPr/>
          <p:nvPr/>
        </p:nvGrpSpPr>
        <p:grpSpPr>
          <a:xfrm>
            <a:off x="5856514" y="3772880"/>
            <a:ext cx="3309258" cy="631371"/>
            <a:chOff x="5856514" y="2490278"/>
            <a:chExt cx="3309258" cy="63137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4D9B77-4899-B600-B949-22D976880A75}"/>
                </a:ext>
              </a:extLst>
            </p:cNvPr>
            <p:cNvSpPr/>
            <p:nvPr/>
          </p:nvSpPr>
          <p:spPr>
            <a:xfrm>
              <a:off x="5856514" y="2718879"/>
              <a:ext cx="2699657" cy="174171"/>
            </a:xfrm>
            <a:prstGeom prst="rect">
              <a:avLst/>
            </a:prstGeom>
            <a:solidFill>
              <a:srgbClr val="194B7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F092BB6-91B4-B4DE-A35B-C5911B136020}"/>
                </a:ext>
              </a:extLst>
            </p:cNvPr>
            <p:cNvSpPr/>
            <p:nvPr/>
          </p:nvSpPr>
          <p:spPr>
            <a:xfrm>
              <a:off x="8490857" y="2490278"/>
              <a:ext cx="674915" cy="631371"/>
            </a:xfrm>
            <a:prstGeom prst="ellipse">
              <a:avLst/>
            </a:prstGeom>
            <a:noFill/>
            <a:ln w="76200">
              <a:solidFill>
                <a:srgbClr val="194B7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620D3A-D213-F479-D38C-1856AD578F3A}"/>
              </a:ext>
            </a:extLst>
          </p:cNvPr>
          <p:cNvGrpSpPr/>
          <p:nvPr/>
        </p:nvGrpSpPr>
        <p:grpSpPr>
          <a:xfrm>
            <a:off x="5856514" y="4974565"/>
            <a:ext cx="3309258" cy="631371"/>
            <a:chOff x="5856514" y="2490278"/>
            <a:chExt cx="3309258" cy="6313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0CDDD6-2C1D-96D7-0455-EEA681ADF72C}"/>
                </a:ext>
              </a:extLst>
            </p:cNvPr>
            <p:cNvSpPr/>
            <p:nvPr/>
          </p:nvSpPr>
          <p:spPr>
            <a:xfrm>
              <a:off x="5856514" y="2718879"/>
              <a:ext cx="2699657" cy="174171"/>
            </a:xfrm>
            <a:prstGeom prst="rect">
              <a:avLst/>
            </a:prstGeom>
            <a:solidFill>
              <a:srgbClr val="194B7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CBE005-E287-32D5-7BAB-2003D47B80BB}"/>
                </a:ext>
              </a:extLst>
            </p:cNvPr>
            <p:cNvSpPr/>
            <p:nvPr/>
          </p:nvSpPr>
          <p:spPr>
            <a:xfrm>
              <a:off x="8490857" y="2490278"/>
              <a:ext cx="674915" cy="631371"/>
            </a:xfrm>
            <a:prstGeom prst="ellipse">
              <a:avLst/>
            </a:prstGeom>
            <a:noFill/>
            <a:ln w="76200">
              <a:solidFill>
                <a:srgbClr val="194B7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A5CB4E0-C223-C0DB-DF65-14AC2037027F}"/>
              </a:ext>
            </a:extLst>
          </p:cNvPr>
          <p:cNvSpPr/>
          <p:nvPr/>
        </p:nvSpPr>
        <p:spPr>
          <a:xfrm>
            <a:off x="1839685" y="572605"/>
            <a:ext cx="8512629" cy="1059317"/>
          </a:xfrm>
          <a:prstGeom prst="rect">
            <a:avLst/>
          </a:prstGeom>
          <a:solidFill>
            <a:srgbClr val="194B7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00227E-22A4-0F2D-C793-D8DDA3B698E5}"/>
              </a:ext>
            </a:extLst>
          </p:cNvPr>
          <p:cNvGrpSpPr/>
          <p:nvPr/>
        </p:nvGrpSpPr>
        <p:grpSpPr>
          <a:xfrm>
            <a:off x="5856514" y="2490278"/>
            <a:ext cx="3309258" cy="631371"/>
            <a:chOff x="5856514" y="2490278"/>
            <a:chExt cx="3309258" cy="6313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20667D-BF77-683B-ABC3-3BB4582DAAFB}"/>
                </a:ext>
              </a:extLst>
            </p:cNvPr>
            <p:cNvSpPr/>
            <p:nvPr/>
          </p:nvSpPr>
          <p:spPr>
            <a:xfrm>
              <a:off x="5856514" y="2718879"/>
              <a:ext cx="2699657" cy="174171"/>
            </a:xfrm>
            <a:prstGeom prst="rect">
              <a:avLst/>
            </a:prstGeom>
            <a:solidFill>
              <a:srgbClr val="194B7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3485BEF-9CB5-B4E5-1E6C-534AFA9EA33F}"/>
                </a:ext>
              </a:extLst>
            </p:cNvPr>
            <p:cNvSpPr/>
            <p:nvPr/>
          </p:nvSpPr>
          <p:spPr>
            <a:xfrm>
              <a:off x="8490857" y="2490278"/>
              <a:ext cx="674915" cy="631371"/>
            </a:xfrm>
            <a:prstGeom prst="ellipse">
              <a:avLst/>
            </a:prstGeom>
            <a:noFill/>
            <a:ln w="76200">
              <a:solidFill>
                <a:srgbClr val="194B7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52E565-DC59-0054-DFC6-0518F81F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771" y="410400"/>
            <a:ext cx="697774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Employer Challenges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0C1BD8-999C-0E1F-DF09-76F0707A599C}"/>
              </a:ext>
            </a:extLst>
          </p:cNvPr>
          <p:cNvSpPr/>
          <p:nvPr/>
        </p:nvSpPr>
        <p:spPr>
          <a:xfrm>
            <a:off x="838200" y="2354208"/>
            <a:ext cx="6569529" cy="903514"/>
          </a:xfrm>
          <a:prstGeom prst="rect">
            <a:avLst/>
          </a:prstGeom>
          <a:solidFill>
            <a:srgbClr val="194B7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Access to Care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A30869-7A64-0005-60C2-D675A0EDA879}"/>
              </a:ext>
            </a:extLst>
          </p:cNvPr>
          <p:cNvSpPr/>
          <p:nvPr/>
        </p:nvSpPr>
        <p:spPr>
          <a:xfrm>
            <a:off x="838200" y="3642978"/>
            <a:ext cx="6569529" cy="903514"/>
          </a:xfrm>
          <a:prstGeom prst="rect">
            <a:avLst/>
          </a:prstGeom>
          <a:solidFill>
            <a:srgbClr val="194B7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Insurance Coverage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697A95-6015-06B3-72D2-90C01EC293AE}"/>
              </a:ext>
            </a:extLst>
          </p:cNvPr>
          <p:cNvSpPr/>
          <p:nvPr/>
        </p:nvSpPr>
        <p:spPr>
          <a:xfrm>
            <a:off x="838200" y="4826884"/>
            <a:ext cx="6569529" cy="903514"/>
          </a:xfrm>
          <a:prstGeom prst="rect">
            <a:avLst/>
          </a:prstGeom>
          <a:solidFill>
            <a:srgbClr val="194B7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Fear and Shame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F2D7BC5-9147-CCD6-30F5-F38693506256}"/>
              </a:ext>
            </a:extLst>
          </p:cNvPr>
          <p:cNvSpPr/>
          <p:nvPr/>
        </p:nvSpPr>
        <p:spPr>
          <a:xfrm>
            <a:off x="8302494" y="5998396"/>
            <a:ext cx="3719080" cy="640080"/>
          </a:xfrm>
          <a:custGeom>
            <a:avLst/>
            <a:gdLst/>
            <a:ahLst/>
            <a:cxnLst/>
            <a:rect l="l" t="t" r="r" b="b"/>
            <a:pathLst>
              <a:path w="5578620" h="960120">
                <a:moveTo>
                  <a:pt x="0" y="0"/>
                </a:moveTo>
                <a:lnTo>
                  <a:pt x="5578620" y="0"/>
                </a:lnTo>
                <a:lnTo>
                  <a:pt x="5578620" y="960120"/>
                </a:lnTo>
                <a:lnTo>
                  <a:pt x="0" y="960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382" b="-338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43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a ladder and a couple of people working on a brain&#10;&#10;Description automatically generated">
            <a:extLst>
              <a:ext uri="{FF2B5EF4-FFF2-40B4-BE49-F238E27FC236}">
                <a16:creationId xmlns:a16="http://schemas.microsoft.com/office/drawing/2014/main" id="{F6F5CD2B-52FB-F526-1685-099710668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3749040"/>
            <a:ext cx="4663440" cy="3108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287F4-AC78-E662-4B3F-26AC67D7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-15174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B0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Access</a:t>
            </a:r>
            <a:r>
              <a:rPr lang="en-US" sz="3200" b="1">
                <a:solidFill>
                  <a:srgbClr val="1B0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Innovative </a:t>
            </a:r>
            <a:r>
              <a:rPr lang="en-US" sz="3200" b="1" dirty="0">
                <a:solidFill>
                  <a:srgbClr val="1B0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Creative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A732D-3312-D06D-F560-49C662EA025B}"/>
              </a:ext>
            </a:extLst>
          </p:cNvPr>
          <p:cNvSpPr txBox="1"/>
          <p:nvPr/>
        </p:nvSpPr>
        <p:spPr>
          <a:xfrm>
            <a:off x="402771" y="847244"/>
            <a:ext cx="113864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B095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Leading employers are getting creative on increasing access to care by</a:t>
            </a:r>
          </a:p>
          <a:p>
            <a:endParaRPr lang="en-US" b="1" dirty="0">
              <a:solidFill>
                <a:srgbClr val="1B0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300" b="1" dirty="0">
                <a:solidFill>
                  <a:srgbClr val="1B0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or Replacing Employee Assistance Programs (EAP) with Digital Point Solutions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300" b="1" dirty="0">
                <a:solidFill>
                  <a:srgbClr val="1B0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Onsite Counseling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300" b="1" dirty="0">
                <a:solidFill>
                  <a:srgbClr val="1B0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Contracting with Institutions/Practices for Care Options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300" b="1" dirty="0">
                <a:solidFill>
                  <a:srgbClr val="1B0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Purchasing Power to Enhance Solutions and Increase Access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300" b="1" dirty="0">
                <a:solidFill>
                  <a:srgbClr val="1B0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Advocating for Integrated Care Models (Collaborative Care Model) that Provide MH Care in the Primary Care Setting and Extend the MH Workforce.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300" b="1" dirty="0">
                <a:solidFill>
                  <a:srgbClr val="1B0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Mental Health Manager Training (NTA at Work).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35D0A-6DB8-AC98-2F95-7F6877136AEF}"/>
              </a:ext>
            </a:extLst>
          </p:cNvPr>
          <p:cNvSpPr/>
          <p:nvPr/>
        </p:nvSpPr>
        <p:spPr>
          <a:xfrm>
            <a:off x="0" y="6585857"/>
            <a:ext cx="7528560" cy="272143"/>
          </a:xfrm>
          <a:prstGeom prst="rect">
            <a:avLst/>
          </a:prstGeom>
          <a:solidFill>
            <a:srgbClr val="1B0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263538F-5ABA-B297-3C17-C8AF9E4F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5030405"/>
            <a:ext cx="1190924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ECDB9DF-09B9-BA36-D22A-E70B96114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29"/>
          <a:stretch/>
        </p:blipFill>
        <p:spPr bwMode="auto">
          <a:xfrm>
            <a:off x="1981200" y="5030405"/>
            <a:ext cx="2033194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wnload Bank of America (BofA) Logo in SVG Vector or PNG File Format - Logo .wine">
            <a:extLst>
              <a:ext uri="{FF2B5EF4-FFF2-40B4-BE49-F238E27FC236}">
                <a16:creationId xmlns:a16="http://schemas.microsoft.com/office/drawing/2014/main" id="{971AA9BA-3882-1130-CC1A-86409975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94" y="3977640"/>
            <a:ext cx="356616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s Logo and symbol, meaning, history, PNG, brand">
            <a:extLst>
              <a:ext uri="{FF2B5EF4-FFF2-40B4-BE49-F238E27FC236}">
                <a16:creationId xmlns:a16="http://schemas.microsoft.com/office/drawing/2014/main" id="{588ED9EA-FB0C-AD8D-9D3D-4A48881FB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11" y="5373189"/>
            <a:ext cx="195072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9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612</Words>
  <Application>Microsoft Office PowerPoint</Application>
  <PresentationFormat>Widescreen</PresentationFormat>
  <Paragraphs>91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Aptos</vt:lpstr>
      <vt:lpstr>Aptos Display</vt:lpstr>
      <vt:lpstr>Arial</vt:lpstr>
      <vt:lpstr>Arimo Bold</vt:lpstr>
      <vt:lpstr>Calibri</vt:lpstr>
      <vt:lpstr>Calibri Light</vt:lpstr>
      <vt:lpstr>Gotham</vt:lpstr>
      <vt:lpstr>Gotham Bold</vt:lpstr>
      <vt:lpstr>Roboto Bold</vt:lpstr>
      <vt:lpstr>Wingdings</vt:lpstr>
      <vt:lpstr>Office Theme</vt:lpstr>
      <vt:lpstr>2_Office Theme</vt:lpstr>
      <vt:lpstr>1_Office Theme</vt:lpstr>
      <vt:lpstr>PowerPoint Presentation</vt:lpstr>
      <vt:lpstr>PowerPoint Presentation</vt:lpstr>
      <vt:lpstr>The Case is Clear Employee Mental Health Impacts the Bottom Line</vt:lpstr>
      <vt:lpstr>Mental Health Costs to Global Economy Direct vs. Indirect </vt:lpstr>
      <vt:lpstr>Organizational Commitment to  Workforce Mental Health</vt:lpstr>
      <vt:lpstr>Mental Health Care Works</vt:lpstr>
      <vt:lpstr>Barriers to Mental Health Care</vt:lpstr>
      <vt:lpstr>Employer Challenges</vt:lpstr>
      <vt:lpstr>Increasing Access: Innovative &amp; Creative Solutions</vt:lpstr>
      <vt:lpstr>What can journalists do?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Jellen</dc:creator>
  <cp:lastModifiedBy>Betsy</cp:lastModifiedBy>
  <cp:revision>5</cp:revision>
  <cp:lastPrinted>2024-05-21T20:24:19Z</cp:lastPrinted>
  <dcterms:created xsi:type="dcterms:W3CDTF">2024-05-14T16:58:27Z</dcterms:created>
  <dcterms:modified xsi:type="dcterms:W3CDTF">2024-05-21T20:26:57Z</dcterms:modified>
</cp:coreProperties>
</file>