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80" r:id="rId1"/>
  </p:sldMasterIdLst>
  <p:notesMasterIdLst>
    <p:notesMasterId r:id="rId33"/>
  </p:notesMasterIdLst>
  <p:handoutMasterIdLst>
    <p:handoutMasterId r:id="rId34"/>
  </p:handoutMasterIdLst>
  <p:sldIdLst>
    <p:sldId id="298" r:id="rId2"/>
    <p:sldId id="423" r:id="rId3"/>
    <p:sldId id="422" r:id="rId4"/>
    <p:sldId id="406" r:id="rId5"/>
    <p:sldId id="407" r:id="rId6"/>
    <p:sldId id="377" r:id="rId7"/>
    <p:sldId id="401" r:id="rId8"/>
    <p:sldId id="293" r:id="rId9"/>
    <p:sldId id="297" r:id="rId10"/>
    <p:sldId id="414" r:id="rId11"/>
    <p:sldId id="383" r:id="rId12"/>
    <p:sldId id="386" r:id="rId13"/>
    <p:sldId id="416" r:id="rId14"/>
    <p:sldId id="420" r:id="rId15"/>
    <p:sldId id="397" r:id="rId16"/>
    <p:sldId id="388" r:id="rId17"/>
    <p:sldId id="301" r:id="rId18"/>
    <p:sldId id="389" r:id="rId19"/>
    <p:sldId id="390" r:id="rId20"/>
    <p:sldId id="413" r:id="rId21"/>
    <p:sldId id="415" r:id="rId22"/>
    <p:sldId id="418" r:id="rId23"/>
    <p:sldId id="417" r:id="rId24"/>
    <p:sldId id="419" r:id="rId25"/>
    <p:sldId id="402" r:id="rId26"/>
    <p:sldId id="410" r:id="rId27"/>
    <p:sldId id="412" r:id="rId28"/>
    <p:sldId id="400" r:id="rId29"/>
    <p:sldId id="403" r:id="rId30"/>
    <p:sldId id="291" r:id="rId31"/>
    <p:sldId id="395" r:id="rId32"/>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2112"/>
    <a:srgbClr val="224E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6CDA67-1EBD-4690-9618-5310923AD441}" v="3" dt="2024-05-22T12:28:03.8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41" autoAdjust="0"/>
    <p:restoredTop sz="87584" autoAdjust="0"/>
  </p:normalViewPr>
  <p:slideViewPr>
    <p:cSldViewPr snapToGrid="0">
      <p:cViewPr varScale="1">
        <p:scale>
          <a:sx n="100" d="100"/>
          <a:sy n="100" d="100"/>
        </p:scale>
        <p:origin x="864" y="78"/>
      </p:cViewPr>
      <p:guideLst>
        <p:guide orient="horz" pos="2160"/>
        <p:guide pos="3840"/>
      </p:guideLst>
    </p:cSldViewPr>
  </p:slideViewPr>
  <p:outlineViewPr>
    <p:cViewPr>
      <p:scale>
        <a:sx n="33" d="100"/>
        <a:sy n="33" d="100"/>
      </p:scale>
      <p:origin x="0" y="-27558"/>
    </p:cViewPr>
  </p:outlineViewPr>
  <p:notesTextViewPr>
    <p:cViewPr>
      <p:scale>
        <a:sx n="1" d="1"/>
        <a:sy n="1" d="1"/>
      </p:scale>
      <p:origin x="0" y="0"/>
    </p:cViewPr>
  </p:notesTextViewPr>
  <p:sorterViewPr>
    <p:cViewPr varScale="1">
      <p:scale>
        <a:sx n="1" d="1"/>
        <a:sy n="1" d="1"/>
      </p:scale>
      <p:origin x="0" y="-612"/>
    </p:cViewPr>
  </p:sorterViewPr>
  <p:notesViewPr>
    <p:cSldViewPr snapToGrid="0">
      <p:cViewPr varScale="1">
        <p:scale>
          <a:sx n="115" d="100"/>
          <a:sy n="115" d="100"/>
        </p:scale>
        <p:origin x="241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09F457-B024-40DA-B250-26A77D7109DC}"/>
              </a:ext>
            </a:extLst>
          </p:cNvPr>
          <p:cNvSpPr>
            <a:spLocks noGrp="1"/>
          </p:cNvSpPr>
          <p:nvPr>
            <p:ph type="hdr" sz="quarter"/>
          </p:nvPr>
        </p:nvSpPr>
        <p:spPr>
          <a:xfrm>
            <a:off x="0" y="2"/>
            <a:ext cx="4033943" cy="352374"/>
          </a:xfrm>
          <a:prstGeom prst="rect">
            <a:avLst/>
          </a:prstGeom>
        </p:spPr>
        <p:txBody>
          <a:bodyPr vert="horz" lIns="93317" tIns="46659" rIns="93317" bIns="46659" rtlCol="0"/>
          <a:lstStyle>
            <a:lvl1pPr algn="l">
              <a:defRPr sz="1200"/>
            </a:lvl1pPr>
          </a:lstStyle>
          <a:p>
            <a:endParaRPr lang="en-US" dirty="0"/>
          </a:p>
        </p:txBody>
      </p:sp>
      <p:sp>
        <p:nvSpPr>
          <p:cNvPr id="3" name="Date Placeholder 2">
            <a:extLst>
              <a:ext uri="{FF2B5EF4-FFF2-40B4-BE49-F238E27FC236}">
                <a16:creationId xmlns:a16="http://schemas.microsoft.com/office/drawing/2014/main" id="{F8C2F30C-A926-452B-A82A-EE6BA360D5D5}"/>
              </a:ext>
            </a:extLst>
          </p:cNvPr>
          <p:cNvSpPr>
            <a:spLocks noGrp="1"/>
          </p:cNvSpPr>
          <p:nvPr>
            <p:ph type="dt" sz="quarter" idx="1"/>
          </p:nvPr>
        </p:nvSpPr>
        <p:spPr>
          <a:xfrm>
            <a:off x="5273003" y="2"/>
            <a:ext cx="4033943" cy="352374"/>
          </a:xfrm>
          <a:prstGeom prst="rect">
            <a:avLst/>
          </a:prstGeom>
        </p:spPr>
        <p:txBody>
          <a:bodyPr vert="horz" lIns="93317" tIns="46659" rIns="93317" bIns="46659" rtlCol="0"/>
          <a:lstStyle>
            <a:lvl1pPr algn="r">
              <a:defRPr sz="1200"/>
            </a:lvl1pPr>
          </a:lstStyle>
          <a:p>
            <a:fld id="{1F189818-8A23-4F6A-A410-2B2DBD16595F}" type="datetimeFigureOut">
              <a:rPr lang="en-US" smtClean="0"/>
              <a:t>5/21/2024</a:t>
            </a:fld>
            <a:endParaRPr lang="en-US" dirty="0"/>
          </a:p>
        </p:txBody>
      </p:sp>
      <p:sp>
        <p:nvSpPr>
          <p:cNvPr id="4" name="Footer Placeholder 3">
            <a:extLst>
              <a:ext uri="{FF2B5EF4-FFF2-40B4-BE49-F238E27FC236}">
                <a16:creationId xmlns:a16="http://schemas.microsoft.com/office/drawing/2014/main" id="{2EEB07C9-4C40-4E0B-9B33-F36E6028FCEF}"/>
              </a:ext>
            </a:extLst>
          </p:cNvPr>
          <p:cNvSpPr>
            <a:spLocks noGrp="1"/>
          </p:cNvSpPr>
          <p:nvPr>
            <p:ph type="ftr" sz="quarter" idx="2"/>
          </p:nvPr>
        </p:nvSpPr>
        <p:spPr>
          <a:xfrm>
            <a:off x="0" y="6670727"/>
            <a:ext cx="4033943" cy="352373"/>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7AD1382-3115-49CA-A58A-2D06DFCCACF8}"/>
              </a:ext>
            </a:extLst>
          </p:cNvPr>
          <p:cNvSpPr>
            <a:spLocks noGrp="1"/>
          </p:cNvSpPr>
          <p:nvPr>
            <p:ph type="sldNum" sz="quarter" idx="3"/>
          </p:nvPr>
        </p:nvSpPr>
        <p:spPr>
          <a:xfrm>
            <a:off x="5273003" y="6670727"/>
            <a:ext cx="4033943" cy="352373"/>
          </a:xfrm>
          <a:prstGeom prst="rect">
            <a:avLst/>
          </a:prstGeom>
        </p:spPr>
        <p:txBody>
          <a:bodyPr vert="horz" lIns="93317" tIns="46659" rIns="93317" bIns="46659" rtlCol="0" anchor="b"/>
          <a:lstStyle>
            <a:lvl1pPr algn="r">
              <a:defRPr sz="1200"/>
            </a:lvl1pPr>
          </a:lstStyle>
          <a:p>
            <a:fld id="{5C6D7476-C554-459A-9B9D-3E318E80EBEA}" type="slidenum">
              <a:rPr lang="en-US" smtClean="0"/>
              <a:t>‹#›</a:t>
            </a:fld>
            <a:endParaRPr lang="en-US" dirty="0"/>
          </a:p>
        </p:txBody>
      </p:sp>
    </p:spTree>
    <p:extLst>
      <p:ext uri="{BB962C8B-B14F-4D97-AF65-F5344CB8AC3E}">
        <p14:creationId xmlns:p14="http://schemas.microsoft.com/office/powerpoint/2010/main" val="2401845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33943" cy="352374"/>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idx="1"/>
          </p:nvPr>
        </p:nvSpPr>
        <p:spPr>
          <a:xfrm>
            <a:off x="5273003" y="2"/>
            <a:ext cx="4033943" cy="352374"/>
          </a:xfrm>
          <a:prstGeom prst="rect">
            <a:avLst/>
          </a:prstGeom>
        </p:spPr>
        <p:txBody>
          <a:bodyPr vert="horz" lIns="93317" tIns="46659" rIns="93317" bIns="46659" rtlCol="0"/>
          <a:lstStyle>
            <a:lvl1pPr algn="r">
              <a:defRPr sz="1200"/>
            </a:lvl1pPr>
          </a:lstStyle>
          <a:p>
            <a:fld id="{9E979D7F-75D1-4CDD-95CE-E12315E5DAD3}" type="datetimeFigureOut">
              <a:rPr lang="en-US" smtClean="0"/>
              <a:t>5/21/2024</a:t>
            </a:fld>
            <a:endParaRPr lang="en-US" dirty="0"/>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930910" y="3379866"/>
            <a:ext cx="7447280" cy="2765347"/>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70727"/>
            <a:ext cx="4033943" cy="352373"/>
          </a:xfrm>
          <a:prstGeom prst="rect">
            <a:avLst/>
          </a:prstGeom>
        </p:spPr>
        <p:txBody>
          <a:bodyPr vert="horz" lIns="93317" tIns="46659" rIns="93317" bIns="46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73003" y="6670727"/>
            <a:ext cx="4033943" cy="352373"/>
          </a:xfrm>
          <a:prstGeom prst="rect">
            <a:avLst/>
          </a:prstGeom>
        </p:spPr>
        <p:txBody>
          <a:bodyPr vert="horz" lIns="93317" tIns="46659" rIns="93317" bIns="46659" rtlCol="0" anchor="b"/>
          <a:lstStyle>
            <a:lvl1pPr algn="r">
              <a:defRPr sz="1200"/>
            </a:lvl1pPr>
          </a:lstStyle>
          <a:p>
            <a:fld id="{6D075F5D-DD47-4E32-B5A8-916C0CA2381B}" type="slidenum">
              <a:rPr lang="en-US" smtClean="0"/>
              <a:t>‹#›</a:t>
            </a:fld>
            <a:endParaRPr lang="en-US" dirty="0"/>
          </a:p>
        </p:txBody>
      </p:sp>
    </p:spTree>
    <p:extLst>
      <p:ext uri="{BB962C8B-B14F-4D97-AF65-F5344CB8AC3E}">
        <p14:creationId xmlns:p14="http://schemas.microsoft.com/office/powerpoint/2010/main" val="1063458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BDBF6-CDFC-4905-B935-4D9F961E72B0}" type="slidenum">
              <a:rPr lang="en-US" smtClean="0"/>
              <a:t>1</a:t>
            </a:fld>
            <a:endParaRPr lang="en-US" dirty="0"/>
          </a:p>
        </p:txBody>
      </p:sp>
    </p:spTree>
    <p:extLst>
      <p:ext uri="{BB962C8B-B14F-4D97-AF65-F5344CB8AC3E}">
        <p14:creationId xmlns:p14="http://schemas.microsoft.com/office/powerpoint/2010/main" val="3201211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075F5D-DD47-4E32-B5A8-916C0CA2381B}" type="slidenum">
              <a:rPr lang="en-US" smtClean="0"/>
              <a:t>6</a:t>
            </a:fld>
            <a:endParaRPr lang="en-US" dirty="0"/>
          </a:p>
        </p:txBody>
      </p:sp>
    </p:spTree>
    <p:extLst>
      <p:ext uri="{BB962C8B-B14F-4D97-AF65-F5344CB8AC3E}">
        <p14:creationId xmlns:p14="http://schemas.microsoft.com/office/powerpoint/2010/main" val="5504372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of Presenta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D52B7F-B779-46E6-9DEC-0701B38C8B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 y="0"/>
            <a:ext cx="12190095" cy="6858000"/>
          </a:xfrm>
          <a:prstGeom prst="rect">
            <a:avLst/>
          </a:prstGeom>
        </p:spPr>
      </p:pic>
      <p:sp>
        <p:nvSpPr>
          <p:cNvPr id="2" name="Title 1">
            <a:extLst>
              <a:ext uri="{FF2B5EF4-FFF2-40B4-BE49-F238E27FC236}">
                <a16:creationId xmlns:a16="http://schemas.microsoft.com/office/drawing/2014/main" id="{85650C53-B3DA-4682-AC73-25285B086F4E}"/>
              </a:ext>
            </a:extLst>
          </p:cNvPr>
          <p:cNvSpPr>
            <a:spLocks noGrp="1"/>
          </p:cNvSpPr>
          <p:nvPr>
            <p:ph type="ctrTitle" hasCustomPrompt="1"/>
          </p:nvPr>
        </p:nvSpPr>
        <p:spPr>
          <a:xfrm>
            <a:off x="2908300" y="1122363"/>
            <a:ext cx="7404100" cy="2387600"/>
          </a:xfrm>
        </p:spPr>
        <p:txBody>
          <a:bodyPr anchor="t">
            <a:normAutofit/>
          </a:bodyPr>
          <a:lstStyle>
            <a:lvl1pPr algn="l">
              <a:defRPr sz="5000">
                <a:solidFill>
                  <a:srgbClr val="224E99"/>
                </a:solidFill>
              </a:defRPr>
            </a:lvl1pPr>
          </a:lstStyle>
          <a:p>
            <a:r>
              <a:rPr lang="en-US" dirty="0"/>
              <a:t>Title of Presentation</a:t>
            </a:r>
          </a:p>
        </p:txBody>
      </p:sp>
      <p:sp>
        <p:nvSpPr>
          <p:cNvPr id="3" name="Subtitle 2">
            <a:extLst>
              <a:ext uri="{FF2B5EF4-FFF2-40B4-BE49-F238E27FC236}">
                <a16:creationId xmlns:a16="http://schemas.microsoft.com/office/drawing/2014/main" id="{B0D31786-31CE-4A1E-88C9-C994D9A24BF8}"/>
              </a:ext>
            </a:extLst>
          </p:cNvPr>
          <p:cNvSpPr>
            <a:spLocks noGrp="1"/>
          </p:cNvSpPr>
          <p:nvPr>
            <p:ph type="subTitle" idx="1" hasCustomPrompt="1"/>
          </p:nvPr>
        </p:nvSpPr>
        <p:spPr>
          <a:xfrm>
            <a:off x="2908300" y="3528219"/>
            <a:ext cx="7404100" cy="1655762"/>
          </a:xfrm>
        </p:spPr>
        <p:txBody>
          <a:bodyPr anchor="ctr"/>
          <a:lstStyle>
            <a:lvl1pPr marL="0" indent="0" algn="l">
              <a:spcAft>
                <a:spcPts val="0"/>
              </a:spcAft>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a:p>
            <a:r>
              <a:rPr lang="en-US" dirty="0"/>
              <a:t>Presenter Office</a:t>
            </a:r>
          </a:p>
          <a:p>
            <a:r>
              <a:rPr lang="en-US" dirty="0"/>
              <a:t>Presenter email</a:t>
            </a:r>
          </a:p>
        </p:txBody>
      </p:sp>
    </p:spTree>
    <p:extLst>
      <p:ext uri="{BB962C8B-B14F-4D97-AF65-F5344CB8AC3E}">
        <p14:creationId xmlns:p14="http://schemas.microsoft.com/office/powerpoint/2010/main" val="1975476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34575-38A6-4616-866F-ACC82A8C5B98}"/>
              </a:ext>
            </a:extLst>
          </p:cNvPr>
          <p:cNvSpPr>
            <a:spLocks noGrp="1"/>
          </p:cNvSpPr>
          <p:nvPr>
            <p:ph type="title" hasCustomPrompt="1"/>
          </p:nvPr>
        </p:nvSpPr>
        <p:spPr/>
        <p:txBody>
          <a:bodyPr/>
          <a:lstStyle>
            <a:lvl1pPr>
              <a:defRPr/>
            </a:lvl1pPr>
          </a:lstStyle>
          <a:p>
            <a:r>
              <a:rPr lang="en-US" dirty="0"/>
              <a:t>Slide title is sentence case</a:t>
            </a:r>
          </a:p>
        </p:txBody>
      </p:sp>
      <p:sp>
        <p:nvSpPr>
          <p:cNvPr id="3" name="Content Placeholder 2">
            <a:extLst>
              <a:ext uri="{FF2B5EF4-FFF2-40B4-BE49-F238E27FC236}">
                <a16:creationId xmlns:a16="http://schemas.microsoft.com/office/drawing/2014/main" id="{6D052C62-3230-4AFB-BAFD-EFFCA8504DB3}"/>
              </a:ext>
            </a:extLst>
          </p:cNvPr>
          <p:cNvSpPr>
            <a:spLocks noGrp="1"/>
          </p:cNvSpPr>
          <p:nvPr>
            <p:ph idx="1" hasCustomPrompt="1"/>
          </p:nvPr>
        </p:nvSpPr>
        <p:spPr/>
        <p:txBody>
          <a:bodyPr/>
          <a:lstStyle>
            <a:lvl1pPr>
              <a:defRPr/>
            </a:lvl1pPr>
          </a:lstStyle>
          <a:p>
            <a:pPr lvl="0"/>
            <a:r>
              <a:rPr lang="en-US" dirty="0"/>
              <a:t>Click to edit master text styles</a:t>
            </a:r>
          </a:p>
          <a:p>
            <a:pPr lvl="1"/>
            <a:r>
              <a:rPr lang="en-US" dirty="0"/>
              <a:t>Second level</a:t>
            </a:r>
          </a:p>
        </p:txBody>
      </p:sp>
      <p:sp>
        <p:nvSpPr>
          <p:cNvPr id="4" name="Date Placeholder 3">
            <a:extLst>
              <a:ext uri="{FF2B5EF4-FFF2-40B4-BE49-F238E27FC236}">
                <a16:creationId xmlns:a16="http://schemas.microsoft.com/office/drawing/2014/main" id="{39093DC5-1448-42EF-A68B-35B2FF5239AF}"/>
              </a:ext>
            </a:extLst>
          </p:cNvPr>
          <p:cNvSpPr>
            <a:spLocks noGrp="1"/>
          </p:cNvSpPr>
          <p:nvPr>
            <p:ph type="dt" sz="half" idx="10"/>
          </p:nvPr>
        </p:nvSpPr>
        <p:spPr>
          <a:xfrm>
            <a:off x="838200" y="6356350"/>
            <a:ext cx="2743200" cy="365125"/>
          </a:xfrm>
          <a:prstGeom prst="rect">
            <a:avLst/>
          </a:prstGeom>
        </p:spPr>
        <p:txBody>
          <a:bodyPr/>
          <a:lstStyle/>
          <a:p>
            <a:fld id="{47E14CB6-5DB3-4544-8E8D-9A18E1A44608}" type="datetimeFigureOut">
              <a:rPr lang="en-US" smtClean="0"/>
              <a:t>5/21/2024</a:t>
            </a:fld>
            <a:endParaRPr lang="en-US" dirty="0"/>
          </a:p>
        </p:txBody>
      </p:sp>
      <p:sp>
        <p:nvSpPr>
          <p:cNvPr id="5" name="Footer Placeholder 4">
            <a:extLst>
              <a:ext uri="{FF2B5EF4-FFF2-40B4-BE49-F238E27FC236}">
                <a16:creationId xmlns:a16="http://schemas.microsoft.com/office/drawing/2014/main" id="{A3232216-4068-4C84-91B5-B8C00562227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151E0E1-E0D6-46CF-BF9B-742E55EDC36F}"/>
              </a:ext>
            </a:extLst>
          </p:cNvPr>
          <p:cNvSpPr>
            <a:spLocks noGrp="1"/>
          </p:cNvSpPr>
          <p:nvPr>
            <p:ph type="sldNum" sz="quarter" idx="12"/>
          </p:nvPr>
        </p:nvSpPr>
        <p:spPr>
          <a:xfrm>
            <a:off x="8610600" y="6356350"/>
            <a:ext cx="2743200" cy="365125"/>
          </a:xfrm>
          <a:prstGeom prst="rect">
            <a:avLst/>
          </a:prstGeom>
        </p:spPr>
        <p:txBody>
          <a:bodyPr/>
          <a:lstStyle/>
          <a:p>
            <a:fld id="{0AC21CDF-58CD-41D2-AFC0-8DF34285331E}" type="slidenum">
              <a:rPr lang="en-US" smtClean="0"/>
              <a:t>‹#›</a:t>
            </a:fld>
            <a:endParaRPr lang="en-US" dirty="0"/>
          </a:p>
        </p:txBody>
      </p:sp>
    </p:spTree>
    <p:extLst>
      <p:ext uri="{BB962C8B-B14F-4D97-AF65-F5344CB8AC3E}">
        <p14:creationId xmlns:p14="http://schemas.microsoft.com/office/powerpoint/2010/main" val="311660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BF3A1-B746-4526-B4B4-4F6A2E7E7CCD}"/>
              </a:ext>
            </a:extLst>
          </p:cNvPr>
          <p:cNvSpPr>
            <a:spLocks noGrp="1"/>
          </p:cNvSpPr>
          <p:nvPr>
            <p:ph type="title" hasCustomPrompt="1"/>
          </p:nvPr>
        </p:nvSpPr>
        <p:spPr>
          <a:xfrm>
            <a:off x="1550020" y="1464411"/>
            <a:ext cx="9144000" cy="2852737"/>
          </a:xfrm>
        </p:spPr>
        <p:txBody>
          <a:bodyPr anchor="ctr">
            <a:normAutofit/>
          </a:bodyPr>
          <a:lstStyle>
            <a:lvl1pPr>
              <a:defRPr sz="5400">
                <a:solidFill>
                  <a:srgbClr val="224E99"/>
                </a:solidFill>
              </a:defRPr>
            </a:lvl1pPr>
          </a:lstStyle>
          <a:p>
            <a:r>
              <a:rPr lang="en-US" dirty="0"/>
              <a:t>Section Heading </a:t>
            </a:r>
          </a:p>
        </p:txBody>
      </p:sp>
    </p:spTree>
    <p:extLst>
      <p:ext uri="{BB962C8B-B14F-4D97-AF65-F5344CB8AC3E}">
        <p14:creationId xmlns:p14="http://schemas.microsoft.com/office/powerpoint/2010/main" val="2341991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65E84-5B35-43CA-8285-81E7DDDEA4A3}"/>
              </a:ext>
            </a:extLst>
          </p:cNvPr>
          <p:cNvSpPr>
            <a:spLocks noGrp="1"/>
          </p:cNvSpPr>
          <p:nvPr>
            <p:ph type="title" hasCustomPrompt="1"/>
          </p:nvPr>
        </p:nvSpPr>
        <p:spPr/>
        <p:txBody>
          <a:bodyPr/>
          <a:lstStyle>
            <a:lvl1pPr>
              <a:defRPr/>
            </a:lvl1pPr>
          </a:lstStyle>
          <a:p>
            <a:r>
              <a:rPr lang="en-US" dirty="0"/>
              <a:t>Slide title is sentence case</a:t>
            </a:r>
          </a:p>
        </p:txBody>
      </p:sp>
      <p:sp>
        <p:nvSpPr>
          <p:cNvPr id="3" name="Content Placeholder 2">
            <a:extLst>
              <a:ext uri="{FF2B5EF4-FFF2-40B4-BE49-F238E27FC236}">
                <a16:creationId xmlns:a16="http://schemas.microsoft.com/office/drawing/2014/main" id="{E129E595-ACE8-4491-AAC9-E13BDD725D75}"/>
              </a:ext>
            </a:extLst>
          </p:cNvPr>
          <p:cNvSpPr>
            <a:spLocks noGrp="1"/>
          </p:cNvSpPr>
          <p:nvPr>
            <p:ph sz="half" idx="1" hasCustomPrompt="1"/>
          </p:nvPr>
        </p:nvSpPr>
        <p:spPr>
          <a:xfrm>
            <a:off x="616086" y="1825625"/>
            <a:ext cx="5403714" cy="4351338"/>
          </a:xfrm>
        </p:spPr>
        <p:txBody>
          <a:bodyPr/>
          <a:lstStyle>
            <a:lvl1pPr>
              <a:defRPr/>
            </a:lvl1p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A56E62B0-9B45-42AB-A58C-7D3315B805F8}"/>
              </a:ext>
            </a:extLst>
          </p:cNvPr>
          <p:cNvSpPr>
            <a:spLocks noGrp="1"/>
          </p:cNvSpPr>
          <p:nvPr>
            <p:ph sz="half" idx="2" hasCustomPrompt="1"/>
          </p:nvPr>
        </p:nvSpPr>
        <p:spPr>
          <a:xfrm>
            <a:off x="6172200" y="1825625"/>
            <a:ext cx="5403714" cy="4351338"/>
          </a:xfrm>
        </p:spPr>
        <p:txBody>
          <a:bodyPr/>
          <a:lstStyle>
            <a:lvl1pPr>
              <a:defRPr/>
            </a:lvl1pPr>
            <a:lvl3pPr marL="914400" indent="0">
              <a:buNone/>
              <a:defRPr/>
            </a:lvl3pPr>
          </a:lstStyle>
          <a:p>
            <a:pPr lvl="0"/>
            <a:r>
              <a:rPr lang="en-US" dirty="0"/>
              <a:t>Click to edit master text styles</a:t>
            </a:r>
          </a:p>
          <a:p>
            <a:pPr lvl="1"/>
            <a:r>
              <a:rPr lang="en-US" dirty="0"/>
              <a:t>Second level</a:t>
            </a:r>
          </a:p>
          <a:p>
            <a:pPr lvl="2"/>
            <a:endParaRPr lang="en-US" dirty="0"/>
          </a:p>
        </p:txBody>
      </p:sp>
      <p:sp>
        <p:nvSpPr>
          <p:cNvPr id="5" name="Date Placeholder 4">
            <a:extLst>
              <a:ext uri="{FF2B5EF4-FFF2-40B4-BE49-F238E27FC236}">
                <a16:creationId xmlns:a16="http://schemas.microsoft.com/office/drawing/2014/main" id="{A4C48B4A-4166-4D72-B421-8802D7DF0498}"/>
              </a:ext>
            </a:extLst>
          </p:cNvPr>
          <p:cNvSpPr>
            <a:spLocks noGrp="1"/>
          </p:cNvSpPr>
          <p:nvPr>
            <p:ph type="dt" sz="half" idx="10"/>
          </p:nvPr>
        </p:nvSpPr>
        <p:spPr>
          <a:xfrm>
            <a:off x="838200" y="6356350"/>
            <a:ext cx="2743200" cy="365125"/>
          </a:xfrm>
          <a:prstGeom prst="rect">
            <a:avLst/>
          </a:prstGeom>
        </p:spPr>
        <p:txBody>
          <a:bodyPr/>
          <a:lstStyle/>
          <a:p>
            <a:fld id="{47E14CB6-5DB3-4544-8E8D-9A18E1A44608}" type="datetimeFigureOut">
              <a:rPr lang="en-US" smtClean="0"/>
              <a:t>5/21/2024</a:t>
            </a:fld>
            <a:endParaRPr lang="en-US" dirty="0"/>
          </a:p>
        </p:txBody>
      </p:sp>
      <p:sp>
        <p:nvSpPr>
          <p:cNvPr id="6" name="Footer Placeholder 5">
            <a:extLst>
              <a:ext uri="{FF2B5EF4-FFF2-40B4-BE49-F238E27FC236}">
                <a16:creationId xmlns:a16="http://schemas.microsoft.com/office/drawing/2014/main" id="{C8E26B37-A313-4BC3-8A28-872985C4379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5D965E2-51E4-408A-9071-E7930696879D}"/>
              </a:ext>
            </a:extLst>
          </p:cNvPr>
          <p:cNvSpPr>
            <a:spLocks noGrp="1"/>
          </p:cNvSpPr>
          <p:nvPr>
            <p:ph type="sldNum" sz="quarter" idx="12"/>
          </p:nvPr>
        </p:nvSpPr>
        <p:spPr>
          <a:xfrm>
            <a:off x="8610600" y="6356350"/>
            <a:ext cx="2743200" cy="365125"/>
          </a:xfrm>
          <a:prstGeom prst="rect">
            <a:avLst/>
          </a:prstGeom>
        </p:spPr>
        <p:txBody>
          <a:bodyPr/>
          <a:lstStyle/>
          <a:p>
            <a:fld id="{0AC21CDF-58CD-41D2-AFC0-8DF34285331E}" type="slidenum">
              <a:rPr lang="en-US" smtClean="0"/>
              <a:t>‹#›</a:t>
            </a:fld>
            <a:endParaRPr lang="en-US" dirty="0"/>
          </a:p>
        </p:txBody>
      </p:sp>
    </p:spTree>
    <p:extLst>
      <p:ext uri="{BB962C8B-B14F-4D97-AF65-F5344CB8AC3E}">
        <p14:creationId xmlns:p14="http://schemas.microsoft.com/office/powerpoint/2010/main" val="24156598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C6B6F67-5CFE-4C45-9F3F-4AB3B76057D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05" y="0"/>
            <a:ext cx="12190095" cy="6858000"/>
          </a:xfrm>
          <a:prstGeom prst="rect">
            <a:avLst/>
          </a:prstGeom>
        </p:spPr>
      </p:pic>
      <p:sp>
        <p:nvSpPr>
          <p:cNvPr id="2" name="Title Placeholder 1">
            <a:extLst>
              <a:ext uri="{FF2B5EF4-FFF2-40B4-BE49-F238E27FC236}">
                <a16:creationId xmlns:a16="http://schemas.microsoft.com/office/drawing/2014/main" id="{699D7252-6838-4E18-8867-AD2FDD63536C}"/>
              </a:ext>
            </a:extLst>
          </p:cNvPr>
          <p:cNvSpPr>
            <a:spLocks noGrp="1"/>
          </p:cNvSpPr>
          <p:nvPr>
            <p:ph type="title"/>
          </p:nvPr>
        </p:nvSpPr>
        <p:spPr>
          <a:xfrm>
            <a:off x="622569" y="365125"/>
            <a:ext cx="10953345" cy="1097915"/>
          </a:xfrm>
          <a:prstGeom prst="rect">
            <a:avLst/>
          </a:prstGeom>
        </p:spPr>
        <p:txBody>
          <a:bodyPr vert="horz" lIns="91440" tIns="45720" rIns="91440" bIns="45720" rtlCol="0" anchor="ctr">
            <a:normAutofit/>
          </a:bodyPr>
          <a:lstStyle/>
          <a:p>
            <a:r>
              <a:rPr lang="en-US" dirty="0"/>
              <a:t>Slide title is in sentence case</a:t>
            </a:r>
          </a:p>
        </p:txBody>
      </p:sp>
      <p:sp>
        <p:nvSpPr>
          <p:cNvPr id="3" name="Text Placeholder 2">
            <a:extLst>
              <a:ext uri="{FF2B5EF4-FFF2-40B4-BE49-F238E27FC236}">
                <a16:creationId xmlns:a16="http://schemas.microsoft.com/office/drawing/2014/main" id="{DABD0038-1507-4A2C-98C0-B7435C4EB4F3}"/>
              </a:ext>
            </a:extLst>
          </p:cNvPr>
          <p:cNvSpPr>
            <a:spLocks noGrp="1"/>
          </p:cNvSpPr>
          <p:nvPr>
            <p:ph type="body" idx="1"/>
          </p:nvPr>
        </p:nvSpPr>
        <p:spPr>
          <a:xfrm>
            <a:off x="622570" y="1692554"/>
            <a:ext cx="10953344"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DO NOT USE THIS LEVEL OF BULLET POINTS</a:t>
            </a:r>
          </a:p>
        </p:txBody>
      </p:sp>
    </p:spTree>
    <p:extLst>
      <p:ext uri="{BB962C8B-B14F-4D97-AF65-F5344CB8AC3E}">
        <p14:creationId xmlns:p14="http://schemas.microsoft.com/office/powerpoint/2010/main" val="272468533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Lst>
  <p:txStyles>
    <p:titleStyle>
      <a:lvl1pPr algn="l" defTabSz="914400" rtl="0" eaLnBrk="1" latinLnBrk="0" hangingPunct="1">
        <a:lnSpc>
          <a:spcPct val="90000"/>
        </a:lnSpc>
        <a:spcBef>
          <a:spcPct val="0"/>
        </a:spcBef>
        <a:buNone/>
        <a:defRPr sz="4000" kern="1200">
          <a:solidFill>
            <a:srgbClr val="224E99"/>
          </a:solidFill>
          <a:latin typeface="Segoe UI Semibold" panose="020B0702040204020203" pitchFamily="34" charset="0"/>
          <a:ea typeface="+mj-ea"/>
          <a:cs typeface="Segoe UI Semibold" panose="020B0702040204020203" pitchFamily="34" charset="0"/>
        </a:defRPr>
      </a:lvl1pPr>
    </p:titleStyle>
    <p:bodyStyle>
      <a:lvl1pPr marL="457200" indent="-457200" algn="l" defTabSz="914400" rtl="0" eaLnBrk="1" latinLnBrk="0" hangingPunct="1">
        <a:lnSpc>
          <a:spcPct val="100000"/>
        </a:lnSpc>
        <a:spcBef>
          <a:spcPts val="0"/>
        </a:spcBef>
        <a:spcAft>
          <a:spcPts val="1200"/>
        </a:spcAft>
        <a:buClr>
          <a:srgbClr val="224E99"/>
        </a:buClr>
        <a:buSzPct val="90000"/>
        <a:buFont typeface="Wingdings 3" panose="05040102010807070707" pitchFamily="18" charset="2"/>
        <a:buChar char=""/>
        <a:defRPr sz="2700" kern="1200">
          <a:solidFill>
            <a:schemeClr val="tx1"/>
          </a:solidFill>
          <a:latin typeface="Segoe UI Semibold" panose="020B0702040204020203" pitchFamily="34" charset="0"/>
          <a:ea typeface="+mn-ea"/>
          <a:cs typeface="Segoe UI Semibold" panose="020B0702040204020203" pitchFamily="34" charset="0"/>
        </a:defRPr>
      </a:lvl1pPr>
      <a:lvl2pPr marL="914400" indent="-457200" algn="l" defTabSz="914400" rtl="0" eaLnBrk="1" latinLnBrk="0" hangingPunct="1">
        <a:lnSpc>
          <a:spcPct val="100000"/>
        </a:lnSpc>
        <a:spcBef>
          <a:spcPts val="600"/>
        </a:spcBef>
        <a:spcAft>
          <a:spcPts val="1200"/>
        </a:spcAft>
        <a:buClr>
          <a:srgbClr val="E69F00"/>
        </a:buClr>
        <a:buSzPct val="95000"/>
        <a:buFont typeface="Wingdings 2" panose="05020102010507070707" pitchFamily="18" charset="2"/>
        <a:buChar char="¡"/>
        <a:defRPr sz="2400" kern="1200">
          <a:solidFill>
            <a:schemeClr val="tx1"/>
          </a:solidFill>
          <a:latin typeface="Segoe UI Semibold" panose="020B0702040204020203" pitchFamily="34" charset="0"/>
          <a:ea typeface="+mn-ea"/>
          <a:cs typeface="Segoe UI Semibold" panose="020B07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Semibold" panose="020B0702040204020203" pitchFamily="34" charset="0"/>
          <a:ea typeface="+mn-ea"/>
          <a:cs typeface="Segoe UI Semibold" panose="020B07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emibold" panose="020B0702040204020203" pitchFamily="34" charset="0"/>
          <a:ea typeface="+mn-ea"/>
          <a:cs typeface="Segoe UI Semibold" panose="020B07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emibold" panose="020B0702040204020203" pitchFamily="34" charset="0"/>
          <a:ea typeface="+mn-ea"/>
          <a:cs typeface="Segoe UI Semibold" panose="020B07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askjan.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askjan.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eeoc.gov/newsroom/omaha-hospitality-group-pay-100000-resolve-eeoc-disability-discrimination-lawsuit-0"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eeoc.gov/laws/guidance/americans-disabilities-act-and-use-software-algorithms-and-artificial-intelligenc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samhsa.gov/data/data-we-collect/nsduh-national-survey-drug-use-and-health" TargetMode="External"/><Relationship Id="rId2" Type="http://schemas.openxmlformats.org/officeDocument/2006/relationships/hyperlink" Target="https://www.eeoc.gov/laws/guidance/use-codeine-oxycodone-and-other-opioids-information-employee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eeoc.gov/newsroom/modern-group-and-dragon-rig-sales-pay-35000-eeoc-disability-discrimination-lawsui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eeoc.gov/laws/guidance/how-health-care-providers-can-help-current-and-former-patients-who-have-used-opioids" TargetMode="External"/><Relationship Id="rId2" Type="http://schemas.openxmlformats.org/officeDocument/2006/relationships/hyperlink" Target="https://www.eeoc.gov/laws/guidance/mental-health-providers-role-clients-request-reasonable-accommodation-work"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eeoc.gov/newsroom/hobby-lobby-pay-50000-settle-disability-discrimination-suit" TargetMode="External"/><Relationship Id="rId2" Type="http://schemas.openxmlformats.org/officeDocument/2006/relationships/hyperlink" Target="https://www.eeoc.gov/newsroom/citizens-bank-na-pay-100000-settle-eeoc-disability-discrimination-lawsuit" TargetMode="External"/><Relationship Id="rId1" Type="http://schemas.openxmlformats.org/officeDocument/2006/relationships/slideLayout" Target="../slideLayouts/slideLayout2.xml"/><Relationship Id="rId6" Type="http://schemas.openxmlformats.org/officeDocument/2006/relationships/hyperlink" Target="https://www.eeoc.gov/newsroom/party-city-pay-155000-settle-eeoc-disability-discrimination-lawsuit" TargetMode="External"/><Relationship Id="rId5" Type="http://schemas.openxmlformats.org/officeDocument/2006/relationships/hyperlink" Target="https://www.eeoc.gov/newsroom/car-dealer-pay-100000-resolve-eeoc-lawsuit-alleging-disability-discrimination" TargetMode="External"/><Relationship Id="rId4" Type="http://schemas.openxmlformats.org/officeDocument/2006/relationships/hyperlink" Target="https://www.eeoc.gov/newsroom/ranews-management-company-pay-250000-settle-disability-discrimination-lawsuit"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eeoc.gov/statutes/ada-amendments-act-2008" TargetMode="External"/><Relationship Id="rId2" Type="http://schemas.openxmlformats.org/officeDocument/2006/relationships/hyperlink" Target="https://www.eeoc.gov/eeoc-disability-related-resources/definition-disability-2008-ada-amendments-act-changes" TargetMode="External"/><Relationship Id="rId1" Type="http://schemas.openxmlformats.org/officeDocument/2006/relationships/slideLayout" Target="../slideLayouts/slideLayout2.xml"/><Relationship Id="rId4" Type="http://schemas.openxmlformats.org/officeDocument/2006/relationships/hyperlink" Target="https://www.eeoc.gov/laws/guidance/fact-sheet-eeocs-final-regulations-implementing-adaaa"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eeoc.gov/laws/guidance/depression-ptsd-other-mental-health-conditions-workplace-your-legal-rights" TargetMode="External"/><Relationship Id="rId2" Type="http://schemas.openxmlformats.org/officeDocument/2006/relationships/hyperlink" Target="https://www.eeoc.gov/eeoc-disability-related-resources/reasonable-accommodation" TargetMode="External"/><Relationship Id="rId1" Type="http://schemas.openxmlformats.org/officeDocument/2006/relationships/slideLayout" Target="../slideLayouts/slideLayout2.xml"/><Relationship Id="rId4" Type="http://schemas.openxmlformats.org/officeDocument/2006/relationships/hyperlink" Target="https://www.eeoc.gov/laws/guidance/enforcement-guidance-reasonable-accommodation-and-undue-hardship-under-ada"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eeoc.gov/summary-key-provisions-eeoc-enforcement-guidance-harassment-workplace" TargetMode="External"/><Relationship Id="rId2" Type="http://schemas.openxmlformats.org/officeDocument/2006/relationships/hyperlink" Target="https://www.eeoc.gov/laws/guidance/enforcement-guidance-harassment-workplace" TargetMode="External"/><Relationship Id="rId1" Type="http://schemas.openxmlformats.org/officeDocument/2006/relationships/slideLayout" Target="../slideLayouts/slideLayout2.xml"/><Relationship Id="rId6" Type="http://schemas.openxmlformats.org/officeDocument/2006/relationships/hyperlink" Target="https://www.eeoc.gov/newsroom/mine-rite-technologies-pay-75000-settle-eeoc-disability-suit" TargetMode="External"/><Relationship Id="rId5" Type="http://schemas.openxmlformats.org/officeDocument/2006/relationships/hyperlink" Target="https://www.eeoc.gov/small-business-fact-sheet-harassment-workplace" TargetMode="External"/><Relationship Id="rId4" Type="http://schemas.openxmlformats.org/officeDocument/2006/relationships/hyperlink" Target="https://www.eeoc.gov/questions-and-answers-employees-harassment-work"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eeoc.gov/eeoc-disability-related-resources/disability-related-questions-medical-exams-and-confidentiality" TargetMode="External"/><Relationship Id="rId2" Type="http://schemas.openxmlformats.org/officeDocument/2006/relationships/hyperlink" Target="https://www.eeoc.gov/mental-health-conditions-resources-job-seekers-employees-and-employers" TargetMode="External"/><Relationship Id="rId1" Type="http://schemas.openxmlformats.org/officeDocument/2006/relationships/slideLayout" Target="../slideLayouts/slideLayout2.xml"/><Relationship Id="rId5" Type="http://schemas.openxmlformats.org/officeDocument/2006/relationships/hyperlink" Target="https://www.eeoc.gov/newsroom/search?keywords=disability#view-title-table-column" TargetMode="External"/><Relationship Id="rId4" Type="http://schemas.openxmlformats.org/officeDocument/2006/relationships/hyperlink" Target="https://www.eeoc.gov/select-list-resolved-cases-involving-mental-health-conditions-under-ada-may-202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eeoc.gov/abouteeoc/plan/par/2007/field.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eeoc.gov/data/enforcement-and-litigation-statistics-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70F062-856D-42C6-B2F4-7C6E2176D21A}"/>
              </a:ext>
            </a:extLst>
          </p:cNvPr>
          <p:cNvSpPr>
            <a:spLocks noGrp="1"/>
          </p:cNvSpPr>
          <p:nvPr>
            <p:ph type="ctrTitle"/>
          </p:nvPr>
        </p:nvSpPr>
        <p:spPr>
          <a:xfrm>
            <a:off x="2444816" y="828691"/>
            <a:ext cx="8953497" cy="3245368"/>
          </a:xfrm>
        </p:spPr>
        <p:txBody>
          <a:bodyPr anchor="t">
            <a:noAutofit/>
          </a:bodyPr>
          <a:lstStyle/>
          <a:p>
            <a:pPr marL="115888" marR="0">
              <a:spcBef>
                <a:spcPts val="0"/>
              </a:spcBef>
              <a:spcAft>
                <a:spcPts val="0"/>
              </a:spcAft>
            </a:pPr>
            <a:r>
              <a:rPr lang="en-US" sz="3200" b="1" dirty="0"/>
              <a:t>Mental Health and the </a:t>
            </a:r>
            <a:br>
              <a:rPr lang="en-US" sz="3200" b="1" dirty="0"/>
            </a:br>
            <a:r>
              <a:rPr lang="en-US" sz="3200" b="1" dirty="0"/>
              <a:t>Employment Provisions of the </a:t>
            </a:r>
            <a:br>
              <a:rPr lang="en-US" sz="3200" b="1" dirty="0"/>
            </a:br>
            <a:r>
              <a:rPr lang="en-US" sz="3200" b="1" dirty="0"/>
              <a:t>Americans with Disabilities Act</a:t>
            </a:r>
            <a:br>
              <a:rPr lang="en-US" sz="3500" b="1" dirty="0"/>
            </a:br>
            <a:br>
              <a:rPr lang="en-US" sz="2800" b="1" dirty="0"/>
            </a:br>
            <a:r>
              <a:rPr lang="en-US" sz="2800" b="1" dirty="0"/>
              <a:t> </a:t>
            </a:r>
            <a:br>
              <a:rPr lang="en-US" sz="2800" b="1" dirty="0"/>
            </a:br>
            <a:r>
              <a:rPr lang="en-US" sz="2800" b="1" dirty="0"/>
              <a:t>National Press Foundation Fellows Event</a:t>
            </a:r>
            <a:br>
              <a:rPr lang="en-US" sz="2800" b="1" dirty="0"/>
            </a:br>
            <a:r>
              <a:rPr lang="en-US" sz="2800" b="1" dirty="0"/>
              <a:t>May 22, 2024</a:t>
            </a:r>
            <a:br>
              <a:rPr lang="en-US" sz="3500" b="1" dirty="0"/>
            </a:br>
            <a:r>
              <a:rPr lang="en-US" sz="3500" b="1" dirty="0"/>
              <a:t> </a:t>
            </a:r>
            <a:br>
              <a:rPr lang="en-US" sz="3000" b="1" dirty="0"/>
            </a:br>
            <a:br>
              <a:rPr lang="en-US" sz="3000" b="1" dirty="0"/>
            </a:br>
            <a:br>
              <a:rPr lang="en-US" sz="3000" b="1" dirty="0">
                <a:solidFill>
                  <a:srgbClr val="006611"/>
                </a:solidFill>
              </a:rPr>
            </a:br>
            <a:br>
              <a:rPr lang="en-US" sz="3000" b="1" dirty="0">
                <a:solidFill>
                  <a:srgbClr val="006611"/>
                </a:solidFill>
              </a:rPr>
            </a:br>
            <a:br>
              <a:rPr lang="en-US" sz="3000" b="1" dirty="0">
                <a:solidFill>
                  <a:srgbClr val="006611"/>
                </a:solidFill>
              </a:rPr>
            </a:br>
            <a:endParaRPr lang="en-US" sz="3000" b="1" dirty="0">
              <a:solidFill>
                <a:srgbClr val="006611"/>
              </a:solidFill>
            </a:endParaRPr>
          </a:p>
        </p:txBody>
      </p:sp>
      <p:sp>
        <p:nvSpPr>
          <p:cNvPr id="5" name="Subtitle 4">
            <a:extLst>
              <a:ext uri="{FF2B5EF4-FFF2-40B4-BE49-F238E27FC236}">
                <a16:creationId xmlns:a16="http://schemas.microsoft.com/office/drawing/2014/main" id="{7F80EAA2-952D-48C3-9806-7FBADFB4EED2}"/>
              </a:ext>
            </a:extLst>
          </p:cNvPr>
          <p:cNvSpPr>
            <a:spLocks noGrp="1"/>
          </p:cNvSpPr>
          <p:nvPr>
            <p:ph type="subTitle" idx="1"/>
          </p:nvPr>
        </p:nvSpPr>
        <p:spPr>
          <a:xfrm>
            <a:off x="2444816" y="4074059"/>
            <a:ext cx="8604183" cy="2133701"/>
          </a:xfrm>
        </p:spPr>
        <p:txBody>
          <a:bodyPr>
            <a:normAutofit/>
          </a:bodyPr>
          <a:lstStyle/>
          <a:p>
            <a:pPr>
              <a:spcAft>
                <a:spcPts val="0"/>
              </a:spcAft>
            </a:pPr>
            <a:endParaRPr lang="en-US" b="1" dirty="0"/>
          </a:p>
          <a:p>
            <a:pPr marL="115888">
              <a:spcAft>
                <a:spcPts val="0"/>
              </a:spcAft>
            </a:pPr>
            <a:r>
              <a:rPr lang="en-US" b="1" dirty="0"/>
              <a:t>Sarah DeCosse</a:t>
            </a:r>
          </a:p>
          <a:p>
            <a:pPr marL="115888">
              <a:spcAft>
                <a:spcPts val="0"/>
              </a:spcAft>
            </a:pPr>
            <a:r>
              <a:rPr lang="en-US" b="1" dirty="0"/>
              <a:t>Assistant Legal Counsel for ADA &amp; GINA Division</a:t>
            </a:r>
          </a:p>
          <a:p>
            <a:pPr marL="115888">
              <a:spcAft>
                <a:spcPts val="0"/>
              </a:spcAft>
            </a:pPr>
            <a:r>
              <a:rPr lang="en-US" b="1" dirty="0"/>
              <a:t>Office of Legal Counsel, EEOC</a:t>
            </a:r>
          </a:p>
          <a:p>
            <a:pPr marL="115888">
              <a:spcAft>
                <a:spcPts val="0"/>
              </a:spcAft>
            </a:pPr>
            <a:r>
              <a:rPr lang="en-US" b="1" dirty="0"/>
              <a:t>sarah.decosse@eeoc.gov</a:t>
            </a:r>
          </a:p>
          <a:p>
            <a:pPr>
              <a:spcAft>
                <a:spcPts val="0"/>
              </a:spcAft>
            </a:pPr>
            <a:endParaRPr lang="en-US" b="1" dirty="0"/>
          </a:p>
          <a:p>
            <a:pPr>
              <a:spcAft>
                <a:spcPts val="0"/>
              </a:spcAft>
            </a:pPr>
            <a:endParaRPr lang="en-US" b="1" dirty="0"/>
          </a:p>
        </p:txBody>
      </p:sp>
    </p:spTree>
    <p:extLst>
      <p:ext uri="{BB962C8B-B14F-4D97-AF65-F5344CB8AC3E}">
        <p14:creationId xmlns:p14="http://schemas.microsoft.com/office/powerpoint/2010/main" val="3550421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10C9F-787A-EBC2-016A-7F3B250859E6}"/>
              </a:ext>
            </a:extLst>
          </p:cNvPr>
          <p:cNvSpPr>
            <a:spLocks noGrp="1"/>
          </p:cNvSpPr>
          <p:nvPr>
            <p:ph type="title"/>
          </p:nvPr>
        </p:nvSpPr>
        <p:spPr/>
        <p:txBody>
          <a:bodyPr/>
          <a:lstStyle/>
          <a:p>
            <a:r>
              <a:rPr lang="en-US" dirty="0"/>
              <a:t>Disability Discrimination</a:t>
            </a:r>
          </a:p>
        </p:txBody>
      </p:sp>
      <p:sp>
        <p:nvSpPr>
          <p:cNvPr id="3" name="Content Placeholder 2">
            <a:extLst>
              <a:ext uri="{FF2B5EF4-FFF2-40B4-BE49-F238E27FC236}">
                <a16:creationId xmlns:a16="http://schemas.microsoft.com/office/drawing/2014/main" id="{F33B7C15-A325-8030-9152-CE1D6F443B87}"/>
              </a:ext>
            </a:extLst>
          </p:cNvPr>
          <p:cNvSpPr>
            <a:spLocks noGrp="1"/>
          </p:cNvSpPr>
          <p:nvPr>
            <p:ph idx="1"/>
          </p:nvPr>
        </p:nvSpPr>
        <p:spPr/>
        <p:txBody>
          <a:bodyPr/>
          <a:lstStyle/>
          <a:p>
            <a:r>
              <a:rPr lang="en-US" dirty="0">
                <a:latin typeface="Segoe UI Semibold"/>
                <a:cs typeface="Segoe UI Semibold"/>
              </a:rPr>
              <a:t>The ADA prohibits discrimination on the basis of disability in:</a:t>
            </a:r>
          </a:p>
          <a:p>
            <a:pPr lvl="1"/>
            <a:r>
              <a:rPr lang="en-US" dirty="0">
                <a:latin typeface="Segoe UI Semibold"/>
                <a:cs typeface="Segoe UI Semibold"/>
              </a:rPr>
              <a:t>Hiring</a:t>
            </a:r>
          </a:p>
          <a:p>
            <a:pPr lvl="1"/>
            <a:r>
              <a:rPr lang="en-US" dirty="0">
                <a:latin typeface="Segoe UI Semibold"/>
                <a:cs typeface="Segoe UI Semibold"/>
              </a:rPr>
              <a:t>Advancement</a:t>
            </a:r>
          </a:p>
          <a:p>
            <a:pPr lvl="1"/>
            <a:r>
              <a:rPr lang="en-US" dirty="0">
                <a:latin typeface="Segoe UI Semibold"/>
                <a:cs typeface="Segoe UI Semibold"/>
              </a:rPr>
              <a:t>Discharge and </a:t>
            </a:r>
          </a:p>
          <a:p>
            <a:pPr lvl="1"/>
            <a:r>
              <a:rPr lang="en-US" dirty="0">
                <a:latin typeface="Segoe UI Semibold"/>
                <a:cs typeface="Segoe UI Semibold"/>
              </a:rPr>
              <a:t>Other terms and conditions of employment, including pay. </a:t>
            </a:r>
          </a:p>
          <a:p>
            <a:endParaRPr lang="en-US" dirty="0"/>
          </a:p>
        </p:txBody>
      </p:sp>
    </p:spTree>
    <p:extLst>
      <p:ext uri="{BB962C8B-B14F-4D97-AF65-F5344CB8AC3E}">
        <p14:creationId xmlns:p14="http://schemas.microsoft.com/office/powerpoint/2010/main" val="2806501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56981-BCEE-4DCB-A99A-F66CF984DF5F}"/>
              </a:ext>
            </a:extLst>
          </p:cNvPr>
          <p:cNvSpPr>
            <a:spLocks noGrp="1"/>
          </p:cNvSpPr>
          <p:nvPr>
            <p:ph type="title"/>
          </p:nvPr>
        </p:nvSpPr>
        <p:spPr>
          <a:xfrm>
            <a:off x="622569" y="208345"/>
            <a:ext cx="10953345" cy="1006997"/>
          </a:xfrm>
        </p:spPr>
        <p:txBody>
          <a:bodyPr/>
          <a:lstStyle/>
          <a:p>
            <a:pPr algn="ctr"/>
            <a:r>
              <a:rPr lang="en-US" b="1" dirty="0"/>
              <a:t>Disability Harassment</a:t>
            </a:r>
          </a:p>
        </p:txBody>
      </p:sp>
      <p:sp>
        <p:nvSpPr>
          <p:cNvPr id="3" name="Content Placeholder 2">
            <a:extLst>
              <a:ext uri="{FF2B5EF4-FFF2-40B4-BE49-F238E27FC236}">
                <a16:creationId xmlns:a16="http://schemas.microsoft.com/office/drawing/2014/main" id="{61FF7A83-3165-4A24-BE67-E5DEC1F50E0E}"/>
              </a:ext>
            </a:extLst>
          </p:cNvPr>
          <p:cNvSpPr>
            <a:spLocks noGrp="1"/>
          </p:cNvSpPr>
          <p:nvPr>
            <p:ph idx="1"/>
          </p:nvPr>
        </p:nvSpPr>
        <p:spPr>
          <a:xfrm>
            <a:off x="622570" y="1215343"/>
            <a:ext cx="10953344" cy="4828550"/>
          </a:xfrm>
        </p:spPr>
        <p:txBody>
          <a:bodyPr>
            <a:normAutofit fontScale="92500" lnSpcReduction="20000"/>
          </a:bodyPr>
          <a:lstStyle/>
          <a:p>
            <a:pPr marL="0" marR="0" indent="0">
              <a:spcBef>
                <a:spcPts val="0"/>
              </a:spcBef>
              <a:spcAft>
                <a:spcPts val="0"/>
              </a:spcAft>
              <a:buNone/>
            </a:pPr>
            <a:endParaRPr lang="en-US" sz="700" dirty="0">
              <a:effectLst/>
              <a:ea typeface="Calibri" panose="020F0502020204030204" pitchFamily="34" charset="0"/>
            </a:endParaRPr>
          </a:p>
          <a:p>
            <a:pPr marL="0" marR="0">
              <a:spcBef>
                <a:spcPts val="0"/>
              </a:spcBef>
              <a:spcAft>
                <a:spcPts val="0"/>
              </a:spcAft>
            </a:pPr>
            <a:r>
              <a:rPr lang="en-US" sz="2800" dirty="0">
                <a:effectLst/>
                <a:ea typeface="Calibri" panose="020F0502020204030204" pitchFamily="34" charset="0"/>
              </a:rPr>
              <a:t>Can originate from:</a:t>
            </a:r>
          </a:p>
          <a:p>
            <a:pPr marL="800100" marR="0" lvl="1" indent="-342900" algn="l" defTabSz="914400" rtl="0" eaLnBrk="1" fontAlgn="auto" latinLnBrk="0" hangingPunct="1">
              <a:lnSpc>
                <a:spcPct val="100000"/>
              </a:lnSpc>
              <a:spcBef>
                <a:spcPts val="0"/>
              </a:spcBef>
              <a:spcAft>
                <a:spcPts val="0"/>
              </a:spcAft>
              <a:buClr>
                <a:srgbClr val="E69F00"/>
              </a:buClr>
              <a:buSzPct val="95000"/>
              <a:buFont typeface="Symbol" panose="05050102010706020507" pitchFamily="18" charset="2"/>
              <a:buChar char=""/>
              <a:tabLst/>
              <a:defRPr/>
            </a:pPr>
            <a:r>
              <a:rPr kumimoji="0" lang="en-US" sz="3000" b="0" i="0" u="none" strike="noStrike" kern="1200" cap="none" spc="0" normalizeH="0" baseline="0" noProof="0" dirty="0">
                <a:ln>
                  <a:noFill/>
                </a:ln>
                <a:solidFill>
                  <a:prstClr val="black"/>
                </a:solidFill>
                <a:effectLst/>
                <a:uLnTx/>
                <a:uFillTx/>
                <a:latin typeface="Segoe UI Semibold" panose="020B0702040204020203" pitchFamily="34" charset="0"/>
                <a:ea typeface="Calibri" panose="020F0502020204030204" pitchFamily="34" charset="0"/>
                <a:cs typeface="Segoe UI Semibold" panose="020B0702040204020203" pitchFamily="34" charset="0"/>
              </a:rPr>
              <a:t>Co-workers, Supervisors/Managers</a:t>
            </a:r>
          </a:p>
          <a:p>
            <a:pPr marL="800100" marR="0" lvl="1" indent="-342900" algn="l" defTabSz="914400" rtl="0" eaLnBrk="1" fontAlgn="auto" latinLnBrk="0" hangingPunct="1">
              <a:lnSpc>
                <a:spcPct val="100000"/>
              </a:lnSpc>
              <a:spcBef>
                <a:spcPts val="0"/>
              </a:spcBef>
              <a:spcAft>
                <a:spcPts val="0"/>
              </a:spcAft>
              <a:buClr>
                <a:srgbClr val="E69F00"/>
              </a:buClr>
              <a:buSzPct val="95000"/>
              <a:buFont typeface="Symbol" panose="05050102010706020507" pitchFamily="18" charset="2"/>
              <a:buChar char=""/>
              <a:tabLst/>
              <a:defRPr/>
            </a:pPr>
            <a:r>
              <a:rPr kumimoji="0" lang="en-US" sz="3000" b="0" i="0" u="none" strike="noStrike" kern="1200" cap="none" spc="0" normalizeH="0" baseline="0" noProof="0" dirty="0">
                <a:ln>
                  <a:noFill/>
                </a:ln>
                <a:solidFill>
                  <a:prstClr val="black"/>
                </a:solidFill>
                <a:effectLst/>
                <a:uLnTx/>
                <a:uFillTx/>
                <a:latin typeface="Segoe UI Semibold" panose="020B0702040204020203" pitchFamily="34" charset="0"/>
                <a:ea typeface="Calibri" panose="020F0502020204030204" pitchFamily="34" charset="0"/>
                <a:cs typeface="Segoe UI Semibold" panose="020B0702040204020203" pitchFamily="34" charset="0"/>
              </a:rPr>
              <a:t>Business Owners/Senior Officials</a:t>
            </a:r>
          </a:p>
          <a:p>
            <a:pPr marL="800100" marR="0" lvl="1" indent="-342900" algn="l" defTabSz="914400" rtl="0" eaLnBrk="1" fontAlgn="auto" latinLnBrk="0" hangingPunct="1">
              <a:lnSpc>
                <a:spcPct val="100000"/>
              </a:lnSpc>
              <a:spcBef>
                <a:spcPts val="0"/>
              </a:spcBef>
              <a:spcAft>
                <a:spcPts val="0"/>
              </a:spcAft>
              <a:buClr>
                <a:srgbClr val="E69F00"/>
              </a:buClr>
              <a:buSzPct val="95000"/>
              <a:buFont typeface="Symbol" panose="05050102010706020507" pitchFamily="18" charset="2"/>
              <a:buChar char=""/>
              <a:tabLst/>
              <a:defRPr/>
            </a:pPr>
            <a:r>
              <a:rPr kumimoji="0" lang="en-US" sz="3000" b="0" i="0" u="none" strike="noStrike" kern="1200" cap="none" spc="0" normalizeH="0" baseline="0" noProof="0" dirty="0">
                <a:ln>
                  <a:noFill/>
                </a:ln>
                <a:solidFill>
                  <a:prstClr val="black"/>
                </a:solidFill>
                <a:effectLst/>
                <a:uLnTx/>
                <a:uFillTx/>
                <a:latin typeface="Segoe UI Semibold" panose="020B0702040204020203" pitchFamily="34" charset="0"/>
                <a:ea typeface="Calibri" panose="020F0502020204030204" pitchFamily="34" charset="0"/>
                <a:cs typeface="Segoe UI Semibold" panose="020B0702040204020203" pitchFamily="34" charset="0"/>
              </a:rPr>
              <a:t>Customers/Clients, Non-Employees</a:t>
            </a:r>
            <a:endParaRPr lang="en-US" sz="2800" dirty="0">
              <a:effectLst/>
              <a:ea typeface="Calibri" panose="020F0502020204030204" pitchFamily="34" charset="0"/>
            </a:endParaRPr>
          </a:p>
          <a:p>
            <a:pPr marL="0" marR="0">
              <a:spcBef>
                <a:spcPts val="0"/>
              </a:spcBef>
              <a:spcAft>
                <a:spcPts val="0"/>
              </a:spcAft>
            </a:pPr>
            <a:r>
              <a:rPr lang="en-US" sz="2800" dirty="0">
                <a:effectLst/>
                <a:ea typeface="Calibri" panose="020F0502020204030204" pitchFamily="34" charset="0"/>
              </a:rPr>
              <a:t>Because of disability</a:t>
            </a:r>
          </a:p>
          <a:p>
            <a:pPr lvl="1">
              <a:spcBef>
                <a:spcPts val="0"/>
              </a:spcBef>
              <a:spcAft>
                <a:spcPts val="0"/>
              </a:spcAft>
              <a:tabLst>
                <a:tab pos="914400" algn="l"/>
              </a:tabLst>
            </a:pPr>
            <a:r>
              <a:rPr lang="en-US" sz="2800" dirty="0">
                <a:effectLst/>
                <a:ea typeface="Calibri" panose="020F0502020204030204" pitchFamily="34" charset="0"/>
              </a:rPr>
              <a:t>Applicant’s or employee’s current or past disability</a:t>
            </a:r>
          </a:p>
          <a:p>
            <a:pPr lvl="1">
              <a:spcBef>
                <a:spcPts val="0"/>
              </a:spcBef>
              <a:spcAft>
                <a:spcPts val="0"/>
              </a:spcAft>
              <a:tabLst>
                <a:tab pos="914400" algn="l"/>
              </a:tabLst>
            </a:pPr>
            <a:r>
              <a:rPr lang="en-US" sz="2800" dirty="0">
                <a:effectLst/>
                <a:ea typeface="Calibri" panose="020F0502020204030204" pitchFamily="34" charset="0"/>
              </a:rPr>
              <a:t>Belief that an applicant or employee has a disability </a:t>
            </a:r>
          </a:p>
          <a:p>
            <a:pPr lvl="1">
              <a:spcBef>
                <a:spcPts val="0"/>
              </a:spcBef>
              <a:spcAft>
                <a:spcPts val="0"/>
              </a:spcAft>
              <a:tabLst>
                <a:tab pos="914400" algn="l"/>
              </a:tabLst>
            </a:pPr>
            <a:r>
              <a:rPr lang="en-US" sz="2800" dirty="0">
                <a:effectLst/>
                <a:ea typeface="Calibri" panose="020F0502020204030204" pitchFamily="34" charset="0"/>
              </a:rPr>
              <a:t>Applicant’s or employee’s association with a person with a disability</a:t>
            </a:r>
          </a:p>
          <a:p>
            <a:pPr marL="457200" lvl="1" indent="0">
              <a:spcBef>
                <a:spcPts val="0"/>
              </a:spcBef>
              <a:spcAft>
                <a:spcPts val="0"/>
              </a:spcAft>
              <a:buNone/>
              <a:tabLst>
                <a:tab pos="914400" algn="l"/>
              </a:tabLst>
            </a:pPr>
            <a:r>
              <a:rPr lang="en-US" sz="700" dirty="0">
                <a:effectLst/>
                <a:ea typeface="Calibri" panose="020F0502020204030204" pitchFamily="34" charset="0"/>
              </a:rPr>
              <a:t> </a:t>
            </a:r>
          </a:p>
          <a:p>
            <a:pPr marL="0" marR="0">
              <a:spcBef>
                <a:spcPts val="0"/>
              </a:spcBef>
              <a:spcAft>
                <a:spcPts val="0"/>
              </a:spcAft>
            </a:pPr>
            <a:r>
              <a:rPr lang="en-US" sz="2800" u="sng" dirty="0">
                <a:effectLst/>
                <a:ea typeface="Calibri" panose="020F0502020204030204" pitchFamily="34" charset="0"/>
              </a:rPr>
              <a:t>Objective </a:t>
            </a:r>
            <a:r>
              <a:rPr lang="en-US" sz="2800" u="sng" dirty="0">
                <a:ea typeface="Calibri" panose="020F0502020204030204" pitchFamily="34" charset="0"/>
              </a:rPr>
              <a:t>Hostility</a:t>
            </a:r>
            <a:r>
              <a:rPr lang="en-US" sz="2800" dirty="0">
                <a:ea typeface="Calibri" panose="020F0502020204030204" pitchFamily="34" charset="0"/>
              </a:rPr>
              <a:t> – Conduct so severe or frequent that reasonable person in employee’s position would conclude conditions are abusive; </a:t>
            </a:r>
            <a:r>
              <a:rPr lang="en-US" sz="2800" u="sng" dirty="0">
                <a:ea typeface="Calibri" panose="020F0502020204030204" pitchFamily="34" charset="0"/>
              </a:rPr>
              <a:t>AND</a:t>
            </a:r>
            <a:endParaRPr lang="en-US" sz="2800" u="sng" dirty="0">
              <a:effectLst/>
              <a:ea typeface="Calibri" panose="020F0502020204030204" pitchFamily="34" charset="0"/>
            </a:endParaRPr>
          </a:p>
          <a:p>
            <a:pPr marL="0" marR="0" indent="0">
              <a:spcBef>
                <a:spcPts val="0"/>
              </a:spcBef>
              <a:spcAft>
                <a:spcPts val="0"/>
              </a:spcAft>
              <a:buNone/>
            </a:pPr>
            <a:endParaRPr lang="en-US" sz="700" dirty="0">
              <a:ea typeface="Calibri" panose="020F0502020204030204" pitchFamily="34" charset="0"/>
            </a:endParaRPr>
          </a:p>
          <a:p>
            <a:pPr marL="0" marR="0">
              <a:spcBef>
                <a:spcPts val="0"/>
              </a:spcBef>
              <a:spcAft>
                <a:spcPts val="0"/>
              </a:spcAft>
              <a:tabLst>
                <a:tab pos="463550" algn="l"/>
              </a:tabLst>
            </a:pPr>
            <a:r>
              <a:rPr lang="en-US" sz="2800" u="sng" dirty="0">
                <a:ea typeface="Calibri" panose="020F0502020204030204" pitchFamily="34" charset="0"/>
              </a:rPr>
              <a:t>Subjective Hostility</a:t>
            </a:r>
            <a:r>
              <a:rPr lang="en-US" sz="2800" dirty="0">
                <a:ea typeface="Calibri" panose="020F0502020204030204" pitchFamily="34" charset="0"/>
              </a:rPr>
              <a:t> – Employee actually found conduct to be hostile – that is, the employee did not welcome the conduct</a:t>
            </a:r>
            <a:endParaRPr lang="en-US" sz="2800" dirty="0"/>
          </a:p>
        </p:txBody>
      </p:sp>
    </p:spTree>
    <p:extLst>
      <p:ext uri="{BB962C8B-B14F-4D97-AF65-F5344CB8AC3E}">
        <p14:creationId xmlns:p14="http://schemas.microsoft.com/office/powerpoint/2010/main" val="2036856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9573C-276A-4338-8C6F-33FC2CBE9DF1}"/>
              </a:ext>
            </a:extLst>
          </p:cNvPr>
          <p:cNvSpPr>
            <a:spLocks noGrp="1"/>
          </p:cNvSpPr>
          <p:nvPr>
            <p:ph type="title"/>
          </p:nvPr>
        </p:nvSpPr>
        <p:spPr>
          <a:xfrm>
            <a:off x="622569" y="219919"/>
            <a:ext cx="10953345" cy="833377"/>
          </a:xfrm>
        </p:spPr>
        <p:txBody>
          <a:bodyPr/>
          <a:lstStyle/>
          <a:p>
            <a:pPr algn="ctr"/>
            <a:r>
              <a:rPr lang="en-US" b="1" dirty="0"/>
              <a:t>Reasonable Accommodation</a:t>
            </a:r>
          </a:p>
        </p:txBody>
      </p:sp>
      <p:sp>
        <p:nvSpPr>
          <p:cNvPr id="3" name="Content Placeholder 2">
            <a:extLst>
              <a:ext uri="{FF2B5EF4-FFF2-40B4-BE49-F238E27FC236}">
                <a16:creationId xmlns:a16="http://schemas.microsoft.com/office/drawing/2014/main" id="{802CDF56-DD3C-4A10-9244-F824F77442FA}"/>
              </a:ext>
            </a:extLst>
          </p:cNvPr>
          <p:cNvSpPr>
            <a:spLocks noGrp="1"/>
          </p:cNvSpPr>
          <p:nvPr>
            <p:ph idx="1"/>
          </p:nvPr>
        </p:nvSpPr>
        <p:spPr>
          <a:xfrm>
            <a:off x="622570" y="1238491"/>
            <a:ext cx="10953344" cy="4805401"/>
          </a:xfrm>
        </p:spPr>
        <p:txBody>
          <a:bodyPr>
            <a:normAutofit fontScale="92500" lnSpcReduction="20000"/>
          </a:bodyPr>
          <a:lstStyle/>
          <a:p>
            <a:pPr marL="0" marR="0">
              <a:spcBef>
                <a:spcPts val="0"/>
              </a:spcBef>
              <a:spcAft>
                <a:spcPts val="0"/>
              </a:spcAft>
              <a:tabLst>
                <a:tab pos="463550" algn="l"/>
              </a:tabLst>
            </a:pPr>
            <a:r>
              <a:rPr lang="en-US" sz="2600" dirty="0">
                <a:effectLst/>
                <a:ea typeface="Calibri" panose="020F0502020204030204" pitchFamily="34" charset="0"/>
              </a:rPr>
              <a:t>Applicants and employees with disabilities have a right to request “reasonable accommodations,” if needed for a known physical or mental limitation.  </a:t>
            </a:r>
          </a:p>
          <a:p>
            <a:pPr marL="0" marR="0">
              <a:spcBef>
                <a:spcPts val="0"/>
              </a:spcBef>
              <a:spcAft>
                <a:spcPts val="0"/>
              </a:spcAft>
              <a:tabLst>
                <a:tab pos="463550" algn="l"/>
              </a:tabLst>
            </a:pPr>
            <a:r>
              <a:rPr lang="en-US" sz="2600" dirty="0">
                <a:ea typeface="Calibri" panose="020F0502020204030204" pitchFamily="34" charset="0"/>
              </a:rPr>
              <a:t>Applicants/employees qualified, with or without reasonable accommodation.</a:t>
            </a:r>
            <a:endParaRPr lang="en-US" sz="2600" dirty="0">
              <a:effectLst/>
              <a:ea typeface="Calibri" panose="020F0502020204030204" pitchFamily="34" charset="0"/>
            </a:endParaRPr>
          </a:p>
          <a:p>
            <a:pPr marL="0" marR="0">
              <a:spcBef>
                <a:spcPts val="0"/>
              </a:spcBef>
              <a:spcAft>
                <a:spcPts val="0"/>
              </a:spcAft>
              <a:tabLst>
                <a:tab pos="463550" algn="l"/>
              </a:tabLst>
            </a:pPr>
            <a:r>
              <a:rPr lang="en-US" sz="2600" dirty="0">
                <a:effectLst/>
                <a:ea typeface="Calibri" panose="020F0502020204030204" pitchFamily="34" charset="0"/>
              </a:rPr>
              <a:t>Reasonable Accommodation = a change to the way things</a:t>
            </a:r>
            <a:r>
              <a:rPr lang="en-US" sz="2600" dirty="0">
                <a:ea typeface="Calibri" panose="020F0502020204030204" pitchFamily="34" charset="0"/>
              </a:rPr>
              <a:t> </a:t>
            </a:r>
            <a:r>
              <a:rPr lang="en-US" sz="2600" dirty="0">
                <a:effectLst/>
                <a:ea typeface="Calibri" panose="020F0502020204030204" pitchFamily="34" charset="0"/>
              </a:rPr>
              <a:t>are 	normally done </a:t>
            </a:r>
            <a:r>
              <a:rPr lang="en-US" sz="2600" dirty="0">
                <a:ea typeface="Calibri" panose="020F0502020204030204" pitchFamily="34" charset="0"/>
              </a:rPr>
              <a:t>in work environment </a:t>
            </a:r>
            <a:r>
              <a:rPr lang="en-US" sz="2600" dirty="0">
                <a:effectLst/>
                <a:ea typeface="Calibri" panose="020F0502020204030204" pitchFamily="34" charset="0"/>
              </a:rPr>
              <a:t>that enables individual with a disability to have an equal opportunity to: </a:t>
            </a:r>
          </a:p>
          <a:p>
            <a:pPr marL="800100" lvl="1" indent="-342900">
              <a:spcBef>
                <a:spcPts val="0"/>
              </a:spcBef>
              <a:spcAft>
                <a:spcPts val="0"/>
              </a:spcAft>
              <a:buFont typeface="Symbol" panose="05050102010706020507" pitchFamily="18" charset="2"/>
              <a:buChar char=""/>
            </a:pPr>
            <a:r>
              <a:rPr lang="en-US" sz="2600" dirty="0">
                <a:effectLst/>
                <a:ea typeface="Calibri" panose="020F0502020204030204" pitchFamily="34" charset="0"/>
              </a:rPr>
              <a:t>Apply for a job</a:t>
            </a:r>
          </a:p>
          <a:p>
            <a:pPr marL="800100" lvl="1" indent="-342900">
              <a:spcBef>
                <a:spcPts val="0"/>
              </a:spcBef>
              <a:spcAft>
                <a:spcPts val="0"/>
              </a:spcAft>
              <a:buFont typeface="Symbol" panose="05050102010706020507" pitchFamily="18" charset="2"/>
              <a:buChar char=""/>
            </a:pPr>
            <a:r>
              <a:rPr lang="en-US" sz="2600" dirty="0">
                <a:effectLst/>
                <a:ea typeface="Calibri" panose="020F0502020204030204" pitchFamily="34" charset="0"/>
              </a:rPr>
              <a:t>Perform essential job functions</a:t>
            </a:r>
          </a:p>
          <a:p>
            <a:pPr marL="800100" lvl="1" indent="-342900">
              <a:spcBef>
                <a:spcPts val="0"/>
              </a:spcBef>
              <a:spcAft>
                <a:spcPts val="0"/>
              </a:spcAft>
              <a:buFont typeface="Symbol" panose="05050102010706020507" pitchFamily="18" charset="2"/>
              <a:buChar char=""/>
            </a:pPr>
            <a:r>
              <a:rPr lang="en-US" sz="2600" dirty="0">
                <a:effectLst/>
                <a:ea typeface="Calibri" panose="020F0502020204030204" pitchFamily="34" charset="0"/>
              </a:rPr>
              <a:t>Access/enjoy job benefits and privileges </a:t>
            </a:r>
          </a:p>
          <a:p>
            <a:pPr marL="457200" lvl="1" indent="0">
              <a:spcBef>
                <a:spcPts val="0"/>
              </a:spcBef>
              <a:spcAft>
                <a:spcPts val="0"/>
              </a:spcAft>
              <a:buNone/>
            </a:pPr>
            <a:endParaRPr lang="en-US" sz="2800" dirty="0">
              <a:effectLst/>
              <a:ea typeface="Calibri" panose="020F0502020204030204" pitchFamily="34" charset="0"/>
            </a:endParaRPr>
          </a:p>
          <a:p>
            <a:r>
              <a:rPr lang="en-US" sz="2600" dirty="0"/>
              <a:t>How to ask for accommodation? No magic words needed.  </a:t>
            </a:r>
          </a:p>
          <a:p>
            <a:pPr marL="0" indent="0">
              <a:buNone/>
            </a:pPr>
            <a:r>
              <a:rPr lang="en-US" sz="2600" dirty="0"/>
              <a:t>	One option – “I need a change because of an impairment.”</a:t>
            </a:r>
          </a:p>
          <a:p>
            <a:pPr marL="342900" indent="-342900">
              <a:spcAft>
                <a:spcPts val="0"/>
              </a:spcAft>
              <a:buFont typeface="Symbol" panose="05050102010706020507" pitchFamily="18" charset="2"/>
              <a:buChar char=""/>
            </a:pPr>
            <a:endParaRPr lang="en-US" sz="3100" dirty="0">
              <a:effectLst/>
              <a:ea typeface="Calibri" panose="020F0502020204030204" pitchFamily="34" charset="0"/>
            </a:endParaRPr>
          </a:p>
          <a:p>
            <a:endParaRPr lang="en-US" sz="3000" b="1" dirty="0"/>
          </a:p>
        </p:txBody>
      </p:sp>
    </p:spTree>
    <p:extLst>
      <p:ext uri="{BB962C8B-B14F-4D97-AF65-F5344CB8AC3E}">
        <p14:creationId xmlns:p14="http://schemas.microsoft.com/office/powerpoint/2010/main" val="1093365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311E3-E520-E5E2-85D5-AD1AB8C133F6}"/>
              </a:ext>
            </a:extLst>
          </p:cNvPr>
          <p:cNvSpPr>
            <a:spLocks noGrp="1"/>
          </p:cNvSpPr>
          <p:nvPr>
            <p:ph type="title"/>
          </p:nvPr>
        </p:nvSpPr>
        <p:spPr/>
        <p:txBody>
          <a:bodyPr/>
          <a:lstStyle/>
          <a:p>
            <a:r>
              <a:rPr lang="en-US" dirty="0"/>
              <a:t>NOT a Reasonable Accommodation</a:t>
            </a:r>
          </a:p>
        </p:txBody>
      </p:sp>
      <p:sp>
        <p:nvSpPr>
          <p:cNvPr id="3" name="Content Placeholder 2">
            <a:extLst>
              <a:ext uri="{FF2B5EF4-FFF2-40B4-BE49-F238E27FC236}">
                <a16:creationId xmlns:a16="http://schemas.microsoft.com/office/drawing/2014/main" id="{1F753690-E27F-6F59-D285-197D35683198}"/>
              </a:ext>
            </a:extLst>
          </p:cNvPr>
          <p:cNvSpPr>
            <a:spLocks noGrp="1"/>
          </p:cNvSpPr>
          <p:nvPr>
            <p:ph idx="1"/>
          </p:nvPr>
        </p:nvSpPr>
        <p:spPr/>
        <p:txBody>
          <a:bodyPr>
            <a:normAutofit lnSpcReduction="10000"/>
          </a:bodyPr>
          <a:lstStyle/>
          <a:p>
            <a:r>
              <a:rPr lang="en-US" dirty="0"/>
              <a:t>Lowering performance or productivity standards.</a:t>
            </a:r>
          </a:p>
          <a:p>
            <a:r>
              <a:rPr lang="en-US" dirty="0"/>
              <a:t>Excusing violations of conduct rules that are job-related and consistent with business necessity.</a:t>
            </a:r>
          </a:p>
          <a:p>
            <a:r>
              <a:rPr lang="en-US" dirty="0"/>
              <a:t>Removing an essential function.</a:t>
            </a:r>
          </a:p>
          <a:p>
            <a:r>
              <a:rPr lang="en-US" dirty="0"/>
              <a:t>Changing someone’s supervisor (but may need to change supervisory methods).</a:t>
            </a:r>
          </a:p>
          <a:p>
            <a:r>
              <a:rPr lang="en-US" dirty="0"/>
              <a:t>Monitoring an employee’s use of medication, providing personal use items (e.g. a prosthesis or wheelchair).</a:t>
            </a:r>
          </a:p>
          <a:p>
            <a:r>
              <a:rPr lang="en-US" dirty="0"/>
              <a:t>Actions that would result in undue hardship.</a:t>
            </a:r>
          </a:p>
          <a:p>
            <a:endParaRPr lang="en-US" dirty="0"/>
          </a:p>
        </p:txBody>
      </p:sp>
    </p:spTree>
    <p:extLst>
      <p:ext uri="{BB962C8B-B14F-4D97-AF65-F5344CB8AC3E}">
        <p14:creationId xmlns:p14="http://schemas.microsoft.com/office/powerpoint/2010/main" val="1186855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8857C-24B0-433E-3405-EE7889F9C19B}"/>
              </a:ext>
            </a:extLst>
          </p:cNvPr>
          <p:cNvSpPr>
            <a:spLocks noGrp="1"/>
          </p:cNvSpPr>
          <p:nvPr>
            <p:ph type="title"/>
          </p:nvPr>
        </p:nvSpPr>
        <p:spPr>
          <a:xfrm>
            <a:off x="622569" y="365125"/>
            <a:ext cx="10953345" cy="644525"/>
          </a:xfrm>
        </p:spPr>
        <p:txBody>
          <a:bodyPr>
            <a:noAutofit/>
          </a:bodyPr>
          <a:lstStyle/>
          <a:p>
            <a:r>
              <a:rPr lang="en-US" sz="2400" dirty="0"/>
              <a:t>Possible Reasonable Accommodations for Mental Health Disabilities</a:t>
            </a:r>
          </a:p>
        </p:txBody>
      </p:sp>
      <p:graphicFrame>
        <p:nvGraphicFramePr>
          <p:cNvPr id="4" name="Table 4">
            <a:extLst>
              <a:ext uri="{FF2B5EF4-FFF2-40B4-BE49-F238E27FC236}">
                <a16:creationId xmlns:a16="http://schemas.microsoft.com/office/drawing/2014/main" id="{F3514363-FD0B-CD49-8E4E-83835CD130E5}"/>
              </a:ext>
            </a:extLst>
          </p:cNvPr>
          <p:cNvGraphicFramePr>
            <a:graphicFrameLocks noGrp="1"/>
          </p:cNvGraphicFramePr>
          <p:nvPr>
            <p:ph idx="1"/>
            <p:extLst>
              <p:ext uri="{D42A27DB-BD31-4B8C-83A1-F6EECF244321}">
                <p14:modId xmlns:p14="http://schemas.microsoft.com/office/powerpoint/2010/main" val="3299599997"/>
              </p:ext>
            </p:extLst>
          </p:nvPr>
        </p:nvGraphicFramePr>
        <p:xfrm>
          <a:off x="622300" y="1009651"/>
          <a:ext cx="10953750" cy="4419597"/>
        </p:xfrm>
        <a:graphic>
          <a:graphicData uri="http://schemas.openxmlformats.org/drawingml/2006/table">
            <a:tbl>
              <a:tblPr firstRow="1" bandRow="1">
                <a:tableStyleId>{5C22544A-7EE6-4342-B048-85BDC9FD1C3A}</a:tableStyleId>
              </a:tblPr>
              <a:tblGrid>
                <a:gridCol w="5476875">
                  <a:extLst>
                    <a:ext uri="{9D8B030D-6E8A-4147-A177-3AD203B41FA5}">
                      <a16:colId xmlns:a16="http://schemas.microsoft.com/office/drawing/2014/main" val="942097940"/>
                    </a:ext>
                  </a:extLst>
                </a:gridCol>
                <a:gridCol w="5476875">
                  <a:extLst>
                    <a:ext uri="{9D8B030D-6E8A-4147-A177-3AD203B41FA5}">
                      <a16:colId xmlns:a16="http://schemas.microsoft.com/office/drawing/2014/main" val="2152894997"/>
                    </a:ext>
                  </a:extLst>
                </a:gridCol>
              </a:tblGrid>
              <a:tr h="671736">
                <a:tc>
                  <a:txBody>
                    <a:bodyPr/>
                    <a:lstStyle/>
                    <a:p>
                      <a:r>
                        <a:rPr lang="en-US" dirty="0"/>
                        <a:t>Sick leave or unpaid leave for reasons related to mental health, flexible use of vacation leave </a:t>
                      </a:r>
                    </a:p>
                  </a:txBody>
                  <a:tcPr/>
                </a:tc>
                <a:tc>
                  <a:txBody>
                    <a:bodyPr/>
                    <a:lstStyle/>
                    <a:p>
                      <a:r>
                        <a:rPr lang="en-US" dirty="0"/>
                        <a:t>Job coaching, additional training</a:t>
                      </a:r>
                    </a:p>
                  </a:txBody>
                  <a:tcPr/>
                </a:tc>
                <a:extLst>
                  <a:ext uri="{0D108BD9-81ED-4DB2-BD59-A6C34878D82A}">
                    <a16:rowId xmlns:a16="http://schemas.microsoft.com/office/drawing/2014/main" val="3830983075"/>
                  </a:ext>
                </a:extLst>
              </a:tr>
              <a:tr h="389181">
                <a:tc>
                  <a:txBody>
                    <a:bodyPr/>
                    <a:lstStyle/>
                    <a:p>
                      <a:r>
                        <a:rPr lang="en-US" dirty="0"/>
                        <a:t>Flexible workplaces, such as part-time hours or telework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frequent and/or flexible breaks</a:t>
                      </a:r>
                    </a:p>
                  </a:txBody>
                  <a:tcPr/>
                </a:tc>
                <a:extLst>
                  <a:ext uri="{0D108BD9-81ED-4DB2-BD59-A6C34878D82A}">
                    <a16:rowId xmlns:a16="http://schemas.microsoft.com/office/drawing/2014/main" val="712317764"/>
                  </a:ext>
                </a:extLst>
              </a:tr>
              <a:tr h="671736">
                <a:tc>
                  <a:txBody>
                    <a:bodyPr/>
                    <a:lstStyle/>
                    <a:p>
                      <a:r>
                        <a:rPr lang="en-US" dirty="0"/>
                        <a:t>Modifications to space/location, such as better lighting, private office, away from noisy machinery</a:t>
                      </a:r>
                    </a:p>
                  </a:txBody>
                  <a:tcPr/>
                </a:tc>
                <a:tc>
                  <a:txBody>
                    <a:bodyPr/>
                    <a:lstStyle/>
                    <a:p>
                      <a:r>
                        <a:rPr lang="en-US" dirty="0"/>
                        <a:t>Addition of room dividers, partitions or sound-proofing to reduce noise or visual distractions</a:t>
                      </a:r>
                    </a:p>
                  </a:txBody>
                  <a:tcPr/>
                </a:tc>
                <a:extLst>
                  <a:ext uri="{0D108BD9-81ED-4DB2-BD59-A6C34878D82A}">
                    <a16:rowId xmlns:a16="http://schemas.microsoft.com/office/drawing/2014/main" val="4135999187"/>
                  </a:ext>
                </a:extLst>
              </a:tr>
              <a:tr h="671736">
                <a:tc>
                  <a:txBody>
                    <a:bodyPr/>
                    <a:lstStyle/>
                    <a:p>
                      <a:r>
                        <a:rPr lang="en-US" dirty="0"/>
                        <a:t>Audio or video recorders for recording/reviewing meetings or training sessions</a:t>
                      </a:r>
                    </a:p>
                  </a:txBody>
                  <a:tcPr/>
                </a:tc>
                <a:tc>
                  <a:txBody>
                    <a:bodyPr/>
                    <a:lstStyle/>
                    <a:p>
                      <a:r>
                        <a:rPr lang="en-US" dirty="0"/>
                        <a:t>White noise or environmental sound machines</a:t>
                      </a:r>
                    </a:p>
                  </a:txBody>
                  <a:tcPr/>
                </a:tc>
                <a:extLst>
                  <a:ext uri="{0D108BD9-81ED-4DB2-BD59-A6C34878D82A}">
                    <a16:rowId xmlns:a16="http://schemas.microsoft.com/office/drawing/2014/main" val="3652963508"/>
                  </a:ext>
                </a:extLst>
              </a:tr>
              <a:tr h="671736">
                <a:tc>
                  <a:txBody>
                    <a:bodyPr/>
                    <a:lstStyle/>
                    <a:p>
                      <a:r>
                        <a:rPr lang="en-US" dirty="0"/>
                        <a:t>Modifications of non-essential job duties or restructuring job to include only essential duties</a:t>
                      </a:r>
                    </a:p>
                  </a:txBody>
                  <a:tcPr/>
                </a:tc>
                <a:tc>
                  <a:txBody>
                    <a:bodyPr/>
                    <a:lstStyle/>
                    <a:p>
                      <a:r>
                        <a:rPr lang="en-US" dirty="0"/>
                        <a:t>Additional or modified training materials</a:t>
                      </a:r>
                    </a:p>
                  </a:txBody>
                  <a:tcPr/>
                </a:tc>
                <a:extLst>
                  <a:ext uri="{0D108BD9-81ED-4DB2-BD59-A6C34878D82A}">
                    <a16:rowId xmlns:a16="http://schemas.microsoft.com/office/drawing/2014/main" val="3235020316"/>
                  </a:ext>
                </a:extLst>
              </a:tr>
              <a:tr h="671736">
                <a:tc>
                  <a:txBody>
                    <a:bodyPr/>
                    <a:lstStyle/>
                    <a:p>
                      <a:r>
                        <a:rPr lang="en-US" dirty="0"/>
                        <a:t>Implementation of flexible and supportive supervisory style</a:t>
                      </a:r>
                    </a:p>
                  </a:txBody>
                  <a:tcPr/>
                </a:tc>
                <a:tc>
                  <a:txBody>
                    <a:bodyPr/>
                    <a:lstStyle/>
                    <a:p>
                      <a:r>
                        <a:rPr lang="en-US" dirty="0"/>
                        <a:t>Creation and use of tools, such as daily “to-do” lists, checklists, or written instructions</a:t>
                      </a:r>
                    </a:p>
                  </a:txBody>
                  <a:tcPr/>
                </a:tc>
                <a:extLst>
                  <a:ext uri="{0D108BD9-81ED-4DB2-BD59-A6C34878D82A}">
                    <a16:rowId xmlns:a16="http://schemas.microsoft.com/office/drawing/2014/main" val="4156023881"/>
                  </a:ext>
                </a:extLst>
              </a:tr>
              <a:tr h="671736">
                <a:tc>
                  <a:txBody>
                    <a:bodyPr/>
                    <a:lstStyle/>
                    <a:p>
                      <a:r>
                        <a:rPr lang="en-US" dirty="0"/>
                        <a:t>Regularly scheduled meetings to discuss workplace issues</a:t>
                      </a:r>
                    </a:p>
                  </a:txBody>
                  <a:tcPr/>
                </a:tc>
                <a:tc>
                  <a:txBody>
                    <a:bodyPr/>
                    <a:lstStyle/>
                    <a:p>
                      <a:r>
                        <a:rPr lang="en-US" dirty="0"/>
                        <a:t>Software that minimizes distractions.</a:t>
                      </a:r>
                    </a:p>
                  </a:txBody>
                  <a:tcPr/>
                </a:tc>
                <a:extLst>
                  <a:ext uri="{0D108BD9-81ED-4DB2-BD59-A6C34878D82A}">
                    <a16:rowId xmlns:a16="http://schemas.microsoft.com/office/drawing/2014/main" val="4175683706"/>
                  </a:ext>
                </a:extLst>
              </a:tr>
            </a:tbl>
          </a:graphicData>
        </a:graphic>
      </p:graphicFrame>
      <p:sp>
        <p:nvSpPr>
          <p:cNvPr id="5" name="TextBox 4">
            <a:extLst>
              <a:ext uri="{FF2B5EF4-FFF2-40B4-BE49-F238E27FC236}">
                <a16:creationId xmlns:a16="http://schemas.microsoft.com/office/drawing/2014/main" id="{F5614379-3341-C192-6B1A-B10D658E01AB}"/>
              </a:ext>
            </a:extLst>
          </p:cNvPr>
          <p:cNvSpPr txBox="1"/>
          <p:nvPr/>
        </p:nvSpPr>
        <p:spPr>
          <a:xfrm>
            <a:off x="2200275" y="5543550"/>
            <a:ext cx="8343900" cy="400110"/>
          </a:xfrm>
          <a:prstGeom prst="rect">
            <a:avLst/>
          </a:prstGeom>
          <a:noFill/>
        </p:spPr>
        <p:txBody>
          <a:bodyPr wrap="square" rtlCol="0">
            <a:spAutoFit/>
          </a:bodyPr>
          <a:lstStyle/>
          <a:p>
            <a:r>
              <a:rPr lang="en-US" sz="2000" b="1" dirty="0"/>
              <a:t>DOL-Funded Resource: Job Accommodation Network at </a:t>
            </a:r>
            <a:r>
              <a:rPr lang="en-US" sz="2000" b="1" dirty="0">
                <a:hlinkClick r:id="rId2"/>
              </a:rPr>
              <a:t>https://askjan.org/</a:t>
            </a:r>
            <a:endParaRPr lang="en-US" sz="2000" b="1" dirty="0"/>
          </a:p>
        </p:txBody>
      </p:sp>
    </p:spTree>
    <p:extLst>
      <p:ext uri="{BB962C8B-B14F-4D97-AF65-F5344CB8AC3E}">
        <p14:creationId xmlns:p14="http://schemas.microsoft.com/office/powerpoint/2010/main" val="1957317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9E387-FFB0-4768-A8AD-4D8ECB1CF6A2}"/>
              </a:ext>
            </a:extLst>
          </p:cNvPr>
          <p:cNvSpPr>
            <a:spLocks noGrp="1"/>
          </p:cNvSpPr>
          <p:nvPr>
            <p:ph type="title"/>
          </p:nvPr>
        </p:nvSpPr>
        <p:spPr/>
        <p:txBody>
          <a:bodyPr/>
          <a:lstStyle/>
          <a:p>
            <a:r>
              <a:rPr lang="en-US" dirty="0"/>
              <a:t>Employee/Employer Interactive Process </a:t>
            </a:r>
          </a:p>
        </p:txBody>
      </p:sp>
      <p:sp>
        <p:nvSpPr>
          <p:cNvPr id="3" name="Content Placeholder 2">
            <a:extLst>
              <a:ext uri="{FF2B5EF4-FFF2-40B4-BE49-F238E27FC236}">
                <a16:creationId xmlns:a16="http://schemas.microsoft.com/office/drawing/2014/main" id="{C1B367BC-640D-4437-9119-9DCA496C2A0B}"/>
              </a:ext>
            </a:extLst>
          </p:cNvPr>
          <p:cNvSpPr>
            <a:spLocks noGrp="1"/>
          </p:cNvSpPr>
          <p:nvPr>
            <p:ph idx="1"/>
          </p:nvPr>
        </p:nvSpPr>
        <p:spPr/>
        <p:txBody>
          <a:bodyPr>
            <a:normAutofit lnSpcReduction="10000"/>
          </a:bodyPr>
          <a:lstStyle/>
          <a:p>
            <a:pPr marL="310896" indent="-310896"/>
            <a:r>
              <a:rPr lang="en-US" sz="2800" dirty="0"/>
              <a:t>Employer should take a problem-solving approach, communicate with employee, to determine a reasonable accommodation</a:t>
            </a:r>
          </a:p>
          <a:p>
            <a:pPr marL="310896" indent="-310896"/>
            <a:r>
              <a:rPr lang="en-US" sz="2800" dirty="0"/>
              <a:t>May consult resources, such as Job Accommodation Network: </a:t>
            </a:r>
            <a:r>
              <a:rPr lang="en-US" sz="2800" dirty="0">
                <a:hlinkClick r:id="rId2"/>
              </a:rPr>
              <a:t>www.askjan.org</a:t>
            </a:r>
            <a:endParaRPr lang="en-US" sz="2800" dirty="0"/>
          </a:p>
          <a:p>
            <a:pPr marL="310896" indent="-310896"/>
            <a:r>
              <a:rPr lang="en-US" sz="2800" dirty="0"/>
              <a:t>Employer can identify potential accommodations and assess effectiveness of each</a:t>
            </a:r>
          </a:p>
          <a:p>
            <a:pPr marL="310896" indent="-310896"/>
            <a:r>
              <a:rPr lang="en-US" sz="2800" dirty="0"/>
              <a:t>Employer may consider individual’s preference but can make ultimate choice between effective accommodations</a:t>
            </a:r>
          </a:p>
          <a:p>
            <a:endParaRPr lang="en-US" dirty="0"/>
          </a:p>
        </p:txBody>
      </p:sp>
      <p:sp>
        <p:nvSpPr>
          <p:cNvPr id="4" name="Footer Placeholder 3">
            <a:extLst>
              <a:ext uri="{FF2B5EF4-FFF2-40B4-BE49-F238E27FC236}">
                <a16:creationId xmlns:a16="http://schemas.microsoft.com/office/drawing/2014/main" id="{8F8D963F-8A35-4B15-B3F4-23A202002385}"/>
              </a:ext>
            </a:extLst>
          </p:cNvPr>
          <p:cNvSpPr>
            <a:spLocks noGrp="1"/>
          </p:cNvSpPr>
          <p:nvPr>
            <p:ph type="ftr" sz="quarter" idx="11"/>
          </p:nvPr>
        </p:nvSpPr>
        <p:spPr/>
        <p:txBody>
          <a:bodyPr/>
          <a:lstStyle/>
          <a:p>
            <a:pPr>
              <a:defRPr/>
            </a:pPr>
            <a:r>
              <a:rPr lang="en-US" dirty="0"/>
              <a:t>US EEOC </a:t>
            </a:r>
          </a:p>
        </p:txBody>
      </p:sp>
      <p:sp>
        <p:nvSpPr>
          <p:cNvPr id="5" name="Slide Number Placeholder 4">
            <a:extLst>
              <a:ext uri="{FF2B5EF4-FFF2-40B4-BE49-F238E27FC236}">
                <a16:creationId xmlns:a16="http://schemas.microsoft.com/office/drawing/2014/main" id="{F1B87525-B084-4EAE-9395-38754A188C9A}"/>
              </a:ext>
            </a:extLst>
          </p:cNvPr>
          <p:cNvSpPr>
            <a:spLocks noGrp="1"/>
          </p:cNvSpPr>
          <p:nvPr>
            <p:ph type="sldNum" sz="quarter" idx="12"/>
          </p:nvPr>
        </p:nvSpPr>
        <p:spPr/>
        <p:txBody>
          <a:bodyPr/>
          <a:lstStyle/>
          <a:p>
            <a:pPr>
              <a:defRPr/>
            </a:pPr>
            <a:fld id="{A3EBFB2A-C082-4B00-8F3B-8CBD2D9969DA}" type="slidenum">
              <a:rPr lang="en-US" altLang="en-US" smtClean="0"/>
              <a:pPr>
                <a:defRPr/>
              </a:pPr>
              <a:t>15</a:t>
            </a:fld>
            <a:endParaRPr lang="en-US" altLang="en-US"/>
          </a:p>
        </p:txBody>
      </p:sp>
    </p:spTree>
    <p:extLst>
      <p:ext uri="{BB962C8B-B14F-4D97-AF65-F5344CB8AC3E}">
        <p14:creationId xmlns:p14="http://schemas.microsoft.com/office/powerpoint/2010/main" val="2922515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A05A5-DB26-476E-8E54-28113A8A7E60}"/>
              </a:ext>
            </a:extLst>
          </p:cNvPr>
          <p:cNvSpPr>
            <a:spLocks noGrp="1"/>
          </p:cNvSpPr>
          <p:nvPr>
            <p:ph type="title"/>
          </p:nvPr>
        </p:nvSpPr>
        <p:spPr>
          <a:xfrm>
            <a:off x="622569" y="138897"/>
            <a:ext cx="10953345" cy="868100"/>
          </a:xfrm>
        </p:spPr>
        <p:txBody>
          <a:bodyPr/>
          <a:lstStyle/>
          <a:p>
            <a:pPr algn="ctr"/>
            <a:r>
              <a:rPr lang="en-US" b="1" dirty="0"/>
              <a:t>Undue Hardship</a:t>
            </a:r>
          </a:p>
        </p:txBody>
      </p:sp>
      <p:sp>
        <p:nvSpPr>
          <p:cNvPr id="3" name="Content Placeholder 2">
            <a:extLst>
              <a:ext uri="{FF2B5EF4-FFF2-40B4-BE49-F238E27FC236}">
                <a16:creationId xmlns:a16="http://schemas.microsoft.com/office/drawing/2014/main" id="{0D5FD197-0549-4B60-9596-6299F64D6A1E}"/>
              </a:ext>
            </a:extLst>
          </p:cNvPr>
          <p:cNvSpPr>
            <a:spLocks noGrp="1"/>
          </p:cNvSpPr>
          <p:nvPr>
            <p:ph idx="1"/>
          </p:nvPr>
        </p:nvSpPr>
        <p:spPr>
          <a:xfrm>
            <a:off x="622570" y="1006997"/>
            <a:ext cx="10953344" cy="5036895"/>
          </a:xfrm>
        </p:spPr>
        <p:txBody>
          <a:bodyPr>
            <a:noAutofit/>
          </a:bodyPr>
          <a:lstStyle/>
          <a:p>
            <a:pPr marL="0" marR="0">
              <a:spcBef>
                <a:spcPts val="0"/>
              </a:spcBef>
              <a:spcAft>
                <a:spcPts val="0"/>
              </a:spcAft>
              <a:tabLst>
                <a:tab pos="463550" algn="l"/>
              </a:tabLst>
            </a:pPr>
            <a:r>
              <a:rPr lang="en-US" sz="2500" dirty="0">
                <a:ea typeface="Calibri" panose="020F0502020204030204" pitchFamily="34" charset="0"/>
              </a:rPr>
              <a:t>E</a:t>
            </a:r>
            <a:r>
              <a:rPr lang="en-US" sz="2500" dirty="0">
                <a:effectLst/>
                <a:ea typeface="Calibri" panose="020F0502020204030204" pitchFamily="34" charset="0"/>
              </a:rPr>
              <a:t>mployer required to provide a reasonable accommodation 	unless it would pose an “undue hardship.”</a:t>
            </a:r>
          </a:p>
          <a:p>
            <a:pPr marL="0" marR="0" indent="0">
              <a:spcBef>
                <a:spcPts val="0"/>
              </a:spcBef>
              <a:spcAft>
                <a:spcPts val="0"/>
              </a:spcAft>
              <a:buNone/>
              <a:tabLst>
                <a:tab pos="463550" algn="l"/>
              </a:tabLst>
            </a:pPr>
            <a:endParaRPr lang="en-US" sz="700" dirty="0">
              <a:effectLst/>
              <a:ea typeface="Calibri" panose="020F0502020204030204" pitchFamily="34" charset="0"/>
            </a:endParaRPr>
          </a:p>
          <a:p>
            <a:pPr marL="0" marR="0">
              <a:spcBef>
                <a:spcPts val="0"/>
              </a:spcBef>
              <a:spcAft>
                <a:spcPts val="0"/>
              </a:spcAft>
            </a:pPr>
            <a:r>
              <a:rPr lang="en-US" sz="2500" dirty="0">
                <a:effectLst/>
                <a:ea typeface="Calibri" panose="020F0502020204030204" pitchFamily="34" charset="0"/>
              </a:rPr>
              <a:t>Undue hardship = significant difficulty or expense</a:t>
            </a:r>
          </a:p>
          <a:p>
            <a:pPr marL="0" marR="0" indent="0">
              <a:spcBef>
                <a:spcPts val="0"/>
              </a:spcBef>
              <a:spcAft>
                <a:spcPts val="0"/>
              </a:spcAft>
              <a:buNone/>
            </a:pPr>
            <a:endParaRPr lang="en-US" sz="700" dirty="0">
              <a:effectLst/>
              <a:ea typeface="Calibri" panose="020F0502020204030204" pitchFamily="34" charset="0"/>
            </a:endParaRPr>
          </a:p>
          <a:p>
            <a:pPr marL="0" marR="0">
              <a:spcBef>
                <a:spcPts val="0"/>
              </a:spcBef>
              <a:spcAft>
                <a:spcPts val="0"/>
              </a:spcAft>
            </a:pPr>
            <a:r>
              <a:rPr lang="en-US" sz="2500" dirty="0">
                <a:effectLst/>
                <a:ea typeface="Calibri" panose="020F0502020204030204" pitchFamily="34" charset="0"/>
              </a:rPr>
              <a:t>Fact-specific determination. Relevant factors include:</a:t>
            </a:r>
          </a:p>
          <a:p>
            <a:pPr marL="800100" lvl="1" indent="-342900">
              <a:spcBef>
                <a:spcPts val="0"/>
              </a:spcBef>
              <a:spcAft>
                <a:spcPts val="0"/>
              </a:spcAft>
              <a:buFont typeface="Symbol" panose="05050102010706020507" pitchFamily="18" charset="2"/>
              <a:buChar char=""/>
            </a:pPr>
            <a:r>
              <a:rPr lang="en-US" sz="2200" dirty="0">
                <a:effectLst/>
                <a:ea typeface="Calibri" panose="020F0502020204030204" pitchFamily="34" charset="0"/>
              </a:rPr>
              <a:t>Nature and cost of accommodation</a:t>
            </a:r>
          </a:p>
          <a:p>
            <a:pPr marL="800100" lvl="1" indent="-342900">
              <a:spcBef>
                <a:spcPts val="0"/>
              </a:spcBef>
              <a:spcAft>
                <a:spcPts val="0"/>
              </a:spcAft>
              <a:buFont typeface="Symbol" panose="05050102010706020507" pitchFamily="18" charset="2"/>
              <a:buChar char=""/>
            </a:pPr>
            <a:r>
              <a:rPr lang="en-US" sz="2200" dirty="0">
                <a:effectLst/>
                <a:ea typeface="Calibri" panose="020F0502020204030204" pitchFamily="34" charset="0"/>
              </a:rPr>
              <a:t>Financial resources of the employer</a:t>
            </a:r>
          </a:p>
          <a:p>
            <a:pPr marL="800100" lvl="1" indent="-342900">
              <a:spcBef>
                <a:spcPts val="0"/>
              </a:spcBef>
              <a:spcAft>
                <a:spcPts val="0"/>
              </a:spcAft>
              <a:buFont typeface="Symbol" panose="05050102010706020507" pitchFamily="18" charset="2"/>
              <a:buChar char=""/>
            </a:pPr>
            <a:r>
              <a:rPr lang="en-US" sz="2200" dirty="0">
                <a:effectLst/>
                <a:ea typeface="Calibri" panose="020F0502020204030204" pitchFamily="34" charset="0"/>
              </a:rPr>
              <a:t>Size of employer</a:t>
            </a:r>
          </a:p>
          <a:p>
            <a:pPr marL="800100" lvl="1" indent="-342900">
              <a:spcBef>
                <a:spcPts val="0"/>
              </a:spcBef>
              <a:spcAft>
                <a:spcPts val="0"/>
              </a:spcAft>
              <a:buFont typeface="Symbol" panose="05050102010706020507" pitchFamily="18" charset="2"/>
              <a:buChar char=""/>
            </a:pPr>
            <a:r>
              <a:rPr lang="en-US" sz="2200" dirty="0">
                <a:effectLst/>
                <a:ea typeface="Calibri" panose="020F0502020204030204" pitchFamily="34" charset="0"/>
              </a:rPr>
              <a:t>Effect of reasonable accommodation on employer’s operations</a:t>
            </a:r>
          </a:p>
          <a:p>
            <a:pPr marL="0" marR="0">
              <a:spcBef>
                <a:spcPts val="0"/>
              </a:spcBef>
              <a:spcAft>
                <a:spcPts val="0"/>
              </a:spcAft>
            </a:pPr>
            <a:endParaRPr lang="en-US" sz="1000" dirty="0">
              <a:effectLst/>
              <a:ea typeface="Calibri" panose="020F0502020204030204" pitchFamily="34" charset="0"/>
            </a:endParaRPr>
          </a:p>
          <a:p>
            <a:r>
              <a:rPr lang="en-US" sz="2500" dirty="0">
                <a:effectLst/>
                <a:ea typeface="Calibri" panose="020F0502020204030204" pitchFamily="34" charset="0"/>
              </a:rPr>
              <a:t>If a particular reasonable accommodation would pose an undue hardship, employer must determine if there is an alternative reasonable accommodation that would be effective and not pose an undue hardship.</a:t>
            </a:r>
            <a:endParaRPr lang="en-US" sz="2500" dirty="0"/>
          </a:p>
        </p:txBody>
      </p:sp>
    </p:spTree>
    <p:extLst>
      <p:ext uri="{BB962C8B-B14F-4D97-AF65-F5344CB8AC3E}">
        <p14:creationId xmlns:p14="http://schemas.microsoft.com/office/powerpoint/2010/main" val="284945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4A075-1435-447C-BDFF-BD014C4554EE}"/>
              </a:ext>
            </a:extLst>
          </p:cNvPr>
          <p:cNvSpPr>
            <a:spLocks noGrp="1"/>
          </p:cNvSpPr>
          <p:nvPr>
            <p:ph type="title"/>
          </p:nvPr>
        </p:nvSpPr>
        <p:spPr/>
        <p:txBody>
          <a:bodyPr>
            <a:normAutofit/>
          </a:bodyPr>
          <a:lstStyle/>
          <a:p>
            <a:r>
              <a:rPr lang="en-US" sz="3200" dirty="0"/>
              <a:t>Protections for All: </a:t>
            </a:r>
            <a:br>
              <a:rPr lang="en-US" sz="3200" dirty="0"/>
            </a:br>
            <a:r>
              <a:rPr lang="en-US" sz="3200" dirty="0"/>
              <a:t>Limits on Disability-Related Questions and Medical Exams</a:t>
            </a:r>
          </a:p>
        </p:txBody>
      </p:sp>
      <p:sp>
        <p:nvSpPr>
          <p:cNvPr id="3" name="Content Placeholder 2">
            <a:extLst>
              <a:ext uri="{FF2B5EF4-FFF2-40B4-BE49-F238E27FC236}">
                <a16:creationId xmlns:a16="http://schemas.microsoft.com/office/drawing/2014/main" id="{CDF3E885-88B7-4B4F-9E53-F916288D036F}"/>
              </a:ext>
            </a:extLst>
          </p:cNvPr>
          <p:cNvSpPr>
            <a:spLocks noGrp="1"/>
          </p:cNvSpPr>
          <p:nvPr>
            <p:ph idx="1"/>
          </p:nvPr>
        </p:nvSpPr>
        <p:spPr>
          <a:xfrm>
            <a:off x="622570" y="1463040"/>
            <a:ext cx="10953344" cy="4580852"/>
          </a:xfrm>
        </p:spPr>
        <p:txBody>
          <a:bodyPr>
            <a:normAutofit fontScale="92500" lnSpcReduction="20000"/>
          </a:bodyPr>
          <a:lstStyle/>
          <a:p>
            <a:r>
              <a:rPr lang="en-US" dirty="0"/>
              <a:t>The ADA limits employers’ ability to make disability-related inquiries and/or require medical exams, even if individuals do not have disabilities.  </a:t>
            </a:r>
          </a:p>
          <a:p>
            <a:pPr marL="0" indent="0">
              <a:buNone/>
            </a:pPr>
            <a:r>
              <a:rPr lang="en-US" u="sng" dirty="0"/>
              <a:t>3 stages</a:t>
            </a:r>
            <a:r>
              <a:rPr lang="en-US" dirty="0"/>
              <a:t>:</a:t>
            </a:r>
          </a:p>
          <a:p>
            <a:r>
              <a:rPr lang="en-US" sz="2000" dirty="0"/>
              <a:t>Application/Before an employment offer is made: No disability-related inquiries.  No medical exams.</a:t>
            </a:r>
          </a:p>
          <a:p>
            <a:pPr lvl="1"/>
            <a:r>
              <a:rPr lang="en-US" sz="2000" dirty="0"/>
              <a:t>If individual seeks reasonable accommodation, some follow up OK.</a:t>
            </a:r>
          </a:p>
          <a:p>
            <a:r>
              <a:rPr lang="en-US" sz="2000" dirty="0"/>
              <a:t>Post conditional offer/pre-start of employment: OK if same inquiries or exam required of everyone.  Follow up questions/exams permitted if medically related to information already received.</a:t>
            </a:r>
          </a:p>
          <a:p>
            <a:r>
              <a:rPr lang="en-US" sz="2000" dirty="0"/>
              <a:t>During employment – Generally, no.  Performance better measure of ability to perform job.  Only under a few limited circumstances, such as if individual asks for accommodation, but then limited to what is needed for that purpose.</a:t>
            </a:r>
          </a:p>
          <a:p>
            <a:endParaRPr lang="en-US" dirty="0"/>
          </a:p>
        </p:txBody>
      </p:sp>
      <p:sp>
        <p:nvSpPr>
          <p:cNvPr id="4" name="Footer Placeholder 3">
            <a:extLst>
              <a:ext uri="{FF2B5EF4-FFF2-40B4-BE49-F238E27FC236}">
                <a16:creationId xmlns:a16="http://schemas.microsoft.com/office/drawing/2014/main" id="{EC4D9E90-9F2A-4B08-BC3D-A7A256AC2CB4}"/>
              </a:ext>
            </a:extLst>
          </p:cNvPr>
          <p:cNvSpPr>
            <a:spLocks noGrp="1"/>
          </p:cNvSpPr>
          <p:nvPr>
            <p:ph type="ftr" sz="quarter" idx="11"/>
          </p:nvPr>
        </p:nvSpPr>
        <p:spPr/>
        <p:txBody>
          <a:bodyPr/>
          <a:lstStyle/>
          <a:p>
            <a:pPr>
              <a:defRPr/>
            </a:pPr>
            <a:r>
              <a:rPr lang="en-US" dirty="0"/>
              <a:t>US EEOC </a:t>
            </a:r>
          </a:p>
        </p:txBody>
      </p:sp>
      <p:sp>
        <p:nvSpPr>
          <p:cNvPr id="5" name="Slide Number Placeholder 4">
            <a:extLst>
              <a:ext uri="{FF2B5EF4-FFF2-40B4-BE49-F238E27FC236}">
                <a16:creationId xmlns:a16="http://schemas.microsoft.com/office/drawing/2014/main" id="{EE4EA647-9C77-424A-8391-A2D6DB517FA7}"/>
              </a:ext>
            </a:extLst>
          </p:cNvPr>
          <p:cNvSpPr>
            <a:spLocks noGrp="1"/>
          </p:cNvSpPr>
          <p:nvPr>
            <p:ph type="sldNum" sz="quarter" idx="12"/>
          </p:nvPr>
        </p:nvSpPr>
        <p:spPr/>
        <p:txBody>
          <a:bodyPr/>
          <a:lstStyle/>
          <a:p>
            <a:pPr>
              <a:defRPr/>
            </a:pPr>
            <a:fld id="{A3EBFB2A-C082-4B00-8F3B-8CBD2D9969DA}" type="slidenum">
              <a:rPr lang="en-US" altLang="en-US" smtClean="0"/>
              <a:pPr>
                <a:defRPr/>
              </a:pPr>
              <a:t>17</a:t>
            </a:fld>
            <a:endParaRPr lang="en-US" altLang="en-US"/>
          </a:p>
        </p:txBody>
      </p:sp>
    </p:spTree>
    <p:extLst>
      <p:ext uri="{BB962C8B-B14F-4D97-AF65-F5344CB8AC3E}">
        <p14:creationId xmlns:p14="http://schemas.microsoft.com/office/powerpoint/2010/main" val="1171078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EA4E0-B689-435F-A188-BFD8B289282D}"/>
              </a:ext>
            </a:extLst>
          </p:cNvPr>
          <p:cNvSpPr>
            <a:spLocks noGrp="1"/>
          </p:cNvSpPr>
          <p:nvPr>
            <p:ph type="title"/>
          </p:nvPr>
        </p:nvSpPr>
        <p:spPr/>
        <p:txBody>
          <a:bodyPr>
            <a:normAutofit fontScale="90000"/>
          </a:bodyPr>
          <a:lstStyle/>
          <a:p>
            <a:r>
              <a:rPr lang="en-US" b="1" dirty="0"/>
              <a:t>Protections for All: </a:t>
            </a:r>
            <a:br>
              <a:rPr lang="en-US" b="1" dirty="0"/>
            </a:br>
            <a:r>
              <a:rPr lang="en-US" b="1" dirty="0"/>
              <a:t>Medical Information Confidentiality</a:t>
            </a:r>
          </a:p>
        </p:txBody>
      </p:sp>
      <p:sp>
        <p:nvSpPr>
          <p:cNvPr id="3" name="Content Placeholder 2">
            <a:extLst>
              <a:ext uri="{FF2B5EF4-FFF2-40B4-BE49-F238E27FC236}">
                <a16:creationId xmlns:a16="http://schemas.microsoft.com/office/drawing/2014/main" id="{76650517-CF76-4866-9164-B35C0355DE93}"/>
              </a:ext>
            </a:extLst>
          </p:cNvPr>
          <p:cNvSpPr>
            <a:spLocks noGrp="1"/>
          </p:cNvSpPr>
          <p:nvPr>
            <p:ph idx="1"/>
          </p:nvPr>
        </p:nvSpPr>
        <p:spPr>
          <a:xfrm>
            <a:off x="622570" y="1562582"/>
            <a:ext cx="10953344" cy="4481310"/>
          </a:xfrm>
        </p:spPr>
        <p:txBody>
          <a:bodyPr>
            <a:normAutofit/>
          </a:bodyPr>
          <a:lstStyle/>
          <a:p>
            <a:pPr marL="0" marR="0">
              <a:spcBef>
                <a:spcPts val="0"/>
              </a:spcBef>
              <a:spcAft>
                <a:spcPts val="0"/>
              </a:spcAft>
              <a:tabLst>
                <a:tab pos="463550" algn="l"/>
              </a:tabLst>
            </a:pPr>
            <a:r>
              <a:rPr lang="en-US" sz="2800" dirty="0">
                <a:effectLst/>
                <a:ea typeface="Calibri" panose="020F0502020204030204" pitchFamily="34" charset="0"/>
              </a:rPr>
              <a:t>Employers must keep </a:t>
            </a:r>
            <a:r>
              <a:rPr lang="en-US" sz="2800" u="sng" dirty="0">
                <a:effectLst/>
                <a:ea typeface="Calibri" panose="020F0502020204030204" pitchFamily="34" charset="0"/>
              </a:rPr>
              <a:t>all</a:t>
            </a:r>
            <a:r>
              <a:rPr lang="en-US" sz="2800" dirty="0">
                <a:effectLst/>
                <a:ea typeface="Calibri" panose="020F0502020204030204" pitchFamily="34" charset="0"/>
              </a:rPr>
              <a:t> applicants’ and employees’ medical 	information confidential</a:t>
            </a:r>
          </a:p>
          <a:p>
            <a:pPr marL="800100" lvl="1" indent="-342900">
              <a:spcBef>
                <a:spcPts val="0"/>
              </a:spcBef>
              <a:spcAft>
                <a:spcPts val="0"/>
              </a:spcAft>
              <a:buFont typeface="Symbol" panose="05050102010706020507" pitchFamily="18" charset="2"/>
              <a:buChar char=""/>
            </a:pPr>
            <a:r>
              <a:rPr lang="en-US" sz="2800" dirty="0">
                <a:effectLst/>
                <a:ea typeface="Calibri" panose="020F0502020204030204" pitchFamily="34" charset="0"/>
              </a:rPr>
              <a:t>There are limited exceptions, such as following up on reasonable accommodation request or an EEOC investigation.</a:t>
            </a:r>
          </a:p>
          <a:p>
            <a:pPr marL="0" marR="0" indent="0">
              <a:spcBef>
                <a:spcPts val="0"/>
              </a:spcBef>
              <a:spcAft>
                <a:spcPts val="0"/>
              </a:spcAft>
              <a:buNone/>
            </a:pPr>
            <a:r>
              <a:rPr lang="en-US" sz="2800" dirty="0">
                <a:effectLst/>
                <a:ea typeface="Calibri" panose="020F0502020204030204" pitchFamily="34" charset="0"/>
              </a:rPr>
              <a:t> </a:t>
            </a:r>
          </a:p>
          <a:p>
            <a:pPr marL="0" marR="0">
              <a:spcBef>
                <a:spcPts val="0"/>
              </a:spcBef>
              <a:spcAft>
                <a:spcPts val="0"/>
              </a:spcAft>
            </a:pPr>
            <a:r>
              <a:rPr lang="en-US" sz="2800" dirty="0">
                <a:effectLst/>
                <a:ea typeface="Calibri" panose="020F0502020204030204" pitchFamily="34" charset="0"/>
              </a:rPr>
              <a:t>Medical information must be kept in separate medical files</a:t>
            </a:r>
          </a:p>
          <a:p>
            <a:endParaRPr lang="en-US" sz="2800" dirty="0"/>
          </a:p>
        </p:txBody>
      </p:sp>
    </p:spTree>
    <p:extLst>
      <p:ext uri="{BB962C8B-B14F-4D97-AF65-F5344CB8AC3E}">
        <p14:creationId xmlns:p14="http://schemas.microsoft.com/office/powerpoint/2010/main" val="1191973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9573C-276A-4338-8C6F-33FC2CBE9DF1}"/>
              </a:ext>
            </a:extLst>
          </p:cNvPr>
          <p:cNvSpPr>
            <a:spLocks noGrp="1"/>
          </p:cNvSpPr>
          <p:nvPr>
            <p:ph type="title"/>
          </p:nvPr>
        </p:nvSpPr>
        <p:spPr>
          <a:xfrm>
            <a:off x="622569" y="173622"/>
            <a:ext cx="10953345" cy="679134"/>
          </a:xfrm>
        </p:spPr>
        <p:txBody>
          <a:bodyPr>
            <a:normAutofit fontScale="90000"/>
          </a:bodyPr>
          <a:lstStyle/>
          <a:p>
            <a:r>
              <a:rPr lang="en-US" sz="3800" b="1" dirty="0"/>
              <a:t>Protections for Those Engaging in Protected Conduct:</a:t>
            </a:r>
            <a:br>
              <a:rPr lang="en-US" sz="3800" b="1" dirty="0"/>
            </a:br>
            <a:r>
              <a:rPr lang="en-US" sz="3800" b="1" dirty="0"/>
              <a:t>Retaliation &amp; Interference</a:t>
            </a:r>
          </a:p>
        </p:txBody>
      </p:sp>
      <p:sp>
        <p:nvSpPr>
          <p:cNvPr id="3" name="Content Placeholder 2">
            <a:extLst>
              <a:ext uri="{FF2B5EF4-FFF2-40B4-BE49-F238E27FC236}">
                <a16:creationId xmlns:a16="http://schemas.microsoft.com/office/drawing/2014/main" id="{802CDF56-DD3C-4A10-9244-F824F77442FA}"/>
              </a:ext>
            </a:extLst>
          </p:cNvPr>
          <p:cNvSpPr>
            <a:spLocks noGrp="1"/>
          </p:cNvSpPr>
          <p:nvPr>
            <p:ph idx="1"/>
          </p:nvPr>
        </p:nvSpPr>
        <p:spPr>
          <a:xfrm>
            <a:off x="622570" y="1352549"/>
            <a:ext cx="10953344" cy="4572001"/>
          </a:xfrm>
        </p:spPr>
        <p:txBody>
          <a:bodyPr>
            <a:noAutofit/>
          </a:bodyPr>
          <a:lstStyle/>
          <a:p>
            <a:pPr marL="0" marR="0">
              <a:spcBef>
                <a:spcPts val="0"/>
              </a:spcBef>
              <a:spcAft>
                <a:spcPts val="0"/>
              </a:spcAft>
            </a:pPr>
            <a:r>
              <a:rPr lang="en-US" sz="2500" dirty="0">
                <a:effectLst/>
                <a:ea typeface="Calibri" panose="020F0502020204030204" pitchFamily="34" charset="0"/>
              </a:rPr>
              <a:t>Applicants and employees have a right to:</a:t>
            </a:r>
          </a:p>
          <a:p>
            <a:pPr marL="800100" lvl="1" indent="-342900">
              <a:spcBef>
                <a:spcPts val="0"/>
              </a:spcBef>
              <a:spcAft>
                <a:spcPts val="0"/>
              </a:spcAft>
              <a:buFont typeface="Symbol" panose="05050102010706020507" pitchFamily="18" charset="2"/>
              <a:buChar char=""/>
            </a:pPr>
            <a:r>
              <a:rPr lang="en-US" sz="2500" dirty="0">
                <a:effectLst/>
                <a:ea typeface="Calibri" panose="020F0502020204030204" pitchFamily="34" charset="0"/>
              </a:rPr>
              <a:t>Request a reasonable accommodation for a disability</a:t>
            </a:r>
          </a:p>
          <a:p>
            <a:pPr marL="800100" lvl="1" indent="-342900">
              <a:spcBef>
                <a:spcPts val="0"/>
              </a:spcBef>
              <a:spcAft>
                <a:spcPts val="0"/>
              </a:spcAft>
              <a:buFont typeface="Symbol" panose="05050102010706020507" pitchFamily="18" charset="2"/>
              <a:buChar char=""/>
            </a:pPr>
            <a:r>
              <a:rPr lang="en-US" sz="2500" dirty="0">
                <a:effectLst/>
                <a:ea typeface="Calibri" panose="020F0502020204030204" pitchFamily="34" charset="0"/>
              </a:rPr>
              <a:t>Complain at work about disability discrimination or file a charge or complaint</a:t>
            </a:r>
          </a:p>
          <a:p>
            <a:pPr marL="800100" lvl="1" indent="-342900">
              <a:spcBef>
                <a:spcPts val="0"/>
              </a:spcBef>
              <a:spcAft>
                <a:spcPts val="0"/>
              </a:spcAft>
              <a:buFont typeface="Symbol" panose="05050102010706020507" pitchFamily="18" charset="2"/>
              <a:buChar char=""/>
            </a:pPr>
            <a:r>
              <a:rPr lang="en-US" sz="2500" dirty="0">
                <a:effectLst/>
                <a:ea typeface="Calibri" panose="020F0502020204030204" pitchFamily="34" charset="0"/>
              </a:rPr>
              <a:t>Participate in a disability discrimination investigation or lawsuit</a:t>
            </a:r>
          </a:p>
          <a:p>
            <a:pPr marL="800100" lvl="1" indent="-342900">
              <a:spcBef>
                <a:spcPts val="0"/>
              </a:spcBef>
              <a:spcAft>
                <a:spcPts val="0"/>
              </a:spcAft>
              <a:buFont typeface="Symbol" panose="05050102010706020507" pitchFamily="18" charset="2"/>
              <a:buChar char=""/>
            </a:pPr>
            <a:r>
              <a:rPr lang="en-US" sz="2500" dirty="0">
                <a:effectLst/>
                <a:ea typeface="Calibri" panose="020F0502020204030204" pitchFamily="34" charset="0"/>
              </a:rPr>
              <a:t>Reasonably oppose disability discrimination</a:t>
            </a:r>
          </a:p>
          <a:p>
            <a:pPr marL="457200" lvl="1" indent="0">
              <a:spcBef>
                <a:spcPts val="0"/>
              </a:spcBef>
              <a:spcAft>
                <a:spcPts val="0"/>
              </a:spcAft>
              <a:buNone/>
            </a:pPr>
            <a:r>
              <a:rPr lang="en-US" sz="2500" dirty="0">
                <a:effectLst/>
                <a:ea typeface="Calibri" panose="020F0502020204030204" pitchFamily="34" charset="0"/>
              </a:rPr>
              <a:t> </a:t>
            </a:r>
            <a:endParaRPr lang="en-US" sz="2000" dirty="0">
              <a:effectLst/>
              <a:ea typeface="Calibri" panose="020F0502020204030204" pitchFamily="34" charset="0"/>
            </a:endParaRPr>
          </a:p>
          <a:p>
            <a:pPr marL="0" marR="0">
              <a:spcBef>
                <a:spcPts val="0"/>
              </a:spcBef>
              <a:spcAft>
                <a:spcPts val="0"/>
              </a:spcAft>
            </a:pPr>
            <a:r>
              <a:rPr lang="en-US" sz="2500" dirty="0">
                <a:effectLst/>
                <a:ea typeface="Calibri" panose="020F0502020204030204" pitchFamily="34" charset="0"/>
              </a:rPr>
              <a:t>It is illegal for employers to:</a:t>
            </a:r>
          </a:p>
          <a:p>
            <a:pPr marL="800100" lvl="1" indent="-342900">
              <a:spcBef>
                <a:spcPts val="0"/>
              </a:spcBef>
              <a:spcAft>
                <a:spcPts val="0"/>
              </a:spcAft>
              <a:buFont typeface="Symbol" panose="05050102010706020507" pitchFamily="18" charset="2"/>
              <a:buChar char=""/>
            </a:pPr>
            <a:r>
              <a:rPr lang="en-US" sz="2500" dirty="0">
                <a:effectLst/>
                <a:ea typeface="Calibri" panose="020F0502020204030204" pitchFamily="34" charset="0"/>
              </a:rPr>
              <a:t>Retaliate against applicants or employees for doing any of the above</a:t>
            </a:r>
          </a:p>
          <a:p>
            <a:pPr marL="800100" lvl="1" indent="-342900">
              <a:spcBef>
                <a:spcPts val="0"/>
              </a:spcBef>
              <a:spcAft>
                <a:spcPts val="0"/>
              </a:spcAft>
              <a:buFont typeface="Symbol" panose="05050102010706020507" pitchFamily="18" charset="2"/>
              <a:buChar char=""/>
            </a:pPr>
            <a:r>
              <a:rPr lang="en-US" sz="2500" dirty="0">
                <a:effectLst/>
                <a:ea typeface="Calibri" panose="020F0502020204030204" pitchFamily="34" charset="0"/>
              </a:rPr>
              <a:t>Interfere with an applicant’s or employee’s rights under disability discrimination laws</a:t>
            </a:r>
          </a:p>
          <a:p>
            <a:pPr marL="457200" lvl="1" indent="0">
              <a:spcBef>
                <a:spcPts val="0"/>
              </a:spcBef>
              <a:spcAft>
                <a:spcPts val="0"/>
              </a:spcAft>
              <a:buNone/>
            </a:pPr>
            <a:endParaRPr lang="en-US" sz="2000" dirty="0">
              <a:effectLst/>
              <a:ea typeface="Calibri" panose="020F0502020204030204" pitchFamily="34" charset="0"/>
            </a:endParaRPr>
          </a:p>
        </p:txBody>
      </p:sp>
    </p:spTree>
    <p:extLst>
      <p:ext uri="{BB962C8B-B14F-4D97-AF65-F5344CB8AC3E}">
        <p14:creationId xmlns:p14="http://schemas.microsoft.com/office/powerpoint/2010/main" val="768109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0EBDB-80E9-6AAA-19EB-A9EA5E95D4E2}"/>
              </a:ext>
            </a:extLst>
          </p:cNvPr>
          <p:cNvSpPr>
            <a:spLocks noGrp="1"/>
          </p:cNvSpPr>
          <p:nvPr>
            <p:ph type="title"/>
          </p:nvPr>
        </p:nvSpPr>
        <p:spPr/>
        <p:txBody>
          <a:bodyPr/>
          <a:lstStyle/>
          <a:p>
            <a:r>
              <a:rPr lang="en-US" dirty="0"/>
              <a:t>Today’s Presentation	</a:t>
            </a:r>
          </a:p>
        </p:txBody>
      </p:sp>
      <p:sp>
        <p:nvSpPr>
          <p:cNvPr id="3" name="Content Placeholder 2">
            <a:extLst>
              <a:ext uri="{FF2B5EF4-FFF2-40B4-BE49-F238E27FC236}">
                <a16:creationId xmlns:a16="http://schemas.microsoft.com/office/drawing/2014/main" id="{707BD9AC-0DD3-D01D-19E9-E2E48A88A540}"/>
              </a:ext>
            </a:extLst>
          </p:cNvPr>
          <p:cNvSpPr>
            <a:spLocks noGrp="1"/>
          </p:cNvSpPr>
          <p:nvPr>
            <p:ph idx="1"/>
          </p:nvPr>
        </p:nvSpPr>
        <p:spPr/>
        <p:txBody>
          <a:bodyPr/>
          <a:lstStyle/>
          <a:p>
            <a:r>
              <a:rPr lang="en-US" dirty="0"/>
              <a:t>Background on the EEOC</a:t>
            </a:r>
          </a:p>
          <a:p>
            <a:r>
              <a:rPr lang="en-US" dirty="0"/>
              <a:t>Development of Federal Employment Laws for People with Disabilities</a:t>
            </a:r>
          </a:p>
          <a:p>
            <a:r>
              <a:rPr lang="en-US" dirty="0"/>
              <a:t>ADA Overview</a:t>
            </a:r>
          </a:p>
          <a:p>
            <a:r>
              <a:rPr lang="en-US" dirty="0"/>
              <a:t>Special Topics</a:t>
            </a:r>
          </a:p>
          <a:p>
            <a:r>
              <a:rPr lang="en-US" dirty="0"/>
              <a:t>Several Slides Providing Links to EEOC Resources</a:t>
            </a:r>
          </a:p>
          <a:p>
            <a:pPr marL="0" indent="0">
              <a:buNone/>
            </a:pPr>
            <a:endParaRPr lang="en-US" dirty="0"/>
          </a:p>
          <a:p>
            <a:endParaRPr lang="en-US" dirty="0"/>
          </a:p>
        </p:txBody>
      </p:sp>
    </p:spTree>
    <p:extLst>
      <p:ext uri="{BB962C8B-B14F-4D97-AF65-F5344CB8AC3E}">
        <p14:creationId xmlns:p14="http://schemas.microsoft.com/office/powerpoint/2010/main" val="3623900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39675-6EB2-071F-FEB9-203CDEB997CC}"/>
              </a:ext>
            </a:extLst>
          </p:cNvPr>
          <p:cNvSpPr>
            <a:spLocks noGrp="1"/>
          </p:cNvSpPr>
          <p:nvPr>
            <p:ph type="title"/>
          </p:nvPr>
        </p:nvSpPr>
        <p:spPr>
          <a:xfrm>
            <a:off x="622569" y="365125"/>
            <a:ext cx="10953345" cy="682625"/>
          </a:xfrm>
        </p:spPr>
        <p:txBody>
          <a:bodyPr/>
          <a:lstStyle/>
          <a:p>
            <a:r>
              <a:rPr lang="en-US" dirty="0"/>
              <a:t>Special Topics: Direct Threat Defense </a:t>
            </a:r>
          </a:p>
        </p:txBody>
      </p:sp>
      <p:sp>
        <p:nvSpPr>
          <p:cNvPr id="3" name="Content Placeholder 2">
            <a:extLst>
              <a:ext uri="{FF2B5EF4-FFF2-40B4-BE49-F238E27FC236}">
                <a16:creationId xmlns:a16="http://schemas.microsoft.com/office/drawing/2014/main" id="{DABE8C57-01DC-B55D-03AB-CE00AE2A0BA1}"/>
              </a:ext>
            </a:extLst>
          </p:cNvPr>
          <p:cNvSpPr>
            <a:spLocks noGrp="1"/>
          </p:cNvSpPr>
          <p:nvPr>
            <p:ph idx="1"/>
          </p:nvPr>
        </p:nvSpPr>
        <p:spPr>
          <a:xfrm>
            <a:off x="622570" y="1047750"/>
            <a:ext cx="10953344" cy="4996142"/>
          </a:xfrm>
        </p:spPr>
        <p:txBody>
          <a:bodyPr>
            <a:normAutofit fontScale="70000" lnSpcReduction="20000"/>
          </a:bodyPr>
          <a:lstStyle/>
          <a:p>
            <a:r>
              <a:rPr lang="en-US" dirty="0"/>
              <a:t>ADA permits employers to raise a “direct threat” defense about possible safety concerns. A </a:t>
            </a:r>
            <a:r>
              <a:rPr lang="en-US" dirty="0">
                <a:highlight>
                  <a:srgbClr val="FFFF00"/>
                </a:highlight>
              </a:rPr>
              <a:t>“direct threat” requires an </a:t>
            </a:r>
            <a:r>
              <a:rPr lang="en-US" u="sng" dirty="0">
                <a:highlight>
                  <a:srgbClr val="FFFF00"/>
                </a:highlight>
              </a:rPr>
              <a:t>individualized assessment </a:t>
            </a:r>
            <a:r>
              <a:rPr lang="en-US" dirty="0">
                <a:highlight>
                  <a:srgbClr val="FFFF00"/>
                </a:highlight>
              </a:rPr>
              <a:t>that satisfies </a:t>
            </a:r>
            <a:r>
              <a:rPr lang="en-US" u="sng" dirty="0">
                <a:highlight>
                  <a:srgbClr val="FFFF00"/>
                </a:highlight>
              </a:rPr>
              <a:t>2 elements</a:t>
            </a:r>
            <a:r>
              <a:rPr lang="en-US" dirty="0"/>
              <a:t>:</a:t>
            </a:r>
          </a:p>
          <a:p>
            <a:r>
              <a:rPr lang="en-US" dirty="0"/>
              <a:t>1. The individual with a disability would pose a “</a:t>
            </a:r>
            <a:r>
              <a:rPr lang="en-US" dirty="0">
                <a:highlight>
                  <a:srgbClr val="FFFF00"/>
                </a:highlight>
              </a:rPr>
              <a:t>significant risk of substantial harm</a:t>
            </a:r>
            <a:r>
              <a:rPr lang="en-US" dirty="0"/>
              <a:t>” to themself or others:</a:t>
            </a:r>
          </a:p>
          <a:p>
            <a:pPr lvl="1"/>
            <a:r>
              <a:rPr lang="en-US" dirty="0"/>
              <a:t>Requires an individualized assessment, speculative harm is insufficient. Unfounded assumptions and stereotypes are NOT evidence.</a:t>
            </a:r>
          </a:p>
          <a:p>
            <a:pPr lvl="1"/>
            <a:r>
              <a:rPr lang="en-US" dirty="0"/>
              <a:t>Mental health condition risk assessments, in particular, must be based on behavior and not misperceptions, ignorance, or irrational fears. </a:t>
            </a:r>
          </a:p>
          <a:p>
            <a:pPr lvl="1"/>
            <a:r>
              <a:rPr lang="en-US" dirty="0"/>
              <a:t>Must be based on “reasonable medical judgement” and/or other “objective evidence.”</a:t>
            </a:r>
          </a:p>
          <a:p>
            <a:r>
              <a:rPr lang="en-US" dirty="0"/>
              <a:t>2. And, the </a:t>
            </a:r>
            <a:r>
              <a:rPr lang="en-US" dirty="0">
                <a:highlight>
                  <a:srgbClr val="FFFF00"/>
                </a:highlight>
              </a:rPr>
              <a:t>“significant risk of substantial harm” cannot be eliminated or reduced by reasonable accommodation</a:t>
            </a:r>
            <a:r>
              <a:rPr lang="en-US" dirty="0"/>
              <a:t>.</a:t>
            </a:r>
          </a:p>
          <a:p>
            <a:r>
              <a:rPr lang="en-US" sz="2800" u="sng" dirty="0">
                <a:solidFill>
                  <a:srgbClr val="0000FF"/>
                </a:solidFill>
                <a:effectLst/>
                <a:ea typeface="Calibri" panose="020F0502020204030204" pitchFamily="34" charset="0"/>
                <a:hlinkClick r:id="rId2"/>
              </a:rPr>
              <a:t>EEOC v. Anant Enterprises LLC et al.</a:t>
            </a:r>
            <a:r>
              <a:rPr lang="en-US" sz="2800" dirty="0">
                <a:effectLst/>
                <a:ea typeface="Calibri" panose="020F0502020204030204" pitchFamily="34" charset="0"/>
              </a:rPr>
              <a:t> (Omaha, NE, December 2023)</a:t>
            </a:r>
            <a:r>
              <a:rPr lang="en-US" sz="2800" dirty="0">
                <a:ea typeface="Calibri" panose="020F0502020204030204" pitchFamily="34" charset="0"/>
              </a:rPr>
              <a:t> – </a:t>
            </a:r>
            <a:r>
              <a:rPr lang="en-US" sz="2800" dirty="0">
                <a:effectLst/>
                <a:ea typeface="Calibri" panose="020F0502020204030204" pitchFamily="34" charset="0"/>
              </a:rPr>
              <a:t>Resolved case alleging that employee was </a:t>
            </a:r>
            <a:r>
              <a:rPr lang="en-US" sz="2800" b="1" dirty="0">
                <a:effectLst/>
                <a:ea typeface="Calibri" panose="020F0502020204030204" pitchFamily="34" charset="0"/>
              </a:rPr>
              <a:t>fired after going to the hospital for treatment for depression</a:t>
            </a:r>
            <a:r>
              <a:rPr lang="en-US" sz="2800" dirty="0">
                <a:effectLst/>
                <a:ea typeface="Calibri" panose="020F0502020204030204" pitchFamily="34" charset="0"/>
              </a:rPr>
              <a:t>, based on </a:t>
            </a:r>
            <a:r>
              <a:rPr lang="en-US" sz="2800" b="1" dirty="0">
                <a:effectLst/>
                <a:ea typeface="Calibri" panose="020F0502020204030204" pitchFamily="34" charset="0"/>
              </a:rPr>
              <a:t>stereotypes and fears</a:t>
            </a:r>
            <a:r>
              <a:rPr lang="en-US" sz="2800" dirty="0">
                <a:effectLst/>
                <a:ea typeface="Calibri" panose="020F0502020204030204" pitchFamily="34" charset="0"/>
              </a:rPr>
              <a:t> that he might hurt other people.  </a:t>
            </a:r>
            <a:endParaRPr lang="en-US" dirty="0"/>
          </a:p>
          <a:p>
            <a:endParaRPr lang="en-US" dirty="0"/>
          </a:p>
          <a:p>
            <a:endParaRPr lang="en-US" dirty="0"/>
          </a:p>
        </p:txBody>
      </p:sp>
    </p:spTree>
    <p:extLst>
      <p:ext uri="{BB962C8B-B14F-4D97-AF65-F5344CB8AC3E}">
        <p14:creationId xmlns:p14="http://schemas.microsoft.com/office/powerpoint/2010/main" val="969867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22149-F778-CBD1-8230-4989F3CD15D3}"/>
              </a:ext>
            </a:extLst>
          </p:cNvPr>
          <p:cNvSpPr>
            <a:spLocks noGrp="1"/>
          </p:cNvSpPr>
          <p:nvPr>
            <p:ph type="title"/>
          </p:nvPr>
        </p:nvSpPr>
        <p:spPr>
          <a:xfrm>
            <a:off x="622569" y="365125"/>
            <a:ext cx="10953345" cy="448983"/>
          </a:xfrm>
        </p:spPr>
        <p:txBody>
          <a:bodyPr>
            <a:normAutofit fontScale="90000"/>
          </a:bodyPr>
          <a:lstStyle/>
          <a:p>
            <a:r>
              <a:rPr lang="en-US" dirty="0"/>
              <a:t>Special Topics: Artificial Intelligence</a:t>
            </a:r>
          </a:p>
        </p:txBody>
      </p:sp>
      <p:sp>
        <p:nvSpPr>
          <p:cNvPr id="3" name="Content Placeholder 2">
            <a:extLst>
              <a:ext uri="{FF2B5EF4-FFF2-40B4-BE49-F238E27FC236}">
                <a16:creationId xmlns:a16="http://schemas.microsoft.com/office/drawing/2014/main" id="{1DBFBEFF-781E-20E3-0604-8EA4488EC2A3}"/>
              </a:ext>
            </a:extLst>
          </p:cNvPr>
          <p:cNvSpPr>
            <a:spLocks noGrp="1"/>
          </p:cNvSpPr>
          <p:nvPr>
            <p:ph idx="1"/>
          </p:nvPr>
        </p:nvSpPr>
        <p:spPr>
          <a:xfrm>
            <a:off x="622570" y="814108"/>
            <a:ext cx="10953344" cy="5319992"/>
          </a:xfrm>
        </p:spPr>
        <p:txBody>
          <a:bodyPr>
            <a:noAutofit/>
          </a:bodyPr>
          <a:lstStyle/>
          <a:p>
            <a:r>
              <a:rPr lang="en-US" sz="1600" dirty="0"/>
              <a:t>Software incorporating algorithmic decision-making can raise ADA concerns when:</a:t>
            </a:r>
          </a:p>
          <a:p>
            <a:pPr lvl="1"/>
            <a:r>
              <a:rPr lang="en-US" sz="1600" dirty="0"/>
              <a:t>It violates the ADA’s limitations on disability-related inquiries or medical exams;</a:t>
            </a:r>
          </a:p>
          <a:p>
            <a:pPr lvl="1"/>
            <a:r>
              <a:rPr lang="en-US" sz="1600" dirty="0"/>
              <a:t>An applicant or employee seeks a reasonable accommodation and the employer does not provide one, absent undue hardship; </a:t>
            </a:r>
          </a:p>
          <a:p>
            <a:pPr lvl="1"/>
            <a:r>
              <a:rPr lang="en-US" sz="1600" dirty="0"/>
              <a:t>An employer relies on the tool to intentionally or unintentionally “screen out” an individual with a disability, even though that individual is able to do the job, with or without a reasonable accommodation.</a:t>
            </a:r>
          </a:p>
          <a:p>
            <a:pPr lvl="2"/>
            <a:r>
              <a:rPr lang="en-US" sz="1600" dirty="0"/>
              <a:t>Screen out occurs when a disability prevents the individual from meeting – or lowers their performance on – a selection criteria, and the individual loses a job opportunity as a result.</a:t>
            </a:r>
          </a:p>
          <a:p>
            <a:pPr lvl="2"/>
            <a:endParaRPr lang="en-US" sz="1600" dirty="0"/>
          </a:p>
          <a:p>
            <a:r>
              <a:rPr lang="en-US" sz="1600" dirty="0"/>
              <a:t>For example, an individual with anxiety required to take a timed test may not have their job skills accurately measured without a reasonable accommodation, such as additional time to take the test.</a:t>
            </a:r>
          </a:p>
          <a:p>
            <a:r>
              <a:rPr lang="en-US" sz="1600" dirty="0"/>
              <a:t>Or, screen out could occur if a chatbot is programmed to reject all applicants with breaks in employment. If an individual did not work for a period of time to receive treatment for bipolar disorder, then the chatbot may function to “screen out” that person because of a disability.</a:t>
            </a:r>
          </a:p>
          <a:p>
            <a:r>
              <a:rPr lang="en-US" sz="1600" dirty="0"/>
              <a:t>EEOC Resource:   </a:t>
            </a:r>
            <a:r>
              <a:rPr lang="en-US" sz="1600" dirty="0">
                <a:hlinkClick r:id="rId2"/>
              </a:rPr>
              <a:t>The ADA and the Use of Software, Algorithms, and Artificial Intelligence to Assess Job Applicants and Employees </a:t>
            </a:r>
            <a:endParaRPr lang="en-US" sz="1600" dirty="0"/>
          </a:p>
        </p:txBody>
      </p:sp>
    </p:spTree>
    <p:extLst>
      <p:ext uri="{BB962C8B-B14F-4D97-AF65-F5344CB8AC3E}">
        <p14:creationId xmlns:p14="http://schemas.microsoft.com/office/powerpoint/2010/main" val="2421530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D5EE2-DEF3-D839-A125-38E94861B548}"/>
              </a:ext>
            </a:extLst>
          </p:cNvPr>
          <p:cNvSpPr>
            <a:spLocks noGrp="1"/>
          </p:cNvSpPr>
          <p:nvPr>
            <p:ph type="title"/>
          </p:nvPr>
        </p:nvSpPr>
        <p:spPr>
          <a:xfrm>
            <a:off x="622569" y="365125"/>
            <a:ext cx="10953345" cy="682625"/>
          </a:xfrm>
        </p:spPr>
        <p:txBody>
          <a:bodyPr>
            <a:normAutofit/>
          </a:bodyPr>
          <a:lstStyle/>
          <a:p>
            <a:r>
              <a:rPr lang="en-US" sz="3600" dirty="0"/>
              <a:t>Special Topics: Substance Use Disorder</a:t>
            </a:r>
          </a:p>
        </p:txBody>
      </p:sp>
      <p:sp>
        <p:nvSpPr>
          <p:cNvPr id="3" name="Content Placeholder 2">
            <a:extLst>
              <a:ext uri="{FF2B5EF4-FFF2-40B4-BE49-F238E27FC236}">
                <a16:creationId xmlns:a16="http://schemas.microsoft.com/office/drawing/2014/main" id="{F57A1581-262E-A35D-87C3-EFA885434ED6}"/>
              </a:ext>
            </a:extLst>
          </p:cNvPr>
          <p:cNvSpPr>
            <a:spLocks noGrp="1"/>
          </p:cNvSpPr>
          <p:nvPr>
            <p:ph idx="1"/>
          </p:nvPr>
        </p:nvSpPr>
        <p:spPr>
          <a:xfrm>
            <a:off x="622570" y="1238250"/>
            <a:ext cx="10953344" cy="4805642"/>
          </a:xfrm>
        </p:spPr>
        <p:txBody>
          <a:bodyPr>
            <a:normAutofit fontScale="85000" lnSpcReduction="20000"/>
          </a:bodyPr>
          <a:lstStyle/>
          <a:p>
            <a:r>
              <a:rPr lang="en-US" dirty="0"/>
              <a:t>ADA excludes from coverage “an individual who is currently engaged in the illegal use of drugs.”</a:t>
            </a:r>
          </a:p>
          <a:p>
            <a:r>
              <a:rPr lang="en-US" dirty="0"/>
              <a:t>But, the ADA does not exclude, individuals who: </a:t>
            </a:r>
          </a:p>
          <a:p>
            <a:pPr lvl="1"/>
            <a:r>
              <a:rPr lang="en-US" dirty="0"/>
              <a:t>Are in or have completed a drug rehabilitation program and are not engaging in the illegal use of drugs;</a:t>
            </a:r>
          </a:p>
          <a:p>
            <a:pPr lvl="1"/>
            <a:r>
              <a:rPr lang="en-US" dirty="0"/>
              <a:t>Individuals with SUD (such as opioid use disorder) who are taking prescribed medications, sometimes called MOUD – medications for opioid use disorder or MAT – medication assisted treatment, such as buprenorphine or methadone.</a:t>
            </a:r>
          </a:p>
          <a:p>
            <a:r>
              <a:rPr lang="en-US" dirty="0"/>
              <a:t>When evaluating if impairment is a disability, the positive effects of a mitigating measure, such as prescribed MAT, must be disregarded.</a:t>
            </a:r>
          </a:p>
          <a:p>
            <a:pPr marL="0">
              <a:lnSpc>
                <a:spcPct val="107000"/>
              </a:lnSpc>
              <a:spcAft>
                <a:spcPts val="0"/>
              </a:spcAft>
            </a:pPr>
            <a:r>
              <a:rPr lang="en-US" dirty="0"/>
              <a:t>EEOC Resource: </a:t>
            </a:r>
            <a:r>
              <a:rPr lang="en-US" dirty="0">
                <a:hlinkClick r:id="rId2"/>
              </a:rPr>
              <a:t>Use of Codeine, Oxycodone, and Other Opioids: Information for Employees</a:t>
            </a:r>
            <a:endParaRPr lang="en-US" dirty="0">
              <a:ea typeface="Calibri" panose="020F0502020204030204" pitchFamily="34" charset="0"/>
            </a:endParaRPr>
          </a:p>
          <a:p>
            <a:pPr marL="0">
              <a:lnSpc>
                <a:spcPct val="107000"/>
              </a:lnSpc>
              <a:spcAft>
                <a:spcPts val="0"/>
              </a:spcAft>
            </a:pPr>
            <a:endParaRPr lang="en-US" sz="300" dirty="0">
              <a:effectLst/>
              <a:ea typeface="Calibri" panose="020F0502020204030204" pitchFamily="34" charset="0"/>
            </a:endParaRPr>
          </a:p>
          <a:p>
            <a:pPr marL="0">
              <a:lnSpc>
                <a:spcPct val="107000"/>
              </a:lnSpc>
              <a:spcAft>
                <a:spcPts val="0"/>
              </a:spcAft>
            </a:pPr>
            <a:endParaRPr lang="en-US" sz="300" dirty="0">
              <a:ea typeface="Calibri" panose="020F0502020204030204" pitchFamily="34" charset="0"/>
            </a:endParaRPr>
          </a:p>
          <a:p>
            <a:pPr marL="0">
              <a:lnSpc>
                <a:spcPct val="107000"/>
              </a:lnSpc>
              <a:spcAft>
                <a:spcPts val="0"/>
              </a:spcAft>
            </a:pPr>
            <a:endParaRPr lang="en-US" sz="300" dirty="0">
              <a:effectLst/>
              <a:ea typeface="Calibri" panose="020F0502020204030204" pitchFamily="34" charset="0"/>
            </a:endParaRPr>
          </a:p>
          <a:p>
            <a:pPr marL="0">
              <a:lnSpc>
                <a:spcPct val="107000"/>
              </a:lnSpc>
              <a:spcAft>
                <a:spcPts val="0"/>
              </a:spcAft>
            </a:pPr>
            <a:endParaRPr lang="en-US" sz="300" dirty="0">
              <a:effectLst/>
              <a:ea typeface="Calibri" panose="020F0502020204030204" pitchFamily="34" charset="0"/>
            </a:endParaRPr>
          </a:p>
          <a:p>
            <a:r>
              <a:rPr lang="en-US" dirty="0"/>
              <a:t>HHS Resource: </a:t>
            </a:r>
            <a:r>
              <a:rPr lang="en-US" dirty="0">
                <a:hlinkClick r:id="rId3"/>
              </a:rPr>
              <a:t>National Survey on Drug Use and Health (samhsa.gov)</a:t>
            </a:r>
            <a:endParaRPr lang="en-US" dirty="0"/>
          </a:p>
        </p:txBody>
      </p:sp>
    </p:spTree>
    <p:extLst>
      <p:ext uri="{BB962C8B-B14F-4D97-AF65-F5344CB8AC3E}">
        <p14:creationId xmlns:p14="http://schemas.microsoft.com/office/powerpoint/2010/main" val="1129860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D5EE2-DEF3-D839-A125-38E94861B548}"/>
              </a:ext>
            </a:extLst>
          </p:cNvPr>
          <p:cNvSpPr>
            <a:spLocks noGrp="1"/>
          </p:cNvSpPr>
          <p:nvPr>
            <p:ph type="title"/>
          </p:nvPr>
        </p:nvSpPr>
        <p:spPr>
          <a:xfrm>
            <a:off x="622569" y="365126"/>
            <a:ext cx="10953345" cy="558800"/>
          </a:xfrm>
        </p:spPr>
        <p:txBody>
          <a:bodyPr>
            <a:normAutofit/>
          </a:bodyPr>
          <a:lstStyle/>
          <a:p>
            <a:r>
              <a:rPr lang="en-US" sz="3200" dirty="0"/>
              <a:t>Special Topics: Opioid Use Disorder and MAT</a:t>
            </a:r>
          </a:p>
        </p:txBody>
      </p:sp>
      <p:sp>
        <p:nvSpPr>
          <p:cNvPr id="3" name="Content Placeholder 2">
            <a:extLst>
              <a:ext uri="{FF2B5EF4-FFF2-40B4-BE49-F238E27FC236}">
                <a16:creationId xmlns:a16="http://schemas.microsoft.com/office/drawing/2014/main" id="{F57A1581-262E-A35D-87C3-EFA885434ED6}"/>
              </a:ext>
            </a:extLst>
          </p:cNvPr>
          <p:cNvSpPr>
            <a:spLocks noGrp="1"/>
          </p:cNvSpPr>
          <p:nvPr>
            <p:ph idx="1"/>
          </p:nvPr>
        </p:nvSpPr>
        <p:spPr>
          <a:xfrm>
            <a:off x="622570" y="1219199"/>
            <a:ext cx="10953344" cy="4943475"/>
          </a:xfrm>
        </p:spPr>
        <p:txBody>
          <a:bodyPr>
            <a:normAutofit fontScale="55000" lnSpcReduction="20000"/>
          </a:bodyPr>
          <a:lstStyle/>
          <a:p>
            <a:r>
              <a:rPr lang="en-US" sz="3300" dirty="0"/>
              <a:t>Potential Issues</a:t>
            </a:r>
          </a:p>
          <a:p>
            <a:pPr lvl="1"/>
            <a:r>
              <a:rPr lang="en-US" sz="3300" dirty="0"/>
              <a:t>Applicants rejected or employees terminated when employer learns about MAT.</a:t>
            </a:r>
          </a:p>
          <a:p>
            <a:pPr lvl="1"/>
            <a:r>
              <a:rPr lang="en-US" sz="3300" dirty="0"/>
              <a:t>Employer undertakes permissible drug testing. Prescribed medication results in positive drug test. But, employer does not allow individual to show that medication is being taken as prescribed. </a:t>
            </a:r>
          </a:p>
          <a:p>
            <a:pPr lvl="1"/>
            <a:r>
              <a:rPr lang="en-US" sz="3300" dirty="0"/>
              <a:t>Possible exceptions – If concern applicant or employee cannot do the job safely, then employer can attempt to demonstrate “direct threat.” In some limited circumstances, individual may be disqualified under a federal law.</a:t>
            </a:r>
          </a:p>
          <a:p>
            <a:pPr marL="0" marR="0" lvl="0" indent="-457200" algn="l" defTabSz="914400" rtl="0" eaLnBrk="1" fontAlgn="auto" latinLnBrk="0" hangingPunct="1">
              <a:lnSpc>
                <a:spcPct val="107000"/>
              </a:lnSpc>
              <a:spcBef>
                <a:spcPts val="0"/>
              </a:spcBef>
              <a:spcAft>
                <a:spcPts val="0"/>
              </a:spcAft>
              <a:buClr>
                <a:srgbClr val="224E99"/>
              </a:buClr>
              <a:buSzPct val="90000"/>
              <a:buFont typeface="Wingdings 3" panose="05040102010807070707" pitchFamily="18" charset="2"/>
              <a:buChar char=""/>
              <a:tabLst/>
              <a:defRPr/>
            </a:pPr>
            <a:r>
              <a:rPr lang="en-US" sz="3600" u="sng" dirty="0">
                <a:solidFill>
                  <a:srgbClr val="0000FF"/>
                </a:solidFill>
                <a:effectLst/>
                <a:ea typeface="DengXian" panose="02010600030101010101" pitchFamily="2" charset="-122"/>
                <a:hlinkClick r:id="rId2"/>
              </a:rPr>
              <a:t>EEOC v. Dragon Rig Sales and Service, LLC and The Modern Group</a:t>
            </a:r>
            <a:r>
              <a:rPr lang="en-US" sz="3600" u="sng" dirty="0">
                <a:solidFill>
                  <a:srgbClr val="0000FF"/>
                </a:solidFill>
                <a:effectLst/>
                <a:ea typeface="DengXian" panose="02010600030101010101" pitchFamily="2" charset="-122"/>
              </a:rPr>
              <a:t> </a:t>
            </a:r>
            <a:r>
              <a:rPr lang="en-US" sz="2500" dirty="0">
                <a:solidFill>
                  <a:srgbClr val="1B1B1B"/>
                </a:solidFill>
                <a:effectLst/>
                <a:ea typeface="DengXian" panose="02010600030101010101" pitchFamily="2" charset="-122"/>
              </a:rPr>
              <a:t>(</a:t>
            </a:r>
            <a:r>
              <a:rPr lang="en-US" sz="2500" dirty="0">
                <a:solidFill>
                  <a:srgbClr val="1B1B1B"/>
                </a:solidFill>
                <a:effectLst/>
                <a:ea typeface="Times New Roman" panose="02020603050405020304" pitchFamily="18" charset="0"/>
              </a:rPr>
              <a:t>Beaumont, TX, May 2024) </a:t>
            </a:r>
            <a:r>
              <a:rPr lang="en-US" sz="3300" dirty="0">
                <a:solidFill>
                  <a:srgbClr val="1B1B1B"/>
                </a:solidFill>
                <a:effectLst/>
                <a:ea typeface="Times New Roman" panose="02020603050405020304" pitchFamily="18" charset="0"/>
              </a:rPr>
              <a:t>- </a:t>
            </a:r>
            <a:r>
              <a:rPr kumimoji="0" lang="en-US" sz="3300" i="0" u="none" strike="noStrike" kern="1200" cap="none" spc="0" normalizeH="0" baseline="0" noProof="0" dirty="0">
                <a:ln>
                  <a:noFill/>
                </a:ln>
                <a:solidFill>
                  <a:srgbClr val="1B1B1B"/>
                </a:solidFill>
                <a:effectLst/>
                <a:uLnTx/>
                <a:uFillTx/>
                <a:ea typeface="Calibri" panose="020F0502020204030204" pitchFamily="34" charset="0"/>
              </a:rPr>
              <a:t>Resolved complaint alleging that employer wrongfully withdrew an applicant’s offer of employment after learning of use of prescription medication to treat anxiety and OUD.  Alleged that:</a:t>
            </a:r>
          </a:p>
          <a:p>
            <a:pPr marL="0" lvl="1" indent="0">
              <a:lnSpc>
                <a:spcPct val="107000"/>
              </a:lnSpc>
              <a:spcBef>
                <a:spcPts val="0"/>
              </a:spcBef>
              <a:spcAft>
                <a:spcPts val="0"/>
              </a:spcAft>
              <a:buClr>
                <a:srgbClr val="224E99"/>
              </a:buClr>
              <a:buSzPct val="90000"/>
              <a:buNone/>
              <a:defRPr/>
            </a:pPr>
            <a:endParaRPr kumimoji="0" lang="en-US" sz="3300" i="0" u="none" strike="noStrike" kern="1200" cap="none" spc="0" normalizeH="0" baseline="0" noProof="0" dirty="0">
              <a:ln>
                <a:noFill/>
              </a:ln>
              <a:solidFill>
                <a:srgbClr val="1B1B1B"/>
              </a:solidFill>
              <a:effectLst/>
              <a:uLnTx/>
              <a:uFillTx/>
              <a:ea typeface="Calibri" panose="020F0502020204030204" pitchFamily="34" charset="0"/>
            </a:endParaRPr>
          </a:p>
          <a:p>
            <a:pPr marL="228600" lvl="2" indent="0">
              <a:lnSpc>
                <a:spcPct val="107000"/>
              </a:lnSpc>
              <a:spcBef>
                <a:spcPts val="0"/>
              </a:spcBef>
              <a:buClr>
                <a:srgbClr val="224E99"/>
              </a:buClr>
              <a:buSzPct val="90000"/>
              <a:buNone/>
              <a:defRPr/>
            </a:pPr>
            <a:r>
              <a:rPr kumimoji="0" lang="en-US" sz="3300" i="0" u="none" strike="noStrike" kern="1200" cap="none" spc="0" normalizeH="0" baseline="0" noProof="0" dirty="0">
                <a:ln>
                  <a:noFill/>
                </a:ln>
                <a:solidFill>
                  <a:srgbClr val="1B1B1B"/>
                </a:solidFill>
                <a:effectLst/>
                <a:uLnTx/>
                <a:uFillTx/>
                <a:ea typeface="Calibri" panose="020F0502020204030204" pitchFamily="34" charset="0"/>
              </a:rPr>
              <a:t>Companies withdrew offer of employment without engaging with applicant to determine if he could perform the essential job functions, with or without reasonable accommodation, even though he passed required drug test.</a:t>
            </a:r>
          </a:p>
          <a:p>
            <a:pPr marL="228600" lvl="2" indent="0">
              <a:lnSpc>
                <a:spcPct val="107000"/>
              </a:lnSpc>
              <a:spcBef>
                <a:spcPts val="0"/>
              </a:spcBef>
              <a:buClr>
                <a:srgbClr val="224E99"/>
              </a:buClr>
              <a:buSzPct val="90000"/>
              <a:buNone/>
              <a:defRPr/>
            </a:pPr>
            <a:endParaRPr kumimoji="0" lang="en-US" sz="3300" i="0" u="none" strike="noStrike" kern="1200" cap="none" spc="0" normalizeH="0" baseline="0" noProof="0" dirty="0">
              <a:ln>
                <a:noFill/>
              </a:ln>
              <a:solidFill>
                <a:srgbClr val="1B1B1B"/>
              </a:solidFill>
              <a:effectLst/>
              <a:uLnTx/>
              <a:uFillTx/>
              <a:ea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
                <a:srgbClr val="224E99"/>
              </a:buClr>
              <a:buSzPct val="90000"/>
              <a:buNone/>
              <a:tabLst/>
              <a:defRPr/>
            </a:pPr>
            <a:r>
              <a:rPr lang="en-US" sz="3300" dirty="0">
                <a:solidFill>
                  <a:srgbClr val="1B1B1B"/>
                </a:solidFill>
                <a:ea typeface="Calibri" panose="020F0502020204030204" pitchFamily="34" charset="0"/>
              </a:rPr>
              <a:t>Companies agreed to pay $35,000, implement management training, policy revisions and other relief</a:t>
            </a:r>
            <a:endParaRPr lang="en-US" sz="3300" dirty="0"/>
          </a:p>
        </p:txBody>
      </p:sp>
    </p:spTree>
    <p:extLst>
      <p:ext uri="{BB962C8B-B14F-4D97-AF65-F5344CB8AC3E}">
        <p14:creationId xmlns:p14="http://schemas.microsoft.com/office/powerpoint/2010/main" val="1342447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EA93B-09D2-931F-FFCA-44F036F8E602}"/>
              </a:ext>
            </a:extLst>
          </p:cNvPr>
          <p:cNvSpPr>
            <a:spLocks noGrp="1"/>
          </p:cNvSpPr>
          <p:nvPr>
            <p:ph type="title"/>
          </p:nvPr>
        </p:nvSpPr>
        <p:spPr/>
        <p:txBody>
          <a:bodyPr>
            <a:normAutofit fontScale="90000"/>
          </a:bodyPr>
          <a:lstStyle/>
          <a:p>
            <a:r>
              <a:rPr lang="en-US" dirty="0"/>
              <a:t>Special Topics: Role of Mental Health Providers</a:t>
            </a:r>
          </a:p>
        </p:txBody>
      </p:sp>
      <p:sp>
        <p:nvSpPr>
          <p:cNvPr id="3" name="Content Placeholder 2">
            <a:extLst>
              <a:ext uri="{FF2B5EF4-FFF2-40B4-BE49-F238E27FC236}">
                <a16:creationId xmlns:a16="http://schemas.microsoft.com/office/drawing/2014/main" id="{5C98FC1B-B4DD-A2FB-E1AF-DF5B171EF2A7}"/>
              </a:ext>
            </a:extLst>
          </p:cNvPr>
          <p:cNvSpPr>
            <a:spLocks noGrp="1"/>
          </p:cNvSpPr>
          <p:nvPr>
            <p:ph idx="1"/>
          </p:nvPr>
        </p:nvSpPr>
        <p:spPr/>
        <p:txBody>
          <a:bodyPr>
            <a:normAutofit fontScale="92500" lnSpcReduction="10000"/>
          </a:bodyPr>
          <a:lstStyle/>
          <a:p>
            <a:r>
              <a:rPr lang="en-US" dirty="0"/>
              <a:t>Mental health providers may assist their clients in identifying a need for workplace reasonable accommodations and support those requests by speaking to employers.</a:t>
            </a:r>
          </a:p>
          <a:p>
            <a:r>
              <a:rPr lang="en-US" dirty="0"/>
              <a:t>Mental health providers may be asked to respond to employer inquiries about safety risks, potential “direct threat.”</a:t>
            </a:r>
          </a:p>
          <a:p>
            <a:r>
              <a:rPr lang="en-US" dirty="0"/>
              <a:t>EEOC Resources</a:t>
            </a:r>
          </a:p>
          <a:p>
            <a:pPr lvl="1"/>
            <a:r>
              <a:rPr lang="en-US" dirty="0">
                <a:hlinkClick r:id="rId2"/>
              </a:rPr>
              <a:t>The Mental Health Provider's Role in a Client's Request for a Reasonable Accommodation at Work</a:t>
            </a:r>
            <a:endParaRPr lang="en-US" dirty="0"/>
          </a:p>
          <a:p>
            <a:pPr lvl="1"/>
            <a:r>
              <a:rPr lang="en-US" dirty="0">
                <a:hlinkClick r:id="rId3"/>
              </a:rPr>
              <a:t>How Health Care Providers Can Help Current and Former Patients Who Have Used Opioids Stay Employed</a:t>
            </a:r>
            <a:endParaRPr lang="en-US" dirty="0"/>
          </a:p>
          <a:p>
            <a:endParaRPr lang="en-US" dirty="0"/>
          </a:p>
        </p:txBody>
      </p:sp>
    </p:spTree>
    <p:extLst>
      <p:ext uri="{BB962C8B-B14F-4D97-AF65-F5344CB8AC3E}">
        <p14:creationId xmlns:p14="http://schemas.microsoft.com/office/powerpoint/2010/main" val="154970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EA4E0-B689-435F-A188-BFD8B289282D}"/>
              </a:ext>
            </a:extLst>
          </p:cNvPr>
          <p:cNvSpPr>
            <a:spLocks noGrp="1"/>
          </p:cNvSpPr>
          <p:nvPr>
            <p:ph type="title"/>
          </p:nvPr>
        </p:nvSpPr>
        <p:spPr>
          <a:xfrm>
            <a:off x="622569" y="165819"/>
            <a:ext cx="10953345" cy="519981"/>
          </a:xfrm>
        </p:spPr>
        <p:txBody>
          <a:bodyPr>
            <a:normAutofit fontScale="90000"/>
          </a:bodyPr>
          <a:lstStyle/>
          <a:p>
            <a:pPr algn="ctr"/>
            <a:r>
              <a:rPr lang="en-US" sz="3200" b="1" dirty="0"/>
              <a:t>Select EEOC Mental Health Matter Resolutions</a:t>
            </a:r>
          </a:p>
        </p:txBody>
      </p:sp>
      <p:sp>
        <p:nvSpPr>
          <p:cNvPr id="3" name="Content Placeholder 2">
            <a:extLst>
              <a:ext uri="{FF2B5EF4-FFF2-40B4-BE49-F238E27FC236}">
                <a16:creationId xmlns:a16="http://schemas.microsoft.com/office/drawing/2014/main" id="{76650517-CF76-4866-9164-B35C0355DE93}"/>
              </a:ext>
            </a:extLst>
          </p:cNvPr>
          <p:cNvSpPr>
            <a:spLocks noGrp="1"/>
          </p:cNvSpPr>
          <p:nvPr>
            <p:ph idx="1"/>
          </p:nvPr>
        </p:nvSpPr>
        <p:spPr>
          <a:xfrm>
            <a:off x="622570" y="685800"/>
            <a:ext cx="10953344" cy="5358093"/>
          </a:xfrm>
        </p:spPr>
        <p:txBody>
          <a:bodyPr>
            <a:noAutofit/>
          </a:bodyPr>
          <a:lstStyle/>
          <a:p>
            <a:pPr marL="0" marR="0">
              <a:lnSpc>
                <a:spcPct val="107000"/>
              </a:lnSpc>
              <a:spcBef>
                <a:spcPts val="0"/>
              </a:spcBef>
              <a:spcAft>
                <a:spcPts val="0"/>
              </a:spcAft>
            </a:pPr>
            <a:r>
              <a:rPr lang="en-US" sz="2000" u="sng" dirty="0">
                <a:solidFill>
                  <a:srgbClr val="0000FF"/>
                </a:solidFill>
                <a:effectLst/>
                <a:ea typeface="Calibri" panose="020F0502020204030204" pitchFamily="34" charset="0"/>
                <a:hlinkClick r:id="rId2"/>
              </a:rPr>
              <a:t>EEOC v. Citizens Bank, N.A.</a:t>
            </a:r>
            <a:r>
              <a:rPr lang="en-US" sz="2000" dirty="0">
                <a:effectLst/>
                <a:ea typeface="Calibri" panose="020F0502020204030204" pitchFamily="34" charset="0"/>
              </a:rPr>
              <a:t> (Cranston, RI, November 2023)</a:t>
            </a:r>
            <a:r>
              <a:rPr lang="en-US" sz="2000" dirty="0">
                <a:ea typeface="Calibri" panose="020F0502020204030204" pitchFamily="34" charset="0"/>
              </a:rPr>
              <a:t> – </a:t>
            </a:r>
            <a:r>
              <a:rPr lang="en-US" sz="2000" dirty="0">
                <a:solidFill>
                  <a:srgbClr val="1B1B1B"/>
                </a:solidFill>
                <a:effectLst/>
                <a:ea typeface="Times New Roman" panose="02020603050405020304" pitchFamily="18" charset="0"/>
              </a:rPr>
              <a:t>Resolved complaint alleging that bank failed to reassign employee with anxiety disorder to open positions (per employee’s request) or discuss other accommodations. </a:t>
            </a:r>
            <a:endParaRPr lang="en-US" sz="2000" dirty="0">
              <a:effectLst/>
              <a:ea typeface="Times New Roman" panose="02020603050405020304" pitchFamily="18" charset="0"/>
            </a:endParaRPr>
          </a:p>
          <a:p>
            <a:pPr marL="0" marR="0">
              <a:spcBef>
                <a:spcPts val="0"/>
              </a:spcBef>
              <a:spcAft>
                <a:spcPts val="0"/>
              </a:spcAft>
            </a:pPr>
            <a:r>
              <a:rPr lang="en-US" sz="2000" dirty="0">
                <a:effectLst/>
                <a:ea typeface="Calibri" panose="020F0502020204030204" pitchFamily="34" charset="0"/>
              </a:rPr>
              <a:t> </a:t>
            </a:r>
            <a:r>
              <a:rPr lang="en-US" sz="2000" u="sng" dirty="0">
                <a:solidFill>
                  <a:srgbClr val="000000"/>
                </a:solidFill>
                <a:effectLst/>
                <a:ea typeface="Times New Roman" panose="02020603050405020304" pitchFamily="18" charset="0"/>
                <a:hlinkClick r:id="rId3"/>
              </a:rPr>
              <a:t>EEOC v. Hobby Lobby Stores, Inc.</a:t>
            </a:r>
            <a:r>
              <a:rPr lang="en-US" sz="2000" dirty="0">
                <a:solidFill>
                  <a:srgbClr val="000000"/>
                </a:solidFill>
                <a:effectLst/>
                <a:ea typeface="Times New Roman" panose="02020603050405020304" pitchFamily="18" charset="0"/>
              </a:rPr>
              <a:t> (Olathe, KS, May 2023) – Resolved case alleging that employer fired employee with </a:t>
            </a:r>
            <a:r>
              <a:rPr lang="en-US" sz="2000" dirty="0">
                <a:solidFill>
                  <a:srgbClr val="1B1B1B"/>
                </a:solidFill>
                <a:effectLst/>
                <a:ea typeface="Times New Roman" panose="02020603050405020304" pitchFamily="18" charset="0"/>
              </a:rPr>
              <a:t>anxiety, depression, and PTSD who requested </a:t>
            </a:r>
            <a:r>
              <a:rPr lang="en-US" sz="2000" dirty="0">
                <a:solidFill>
                  <a:srgbClr val="1B1B1B"/>
                </a:solidFill>
                <a:effectLst/>
                <a:highlight>
                  <a:srgbClr val="FFFF00"/>
                </a:highlight>
                <a:ea typeface="Times New Roman" panose="02020603050405020304" pitchFamily="18" charset="0"/>
              </a:rPr>
              <a:t>use of service dog as a reasonable accommodation</a:t>
            </a:r>
            <a:r>
              <a:rPr lang="en-US" sz="2000" dirty="0">
                <a:solidFill>
                  <a:srgbClr val="1B1B1B"/>
                </a:solidFill>
                <a:effectLst/>
                <a:ea typeface="Times New Roman" panose="02020603050405020304" pitchFamily="18" charset="0"/>
              </a:rPr>
              <a:t>.</a:t>
            </a:r>
          </a:p>
          <a:p>
            <a:pPr marL="0" marR="0">
              <a:lnSpc>
                <a:spcPct val="107000"/>
              </a:lnSpc>
              <a:spcBef>
                <a:spcPts val="0"/>
              </a:spcBef>
              <a:spcAft>
                <a:spcPts val="0"/>
              </a:spcAft>
            </a:pPr>
            <a:r>
              <a:rPr lang="en-US" sz="2000" b="0" i="0" u="sng" dirty="0">
                <a:solidFill>
                  <a:srgbClr val="005EA2"/>
                </a:solidFill>
                <a:effectLst/>
                <a:hlinkClick r:id="rId4"/>
              </a:rPr>
              <a:t>EEOC v. </a:t>
            </a:r>
            <a:r>
              <a:rPr lang="en-US" sz="2000" b="0" i="0" u="sng" dirty="0" err="1">
                <a:solidFill>
                  <a:srgbClr val="005EA2"/>
                </a:solidFill>
                <a:effectLst/>
                <a:hlinkClick r:id="rId4"/>
              </a:rPr>
              <a:t>Ranew’s</a:t>
            </a:r>
            <a:r>
              <a:rPr lang="en-US" sz="2000" b="0" i="0" u="sng" dirty="0">
                <a:solidFill>
                  <a:srgbClr val="005EA2"/>
                </a:solidFill>
                <a:effectLst/>
                <a:hlinkClick r:id="rId4"/>
              </a:rPr>
              <a:t> Management Company</a:t>
            </a:r>
            <a:r>
              <a:rPr lang="en-US" sz="2000" b="0" i="0" dirty="0">
                <a:solidFill>
                  <a:srgbClr val="1B1B1B"/>
                </a:solidFill>
                <a:effectLst/>
              </a:rPr>
              <a:t> (Milner, GA, 2022) </a:t>
            </a:r>
            <a:r>
              <a:rPr lang="en-US" sz="2000" dirty="0">
                <a:solidFill>
                  <a:srgbClr val="000000"/>
                </a:solidFill>
                <a:effectLst/>
                <a:ea typeface="Times New Roman" panose="02020603050405020304" pitchFamily="18" charset="0"/>
              </a:rPr>
              <a:t>–</a:t>
            </a:r>
            <a:r>
              <a:rPr lang="en-US" sz="2000" b="0" i="0" dirty="0">
                <a:solidFill>
                  <a:srgbClr val="1B1B1B"/>
                </a:solidFill>
                <a:effectLst/>
              </a:rPr>
              <a:t> </a:t>
            </a:r>
            <a:r>
              <a:rPr lang="en-US" sz="2000" dirty="0">
                <a:solidFill>
                  <a:srgbClr val="1B1B1B"/>
                </a:solidFill>
              </a:rPr>
              <a:t>Resolved allegations that employee diagnosed with severe depression was fired after taking six weeks off of work, per doctor’s recommendation. </a:t>
            </a:r>
            <a:endParaRPr lang="en-US" sz="2000" u="sng" dirty="0">
              <a:solidFill>
                <a:srgbClr val="005EA2"/>
              </a:solidFill>
            </a:endParaRPr>
          </a:p>
          <a:p>
            <a:pPr marL="0">
              <a:spcAft>
                <a:spcPts val="0"/>
              </a:spcAft>
              <a:tabLst>
                <a:tab pos="463550" algn="l"/>
              </a:tabLst>
            </a:pPr>
            <a:r>
              <a:rPr lang="en-US" sz="2000" b="0" i="0" u="sng" dirty="0">
                <a:solidFill>
                  <a:srgbClr val="005EA2"/>
                </a:solidFill>
                <a:effectLst/>
                <a:hlinkClick r:id="rId5"/>
              </a:rPr>
              <a:t>EEOC v. Hollingsworth Richards, LLC</a:t>
            </a:r>
            <a:r>
              <a:rPr lang="en-US" sz="2000" b="0" i="0" dirty="0">
                <a:solidFill>
                  <a:srgbClr val="1B1B1B"/>
                </a:solidFill>
                <a:effectLst/>
              </a:rPr>
              <a:t> (Covington, LA, 2022) –</a:t>
            </a:r>
            <a:r>
              <a:rPr lang="en-US" sz="2000" dirty="0">
                <a:solidFill>
                  <a:srgbClr val="1B1B1B"/>
                </a:solidFill>
              </a:rPr>
              <a:t> </a:t>
            </a:r>
            <a:r>
              <a:rPr lang="en-US" sz="2000" b="0" i="0" dirty="0">
                <a:solidFill>
                  <a:srgbClr val="1B1B1B"/>
                </a:solidFill>
                <a:effectLst/>
              </a:rPr>
              <a:t>Resolved case alleging that employer subjected employee to an unlawful medical exam and </a:t>
            </a:r>
            <a:r>
              <a:rPr lang="en-US" sz="2000" b="0" i="0" dirty="0">
                <a:solidFill>
                  <a:srgbClr val="1B1B1B"/>
                </a:solidFill>
                <a:effectLst/>
                <a:highlight>
                  <a:srgbClr val="FFFF00"/>
                </a:highlight>
              </a:rPr>
              <a:t>discharged her based on her use of ADHD medication</a:t>
            </a:r>
            <a:r>
              <a:rPr lang="en-US" sz="2000" b="0" i="0" dirty="0">
                <a:solidFill>
                  <a:srgbClr val="1B1B1B"/>
                </a:solidFill>
                <a:effectLst/>
              </a:rPr>
              <a:t>. </a:t>
            </a:r>
          </a:p>
          <a:p>
            <a:pPr marL="0">
              <a:spcAft>
                <a:spcPts val="0"/>
              </a:spcAft>
              <a:tabLst>
                <a:tab pos="463550" algn="l"/>
              </a:tabLst>
            </a:pPr>
            <a:r>
              <a:rPr lang="en-US" sz="2000" b="0" i="0" u="sng" dirty="0">
                <a:solidFill>
                  <a:srgbClr val="005EA2"/>
                </a:solidFill>
                <a:effectLst/>
                <a:hlinkClick r:id="rId6"/>
              </a:rPr>
              <a:t>EEOC v. Party City Corporation</a:t>
            </a:r>
            <a:r>
              <a:rPr lang="en-US" sz="2000" b="0" i="0" dirty="0">
                <a:solidFill>
                  <a:srgbClr val="1B1B1B"/>
                </a:solidFill>
                <a:effectLst/>
              </a:rPr>
              <a:t> (Rockaway, NJ, 2019) –</a:t>
            </a:r>
            <a:r>
              <a:rPr lang="en-US" sz="2000" dirty="0">
                <a:solidFill>
                  <a:srgbClr val="1B1B1B"/>
                </a:solidFill>
              </a:rPr>
              <a:t> </a:t>
            </a:r>
            <a:r>
              <a:rPr lang="en-US" sz="2000" b="0" i="0" dirty="0">
                <a:solidFill>
                  <a:srgbClr val="1B1B1B"/>
                </a:solidFill>
                <a:effectLst/>
              </a:rPr>
              <a:t>Resolved complaint alleging that employer denied </a:t>
            </a:r>
            <a:r>
              <a:rPr lang="en-US" sz="2000" dirty="0">
                <a:solidFill>
                  <a:srgbClr val="1B1B1B"/>
                </a:solidFill>
              </a:rPr>
              <a:t>applicant with severe anxiety and on autism spectrum a </a:t>
            </a:r>
            <a:r>
              <a:rPr lang="en-US" sz="2000" dirty="0">
                <a:solidFill>
                  <a:srgbClr val="1B1B1B"/>
                </a:solidFill>
                <a:highlight>
                  <a:srgbClr val="FFFF00"/>
                </a:highlight>
              </a:rPr>
              <a:t>job coach as reasonable accommodation</a:t>
            </a:r>
            <a:r>
              <a:rPr lang="en-US" sz="2000" dirty="0">
                <a:solidFill>
                  <a:srgbClr val="1B1B1B"/>
                </a:solidFill>
              </a:rPr>
              <a:t>. </a:t>
            </a:r>
            <a:endParaRPr lang="en-US" sz="2500" dirty="0">
              <a:effectLst/>
              <a:ea typeface="Calibri" panose="020F0502020204030204" pitchFamily="34" charset="0"/>
            </a:endParaRPr>
          </a:p>
          <a:p>
            <a:pPr marL="0" marR="0">
              <a:spcBef>
                <a:spcPts val="0"/>
              </a:spcBef>
              <a:spcAft>
                <a:spcPts val="0"/>
              </a:spcAft>
              <a:tabLst>
                <a:tab pos="463550" algn="l"/>
              </a:tabLst>
            </a:pPr>
            <a:endParaRPr lang="en-US" sz="2500" dirty="0">
              <a:effectLst/>
              <a:ea typeface="Calibri" panose="020F0502020204030204" pitchFamily="34" charset="0"/>
            </a:endParaRPr>
          </a:p>
          <a:p>
            <a:pPr marL="0" marR="0" indent="0">
              <a:spcBef>
                <a:spcPts val="0"/>
              </a:spcBef>
              <a:spcAft>
                <a:spcPts val="0"/>
              </a:spcAft>
              <a:buNone/>
            </a:pPr>
            <a:endParaRPr lang="en-US" sz="700" dirty="0">
              <a:effectLst/>
              <a:ea typeface="Calibri" panose="020F0502020204030204" pitchFamily="34" charset="0"/>
            </a:endParaRPr>
          </a:p>
          <a:p>
            <a:pPr marL="0" marR="0" indent="0">
              <a:spcBef>
                <a:spcPts val="0"/>
              </a:spcBef>
              <a:spcAft>
                <a:spcPts val="0"/>
              </a:spcAft>
              <a:buNone/>
            </a:pPr>
            <a:endParaRPr lang="en-US" sz="700" dirty="0">
              <a:effectLst/>
              <a:ea typeface="Calibri" panose="020F0502020204030204" pitchFamily="34" charset="0"/>
            </a:endParaRPr>
          </a:p>
        </p:txBody>
      </p:sp>
    </p:spTree>
    <p:extLst>
      <p:ext uri="{BB962C8B-B14F-4D97-AF65-F5344CB8AC3E}">
        <p14:creationId xmlns:p14="http://schemas.microsoft.com/office/powerpoint/2010/main" val="232372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8A09C-4FBD-64AB-1C24-F3CD30E24A66}"/>
              </a:ext>
            </a:extLst>
          </p:cNvPr>
          <p:cNvSpPr>
            <a:spLocks noGrp="1"/>
          </p:cNvSpPr>
          <p:nvPr>
            <p:ph type="title"/>
          </p:nvPr>
        </p:nvSpPr>
        <p:spPr/>
        <p:txBody>
          <a:bodyPr>
            <a:normAutofit fontScale="90000"/>
          </a:bodyPr>
          <a:lstStyle/>
          <a:p>
            <a:r>
              <a:rPr lang="en-US" dirty="0"/>
              <a:t>EEOC Resources on ADA Definition of Disability</a:t>
            </a:r>
          </a:p>
        </p:txBody>
      </p:sp>
      <p:sp>
        <p:nvSpPr>
          <p:cNvPr id="3" name="Content Placeholder 2">
            <a:extLst>
              <a:ext uri="{FF2B5EF4-FFF2-40B4-BE49-F238E27FC236}">
                <a16:creationId xmlns:a16="http://schemas.microsoft.com/office/drawing/2014/main" id="{55D5C676-463F-E2E1-E8D9-B803E39BF846}"/>
              </a:ext>
            </a:extLst>
          </p:cNvPr>
          <p:cNvSpPr>
            <a:spLocks noGrp="1"/>
          </p:cNvSpPr>
          <p:nvPr>
            <p:ph idx="1"/>
          </p:nvPr>
        </p:nvSpPr>
        <p:spPr/>
        <p:txBody>
          <a:bodyPr>
            <a:normAutofit fontScale="92500" lnSpcReduction="10000"/>
          </a:bodyPr>
          <a:lstStyle/>
          <a:p>
            <a:r>
              <a:rPr lang="en-US" dirty="0">
                <a:hlinkClick r:id="rId2"/>
              </a:rPr>
              <a:t>Definition of Disability: 2008 ADA Amendments Act Changes</a:t>
            </a:r>
            <a:endParaRPr lang="en-US" dirty="0"/>
          </a:p>
          <a:p>
            <a:pPr lvl="1"/>
            <a:r>
              <a:rPr lang="en-US" dirty="0"/>
              <a:t>EEOC’s ADA Amendments Act resource page.</a:t>
            </a:r>
          </a:p>
          <a:p>
            <a:r>
              <a:rPr lang="en-US" dirty="0">
                <a:hlinkClick r:id="rId3"/>
              </a:rPr>
              <a:t>ADA Amendments Act of 2008</a:t>
            </a:r>
            <a:endParaRPr lang="en-US" dirty="0"/>
          </a:p>
          <a:p>
            <a:pPr lvl="1"/>
            <a:r>
              <a:rPr lang="en-US" dirty="0"/>
              <a:t>Statutory text of the ADA Amendments Act.</a:t>
            </a:r>
          </a:p>
          <a:p>
            <a:r>
              <a:rPr lang="en-US" dirty="0">
                <a:hlinkClick r:id="rId4"/>
              </a:rPr>
              <a:t>Fact Sheet on the EEOC's Final Regulations Implementing the ADAAA</a:t>
            </a:r>
            <a:endParaRPr lang="en-US" dirty="0"/>
          </a:p>
          <a:p>
            <a:pPr lvl="1"/>
            <a:r>
              <a:rPr lang="en-US" dirty="0"/>
              <a:t>EEOC technical assistance document explaining the changes introduced to the ADA regulations by the ADA Amendments Act.</a:t>
            </a:r>
          </a:p>
          <a:p>
            <a:r>
              <a:rPr lang="en-US" dirty="0"/>
              <a:t>*Some EEOC documents were issued prior to the ADA Amendments Act.</a:t>
            </a:r>
          </a:p>
          <a:p>
            <a:endParaRPr lang="en-US" dirty="0"/>
          </a:p>
          <a:p>
            <a:endParaRPr lang="en-US" dirty="0"/>
          </a:p>
        </p:txBody>
      </p:sp>
    </p:spTree>
    <p:extLst>
      <p:ext uri="{BB962C8B-B14F-4D97-AF65-F5344CB8AC3E}">
        <p14:creationId xmlns:p14="http://schemas.microsoft.com/office/powerpoint/2010/main" val="3645699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277C4-1FE9-54ED-6925-2BDDEB8D5663}"/>
              </a:ext>
            </a:extLst>
          </p:cNvPr>
          <p:cNvSpPr>
            <a:spLocks noGrp="1"/>
          </p:cNvSpPr>
          <p:nvPr>
            <p:ph type="title"/>
          </p:nvPr>
        </p:nvSpPr>
        <p:spPr/>
        <p:txBody>
          <a:bodyPr>
            <a:normAutofit fontScale="90000"/>
          </a:bodyPr>
          <a:lstStyle/>
          <a:p>
            <a:r>
              <a:rPr lang="en-US" dirty="0"/>
              <a:t>EEOC Resources on Reasonable Accommodation and Undue Hardship</a:t>
            </a:r>
          </a:p>
        </p:txBody>
      </p:sp>
      <p:sp>
        <p:nvSpPr>
          <p:cNvPr id="3" name="Content Placeholder 2">
            <a:extLst>
              <a:ext uri="{FF2B5EF4-FFF2-40B4-BE49-F238E27FC236}">
                <a16:creationId xmlns:a16="http://schemas.microsoft.com/office/drawing/2014/main" id="{1B7852F3-052F-B17F-479F-F6B32635CE8B}"/>
              </a:ext>
            </a:extLst>
          </p:cNvPr>
          <p:cNvSpPr>
            <a:spLocks noGrp="1"/>
          </p:cNvSpPr>
          <p:nvPr>
            <p:ph idx="1"/>
          </p:nvPr>
        </p:nvSpPr>
        <p:spPr/>
        <p:txBody>
          <a:bodyPr>
            <a:normAutofit/>
          </a:bodyPr>
          <a:lstStyle/>
          <a:p>
            <a:r>
              <a:rPr lang="en-US" dirty="0">
                <a:hlinkClick r:id="rId2"/>
              </a:rPr>
              <a:t>Reasonable Accommodation</a:t>
            </a:r>
            <a:endParaRPr lang="en-US" dirty="0"/>
          </a:p>
          <a:p>
            <a:pPr lvl="1"/>
            <a:r>
              <a:rPr lang="en-US" dirty="0"/>
              <a:t>EEOC’s Reasonable Accommodation Landing Page</a:t>
            </a:r>
          </a:p>
          <a:p>
            <a:r>
              <a:rPr lang="en-US" dirty="0">
                <a:hlinkClick r:id="rId3"/>
              </a:rPr>
              <a:t>Depression, PTSD, &amp; Other Mental Health Conditions in the Workplace: Your Legal Rights</a:t>
            </a:r>
            <a:endParaRPr lang="en-US" dirty="0"/>
          </a:p>
          <a:p>
            <a:pPr lvl="1"/>
            <a:r>
              <a:rPr lang="en-US" dirty="0"/>
              <a:t>EEOC technical assistance on mental health conditions.</a:t>
            </a:r>
          </a:p>
          <a:p>
            <a:r>
              <a:rPr lang="en-US" dirty="0">
                <a:hlinkClick r:id="rId4"/>
              </a:rPr>
              <a:t>Enforcement Guidance on Reasonable Accommodation and Undue Hardship under the ADA </a:t>
            </a:r>
            <a:endParaRPr lang="en-US" dirty="0"/>
          </a:p>
          <a:p>
            <a:pPr lvl="1"/>
            <a:r>
              <a:rPr lang="en-US" dirty="0"/>
              <a:t>EEOC guidance on reasonable accommodation.</a:t>
            </a:r>
          </a:p>
        </p:txBody>
      </p:sp>
    </p:spTree>
    <p:extLst>
      <p:ext uri="{BB962C8B-B14F-4D97-AF65-F5344CB8AC3E}">
        <p14:creationId xmlns:p14="http://schemas.microsoft.com/office/powerpoint/2010/main" val="487068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277C4-1FE9-54ED-6925-2BDDEB8D5663}"/>
              </a:ext>
            </a:extLst>
          </p:cNvPr>
          <p:cNvSpPr>
            <a:spLocks noGrp="1"/>
          </p:cNvSpPr>
          <p:nvPr>
            <p:ph type="title"/>
          </p:nvPr>
        </p:nvSpPr>
        <p:spPr/>
        <p:txBody>
          <a:bodyPr/>
          <a:lstStyle/>
          <a:p>
            <a:r>
              <a:rPr lang="en-US" dirty="0"/>
              <a:t>EEOC Resources on Harassment</a:t>
            </a:r>
          </a:p>
        </p:txBody>
      </p:sp>
      <p:sp>
        <p:nvSpPr>
          <p:cNvPr id="3" name="Content Placeholder 2">
            <a:extLst>
              <a:ext uri="{FF2B5EF4-FFF2-40B4-BE49-F238E27FC236}">
                <a16:creationId xmlns:a16="http://schemas.microsoft.com/office/drawing/2014/main" id="{1B7852F3-052F-B17F-479F-F6B32635CE8B}"/>
              </a:ext>
            </a:extLst>
          </p:cNvPr>
          <p:cNvSpPr>
            <a:spLocks noGrp="1"/>
          </p:cNvSpPr>
          <p:nvPr>
            <p:ph idx="1"/>
          </p:nvPr>
        </p:nvSpPr>
        <p:spPr/>
        <p:txBody>
          <a:bodyPr>
            <a:normAutofit/>
          </a:bodyPr>
          <a:lstStyle/>
          <a:p>
            <a:r>
              <a:rPr lang="en-US" dirty="0">
                <a:hlinkClick r:id="rId2"/>
              </a:rPr>
              <a:t>Enforcement Guidance on Harassment in the Workplace</a:t>
            </a:r>
            <a:r>
              <a:rPr lang="en-US" dirty="0"/>
              <a:t> – 4/24</a:t>
            </a:r>
          </a:p>
          <a:p>
            <a:pPr lvl="1"/>
            <a:r>
              <a:rPr lang="en-US" dirty="0">
                <a:hlinkClick r:id="rId3"/>
              </a:rPr>
              <a:t>Summary of Key Provisions: EEOC Enforcement Guidance on Harassment in the Workplace</a:t>
            </a:r>
            <a:endParaRPr lang="en-US" dirty="0"/>
          </a:p>
          <a:p>
            <a:pPr lvl="1"/>
            <a:r>
              <a:rPr lang="en-US" dirty="0">
                <a:hlinkClick r:id="rId4"/>
              </a:rPr>
              <a:t>Questions and Answers for Employees: Harassment at Work</a:t>
            </a:r>
            <a:endParaRPr lang="en-US" dirty="0"/>
          </a:p>
          <a:p>
            <a:pPr lvl="1"/>
            <a:r>
              <a:rPr lang="en-US" dirty="0">
                <a:hlinkClick r:id="rId5"/>
              </a:rPr>
              <a:t>Small Business Fact Sheet: Harassment in the Workplace</a:t>
            </a:r>
            <a:endParaRPr lang="en-US" dirty="0"/>
          </a:p>
          <a:p>
            <a:r>
              <a:rPr lang="fr-FR" sz="2800" b="0" i="0" u="sng" dirty="0">
                <a:solidFill>
                  <a:srgbClr val="005EA2"/>
                </a:solidFill>
                <a:effectLst/>
                <a:hlinkClick r:id="rId6"/>
              </a:rPr>
              <a:t>EEOC v. Mine Rite Technologies, LLC</a:t>
            </a:r>
            <a:r>
              <a:rPr lang="fr-FR" sz="2800" b="0" i="0" dirty="0">
                <a:solidFill>
                  <a:srgbClr val="1B1B1B"/>
                </a:solidFill>
                <a:effectLst/>
              </a:rPr>
              <a:t> (Buffalo, WY, 2018) – </a:t>
            </a:r>
            <a:r>
              <a:rPr lang="fr-FR" sz="2800" b="0" i="0" dirty="0" err="1">
                <a:solidFill>
                  <a:srgbClr val="1B1B1B"/>
                </a:solidFill>
                <a:effectLst/>
              </a:rPr>
              <a:t>Resolved</a:t>
            </a:r>
            <a:r>
              <a:rPr lang="fr-FR" sz="2800" b="0" i="0" dirty="0">
                <a:solidFill>
                  <a:srgbClr val="1B1B1B"/>
                </a:solidFill>
                <a:effectLst/>
              </a:rPr>
              <a:t> </a:t>
            </a:r>
            <a:r>
              <a:rPr lang="fr-FR" sz="2800" dirty="0">
                <a:solidFill>
                  <a:srgbClr val="1B1B1B"/>
                </a:solidFill>
              </a:rPr>
              <a:t>complaint </a:t>
            </a:r>
            <a:r>
              <a:rPr lang="fr-FR" sz="2800" dirty="0" err="1">
                <a:solidFill>
                  <a:srgbClr val="1B1B1B"/>
                </a:solidFill>
              </a:rPr>
              <a:t>alleging</a:t>
            </a:r>
            <a:r>
              <a:rPr lang="fr-FR" sz="2800" dirty="0">
                <a:solidFill>
                  <a:srgbClr val="1B1B1B"/>
                </a:solidFill>
              </a:rPr>
              <a:t> </a:t>
            </a:r>
            <a:r>
              <a:rPr lang="fr-FR" sz="2800" dirty="0" err="1">
                <a:solidFill>
                  <a:srgbClr val="1B1B1B"/>
                </a:solidFill>
              </a:rPr>
              <a:t>harassment</a:t>
            </a:r>
            <a:r>
              <a:rPr lang="fr-FR" sz="2800" dirty="0">
                <a:solidFill>
                  <a:srgbClr val="1B1B1B"/>
                </a:solidFill>
              </a:rPr>
              <a:t> </a:t>
            </a:r>
            <a:r>
              <a:rPr lang="fr-FR" sz="2800" dirty="0" err="1">
                <a:solidFill>
                  <a:srgbClr val="1B1B1B"/>
                </a:solidFill>
              </a:rPr>
              <a:t>against</a:t>
            </a:r>
            <a:r>
              <a:rPr lang="fr-FR" sz="2800" dirty="0">
                <a:solidFill>
                  <a:srgbClr val="1B1B1B"/>
                </a:solidFill>
              </a:rPr>
              <a:t> </a:t>
            </a:r>
            <a:r>
              <a:rPr lang="fr-FR" sz="2800" dirty="0" err="1">
                <a:solidFill>
                  <a:srgbClr val="1B1B1B"/>
                </a:solidFill>
              </a:rPr>
              <a:t>veteran</a:t>
            </a:r>
            <a:r>
              <a:rPr lang="fr-FR" sz="2800" dirty="0">
                <a:solidFill>
                  <a:srgbClr val="1B1B1B"/>
                </a:solidFill>
              </a:rPr>
              <a:t> </a:t>
            </a:r>
            <a:r>
              <a:rPr lang="fr-FR" sz="2800" dirty="0" err="1">
                <a:solidFill>
                  <a:srgbClr val="1B1B1B"/>
                </a:solidFill>
              </a:rPr>
              <a:t>with</a:t>
            </a:r>
            <a:r>
              <a:rPr lang="fr-FR" sz="2800" dirty="0">
                <a:solidFill>
                  <a:srgbClr val="1B1B1B"/>
                </a:solidFill>
              </a:rPr>
              <a:t> PTSD. </a:t>
            </a:r>
            <a:endParaRPr lang="en-US" sz="2800" dirty="0">
              <a:solidFill>
                <a:srgbClr val="1B1B1B"/>
              </a:solidFill>
            </a:endParaRPr>
          </a:p>
          <a:p>
            <a:endParaRPr lang="en-US" dirty="0"/>
          </a:p>
        </p:txBody>
      </p:sp>
    </p:spTree>
    <p:extLst>
      <p:ext uri="{BB962C8B-B14F-4D97-AF65-F5344CB8AC3E}">
        <p14:creationId xmlns:p14="http://schemas.microsoft.com/office/powerpoint/2010/main" val="2613006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EA4E0-B689-435F-A188-BFD8B289282D}"/>
              </a:ext>
            </a:extLst>
          </p:cNvPr>
          <p:cNvSpPr>
            <a:spLocks noGrp="1"/>
          </p:cNvSpPr>
          <p:nvPr>
            <p:ph type="title"/>
          </p:nvPr>
        </p:nvSpPr>
        <p:spPr>
          <a:xfrm>
            <a:off x="622569" y="165818"/>
            <a:ext cx="10953345" cy="810227"/>
          </a:xfrm>
        </p:spPr>
        <p:txBody>
          <a:bodyPr>
            <a:normAutofit/>
          </a:bodyPr>
          <a:lstStyle/>
          <a:p>
            <a:pPr algn="ctr"/>
            <a:r>
              <a:rPr lang="en-US" sz="3700" b="1" dirty="0"/>
              <a:t>Additional EEOC Resources</a:t>
            </a:r>
          </a:p>
        </p:txBody>
      </p:sp>
      <p:sp>
        <p:nvSpPr>
          <p:cNvPr id="3" name="Content Placeholder 2">
            <a:extLst>
              <a:ext uri="{FF2B5EF4-FFF2-40B4-BE49-F238E27FC236}">
                <a16:creationId xmlns:a16="http://schemas.microsoft.com/office/drawing/2014/main" id="{76650517-CF76-4866-9164-B35C0355DE93}"/>
              </a:ext>
            </a:extLst>
          </p:cNvPr>
          <p:cNvSpPr>
            <a:spLocks noGrp="1"/>
          </p:cNvSpPr>
          <p:nvPr>
            <p:ph idx="1"/>
          </p:nvPr>
        </p:nvSpPr>
        <p:spPr>
          <a:xfrm>
            <a:off x="622570" y="857250"/>
            <a:ext cx="10953344" cy="5378297"/>
          </a:xfrm>
        </p:spPr>
        <p:txBody>
          <a:bodyPr>
            <a:noAutofit/>
          </a:bodyPr>
          <a:lstStyle/>
          <a:p>
            <a:pPr marL="0" marR="0">
              <a:lnSpc>
                <a:spcPct val="107000"/>
              </a:lnSpc>
              <a:spcBef>
                <a:spcPts val="0"/>
              </a:spcBef>
              <a:spcAft>
                <a:spcPts val="0"/>
              </a:spcAft>
            </a:pPr>
            <a:r>
              <a:rPr lang="en-US" sz="2800" dirty="0">
                <a:hlinkClick r:id="rId2"/>
              </a:rPr>
              <a:t>Mental Health Conditions: Resources for Job Seekers, Employees, and Employers</a:t>
            </a:r>
            <a:endParaRPr lang="en-US" sz="2800" dirty="0"/>
          </a:p>
          <a:p>
            <a:pPr marL="457200" lvl="1">
              <a:lnSpc>
                <a:spcPct val="107000"/>
              </a:lnSpc>
              <a:spcBef>
                <a:spcPts val="0"/>
              </a:spcBef>
              <a:spcAft>
                <a:spcPts val="0"/>
              </a:spcAft>
            </a:pPr>
            <a:r>
              <a:rPr lang="en-US" sz="2000" b="0" i="0" dirty="0">
                <a:solidFill>
                  <a:srgbClr val="1B1B1B"/>
                </a:solidFill>
                <a:effectLst/>
              </a:rPr>
              <a:t>EEOC’s Mental Health Landing </a:t>
            </a:r>
            <a:r>
              <a:rPr lang="en-US" sz="2000" dirty="0">
                <a:solidFill>
                  <a:srgbClr val="1B1B1B"/>
                </a:solidFill>
              </a:rPr>
              <a:t>Page</a:t>
            </a:r>
          </a:p>
          <a:p>
            <a:pPr marL="457200" lvl="1">
              <a:lnSpc>
                <a:spcPct val="107000"/>
              </a:lnSpc>
              <a:spcBef>
                <a:spcPts val="0"/>
              </a:spcBef>
              <a:spcAft>
                <a:spcPts val="0"/>
              </a:spcAft>
            </a:pPr>
            <a:endParaRPr lang="en-US" dirty="0"/>
          </a:p>
          <a:p>
            <a:pPr marL="0">
              <a:lnSpc>
                <a:spcPct val="107000"/>
              </a:lnSpc>
              <a:spcAft>
                <a:spcPts val="0"/>
              </a:spcAft>
            </a:pPr>
            <a:r>
              <a:rPr lang="en-US" dirty="0">
                <a:hlinkClick r:id="rId3"/>
              </a:rPr>
              <a:t>Disability-Related Questions, Medical Exams, and Confidentiality</a:t>
            </a:r>
            <a:endParaRPr lang="en-US" dirty="0"/>
          </a:p>
          <a:p>
            <a:pPr marL="0" lvl="1" indent="0">
              <a:lnSpc>
                <a:spcPct val="107000"/>
              </a:lnSpc>
              <a:spcAft>
                <a:spcPts val="0"/>
              </a:spcAft>
              <a:buNone/>
            </a:pPr>
            <a:r>
              <a:rPr lang="en-US" dirty="0">
                <a:ea typeface="Calibri" panose="020F0502020204030204" pitchFamily="34" charset="0"/>
              </a:rPr>
              <a:t>	EEOC’s Disability-Related Questions and Medical Exams Landing Page</a:t>
            </a:r>
          </a:p>
          <a:p>
            <a:pPr marL="0" lvl="1" indent="0">
              <a:lnSpc>
                <a:spcPct val="107000"/>
              </a:lnSpc>
              <a:spcBef>
                <a:spcPts val="0"/>
              </a:spcBef>
              <a:spcAft>
                <a:spcPts val="0"/>
              </a:spcAft>
              <a:buNone/>
            </a:pPr>
            <a:endParaRPr lang="en-US" sz="2000" dirty="0">
              <a:solidFill>
                <a:srgbClr val="1B1B1B"/>
              </a:solidFill>
            </a:endParaRPr>
          </a:p>
          <a:p>
            <a:pPr marL="0">
              <a:lnSpc>
                <a:spcPct val="107000"/>
              </a:lnSpc>
              <a:spcAft>
                <a:spcPts val="0"/>
              </a:spcAft>
            </a:pPr>
            <a:r>
              <a:rPr lang="en-US" dirty="0">
                <a:hlinkClick r:id="rId4"/>
              </a:rPr>
              <a:t>Select List of Resolved Cases Involving Mental Health Conditions Under the ADA</a:t>
            </a:r>
            <a:r>
              <a:rPr lang="en-US" dirty="0"/>
              <a:t> </a:t>
            </a:r>
          </a:p>
          <a:p>
            <a:pPr marL="457200" lvl="1">
              <a:lnSpc>
                <a:spcPct val="107000"/>
              </a:lnSpc>
              <a:spcAft>
                <a:spcPts val="0"/>
              </a:spcAft>
            </a:pPr>
            <a:r>
              <a:rPr lang="en-US" dirty="0">
                <a:ea typeface="Calibri" panose="020F0502020204030204" pitchFamily="34" charset="0"/>
              </a:rPr>
              <a:t>Updates expected soon, but all EEOC disability-related press releases available at: </a:t>
            </a:r>
            <a:r>
              <a:rPr lang="en-US" dirty="0">
                <a:hlinkClick r:id="rId5"/>
              </a:rPr>
              <a:t>EEOC Newsroom Search for Disability</a:t>
            </a:r>
            <a:endParaRPr lang="en-US" dirty="0"/>
          </a:p>
        </p:txBody>
      </p:sp>
    </p:spTree>
    <p:extLst>
      <p:ext uri="{BB962C8B-B14F-4D97-AF65-F5344CB8AC3E}">
        <p14:creationId xmlns:p14="http://schemas.microsoft.com/office/powerpoint/2010/main" val="3460964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B5E56-F83A-6864-3474-D7320ACAED43}"/>
              </a:ext>
            </a:extLst>
          </p:cNvPr>
          <p:cNvSpPr>
            <a:spLocks noGrp="1"/>
          </p:cNvSpPr>
          <p:nvPr>
            <p:ph type="title"/>
          </p:nvPr>
        </p:nvSpPr>
        <p:spPr/>
        <p:txBody>
          <a:bodyPr>
            <a:normAutofit fontScale="90000"/>
          </a:bodyPr>
          <a:lstStyle/>
          <a:p>
            <a:r>
              <a:rPr lang="en-US" sz="2400" u="sng" dirty="0"/>
              <a:t>Equal Employment Opportunity Commission</a:t>
            </a:r>
            <a:br>
              <a:rPr lang="en-US" sz="2400" dirty="0"/>
            </a:br>
            <a:r>
              <a:rPr lang="en-US" sz="2400" dirty="0"/>
              <a:t>- </a:t>
            </a:r>
            <a:r>
              <a:rPr lang="en-US" sz="2200" dirty="0"/>
              <a:t>Created in 1965 to Enforce Federal Equal Employment Opportunity Laws</a:t>
            </a:r>
            <a:br>
              <a:rPr lang="en-US" sz="2200" dirty="0"/>
            </a:br>
            <a:r>
              <a:rPr lang="en-US" sz="2200" dirty="0"/>
              <a:t>- Bipartisan Commission of 5 Presidential Appointees (No More than 3 from Same Party)</a:t>
            </a:r>
            <a:br>
              <a:rPr lang="en-US" sz="2200" dirty="0"/>
            </a:br>
            <a:r>
              <a:rPr lang="en-US" sz="2200" dirty="0"/>
              <a:t>- DC Headquarters and Over 50 Regional Offices</a:t>
            </a:r>
          </a:p>
        </p:txBody>
      </p:sp>
      <p:pic>
        <p:nvPicPr>
          <p:cNvPr id="4" name="Picture 7" descr="Map of EEOC Field Offices">
            <a:hlinkClick r:id="rId2"/>
            <a:extLst>
              <a:ext uri="{FF2B5EF4-FFF2-40B4-BE49-F238E27FC236}">
                <a16:creationId xmlns:a16="http://schemas.microsoft.com/office/drawing/2014/main" id="{231DB1C1-59D5-DCF3-BB4B-8B1E6D6E6B5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81250" y="1638301"/>
            <a:ext cx="7515225" cy="4596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9653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90CC2-AF71-4C29-BFAF-D5F25E0A28F8}"/>
              </a:ext>
            </a:extLst>
          </p:cNvPr>
          <p:cNvSpPr>
            <a:spLocks noGrp="1"/>
          </p:cNvSpPr>
          <p:nvPr>
            <p:ph type="title"/>
          </p:nvPr>
        </p:nvSpPr>
        <p:spPr>
          <a:xfrm>
            <a:off x="1847850" y="304799"/>
            <a:ext cx="8534400" cy="938087"/>
          </a:xfrm>
        </p:spPr>
        <p:txBody>
          <a:bodyPr>
            <a:normAutofit fontScale="90000"/>
          </a:bodyPr>
          <a:lstStyle/>
          <a:p>
            <a:r>
              <a:rPr lang="en-US" sz="2400" dirty="0"/>
              <a:t>EEOC’s Disability-Related Resources Landing Page:</a:t>
            </a:r>
            <a:br>
              <a:rPr lang="en-US" sz="2400" dirty="0"/>
            </a:br>
            <a:r>
              <a:rPr lang="en-US" sz="2400" dirty="0"/>
              <a:t>	https://www.eeoc.gov/eeoc-disability-related-resources</a:t>
            </a:r>
          </a:p>
        </p:txBody>
      </p:sp>
      <p:sp>
        <p:nvSpPr>
          <p:cNvPr id="8" name="Content Placeholder 7">
            <a:extLst>
              <a:ext uri="{FF2B5EF4-FFF2-40B4-BE49-F238E27FC236}">
                <a16:creationId xmlns:a16="http://schemas.microsoft.com/office/drawing/2014/main" id="{ABEA510E-8325-4C9E-B426-C27F24411E5D}"/>
              </a:ext>
            </a:extLst>
          </p:cNvPr>
          <p:cNvSpPr>
            <a:spLocks noGrp="1"/>
          </p:cNvSpPr>
          <p:nvPr>
            <p:ph idx="1"/>
          </p:nvPr>
        </p:nvSpPr>
        <p:spPr>
          <a:xfrm>
            <a:off x="1825752" y="6053330"/>
            <a:ext cx="8503920" cy="45719"/>
          </a:xfrm>
        </p:spPr>
        <p:txBody>
          <a:bodyPr>
            <a:normAutofit fontScale="25000" lnSpcReduction="20000"/>
          </a:bodyPr>
          <a:lstStyle/>
          <a:p>
            <a:pPr marL="0" indent="0">
              <a:buNone/>
            </a:pPr>
            <a:r>
              <a:rPr lang="en-US" dirty="0"/>
              <a:t>Search for “disability” at EEOC.gov</a:t>
            </a:r>
          </a:p>
        </p:txBody>
      </p:sp>
      <p:sp>
        <p:nvSpPr>
          <p:cNvPr id="4" name="Footer Placeholder 3">
            <a:extLst>
              <a:ext uri="{FF2B5EF4-FFF2-40B4-BE49-F238E27FC236}">
                <a16:creationId xmlns:a16="http://schemas.microsoft.com/office/drawing/2014/main" id="{675C2143-C70A-41E2-B4BB-58CCD70BC9F9}"/>
              </a:ext>
            </a:extLst>
          </p:cNvPr>
          <p:cNvSpPr>
            <a:spLocks noGrp="1"/>
          </p:cNvSpPr>
          <p:nvPr>
            <p:ph type="ftr" sz="quarter" idx="11"/>
          </p:nvPr>
        </p:nvSpPr>
        <p:spPr/>
        <p:txBody>
          <a:bodyPr/>
          <a:lstStyle/>
          <a:p>
            <a:pPr>
              <a:defRPr/>
            </a:pPr>
            <a:r>
              <a:rPr lang="en-US" dirty="0"/>
              <a:t>US EEOC</a:t>
            </a:r>
          </a:p>
        </p:txBody>
      </p:sp>
      <p:sp>
        <p:nvSpPr>
          <p:cNvPr id="5" name="Slide Number Placeholder 4">
            <a:extLst>
              <a:ext uri="{FF2B5EF4-FFF2-40B4-BE49-F238E27FC236}">
                <a16:creationId xmlns:a16="http://schemas.microsoft.com/office/drawing/2014/main" id="{80DC3DC1-7057-4C14-AF46-C5BF91C5908F}"/>
              </a:ext>
            </a:extLst>
          </p:cNvPr>
          <p:cNvSpPr>
            <a:spLocks noGrp="1"/>
          </p:cNvSpPr>
          <p:nvPr>
            <p:ph type="sldNum" sz="quarter" idx="12"/>
          </p:nvPr>
        </p:nvSpPr>
        <p:spPr/>
        <p:txBody>
          <a:bodyPr/>
          <a:lstStyle/>
          <a:p>
            <a:pPr>
              <a:defRPr/>
            </a:pPr>
            <a:fld id="{A3EBFB2A-C082-4B00-8F3B-8CBD2D9969DA}" type="slidenum">
              <a:rPr lang="en-US" altLang="en-US" smtClean="0"/>
              <a:pPr>
                <a:defRPr/>
              </a:pPr>
              <a:t>30</a:t>
            </a:fld>
            <a:endParaRPr lang="en-US" altLang="en-US" dirty="0"/>
          </a:p>
        </p:txBody>
      </p:sp>
      <p:pic>
        <p:nvPicPr>
          <p:cNvPr id="7" name="Picture 6">
            <a:extLst>
              <a:ext uri="{FF2B5EF4-FFF2-40B4-BE49-F238E27FC236}">
                <a16:creationId xmlns:a16="http://schemas.microsoft.com/office/drawing/2014/main" id="{42180047-AE26-4811-8C8A-DF8253220247}"/>
              </a:ext>
            </a:extLst>
          </p:cNvPr>
          <p:cNvPicPr>
            <a:picLocks noChangeAspect="1"/>
          </p:cNvPicPr>
          <p:nvPr/>
        </p:nvPicPr>
        <p:blipFill>
          <a:blip r:embed="rId2"/>
          <a:stretch>
            <a:fillRect/>
          </a:stretch>
        </p:blipFill>
        <p:spPr>
          <a:xfrm>
            <a:off x="2057400" y="1398525"/>
            <a:ext cx="7924800" cy="4856162"/>
          </a:xfrm>
          <a:prstGeom prst="rect">
            <a:avLst/>
          </a:prstGeom>
        </p:spPr>
      </p:pic>
    </p:spTree>
    <p:extLst>
      <p:ext uri="{BB962C8B-B14F-4D97-AF65-F5344CB8AC3E}">
        <p14:creationId xmlns:p14="http://schemas.microsoft.com/office/powerpoint/2010/main" val="2786461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5C00F-ED5B-47C1-BD1D-41E1A7387425}"/>
              </a:ext>
            </a:extLst>
          </p:cNvPr>
          <p:cNvSpPr>
            <a:spLocks noGrp="1"/>
          </p:cNvSpPr>
          <p:nvPr>
            <p:ph type="title"/>
          </p:nvPr>
        </p:nvSpPr>
        <p:spPr>
          <a:xfrm>
            <a:off x="622569" y="185195"/>
            <a:ext cx="10953345" cy="3015205"/>
          </a:xfrm>
        </p:spPr>
        <p:txBody>
          <a:bodyPr>
            <a:normAutofit/>
          </a:bodyPr>
          <a:lstStyle/>
          <a:p>
            <a:pPr algn="ctr"/>
            <a:r>
              <a:rPr lang="en-US" sz="3800" b="1" dirty="0"/>
              <a:t>Happy to Answer</a:t>
            </a:r>
            <a:br>
              <a:rPr lang="en-US" sz="3800" b="1" dirty="0"/>
            </a:br>
            <a:r>
              <a:rPr lang="en-US" sz="3800" b="1" dirty="0"/>
              <a:t>Any Questions</a:t>
            </a:r>
          </a:p>
        </p:txBody>
      </p:sp>
      <p:sp>
        <p:nvSpPr>
          <p:cNvPr id="3" name="Content Placeholder 2">
            <a:extLst>
              <a:ext uri="{FF2B5EF4-FFF2-40B4-BE49-F238E27FC236}">
                <a16:creationId xmlns:a16="http://schemas.microsoft.com/office/drawing/2014/main" id="{47F7B712-8CE4-4514-A866-A314B545618D}"/>
              </a:ext>
            </a:extLst>
          </p:cNvPr>
          <p:cNvSpPr>
            <a:spLocks noGrp="1"/>
          </p:cNvSpPr>
          <p:nvPr>
            <p:ph idx="1"/>
          </p:nvPr>
        </p:nvSpPr>
        <p:spPr>
          <a:xfrm>
            <a:off x="622570" y="2686050"/>
            <a:ext cx="10953344" cy="2171700"/>
          </a:xfrm>
        </p:spPr>
        <p:txBody>
          <a:bodyPr>
            <a:noAutofit/>
          </a:bodyPr>
          <a:lstStyle/>
          <a:p>
            <a:pPr marL="0" marR="0" indent="0" algn="ctr">
              <a:spcBef>
                <a:spcPts val="0"/>
              </a:spcBef>
              <a:spcAft>
                <a:spcPts val="0"/>
              </a:spcAft>
              <a:buNone/>
            </a:pPr>
            <a:endParaRPr lang="en-US" sz="2800" dirty="0">
              <a:effectLst/>
              <a:ea typeface="Calibri" panose="020F0502020204030204" pitchFamily="34" charset="0"/>
            </a:endParaRPr>
          </a:p>
          <a:p>
            <a:pPr marL="0" marR="0" indent="0" algn="ctr">
              <a:spcBef>
                <a:spcPts val="0"/>
              </a:spcBef>
              <a:spcAft>
                <a:spcPts val="0"/>
              </a:spcAft>
              <a:buNone/>
            </a:pPr>
            <a:endParaRPr lang="en-US" sz="2800" dirty="0">
              <a:ea typeface="Calibri" panose="020F0502020204030204" pitchFamily="34" charset="0"/>
            </a:endParaRPr>
          </a:p>
          <a:p>
            <a:pPr marL="0" marR="0" indent="0" algn="ctr">
              <a:spcBef>
                <a:spcPts val="0"/>
              </a:spcBef>
              <a:spcAft>
                <a:spcPts val="0"/>
              </a:spcAft>
              <a:buNone/>
            </a:pPr>
            <a:endParaRPr lang="en-US" sz="2800" dirty="0">
              <a:effectLst/>
              <a:ea typeface="Calibri" panose="020F0502020204030204" pitchFamily="34" charset="0"/>
            </a:endParaRPr>
          </a:p>
          <a:p>
            <a:pPr marL="0" marR="0" indent="0" algn="ctr">
              <a:spcBef>
                <a:spcPts val="0"/>
              </a:spcBef>
              <a:spcAft>
                <a:spcPts val="0"/>
              </a:spcAft>
              <a:buNone/>
            </a:pPr>
            <a:endParaRPr lang="en-US" sz="2800" dirty="0">
              <a:ea typeface="Calibri" panose="020F0502020204030204" pitchFamily="34" charset="0"/>
            </a:endParaRPr>
          </a:p>
          <a:p>
            <a:pPr marL="0" marR="0" indent="0" algn="ctr">
              <a:spcBef>
                <a:spcPts val="0"/>
              </a:spcBef>
              <a:spcAft>
                <a:spcPts val="0"/>
              </a:spcAft>
              <a:buNone/>
            </a:pPr>
            <a:endParaRPr lang="en-US" sz="2800" dirty="0">
              <a:effectLst/>
              <a:ea typeface="Calibri" panose="020F0502020204030204" pitchFamily="34" charset="0"/>
            </a:endParaRPr>
          </a:p>
          <a:p>
            <a:pPr marL="0" marR="0" indent="0" algn="ctr">
              <a:spcBef>
                <a:spcPts val="0"/>
              </a:spcBef>
              <a:spcAft>
                <a:spcPts val="0"/>
              </a:spcAft>
              <a:buNone/>
            </a:pPr>
            <a:r>
              <a:rPr lang="en-US" sz="2800" dirty="0">
                <a:effectLst/>
                <a:ea typeface="Calibri" panose="020F0502020204030204" pitchFamily="34" charset="0"/>
              </a:rPr>
              <a:t>Sarah DeCosse</a:t>
            </a:r>
          </a:p>
          <a:p>
            <a:pPr marL="0" marR="0" indent="0" algn="ctr">
              <a:spcBef>
                <a:spcPts val="0"/>
              </a:spcBef>
              <a:spcAft>
                <a:spcPts val="0"/>
              </a:spcAft>
              <a:buNone/>
            </a:pPr>
            <a:r>
              <a:rPr lang="en-US" sz="2800" dirty="0">
                <a:effectLst/>
                <a:ea typeface="Calibri" panose="020F0502020204030204" pitchFamily="34" charset="0"/>
              </a:rPr>
              <a:t>Assistant Legal Counsel for ADA &amp; GINA Division</a:t>
            </a:r>
          </a:p>
          <a:p>
            <a:pPr marL="0" marR="0" indent="0" algn="ctr">
              <a:spcBef>
                <a:spcPts val="0"/>
              </a:spcBef>
              <a:spcAft>
                <a:spcPts val="0"/>
              </a:spcAft>
              <a:buNone/>
            </a:pPr>
            <a:r>
              <a:rPr lang="en-US" sz="2800" dirty="0">
                <a:ea typeface="Calibri" panose="020F0502020204030204" pitchFamily="34" charset="0"/>
              </a:rPr>
              <a:t>Office of Legal Counsel, EEOC</a:t>
            </a:r>
          </a:p>
          <a:p>
            <a:pPr marL="0" marR="0" indent="0" algn="ctr">
              <a:spcBef>
                <a:spcPts val="0"/>
              </a:spcBef>
              <a:spcAft>
                <a:spcPts val="0"/>
              </a:spcAft>
              <a:buNone/>
            </a:pPr>
            <a:endParaRPr lang="en-US" sz="2800" dirty="0">
              <a:ea typeface="Calibri" panose="020F0502020204030204" pitchFamily="34" charset="0"/>
            </a:endParaRPr>
          </a:p>
          <a:p>
            <a:pPr marL="0" marR="0" indent="0" algn="ctr">
              <a:spcBef>
                <a:spcPts val="0"/>
              </a:spcBef>
              <a:spcAft>
                <a:spcPts val="0"/>
              </a:spcAft>
              <a:buNone/>
            </a:pPr>
            <a:endParaRPr lang="en-US" sz="2800" dirty="0">
              <a:effectLst/>
              <a:ea typeface="Calibri" panose="020F0502020204030204" pitchFamily="34" charset="0"/>
            </a:endParaRPr>
          </a:p>
          <a:p>
            <a:pPr marL="0" marR="0" indent="0" algn="ctr">
              <a:spcBef>
                <a:spcPts val="0"/>
              </a:spcBef>
              <a:spcAft>
                <a:spcPts val="0"/>
              </a:spcAft>
              <a:buNone/>
            </a:pPr>
            <a:r>
              <a:rPr lang="en-US" sz="2800" dirty="0">
                <a:effectLst/>
                <a:ea typeface="Calibri" panose="020F0502020204030204" pitchFamily="34" charset="0"/>
              </a:rPr>
              <a:t> </a:t>
            </a:r>
          </a:p>
          <a:p>
            <a:pPr algn="ctr"/>
            <a:endParaRPr lang="en-US" sz="3000" dirty="0"/>
          </a:p>
        </p:txBody>
      </p:sp>
    </p:spTree>
    <p:extLst>
      <p:ext uri="{BB962C8B-B14F-4D97-AF65-F5344CB8AC3E}">
        <p14:creationId xmlns:p14="http://schemas.microsoft.com/office/powerpoint/2010/main" val="1316238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341A5-F87F-1B1E-3D67-8C5A277CC207}"/>
              </a:ext>
            </a:extLst>
          </p:cNvPr>
          <p:cNvSpPr>
            <a:spLocks noGrp="1"/>
          </p:cNvSpPr>
          <p:nvPr>
            <p:ph type="title"/>
          </p:nvPr>
        </p:nvSpPr>
        <p:spPr/>
        <p:txBody>
          <a:bodyPr>
            <a:normAutofit/>
          </a:bodyPr>
          <a:lstStyle/>
          <a:p>
            <a:r>
              <a:rPr lang="en-US" sz="3200" dirty="0"/>
              <a:t>A Very Short History of Federal Employment Laws for People with Disabilities</a:t>
            </a:r>
          </a:p>
        </p:txBody>
      </p:sp>
      <p:sp>
        <p:nvSpPr>
          <p:cNvPr id="3" name="Content Placeholder 2">
            <a:extLst>
              <a:ext uri="{FF2B5EF4-FFF2-40B4-BE49-F238E27FC236}">
                <a16:creationId xmlns:a16="http://schemas.microsoft.com/office/drawing/2014/main" id="{AF3531C8-CA30-B1D1-2CA3-45D2766B13AA}"/>
              </a:ext>
            </a:extLst>
          </p:cNvPr>
          <p:cNvSpPr>
            <a:spLocks noGrp="1"/>
          </p:cNvSpPr>
          <p:nvPr>
            <p:ph idx="1"/>
          </p:nvPr>
        </p:nvSpPr>
        <p:spPr/>
        <p:txBody>
          <a:bodyPr>
            <a:normAutofit/>
          </a:bodyPr>
          <a:lstStyle/>
          <a:p>
            <a:r>
              <a:rPr lang="en-US" u="sng" dirty="0"/>
              <a:t>Smith-Fess Act of 1920 </a:t>
            </a:r>
            <a:r>
              <a:rPr lang="en-US" dirty="0"/>
              <a:t>(repealed in 1973) assisted veterans returning from World War I, provided training, counseling, placement, and rehabilitation services.</a:t>
            </a:r>
          </a:p>
          <a:p>
            <a:r>
              <a:rPr lang="en-US" u="sng" dirty="0"/>
              <a:t>Rehabilitation Act of 1973</a:t>
            </a:r>
            <a:r>
              <a:rPr lang="en-US" dirty="0"/>
              <a:t> Section 501 (and 503, 504) addresses employment, prohibits discrimination against qualified individuals with disabilities in federal (or federally-funded) employment.</a:t>
            </a:r>
          </a:p>
          <a:p>
            <a:r>
              <a:rPr lang="en-US" u="sng" dirty="0"/>
              <a:t>Americans with Disabilities Act of 1990</a:t>
            </a:r>
            <a:r>
              <a:rPr lang="en-US" dirty="0"/>
              <a:t> prohibits employment discrimination in the private sector and by state and local governments (and offers other protections). </a:t>
            </a:r>
          </a:p>
        </p:txBody>
      </p:sp>
    </p:spTree>
    <p:extLst>
      <p:ext uri="{BB962C8B-B14F-4D97-AF65-F5344CB8AC3E}">
        <p14:creationId xmlns:p14="http://schemas.microsoft.com/office/powerpoint/2010/main" val="636177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373AB-935A-6F0E-24C6-D5E728FD726E}"/>
              </a:ext>
            </a:extLst>
          </p:cNvPr>
          <p:cNvSpPr>
            <a:spLocks noGrp="1"/>
          </p:cNvSpPr>
          <p:nvPr>
            <p:ph type="title"/>
          </p:nvPr>
        </p:nvSpPr>
        <p:spPr>
          <a:xfrm>
            <a:off x="622569" y="1"/>
            <a:ext cx="10953345" cy="904874"/>
          </a:xfrm>
        </p:spPr>
        <p:txBody>
          <a:bodyPr>
            <a:normAutofit/>
          </a:bodyPr>
          <a:lstStyle/>
          <a:p>
            <a:r>
              <a:rPr lang="en-US" sz="3600" dirty="0"/>
              <a:t>ADA History – Role of Stereotypes/Fears/Myths</a:t>
            </a:r>
          </a:p>
        </p:txBody>
      </p:sp>
      <p:sp>
        <p:nvSpPr>
          <p:cNvPr id="3" name="Content Placeholder 2">
            <a:extLst>
              <a:ext uri="{FF2B5EF4-FFF2-40B4-BE49-F238E27FC236}">
                <a16:creationId xmlns:a16="http://schemas.microsoft.com/office/drawing/2014/main" id="{6D51E115-F4BF-A5BD-8349-7BC56AD28049}"/>
              </a:ext>
            </a:extLst>
          </p:cNvPr>
          <p:cNvSpPr>
            <a:spLocks noGrp="1"/>
          </p:cNvSpPr>
          <p:nvPr>
            <p:ph idx="1"/>
          </p:nvPr>
        </p:nvSpPr>
        <p:spPr>
          <a:xfrm>
            <a:off x="619328" y="828675"/>
            <a:ext cx="10953344" cy="6217752"/>
          </a:xfrm>
        </p:spPr>
        <p:txBody>
          <a:bodyPr/>
          <a:lstStyle/>
          <a:p>
            <a:pPr marL="0" indent="0">
              <a:buNone/>
            </a:pPr>
            <a:r>
              <a:rPr lang="en-US" dirty="0"/>
              <a:t>“[People with disabilities] have been subjected to unequal and discriminatory treatment . . . resulting from </a:t>
            </a:r>
            <a:r>
              <a:rPr lang="en-US" dirty="0">
                <a:highlight>
                  <a:srgbClr val="FFFF00"/>
                </a:highlight>
              </a:rPr>
              <a:t>stereotypical assumptions</a:t>
            </a:r>
            <a:r>
              <a:rPr lang="en-US" dirty="0"/>
              <a:t>, fears and myths </a:t>
            </a:r>
            <a:r>
              <a:rPr lang="en-US" dirty="0">
                <a:highlight>
                  <a:srgbClr val="FFFF00"/>
                </a:highlight>
              </a:rPr>
              <a:t>not truly indicative of the ability </a:t>
            </a:r>
            <a:r>
              <a:rPr lang="en-US" dirty="0"/>
              <a:t>of such individuals to participate in and contribute to society.”</a:t>
            </a:r>
            <a:br>
              <a:rPr lang="en-US" dirty="0"/>
            </a:br>
            <a:r>
              <a:rPr lang="en-US" dirty="0"/>
              <a:t>	</a:t>
            </a:r>
            <a:r>
              <a:rPr lang="en-US" sz="2400" i="1" dirty="0"/>
              <a:t>ADA Legislative History, HR Rep. 101-485 Part II, 1990</a:t>
            </a:r>
          </a:p>
          <a:p>
            <a:pPr marL="0" indent="0">
              <a:buNone/>
            </a:pPr>
            <a:endParaRPr lang="en-US" sz="2400" i="1" dirty="0"/>
          </a:p>
          <a:p>
            <a:pPr marL="0" indent="0">
              <a:buNone/>
            </a:pPr>
            <a:r>
              <a:rPr lang="en-US" dirty="0"/>
              <a:t>“Historically, employment application forms and employment interviews requested information concerning an applicant’s physical or mental condition. This </a:t>
            </a:r>
            <a:r>
              <a:rPr lang="en-US" dirty="0">
                <a:highlight>
                  <a:srgbClr val="FFFF00"/>
                </a:highlight>
              </a:rPr>
              <a:t>information was often used to exclude applicants with disabilities—</a:t>
            </a:r>
            <a:r>
              <a:rPr lang="en-US" dirty="0"/>
              <a:t>particularly those with so-called hidden disabilities, such as . . . </a:t>
            </a:r>
            <a:r>
              <a:rPr lang="en-US" dirty="0">
                <a:highlight>
                  <a:srgbClr val="FFFF00"/>
                </a:highlight>
              </a:rPr>
              <a:t>emotional illness </a:t>
            </a:r>
            <a:r>
              <a:rPr lang="en-US" dirty="0"/>
              <a:t>. . . before their ability to perform the job was even evaluated.”   </a:t>
            </a:r>
            <a:r>
              <a:rPr lang="en-US" sz="2400" i="1" dirty="0"/>
              <a:t>ADA Leg. Hist. HR Rep 101-485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11251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496D3-CACA-4C30-9614-77DB5AF1E571}"/>
              </a:ext>
            </a:extLst>
          </p:cNvPr>
          <p:cNvSpPr>
            <a:spLocks noGrp="1"/>
          </p:cNvSpPr>
          <p:nvPr>
            <p:ph type="title"/>
          </p:nvPr>
        </p:nvSpPr>
        <p:spPr/>
        <p:txBody>
          <a:bodyPr>
            <a:noAutofit/>
          </a:bodyPr>
          <a:lstStyle/>
          <a:p>
            <a:pPr algn="ctr"/>
            <a:r>
              <a:rPr lang="en-US" sz="3800" b="1" dirty="0">
                <a:effectLst/>
                <a:ea typeface="Calibri" panose="020F0502020204030204" pitchFamily="34" charset="0"/>
              </a:rPr>
              <a:t>Disability Discrimination Laws Enforced by EEOC</a:t>
            </a:r>
            <a:endParaRPr lang="es-PR" sz="3800" b="1" dirty="0"/>
          </a:p>
        </p:txBody>
      </p:sp>
      <p:sp>
        <p:nvSpPr>
          <p:cNvPr id="3" name="Content Placeholder 2">
            <a:extLst>
              <a:ext uri="{FF2B5EF4-FFF2-40B4-BE49-F238E27FC236}">
                <a16:creationId xmlns:a16="http://schemas.microsoft.com/office/drawing/2014/main" id="{F3C5A4AE-DCBE-4898-8AA9-8FF3D729EFA5}"/>
              </a:ext>
            </a:extLst>
          </p:cNvPr>
          <p:cNvSpPr>
            <a:spLocks noGrp="1"/>
          </p:cNvSpPr>
          <p:nvPr>
            <p:ph idx="1"/>
          </p:nvPr>
        </p:nvSpPr>
        <p:spPr>
          <a:xfrm>
            <a:off x="616086" y="1529998"/>
            <a:ext cx="10953344" cy="4351338"/>
          </a:xfrm>
        </p:spPr>
        <p:txBody>
          <a:bodyPr>
            <a:normAutofit/>
          </a:bodyPr>
          <a:lstStyle/>
          <a:p>
            <a:pPr marL="0" marR="0">
              <a:spcBef>
                <a:spcPts val="0"/>
              </a:spcBef>
              <a:spcAft>
                <a:spcPts val="0"/>
              </a:spcAft>
            </a:pPr>
            <a:r>
              <a:rPr lang="en-US" sz="2800" dirty="0">
                <a:effectLst/>
                <a:ea typeface="Calibri" panose="020F0502020204030204" pitchFamily="34" charset="0"/>
              </a:rPr>
              <a:t>EEOC enforces:</a:t>
            </a:r>
          </a:p>
          <a:p>
            <a:pPr marL="800100" lvl="1" indent="-342900">
              <a:spcBef>
                <a:spcPts val="0"/>
              </a:spcBef>
              <a:spcAft>
                <a:spcPts val="0"/>
              </a:spcAft>
              <a:buFont typeface="Symbol" panose="05050102010706020507" pitchFamily="18" charset="2"/>
              <a:buChar char=""/>
            </a:pPr>
            <a:r>
              <a:rPr lang="en-US" sz="2800" dirty="0">
                <a:effectLst/>
                <a:ea typeface="Calibri" panose="020F0502020204030204" pitchFamily="34" charset="0"/>
              </a:rPr>
              <a:t>Title I of the Americans with Disabilities Act (ADA)</a:t>
            </a:r>
          </a:p>
          <a:p>
            <a:pPr marL="800100" lvl="1" indent="-342900">
              <a:spcBef>
                <a:spcPts val="0"/>
              </a:spcBef>
              <a:spcAft>
                <a:spcPts val="0"/>
              </a:spcAft>
              <a:buFont typeface="Symbol" panose="05050102010706020507" pitchFamily="18" charset="2"/>
              <a:buChar char=""/>
            </a:pPr>
            <a:r>
              <a:rPr lang="en-US" sz="2800" dirty="0">
                <a:effectLst/>
                <a:ea typeface="Calibri" panose="020F0502020204030204" pitchFamily="34" charset="0"/>
              </a:rPr>
              <a:t>Sections 501 and 505 of the Rehabilitation Act of 1973 (Rehabilitation Act)</a:t>
            </a:r>
          </a:p>
          <a:p>
            <a:pPr marL="800100" lvl="1" indent="-342900">
              <a:spcBef>
                <a:spcPts val="0"/>
              </a:spcBef>
              <a:spcAft>
                <a:spcPts val="0"/>
              </a:spcAft>
              <a:buFont typeface="Symbol" panose="05050102010706020507" pitchFamily="18" charset="2"/>
              <a:buChar char=""/>
            </a:pPr>
            <a:endParaRPr lang="en-US" sz="2700" dirty="0">
              <a:effectLst/>
              <a:ea typeface="Calibri" panose="020F0502020204030204" pitchFamily="34" charset="0"/>
            </a:endParaRPr>
          </a:p>
          <a:p>
            <a:pPr marL="0" marR="0">
              <a:spcBef>
                <a:spcPts val="0"/>
              </a:spcBef>
              <a:spcAft>
                <a:spcPts val="0"/>
              </a:spcAft>
              <a:tabLst>
                <a:tab pos="509588" algn="l"/>
              </a:tabLst>
            </a:pPr>
            <a:r>
              <a:rPr lang="en-US" sz="2800" dirty="0">
                <a:effectLst/>
                <a:ea typeface="Calibri" panose="020F0502020204030204" pitchFamily="34" charset="0"/>
              </a:rPr>
              <a:t>These laws apply to private employers with at least 15 	employees, employment agencies, and labor organizations;     	and government agencies.  </a:t>
            </a:r>
          </a:p>
          <a:p>
            <a:endParaRPr lang="en-US" sz="3000" dirty="0"/>
          </a:p>
        </p:txBody>
      </p:sp>
    </p:spTree>
    <p:extLst>
      <p:ext uri="{BB962C8B-B14F-4D97-AF65-F5344CB8AC3E}">
        <p14:creationId xmlns:p14="http://schemas.microsoft.com/office/powerpoint/2010/main" val="4050019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8E829-82A1-0113-8565-AEBA9992216C}"/>
              </a:ext>
            </a:extLst>
          </p:cNvPr>
          <p:cNvSpPr>
            <a:spLocks noGrp="1"/>
          </p:cNvSpPr>
          <p:nvPr>
            <p:ph type="title"/>
          </p:nvPr>
        </p:nvSpPr>
        <p:spPr/>
        <p:txBody>
          <a:bodyPr>
            <a:normAutofit fontScale="90000"/>
          </a:bodyPr>
          <a:lstStyle/>
          <a:p>
            <a:r>
              <a:rPr lang="en-US" sz="3600" dirty="0"/>
              <a:t>Shifts over 10 Years for Select ADA Charge Data:</a:t>
            </a:r>
            <a:r>
              <a:rPr lang="en-US" dirty="0"/>
              <a:t> </a:t>
            </a:r>
            <a:br>
              <a:rPr lang="en-US" dirty="0"/>
            </a:br>
            <a:r>
              <a:rPr lang="en-US" sz="3100" dirty="0"/>
              <a:t>Available at: </a:t>
            </a:r>
            <a:r>
              <a:rPr lang="en-US" sz="3200" u="sng" dirty="0">
                <a:effectLst/>
                <a:latin typeface="+mj-lt"/>
                <a:ea typeface="Calibri" panose="020F0502020204030204" pitchFamily="34" charset="0"/>
                <a:hlinkClick r:id="rId2">
                  <a:extLst>
                    <a:ext uri="{A12FA001-AC4F-418D-AE19-62706E023703}">
                      <ahyp:hlinkClr xmlns:ahyp="http://schemas.microsoft.com/office/drawing/2018/hyperlinkcolor" val="tx"/>
                    </a:ext>
                  </a:extLst>
                </a:hlinkClick>
              </a:rPr>
              <a:t>EEOC Enforcement and Litigation Statistics</a:t>
            </a:r>
            <a:r>
              <a:rPr lang="en-US" sz="3100" dirty="0">
                <a:latin typeface="+mj-lt"/>
              </a:rPr>
              <a:t>   </a:t>
            </a:r>
            <a:br>
              <a:rPr lang="en-US" sz="3100" dirty="0">
                <a:latin typeface="+mj-lt"/>
              </a:rPr>
            </a:br>
            <a:r>
              <a:rPr lang="en-US" sz="3100" dirty="0">
                <a:latin typeface="+mj-lt"/>
              </a:rPr>
              <a:t>	</a:t>
            </a:r>
            <a:r>
              <a:rPr lang="en-US" sz="2700" dirty="0"/>
              <a:t>(search for ADA Charge Receipts by Impairment Basis)</a:t>
            </a:r>
          </a:p>
        </p:txBody>
      </p:sp>
      <p:graphicFrame>
        <p:nvGraphicFramePr>
          <p:cNvPr id="4" name="Table 4">
            <a:extLst>
              <a:ext uri="{FF2B5EF4-FFF2-40B4-BE49-F238E27FC236}">
                <a16:creationId xmlns:a16="http://schemas.microsoft.com/office/drawing/2014/main" id="{219EF631-4A32-EBED-F283-038FB501AA7D}"/>
              </a:ext>
            </a:extLst>
          </p:cNvPr>
          <p:cNvGraphicFramePr>
            <a:graphicFrameLocks noGrp="1"/>
          </p:cNvGraphicFramePr>
          <p:nvPr>
            <p:ph idx="1"/>
            <p:extLst>
              <p:ext uri="{D42A27DB-BD31-4B8C-83A1-F6EECF244321}">
                <p14:modId xmlns:p14="http://schemas.microsoft.com/office/powerpoint/2010/main" val="627594604"/>
              </p:ext>
            </p:extLst>
          </p:nvPr>
        </p:nvGraphicFramePr>
        <p:xfrm>
          <a:off x="622300" y="1847850"/>
          <a:ext cx="10953750" cy="4381497"/>
        </p:xfrm>
        <a:graphic>
          <a:graphicData uri="http://schemas.openxmlformats.org/drawingml/2006/table">
            <a:tbl>
              <a:tblPr firstRow="1" bandRow="1">
                <a:tableStyleId>{5C22544A-7EE6-4342-B048-85BDC9FD1C3A}</a:tableStyleId>
              </a:tblPr>
              <a:tblGrid>
                <a:gridCol w="3651250">
                  <a:extLst>
                    <a:ext uri="{9D8B030D-6E8A-4147-A177-3AD203B41FA5}">
                      <a16:colId xmlns:a16="http://schemas.microsoft.com/office/drawing/2014/main" val="4223613306"/>
                    </a:ext>
                  </a:extLst>
                </a:gridCol>
                <a:gridCol w="3651250">
                  <a:extLst>
                    <a:ext uri="{9D8B030D-6E8A-4147-A177-3AD203B41FA5}">
                      <a16:colId xmlns:a16="http://schemas.microsoft.com/office/drawing/2014/main" val="882321486"/>
                    </a:ext>
                  </a:extLst>
                </a:gridCol>
                <a:gridCol w="3651250">
                  <a:extLst>
                    <a:ext uri="{9D8B030D-6E8A-4147-A177-3AD203B41FA5}">
                      <a16:colId xmlns:a16="http://schemas.microsoft.com/office/drawing/2014/main" val="4009657553"/>
                    </a:ext>
                  </a:extLst>
                </a:gridCol>
              </a:tblGrid>
              <a:tr h="502118">
                <a:tc>
                  <a:txBody>
                    <a:bodyPr/>
                    <a:lstStyle/>
                    <a:p>
                      <a:r>
                        <a:rPr lang="en-US" dirty="0"/>
                        <a:t>Impairment</a:t>
                      </a:r>
                    </a:p>
                  </a:txBody>
                  <a:tcPr/>
                </a:tc>
                <a:tc>
                  <a:txBody>
                    <a:bodyPr/>
                    <a:lstStyle/>
                    <a:p>
                      <a:r>
                        <a:rPr lang="en-US" dirty="0"/>
                        <a:t>2013</a:t>
                      </a:r>
                    </a:p>
                  </a:txBody>
                  <a:tcPr/>
                </a:tc>
                <a:tc>
                  <a:txBody>
                    <a:bodyPr/>
                    <a:lstStyle/>
                    <a:p>
                      <a:r>
                        <a:rPr lang="en-US" dirty="0"/>
                        <a:t>2023</a:t>
                      </a:r>
                    </a:p>
                  </a:txBody>
                  <a:tcPr/>
                </a:tc>
                <a:extLst>
                  <a:ext uri="{0D108BD9-81ED-4DB2-BD59-A6C34878D82A}">
                    <a16:rowId xmlns:a16="http://schemas.microsoft.com/office/drawing/2014/main" val="4146871734"/>
                  </a:ext>
                </a:extLst>
              </a:tr>
              <a:tr h="502118">
                <a:tc>
                  <a:txBody>
                    <a:bodyPr/>
                    <a:lstStyle/>
                    <a:p>
                      <a:r>
                        <a:rPr lang="en-US" b="1" dirty="0"/>
                        <a:t>Anxiety Disorder</a:t>
                      </a:r>
                    </a:p>
                  </a:txBody>
                  <a:tcPr/>
                </a:tc>
                <a:tc>
                  <a:txBody>
                    <a:bodyPr/>
                    <a:lstStyle/>
                    <a:p>
                      <a:r>
                        <a:rPr lang="en-US" dirty="0"/>
                        <a:t>6.4%</a:t>
                      </a:r>
                    </a:p>
                  </a:txBody>
                  <a:tcPr/>
                </a:tc>
                <a:tc>
                  <a:txBody>
                    <a:bodyPr/>
                    <a:lstStyle/>
                    <a:p>
                      <a:r>
                        <a:rPr lang="en-US" b="1" dirty="0"/>
                        <a:t>13.5%</a:t>
                      </a:r>
                    </a:p>
                  </a:txBody>
                  <a:tcPr/>
                </a:tc>
                <a:extLst>
                  <a:ext uri="{0D108BD9-81ED-4DB2-BD59-A6C34878D82A}">
                    <a16:rowId xmlns:a16="http://schemas.microsoft.com/office/drawing/2014/main" val="1493250909"/>
                  </a:ext>
                </a:extLst>
              </a:tr>
              <a:tr h="502118">
                <a:tc>
                  <a:txBody>
                    <a:bodyPr/>
                    <a:lstStyle/>
                    <a:p>
                      <a:r>
                        <a:rPr lang="en-US" b="1" dirty="0"/>
                        <a:t>Depression</a:t>
                      </a:r>
                    </a:p>
                  </a:txBody>
                  <a:tcPr/>
                </a:tc>
                <a:tc>
                  <a:txBody>
                    <a:bodyPr/>
                    <a:lstStyle/>
                    <a:p>
                      <a:r>
                        <a:rPr lang="en-US" dirty="0"/>
                        <a:t>7.1%</a:t>
                      </a:r>
                    </a:p>
                  </a:txBody>
                  <a:tcPr/>
                </a:tc>
                <a:tc>
                  <a:txBody>
                    <a:bodyPr/>
                    <a:lstStyle/>
                    <a:p>
                      <a:r>
                        <a:rPr lang="en-US" b="1" dirty="0"/>
                        <a:t>8.5%</a:t>
                      </a:r>
                    </a:p>
                  </a:txBody>
                  <a:tcPr/>
                </a:tc>
                <a:extLst>
                  <a:ext uri="{0D108BD9-81ED-4DB2-BD59-A6C34878D82A}">
                    <a16:rowId xmlns:a16="http://schemas.microsoft.com/office/drawing/2014/main" val="142329350"/>
                  </a:ext>
                </a:extLst>
              </a:tr>
              <a:tr h="866671">
                <a:tc>
                  <a:txBody>
                    <a:bodyPr/>
                    <a:lstStyle/>
                    <a:p>
                      <a:r>
                        <a:rPr lang="en-US" b="1" dirty="0"/>
                        <a:t>Manic Depressive Disorder (Bipolar Disorder)</a:t>
                      </a:r>
                    </a:p>
                  </a:txBody>
                  <a:tcPr/>
                </a:tc>
                <a:tc>
                  <a:txBody>
                    <a:bodyPr/>
                    <a:lstStyle/>
                    <a:p>
                      <a:r>
                        <a:rPr lang="en-US" dirty="0"/>
                        <a:t>0.6%</a:t>
                      </a:r>
                    </a:p>
                  </a:txBody>
                  <a:tcPr/>
                </a:tc>
                <a:tc>
                  <a:txBody>
                    <a:bodyPr/>
                    <a:lstStyle/>
                    <a:p>
                      <a:r>
                        <a:rPr lang="en-US" b="1" dirty="0"/>
                        <a:t>2.9%</a:t>
                      </a:r>
                    </a:p>
                  </a:txBody>
                  <a:tcPr/>
                </a:tc>
                <a:extLst>
                  <a:ext uri="{0D108BD9-81ED-4DB2-BD59-A6C34878D82A}">
                    <a16:rowId xmlns:a16="http://schemas.microsoft.com/office/drawing/2014/main" val="3796691448"/>
                  </a:ext>
                </a:extLst>
              </a:tr>
              <a:tr h="502118">
                <a:tc>
                  <a:txBody>
                    <a:bodyPr/>
                    <a:lstStyle/>
                    <a:p>
                      <a:r>
                        <a:rPr lang="en-US" b="1" dirty="0"/>
                        <a:t>Other Psychological Disorders</a:t>
                      </a:r>
                    </a:p>
                  </a:txBody>
                  <a:tcPr/>
                </a:tc>
                <a:tc>
                  <a:txBody>
                    <a:bodyPr/>
                    <a:lstStyle/>
                    <a:p>
                      <a:r>
                        <a:rPr lang="en-US" dirty="0"/>
                        <a:t>1.6%</a:t>
                      </a:r>
                    </a:p>
                  </a:txBody>
                  <a:tcPr/>
                </a:tc>
                <a:tc>
                  <a:txBody>
                    <a:bodyPr/>
                    <a:lstStyle/>
                    <a:p>
                      <a:r>
                        <a:rPr lang="en-US" b="1" dirty="0"/>
                        <a:t>3.5%</a:t>
                      </a:r>
                    </a:p>
                  </a:txBody>
                  <a:tcPr/>
                </a:tc>
                <a:extLst>
                  <a:ext uri="{0D108BD9-81ED-4DB2-BD59-A6C34878D82A}">
                    <a16:rowId xmlns:a16="http://schemas.microsoft.com/office/drawing/2014/main" val="3820017245"/>
                  </a:ext>
                </a:extLst>
              </a:tr>
              <a:tr h="502118">
                <a:tc>
                  <a:txBody>
                    <a:bodyPr/>
                    <a:lstStyle/>
                    <a:p>
                      <a:r>
                        <a:rPr lang="en-US" b="1" dirty="0"/>
                        <a:t>Post Traumatic Disorder (PTSD)</a:t>
                      </a:r>
                    </a:p>
                  </a:txBody>
                  <a:tcPr/>
                </a:tc>
                <a:tc>
                  <a:txBody>
                    <a:bodyPr/>
                    <a:lstStyle/>
                    <a:p>
                      <a:r>
                        <a:rPr lang="en-US" dirty="0"/>
                        <a:t>2.8%</a:t>
                      </a:r>
                    </a:p>
                  </a:txBody>
                  <a:tcPr/>
                </a:tc>
                <a:tc>
                  <a:txBody>
                    <a:bodyPr/>
                    <a:lstStyle/>
                    <a:p>
                      <a:r>
                        <a:rPr lang="en-US" b="1" dirty="0"/>
                        <a:t>7%</a:t>
                      </a:r>
                    </a:p>
                  </a:txBody>
                  <a:tcPr/>
                </a:tc>
                <a:extLst>
                  <a:ext uri="{0D108BD9-81ED-4DB2-BD59-A6C34878D82A}">
                    <a16:rowId xmlns:a16="http://schemas.microsoft.com/office/drawing/2014/main" val="992029383"/>
                  </a:ext>
                </a:extLst>
              </a:tr>
              <a:tr h="502118">
                <a:tc>
                  <a:txBody>
                    <a:bodyPr/>
                    <a:lstStyle/>
                    <a:p>
                      <a:r>
                        <a:rPr lang="en-US" b="1" dirty="0"/>
                        <a:t>Schizophrenia</a:t>
                      </a:r>
                    </a:p>
                  </a:txBody>
                  <a:tcPr/>
                </a:tc>
                <a:tc>
                  <a:txBody>
                    <a:bodyPr/>
                    <a:lstStyle/>
                    <a:p>
                      <a:r>
                        <a:rPr lang="en-US" dirty="0"/>
                        <a:t>0.4%</a:t>
                      </a:r>
                    </a:p>
                  </a:txBody>
                  <a:tcPr/>
                </a:tc>
                <a:tc>
                  <a:txBody>
                    <a:bodyPr/>
                    <a:lstStyle/>
                    <a:p>
                      <a:r>
                        <a:rPr lang="en-US" dirty="0"/>
                        <a:t>0.4%</a:t>
                      </a:r>
                    </a:p>
                  </a:txBody>
                  <a:tcPr/>
                </a:tc>
                <a:extLst>
                  <a:ext uri="{0D108BD9-81ED-4DB2-BD59-A6C34878D82A}">
                    <a16:rowId xmlns:a16="http://schemas.microsoft.com/office/drawing/2014/main" val="3962857755"/>
                  </a:ext>
                </a:extLst>
              </a:tr>
              <a:tr h="502118">
                <a:tc>
                  <a:txBody>
                    <a:bodyPr/>
                    <a:lstStyle/>
                    <a:p>
                      <a:r>
                        <a:rPr lang="en-US" b="1" dirty="0"/>
                        <a:t>Total</a:t>
                      </a:r>
                    </a:p>
                  </a:txBody>
                  <a:tcPr/>
                </a:tc>
                <a:tc>
                  <a:txBody>
                    <a:bodyPr/>
                    <a:lstStyle/>
                    <a:p>
                      <a:r>
                        <a:rPr lang="en-US" b="1" dirty="0"/>
                        <a:t>18.9%</a:t>
                      </a:r>
                    </a:p>
                  </a:txBody>
                  <a:tcPr/>
                </a:tc>
                <a:tc>
                  <a:txBody>
                    <a:bodyPr/>
                    <a:lstStyle/>
                    <a:p>
                      <a:r>
                        <a:rPr lang="en-US" b="1" dirty="0"/>
                        <a:t>35.8%</a:t>
                      </a:r>
                    </a:p>
                  </a:txBody>
                  <a:tcPr/>
                </a:tc>
                <a:extLst>
                  <a:ext uri="{0D108BD9-81ED-4DB2-BD59-A6C34878D82A}">
                    <a16:rowId xmlns:a16="http://schemas.microsoft.com/office/drawing/2014/main" val="3990585848"/>
                  </a:ext>
                </a:extLst>
              </a:tr>
            </a:tbl>
          </a:graphicData>
        </a:graphic>
      </p:graphicFrame>
    </p:spTree>
    <p:extLst>
      <p:ext uri="{BB962C8B-B14F-4D97-AF65-F5344CB8AC3E}">
        <p14:creationId xmlns:p14="http://schemas.microsoft.com/office/powerpoint/2010/main" val="2767903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C5532-E4FA-4A5E-B884-3BCB708C7EF3}"/>
              </a:ext>
            </a:extLst>
          </p:cNvPr>
          <p:cNvSpPr>
            <a:spLocks noGrp="1"/>
          </p:cNvSpPr>
          <p:nvPr>
            <p:ph type="title"/>
          </p:nvPr>
        </p:nvSpPr>
        <p:spPr/>
        <p:txBody>
          <a:bodyPr/>
          <a:lstStyle/>
          <a:p>
            <a:r>
              <a:rPr lang="en-US" dirty="0"/>
              <a:t>What is an ADA disability?</a:t>
            </a:r>
          </a:p>
        </p:txBody>
      </p:sp>
      <p:sp>
        <p:nvSpPr>
          <p:cNvPr id="3" name="Content Placeholder 2">
            <a:extLst>
              <a:ext uri="{FF2B5EF4-FFF2-40B4-BE49-F238E27FC236}">
                <a16:creationId xmlns:a16="http://schemas.microsoft.com/office/drawing/2014/main" id="{CBA8FF4B-D5F1-480A-8BCC-A27EC809B40B}"/>
              </a:ext>
            </a:extLst>
          </p:cNvPr>
          <p:cNvSpPr>
            <a:spLocks noGrp="1"/>
          </p:cNvSpPr>
          <p:nvPr>
            <p:ph idx="1"/>
          </p:nvPr>
        </p:nvSpPr>
        <p:spPr>
          <a:xfrm>
            <a:off x="622570" y="1219200"/>
            <a:ext cx="10953344" cy="4824692"/>
          </a:xfrm>
        </p:spPr>
        <p:txBody>
          <a:bodyPr>
            <a:normAutofit/>
          </a:bodyPr>
          <a:lstStyle/>
          <a:p>
            <a:pPr>
              <a:spcBef>
                <a:spcPts val="18"/>
              </a:spcBef>
              <a:spcAft>
                <a:spcPts val="900"/>
              </a:spcAft>
              <a:buSzPct val="100000"/>
            </a:pPr>
            <a:r>
              <a:rPr lang="en-US" sz="2400" dirty="0"/>
              <a:t>Individualized Assessment: Does the individual have an </a:t>
            </a:r>
            <a:r>
              <a:rPr lang="en-US" sz="2400" b="1" dirty="0"/>
              <a:t>ADA disability?</a:t>
            </a:r>
            <a:endParaRPr lang="en-US" sz="2400" dirty="0"/>
          </a:p>
          <a:p>
            <a:pPr lvl="1">
              <a:spcBef>
                <a:spcPts val="18"/>
              </a:spcBef>
              <a:spcAft>
                <a:spcPts val="900"/>
              </a:spcAft>
            </a:pPr>
            <a:r>
              <a:rPr lang="en-US" dirty="0"/>
              <a:t>“Actual Disability” </a:t>
            </a:r>
            <a:r>
              <a:rPr lang="en-US" dirty="0">
                <a:latin typeface="Arial" pitchFamily="34" charset="0"/>
                <a:cs typeface="Arial" pitchFamily="34" charset="0"/>
              </a:rPr>
              <a:t>— </a:t>
            </a:r>
            <a:r>
              <a:rPr lang="en-US" dirty="0"/>
              <a:t>a physical or mental impairment that substantially limits a major bodily function or other major life activity </a:t>
            </a:r>
          </a:p>
          <a:p>
            <a:pPr lvl="1">
              <a:spcBef>
                <a:spcPts val="18"/>
              </a:spcBef>
            </a:pPr>
            <a:r>
              <a:rPr lang="en-US" dirty="0"/>
              <a:t>“Record of” </a:t>
            </a:r>
            <a:r>
              <a:rPr lang="en-US" dirty="0">
                <a:latin typeface="Arial" pitchFamily="34" charset="0"/>
                <a:cs typeface="Arial" pitchFamily="34" charset="0"/>
              </a:rPr>
              <a:t>— </a:t>
            </a:r>
            <a:r>
              <a:rPr lang="en-US" dirty="0"/>
              <a:t>a history/record of an “actual disability” in the past</a:t>
            </a:r>
          </a:p>
          <a:p>
            <a:pPr lvl="1">
              <a:spcBef>
                <a:spcPts val="18"/>
              </a:spcBef>
            </a:pPr>
            <a:r>
              <a:rPr lang="en-US" dirty="0"/>
              <a:t>“Regarded as” – subject to prohibited action because of actual or perceived impairment (that is not transitory and minor)</a:t>
            </a:r>
          </a:p>
          <a:p>
            <a:pPr>
              <a:spcBef>
                <a:spcPts val="18"/>
              </a:spcBef>
            </a:pPr>
            <a:r>
              <a:rPr lang="en-US" sz="2400" dirty="0"/>
              <a:t>Under the ADA Amendments Act: </a:t>
            </a:r>
          </a:p>
          <a:p>
            <a:pPr lvl="1">
              <a:spcBef>
                <a:spcPts val="18"/>
              </a:spcBef>
            </a:pPr>
            <a:r>
              <a:rPr lang="en-US" dirty="0"/>
              <a:t>Definition of disability must be construed in favor of broad coverage.</a:t>
            </a:r>
          </a:p>
        </p:txBody>
      </p:sp>
      <p:sp>
        <p:nvSpPr>
          <p:cNvPr id="4" name="Footer Placeholder 3">
            <a:extLst>
              <a:ext uri="{FF2B5EF4-FFF2-40B4-BE49-F238E27FC236}">
                <a16:creationId xmlns:a16="http://schemas.microsoft.com/office/drawing/2014/main" id="{1EAE53CC-870D-47D1-90F5-0DE4F92BE72E}"/>
              </a:ext>
            </a:extLst>
          </p:cNvPr>
          <p:cNvSpPr>
            <a:spLocks noGrp="1"/>
          </p:cNvSpPr>
          <p:nvPr>
            <p:ph type="ftr" sz="quarter" idx="11"/>
          </p:nvPr>
        </p:nvSpPr>
        <p:spPr/>
        <p:txBody>
          <a:bodyPr/>
          <a:lstStyle/>
          <a:p>
            <a:pPr>
              <a:defRPr/>
            </a:pPr>
            <a:r>
              <a:rPr lang="en-US" dirty="0"/>
              <a:t>US EEOC </a:t>
            </a:r>
          </a:p>
        </p:txBody>
      </p:sp>
      <p:sp>
        <p:nvSpPr>
          <p:cNvPr id="5" name="Slide Number Placeholder 4">
            <a:extLst>
              <a:ext uri="{FF2B5EF4-FFF2-40B4-BE49-F238E27FC236}">
                <a16:creationId xmlns:a16="http://schemas.microsoft.com/office/drawing/2014/main" id="{A61DED95-7BC8-4C33-A822-D346D52CA6F4}"/>
              </a:ext>
            </a:extLst>
          </p:cNvPr>
          <p:cNvSpPr>
            <a:spLocks noGrp="1"/>
          </p:cNvSpPr>
          <p:nvPr>
            <p:ph type="sldNum" sz="quarter" idx="12"/>
          </p:nvPr>
        </p:nvSpPr>
        <p:spPr/>
        <p:txBody>
          <a:bodyPr/>
          <a:lstStyle/>
          <a:p>
            <a:pPr>
              <a:defRPr/>
            </a:pPr>
            <a:fld id="{A3EBFB2A-C082-4B00-8F3B-8CBD2D9969DA}" type="slidenum">
              <a:rPr lang="en-US" altLang="en-US" smtClean="0"/>
              <a:pPr>
                <a:defRPr/>
              </a:pPr>
              <a:t>8</a:t>
            </a:fld>
            <a:endParaRPr lang="en-US" altLang="en-US"/>
          </a:p>
        </p:txBody>
      </p:sp>
    </p:spTree>
    <p:extLst>
      <p:ext uri="{BB962C8B-B14F-4D97-AF65-F5344CB8AC3E}">
        <p14:creationId xmlns:p14="http://schemas.microsoft.com/office/powerpoint/2010/main" val="2906616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08028-7C6B-41D3-BB08-A56893DC809B}"/>
              </a:ext>
            </a:extLst>
          </p:cNvPr>
          <p:cNvSpPr>
            <a:spLocks noGrp="1"/>
          </p:cNvSpPr>
          <p:nvPr>
            <p:ph type="title"/>
          </p:nvPr>
        </p:nvSpPr>
        <p:spPr>
          <a:xfrm>
            <a:off x="622569" y="365126"/>
            <a:ext cx="10953345" cy="692150"/>
          </a:xfrm>
        </p:spPr>
        <p:txBody>
          <a:bodyPr/>
          <a:lstStyle/>
          <a:p>
            <a:r>
              <a:rPr lang="en-US" sz="2800" dirty="0">
                <a:cs typeface="Calibri Light" panose="020F0302020204030204" pitchFamily="34" charset="0"/>
              </a:rPr>
              <a:t>Pitfall: </a:t>
            </a:r>
            <a:r>
              <a:rPr lang="en-US" sz="2800" b="1" dirty="0">
                <a:cs typeface="Calibri Light" panose="020F0302020204030204" pitchFamily="34" charset="0"/>
              </a:rPr>
              <a:t>Failing to Apply ADA Amendments Act of 2008</a:t>
            </a:r>
            <a:endParaRPr lang="en-US" sz="2800" b="1" dirty="0"/>
          </a:p>
        </p:txBody>
      </p:sp>
      <p:sp>
        <p:nvSpPr>
          <p:cNvPr id="3" name="Content Placeholder 2">
            <a:extLst>
              <a:ext uri="{FF2B5EF4-FFF2-40B4-BE49-F238E27FC236}">
                <a16:creationId xmlns:a16="http://schemas.microsoft.com/office/drawing/2014/main" id="{798E8610-7679-49DC-975E-E48CFA9B4B7E}"/>
              </a:ext>
            </a:extLst>
          </p:cNvPr>
          <p:cNvSpPr>
            <a:spLocks noGrp="1"/>
          </p:cNvSpPr>
          <p:nvPr>
            <p:ph idx="1"/>
          </p:nvPr>
        </p:nvSpPr>
        <p:spPr>
          <a:xfrm>
            <a:off x="622570" y="1143000"/>
            <a:ext cx="10953344" cy="5010150"/>
          </a:xfrm>
        </p:spPr>
        <p:txBody>
          <a:bodyPr>
            <a:normAutofit/>
          </a:bodyPr>
          <a:lstStyle/>
          <a:p>
            <a:pPr marL="306000" indent="-306000" defTabSz="457200">
              <a:spcAft>
                <a:spcPts val="800"/>
              </a:spcAft>
              <a:buClr>
                <a:srgbClr val="1A3260"/>
              </a:buClr>
              <a:buSzPct val="92000"/>
              <a:buFont typeface="Wingdings 2" panose="05020102010507070707" pitchFamily="18" charset="2"/>
              <a:buChar char=""/>
              <a:tabLst>
                <a:tab pos="457200" algn="l"/>
              </a:tabLst>
              <a:defRPr/>
            </a:pPr>
            <a:r>
              <a:rPr lang="en-US" sz="2000" dirty="0">
                <a:solidFill>
                  <a:srgbClr val="1A3260"/>
                </a:solidFill>
                <a:latin typeface="Arial Nova" panose="020B0504020202020204" pitchFamily="34" charset="0"/>
                <a:ea typeface="Calibri" panose="020F0502020204030204" pitchFamily="34" charset="0"/>
                <a:cs typeface="Times New Roman" panose="02020603050405020304" pitchFamily="18" charset="0"/>
              </a:rPr>
              <a:t>The ADA Amendments Act (ADAAA): Created “rules of construction” </a:t>
            </a:r>
            <a:r>
              <a:rPr lang="en-US" sz="2000" dirty="0">
                <a:solidFill>
                  <a:srgbClr val="1A3260"/>
                </a:solidFill>
                <a:highlight>
                  <a:srgbClr val="FFFF00"/>
                </a:highlight>
                <a:latin typeface="Arial Nova" panose="020B0504020202020204" pitchFamily="34" charset="0"/>
                <a:ea typeface="Calibri" panose="020F0502020204030204" pitchFamily="34" charset="0"/>
                <a:cs typeface="Times New Roman" panose="02020603050405020304" pitchFamily="18" charset="0"/>
              </a:rPr>
              <a:t>in favor of “broad coverage” </a:t>
            </a:r>
            <a:r>
              <a:rPr lang="en-US" sz="2000" dirty="0">
                <a:solidFill>
                  <a:srgbClr val="1A3260"/>
                </a:solidFill>
                <a:latin typeface="Arial Nova" panose="020B0504020202020204" pitchFamily="34" charset="0"/>
                <a:ea typeface="Calibri" panose="020F0502020204030204" pitchFamily="34" charset="0"/>
                <a:cs typeface="Times New Roman" panose="02020603050405020304" pitchFamily="18" charset="0"/>
              </a:rPr>
              <a:t>re how to determine if a physical or mental impairment “</a:t>
            </a:r>
            <a:r>
              <a:rPr lang="en-US" sz="2000" u="sng" dirty="0">
                <a:solidFill>
                  <a:srgbClr val="1A3260"/>
                </a:solidFill>
                <a:latin typeface="Arial Nova" panose="020B0504020202020204" pitchFamily="34" charset="0"/>
                <a:ea typeface="Calibri" panose="020F0502020204030204" pitchFamily="34" charset="0"/>
                <a:cs typeface="Times New Roman" panose="02020603050405020304" pitchFamily="18" charset="0"/>
              </a:rPr>
              <a:t>substantially limits</a:t>
            </a:r>
            <a:r>
              <a:rPr lang="en-US" sz="2000" dirty="0">
                <a:solidFill>
                  <a:srgbClr val="1A3260"/>
                </a:solidFill>
                <a:latin typeface="Arial Nova" panose="020B0504020202020204" pitchFamily="34" charset="0"/>
                <a:ea typeface="Calibri" panose="020F0502020204030204" pitchFamily="34" charset="0"/>
                <a:cs typeface="Times New Roman" panose="02020603050405020304" pitchFamily="18" charset="0"/>
              </a:rPr>
              <a:t>” a major life activity:  </a:t>
            </a:r>
          </a:p>
          <a:p>
            <a:pPr marL="630000" lvl="1" indent="-306000" defTabSz="457200">
              <a:spcBef>
                <a:spcPts val="0"/>
              </a:spcBef>
              <a:spcAft>
                <a:spcPts val="800"/>
              </a:spcAft>
              <a:buClr>
                <a:srgbClr val="1A3260"/>
              </a:buClr>
              <a:buSzPct val="92000"/>
              <a:buFont typeface="Wingdings 2" panose="05020102010507070707" pitchFamily="18" charset="2"/>
              <a:buChar char=""/>
              <a:tabLst>
                <a:tab pos="457200" algn="l"/>
              </a:tabLst>
              <a:defRPr/>
            </a:pPr>
            <a:r>
              <a:rPr lang="en-US" sz="2000" dirty="0">
                <a:solidFill>
                  <a:srgbClr val="1A3260"/>
                </a:solidFill>
                <a:latin typeface="Arial" panose="020B0604020202020204" pitchFamily="34" charset="0"/>
                <a:ea typeface="Calibri" panose="020F0502020204030204" pitchFamily="34" charset="0"/>
                <a:cs typeface="Times New Roman" panose="02020603050405020304" pitchFamily="18" charset="0"/>
              </a:rPr>
              <a:t>Limitation </a:t>
            </a:r>
            <a:r>
              <a:rPr lang="en-US" sz="2000" b="1" dirty="0">
                <a:solidFill>
                  <a:srgbClr val="1A3260"/>
                </a:solidFill>
                <a:latin typeface="Arial" panose="020B0604020202020204" pitchFamily="34" charset="0"/>
                <a:ea typeface="Calibri" panose="020F0502020204030204" pitchFamily="34" charset="0"/>
                <a:cs typeface="Times New Roman" panose="02020603050405020304" pitchFamily="18" charset="0"/>
              </a:rPr>
              <a:t>need </a:t>
            </a:r>
            <a:r>
              <a:rPr lang="en-US" sz="2000" b="1" u="sng" dirty="0">
                <a:solidFill>
                  <a:srgbClr val="1A3260"/>
                </a:solidFill>
                <a:latin typeface="Arial" panose="020B0604020202020204" pitchFamily="34" charset="0"/>
                <a:ea typeface="Calibri" panose="020F0502020204030204" pitchFamily="34" charset="0"/>
                <a:cs typeface="Times New Roman" panose="02020603050405020304" pitchFamily="18" charset="0"/>
              </a:rPr>
              <a:t>not </a:t>
            </a:r>
            <a:r>
              <a:rPr lang="en-US" sz="2000" b="1" dirty="0">
                <a:solidFill>
                  <a:srgbClr val="1A3260"/>
                </a:solidFill>
                <a:latin typeface="Arial" panose="020B0604020202020204" pitchFamily="34" charset="0"/>
                <a:ea typeface="Calibri" panose="020F0502020204030204" pitchFamily="34" charset="0"/>
                <a:cs typeface="Times New Roman" panose="02020603050405020304" pitchFamily="18" charset="0"/>
              </a:rPr>
              <a:t>be permanent, long-term, severe, or significantly restricting</a:t>
            </a:r>
          </a:p>
          <a:p>
            <a:pPr marL="630000" lvl="1" indent="-306000" defTabSz="457200">
              <a:spcBef>
                <a:spcPts val="0"/>
              </a:spcBef>
              <a:spcAft>
                <a:spcPts val="800"/>
              </a:spcAft>
              <a:buClr>
                <a:srgbClr val="1A3260"/>
              </a:buClr>
              <a:buSzPct val="92000"/>
              <a:buFont typeface="Wingdings 2" panose="05020102010507070707" pitchFamily="18" charset="2"/>
              <a:buChar char=""/>
              <a:tabLst>
                <a:tab pos="457200" algn="l"/>
              </a:tabLst>
              <a:defRPr/>
            </a:pPr>
            <a:r>
              <a:rPr lang="en-US" sz="2000" dirty="0">
                <a:solidFill>
                  <a:srgbClr val="1A3260"/>
                </a:solidFill>
                <a:latin typeface="Arial" panose="020B0604020202020204" pitchFamily="34" charset="0"/>
                <a:ea typeface="Calibri" panose="020F0502020204030204" pitchFamily="34" charset="0"/>
                <a:cs typeface="Times New Roman" panose="02020603050405020304" pitchFamily="18" charset="0"/>
              </a:rPr>
              <a:t>Major life activities include </a:t>
            </a:r>
            <a:r>
              <a:rPr lang="en-US" sz="2000" b="1" dirty="0">
                <a:solidFill>
                  <a:srgbClr val="1A3260"/>
                </a:solidFill>
                <a:latin typeface="Arial" panose="020B0604020202020204" pitchFamily="34" charset="0"/>
                <a:ea typeface="Calibri" panose="020F0502020204030204" pitchFamily="34" charset="0"/>
                <a:cs typeface="Times New Roman" panose="02020603050405020304" pitchFamily="18" charset="0"/>
              </a:rPr>
              <a:t>major bodily functions </a:t>
            </a:r>
            <a:r>
              <a:rPr lang="en-US" sz="2000" dirty="0">
                <a:solidFill>
                  <a:srgbClr val="1A3260"/>
                </a:solidFill>
                <a:latin typeface="Arial" panose="020B0604020202020204" pitchFamily="34" charset="0"/>
                <a:ea typeface="Calibri" panose="020F0502020204030204" pitchFamily="34" charset="0"/>
                <a:cs typeface="Times New Roman" panose="02020603050405020304" pitchFamily="18" charset="0"/>
              </a:rPr>
              <a:t>(such as neurological or brain function).</a:t>
            </a:r>
          </a:p>
          <a:p>
            <a:pPr marL="630000" lvl="1" indent="-306000" defTabSz="457200">
              <a:spcBef>
                <a:spcPts val="0"/>
              </a:spcBef>
              <a:spcAft>
                <a:spcPts val="800"/>
              </a:spcAft>
              <a:buClr>
                <a:srgbClr val="1A3260"/>
              </a:buClr>
              <a:buSzPct val="92000"/>
              <a:buFont typeface="Wingdings 2" panose="05020102010507070707" pitchFamily="18" charset="2"/>
              <a:buChar char=""/>
              <a:tabLst>
                <a:tab pos="457200" algn="l"/>
              </a:tabLst>
              <a:defRPr/>
            </a:pPr>
            <a:r>
              <a:rPr lang="en-US" sz="2000" b="1" dirty="0">
                <a:solidFill>
                  <a:srgbClr val="1A3260"/>
                </a:solidFill>
                <a:latin typeface="Arial" panose="020B0604020202020204" pitchFamily="34" charset="0"/>
                <a:ea typeface="Calibri" panose="020F0502020204030204" pitchFamily="34" charset="0"/>
                <a:cs typeface="Times New Roman" panose="02020603050405020304" pitchFamily="18" charset="0"/>
              </a:rPr>
              <a:t>Only need impact on 1 major life activity or 1 major bodily function.</a:t>
            </a:r>
          </a:p>
          <a:p>
            <a:pPr marL="630000" lvl="1" indent="-306000" defTabSz="457200">
              <a:spcBef>
                <a:spcPts val="0"/>
              </a:spcBef>
              <a:spcAft>
                <a:spcPts val="800"/>
              </a:spcAft>
              <a:buClr>
                <a:srgbClr val="1A3260"/>
              </a:buClr>
              <a:buSzPct val="92000"/>
              <a:buFont typeface="Wingdings 2" panose="05020102010507070707" pitchFamily="18" charset="2"/>
              <a:buChar char=""/>
              <a:tabLst>
                <a:tab pos="457200" algn="l"/>
              </a:tabLst>
              <a:defRPr/>
            </a:pPr>
            <a:r>
              <a:rPr lang="en-US" sz="2000" dirty="0">
                <a:solidFill>
                  <a:srgbClr val="1A3260"/>
                </a:solidFill>
                <a:latin typeface="Arial" panose="020B0604020202020204" pitchFamily="34" charset="0"/>
                <a:ea typeface="Calibri" panose="020F0502020204030204" pitchFamily="34" charset="0"/>
                <a:cs typeface="Times New Roman" panose="02020603050405020304" pitchFamily="18" charset="0"/>
              </a:rPr>
              <a:t>Benefits of </a:t>
            </a:r>
            <a:r>
              <a:rPr lang="en-US" sz="2000" b="1" dirty="0">
                <a:solidFill>
                  <a:srgbClr val="1A3260"/>
                </a:solidFill>
                <a:latin typeface="Arial" panose="020B0604020202020204" pitchFamily="34" charset="0"/>
                <a:ea typeface="Calibri" panose="020F0502020204030204" pitchFamily="34" charset="0"/>
                <a:cs typeface="Times New Roman" panose="02020603050405020304" pitchFamily="18" charset="0"/>
              </a:rPr>
              <a:t>mitigating measures should not be considered </a:t>
            </a:r>
            <a:r>
              <a:rPr lang="en-US" sz="2000" dirty="0">
                <a:solidFill>
                  <a:srgbClr val="1A3260"/>
                </a:solidFill>
                <a:latin typeface="Arial" panose="020B0604020202020204" pitchFamily="34" charset="0"/>
                <a:ea typeface="Calibri" panose="020F0502020204030204" pitchFamily="34" charset="0"/>
                <a:cs typeface="Times New Roman" panose="02020603050405020304" pitchFamily="18" charset="0"/>
              </a:rPr>
              <a:t>(such as medication)</a:t>
            </a:r>
          </a:p>
          <a:p>
            <a:pPr marL="630000" lvl="1" indent="-306000" defTabSz="457200">
              <a:spcBef>
                <a:spcPts val="0"/>
              </a:spcBef>
              <a:buClr>
                <a:srgbClr val="1A3260"/>
              </a:buClr>
              <a:buSzPct val="92000"/>
              <a:buFont typeface="Wingdings 2" panose="05020102010507070707" pitchFamily="18" charset="2"/>
              <a:buChar char=""/>
              <a:tabLst>
                <a:tab pos="457200" algn="l"/>
              </a:tabLst>
              <a:defRPr/>
            </a:pPr>
            <a:r>
              <a:rPr lang="en-US" sz="2000" b="1" dirty="0">
                <a:solidFill>
                  <a:srgbClr val="1A3260"/>
                </a:solidFill>
                <a:latin typeface="Arial" panose="020B0604020202020204" pitchFamily="34" charset="0"/>
                <a:ea typeface="Calibri" panose="020F0502020204030204" pitchFamily="34" charset="0"/>
                <a:cs typeface="Times New Roman" panose="02020603050405020304" pitchFamily="18" charset="0"/>
              </a:rPr>
              <a:t>Conditions that are episodic or in remission should be considered in their active state </a:t>
            </a:r>
            <a:r>
              <a:rPr lang="en-US" sz="2000" dirty="0">
                <a:solidFill>
                  <a:srgbClr val="1A3260"/>
                </a:solidFill>
                <a:latin typeface="Arial" panose="020B0604020202020204" pitchFamily="34" charset="0"/>
                <a:ea typeface="Calibri" panose="020F0502020204030204" pitchFamily="34" charset="0"/>
                <a:cs typeface="Times New Roman" panose="02020603050405020304" pitchFamily="18" charset="0"/>
              </a:rPr>
              <a:t>(such as bipolar disorder or schizophrenia)</a:t>
            </a:r>
          </a:p>
          <a:p>
            <a:pPr marL="306000" indent="-306000" defTabSz="457200">
              <a:spcAft>
                <a:spcPts val="800"/>
              </a:spcAft>
              <a:buClr>
                <a:srgbClr val="1A3260"/>
              </a:buClr>
              <a:buSzPct val="92000"/>
              <a:buFont typeface="Wingdings 2" panose="05020102010507070707" pitchFamily="18" charset="2"/>
              <a:buChar char=""/>
              <a:tabLst>
                <a:tab pos="457200" algn="l"/>
              </a:tabLst>
              <a:defRPr/>
            </a:pPr>
            <a:r>
              <a:rPr lang="en-US" sz="2000" dirty="0">
                <a:solidFill>
                  <a:srgbClr val="1A3260"/>
                </a:solidFill>
                <a:latin typeface="Arial Nova" panose="020B0504020202020204" pitchFamily="34" charset="0"/>
                <a:ea typeface="Calibri" panose="020F0502020204030204" pitchFamily="34" charset="0"/>
                <a:cs typeface="Times New Roman" panose="02020603050405020304" pitchFamily="18" charset="0"/>
              </a:rPr>
              <a:t>Examples of impairments that will “virtually always” be substantially limiting. These include: major depression, PTSD, bipolar disorder, schizophrenia, and OCD.  (29 CFR 1630.2(j)(3)(iii)). </a:t>
            </a:r>
          </a:p>
          <a:p>
            <a:pPr marL="763200" lvl="1" indent="-306000" defTabSz="457200">
              <a:spcAft>
                <a:spcPts val="800"/>
              </a:spcAft>
              <a:buClr>
                <a:srgbClr val="1A3260"/>
              </a:buClr>
              <a:buSzPct val="92000"/>
              <a:buFont typeface="Wingdings 2" panose="05020102010507070707" pitchFamily="18" charset="2"/>
              <a:buChar char=""/>
              <a:tabLst>
                <a:tab pos="457200" algn="l"/>
              </a:tabLst>
              <a:defRPr/>
            </a:pPr>
            <a:r>
              <a:rPr lang="en-US" sz="1700" dirty="0">
                <a:solidFill>
                  <a:srgbClr val="1A3260"/>
                </a:solidFill>
                <a:latin typeface="Arial Nova" panose="020B0504020202020204" pitchFamily="34" charset="0"/>
                <a:cs typeface="Times New Roman" panose="02020603050405020304" pitchFamily="18" charset="0"/>
              </a:rPr>
              <a:t>Mental health conditions that are ADA disabilities are not limited to those identified in this list.</a:t>
            </a:r>
            <a:endParaRPr lang="en-US" sz="1700" dirty="0"/>
          </a:p>
        </p:txBody>
      </p:sp>
      <p:sp>
        <p:nvSpPr>
          <p:cNvPr id="4" name="Footer Placeholder 3">
            <a:extLst>
              <a:ext uri="{FF2B5EF4-FFF2-40B4-BE49-F238E27FC236}">
                <a16:creationId xmlns:a16="http://schemas.microsoft.com/office/drawing/2014/main" id="{0CFF65E4-D0C3-4346-92BB-196761A6205C}"/>
              </a:ext>
            </a:extLst>
          </p:cNvPr>
          <p:cNvSpPr>
            <a:spLocks noGrp="1"/>
          </p:cNvSpPr>
          <p:nvPr>
            <p:ph type="ftr" sz="quarter" idx="11"/>
          </p:nvPr>
        </p:nvSpPr>
        <p:spPr/>
        <p:txBody>
          <a:bodyPr/>
          <a:lstStyle/>
          <a:p>
            <a:pPr>
              <a:defRPr/>
            </a:pPr>
            <a:r>
              <a:rPr lang="en-US" dirty="0"/>
              <a:t>US EEOC </a:t>
            </a:r>
          </a:p>
        </p:txBody>
      </p:sp>
      <p:sp>
        <p:nvSpPr>
          <p:cNvPr id="5" name="Slide Number Placeholder 4">
            <a:extLst>
              <a:ext uri="{FF2B5EF4-FFF2-40B4-BE49-F238E27FC236}">
                <a16:creationId xmlns:a16="http://schemas.microsoft.com/office/drawing/2014/main" id="{29E3D67F-B4F2-472A-85BF-0FC49034FD27}"/>
              </a:ext>
            </a:extLst>
          </p:cNvPr>
          <p:cNvSpPr>
            <a:spLocks noGrp="1"/>
          </p:cNvSpPr>
          <p:nvPr>
            <p:ph type="sldNum" sz="quarter" idx="12"/>
          </p:nvPr>
        </p:nvSpPr>
        <p:spPr/>
        <p:txBody>
          <a:bodyPr/>
          <a:lstStyle/>
          <a:p>
            <a:pPr>
              <a:defRPr/>
            </a:pPr>
            <a:fld id="{A3EBFB2A-C082-4B00-8F3B-8CBD2D9969DA}" type="slidenum">
              <a:rPr lang="en-US" altLang="en-US" smtClean="0"/>
              <a:pPr>
                <a:defRPr/>
              </a:pPr>
              <a:t>9</a:t>
            </a:fld>
            <a:endParaRPr lang="en-US" altLang="en-US"/>
          </a:p>
        </p:txBody>
      </p:sp>
    </p:spTree>
    <p:extLst>
      <p:ext uri="{BB962C8B-B14F-4D97-AF65-F5344CB8AC3E}">
        <p14:creationId xmlns:p14="http://schemas.microsoft.com/office/powerpoint/2010/main" val="663111260"/>
      </p:ext>
    </p:extLst>
  </p:cSld>
  <p:clrMapOvr>
    <a:masterClrMapping/>
  </p:clrMapOvr>
</p:sld>
</file>

<file path=ppt/theme/theme1.xml><?xml version="1.0" encoding="utf-8"?>
<a:theme xmlns:a="http://schemas.openxmlformats.org/drawingml/2006/main" name="Free Outreach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F Template.potx" id="{7D80FC59-4645-469B-AAAF-615AA1CB4A4F}" vid="{F3F5C8CC-C773-4A54-A444-E0AC3615C0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ba5b943-4e56-4a2f-9b91-b1f1c37d645b}" enabled="0" method="" siteId="{3ba5b943-4e56-4a2f-9b91-b1f1c37d645b}" removed="1"/>
</clbl:labelList>
</file>

<file path=docProps/app.xml><?xml version="1.0" encoding="utf-8"?>
<Properties xmlns="http://schemas.openxmlformats.org/officeDocument/2006/extended-properties" xmlns:vt="http://schemas.openxmlformats.org/officeDocument/2006/docPropsVTypes">
  <Template>Free Outreach Template</Template>
  <TotalTime>0</TotalTime>
  <Words>3031</Words>
  <Application>Microsoft Office PowerPoint</Application>
  <PresentationFormat>Widescreen</PresentationFormat>
  <Paragraphs>269</Paragraphs>
  <Slides>31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Arial Nova</vt:lpstr>
      <vt:lpstr>Calibri</vt:lpstr>
      <vt:lpstr>Calibri Light</vt:lpstr>
      <vt:lpstr>Segoe UI Semibold</vt:lpstr>
      <vt:lpstr>Symbol</vt:lpstr>
      <vt:lpstr>Wingdings 2</vt:lpstr>
      <vt:lpstr>Wingdings 3</vt:lpstr>
      <vt:lpstr>Free Outreach Theme</vt:lpstr>
      <vt:lpstr>Mental Health and the  Employment Provisions of the  Americans with Disabilities Act    National Press Foundation Fellows Event May 22, 2024       </vt:lpstr>
      <vt:lpstr>Today’s Presentation </vt:lpstr>
      <vt:lpstr>Equal Employment Opportunity Commission - Created in 1965 to Enforce Federal Equal Employment Opportunity Laws - Bipartisan Commission of 5 Presidential Appointees (No More than 3 from Same Party) - DC Headquarters and Over 50 Regional Offices</vt:lpstr>
      <vt:lpstr>A Very Short History of Federal Employment Laws for People with Disabilities</vt:lpstr>
      <vt:lpstr>ADA History – Role of Stereotypes/Fears/Myths</vt:lpstr>
      <vt:lpstr>Disability Discrimination Laws Enforced by EEOC</vt:lpstr>
      <vt:lpstr>Shifts over 10 Years for Select ADA Charge Data:  Available at: EEOC Enforcement and Litigation Statistics     (search for ADA Charge Receipts by Impairment Basis)</vt:lpstr>
      <vt:lpstr>What is an ADA disability?</vt:lpstr>
      <vt:lpstr>Pitfall: Failing to Apply ADA Amendments Act of 2008</vt:lpstr>
      <vt:lpstr>Disability Discrimination</vt:lpstr>
      <vt:lpstr>Disability Harassment</vt:lpstr>
      <vt:lpstr>Reasonable Accommodation</vt:lpstr>
      <vt:lpstr>NOT a Reasonable Accommodation</vt:lpstr>
      <vt:lpstr>Possible Reasonable Accommodations for Mental Health Disabilities</vt:lpstr>
      <vt:lpstr>Employee/Employer Interactive Process </vt:lpstr>
      <vt:lpstr>Undue Hardship</vt:lpstr>
      <vt:lpstr>Protections for All:  Limits on Disability-Related Questions and Medical Exams</vt:lpstr>
      <vt:lpstr>Protections for All:  Medical Information Confidentiality</vt:lpstr>
      <vt:lpstr>Protections for Those Engaging in Protected Conduct: Retaliation &amp; Interference</vt:lpstr>
      <vt:lpstr>Special Topics: Direct Threat Defense </vt:lpstr>
      <vt:lpstr>Special Topics: Artificial Intelligence</vt:lpstr>
      <vt:lpstr>Special Topics: Substance Use Disorder</vt:lpstr>
      <vt:lpstr>Special Topics: Opioid Use Disorder and MAT</vt:lpstr>
      <vt:lpstr>Special Topics: Role of Mental Health Providers</vt:lpstr>
      <vt:lpstr>Select EEOC Mental Health Matter Resolutions</vt:lpstr>
      <vt:lpstr>EEOC Resources on ADA Definition of Disability</vt:lpstr>
      <vt:lpstr>EEOC Resources on Reasonable Accommodation and Undue Hardship</vt:lpstr>
      <vt:lpstr>EEOC Resources on Harassment</vt:lpstr>
      <vt:lpstr>Additional EEOC Resources</vt:lpstr>
      <vt:lpstr>EEOC’s Disability-Related Resources Landing Page:  https://www.eeoc.gov/eeoc-disability-related-resources</vt:lpstr>
      <vt:lpstr>Happy to Answer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2024-05-22T12:28:03Z</dcterms:created>
  <dcterms:modified xsi:type="dcterms:W3CDTF">2024-05-22T12:28:14Z</dcterms:modified>
</cp:coreProperties>
</file>