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24"/>
  </p:notesMasterIdLst>
  <p:sldIdLst>
    <p:sldId id="256" r:id="rId2"/>
    <p:sldId id="414" r:id="rId3"/>
    <p:sldId id="462" r:id="rId4"/>
    <p:sldId id="309" r:id="rId5"/>
    <p:sldId id="432" r:id="rId6"/>
    <p:sldId id="281" r:id="rId7"/>
    <p:sldId id="412" r:id="rId8"/>
    <p:sldId id="392" r:id="rId9"/>
    <p:sldId id="536" r:id="rId10"/>
    <p:sldId id="441" r:id="rId11"/>
    <p:sldId id="2743" r:id="rId12"/>
    <p:sldId id="464" r:id="rId13"/>
    <p:sldId id="465" r:id="rId14"/>
    <p:sldId id="391" r:id="rId15"/>
    <p:sldId id="551" r:id="rId16"/>
    <p:sldId id="2745" r:id="rId17"/>
    <p:sldId id="2746" r:id="rId18"/>
    <p:sldId id="446" r:id="rId19"/>
    <p:sldId id="2748" r:id="rId20"/>
    <p:sldId id="2749" r:id="rId21"/>
    <p:sldId id="543" r:id="rId22"/>
    <p:sldId id="4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890A0D-2B4F-B446-B624-B08F7EB76EAE}">
          <p14:sldIdLst>
            <p14:sldId id="256"/>
            <p14:sldId id="414"/>
            <p14:sldId id="462"/>
            <p14:sldId id="309"/>
            <p14:sldId id="432"/>
            <p14:sldId id="281"/>
            <p14:sldId id="412"/>
            <p14:sldId id="392"/>
            <p14:sldId id="536"/>
            <p14:sldId id="441"/>
            <p14:sldId id="2743"/>
            <p14:sldId id="464"/>
            <p14:sldId id="465"/>
            <p14:sldId id="391"/>
            <p14:sldId id="551"/>
            <p14:sldId id="2745"/>
            <p14:sldId id="2746"/>
            <p14:sldId id="446"/>
            <p14:sldId id="2748"/>
            <p14:sldId id="2749"/>
            <p14:sldId id="543"/>
            <p14:sldId id="4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80"/>
    <p:restoredTop sz="74379"/>
  </p:normalViewPr>
  <p:slideViewPr>
    <p:cSldViewPr snapToGrid="0" snapToObjects="1">
      <p:cViewPr varScale="1">
        <p:scale>
          <a:sx n="81" d="100"/>
          <a:sy n="81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8656B-C159-0A4D-92E1-93D6C1F4D9FB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74874-FF42-374C-A84F-05B3E98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74874-FF42-374C-A84F-05B3E98208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98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Nabil</a:t>
            </a:r>
          </a:p>
          <a:p>
            <a:r>
              <a:rPr lang="en-US"/>
              <a:t>Managers need resources to be effective</a:t>
            </a:r>
          </a:p>
          <a:p>
            <a:endParaRPr lang="en-US"/>
          </a:p>
          <a:p>
            <a:r>
              <a:rPr lang="en-US"/>
              <a:t>= being a good attorney DOES NOT EQUAL being an effective leader of a team of attorneys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Bring in experts- to teach communication, managing, emotional intelligence skills </a:t>
            </a:r>
          </a:p>
          <a:p>
            <a:endParaRPr lang="en-US"/>
          </a:p>
          <a:p>
            <a:r>
              <a:rPr lang="en-US"/>
              <a:t>Coaching to support the lessons learned in training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74874-FF42-374C-A84F-05B3E98208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7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Nabil </a:t>
            </a:r>
          </a:p>
          <a:p>
            <a:endParaRPr lang="en-US"/>
          </a:p>
          <a:p>
            <a:r>
              <a:rPr lang="en-US"/>
              <a:t>Employees should speak up about concerns that they have</a:t>
            </a:r>
          </a:p>
          <a:p>
            <a:endParaRPr lang="en-US"/>
          </a:p>
          <a:p>
            <a:r>
              <a:rPr lang="en-US"/>
              <a:t>- Work load, expectations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74874-FF42-374C-A84F-05B3E98208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5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74874-FF42-374C-A84F-05B3E9820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Nabil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74874-FF42-374C-A84F-05B3E9820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6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Nabil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Nabil</a:t>
            </a:r>
          </a:p>
          <a:p>
            <a:endParaRPr lang="en-US"/>
          </a:p>
          <a:p>
            <a:r>
              <a:rPr lang="en-US"/>
              <a:t>PTO </a:t>
            </a:r>
          </a:p>
          <a:p>
            <a:endParaRPr lang="en-US"/>
          </a:p>
          <a:p>
            <a:r>
              <a:rPr lang="en-US"/>
              <a:t>Personal leave </a:t>
            </a:r>
          </a:p>
          <a:p>
            <a:endParaRPr lang="en-US"/>
          </a:p>
          <a:p>
            <a:r>
              <a:rPr lang="en-US"/>
              <a:t>FMLA </a:t>
            </a:r>
          </a:p>
          <a:p>
            <a:endParaRPr lang="en-US"/>
          </a:p>
          <a:p>
            <a:r>
              <a:rPr lang="en-US"/>
              <a:t>Medical appointments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6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Nabil</a:t>
            </a:r>
          </a:p>
          <a:p>
            <a:r>
              <a:rPr lang="en-US"/>
              <a:t>Employees want to know what is going on – communicate more than you think you need to</a:t>
            </a:r>
          </a:p>
          <a:p>
            <a:endParaRPr lang="en-US"/>
          </a:p>
          <a:p>
            <a:r>
              <a:rPr lang="en-US"/>
              <a:t>In the absence of information, people will come up with much worse theories </a:t>
            </a:r>
          </a:p>
          <a:p>
            <a:endParaRPr lang="en-US"/>
          </a:p>
          <a:p>
            <a:r>
              <a:rPr lang="en-US"/>
              <a:t>Sharing information, even if you don’t know, is helpful to your team.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03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Nabil</a:t>
            </a:r>
          </a:p>
          <a:p>
            <a:r>
              <a:rPr lang="en-US" dirty="0"/>
              <a:t>Managers need resources to be effective</a:t>
            </a:r>
          </a:p>
          <a:p>
            <a:endParaRPr lang="en-US" dirty="0"/>
          </a:p>
          <a:p>
            <a:r>
              <a:rPr lang="en-US" dirty="0"/>
              <a:t>West Monroe found that nearly 60% of managers who have one staff reporting to them received no training, over 2 in 5 who supervise 3 or more employees received no training </a:t>
            </a:r>
          </a:p>
          <a:p>
            <a:endParaRPr lang="en-US" dirty="0"/>
          </a:p>
          <a:p>
            <a:r>
              <a:rPr lang="en-US" dirty="0"/>
              <a:t>SHRM – overwhelming majority of employees report that managers with poor training create stress and extra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1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Nabil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9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4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22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9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2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9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35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rketing_Plan_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38" hasCustomPrompt="1"/>
          </p:nvPr>
        </p:nvSpPr>
        <p:spPr>
          <a:xfrm>
            <a:off x="1" y="0"/>
            <a:ext cx="6082145" cy="6858000"/>
          </a:xfrm>
          <a:custGeom>
            <a:avLst/>
            <a:gdLst>
              <a:gd name="connsiteX0" fmla="*/ 0 w 4561609"/>
              <a:gd name="connsiteY0" fmla="*/ 0 h 5143500"/>
              <a:gd name="connsiteX1" fmla="*/ 4561609 w 4561609"/>
              <a:gd name="connsiteY1" fmla="*/ 0 h 5143500"/>
              <a:gd name="connsiteX2" fmla="*/ 4561609 w 4561609"/>
              <a:gd name="connsiteY2" fmla="*/ 5143500 h 5143500"/>
              <a:gd name="connsiteX3" fmla="*/ 0 w 456160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1609" h="5143500">
                <a:moveTo>
                  <a:pt x="0" y="0"/>
                </a:moveTo>
                <a:lnTo>
                  <a:pt x="4561609" y="0"/>
                </a:lnTo>
                <a:lnTo>
                  <a:pt x="456160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049645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@Plan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17093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2781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6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@Plan_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B5CF1E-87E8-4564-901B-D67353814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685800 w 4572000"/>
              <a:gd name="connsiteY1" fmla="*/ 0 h 5143500"/>
              <a:gd name="connsiteX2" fmla="*/ 4038600 w 4572000"/>
              <a:gd name="connsiteY2" fmla="*/ 0 h 5143500"/>
              <a:gd name="connsiteX3" fmla="*/ 4572000 w 4572000"/>
              <a:gd name="connsiteY3" fmla="*/ 0 h 5143500"/>
              <a:gd name="connsiteX4" fmla="*/ 4572000 w 4572000"/>
              <a:gd name="connsiteY4" fmla="*/ 5143500 h 5143500"/>
              <a:gd name="connsiteX5" fmla="*/ 0 w 4572000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685800" y="0"/>
                </a:lnTo>
                <a:lnTo>
                  <a:pt x="4038600" y="0"/>
                </a:ln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758066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rketing_Plan_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B5CF1E-87E8-4564-901B-D67353814D8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39147" y="-1"/>
            <a:ext cx="5184648" cy="6858000"/>
          </a:xfrm>
          <a:custGeom>
            <a:avLst/>
            <a:gdLst>
              <a:gd name="connsiteX0" fmla="*/ 0 w 3888486"/>
              <a:gd name="connsiteY0" fmla="*/ 0 h 5143500"/>
              <a:gd name="connsiteX1" fmla="*/ 3888486 w 3888486"/>
              <a:gd name="connsiteY1" fmla="*/ 0 h 5143500"/>
              <a:gd name="connsiteX2" fmla="*/ 3888486 w 3888486"/>
              <a:gd name="connsiteY2" fmla="*/ 5143500 h 5143500"/>
              <a:gd name="connsiteX3" fmla="*/ 0 w 388848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486" h="5143500">
                <a:moveTo>
                  <a:pt x="0" y="0"/>
                </a:moveTo>
                <a:lnTo>
                  <a:pt x="3888486" y="0"/>
                </a:lnTo>
                <a:lnTo>
                  <a:pt x="3888486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AA257D-3D03-8449-A8DD-4632BE0262B2}"/>
              </a:ext>
            </a:extLst>
          </p:cNvPr>
          <p:cNvSpPr/>
          <p:nvPr/>
        </p:nvSpPr>
        <p:spPr bwMode="auto">
          <a:xfrm>
            <a:off x="0" y="6375400"/>
            <a:ext cx="1639147" cy="304800"/>
          </a:xfrm>
          <a:prstGeom prst="rect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042560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9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3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9F2ED4-55A8-8A4B-AC77-BF83A1BA971A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F036E97-0A79-EC42-9FD5-F8DBC735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8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therapy.solut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ecutivetherapy.solutions/" TargetMode="External"/><Relationship Id="rId3" Type="http://schemas.openxmlformats.org/officeDocument/2006/relationships/image" Target="../media/image1.jpeg"/><Relationship Id="rId7" Type="http://schemas.openxmlformats.org/officeDocument/2006/relationships/hyperlink" Target="mailto:nabil@executivetherapy.solutio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hyperlink" Target="https://www.sourcewatch.org/index.php?title=File:Thank_you.jpg" TargetMode="Externa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asterpedia.net/wiki/Catapult_Coast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.in/article/life-at-work/the-2020-workplace-culture-nomics-241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dropitandeat.blogspot.com/2010/08/im-not-frequent-flier-but-each-time-i.html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ibework.blogspot.com/2021/02/abuse-and-maslows-hierarchy-of-need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researchleap.com/intercultural-work-environment-leadership-styl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0EBBA-6AF6-C847-AF6E-8D96E9B3A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rgbClr val="FFFFFF"/>
                </a:solidFill>
              </a:rPr>
              <a:t>Creating a Culture of Supporting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Employee Well-Being</a:t>
            </a:r>
            <a:endParaRPr lang="en-US" sz="4000" i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EAC53-C3D1-C749-9BD4-94CF333E4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124403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Nabil El-Ghoroury, PhD, CAE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Executive Therapy &amp; Consulting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hlinkClick r:id="rId3"/>
              </a:rPr>
              <a:t>www.executivetherapy.solutions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79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08934B-825A-404B-D6A2-EA75A31D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380" y="1143000"/>
            <a:ext cx="4191376" cy="391190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Strategies to Promote </a:t>
            </a:r>
            <a:b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Employee Well-Being</a:t>
            </a:r>
            <a:b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Organizational </a:t>
            </a:r>
            <a:b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Level </a:t>
            </a:r>
          </a:p>
        </p:txBody>
      </p:sp>
      <p:pic>
        <p:nvPicPr>
          <p:cNvPr id="3" name="Picture 2" descr="A picture containing text, outdoor, sign, graffiti&#10;&#10;Description automatically generated">
            <a:extLst>
              <a:ext uri="{FF2B5EF4-FFF2-40B4-BE49-F238E27FC236}">
                <a16:creationId xmlns:a16="http://schemas.microsoft.com/office/drawing/2014/main" id="{CC7F5CA6-E0C9-5112-A34A-69FAC45BD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837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FF7D5C-DEAB-8C63-E60C-0660F19AA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7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C4D170-F616-8467-ECB1-AB0A3ED1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613"/>
            <a:ext cx="10515600" cy="1325563"/>
          </a:xfrm>
        </p:spPr>
        <p:txBody>
          <a:bodyPr vert="horz" lIns="121920" tIns="60960" rIns="121920" bIns="60960" rtlCol="0" anchor="ctr">
            <a:normAutofit fontScale="90000"/>
          </a:bodyPr>
          <a:lstStyle/>
          <a:p>
            <a:r>
              <a:rPr lang="en-US" sz="3067" dirty="0"/>
              <a:t>INCORPORATE MENTAL HEALTH INTO POLICIES/PROCEDURES</a:t>
            </a:r>
            <a:br>
              <a:rPr lang="en-US" sz="3067" dirty="0"/>
            </a:br>
            <a:endParaRPr lang="en-US" sz="3067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83D7775-28FD-A24C-651C-C15695DDA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 descr="A close-up of a sign&#10;&#10;Description automatically generated">
            <a:extLst>
              <a:ext uri="{FF2B5EF4-FFF2-40B4-BE49-F238E27FC236}">
                <a16:creationId xmlns:a16="http://schemas.microsoft.com/office/drawing/2014/main" id="{5012B53B-3D6F-4779-6E8E-3D54141A7E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3492" r="17568" b="3"/>
          <a:stretch/>
        </p:blipFill>
        <p:spPr>
          <a:xfrm>
            <a:off x="839789" y="2505075"/>
            <a:ext cx="5157787" cy="3684588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71608E-6FD2-04F3-0A4B-1109C227C893}"/>
              </a:ext>
            </a:extLst>
          </p:cNvPr>
          <p:cNvSpPr txBox="1"/>
          <p:nvPr/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endParaRPr lang="en-US" sz="2400" b="1" dirty="0"/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882E7554-CF51-4B18-B4BD-2CB109AB7B81}"/>
              </a:ext>
            </a:extLst>
          </p:cNvPr>
          <p:cNvSpPr txBox="1"/>
          <p:nvPr/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PTO </a:t>
            </a:r>
          </a:p>
          <a:p>
            <a:pPr marL="228594" indent="-228594" defTabSz="914377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Personal leave </a:t>
            </a:r>
          </a:p>
          <a:p>
            <a:pPr marL="228594" indent="-228594" defTabSz="914377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FMLA </a:t>
            </a:r>
          </a:p>
          <a:p>
            <a:pPr marL="228594" indent="-228594" defTabSz="914377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Medical appointments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1AB21-62F9-B432-14F8-CE4D8847C87E}"/>
              </a:ext>
            </a:extLst>
          </p:cNvPr>
          <p:cNvSpPr txBox="1"/>
          <p:nvPr/>
        </p:nvSpPr>
        <p:spPr>
          <a:xfrm>
            <a:off x="430306" y="8606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811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0B8CF-AACB-C6B7-2647-6A939842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COMMUNICATE</a:t>
            </a:r>
          </a:p>
        </p:txBody>
      </p:sp>
      <p:pic>
        <p:nvPicPr>
          <p:cNvPr id="5" name="Content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BCEB4301-7D1A-51AC-6CF8-06DEB2154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r="5016" b="-1"/>
          <a:stretch>
            <a:fillRect/>
          </a:stretch>
        </p:blipFill>
        <p:spPr>
          <a:xfrm>
            <a:off x="1414193" y="1113063"/>
            <a:ext cx="5862047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699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3BB7-07F2-4C62-6012-898FD75817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110" y="1241266"/>
            <a:ext cx="4089633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TRAIN YOUR MANAGERS</a:t>
            </a:r>
          </a:p>
        </p:txBody>
      </p:sp>
      <p:pic>
        <p:nvPicPr>
          <p:cNvPr id="5" name="Content Placeholder 4" descr="A group of people sitting around a round table&#10;&#10;Description automatically generated">
            <a:extLst>
              <a:ext uri="{FF2B5EF4-FFF2-40B4-BE49-F238E27FC236}">
                <a16:creationId xmlns:a16="http://schemas.microsoft.com/office/drawing/2014/main" id="{78F344FF-3FD9-511A-E5F3-38CE42DB6CD6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 rotWithShape="1">
          <a:blip r:embed="rId4"/>
          <a:srcRect l="8387" r="8386" b="-1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44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5DB0A4D5-1B31-905E-9B4B-EBD16784DCC0}"/>
              </a:ext>
            </a:extLst>
          </p:cNvPr>
          <p:cNvSpPr/>
          <p:nvPr/>
        </p:nvSpPr>
        <p:spPr>
          <a:xfrm>
            <a:off x="7966621" y="11910"/>
            <a:ext cx="4064144" cy="5126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F49401E-4386-9493-0604-61E1B1374462}"/>
              </a:ext>
            </a:extLst>
          </p:cNvPr>
          <p:cNvSpPr/>
          <p:nvPr/>
        </p:nvSpPr>
        <p:spPr>
          <a:xfrm>
            <a:off x="1" y="-1"/>
            <a:ext cx="4298095" cy="5103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solidFill>
                <a:schemeClr val="bg1"/>
              </a:solidFill>
            </a:endParaRPr>
          </a:p>
        </p:txBody>
      </p:sp>
      <p:pic>
        <p:nvPicPr>
          <p:cNvPr id="46" name="Picture 45" descr="A person holding a bottle&#10;&#10;Description automatically generated with medium confidence">
            <a:extLst>
              <a:ext uri="{FF2B5EF4-FFF2-40B4-BE49-F238E27FC236}">
                <a16:creationId xmlns:a16="http://schemas.microsoft.com/office/drawing/2014/main" id="{9680083C-5D2B-82EA-5A4B-CA6942DD31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52" r="-3" b="8756"/>
          <a:stretch>
            <a:fillRect/>
          </a:stretch>
        </p:blipFill>
        <p:spPr>
          <a:xfrm>
            <a:off x="7915441" y="480472"/>
            <a:ext cx="3749040" cy="4267573"/>
          </a:xfrm>
          <a:prstGeom prst="rect">
            <a:avLst/>
          </a:prstGeom>
        </p:spPr>
      </p:pic>
      <p:pic>
        <p:nvPicPr>
          <p:cNvPr id="38" name="Picture 37" descr="A picture containing person, indoor, wall, person&#10;&#10;Description automatically generated">
            <a:extLst>
              <a:ext uri="{FF2B5EF4-FFF2-40B4-BE49-F238E27FC236}">
                <a16:creationId xmlns:a16="http://schemas.microsoft.com/office/drawing/2014/main" id="{FCF970E6-6E77-50D8-3499-C89FA3FD95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240" r="2" b="3743"/>
          <a:stretch>
            <a:fillRect/>
          </a:stretch>
        </p:blipFill>
        <p:spPr>
          <a:xfrm>
            <a:off x="493652" y="495904"/>
            <a:ext cx="3804443" cy="4267573"/>
          </a:xfrm>
          <a:prstGeom prst="rect">
            <a:avLst/>
          </a:prstGeom>
        </p:spPr>
      </p:pic>
      <p:pic>
        <p:nvPicPr>
          <p:cNvPr id="43" name="Content Placeholder 42" descr="A picture containing text, person, person, posing&#10;&#10;Description automatically generated">
            <a:extLst>
              <a:ext uri="{FF2B5EF4-FFF2-40B4-BE49-F238E27FC236}">
                <a16:creationId xmlns:a16="http://schemas.microsoft.com/office/drawing/2014/main" id="{FA24983E-12F3-2298-4511-5DF83C2EE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l="31281" r="23171"/>
          <a:stretch>
            <a:fillRect/>
          </a:stretch>
        </p:blipFill>
        <p:spPr>
          <a:xfrm>
            <a:off x="4276179" y="477447"/>
            <a:ext cx="3639643" cy="4195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1EF2DB-7A0E-525E-9AD5-A39A7AFF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5194593"/>
            <a:ext cx="10407603" cy="8680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MODEL MENTAL HEALTH and WELL-BEING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9397B2-7AFA-79A4-105F-1730E133E3F1}"/>
              </a:ext>
            </a:extLst>
          </p:cNvPr>
          <p:cNvSpPr txBox="1"/>
          <p:nvPr/>
        </p:nvSpPr>
        <p:spPr>
          <a:xfrm>
            <a:off x="9005522" y="4472555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This Photo by Unknown Author is licensed under CC BY-NC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DF6337-E7C9-41BF-78EF-B4AC0C72BC4D}"/>
              </a:ext>
            </a:extLst>
          </p:cNvPr>
          <p:cNvSpPr txBox="1"/>
          <p:nvPr/>
        </p:nvSpPr>
        <p:spPr>
          <a:xfrm>
            <a:off x="5042919" y="4472555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This Photo by Unknown Author is licensed under CC BY-NC-ND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CF9227-B457-2245-8AF9-9DC015F77C55}"/>
              </a:ext>
            </a:extLst>
          </p:cNvPr>
          <p:cNvSpPr txBox="1"/>
          <p:nvPr/>
        </p:nvSpPr>
        <p:spPr>
          <a:xfrm>
            <a:off x="1507580" y="4544967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This Photo by Unknown Author is licensed under CC BY-NC</a:t>
            </a:r>
          </a:p>
        </p:txBody>
      </p:sp>
    </p:spTree>
    <p:extLst>
      <p:ext uri="{BB962C8B-B14F-4D97-AF65-F5344CB8AC3E}">
        <p14:creationId xmlns:p14="http://schemas.microsoft.com/office/powerpoint/2010/main" val="279012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H="1">
            <a:off x="6098936" y="0"/>
            <a:ext cx="6096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 flipH="1">
            <a:off x="203200" y="5036862"/>
            <a:ext cx="5689600" cy="4513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933" b="1">
                <a:solidFill>
                  <a:schemeClr val="tx1">
                    <a:lumMod val="75000"/>
                    <a:lumOff val="25000"/>
                  </a:schemeClr>
                </a:solidFill>
              </a:rPr>
              <a:t>PROVIDE RESOURCES</a:t>
            </a:r>
          </a:p>
        </p:txBody>
      </p:sp>
      <p:grpSp>
        <p:nvGrpSpPr>
          <p:cNvPr id="27" name="Group 26"/>
          <p:cNvGrpSpPr/>
          <p:nvPr/>
        </p:nvGrpSpPr>
        <p:grpSpPr>
          <a:xfrm flipH="1">
            <a:off x="2638920" y="5633656"/>
            <a:ext cx="818160" cy="84059"/>
            <a:chOff x="6551190" y="4324350"/>
            <a:chExt cx="613620" cy="63044"/>
          </a:xfrm>
        </p:grpSpPr>
        <p:sp>
          <p:nvSpPr>
            <p:cNvPr id="138" name="Oval 13"/>
            <p:cNvSpPr/>
            <p:nvPr/>
          </p:nvSpPr>
          <p:spPr bwMode="auto">
            <a:xfrm>
              <a:off x="6551190" y="4324350"/>
              <a:ext cx="63044" cy="63044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Oval 14"/>
            <p:cNvSpPr/>
            <p:nvPr/>
          </p:nvSpPr>
          <p:spPr bwMode="auto">
            <a:xfrm>
              <a:off x="6661305" y="4324350"/>
              <a:ext cx="63044" cy="63044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0" name="Oval 15"/>
            <p:cNvSpPr/>
            <p:nvPr/>
          </p:nvSpPr>
          <p:spPr bwMode="auto">
            <a:xfrm>
              <a:off x="6771420" y="4324350"/>
              <a:ext cx="63044" cy="63044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Oval 16"/>
            <p:cNvSpPr/>
            <p:nvPr/>
          </p:nvSpPr>
          <p:spPr bwMode="auto">
            <a:xfrm>
              <a:off x="6881535" y="4324350"/>
              <a:ext cx="63044" cy="63044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2" name="Oval 17"/>
            <p:cNvSpPr/>
            <p:nvPr/>
          </p:nvSpPr>
          <p:spPr bwMode="auto">
            <a:xfrm>
              <a:off x="6991650" y="4324350"/>
              <a:ext cx="63044" cy="63044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3" name="Oval 24"/>
            <p:cNvSpPr/>
            <p:nvPr/>
          </p:nvSpPr>
          <p:spPr bwMode="auto">
            <a:xfrm>
              <a:off x="7101766" y="4324350"/>
              <a:ext cx="63044" cy="63044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E32053A1-E788-234A-84B6-664BD54EED2C}"/>
              </a:ext>
            </a:extLst>
          </p:cNvPr>
          <p:cNvSpPr txBox="1"/>
          <p:nvPr/>
        </p:nvSpPr>
        <p:spPr>
          <a:xfrm>
            <a:off x="6747653" y="1611994"/>
            <a:ext cx="4876800" cy="318959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EAP </a:t>
            </a:r>
          </a:p>
          <a:p>
            <a:pPr>
              <a:lnSpc>
                <a:spcPct val="90000"/>
              </a:lnSpc>
            </a:pPr>
            <a:r>
              <a:rPr lang="en-US" sz="2400"/>
              <a:t>Bringing in experts to talk about mental health </a:t>
            </a:r>
          </a:p>
          <a:p>
            <a:pPr lvl="1"/>
            <a:r>
              <a:rPr lang="en-US"/>
              <a:t>EAP </a:t>
            </a:r>
          </a:p>
          <a:p>
            <a:pPr lvl="1"/>
            <a:r>
              <a:rPr lang="en-US"/>
              <a:t>Wellness leaders </a:t>
            </a:r>
          </a:p>
          <a:p>
            <a:pPr>
              <a:lnSpc>
                <a:spcPct val="90000"/>
              </a:lnSpc>
            </a:pPr>
            <a:r>
              <a:rPr lang="en-US" sz="2400"/>
              <a:t>Create a wellness resource group</a:t>
            </a:r>
          </a:p>
          <a:p>
            <a:pPr>
              <a:lnSpc>
                <a:spcPct val="90000"/>
              </a:lnSpc>
            </a:pPr>
            <a:r>
              <a:rPr lang="en-US" sz="2400"/>
              <a:t>Self-insurance for mental health services </a:t>
            </a:r>
          </a:p>
        </p:txBody>
      </p:sp>
      <p:pic>
        <p:nvPicPr>
          <p:cNvPr id="5" name="Content Placeholder 5" descr="A person standing on a stage&#10;&#10;Description automatically generated">
            <a:extLst>
              <a:ext uri="{FF2B5EF4-FFF2-40B4-BE49-F238E27FC236}">
                <a16:creationId xmlns:a16="http://schemas.microsoft.com/office/drawing/2014/main" id="{F27F65E9-2A01-4F89-F50B-94A1951CA5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27081" r="-2" b="16102"/>
          <a:stretch>
            <a:fillRect/>
          </a:stretch>
        </p:blipFill>
        <p:spPr>
          <a:xfrm>
            <a:off x="1" y="0"/>
            <a:ext cx="6093065" cy="461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08934B-825A-404B-D6A2-EA75A31D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Strategies to Promote </a:t>
            </a:r>
            <a:b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Employee Well-Being</a:t>
            </a:r>
            <a:b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Manager Level</a:t>
            </a:r>
          </a:p>
        </p:txBody>
      </p:sp>
      <p:pic>
        <p:nvPicPr>
          <p:cNvPr id="4" name="Picture 3" descr="A wall with colorful writing on it&#10;&#10;Description automatically generated">
            <a:extLst>
              <a:ext uri="{FF2B5EF4-FFF2-40B4-BE49-F238E27FC236}">
                <a16:creationId xmlns:a16="http://schemas.microsoft.com/office/drawing/2014/main" id="{0B337A6A-F384-ED3C-E821-19D1E4502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378" y="1113063"/>
            <a:ext cx="6171677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FF7D5C-DEAB-8C63-E60C-0660F19AA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31261D-73B1-6234-2F9F-D04D3D2D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Level Strategies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915119-2550-6457-EC56-E0A2AF330F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Paying attention to staff </a:t>
            </a:r>
          </a:p>
          <a:p>
            <a:r>
              <a:rPr lang="en-US" dirty="0"/>
              <a:t>Reflective listening skills </a:t>
            </a:r>
          </a:p>
          <a:p>
            <a:r>
              <a:rPr lang="en-US" dirty="0"/>
              <a:t>Managing workflow </a:t>
            </a:r>
          </a:p>
          <a:p>
            <a:r>
              <a:rPr lang="en-US" dirty="0"/>
              <a:t>Flexibility </a:t>
            </a:r>
          </a:p>
          <a:p>
            <a:r>
              <a:rPr lang="en-US" dirty="0"/>
              <a:t>Respecting boundaries </a:t>
            </a:r>
          </a:p>
          <a:p>
            <a:r>
              <a:rPr lang="en-US" dirty="0"/>
              <a:t>Intentional breaks – meetings for 25/50 minutes </a:t>
            </a:r>
          </a:p>
        </p:txBody>
      </p:sp>
      <p:pic>
        <p:nvPicPr>
          <p:cNvPr id="7" name="Content Placeholder 5" descr="A person and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147E1B11-7289-6662-D69D-44F97A539B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271" t="6474" r="13214"/>
          <a:stretch>
            <a:fillRect/>
          </a:stretch>
        </p:blipFill>
        <p:spPr>
          <a:xfrm>
            <a:off x="6393361" y="2603500"/>
            <a:ext cx="445511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9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EE0C-36B8-889B-5275-5EDA3234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EBA3-4936-F4E2-D51E-E80561E520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Organizations with purpose-driven cultures</a:t>
            </a:r>
          </a:p>
          <a:p>
            <a:pPr lvl="1"/>
            <a:r>
              <a:rPr lang="en-US" dirty="0"/>
              <a:t>Higher employee retention </a:t>
            </a:r>
          </a:p>
          <a:p>
            <a:pPr lvl="1"/>
            <a:r>
              <a:rPr lang="en-US" dirty="0"/>
              <a:t>Higher performance 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Are you proud of where you work? </a:t>
            </a:r>
          </a:p>
          <a:p>
            <a:pPr>
              <a:buFont typeface="+mj-lt"/>
              <a:buAutoNum type="arabicPeriod"/>
            </a:pPr>
            <a:r>
              <a:rPr lang="en-US" dirty="0"/>
              <a:t>Do you find meaning in your work? </a:t>
            </a:r>
          </a:p>
          <a:p>
            <a:pPr>
              <a:buFont typeface="+mj-lt"/>
              <a:buAutoNum type="arabicPeriod"/>
            </a:pPr>
            <a:r>
              <a:rPr lang="en-US" dirty="0"/>
              <a:t>Do you have fun at work? 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C33BF9B6-E99C-9236-71E4-CA80A7E87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2710" t="11751" r="17027" b="31300"/>
          <a:stretch/>
        </p:blipFill>
        <p:spPr>
          <a:xfrm>
            <a:off x="7219710" y="973668"/>
            <a:ext cx="4491103" cy="5658789"/>
          </a:xfrm>
        </p:spPr>
      </p:pic>
    </p:spTree>
    <p:extLst>
      <p:ext uri="{BB962C8B-B14F-4D97-AF65-F5344CB8AC3E}">
        <p14:creationId xmlns:p14="http://schemas.microsoft.com/office/powerpoint/2010/main" val="39310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08934B-825A-404B-D6A2-EA75A31D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Strategies to Promote </a:t>
            </a:r>
            <a:b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Employee Well-Being</a:t>
            </a:r>
            <a:b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Employee Level</a:t>
            </a:r>
          </a:p>
        </p:txBody>
      </p:sp>
      <p:pic>
        <p:nvPicPr>
          <p:cNvPr id="3" name="Picture 2" descr="A black and yellow painted wall&#10;&#10;Description automatically generated">
            <a:extLst>
              <a:ext uri="{FF2B5EF4-FFF2-40B4-BE49-F238E27FC236}">
                <a16:creationId xmlns:a16="http://schemas.microsoft.com/office/drawing/2014/main" id="{4671E141-2959-D4ED-9547-E1C014FDB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68" y="1113063"/>
            <a:ext cx="6213097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FF7D5C-DEAB-8C63-E60C-0660F19AA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4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87615-1453-0DA6-FF3A-DF08DA79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About 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6549E1-DABB-BA20-E14B-0FEC42DE3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613" y="2603500"/>
            <a:ext cx="4155396" cy="3982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PhD in Clinical Psychology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Licensed psychologist in VA, OH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</a:pPr>
            <a:r>
              <a:rPr lang="en-US" sz="1600" dirty="0"/>
              <a:t>Can see patients in 40 states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 years as a nonprofit executive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years as CEO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Executive Therapy &amp; Consulting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Telehealth psychotherapy </a:t>
            </a:r>
            <a:endParaRPr lang="en-US" sz="1400" dirty="0"/>
          </a:p>
          <a:p>
            <a:pPr lvl="1"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 on mental health </a:t>
            </a:r>
            <a:r>
              <a:rPr lang="en-US" sz="1400" dirty="0"/>
              <a:t>to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organizations and businesses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/>
              <a:t>Retreats 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Executive coaching </a:t>
            </a:r>
          </a:p>
          <a:p>
            <a:pPr lvl="1">
              <a:lnSpc>
                <a:spcPct val="90000"/>
              </a:lnSpc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7" name="Picture Placeholder 6" descr="A person smiling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E3EC7B77-2EA1-0649-59A9-EBE0DE36D6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0259" t="11029" r="8403" b="15092"/>
          <a:stretch/>
        </p:blipFill>
        <p:spPr>
          <a:xfrm>
            <a:off x="5114131" y="1866404"/>
            <a:ext cx="6597256" cy="4494214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730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C0B486-47A2-9EF1-829F-D391F118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Individual Strategies </a:t>
            </a:r>
          </a:p>
        </p:txBody>
      </p:sp>
      <p:pic>
        <p:nvPicPr>
          <p:cNvPr id="7" name="Content Placeholder 6" descr="A mural of a person with plants on her head&#10;&#10;Description automatically generated">
            <a:extLst>
              <a:ext uri="{FF2B5EF4-FFF2-40B4-BE49-F238E27FC236}">
                <a16:creationId xmlns:a16="http://schemas.microsoft.com/office/drawing/2014/main" id="{E4C466E6-4D97-6A61-B5CD-F510133C4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2" b="6388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2B460-8E47-02CF-72C2-94AB70D33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Mindfulness</a:t>
            </a:r>
          </a:p>
          <a:p>
            <a:r>
              <a:rPr lang="en-US" dirty="0">
                <a:solidFill>
                  <a:srgbClr val="FFFFFF"/>
                </a:solidFill>
              </a:rPr>
              <a:t>Deep breathing</a:t>
            </a:r>
          </a:p>
          <a:p>
            <a:r>
              <a:rPr lang="en-US" dirty="0">
                <a:solidFill>
                  <a:srgbClr val="FFFFFF"/>
                </a:solidFill>
              </a:rPr>
              <a:t>Exercise</a:t>
            </a:r>
          </a:p>
          <a:p>
            <a:r>
              <a:rPr lang="en-US" dirty="0">
                <a:solidFill>
                  <a:srgbClr val="FFFFFF"/>
                </a:solidFill>
              </a:rPr>
              <a:t>Social connection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94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8A0070-1F0C-BFDD-DBD8-40F14A2BFAEA}"/>
              </a:ext>
            </a:extLst>
          </p:cNvPr>
          <p:cNvSpPr/>
          <p:nvPr/>
        </p:nvSpPr>
        <p:spPr>
          <a:xfrm>
            <a:off x="6261069" y="3090446"/>
            <a:ext cx="4621921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4400" b="1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ASSERTIVENESS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52EBCF-1AF1-7C46-84F8-59AD787A63D0}"/>
              </a:ext>
            </a:extLst>
          </p:cNvPr>
          <p:cNvSpPr/>
          <p:nvPr/>
        </p:nvSpPr>
        <p:spPr>
          <a:xfrm>
            <a:off x="1309010" y="643467"/>
            <a:ext cx="1331554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Content Placeholder 5" descr="A hand with words written on it&#10;&#10;Description automatically generated">
            <a:extLst>
              <a:ext uri="{FF2B5EF4-FFF2-40B4-BE49-F238E27FC236}">
                <a16:creationId xmlns:a16="http://schemas.microsoft.com/office/drawing/2014/main" id="{6D215FFE-DDED-4151-1D68-C734789967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59"/>
          <a:stretch>
            <a:fillRect/>
          </a:stretch>
        </p:blipFill>
        <p:spPr>
          <a:xfrm>
            <a:off x="2643448" y="643466"/>
            <a:ext cx="3467188" cy="5571066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151F12-07F3-0B85-2974-DBC240883039}"/>
              </a:ext>
            </a:extLst>
          </p:cNvPr>
          <p:cNvSpPr txBox="1"/>
          <p:nvPr/>
        </p:nvSpPr>
        <p:spPr>
          <a:xfrm>
            <a:off x="8453391" y="5664656"/>
            <a:ext cx="2372765" cy="179601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370332">
              <a:spcAft>
                <a:spcPts val="486"/>
              </a:spcAft>
            </a:pPr>
            <a:r>
              <a:rPr lang="en-US" sz="567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This Photo by Unknown Author is licensed under 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7919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CC08F4-6649-4752-A49D-EC2C8E965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CBFAE1-A7B8-4741-A1BD-1D22BE1B9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DFBA0E-2986-4121-92BD-9ADBE9F79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B514A6-1440-4614-B316-443C485A1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7C4B390-CACA-4CE0-A179-19E2CAADF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330A14-E127-4084-BA51-D86B9568B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47AD4CB-E128-49E9-A8C2-AC0CEA98F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D76D76C3-9DFE-4C5F-8F74-D65651A7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FC72400-C794-438B-90D7-5F6E0302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D24BDB9-26CF-4AAC-B31C-95E190D55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4947D45-3E3A-4249-A3DB-5B907C17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Placeholder 5" descr="A group of colorful sticky notes&#10;&#10;Description automatically generated with low confidence">
            <a:extLst>
              <a:ext uri="{FF2B5EF4-FFF2-40B4-BE49-F238E27FC236}">
                <a16:creationId xmlns:a16="http://schemas.microsoft.com/office/drawing/2014/main" id="{9029E639-3920-AB45-FD1B-6836367463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" b="3543"/>
          <a:stretch/>
        </p:blipFill>
        <p:spPr>
          <a:xfrm>
            <a:off x="6089905" y="454911"/>
            <a:ext cx="5625013" cy="3594644"/>
          </a:xfrm>
          <a:custGeom>
            <a:avLst/>
            <a:gdLst/>
            <a:ahLst/>
            <a:cxnLst/>
            <a:rect l="l" t="t" r="r" b="b"/>
            <a:pathLst>
              <a:path w="5625013" h="3594644">
                <a:moveTo>
                  <a:pt x="0" y="0"/>
                </a:moveTo>
                <a:lnTo>
                  <a:pt x="5625013" y="0"/>
                </a:lnTo>
                <a:lnTo>
                  <a:pt x="5625013" y="3182785"/>
                </a:lnTo>
                <a:lnTo>
                  <a:pt x="5369916" y="3223724"/>
                </a:lnTo>
                <a:lnTo>
                  <a:pt x="5115940" y="3262739"/>
                </a:lnTo>
                <a:lnTo>
                  <a:pt x="4860842" y="3300930"/>
                </a:lnTo>
                <a:lnTo>
                  <a:pt x="4604619" y="3333626"/>
                </a:lnTo>
                <a:lnTo>
                  <a:pt x="4349520" y="3366596"/>
                </a:lnTo>
                <a:lnTo>
                  <a:pt x="4093297" y="3397369"/>
                </a:lnTo>
                <a:lnTo>
                  <a:pt x="3840446" y="3423746"/>
                </a:lnTo>
                <a:lnTo>
                  <a:pt x="3584223" y="3448748"/>
                </a:lnTo>
                <a:lnTo>
                  <a:pt x="3329125" y="3471553"/>
                </a:lnTo>
                <a:lnTo>
                  <a:pt x="3078521" y="3491336"/>
                </a:lnTo>
                <a:lnTo>
                  <a:pt x="2824547" y="3511118"/>
                </a:lnTo>
                <a:lnTo>
                  <a:pt x="2573942" y="3527604"/>
                </a:lnTo>
                <a:lnTo>
                  <a:pt x="2323339" y="3540517"/>
                </a:lnTo>
                <a:lnTo>
                  <a:pt x="2073860" y="3553980"/>
                </a:lnTo>
                <a:lnTo>
                  <a:pt x="1826627" y="3565245"/>
                </a:lnTo>
                <a:lnTo>
                  <a:pt x="1581642" y="3573213"/>
                </a:lnTo>
                <a:lnTo>
                  <a:pt x="1336657" y="3580082"/>
                </a:lnTo>
                <a:lnTo>
                  <a:pt x="1093921" y="3586676"/>
                </a:lnTo>
                <a:lnTo>
                  <a:pt x="854555" y="3589699"/>
                </a:lnTo>
                <a:lnTo>
                  <a:pt x="615189" y="3592995"/>
                </a:lnTo>
                <a:lnTo>
                  <a:pt x="379194" y="3594644"/>
                </a:lnTo>
                <a:lnTo>
                  <a:pt x="145448" y="3592995"/>
                </a:lnTo>
                <a:lnTo>
                  <a:pt x="0" y="3592995"/>
                </a:lnTo>
                <a:close/>
              </a:path>
            </a:pathLst>
          </a:custGeom>
        </p:spPr>
      </p:pic>
      <p:sp>
        <p:nvSpPr>
          <p:cNvPr id="2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D132E9A-9FA2-2366-7B4F-55F6DFF0FF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l="4798" r="-1" b="-1"/>
          <a:stretch/>
        </p:blipFill>
        <p:spPr>
          <a:xfrm>
            <a:off x="477086" y="466162"/>
            <a:ext cx="5615867" cy="3937502"/>
          </a:xfrm>
          <a:custGeom>
            <a:avLst/>
            <a:gdLst/>
            <a:ahLst/>
            <a:cxnLst/>
            <a:rect l="l" t="t" r="r" b="b"/>
            <a:pathLst>
              <a:path w="5615867" h="3937502">
                <a:moveTo>
                  <a:pt x="0" y="0"/>
                </a:moveTo>
                <a:lnTo>
                  <a:pt x="5615867" y="0"/>
                </a:lnTo>
                <a:lnTo>
                  <a:pt x="5615867" y="3592995"/>
                </a:lnTo>
                <a:lnTo>
                  <a:pt x="5526768" y="3592995"/>
                </a:lnTo>
                <a:lnTo>
                  <a:pt x="5297516" y="3589699"/>
                </a:lnTo>
                <a:lnTo>
                  <a:pt x="5072759" y="3584753"/>
                </a:lnTo>
                <a:lnTo>
                  <a:pt x="4850251" y="3580082"/>
                </a:lnTo>
                <a:lnTo>
                  <a:pt x="4632236" y="3574861"/>
                </a:lnTo>
                <a:lnTo>
                  <a:pt x="4415345" y="3566894"/>
                </a:lnTo>
                <a:lnTo>
                  <a:pt x="4201828" y="3558376"/>
                </a:lnTo>
                <a:lnTo>
                  <a:pt x="3992803" y="3550683"/>
                </a:lnTo>
                <a:lnTo>
                  <a:pt x="3584870" y="3528977"/>
                </a:lnTo>
                <a:lnTo>
                  <a:pt x="3193793" y="3505898"/>
                </a:lnTo>
                <a:lnTo>
                  <a:pt x="2818449" y="3481719"/>
                </a:lnTo>
                <a:lnTo>
                  <a:pt x="2463334" y="3455068"/>
                </a:lnTo>
                <a:lnTo>
                  <a:pt x="2123952" y="3427317"/>
                </a:lnTo>
                <a:lnTo>
                  <a:pt x="1809292" y="3397369"/>
                </a:lnTo>
                <a:lnTo>
                  <a:pt x="1513738" y="3367971"/>
                </a:lnTo>
                <a:lnTo>
                  <a:pt x="1241781" y="3338572"/>
                </a:lnTo>
                <a:lnTo>
                  <a:pt x="992302" y="3310822"/>
                </a:lnTo>
                <a:lnTo>
                  <a:pt x="770916" y="3284445"/>
                </a:lnTo>
                <a:lnTo>
                  <a:pt x="570883" y="3259442"/>
                </a:lnTo>
                <a:lnTo>
                  <a:pt x="402316" y="3238561"/>
                </a:lnTo>
                <a:lnTo>
                  <a:pt x="260719" y="3218778"/>
                </a:lnTo>
                <a:lnTo>
                  <a:pt x="66304" y="3190479"/>
                </a:lnTo>
                <a:lnTo>
                  <a:pt x="1" y="3180862"/>
                </a:lnTo>
                <a:lnTo>
                  <a:pt x="1" y="3937502"/>
                </a:lnTo>
                <a:lnTo>
                  <a:pt x="0" y="3937502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267530-CBC5-0042-A1B9-CF78F7C3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4110824"/>
            <a:ext cx="6245872" cy="1908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indent="0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Nabil El-Ghoroury, PhD, CAE </a:t>
            </a:r>
            <a:br>
              <a:rPr lang="en-US" sz="31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nabil@executivetherapy.solutions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www.executivetherapy.solutions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1D08E9-61D4-1E4A-A2E7-90EA70F4E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6206" y="4260952"/>
            <a:ext cx="4334154" cy="190897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600" dirty="0">
                <a:solidFill>
                  <a:schemeClr val="tx1"/>
                </a:solidFill>
              </a:rPr>
              <a:t>@</a:t>
            </a:r>
            <a:r>
              <a:rPr lang="en-US" sz="2600" dirty="0" err="1">
                <a:solidFill>
                  <a:schemeClr val="tx1"/>
                </a:solidFill>
              </a:rPr>
              <a:t>DrNabil</a:t>
            </a:r>
            <a:r>
              <a:rPr lang="en-US" sz="2600" dirty="0">
                <a:solidFill>
                  <a:schemeClr val="tx1"/>
                </a:solidFill>
              </a:rPr>
              <a:t> on Twitter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 dirty="0">
                <a:solidFill>
                  <a:schemeClr val="tx1"/>
                </a:solidFill>
              </a:rPr>
              <a:t>202-753-4773 (text/voice)</a:t>
            </a:r>
          </a:p>
          <a:p>
            <a:pPr marL="0" indent="0">
              <a:lnSpc>
                <a:spcPct val="90000"/>
              </a:lnSpc>
            </a:pP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55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ign with text on it&#10;&#10;Description automatically generated">
            <a:extLst>
              <a:ext uri="{FF2B5EF4-FFF2-40B4-BE49-F238E27FC236}">
                <a16:creationId xmlns:a16="http://schemas.microsoft.com/office/drawing/2014/main" id="{9D488998-3EC6-7C12-FA9D-5483A3608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6942" b="16808"/>
          <a:stretch>
            <a:fillRect/>
          </a:stretch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6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Content Placeholder 2" descr="A picture containing roller coaster, outdoor object, ride, outdoor&#10;&#10;Description automatically generated">
            <a:extLst>
              <a:ext uri="{FF2B5EF4-FFF2-40B4-BE49-F238E27FC236}">
                <a16:creationId xmlns:a16="http://schemas.microsoft.com/office/drawing/2014/main" id="{5E5A00FE-4ADD-1473-E6AE-0C8A6D851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06" b="223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A94D5-0339-86C9-C676-4864AD254BF5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asterpedia.net/wiki/Catapult_Coas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0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78754931-ED78-3E47-3E61-673CD09175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5567" r="1" b="9247"/>
          <a:stretch/>
        </p:blipFill>
        <p:spPr>
          <a:xfrm>
            <a:off x="477085" y="466162"/>
            <a:ext cx="11237832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D8D5A-365D-C758-EF61-B63BA2FF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110824"/>
            <a:ext cx="5015258" cy="1908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is workplace culture?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C30E-6E73-76DC-1913-8A5ABD654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5894" y="4110824"/>
            <a:ext cx="4772509" cy="1908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Clear values and mission connected to a greater good </a:t>
            </a:r>
          </a:p>
          <a:p>
            <a:r>
              <a:rPr lang="en-US">
                <a:solidFill>
                  <a:schemeClr val="tx1"/>
                </a:solidFill>
              </a:rPr>
              <a:t>High quality senior leadership </a:t>
            </a:r>
          </a:p>
          <a:p>
            <a:r>
              <a:rPr lang="en-US">
                <a:solidFill>
                  <a:schemeClr val="tx1"/>
                </a:solidFill>
              </a:rPr>
              <a:t>Learning and career growth opportunities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923C5-125E-2314-AF46-2686312CCEF2}"/>
              </a:ext>
            </a:extLst>
          </p:cNvPr>
          <p:cNvSpPr txBox="1"/>
          <p:nvPr/>
        </p:nvSpPr>
        <p:spPr>
          <a:xfrm>
            <a:off x="9341541" y="6657945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peoplematters.in/article/life-at-work/the-2020-workplace-culture-nomics-241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33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5F1948AB-6355-0C47-BF70-9F1E23033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4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165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247517A-0F7C-724A-BAB4-86CC0EEF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25" y="3811772"/>
            <a:ext cx="10011187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Why well-being is important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89AC9-C844-644E-9E1A-E63AC5D8F330}"/>
              </a:ext>
            </a:extLst>
          </p:cNvPr>
          <p:cNvSpPr txBox="1"/>
          <p:nvPr/>
        </p:nvSpPr>
        <p:spPr>
          <a:xfrm>
            <a:off x="9319099" y="6657945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dropitandeat.blogspot.com/2010/08/im-not-frequent-flier-but-each-time-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35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027872D9-C35D-C708-A7BB-AF0EF0193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612" b="103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592E5-2828-771F-C3DA-DEB129334F98}"/>
              </a:ext>
            </a:extLst>
          </p:cNvPr>
          <p:cNvSpPr txBox="1"/>
          <p:nvPr/>
        </p:nvSpPr>
        <p:spPr>
          <a:xfrm>
            <a:off x="9319098" y="6657945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ribework.blogspot.com/2021/02/abuse-and-maslows-hierarchy-of-need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8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3CDB0-755B-CA60-0F1D-FF63C381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What is the ROI on employee well-being? </a:t>
            </a:r>
          </a:p>
        </p:txBody>
      </p:sp>
      <p:pic>
        <p:nvPicPr>
          <p:cNvPr id="6" name="Content Placeholder 5" descr="A group of people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15A51945-587E-4CC8-6661-825C7E193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29" r="29279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DE78-5189-6C03-8B69-B9F166388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Employee recruitment &amp; retention 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86% of employees believe companies should support mental health 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More than 3 in 4 employees said their mental health affects productivity 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50% of millennials, 75% of Gen Z have left positions in part to mental health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One star more on Glassdoor &gt; $10k higher salary 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779AC-A135-2C62-07D2-B889E09AF3E6}"/>
              </a:ext>
            </a:extLst>
          </p:cNvPr>
          <p:cNvSpPr txBox="1"/>
          <p:nvPr/>
        </p:nvSpPr>
        <p:spPr>
          <a:xfrm>
            <a:off x="9046663" y="5854194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researchleap.com/intercultural-work-environment-leadership-sty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86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6389227" y="1480991"/>
            <a:ext cx="5285683" cy="1023392"/>
          </a:xfrm>
          <a:prstGeom prst="rect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33" b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093" y="546442"/>
            <a:ext cx="11157817" cy="54594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MENTAL HEALTH IN CORPORATE AMERICA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17092" y="2504385"/>
            <a:ext cx="5285683" cy="353413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 bwMode="auto">
          <a:xfrm>
            <a:off x="517092" y="1480991"/>
            <a:ext cx="5285683" cy="102339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33" b="1"/>
          </a:p>
        </p:txBody>
      </p:sp>
      <p:sp>
        <p:nvSpPr>
          <p:cNvPr id="27" name="Inhaltsplatzhalter 4"/>
          <p:cNvSpPr txBox="1"/>
          <p:nvPr/>
        </p:nvSpPr>
        <p:spPr>
          <a:xfrm>
            <a:off x="906800" y="2770850"/>
            <a:ext cx="4430665" cy="30156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45% of Americans reported a mental health illness in 2023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Compared to 31% in 2019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18-34 year </a:t>
            </a:r>
            <a:r>
              <a:rPr lang="en-US" sz="17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olds</a:t>
            </a:r>
            <a:r>
              <a:rPr lang="en-US" sz="17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50%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Nearly 4 in 5 employees reported work-related stress in the last month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133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389227" y="2496057"/>
            <a:ext cx="5285683" cy="353413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34" name="Inhaltsplatzhalter 4"/>
          <p:cNvSpPr txBox="1"/>
          <p:nvPr/>
        </p:nvSpPr>
        <p:spPr>
          <a:xfrm>
            <a:off x="6816737" y="2729067"/>
            <a:ext cx="4430665" cy="3477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25 – 45% of employees experience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Lack of energy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Cognitive weariness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Emotional exhaustion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Physical fatigue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Up to 80% of employees report burnout in 2024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133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AB91C-6760-2186-1845-1694774E7EA0}"/>
              </a:ext>
            </a:extLst>
          </p:cNvPr>
          <p:cNvSpPr txBox="1"/>
          <p:nvPr/>
        </p:nvSpPr>
        <p:spPr>
          <a:xfrm>
            <a:off x="2162045" y="6126893"/>
            <a:ext cx="7657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600"/>
              <a:t>American Psychological Association, 2023, 2021, Linked In, 2024</a:t>
            </a:r>
          </a:p>
        </p:txBody>
      </p:sp>
    </p:spTree>
    <p:extLst>
      <p:ext uri="{BB962C8B-B14F-4D97-AF65-F5344CB8AC3E}">
        <p14:creationId xmlns:p14="http://schemas.microsoft.com/office/powerpoint/2010/main" val="41530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{AD4DDF69-1762-E049-9DFD-043B598D7671}tf10001076</Template>
  <TotalTime>45696</TotalTime>
  <Words>700</Words>
  <Application>Microsoft Macintosh PowerPoint</Application>
  <PresentationFormat>Widescreen</PresentationFormat>
  <Paragraphs>143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 Boardroom</vt:lpstr>
      <vt:lpstr>Creating a Culture of Supporting  Employee Well-Being</vt:lpstr>
      <vt:lpstr>About Me</vt:lpstr>
      <vt:lpstr>PowerPoint Presentation</vt:lpstr>
      <vt:lpstr>PowerPoint Presentation</vt:lpstr>
      <vt:lpstr>What is workplace culture? </vt:lpstr>
      <vt:lpstr>Why well-being is important </vt:lpstr>
      <vt:lpstr>PowerPoint Presentation</vt:lpstr>
      <vt:lpstr>What is the ROI on employee well-being? </vt:lpstr>
      <vt:lpstr>MENTAL HEALTH IN CORPORATE AMERICA</vt:lpstr>
      <vt:lpstr>Strategies to Promote  Employee Well-Being  Organizational  Level </vt:lpstr>
      <vt:lpstr>INCORPORATE MENTAL HEALTH INTO POLICIES/PROCEDURES </vt:lpstr>
      <vt:lpstr>COMMUNICATE</vt:lpstr>
      <vt:lpstr>TRAIN YOUR MANAGERS</vt:lpstr>
      <vt:lpstr>MODEL MENTAL HEALTH and WELL-BEING</vt:lpstr>
      <vt:lpstr>PowerPoint Presentation</vt:lpstr>
      <vt:lpstr>Strategies to Promote  Employee Well-Being  Manager Level</vt:lpstr>
      <vt:lpstr>Manager Level Strategies </vt:lpstr>
      <vt:lpstr>Purpose </vt:lpstr>
      <vt:lpstr>Strategies to Promote  Employee Well-Being  Employee Level</vt:lpstr>
      <vt:lpstr>Individual Strategies </vt:lpstr>
      <vt:lpstr>PowerPoint Presentation</vt:lpstr>
      <vt:lpstr>Nabil El-Ghoroury, PhD, CAE    nabil@executivetherapy.solutions www.executivetherapy.solutions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Centered When the Word Is Spinning Around You: Self-Care and Wellness in 2022</dc:title>
  <dc:creator>Nabil El-Ghoroury</dc:creator>
  <cp:lastModifiedBy>Nabil El-Ghoroury</cp:lastModifiedBy>
  <cp:revision>53</cp:revision>
  <dcterms:created xsi:type="dcterms:W3CDTF">2022-02-04T17:17:06Z</dcterms:created>
  <dcterms:modified xsi:type="dcterms:W3CDTF">2024-05-21T13:42:55Z</dcterms:modified>
</cp:coreProperties>
</file>