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18"/>
  </p:notesMasterIdLst>
  <p:handoutMasterIdLst>
    <p:handoutMasterId r:id="rId19"/>
  </p:handoutMasterIdLst>
  <p:sldIdLst>
    <p:sldId id="262" r:id="rId5"/>
    <p:sldId id="265" r:id="rId6"/>
    <p:sldId id="269" r:id="rId7"/>
    <p:sldId id="279" r:id="rId8"/>
    <p:sldId id="268" r:id="rId9"/>
    <p:sldId id="271" r:id="rId10"/>
    <p:sldId id="272" r:id="rId11"/>
    <p:sldId id="273" r:id="rId12"/>
    <p:sldId id="274" r:id="rId13"/>
    <p:sldId id="276" r:id="rId14"/>
    <p:sldId id="277" r:id="rId15"/>
    <p:sldId id="278"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7"/>
  </p:normalViewPr>
  <p:slideViewPr>
    <p:cSldViewPr snapToGrid="0" snapToObjects="1">
      <p:cViewPr varScale="1">
        <p:scale>
          <a:sx n="111" d="100"/>
          <a:sy n="111" d="100"/>
        </p:scale>
        <p:origin x="594" y="96"/>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8/layout/LinedList" loCatId="list" qsTypeId="urn:microsoft.com/office/officeart/2005/8/quickstyle/simple2" qsCatId="simple" csTypeId="urn:microsoft.com/office/officeart/2005/8/colors/accent5_2" csCatId="accent5" phldr="1"/>
      <dgm:spPr/>
    </dgm:pt>
    <dgm:pt modelId="{4AF52931-E4CA-4429-AACB-B8747CDB2409}">
      <dgm:prSet phldrT="[Text]"/>
      <dgm:spPr/>
      <dgm:t>
        <a:bodyPr/>
        <a:lstStyle/>
        <a:p>
          <a:r>
            <a:rPr lang="en-US" dirty="0">
              <a:latin typeface="Aptos Display" panose="020B0004020202020204" pitchFamily="34" charset="0"/>
            </a:rPr>
            <a:t>Pitching Investigative Stories with systemic issues </a:t>
          </a:r>
        </a:p>
        <a:p>
          <a:r>
            <a:rPr lang="en-US" dirty="0"/>
            <a:t> </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r>
            <a:rPr lang="en-US" dirty="0">
              <a:latin typeface="Aptos Display" panose="020B0004020202020204" pitchFamily="34" charset="0"/>
            </a:rPr>
            <a:t>Storytelling and process </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r>
            <a:rPr lang="en-US" dirty="0">
              <a:latin typeface="Aptos Display" panose="020B0004020202020204" pitchFamily="34" charset="0"/>
            </a:rPr>
            <a:t>Showcase stories and outcome</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09F4A363-8250-486C-9CC2-61A1CB011C95}" type="pres">
      <dgm:prSet presAssocID="{C7720856-93F0-4CC7-B7FD-2466914A11D4}" presName="vert0" presStyleCnt="0">
        <dgm:presLayoutVars>
          <dgm:dir/>
          <dgm:animOne val="branch"/>
          <dgm:animLvl val="lvl"/>
        </dgm:presLayoutVars>
      </dgm:prSet>
      <dgm:spPr/>
    </dgm:pt>
    <dgm:pt modelId="{24B8FD3B-0E37-49BC-9E18-12534AF466C1}" type="pres">
      <dgm:prSet presAssocID="{4AF52931-E4CA-4429-AACB-B8747CDB2409}" presName="thickLine" presStyleLbl="alignNode1" presStyleIdx="0" presStyleCnt="3"/>
      <dgm:spPr/>
    </dgm:pt>
    <dgm:pt modelId="{54537769-B8FA-4399-9BB4-385A51B2D0EA}" type="pres">
      <dgm:prSet presAssocID="{4AF52931-E4CA-4429-AACB-B8747CDB2409}" presName="horz1" presStyleCnt="0"/>
      <dgm:spPr/>
    </dgm:pt>
    <dgm:pt modelId="{C6135392-1E3B-47B4-B4DF-BD8065C38B05}" type="pres">
      <dgm:prSet presAssocID="{4AF52931-E4CA-4429-AACB-B8747CDB2409}" presName="tx1" presStyleLbl="revTx" presStyleIdx="0" presStyleCnt="3"/>
      <dgm:spPr/>
    </dgm:pt>
    <dgm:pt modelId="{FC5568E3-6BA3-410E-838D-8449ADB36027}" type="pres">
      <dgm:prSet presAssocID="{4AF52931-E4CA-4429-AACB-B8747CDB2409}" presName="vert1" presStyleCnt="0"/>
      <dgm:spPr/>
    </dgm:pt>
    <dgm:pt modelId="{833A8A41-0D1B-4584-AF07-A6289D1699C3}" type="pres">
      <dgm:prSet presAssocID="{81BEB84D-9A77-49C6-9301-B3359FCAC75F}" presName="thickLine" presStyleLbl="alignNode1" presStyleIdx="1" presStyleCnt="3"/>
      <dgm:spPr/>
    </dgm:pt>
    <dgm:pt modelId="{18BC6237-6CBB-4A32-BF7D-9DA5D31AE504}" type="pres">
      <dgm:prSet presAssocID="{81BEB84D-9A77-49C6-9301-B3359FCAC75F}" presName="horz1" presStyleCnt="0"/>
      <dgm:spPr/>
    </dgm:pt>
    <dgm:pt modelId="{30670CD3-9A35-4DC1-9E86-FB565614FF22}" type="pres">
      <dgm:prSet presAssocID="{81BEB84D-9A77-49C6-9301-B3359FCAC75F}" presName="tx1" presStyleLbl="revTx" presStyleIdx="1" presStyleCnt="3"/>
      <dgm:spPr/>
    </dgm:pt>
    <dgm:pt modelId="{CA753281-C7CE-45D9-A191-E94FD2BCA273}" type="pres">
      <dgm:prSet presAssocID="{81BEB84D-9A77-49C6-9301-B3359FCAC75F}" presName="vert1" presStyleCnt="0"/>
      <dgm:spPr/>
    </dgm:pt>
    <dgm:pt modelId="{7434DA3E-BC0E-4D28-A6D7-C8C558573270}" type="pres">
      <dgm:prSet presAssocID="{BFF9359E-E9B1-4B73-BACC-2C7988765B16}" presName="thickLine" presStyleLbl="alignNode1" presStyleIdx="2" presStyleCnt="3"/>
      <dgm:spPr/>
    </dgm:pt>
    <dgm:pt modelId="{608CAA1C-58BA-4CA2-B306-A574002C9053}" type="pres">
      <dgm:prSet presAssocID="{BFF9359E-E9B1-4B73-BACC-2C7988765B16}" presName="horz1" presStyleCnt="0"/>
      <dgm:spPr/>
    </dgm:pt>
    <dgm:pt modelId="{FED48DFE-D134-47E3-BA90-55AF9C64525C}" type="pres">
      <dgm:prSet presAssocID="{BFF9359E-E9B1-4B73-BACC-2C7988765B16}" presName="tx1" presStyleLbl="revTx" presStyleIdx="2" presStyleCnt="3"/>
      <dgm:spPr/>
    </dgm:pt>
    <dgm:pt modelId="{336CF876-7BBB-4366-B257-50057388D1F2}" type="pres">
      <dgm:prSet presAssocID="{BFF9359E-E9B1-4B73-BACC-2C7988765B16}" presName="vert1" presStyleCnt="0"/>
      <dgm:spPr/>
    </dgm:pt>
  </dgm:ptLst>
  <dgm:cxnLst>
    <dgm:cxn modelId="{EE2CD817-AAAC-4F31-AAA6-920DC1E59298}" type="presOf" srcId="{81BEB84D-9A77-49C6-9301-B3359FCAC75F}" destId="{30670CD3-9A35-4DC1-9E86-FB565614FF22}" srcOrd="0" destOrd="0" presId="urn:microsoft.com/office/officeart/2008/layout/LinedList"/>
    <dgm:cxn modelId="{FE69C133-F840-45D8-B6F6-F29BCA013E1B}" type="presOf" srcId="{4AF52931-E4CA-4429-AACB-B8747CDB2409}" destId="{C6135392-1E3B-47B4-B4DF-BD8065C38B05}" srcOrd="0" destOrd="0" presId="urn:microsoft.com/office/officeart/2008/layout/LinedList"/>
    <dgm:cxn modelId="{516EC545-1971-48B3-978C-4756FCDCCFD9}" srcId="{C7720856-93F0-4CC7-B7FD-2466914A11D4}" destId="{BFF9359E-E9B1-4B73-BACC-2C7988765B16}" srcOrd="2" destOrd="0" parTransId="{6E0A40FA-1B79-4089-8B9A-3BA22865FE4E}" sibTransId="{1CEF1965-C516-4C44-BAE3-2FA3F5116930}"/>
    <dgm:cxn modelId="{2B1DE57E-2301-4927-9719-929F36396A3E}" type="presOf" srcId="{BFF9359E-E9B1-4B73-BACC-2C7988765B16}" destId="{FED48DFE-D134-47E3-BA90-55AF9C64525C}" srcOrd="0" destOrd="0" presId="urn:microsoft.com/office/officeart/2008/layout/Line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ACCE49F3-00AE-47D7-85A2-E64C5655241C}" type="presOf" srcId="{C7720856-93F0-4CC7-B7FD-2466914A11D4}" destId="{09F4A363-8250-486C-9CC2-61A1CB011C95}" srcOrd="0" destOrd="0" presId="urn:microsoft.com/office/officeart/2008/layout/LinedList"/>
    <dgm:cxn modelId="{09BEB4B7-ACAA-4833-8BB5-DCBA08D969B8}" type="presParOf" srcId="{09F4A363-8250-486C-9CC2-61A1CB011C95}" destId="{24B8FD3B-0E37-49BC-9E18-12534AF466C1}" srcOrd="0" destOrd="0" presId="urn:microsoft.com/office/officeart/2008/layout/LinedList"/>
    <dgm:cxn modelId="{753C79E0-51A0-4B07-9268-DBCADF809ACE}" type="presParOf" srcId="{09F4A363-8250-486C-9CC2-61A1CB011C95}" destId="{54537769-B8FA-4399-9BB4-385A51B2D0EA}" srcOrd="1" destOrd="0" presId="urn:microsoft.com/office/officeart/2008/layout/LinedList"/>
    <dgm:cxn modelId="{737A55B6-88F8-4B1A-97C7-EC2D6D2654D7}" type="presParOf" srcId="{54537769-B8FA-4399-9BB4-385A51B2D0EA}" destId="{C6135392-1E3B-47B4-B4DF-BD8065C38B05}" srcOrd="0" destOrd="0" presId="urn:microsoft.com/office/officeart/2008/layout/LinedList"/>
    <dgm:cxn modelId="{EF0CAE38-2562-4702-85C8-A8BB70501BE8}" type="presParOf" srcId="{54537769-B8FA-4399-9BB4-385A51B2D0EA}" destId="{FC5568E3-6BA3-410E-838D-8449ADB36027}" srcOrd="1" destOrd="0" presId="urn:microsoft.com/office/officeart/2008/layout/LinedList"/>
    <dgm:cxn modelId="{BEB45454-F8B2-4866-BB67-251D57419E1E}" type="presParOf" srcId="{09F4A363-8250-486C-9CC2-61A1CB011C95}" destId="{833A8A41-0D1B-4584-AF07-A6289D1699C3}" srcOrd="2" destOrd="0" presId="urn:microsoft.com/office/officeart/2008/layout/LinedList"/>
    <dgm:cxn modelId="{F0459B44-4B88-45D1-904B-7F02D8648061}" type="presParOf" srcId="{09F4A363-8250-486C-9CC2-61A1CB011C95}" destId="{18BC6237-6CBB-4A32-BF7D-9DA5D31AE504}" srcOrd="3" destOrd="0" presId="urn:microsoft.com/office/officeart/2008/layout/LinedList"/>
    <dgm:cxn modelId="{3D810072-119B-4E7E-977F-401F5B449911}" type="presParOf" srcId="{18BC6237-6CBB-4A32-BF7D-9DA5D31AE504}" destId="{30670CD3-9A35-4DC1-9E86-FB565614FF22}" srcOrd="0" destOrd="0" presId="urn:microsoft.com/office/officeart/2008/layout/LinedList"/>
    <dgm:cxn modelId="{1F4CF85D-B5AB-4829-B1FA-CCB3FD6D43DD}" type="presParOf" srcId="{18BC6237-6CBB-4A32-BF7D-9DA5D31AE504}" destId="{CA753281-C7CE-45D9-A191-E94FD2BCA273}" srcOrd="1" destOrd="0" presId="urn:microsoft.com/office/officeart/2008/layout/LinedList"/>
    <dgm:cxn modelId="{93EB7BA7-EF44-44C4-A9B9-4B6A7F218CCA}" type="presParOf" srcId="{09F4A363-8250-486C-9CC2-61A1CB011C95}" destId="{7434DA3E-BC0E-4D28-A6D7-C8C558573270}" srcOrd="4" destOrd="0" presId="urn:microsoft.com/office/officeart/2008/layout/LinedList"/>
    <dgm:cxn modelId="{DE0A6E98-219F-41B4-989E-93B904AF4FA6}" type="presParOf" srcId="{09F4A363-8250-486C-9CC2-61A1CB011C95}" destId="{608CAA1C-58BA-4CA2-B306-A574002C9053}" srcOrd="5" destOrd="0" presId="urn:microsoft.com/office/officeart/2008/layout/LinedList"/>
    <dgm:cxn modelId="{BFB257E0-A9B9-40BA-8365-BA7AE89DC794}" type="presParOf" srcId="{608CAA1C-58BA-4CA2-B306-A574002C9053}" destId="{FED48DFE-D134-47E3-BA90-55AF9C64525C}" srcOrd="0" destOrd="0" presId="urn:microsoft.com/office/officeart/2008/layout/LinedList"/>
    <dgm:cxn modelId="{733F0605-E686-46CE-B625-AF43715CA3FF}" type="presParOf" srcId="{608CAA1C-58BA-4CA2-B306-A574002C9053}" destId="{336CF876-7BBB-4366-B257-50057388D1F2}"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FD3B-0E37-49BC-9E18-12534AF466C1}">
      <dsp:nvSpPr>
        <dsp:cNvPr id="0" name=""/>
        <dsp:cNvSpPr/>
      </dsp:nvSpPr>
      <dsp:spPr>
        <a:xfrm>
          <a:off x="0" y="1841"/>
          <a:ext cx="331096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135392-1E3B-47B4-B4DF-BD8065C38B05}">
      <dsp:nvSpPr>
        <dsp:cNvPr id="0" name=""/>
        <dsp:cNvSpPr/>
      </dsp:nvSpPr>
      <dsp:spPr>
        <a:xfrm>
          <a:off x="0" y="1841"/>
          <a:ext cx="3310963" cy="125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Aptos Display" panose="020B0004020202020204" pitchFamily="34" charset="0"/>
            </a:rPr>
            <a:t>Pitching Investigative Stories with systemic issues </a:t>
          </a:r>
        </a:p>
        <a:p>
          <a:pPr marL="0" lvl="0" indent="0" algn="l" defTabSz="933450">
            <a:lnSpc>
              <a:spcPct val="90000"/>
            </a:lnSpc>
            <a:spcBef>
              <a:spcPct val="0"/>
            </a:spcBef>
            <a:spcAft>
              <a:spcPct val="35000"/>
            </a:spcAft>
            <a:buNone/>
          </a:pPr>
          <a:r>
            <a:rPr lang="en-US" sz="2100" kern="1200" dirty="0"/>
            <a:t> </a:t>
          </a:r>
        </a:p>
      </dsp:txBody>
      <dsp:txXfrm>
        <a:off x="0" y="1841"/>
        <a:ext cx="3310963" cy="1256239"/>
      </dsp:txXfrm>
    </dsp:sp>
    <dsp:sp modelId="{833A8A41-0D1B-4584-AF07-A6289D1699C3}">
      <dsp:nvSpPr>
        <dsp:cNvPr id="0" name=""/>
        <dsp:cNvSpPr/>
      </dsp:nvSpPr>
      <dsp:spPr>
        <a:xfrm>
          <a:off x="0" y="1258080"/>
          <a:ext cx="331096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0670CD3-9A35-4DC1-9E86-FB565614FF22}">
      <dsp:nvSpPr>
        <dsp:cNvPr id="0" name=""/>
        <dsp:cNvSpPr/>
      </dsp:nvSpPr>
      <dsp:spPr>
        <a:xfrm>
          <a:off x="0" y="1258080"/>
          <a:ext cx="3310963" cy="125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Aptos Display" panose="020B0004020202020204" pitchFamily="34" charset="0"/>
            </a:rPr>
            <a:t>Storytelling and process </a:t>
          </a:r>
        </a:p>
      </dsp:txBody>
      <dsp:txXfrm>
        <a:off x="0" y="1258080"/>
        <a:ext cx="3310963" cy="1256239"/>
      </dsp:txXfrm>
    </dsp:sp>
    <dsp:sp modelId="{7434DA3E-BC0E-4D28-A6D7-C8C558573270}">
      <dsp:nvSpPr>
        <dsp:cNvPr id="0" name=""/>
        <dsp:cNvSpPr/>
      </dsp:nvSpPr>
      <dsp:spPr>
        <a:xfrm>
          <a:off x="0" y="2514320"/>
          <a:ext cx="331096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ED48DFE-D134-47E3-BA90-55AF9C64525C}">
      <dsp:nvSpPr>
        <dsp:cNvPr id="0" name=""/>
        <dsp:cNvSpPr/>
      </dsp:nvSpPr>
      <dsp:spPr>
        <a:xfrm>
          <a:off x="0" y="2514320"/>
          <a:ext cx="3310963" cy="125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Aptos Display" panose="020B0004020202020204" pitchFamily="34" charset="0"/>
            </a:rPr>
            <a:t>Showcase stories and outcome</a:t>
          </a:r>
        </a:p>
      </dsp:txBody>
      <dsp:txXfrm>
        <a:off x="0" y="2514320"/>
        <a:ext cx="3310963" cy="12562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3/12/2024</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13</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3/12/2024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hyperlink" Target="https://www.investigatetv.com/2024/02/19/undervalued-black-homeowners-fight-unbiased-appraisa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Caresse.jackman@investigatetv.com"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6.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vestigatetv.com/page/sacred-ground/"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investigatetv.com/2024/02/29/sacred-ground-burial-program-approved-yet-descendant-families-still-waiting/" TargetMode="External"/><Relationship Id="rId4" Type="http://schemas.openxmlformats.org/officeDocument/2006/relationships/hyperlink" Target="https://www.investigatetv.com/video/2023/11/20/sacred-ground-families-fight-identify-resting-place-more-than-300-african-america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114424" y="847726"/>
            <a:ext cx="6150510" cy="3200400"/>
          </a:xfrm>
        </p:spPr>
        <p:txBody>
          <a:bodyPr>
            <a:normAutofit/>
          </a:bodyPr>
          <a:lstStyle/>
          <a:p>
            <a:pPr>
              <a:lnSpc>
                <a:spcPct val="90000"/>
              </a:lnSpc>
            </a:pPr>
            <a:r>
              <a:rPr lang="en-US" sz="3700" b="1"/>
              <a:t>Widening the Pipeline</a:t>
            </a:r>
            <a:br>
              <a:rPr lang="en-US" sz="3700" b="1"/>
            </a:br>
            <a:r>
              <a:rPr lang="en-US" sz="3700" b="1"/>
              <a:t>CARESSE JACKMAN/INVESTIGATETV</a:t>
            </a:r>
          </a:p>
        </p:txBody>
      </p:sp>
      <p:pic>
        <p:nvPicPr>
          <p:cNvPr id="8" name="Picture 7">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l="40231" r="16228" b="-2"/>
          <a:stretch/>
        </p:blipFill>
        <p:spPr>
          <a:xfrm>
            <a:off x="7599131" y="863390"/>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C6EE-E63B-68FD-C251-38639475DA73}"/>
              </a:ext>
            </a:extLst>
          </p:cNvPr>
          <p:cNvSpPr>
            <a:spLocks noGrp="1"/>
          </p:cNvSpPr>
          <p:nvPr>
            <p:ph type="title"/>
          </p:nvPr>
        </p:nvSpPr>
        <p:spPr/>
        <p:txBody>
          <a:bodyPr/>
          <a:lstStyle/>
          <a:p>
            <a:r>
              <a:rPr lang="en-US" dirty="0"/>
              <a:t>UNDERVALUED: INVESTIGATING APPRAISAL BIAS</a:t>
            </a:r>
            <a:br>
              <a:rPr lang="en-US" dirty="0"/>
            </a:br>
            <a:endParaRPr lang="en-US" dirty="0"/>
          </a:p>
        </p:txBody>
      </p:sp>
      <p:sp>
        <p:nvSpPr>
          <p:cNvPr id="5" name="Content Placeholder 4">
            <a:extLst>
              <a:ext uri="{FF2B5EF4-FFF2-40B4-BE49-F238E27FC236}">
                <a16:creationId xmlns:a16="http://schemas.microsoft.com/office/drawing/2014/main" id="{ECFF5E97-EA18-23ED-E7E7-6556625B58F3}"/>
              </a:ext>
            </a:extLst>
          </p:cNvPr>
          <p:cNvSpPr>
            <a:spLocks noGrp="1"/>
          </p:cNvSpPr>
          <p:nvPr>
            <p:ph idx="1"/>
          </p:nvPr>
        </p:nvSpPr>
        <p:spPr/>
        <p:txBody>
          <a:bodyPr/>
          <a:lstStyle/>
          <a:p>
            <a:r>
              <a:rPr lang="en-US" dirty="0">
                <a:hlinkClick r:id="rId2"/>
              </a:rPr>
              <a:t>Undervalued: Black homeowners fight for unbiased appraisals – </a:t>
            </a:r>
            <a:r>
              <a:rPr lang="en-US" dirty="0" err="1">
                <a:hlinkClick r:id="rId2"/>
              </a:rPr>
              <a:t>InvestigateTV</a:t>
            </a:r>
            <a:endParaRPr lang="en-US" dirty="0"/>
          </a:p>
        </p:txBody>
      </p:sp>
    </p:spTree>
    <p:extLst>
      <p:ext uri="{BB962C8B-B14F-4D97-AF65-F5344CB8AC3E}">
        <p14:creationId xmlns:p14="http://schemas.microsoft.com/office/powerpoint/2010/main" val="74627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5C9D-CB40-DFA6-45B1-181F210333F9}"/>
              </a:ext>
            </a:extLst>
          </p:cNvPr>
          <p:cNvSpPr>
            <a:spLocks noGrp="1"/>
          </p:cNvSpPr>
          <p:nvPr>
            <p:ph type="title"/>
          </p:nvPr>
        </p:nvSpPr>
        <p:spPr>
          <a:xfrm>
            <a:off x="0" y="854015"/>
            <a:ext cx="4090749" cy="4252072"/>
          </a:xfrm>
        </p:spPr>
        <p:txBody>
          <a:bodyPr vert="horz" lIns="91440" tIns="45720" rIns="91440" bIns="45720" rtlCol="0" anchor="ctr">
            <a:normAutofit/>
          </a:bodyPr>
          <a:lstStyle/>
          <a:p>
            <a:r>
              <a:rPr lang="en-US" sz="40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Behind the story: Undervalued </a:t>
            </a:r>
          </a:p>
        </p:txBody>
      </p:sp>
      <p:sp>
        <p:nvSpPr>
          <p:cNvPr id="10" name="Rectangle 9">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Rectangle 13">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BFF0E26-6315-058B-8E82-CFA80DA3255B}"/>
              </a:ext>
            </a:extLst>
          </p:cNvPr>
          <p:cNvSpPr>
            <a:spLocks/>
          </p:cNvSpPr>
          <p:nvPr/>
        </p:nvSpPr>
        <p:spPr>
          <a:xfrm>
            <a:off x="4430741" y="747161"/>
            <a:ext cx="3328595" cy="5419368"/>
          </a:xfrm>
          <a:prstGeom prst="rect">
            <a:avLst/>
          </a:prstGeom>
        </p:spPr>
        <p:txBody>
          <a:bodyPr>
            <a:noAutofit/>
          </a:bodyPr>
          <a:lstStyle/>
          <a:p>
            <a:pPr defTabSz="278892">
              <a:lnSpc>
                <a:spcPct val="90000"/>
              </a:lnSpc>
              <a:spcAft>
                <a:spcPts val="600"/>
              </a:spcAft>
            </a:pPr>
            <a:r>
              <a:rPr lang="en-US" sz="1600" kern="1200" dirty="0">
                <a:solidFill>
                  <a:schemeClr val="tx1"/>
                </a:solidFill>
                <a:latin typeface="Aptos Display" panose="020B0004020202020204" pitchFamily="34" charset="0"/>
              </a:rPr>
              <a:t>Idea: Started working on this story when I was an investigative reporter in Nashville,</a:t>
            </a:r>
            <a:r>
              <a:rPr lang="en-US" sz="1600" dirty="0">
                <a:latin typeface="Aptos Display" panose="020B0004020202020204" pitchFamily="34" charset="0"/>
              </a:rPr>
              <a:t> TN. </a:t>
            </a:r>
            <a:r>
              <a:rPr lang="en-US" sz="1600" kern="1200" dirty="0">
                <a:solidFill>
                  <a:schemeClr val="tx1"/>
                </a:solidFill>
                <a:latin typeface="Aptos Display" panose="020B0004020202020204" pitchFamily="34" charset="0"/>
              </a:rPr>
              <a:t> </a:t>
            </a:r>
          </a:p>
          <a:p>
            <a:pPr defTabSz="278892">
              <a:lnSpc>
                <a:spcPct val="90000"/>
              </a:lnSpc>
              <a:spcAft>
                <a:spcPts val="600"/>
              </a:spcAft>
            </a:pPr>
            <a:r>
              <a:rPr lang="en-US" sz="1600" kern="1200" dirty="0">
                <a:solidFill>
                  <a:schemeClr val="tx1"/>
                </a:solidFill>
                <a:latin typeface="Aptos Display" panose="020B0004020202020204" pitchFamily="34" charset="0"/>
              </a:rPr>
              <a:t>The idea of “White </a:t>
            </a:r>
            <a:r>
              <a:rPr lang="en-US" sz="1600" dirty="0">
                <a:latin typeface="Aptos Display" panose="020B0004020202020204" pitchFamily="34" charset="0"/>
              </a:rPr>
              <a:t>W</a:t>
            </a:r>
            <a:r>
              <a:rPr lang="en-US" sz="1600" kern="1200" dirty="0">
                <a:solidFill>
                  <a:schemeClr val="tx1"/>
                </a:solidFill>
                <a:latin typeface="Aptos Display" panose="020B0004020202020204" pitchFamily="34" charset="0"/>
              </a:rPr>
              <a:t>ashing” was done before, but I wanted to focus  file open records request to see what issues are being reported to each state,</a:t>
            </a:r>
            <a:r>
              <a:rPr lang="en-US" sz="1600" dirty="0">
                <a:latin typeface="Aptos Display" panose="020B0004020202020204" pitchFamily="34" charset="0"/>
              </a:rPr>
              <a:t> as well as</a:t>
            </a:r>
            <a:r>
              <a:rPr lang="en-US" sz="1600" kern="1200" dirty="0">
                <a:solidFill>
                  <a:schemeClr val="tx1"/>
                </a:solidFill>
                <a:latin typeface="Aptos Display" panose="020B0004020202020204" pitchFamily="34" charset="0"/>
              </a:rPr>
              <a:t> federal agencies tasked with investigatin</a:t>
            </a:r>
            <a:r>
              <a:rPr lang="en-US" sz="1600" dirty="0">
                <a:latin typeface="Aptos Display" panose="020B0004020202020204" pitchFamily="34" charset="0"/>
              </a:rPr>
              <a:t>g </a:t>
            </a:r>
            <a:r>
              <a:rPr lang="en-US" sz="1600" kern="1200" dirty="0">
                <a:solidFill>
                  <a:schemeClr val="tx1"/>
                </a:solidFill>
                <a:latin typeface="Aptos Display" panose="020B0004020202020204" pitchFamily="34" charset="0"/>
              </a:rPr>
              <a:t>appraisal bias. </a:t>
            </a:r>
          </a:p>
          <a:p>
            <a:pPr defTabSz="278892">
              <a:lnSpc>
                <a:spcPct val="90000"/>
              </a:lnSpc>
              <a:spcAft>
                <a:spcPts val="600"/>
              </a:spcAft>
            </a:pPr>
            <a:r>
              <a:rPr lang="en-US" sz="1600" kern="1200" dirty="0">
                <a:solidFill>
                  <a:schemeClr val="tx1"/>
                </a:solidFill>
                <a:latin typeface="Aptos Display" panose="020B0004020202020204" pitchFamily="34" charset="0"/>
              </a:rPr>
              <a:t>Wanted to know on a federal level, how they’re holding states and real estate appraisal boards accountable. </a:t>
            </a:r>
            <a:endParaRPr lang="en-US" sz="1600" dirty="0">
              <a:latin typeface="Aptos Display" panose="020B0004020202020204" pitchFamily="34" charset="0"/>
            </a:endParaRPr>
          </a:p>
        </p:txBody>
      </p:sp>
      <p:sp>
        <p:nvSpPr>
          <p:cNvPr id="4" name="Content Placeholder 3">
            <a:extLst>
              <a:ext uri="{FF2B5EF4-FFF2-40B4-BE49-F238E27FC236}">
                <a16:creationId xmlns:a16="http://schemas.microsoft.com/office/drawing/2014/main" id="{5DB24DA8-FB4F-7459-0A95-70B4CF35439C}"/>
              </a:ext>
            </a:extLst>
          </p:cNvPr>
          <p:cNvSpPr>
            <a:spLocks/>
          </p:cNvSpPr>
          <p:nvPr/>
        </p:nvSpPr>
        <p:spPr>
          <a:xfrm>
            <a:off x="7871400" y="747162"/>
            <a:ext cx="3954839" cy="4756655"/>
          </a:xfrm>
          <a:prstGeom prst="rect">
            <a:avLst/>
          </a:prstGeom>
        </p:spPr>
        <p:txBody>
          <a:bodyPr>
            <a:noAutofit/>
          </a:bodyPr>
          <a:lstStyle/>
          <a:p>
            <a:pPr defTabSz="278892">
              <a:lnSpc>
                <a:spcPct val="90000"/>
              </a:lnSpc>
              <a:spcAft>
                <a:spcPts val="600"/>
              </a:spcAft>
            </a:pPr>
            <a:r>
              <a:rPr lang="en-US" sz="1400" kern="1200" dirty="0">
                <a:solidFill>
                  <a:schemeClr val="tx1"/>
                </a:solidFill>
                <a:latin typeface="Aptos Display" panose="020B0004020202020204" pitchFamily="34" charset="0"/>
              </a:rPr>
              <a:t>We found: </a:t>
            </a:r>
          </a:p>
          <a:p>
            <a:pPr defTabSz="278892">
              <a:lnSpc>
                <a:spcPct val="90000"/>
              </a:lnSpc>
              <a:spcAft>
                <a:spcPts val="600"/>
              </a:spcAft>
            </a:pPr>
            <a:r>
              <a:rPr lang="en-US" sz="1400" kern="1200" dirty="0">
                <a:solidFill>
                  <a:schemeClr val="tx1"/>
                </a:solidFill>
                <a:latin typeface="Aptos Display" panose="020B0004020202020204" pitchFamily="34" charset="0"/>
              </a:rPr>
              <a:t>Most states aren’t doing much, except maybe the bare minimum. </a:t>
            </a:r>
          </a:p>
          <a:p>
            <a:pPr defTabSz="278892">
              <a:lnSpc>
                <a:spcPct val="90000"/>
              </a:lnSpc>
              <a:spcAft>
                <a:spcPts val="600"/>
              </a:spcAft>
            </a:pPr>
            <a:r>
              <a:rPr lang="en-US" sz="1400" kern="1200" dirty="0">
                <a:solidFill>
                  <a:schemeClr val="tx1"/>
                </a:solidFill>
                <a:latin typeface="Aptos Display" panose="020B0004020202020204" pitchFamily="34" charset="0"/>
              </a:rPr>
              <a:t>Some states, like Texas, have collaborated with civil rights divisions. But for the most part, most states don’t even have a way of cataloguing appraisal bias complaints. </a:t>
            </a:r>
          </a:p>
          <a:p>
            <a:pPr defTabSz="278892">
              <a:lnSpc>
                <a:spcPct val="90000"/>
              </a:lnSpc>
              <a:spcAft>
                <a:spcPts val="600"/>
              </a:spcAft>
            </a:pPr>
            <a:r>
              <a:rPr lang="en-US" sz="1400" kern="1200" dirty="0">
                <a:solidFill>
                  <a:schemeClr val="tx1"/>
                </a:solidFill>
                <a:latin typeface="Aptos Display" panose="020B0004020202020204" pitchFamily="34" charset="0"/>
              </a:rPr>
              <a:t>Also showcased how this issue is systemic…going back to redlining-and showing comparisons in language used then vs. now</a:t>
            </a:r>
          </a:p>
          <a:p>
            <a:pPr defTabSz="278892">
              <a:lnSpc>
                <a:spcPct val="90000"/>
              </a:lnSpc>
              <a:spcAft>
                <a:spcPts val="600"/>
              </a:spcAft>
            </a:pPr>
            <a:r>
              <a:rPr lang="en-US" sz="1400" kern="1200" dirty="0">
                <a:solidFill>
                  <a:schemeClr val="tx1"/>
                </a:solidFill>
                <a:latin typeface="Aptos Display" panose="020B0004020202020204" pitchFamily="34" charset="0"/>
              </a:rPr>
              <a:t>Then: “infiltration of negroes.”  Now: “black population above state average.” </a:t>
            </a:r>
          </a:p>
          <a:p>
            <a:pPr defTabSz="278892">
              <a:lnSpc>
                <a:spcPct val="90000"/>
              </a:lnSpc>
              <a:spcAft>
                <a:spcPts val="600"/>
              </a:spcAft>
            </a:pPr>
            <a:r>
              <a:rPr lang="en-US" sz="1400" kern="1200" dirty="0">
                <a:solidFill>
                  <a:schemeClr val="tx1"/>
                </a:solidFill>
                <a:latin typeface="Aptos Display" panose="020B0004020202020204" pitchFamily="34" charset="0"/>
              </a:rPr>
              <a:t>Spoke with people from the “other side”- conservative think thank which does not believe undervaluation of homes is solely because of race. </a:t>
            </a:r>
            <a:endParaRPr lang="en-US" sz="1400" dirty="0">
              <a:latin typeface="Aptos Display" panose="020B0004020202020204" pitchFamily="34" charset="0"/>
            </a:endParaRPr>
          </a:p>
        </p:txBody>
      </p:sp>
      <p:pic>
        <p:nvPicPr>
          <p:cNvPr id="6" name="Picture 5">
            <a:extLst>
              <a:ext uri="{FF2B5EF4-FFF2-40B4-BE49-F238E27FC236}">
                <a16:creationId xmlns:a16="http://schemas.microsoft.com/office/drawing/2014/main" id="{1C9D5454-69C7-2B01-C233-B8D1AC44C6B7}"/>
              </a:ext>
            </a:extLst>
          </p:cNvPr>
          <p:cNvPicPr>
            <a:picLocks noChangeAspect="1"/>
          </p:cNvPicPr>
          <p:nvPr/>
        </p:nvPicPr>
        <p:blipFill>
          <a:blip r:embed="rId3"/>
          <a:stretch>
            <a:fillRect/>
          </a:stretch>
        </p:blipFill>
        <p:spPr>
          <a:xfrm>
            <a:off x="159250" y="4366872"/>
            <a:ext cx="3720299" cy="1799657"/>
          </a:xfrm>
          <a:prstGeom prst="rect">
            <a:avLst/>
          </a:prstGeom>
        </p:spPr>
      </p:pic>
    </p:spTree>
    <p:extLst>
      <p:ext uri="{BB962C8B-B14F-4D97-AF65-F5344CB8AC3E}">
        <p14:creationId xmlns:p14="http://schemas.microsoft.com/office/powerpoint/2010/main" val="32377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76FB-3151-F85C-1C68-BE893A67EA44}"/>
              </a:ext>
            </a:extLst>
          </p:cNvPr>
          <p:cNvSpPr>
            <a:spLocks noGrp="1"/>
          </p:cNvSpPr>
          <p:nvPr>
            <p:ph type="title"/>
          </p:nvPr>
        </p:nvSpPr>
        <p:spPr>
          <a:xfrm>
            <a:off x="643191" y="609600"/>
            <a:ext cx="6573685" cy="1905000"/>
          </a:xfrm>
        </p:spPr>
        <p:txBody>
          <a:bodyPr>
            <a:normAutofit/>
          </a:bodyPr>
          <a:lstStyle/>
          <a:p>
            <a:r>
              <a:rPr lang="en-US" dirty="0"/>
              <a:t>So remember- when investigating  </a:t>
            </a:r>
          </a:p>
        </p:txBody>
      </p:sp>
      <p:sp>
        <p:nvSpPr>
          <p:cNvPr id="3" name="Content Placeholder 2">
            <a:extLst>
              <a:ext uri="{FF2B5EF4-FFF2-40B4-BE49-F238E27FC236}">
                <a16:creationId xmlns:a16="http://schemas.microsoft.com/office/drawing/2014/main" id="{8A7C3828-2F74-1CD0-8496-9A842886CBF8}"/>
              </a:ext>
            </a:extLst>
          </p:cNvPr>
          <p:cNvSpPr>
            <a:spLocks noGrp="1"/>
          </p:cNvSpPr>
          <p:nvPr>
            <p:ph idx="1"/>
          </p:nvPr>
        </p:nvSpPr>
        <p:spPr>
          <a:xfrm>
            <a:off x="643192" y="2666999"/>
            <a:ext cx="6573684" cy="3216276"/>
          </a:xfrm>
        </p:spPr>
        <p:txBody>
          <a:bodyPr anchor="t">
            <a:normAutofit fontScale="92500" lnSpcReduction="10000"/>
          </a:bodyPr>
          <a:lstStyle/>
          <a:p>
            <a:pPr>
              <a:lnSpc>
                <a:spcPct val="90000"/>
              </a:lnSpc>
            </a:pPr>
            <a:r>
              <a:rPr lang="en-US" dirty="0">
                <a:latin typeface="Aptos Display" panose="020B0004020202020204" pitchFamily="34" charset="0"/>
              </a:rPr>
              <a:t>Look for patterns</a:t>
            </a:r>
          </a:p>
          <a:p>
            <a:pPr>
              <a:lnSpc>
                <a:spcPct val="90000"/>
              </a:lnSpc>
            </a:pPr>
            <a:r>
              <a:rPr lang="en-US" dirty="0">
                <a:latin typeface="Aptos Display" panose="020B0004020202020204" pitchFamily="34" charset="0"/>
              </a:rPr>
              <a:t>Look for victims/people impacted </a:t>
            </a:r>
          </a:p>
          <a:p>
            <a:pPr>
              <a:lnSpc>
                <a:spcPct val="90000"/>
              </a:lnSpc>
            </a:pPr>
            <a:r>
              <a:rPr lang="en-US" dirty="0">
                <a:latin typeface="Aptos Display" panose="020B0004020202020204" pitchFamily="34" charset="0"/>
              </a:rPr>
              <a:t>Look for experts </a:t>
            </a:r>
          </a:p>
          <a:p>
            <a:pPr>
              <a:lnSpc>
                <a:spcPct val="90000"/>
              </a:lnSpc>
            </a:pPr>
            <a:r>
              <a:rPr lang="en-US" dirty="0">
                <a:latin typeface="Aptos Display" panose="020B0004020202020204" pitchFamily="34" charset="0"/>
              </a:rPr>
              <a:t>Look at loopholes in laws, state and federal policies </a:t>
            </a:r>
          </a:p>
          <a:p>
            <a:pPr>
              <a:lnSpc>
                <a:spcPct val="90000"/>
              </a:lnSpc>
            </a:pPr>
            <a:r>
              <a:rPr lang="en-US" dirty="0">
                <a:latin typeface="Aptos Display" panose="020B0004020202020204" pitchFamily="34" charset="0"/>
              </a:rPr>
              <a:t>Expose the complexities and injustice taking place. </a:t>
            </a:r>
          </a:p>
          <a:p>
            <a:pPr>
              <a:lnSpc>
                <a:spcPct val="90000"/>
              </a:lnSpc>
            </a:pPr>
            <a:r>
              <a:rPr lang="en-US" dirty="0">
                <a:latin typeface="Aptos Display" panose="020B0004020202020204" pitchFamily="34" charset="0"/>
              </a:rPr>
              <a:t>That’s how you dig deeper, uncover information and expose systemic problems- giving it an investigative lens</a:t>
            </a:r>
          </a:p>
          <a:p>
            <a:pPr>
              <a:lnSpc>
                <a:spcPct val="90000"/>
              </a:lnSpc>
            </a:pPr>
            <a:r>
              <a:rPr lang="en-US" dirty="0" err="1">
                <a:latin typeface="Aptos Display" panose="020B0004020202020204" pitchFamily="34" charset="0"/>
              </a:rPr>
              <a:t>Ofcourse</a:t>
            </a:r>
            <a:r>
              <a:rPr lang="en-US" dirty="0">
                <a:latin typeface="Aptos Display" panose="020B0004020202020204" pitchFamily="34" charset="0"/>
              </a:rPr>
              <a:t> hold people and agencies accountable.</a:t>
            </a:r>
          </a:p>
          <a:p>
            <a:pPr>
              <a:lnSpc>
                <a:spcPct val="90000"/>
              </a:lnSpc>
            </a:pPr>
            <a:r>
              <a:rPr lang="en-US" dirty="0">
                <a:latin typeface="Aptos Display" panose="020B0004020202020204" pitchFamily="34" charset="0"/>
              </a:rPr>
              <a:t>Follow up, be persistent. Do multiple stories and parts! </a:t>
            </a:r>
          </a:p>
        </p:txBody>
      </p:sp>
      <p:pic>
        <p:nvPicPr>
          <p:cNvPr id="7" name="Graphic 6" descr="Detective">
            <a:extLst>
              <a:ext uri="{FF2B5EF4-FFF2-40B4-BE49-F238E27FC236}">
                <a16:creationId xmlns:a16="http://schemas.microsoft.com/office/drawing/2014/main" id="{7E973F10-6EE5-1F31-15BC-61D94D1F83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0839" y="1280585"/>
            <a:ext cx="3976788" cy="39767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2054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2DAC18-E623-0546-920C-6676DF6BBA3F}"/>
              </a:ext>
            </a:extLst>
          </p:cNvPr>
          <p:cNvPicPr>
            <a:picLocks noChangeAspect="1"/>
          </p:cNvPicPr>
          <p:nvPr/>
        </p:nvPicPr>
        <p:blipFill rotWithShape="1">
          <a:blip r:embed="rId4">
            <a:duotone>
              <a:prstClr val="black"/>
              <a:schemeClr val="bg1">
                <a:tint val="45000"/>
                <a:satMod val="400000"/>
              </a:schemeClr>
            </a:duotone>
            <a:alphaModFix amt="25000"/>
          </a:blip>
          <a:srcRect b="10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a:normAutofit/>
          </a:bodyPr>
          <a:lstStyle/>
          <a:p>
            <a:r>
              <a:rPr lang="en-US" b="1"/>
              <a:t>Thank </a:t>
            </a:r>
            <a:br>
              <a:rPr lang="en-US" b="1"/>
            </a:br>
            <a:r>
              <a:rPr lang="en-US"/>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a:normAutofit/>
          </a:bodyPr>
          <a:lstStyle/>
          <a:p>
            <a:r>
              <a:rPr lang="en-US" dirty="0">
                <a:hlinkClick r:id="rId5"/>
              </a:rPr>
              <a:t>Caresse.jackman@investigatetv.com</a:t>
            </a:r>
            <a:endParaRPr lang="en-US"/>
          </a:p>
          <a:p>
            <a:r>
              <a:rPr lang="en-US" dirty="0"/>
              <a:t>Twitter: @caresseJ</a:t>
            </a:r>
            <a:endParaRPr lang="en-US"/>
          </a:p>
        </p:txBody>
      </p:sp>
    </p:spTree>
    <p:extLst>
      <p:ext uri="{BB962C8B-B14F-4D97-AF65-F5344CB8AC3E}">
        <p14:creationId xmlns:p14="http://schemas.microsoft.com/office/powerpoint/2010/main" val="5380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7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981B9CFD-6570-44E4-A274-2518DB1BA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862427" y="609599"/>
            <a:ext cx="3283970" cy="1463478"/>
          </a:xfrm>
        </p:spPr>
        <p:txBody>
          <a:bodyPr>
            <a:normAutofit/>
          </a:bodyPr>
          <a:lstStyle/>
          <a:p>
            <a:r>
              <a:rPr lang="en-US" b="1"/>
              <a:t>Today we’ll discuss </a:t>
            </a:r>
          </a:p>
        </p:txBody>
      </p:sp>
      <p:pic>
        <p:nvPicPr>
          <p:cNvPr id="16" name="Picture 15">
            <a:extLst>
              <a:ext uri="{FF2B5EF4-FFF2-40B4-BE49-F238E27FC236}">
                <a16:creationId xmlns:a16="http://schemas.microsoft.com/office/drawing/2014/main" id="{EE1B592D-31D6-3841-8CC1-3C629FEDB5DE}"/>
              </a:ext>
            </a:extLst>
          </p:cNvPr>
          <p:cNvPicPr>
            <a:picLocks noChangeAspect="1"/>
          </p:cNvPicPr>
          <p:nvPr/>
        </p:nvPicPr>
        <p:blipFill>
          <a:blip r:embed="rId4"/>
          <a:srcRect l="24021" r="24021"/>
          <a:stretch/>
        </p:blipFill>
        <p:spPr>
          <a:xfrm>
            <a:off x="5454391" y="460249"/>
            <a:ext cx="2221952" cy="2469643"/>
          </a:xfrm>
          <a:prstGeom prst="rect">
            <a:avLst/>
          </a:prstGeom>
        </p:spPr>
      </p:pic>
      <p:pic>
        <p:nvPicPr>
          <p:cNvPr id="18" name="Picture 17">
            <a:extLst>
              <a:ext uri="{FF2B5EF4-FFF2-40B4-BE49-F238E27FC236}">
                <a16:creationId xmlns:a16="http://schemas.microsoft.com/office/drawing/2014/main" id="{8D11AB9E-363B-C248-9288-085B4151B414}"/>
              </a:ext>
            </a:extLst>
          </p:cNvPr>
          <p:cNvPicPr>
            <a:picLocks noChangeAspect="1"/>
          </p:cNvPicPr>
          <p:nvPr/>
        </p:nvPicPr>
        <p:blipFill>
          <a:blip r:embed="rId5"/>
          <a:srcRect l="13615" r="13615"/>
          <a:stretch/>
        </p:blipFill>
        <p:spPr>
          <a:xfrm>
            <a:off x="9203102" y="457200"/>
            <a:ext cx="2221445" cy="2472681"/>
          </a:xfrm>
          <a:prstGeom prst="rect">
            <a:avLst/>
          </a:prstGeom>
        </p:spPr>
      </p:pic>
      <p:cxnSp>
        <p:nvCxnSpPr>
          <p:cNvPr id="119" name="Straight Connector 118">
            <a:extLst>
              <a:ext uri="{FF2B5EF4-FFF2-40B4-BE49-F238E27FC236}">
                <a16:creationId xmlns:a16="http://schemas.microsoft.com/office/drawing/2014/main" id="{E8470FD2-B13A-4556-9D05-BC82BFE6B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2972"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3DCF570-5FFA-4422-B8A3-C28A303EF1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94479" y="3429000"/>
            <a:ext cx="7498080" cy="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AC1EBEB-9D74-3E4C-9BDC-668D2D212A5F}"/>
              </a:ext>
            </a:extLst>
          </p:cNvPr>
          <p:cNvPicPr>
            <a:picLocks noChangeAspect="1"/>
          </p:cNvPicPr>
          <p:nvPr/>
        </p:nvPicPr>
        <p:blipFill>
          <a:blip r:embed="rId6"/>
          <a:srcRect l="23007" r="23007"/>
          <a:stretch/>
        </p:blipFill>
        <p:spPr>
          <a:xfrm>
            <a:off x="5484945" y="3950057"/>
            <a:ext cx="2202353" cy="2447693"/>
          </a:xfrm>
          <a:prstGeom prst="rect">
            <a:avLst/>
          </a:prstGeom>
        </p:spPr>
      </p:pic>
      <p:cxnSp>
        <p:nvCxnSpPr>
          <p:cNvPr id="121" name="Straight Connector 120">
            <a:extLst>
              <a:ext uri="{FF2B5EF4-FFF2-40B4-BE49-F238E27FC236}">
                <a16:creationId xmlns:a16="http://schemas.microsoft.com/office/drawing/2014/main" id="{8E32D90B-5FD5-41C6-B6BA-4C814B307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43519"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480DF21-DE52-7742-819E-D9D5B4148268}"/>
              </a:ext>
            </a:extLst>
          </p:cNvPr>
          <p:cNvPicPr>
            <a:picLocks noChangeAspect="1"/>
          </p:cNvPicPr>
          <p:nvPr/>
        </p:nvPicPr>
        <p:blipFill>
          <a:blip r:embed="rId7"/>
          <a:srcRect l="20956" r="20956"/>
          <a:stretch/>
        </p:blipFill>
        <p:spPr>
          <a:xfrm>
            <a:off x="9206058" y="3928109"/>
            <a:ext cx="2215531" cy="2469627"/>
          </a:xfrm>
          <a:prstGeom prst="rect">
            <a:avLst/>
          </a:prstGeom>
        </p:spPr>
      </p:pic>
      <p:graphicFrame>
        <p:nvGraphicFramePr>
          <p:cNvPr id="24" name="Content Placeholder 8" descr="Icon SmartArt graphic">
            <a:extLst>
              <a:ext uri="{FF2B5EF4-FFF2-40B4-BE49-F238E27FC236}">
                <a16:creationId xmlns:a16="http://schemas.microsoft.com/office/drawing/2014/main" id="{1E8F1206-26E1-9E44-A1A9-B061CF0EEA5A}"/>
              </a:ext>
            </a:extLst>
          </p:cNvPr>
          <p:cNvGraphicFramePr>
            <a:graphicFrameLocks noGrp="1"/>
          </p:cNvGraphicFramePr>
          <p:nvPr>
            <p:ph idx="1"/>
            <p:extLst>
              <p:ext uri="{D42A27DB-BD31-4B8C-83A1-F6EECF244321}">
                <p14:modId xmlns:p14="http://schemas.microsoft.com/office/powerpoint/2010/main" val="320627161"/>
              </p:ext>
            </p:extLst>
          </p:nvPr>
        </p:nvGraphicFramePr>
        <p:xfrm>
          <a:off x="818779" y="2251880"/>
          <a:ext cx="3310963" cy="3772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014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6D44-CD53-6162-76E7-92A7C79165B8}"/>
              </a:ext>
            </a:extLst>
          </p:cNvPr>
          <p:cNvSpPr>
            <a:spLocks noGrp="1"/>
          </p:cNvSpPr>
          <p:nvPr>
            <p:ph type="title"/>
          </p:nvPr>
        </p:nvSpPr>
        <p:spPr>
          <a:xfrm>
            <a:off x="4303643" y="609600"/>
            <a:ext cx="6743767" cy="1905000"/>
          </a:xfrm>
        </p:spPr>
        <p:txBody>
          <a:bodyPr>
            <a:normAutofit/>
          </a:bodyPr>
          <a:lstStyle/>
          <a:p>
            <a:r>
              <a:rPr lang="en-US" dirty="0"/>
              <a:t>When pitching a story impacting minorities…</a:t>
            </a:r>
          </a:p>
        </p:txBody>
      </p:sp>
      <p:pic>
        <p:nvPicPr>
          <p:cNvPr id="5" name="Picture 4" descr="Magnifying glass on clear background">
            <a:extLst>
              <a:ext uri="{FF2B5EF4-FFF2-40B4-BE49-F238E27FC236}">
                <a16:creationId xmlns:a16="http://schemas.microsoft.com/office/drawing/2014/main" id="{5453AC70-B1FA-E313-28AC-7DCB98F0436A}"/>
              </a:ext>
            </a:extLst>
          </p:cNvPr>
          <p:cNvPicPr>
            <a:picLocks noChangeAspect="1"/>
          </p:cNvPicPr>
          <p:nvPr/>
        </p:nvPicPr>
        <p:blipFill rotWithShape="1">
          <a:blip r:embed="rId3"/>
          <a:srcRect l="46207" r="19925"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CDB3BB7E-4B7A-C01C-E350-3518A9ABE3B1}"/>
              </a:ext>
            </a:extLst>
          </p:cNvPr>
          <p:cNvSpPr>
            <a:spLocks noGrp="1"/>
          </p:cNvSpPr>
          <p:nvPr>
            <p:ph idx="1"/>
          </p:nvPr>
        </p:nvSpPr>
        <p:spPr>
          <a:xfrm>
            <a:off x="4303643" y="2969622"/>
            <a:ext cx="7696768" cy="3113125"/>
          </a:xfrm>
        </p:spPr>
        <p:txBody>
          <a:bodyPr>
            <a:normAutofit lnSpcReduction="10000"/>
          </a:bodyPr>
          <a:lstStyle/>
          <a:p>
            <a:pPr>
              <a:lnSpc>
                <a:spcPct val="90000"/>
              </a:lnSpc>
            </a:pPr>
            <a:r>
              <a:rPr lang="en-US" sz="1600" b="1" dirty="0">
                <a:latin typeface="Aptos Display" panose="020B0004020202020204" pitchFamily="34" charset="0"/>
              </a:rPr>
              <a:t>Pitch it strategically: come prepared!</a:t>
            </a:r>
          </a:p>
          <a:p>
            <a:pPr>
              <a:lnSpc>
                <a:spcPct val="90000"/>
              </a:lnSpc>
            </a:pPr>
            <a:r>
              <a:rPr lang="en-US" sz="1600" b="1" dirty="0">
                <a:latin typeface="Aptos Display" panose="020B0004020202020204" pitchFamily="34" charset="0"/>
              </a:rPr>
              <a:t>Have an idea of what type of story you want to tell from beginning to end. Know what types of open records requests you want to file. (you can even start doing a few to see what you receive. May make your pitch stronger.)</a:t>
            </a:r>
          </a:p>
          <a:p>
            <a:pPr>
              <a:lnSpc>
                <a:spcPct val="90000"/>
              </a:lnSpc>
            </a:pPr>
            <a:r>
              <a:rPr lang="en-US" sz="1600" b="1" dirty="0">
                <a:latin typeface="Aptos Display" panose="020B0004020202020204" pitchFamily="34" charset="0"/>
              </a:rPr>
              <a:t>Do some digging on your project before you even begin it. </a:t>
            </a:r>
          </a:p>
          <a:p>
            <a:pPr>
              <a:lnSpc>
                <a:spcPct val="90000"/>
              </a:lnSpc>
            </a:pPr>
            <a:r>
              <a:rPr lang="en-US" sz="1600" b="1" dirty="0">
                <a:latin typeface="Aptos Display" panose="020B0004020202020204" pitchFamily="34" charset="0"/>
              </a:rPr>
              <a:t>Conduct background calls/zooms with people so you can have an idea of what you want to talk about. Sometimes they’re more likely to agree to an interview. </a:t>
            </a:r>
          </a:p>
          <a:p>
            <a:pPr>
              <a:lnSpc>
                <a:spcPct val="90000"/>
              </a:lnSpc>
            </a:pPr>
            <a:r>
              <a:rPr lang="en-US" sz="1600" b="1" dirty="0">
                <a:latin typeface="Aptos Display" panose="020B0004020202020204" pitchFamily="34" charset="0"/>
              </a:rPr>
              <a:t>Find ways to pivot when challenges come your way, because they will. </a:t>
            </a:r>
          </a:p>
          <a:p>
            <a:pPr>
              <a:lnSpc>
                <a:spcPct val="90000"/>
              </a:lnSpc>
            </a:pPr>
            <a:r>
              <a:rPr lang="en-US" sz="1600" b="1" dirty="0">
                <a:latin typeface="Aptos Display" panose="020B0004020202020204" pitchFamily="34" charset="0"/>
              </a:rPr>
              <a:t>Being real: many of your managers will be white/male and have no concept of the issues we face. You have to give them an understanding of why these stories matter, why it’s important and how impactful this story can be. </a:t>
            </a:r>
          </a:p>
          <a:p>
            <a:pPr marL="0" indent="0">
              <a:lnSpc>
                <a:spcPct val="90000"/>
              </a:lnSpc>
              <a:buNone/>
            </a:pPr>
            <a:endParaRPr lang="en-US" sz="1400" dirty="0"/>
          </a:p>
          <a:p>
            <a:pPr>
              <a:lnSpc>
                <a:spcPct val="90000"/>
              </a:lnSpc>
            </a:pPr>
            <a:endParaRPr lang="en-US" sz="1400" dirty="0"/>
          </a:p>
          <a:p>
            <a:pPr>
              <a:lnSpc>
                <a:spcPct val="90000"/>
              </a:lnSpc>
            </a:pPr>
            <a:endParaRPr lang="en-US" sz="1400" dirty="0"/>
          </a:p>
          <a:p>
            <a:pPr>
              <a:lnSpc>
                <a:spcPct val="90000"/>
              </a:lnSpc>
            </a:pPr>
            <a:endParaRPr lang="en-US" sz="1400" dirty="0"/>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110351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FE0F-9596-139E-952F-0F719D3A8A49}"/>
              </a:ext>
            </a:extLst>
          </p:cNvPr>
          <p:cNvSpPr>
            <a:spLocks noGrp="1"/>
          </p:cNvSpPr>
          <p:nvPr>
            <p:ph type="title"/>
          </p:nvPr>
        </p:nvSpPr>
        <p:spPr/>
        <p:txBody>
          <a:bodyPr/>
          <a:lstStyle/>
          <a:p>
            <a:r>
              <a:rPr lang="en-US" dirty="0"/>
              <a:t>Pitch sheet- make it so good it’s hard for them to say no!</a:t>
            </a:r>
          </a:p>
        </p:txBody>
      </p:sp>
      <p:pic>
        <p:nvPicPr>
          <p:cNvPr id="6" name="Content Placeholder 5">
            <a:extLst>
              <a:ext uri="{FF2B5EF4-FFF2-40B4-BE49-F238E27FC236}">
                <a16:creationId xmlns:a16="http://schemas.microsoft.com/office/drawing/2014/main" id="{020A279E-9C34-CF96-223E-78A35CD2207A}"/>
              </a:ext>
            </a:extLst>
          </p:cNvPr>
          <p:cNvPicPr>
            <a:picLocks noGrp="1" noChangeAspect="1"/>
          </p:cNvPicPr>
          <p:nvPr>
            <p:ph sz="half" idx="1"/>
          </p:nvPr>
        </p:nvPicPr>
        <p:blipFill>
          <a:blip r:embed="rId2"/>
          <a:stretch>
            <a:fillRect/>
          </a:stretch>
        </p:blipFill>
        <p:spPr>
          <a:xfrm>
            <a:off x="1645921" y="2192536"/>
            <a:ext cx="3657600" cy="3990550"/>
          </a:xfrm>
        </p:spPr>
      </p:pic>
      <p:pic>
        <p:nvPicPr>
          <p:cNvPr id="7" name="Content Placeholder 6">
            <a:extLst>
              <a:ext uri="{FF2B5EF4-FFF2-40B4-BE49-F238E27FC236}">
                <a16:creationId xmlns:a16="http://schemas.microsoft.com/office/drawing/2014/main" id="{9CEB9465-19FB-D2E1-8838-4A4BA1C71092}"/>
              </a:ext>
            </a:extLst>
          </p:cNvPr>
          <p:cNvPicPr>
            <a:picLocks noGrp="1" noChangeAspect="1"/>
          </p:cNvPicPr>
          <p:nvPr>
            <p:ph sz="half" idx="2"/>
          </p:nvPr>
        </p:nvPicPr>
        <p:blipFill>
          <a:blip r:embed="rId3"/>
          <a:stretch>
            <a:fillRect/>
          </a:stretch>
        </p:blipFill>
        <p:spPr>
          <a:xfrm>
            <a:off x="6016033" y="2192536"/>
            <a:ext cx="3534427" cy="3990550"/>
          </a:xfrm>
          <a:prstGeom prst="rect">
            <a:avLst/>
          </a:prstGeom>
        </p:spPr>
      </p:pic>
    </p:spTree>
    <p:extLst>
      <p:ext uri="{BB962C8B-B14F-4D97-AF65-F5344CB8AC3E}">
        <p14:creationId xmlns:p14="http://schemas.microsoft.com/office/powerpoint/2010/main" val="219316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1204-F955-F609-6736-0BEF5E2A9FE4}"/>
              </a:ext>
            </a:extLst>
          </p:cNvPr>
          <p:cNvSpPr>
            <a:spLocks noGrp="1"/>
          </p:cNvSpPr>
          <p:nvPr>
            <p:ph type="title"/>
          </p:nvPr>
        </p:nvSpPr>
        <p:spPr>
          <a:xfrm>
            <a:off x="669851" y="1430179"/>
            <a:ext cx="3029313" cy="3675908"/>
          </a:xfrm>
        </p:spPr>
        <p:txBody>
          <a:bodyPr vert="horz" lIns="91440" tIns="45720" rIns="91440" bIns="45720" rtlCol="0" anchor="ctr">
            <a:normAutofit/>
          </a:bodyPr>
          <a:lstStyle/>
          <a:p>
            <a:r>
              <a:rPr lang="en-US" sz="37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Once your story is given the green light…</a:t>
            </a:r>
            <a:br>
              <a:rPr lang="en-US" sz="37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br>
            <a:endParaRPr lang="en-US" sz="37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10" name="Rectangle 9">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Rectangle 13">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14F2ADA0-B108-4B34-A0F3-929EA6EAD3F3}"/>
              </a:ext>
            </a:extLst>
          </p:cNvPr>
          <p:cNvSpPr>
            <a:spLocks/>
          </p:cNvSpPr>
          <p:nvPr/>
        </p:nvSpPr>
        <p:spPr>
          <a:xfrm>
            <a:off x="4069971" y="711220"/>
            <a:ext cx="4253941" cy="3943907"/>
          </a:xfrm>
          <a:prstGeom prst="rect">
            <a:avLst/>
          </a:prstGeom>
        </p:spPr>
        <p:txBody>
          <a:bodyPr/>
          <a:lstStyle/>
          <a:p>
            <a:pPr defTabSz="251460">
              <a:spcAft>
                <a:spcPts val="600"/>
              </a:spcAft>
            </a:pPr>
            <a:r>
              <a:rPr lang="en-US" b="1" kern="1200" dirty="0">
                <a:solidFill>
                  <a:schemeClr val="tx1"/>
                </a:solidFill>
                <a:latin typeface="Aptos Display" panose="020B0004020202020204" pitchFamily="34" charset="0"/>
              </a:rPr>
              <a:t>Be prepared to create or catalogue your own data: </a:t>
            </a:r>
          </a:p>
          <a:p>
            <a:pPr marL="251460" lvl="1" defTabSz="251460">
              <a:spcAft>
                <a:spcPts val="600"/>
              </a:spcAft>
            </a:pPr>
            <a:r>
              <a:rPr lang="en-US" sz="1400" kern="1200" dirty="0">
                <a:solidFill>
                  <a:schemeClr val="tx1"/>
                </a:solidFill>
                <a:latin typeface="Aptos Display" panose="020B0004020202020204" pitchFamily="34" charset="0"/>
              </a:rPr>
              <a:t>In so many cases, because our communities have been marginalized and disregarded for years, the data the may exists for other stories may not exist for these. So, create a database as you track and gather information. Example: excel spreadsheet.</a:t>
            </a:r>
          </a:p>
          <a:p>
            <a:pPr marL="251460" lvl="1" defTabSz="251460">
              <a:spcAft>
                <a:spcPts val="600"/>
              </a:spcAft>
            </a:pPr>
            <a:r>
              <a:rPr lang="en-US" sz="1400" kern="1200" dirty="0">
                <a:solidFill>
                  <a:schemeClr val="tx1"/>
                </a:solidFill>
                <a:latin typeface="Aptos Display" panose="020B0004020202020204" pitchFamily="34" charset="0"/>
              </a:rPr>
              <a:t>Sometimes part of the investigation is exposing that the data does not exists, that there’s a lack of care when it comes to state and federal agencies, and that the problem is not being addressed. </a:t>
            </a:r>
            <a:endParaRPr lang="en-US" sz="1400" dirty="0">
              <a:latin typeface="Aptos Display" panose="020B0004020202020204" pitchFamily="34" charset="0"/>
            </a:endParaRPr>
          </a:p>
        </p:txBody>
      </p:sp>
      <p:sp>
        <p:nvSpPr>
          <p:cNvPr id="4" name="Content Placeholder 3">
            <a:extLst>
              <a:ext uri="{FF2B5EF4-FFF2-40B4-BE49-F238E27FC236}">
                <a16:creationId xmlns:a16="http://schemas.microsoft.com/office/drawing/2014/main" id="{81052209-E7AD-C0BB-43C9-8496EA6FB165}"/>
              </a:ext>
            </a:extLst>
          </p:cNvPr>
          <p:cNvSpPr>
            <a:spLocks/>
          </p:cNvSpPr>
          <p:nvPr/>
        </p:nvSpPr>
        <p:spPr>
          <a:xfrm>
            <a:off x="8386989" y="711220"/>
            <a:ext cx="3380137" cy="3472853"/>
          </a:xfrm>
          <a:prstGeom prst="rect">
            <a:avLst/>
          </a:prstGeom>
        </p:spPr>
        <p:txBody>
          <a:bodyPr/>
          <a:lstStyle/>
          <a:p>
            <a:pPr defTabSz="251460">
              <a:spcAft>
                <a:spcPts val="600"/>
              </a:spcAft>
            </a:pPr>
            <a:r>
              <a:rPr lang="en-US" sz="1600" b="1" kern="1200" dirty="0">
                <a:solidFill>
                  <a:schemeClr val="tx1"/>
                </a:solidFill>
                <a:latin typeface="Aptos Display" panose="020B0004020202020204" pitchFamily="34" charset="0"/>
              </a:rPr>
              <a:t>Find creative ways to illustrate or visualize your story</a:t>
            </a:r>
            <a:r>
              <a:rPr lang="en-US" sz="1600" b="1" dirty="0">
                <a:latin typeface="Aptos Display" panose="020B0004020202020204" pitchFamily="34" charset="0"/>
              </a:rPr>
              <a:t>:</a:t>
            </a:r>
            <a:endParaRPr lang="en-US" sz="1600" kern="1200" dirty="0">
              <a:solidFill>
                <a:schemeClr val="tx1"/>
              </a:solidFill>
              <a:latin typeface="Aptos Display" panose="020B0004020202020204" pitchFamily="34" charset="0"/>
            </a:endParaRPr>
          </a:p>
          <a:p>
            <a:pPr marL="251460" lvl="1" defTabSz="251460">
              <a:spcAft>
                <a:spcPts val="600"/>
              </a:spcAft>
            </a:pPr>
            <a:r>
              <a:rPr lang="en-US" sz="1400" kern="1200" dirty="0">
                <a:solidFill>
                  <a:schemeClr val="tx1"/>
                </a:solidFill>
                <a:latin typeface="Aptos Display" panose="020B0004020202020204" pitchFamily="34" charset="0"/>
              </a:rPr>
              <a:t>Always give context to stories impacting minority communities. </a:t>
            </a:r>
          </a:p>
          <a:p>
            <a:pPr marL="251460" lvl="1" defTabSz="251460">
              <a:spcAft>
                <a:spcPts val="600"/>
              </a:spcAft>
            </a:pPr>
            <a:r>
              <a:rPr lang="en-US" sz="1400" kern="1200" dirty="0">
                <a:solidFill>
                  <a:schemeClr val="tx1"/>
                </a:solidFill>
                <a:latin typeface="Aptos Display" panose="020B0004020202020204" pitchFamily="34" charset="0"/>
              </a:rPr>
              <a:t>Peel the layer back and give that context to your readers/audience. Make people understand why systemic issues linger today because of laws put into place to keep communities of color behind. (sacred ground: how African </a:t>
            </a:r>
            <a:r>
              <a:rPr lang="en-US" sz="1400" dirty="0">
                <a:latin typeface="Aptos Display" panose="020B0004020202020204" pitchFamily="34" charset="0"/>
              </a:rPr>
              <a:t>A</a:t>
            </a:r>
            <a:r>
              <a:rPr lang="en-US" sz="1400" kern="1200" dirty="0">
                <a:solidFill>
                  <a:schemeClr val="tx1"/>
                </a:solidFill>
                <a:latin typeface="Aptos Display" panose="020B0004020202020204" pitchFamily="34" charset="0"/>
              </a:rPr>
              <a:t>mericans were buried; undervalued: redlining. </a:t>
            </a:r>
            <a:endParaRPr lang="en-US" sz="1400" dirty="0">
              <a:latin typeface="Aptos Display" panose="020B0004020202020204" pitchFamily="34" charset="0"/>
            </a:endParaRPr>
          </a:p>
        </p:txBody>
      </p:sp>
      <p:pic>
        <p:nvPicPr>
          <p:cNvPr id="16" name="Picture 15">
            <a:extLst>
              <a:ext uri="{FF2B5EF4-FFF2-40B4-BE49-F238E27FC236}">
                <a16:creationId xmlns:a16="http://schemas.microsoft.com/office/drawing/2014/main" id="{7B20F541-75F4-F026-E85C-08D7D55927DC}"/>
              </a:ext>
            </a:extLst>
          </p:cNvPr>
          <p:cNvPicPr>
            <a:picLocks noChangeAspect="1"/>
          </p:cNvPicPr>
          <p:nvPr/>
        </p:nvPicPr>
        <p:blipFill>
          <a:blip r:embed="rId3"/>
          <a:stretch>
            <a:fillRect/>
          </a:stretch>
        </p:blipFill>
        <p:spPr>
          <a:xfrm>
            <a:off x="4557155" y="3765232"/>
            <a:ext cx="6043468" cy="2884534"/>
          </a:xfrm>
          <a:prstGeom prst="rect">
            <a:avLst/>
          </a:prstGeom>
        </p:spPr>
      </p:pic>
    </p:spTree>
    <p:extLst>
      <p:ext uri="{BB962C8B-B14F-4D97-AF65-F5344CB8AC3E}">
        <p14:creationId xmlns:p14="http://schemas.microsoft.com/office/powerpoint/2010/main" val="365386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3F48-4773-E416-BF20-D037C486D3B2}"/>
              </a:ext>
            </a:extLst>
          </p:cNvPr>
          <p:cNvSpPr>
            <a:spLocks noGrp="1"/>
          </p:cNvSpPr>
          <p:nvPr>
            <p:ph type="title"/>
          </p:nvPr>
        </p:nvSpPr>
        <p:spPr>
          <a:xfrm>
            <a:off x="669851" y="1430179"/>
            <a:ext cx="3029313" cy="3675908"/>
          </a:xfrm>
        </p:spPr>
        <p:txBody>
          <a:bodyPr vert="horz" lIns="91440" tIns="45720" rIns="91440" bIns="45720" rtlCol="0" anchor="ctr">
            <a:normAutofit/>
          </a:bodyPr>
          <a:lstStyle/>
          <a:p>
            <a:r>
              <a:rPr lang="en-US" sz="40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Sacred ground</a:t>
            </a:r>
          </a:p>
        </p:txBody>
      </p:sp>
      <p:sp>
        <p:nvSpPr>
          <p:cNvPr id="16" name="Rectangle 15">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8" name="Rectangle 17">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24DB2D7-1E3C-AF9C-2876-27CCB362731D}"/>
              </a:ext>
            </a:extLst>
          </p:cNvPr>
          <p:cNvSpPr>
            <a:spLocks/>
          </p:cNvSpPr>
          <p:nvPr/>
        </p:nvSpPr>
        <p:spPr>
          <a:xfrm>
            <a:off x="4466823" y="966652"/>
            <a:ext cx="3374849" cy="5258658"/>
          </a:xfrm>
          <a:prstGeom prst="rect">
            <a:avLst/>
          </a:prstGeom>
        </p:spPr>
        <p:txBody>
          <a:bodyPr>
            <a:normAutofit/>
          </a:bodyPr>
          <a:lstStyle/>
          <a:p>
            <a:pPr defTabSz="278892">
              <a:lnSpc>
                <a:spcPct val="90000"/>
              </a:lnSpc>
              <a:spcAft>
                <a:spcPts val="600"/>
              </a:spcAft>
            </a:pPr>
            <a:r>
              <a:rPr lang="en-US" sz="1700" b="1" kern="1200" dirty="0">
                <a:solidFill>
                  <a:schemeClr val="tx1"/>
                </a:solidFill>
                <a:latin typeface="Aptos Display" panose="020B0004020202020204" pitchFamily="34" charset="0"/>
              </a:rPr>
              <a:t>Idea: </a:t>
            </a:r>
            <a:r>
              <a:rPr lang="en-US" sz="1700" kern="1200" dirty="0">
                <a:solidFill>
                  <a:schemeClr val="tx1"/>
                </a:solidFill>
                <a:latin typeface="Aptos Display" panose="020B0004020202020204" pitchFamily="34" charset="0"/>
              </a:rPr>
              <a:t>Received a tip from someone in Georgia that remains were desecrated and moved from one location to another without the family’s consent. </a:t>
            </a:r>
          </a:p>
          <a:p>
            <a:pPr defTabSz="278892">
              <a:lnSpc>
                <a:spcPct val="90000"/>
              </a:lnSpc>
              <a:spcAft>
                <a:spcPts val="600"/>
              </a:spcAft>
            </a:pPr>
            <a:r>
              <a:rPr lang="en-US" sz="1700" kern="1200" dirty="0">
                <a:solidFill>
                  <a:schemeClr val="tx1"/>
                </a:solidFill>
                <a:latin typeface="Aptos Display" panose="020B0004020202020204" pitchFamily="34" charset="0"/>
              </a:rPr>
              <a:t>Because I work on a national level, I needed to give the story a national scope, a national angle. </a:t>
            </a:r>
          </a:p>
          <a:p>
            <a:pPr defTabSz="278892">
              <a:lnSpc>
                <a:spcPct val="90000"/>
              </a:lnSpc>
              <a:spcAft>
                <a:spcPts val="600"/>
              </a:spcAft>
            </a:pPr>
            <a:r>
              <a:rPr lang="en-US" sz="1700" kern="1200" dirty="0">
                <a:solidFill>
                  <a:schemeClr val="tx1"/>
                </a:solidFill>
                <a:latin typeface="Aptos Display" panose="020B0004020202020204" pitchFamily="34" charset="0"/>
              </a:rPr>
              <a:t>I wanted to dig deeper than just the surface level stories I’ve seen in the past. “</a:t>
            </a:r>
            <a:r>
              <a:rPr lang="en-US" sz="1700" i="1" kern="1200" dirty="0">
                <a:solidFill>
                  <a:schemeClr val="tx1"/>
                </a:solidFill>
                <a:latin typeface="Aptos Display" panose="020B0004020202020204" pitchFamily="34" charset="0"/>
              </a:rPr>
              <a:t>Oh this cemetery is in bad </a:t>
            </a:r>
            <a:r>
              <a:rPr lang="en-US" sz="1700" i="1" kern="1200" dirty="0" err="1">
                <a:solidFill>
                  <a:schemeClr val="tx1"/>
                </a:solidFill>
                <a:latin typeface="Aptos Display" panose="020B0004020202020204" pitchFamily="34" charset="0"/>
              </a:rPr>
              <a:t>shape..the</a:t>
            </a:r>
            <a:r>
              <a:rPr lang="en-US" sz="1700" i="1" kern="1200" dirty="0">
                <a:solidFill>
                  <a:schemeClr val="tx1"/>
                </a:solidFill>
                <a:latin typeface="Aptos Display" panose="020B0004020202020204" pitchFamily="34" charset="0"/>
              </a:rPr>
              <a:t> end.” </a:t>
            </a:r>
          </a:p>
          <a:p>
            <a:pPr marL="278892" lvl="1" defTabSz="278892">
              <a:lnSpc>
                <a:spcPct val="90000"/>
              </a:lnSpc>
              <a:spcAft>
                <a:spcPts val="600"/>
              </a:spcAft>
            </a:pPr>
            <a:r>
              <a:rPr lang="en-US" sz="1700" kern="1200" dirty="0">
                <a:solidFill>
                  <a:schemeClr val="tx1"/>
                </a:solidFill>
                <a:latin typeface="Aptos Display" panose="020B0004020202020204" pitchFamily="34" charset="0"/>
              </a:rPr>
              <a:t>Find an investigative angle. </a:t>
            </a:r>
            <a:endParaRPr lang="en-US" sz="1700" dirty="0">
              <a:latin typeface="Aptos Display" panose="020B0004020202020204" pitchFamily="34" charset="0"/>
            </a:endParaRPr>
          </a:p>
        </p:txBody>
      </p:sp>
      <p:sp>
        <p:nvSpPr>
          <p:cNvPr id="4" name="Content Placeholder 3">
            <a:extLst>
              <a:ext uri="{FF2B5EF4-FFF2-40B4-BE49-F238E27FC236}">
                <a16:creationId xmlns:a16="http://schemas.microsoft.com/office/drawing/2014/main" id="{6A2DAB6F-5D7B-0993-99FD-238B7AF24E98}"/>
              </a:ext>
            </a:extLst>
          </p:cNvPr>
          <p:cNvSpPr>
            <a:spLocks/>
          </p:cNvSpPr>
          <p:nvPr/>
        </p:nvSpPr>
        <p:spPr>
          <a:xfrm>
            <a:off x="8345623" y="966652"/>
            <a:ext cx="3176526" cy="4307312"/>
          </a:xfrm>
          <a:prstGeom prst="rect">
            <a:avLst/>
          </a:prstGeom>
        </p:spPr>
        <p:txBody>
          <a:bodyPr>
            <a:normAutofit/>
          </a:bodyPr>
          <a:lstStyle/>
          <a:p>
            <a:pPr defTabSz="278892">
              <a:spcAft>
                <a:spcPts val="600"/>
              </a:spcAft>
            </a:pPr>
            <a:r>
              <a:rPr lang="en-US" kern="1200" dirty="0">
                <a:solidFill>
                  <a:schemeClr val="tx1"/>
                </a:solidFill>
                <a:latin typeface="Aptos Display" panose="020B0004020202020204" pitchFamily="34" charset="0"/>
              </a:rPr>
              <a:t>Began looking into lawsuits and other cases currently happening nationwide. </a:t>
            </a:r>
          </a:p>
          <a:p>
            <a:pPr defTabSz="278892">
              <a:spcAft>
                <a:spcPts val="600"/>
              </a:spcAft>
            </a:pPr>
            <a:r>
              <a:rPr lang="en-US" kern="1200" dirty="0">
                <a:solidFill>
                  <a:schemeClr val="tx1"/>
                </a:solidFill>
                <a:latin typeface="Aptos Display" panose="020B0004020202020204" pitchFamily="34" charset="0"/>
              </a:rPr>
              <a:t>Found that there were also two pending cases: Virginia and Maryland. </a:t>
            </a:r>
            <a:endParaRPr lang="en-US" dirty="0">
              <a:latin typeface="Aptos Display" panose="020B0004020202020204" pitchFamily="34" charset="0"/>
            </a:endParaRPr>
          </a:p>
        </p:txBody>
      </p:sp>
      <p:pic>
        <p:nvPicPr>
          <p:cNvPr id="6" name="Picture 5">
            <a:extLst>
              <a:ext uri="{FF2B5EF4-FFF2-40B4-BE49-F238E27FC236}">
                <a16:creationId xmlns:a16="http://schemas.microsoft.com/office/drawing/2014/main" id="{42CFBEFF-5201-061D-0D04-68BB018FE546}"/>
              </a:ext>
            </a:extLst>
          </p:cNvPr>
          <p:cNvPicPr>
            <a:picLocks noChangeAspect="1"/>
          </p:cNvPicPr>
          <p:nvPr/>
        </p:nvPicPr>
        <p:blipFill>
          <a:blip r:embed="rId3"/>
          <a:stretch>
            <a:fillRect/>
          </a:stretch>
        </p:blipFill>
        <p:spPr>
          <a:xfrm>
            <a:off x="7430567" y="3812177"/>
            <a:ext cx="4508884" cy="2335481"/>
          </a:xfrm>
          <a:prstGeom prst="rect">
            <a:avLst/>
          </a:prstGeom>
        </p:spPr>
      </p:pic>
    </p:spTree>
    <p:extLst>
      <p:ext uri="{BB962C8B-B14F-4D97-AF65-F5344CB8AC3E}">
        <p14:creationId xmlns:p14="http://schemas.microsoft.com/office/powerpoint/2010/main" val="270966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1DC7BA-1364-8A44-CE24-9ED7CC688F75}"/>
              </a:ext>
            </a:extLst>
          </p:cNvPr>
          <p:cNvSpPr>
            <a:spLocks noGrp="1"/>
          </p:cNvSpPr>
          <p:nvPr>
            <p:ph type="title"/>
          </p:nvPr>
        </p:nvSpPr>
        <p:spPr>
          <a:xfrm>
            <a:off x="1141413" y="609600"/>
            <a:ext cx="9905998" cy="1065451"/>
          </a:xfrm>
        </p:spPr>
        <p:txBody>
          <a:bodyPr>
            <a:normAutofit/>
          </a:bodyPr>
          <a:lstStyle/>
          <a:p>
            <a:pPr algn="ctr"/>
            <a:r>
              <a:rPr lang="en-US" dirty="0">
                <a:solidFill>
                  <a:srgbClr val="BFBFBF"/>
                </a:solidFill>
              </a:rPr>
              <a:t>Investigative hook</a:t>
            </a:r>
          </a:p>
        </p:txBody>
      </p:sp>
      <p:sp>
        <p:nvSpPr>
          <p:cNvPr id="3" name="Content Placeholder 2">
            <a:extLst>
              <a:ext uri="{FF2B5EF4-FFF2-40B4-BE49-F238E27FC236}">
                <a16:creationId xmlns:a16="http://schemas.microsoft.com/office/drawing/2014/main" id="{2C941A43-1FA2-1DA1-271F-A43B58A9CDD7}"/>
              </a:ext>
            </a:extLst>
          </p:cNvPr>
          <p:cNvSpPr>
            <a:spLocks noGrp="1"/>
          </p:cNvSpPr>
          <p:nvPr>
            <p:ph idx="1"/>
          </p:nvPr>
        </p:nvSpPr>
        <p:spPr>
          <a:xfrm>
            <a:off x="1141413" y="2666999"/>
            <a:ext cx="9905998" cy="3124201"/>
          </a:xfrm>
        </p:spPr>
        <p:txBody>
          <a:bodyPr>
            <a:normAutofit/>
          </a:bodyPr>
          <a:lstStyle/>
          <a:p>
            <a:pPr>
              <a:lnSpc>
                <a:spcPct val="90000"/>
              </a:lnSpc>
            </a:pPr>
            <a:r>
              <a:rPr lang="en-US" dirty="0">
                <a:latin typeface="Aptos Display" panose="020B0004020202020204" pitchFamily="34" charset="0"/>
              </a:rPr>
              <a:t>Investigative angle: what’s being done to protect African American burial sites, how prevalent is this problem?</a:t>
            </a:r>
          </a:p>
          <a:p>
            <a:pPr>
              <a:lnSpc>
                <a:spcPct val="90000"/>
              </a:lnSpc>
            </a:pPr>
            <a:r>
              <a:rPr lang="en-US" dirty="0">
                <a:latin typeface="Aptos Display" panose="020B0004020202020204" pitchFamily="34" charset="0"/>
              </a:rPr>
              <a:t>we asked each state for their permit process to remove remains. Wanted to know if there’s a record of them for black cemeteries. Asked states for their cemetery laws. </a:t>
            </a:r>
          </a:p>
          <a:p>
            <a:pPr>
              <a:lnSpc>
                <a:spcPct val="90000"/>
              </a:lnSpc>
            </a:pPr>
            <a:r>
              <a:rPr lang="en-US" dirty="0">
                <a:latin typeface="Aptos Display" panose="020B0004020202020204" pitchFamily="34" charset="0"/>
              </a:rPr>
              <a:t>Discovered that a law was passed in congress to help fund and preserve African American burial sites, but zero dollars were allocated towards it. So that begs the question, were these laws just passed to appease people? Why is this not considered a priority? Why do states not know about black cemeteries, how many there are and if they have been built over or demolished. </a:t>
            </a:r>
          </a:p>
        </p:txBody>
      </p:sp>
    </p:spTree>
    <p:extLst>
      <p:ext uri="{BB962C8B-B14F-4D97-AF65-F5344CB8AC3E}">
        <p14:creationId xmlns:p14="http://schemas.microsoft.com/office/powerpoint/2010/main" val="236369349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2" name="Picture 11" descr="One in a crowd">
            <a:extLst>
              <a:ext uri="{FF2B5EF4-FFF2-40B4-BE49-F238E27FC236}">
                <a16:creationId xmlns:a16="http://schemas.microsoft.com/office/drawing/2014/main" id="{BD32EFA2-A1F9-FAEF-AC74-260DE4EED9F3}"/>
              </a:ext>
            </a:extLst>
          </p:cNvPr>
          <p:cNvPicPr>
            <a:picLocks noChangeAspect="1"/>
          </p:cNvPicPr>
          <p:nvPr/>
        </p:nvPicPr>
        <p:blipFill rotWithShape="1">
          <a:blip r:embed="rId3">
            <a:alphaModFix amt="15000"/>
          </a:blip>
          <a:srcRect t="7734" b="17267"/>
          <a:stretch/>
        </p:blipFill>
        <p:spPr>
          <a:xfrm>
            <a:off x="20" y="10"/>
            <a:ext cx="12191980" cy="6857990"/>
          </a:xfrm>
          <a:prstGeom prst="rect">
            <a:avLst/>
          </a:prstGeom>
        </p:spPr>
      </p:pic>
      <p:sp>
        <p:nvSpPr>
          <p:cNvPr id="2" name="Title 1">
            <a:extLst>
              <a:ext uri="{FF2B5EF4-FFF2-40B4-BE49-F238E27FC236}">
                <a16:creationId xmlns:a16="http://schemas.microsoft.com/office/drawing/2014/main" id="{6248201B-AC89-1E1B-99F2-F2441AEB50D3}"/>
              </a:ext>
            </a:extLst>
          </p:cNvPr>
          <p:cNvSpPr>
            <a:spLocks noGrp="1"/>
          </p:cNvSpPr>
          <p:nvPr>
            <p:ph type="title"/>
          </p:nvPr>
        </p:nvSpPr>
        <p:spPr>
          <a:xfrm>
            <a:off x="1141413" y="609600"/>
            <a:ext cx="9905998" cy="1905000"/>
          </a:xfrm>
        </p:spPr>
        <p:txBody>
          <a:bodyPr>
            <a:normAutofit/>
          </a:bodyPr>
          <a:lstStyle/>
          <a:p>
            <a:r>
              <a:rPr lang="en-US" dirty="0"/>
              <a:t>Who you need to interview for investigative stories impacting people of color</a:t>
            </a:r>
          </a:p>
        </p:txBody>
      </p:sp>
      <p:sp>
        <p:nvSpPr>
          <p:cNvPr id="3" name="Content Placeholder 2">
            <a:extLst>
              <a:ext uri="{FF2B5EF4-FFF2-40B4-BE49-F238E27FC236}">
                <a16:creationId xmlns:a16="http://schemas.microsoft.com/office/drawing/2014/main" id="{8111D6B9-19A0-9792-C5F7-9DCDA9ED5CD5}"/>
              </a:ext>
            </a:extLst>
          </p:cNvPr>
          <p:cNvSpPr>
            <a:spLocks noGrp="1"/>
          </p:cNvSpPr>
          <p:nvPr>
            <p:ph idx="1"/>
          </p:nvPr>
        </p:nvSpPr>
        <p:spPr>
          <a:xfrm>
            <a:off x="1141413" y="2307771"/>
            <a:ext cx="9905998" cy="3483429"/>
          </a:xfrm>
        </p:spPr>
        <p:txBody>
          <a:bodyPr>
            <a:normAutofit/>
          </a:bodyPr>
          <a:lstStyle/>
          <a:p>
            <a:r>
              <a:rPr lang="en-US" sz="2400" dirty="0">
                <a:latin typeface="Aptos Display" panose="020B0004020202020204" pitchFamily="34" charset="0"/>
              </a:rPr>
              <a:t>Descendant communities (families and groups advocating for preservation, activists.)</a:t>
            </a:r>
          </a:p>
          <a:p>
            <a:r>
              <a:rPr lang="en-US" sz="2400" dirty="0">
                <a:latin typeface="Aptos Display" panose="020B0004020202020204" pitchFamily="34" charset="0"/>
              </a:rPr>
              <a:t>Attorneys familiar with cemetery and remain being disturbed or desecrated</a:t>
            </a:r>
          </a:p>
          <a:p>
            <a:r>
              <a:rPr lang="en-US" sz="2400" dirty="0">
                <a:latin typeface="Aptos Display" panose="020B0004020202020204" pitchFamily="34" charset="0"/>
              </a:rPr>
              <a:t>Lawmakers trying to create change. </a:t>
            </a:r>
          </a:p>
          <a:p>
            <a:r>
              <a:rPr lang="en-US" sz="2400" dirty="0">
                <a:latin typeface="Aptos Display" panose="020B0004020202020204" pitchFamily="34" charset="0"/>
              </a:rPr>
              <a:t>Accountability: Developers and attorneys representing the companies allegedly building over black burial grounds/cemeteries </a:t>
            </a:r>
          </a:p>
          <a:p>
            <a:pPr marL="0" indent="0">
              <a:buNone/>
            </a:pPr>
            <a:endParaRPr lang="en-US" dirty="0">
              <a:latin typeface="Aptos Display" panose="020B0004020202020204" pitchFamily="34" charset="0"/>
            </a:endParaRPr>
          </a:p>
        </p:txBody>
      </p:sp>
    </p:spTree>
    <p:extLst>
      <p:ext uri="{BB962C8B-B14F-4D97-AF65-F5344CB8AC3E}">
        <p14:creationId xmlns:p14="http://schemas.microsoft.com/office/powerpoint/2010/main" val="195382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172C-3745-F679-47AE-CAA5AA78A2EA}"/>
              </a:ext>
            </a:extLst>
          </p:cNvPr>
          <p:cNvSpPr>
            <a:spLocks noGrp="1"/>
          </p:cNvSpPr>
          <p:nvPr>
            <p:ph type="title"/>
          </p:nvPr>
        </p:nvSpPr>
        <p:spPr>
          <a:xfrm>
            <a:off x="1539917" y="850664"/>
            <a:ext cx="8676222" cy="1066801"/>
          </a:xfrm>
        </p:spPr>
        <p:txBody>
          <a:bodyPr vert="horz" lIns="91440" tIns="45720" rIns="91440" bIns="45720" rtlCol="0" anchor="b">
            <a:normAutofit fontScale="90000"/>
          </a:bodyPr>
          <a:lstStyle/>
          <a:p>
            <a:pPr algn="ctr"/>
            <a:r>
              <a:rPr lang="en-US" sz="4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Sacred ground series</a:t>
            </a:r>
            <a:br>
              <a:rPr lang="en-US" sz="4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4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5" name="Content Placeholder 4">
            <a:extLst>
              <a:ext uri="{FF2B5EF4-FFF2-40B4-BE49-F238E27FC236}">
                <a16:creationId xmlns:a16="http://schemas.microsoft.com/office/drawing/2014/main" id="{387B1F7B-DCA6-A3D4-489A-8DA6C3FAB075}"/>
              </a:ext>
            </a:extLst>
          </p:cNvPr>
          <p:cNvSpPr>
            <a:spLocks noGrp="1"/>
          </p:cNvSpPr>
          <p:nvPr>
            <p:ph idx="1"/>
          </p:nvPr>
        </p:nvSpPr>
        <p:spPr>
          <a:xfrm>
            <a:off x="1141413" y="1917465"/>
            <a:ext cx="9905998" cy="3873735"/>
          </a:xfrm>
        </p:spPr>
        <p:txBody>
          <a:bodyPr/>
          <a:lstStyle/>
          <a:p>
            <a:r>
              <a:rPr lang="en-US" dirty="0">
                <a:hlinkClick r:id="rId3"/>
              </a:rPr>
              <a:t>Sacred Ground: The fight African American families face protecting their ancestors’ final resting place – </a:t>
            </a:r>
            <a:r>
              <a:rPr lang="en-US" dirty="0" err="1">
                <a:hlinkClick r:id="rId3"/>
              </a:rPr>
              <a:t>InvestigateTV</a:t>
            </a:r>
            <a:endParaRPr lang="en-US" dirty="0"/>
          </a:p>
          <a:p>
            <a:r>
              <a:rPr lang="en-US" dirty="0">
                <a:hlinkClick r:id="rId4"/>
              </a:rPr>
              <a:t>Sacred Ground: A families fight to identify the resting place of more than 300 African Americans – </a:t>
            </a:r>
            <a:r>
              <a:rPr lang="en-US" dirty="0" err="1">
                <a:hlinkClick r:id="rId4"/>
              </a:rPr>
              <a:t>InvestigateTV</a:t>
            </a:r>
            <a:endParaRPr lang="en-US" dirty="0"/>
          </a:p>
          <a:p>
            <a:r>
              <a:rPr lang="en-US" dirty="0">
                <a:hlinkClick r:id="rId5"/>
              </a:rPr>
              <a:t>Sacred Ground: Burial program approved yet descendant families still waiting – </a:t>
            </a:r>
            <a:r>
              <a:rPr lang="en-US" dirty="0" err="1">
                <a:hlinkClick r:id="rId5"/>
              </a:rPr>
              <a:t>InvestigateTV</a:t>
            </a:r>
            <a:endParaRPr lang="en-US" dirty="0"/>
          </a:p>
        </p:txBody>
      </p:sp>
    </p:spTree>
    <p:extLst>
      <p:ext uri="{BB962C8B-B14F-4D97-AF65-F5344CB8AC3E}">
        <p14:creationId xmlns:p14="http://schemas.microsoft.com/office/powerpoint/2010/main" val="2098045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B8520-39D0-4E39-88E2-3CE8E9A6E44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3.xml><?xml version="1.0" encoding="utf-8"?>
<ds:datastoreItem xmlns:ds="http://schemas.openxmlformats.org/officeDocument/2006/customXml" ds:itemID="{6A89A57F-CF3F-47C6-90BB-70331E72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 design</Template>
  <TotalTime>429</TotalTime>
  <Words>1016</Words>
  <Application>Microsoft Office PowerPoint</Application>
  <PresentationFormat>Widescreen</PresentationFormat>
  <Paragraphs>72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Mesh</vt:lpstr>
      <vt:lpstr>Widening the Pipeline CARESSE JACKMAN/INVESTIGATETV</vt:lpstr>
      <vt:lpstr>Today we’ll discuss </vt:lpstr>
      <vt:lpstr>When pitching a story impacting minorities…</vt:lpstr>
      <vt:lpstr>Pitch sheet- make it so good it’s hard for them to say no!</vt:lpstr>
      <vt:lpstr>Once your story is given the green light… </vt:lpstr>
      <vt:lpstr>Sacred ground</vt:lpstr>
      <vt:lpstr>Investigative hook</vt:lpstr>
      <vt:lpstr>Who you need to interview for investigative stories impacting people of color</vt:lpstr>
      <vt:lpstr>Sacred ground series </vt:lpstr>
      <vt:lpstr>UNDERVALUED: INVESTIGATING APPRAISAL BIAS </vt:lpstr>
      <vt:lpstr>Behind the story: Undervalued </vt:lpstr>
      <vt:lpstr>So remember- when investigating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the Pipeline CARESSE JACKMAN/INVESTIGATETV</dc:title>
  <dc:creator>Caresse Jackman</dc:creator>
  <cp:lastModifiedBy>Caresse Jackman</cp:lastModifiedBy>
  <cp:revision>3</cp:revision>
  <dcterms:created xsi:type="dcterms:W3CDTF">2024-03-02T23:42:27Z</dcterms:created>
  <dcterms:modified xsi:type="dcterms:W3CDTF">2024-03-12T14:48:00Z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