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5" r:id="rId3"/>
    <p:sldId id="284" r:id="rId4"/>
    <p:sldId id="257" r:id="rId5"/>
    <p:sldId id="258" r:id="rId6"/>
    <p:sldId id="259" r:id="rId7"/>
    <p:sldId id="263" r:id="rId8"/>
    <p:sldId id="264" r:id="rId9"/>
    <p:sldId id="275" r:id="rId10"/>
    <p:sldId id="265" r:id="rId11"/>
    <p:sldId id="267" r:id="rId12"/>
    <p:sldId id="268" r:id="rId13"/>
    <p:sldId id="269" r:id="rId14"/>
    <p:sldId id="270" r:id="rId15"/>
    <p:sldId id="271" r:id="rId16"/>
    <p:sldId id="272" r:id="rId17"/>
    <p:sldId id="273" r:id="rId18"/>
    <p:sldId id="276" r:id="rId19"/>
    <p:sldId id="283"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CFEB"/>
    <a:srgbClr val="2C5A11"/>
    <a:srgbClr val="11165E"/>
    <a:srgbClr val="CEEBDB"/>
    <a:srgbClr val="C9D9F5"/>
    <a:srgbClr val="BE0037"/>
    <a:srgbClr val="F2DF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683"/>
    <p:restoredTop sz="94666"/>
  </p:normalViewPr>
  <p:slideViewPr>
    <p:cSldViewPr snapToGrid="0">
      <p:cViewPr varScale="1">
        <p:scale>
          <a:sx n="62" d="100"/>
          <a:sy n="62" d="100"/>
        </p:scale>
        <p:origin x="200" y="133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A1781-BAB0-7DBC-6A73-46C36D343A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D8C50E-4C0C-FC23-A260-D43321F673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07C810-9C37-571E-069C-1D5043F2EF82}"/>
              </a:ext>
            </a:extLst>
          </p:cNvPr>
          <p:cNvSpPr>
            <a:spLocks noGrp="1"/>
          </p:cNvSpPr>
          <p:nvPr>
            <p:ph type="dt" sz="half" idx="10"/>
          </p:nvPr>
        </p:nvSpPr>
        <p:spPr/>
        <p:txBody>
          <a:bodyPr/>
          <a:lstStyle/>
          <a:p>
            <a:fld id="{ADA08634-111E-064F-BC18-2846401ABF14}" type="datetimeFigureOut">
              <a:rPr lang="en-US" smtClean="0"/>
              <a:t>4/16/24</a:t>
            </a:fld>
            <a:endParaRPr lang="en-US"/>
          </a:p>
        </p:txBody>
      </p:sp>
      <p:sp>
        <p:nvSpPr>
          <p:cNvPr id="5" name="Footer Placeholder 4">
            <a:extLst>
              <a:ext uri="{FF2B5EF4-FFF2-40B4-BE49-F238E27FC236}">
                <a16:creationId xmlns:a16="http://schemas.microsoft.com/office/drawing/2014/main" id="{C0BFF4FB-450C-9036-7C20-27A5AC4F23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8E029A-053D-714F-0E7F-9128611012EC}"/>
              </a:ext>
            </a:extLst>
          </p:cNvPr>
          <p:cNvSpPr>
            <a:spLocks noGrp="1"/>
          </p:cNvSpPr>
          <p:nvPr>
            <p:ph type="sldNum" sz="quarter" idx="12"/>
          </p:nvPr>
        </p:nvSpPr>
        <p:spPr/>
        <p:txBody>
          <a:bodyPr/>
          <a:lstStyle/>
          <a:p>
            <a:fld id="{5059CDB9-275C-3A46-A491-499CD44427CA}" type="slidenum">
              <a:rPr lang="en-US" smtClean="0"/>
              <a:t>‹#›</a:t>
            </a:fld>
            <a:endParaRPr lang="en-US"/>
          </a:p>
        </p:txBody>
      </p:sp>
    </p:spTree>
    <p:extLst>
      <p:ext uri="{BB962C8B-B14F-4D97-AF65-F5344CB8AC3E}">
        <p14:creationId xmlns:p14="http://schemas.microsoft.com/office/powerpoint/2010/main" val="1057857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2B7C2-133F-FAEB-7ADD-7665D965BE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126198-0DA7-0585-D84B-37FB33E685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36A49E-7767-F84F-414A-0E76E6148178}"/>
              </a:ext>
            </a:extLst>
          </p:cNvPr>
          <p:cNvSpPr>
            <a:spLocks noGrp="1"/>
          </p:cNvSpPr>
          <p:nvPr>
            <p:ph type="dt" sz="half" idx="10"/>
          </p:nvPr>
        </p:nvSpPr>
        <p:spPr/>
        <p:txBody>
          <a:bodyPr/>
          <a:lstStyle/>
          <a:p>
            <a:fld id="{ADA08634-111E-064F-BC18-2846401ABF14}" type="datetimeFigureOut">
              <a:rPr lang="en-US" smtClean="0"/>
              <a:t>4/16/24</a:t>
            </a:fld>
            <a:endParaRPr lang="en-US"/>
          </a:p>
        </p:txBody>
      </p:sp>
      <p:sp>
        <p:nvSpPr>
          <p:cNvPr id="5" name="Footer Placeholder 4">
            <a:extLst>
              <a:ext uri="{FF2B5EF4-FFF2-40B4-BE49-F238E27FC236}">
                <a16:creationId xmlns:a16="http://schemas.microsoft.com/office/drawing/2014/main" id="{7D584003-B5B7-7828-365B-647C58E545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79309B-AFAB-EA21-3E14-911480956AF2}"/>
              </a:ext>
            </a:extLst>
          </p:cNvPr>
          <p:cNvSpPr>
            <a:spLocks noGrp="1"/>
          </p:cNvSpPr>
          <p:nvPr>
            <p:ph type="sldNum" sz="quarter" idx="12"/>
          </p:nvPr>
        </p:nvSpPr>
        <p:spPr/>
        <p:txBody>
          <a:bodyPr/>
          <a:lstStyle/>
          <a:p>
            <a:fld id="{5059CDB9-275C-3A46-A491-499CD44427CA}" type="slidenum">
              <a:rPr lang="en-US" smtClean="0"/>
              <a:t>‹#›</a:t>
            </a:fld>
            <a:endParaRPr lang="en-US"/>
          </a:p>
        </p:txBody>
      </p:sp>
    </p:spTree>
    <p:extLst>
      <p:ext uri="{BB962C8B-B14F-4D97-AF65-F5344CB8AC3E}">
        <p14:creationId xmlns:p14="http://schemas.microsoft.com/office/powerpoint/2010/main" val="1306573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278F47-487B-5C86-9BBA-2821231594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DAC5C8-067E-D887-E2D0-5D2515DFF0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4AECDF-DECF-1F39-ECC7-B4A431833088}"/>
              </a:ext>
            </a:extLst>
          </p:cNvPr>
          <p:cNvSpPr>
            <a:spLocks noGrp="1"/>
          </p:cNvSpPr>
          <p:nvPr>
            <p:ph type="dt" sz="half" idx="10"/>
          </p:nvPr>
        </p:nvSpPr>
        <p:spPr/>
        <p:txBody>
          <a:bodyPr/>
          <a:lstStyle/>
          <a:p>
            <a:fld id="{ADA08634-111E-064F-BC18-2846401ABF14}" type="datetimeFigureOut">
              <a:rPr lang="en-US" smtClean="0"/>
              <a:t>4/16/24</a:t>
            </a:fld>
            <a:endParaRPr lang="en-US"/>
          </a:p>
        </p:txBody>
      </p:sp>
      <p:sp>
        <p:nvSpPr>
          <p:cNvPr id="5" name="Footer Placeholder 4">
            <a:extLst>
              <a:ext uri="{FF2B5EF4-FFF2-40B4-BE49-F238E27FC236}">
                <a16:creationId xmlns:a16="http://schemas.microsoft.com/office/drawing/2014/main" id="{9C2A773A-A042-2C93-FC50-D2058734D3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1D02A1-CC8B-58EE-0C62-CC7D62D00E44}"/>
              </a:ext>
            </a:extLst>
          </p:cNvPr>
          <p:cNvSpPr>
            <a:spLocks noGrp="1"/>
          </p:cNvSpPr>
          <p:nvPr>
            <p:ph type="sldNum" sz="quarter" idx="12"/>
          </p:nvPr>
        </p:nvSpPr>
        <p:spPr/>
        <p:txBody>
          <a:bodyPr/>
          <a:lstStyle/>
          <a:p>
            <a:fld id="{5059CDB9-275C-3A46-A491-499CD44427CA}" type="slidenum">
              <a:rPr lang="en-US" smtClean="0"/>
              <a:t>‹#›</a:t>
            </a:fld>
            <a:endParaRPr lang="en-US"/>
          </a:p>
        </p:txBody>
      </p:sp>
    </p:spTree>
    <p:extLst>
      <p:ext uri="{BB962C8B-B14F-4D97-AF65-F5344CB8AC3E}">
        <p14:creationId xmlns:p14="http://schemas.microsoft.com/office/powerpoint/2010/main" val="832977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65D8F-C86D-2027-8A67-FDA885B2AE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7745DF-B811-3B1A-AA7A-79EE1022A8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564C28-0016-6627-3555-9BC3AF5E765E}"/>
              </a:ext>
            </a:extLst>
          </p:cNvPr>
          <p:cNvSpPr>
            <a:spLocks noGrp="1"/>
          </p:cNvSpPr>
          <p:nvPr>
            <p:ph type="dt" sz="half" idx="10"/>
          </p:nvPr>
        </p:nvSpPr>
        <p:spPr/>
        <p:txBody>
          <a:bodyPr/>
          <a:lstStyle/>
          <a:p>
            <a:fld id="{ADA08634-111E-064F-BC18-2846401ABF14}" type="datetimeFigureOut">
              <a:rPr lang="en-US" smtClean="0"/>
              <a:t>4/16/24</a:t>
            </a:fld>
            <a:endParaRPr lang="en-US"/>
          </a:p>
        </p:txBody>
      </p:sp>
      <p:sp>
        <p:nvSpPr>
          <p:cNvPr id="5" name="Footer Placeholder 4">
            <a:extLst>
              <a:ext uri="{FF2B5EF4-FFF2-40B4-BE49-F238E27FC236}">
                <a16:creationId xmlns:a16="http://schemas.microsoft.com/office/drawing/2014/main" id="{9599E1AD-0641-C724-7CD9-DD12FCD5E0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CB8DE-E41D-E9DE-403A-D45916497B35}"/>
              </a:ext>
            </a:extLst>
          </p:cNvPr>
          <p:cNvSpPr>
            <a:spLocks noGrp="1"/>
          </p:cNvSpPr>
          <p:nvPr>
            <p:ph type="sldNum" sz="quarter" idx="12"/>
          </p:nvPr>
        </p:nvSpPr>
        <p:spPr/>
        <p:txBody>
          <a:bodyPr/>
          <a:lstStyle/>
          <a:p>
            <a:fld id="{5059CDB9-275C-3A46-A491-499CD44427CA}" type="slidenum">
              <a:rPr lang="en-US" smtClean="0"/>
              <a:t>‹#›</a:t>
            </a:fld>
            <a:endParaRPr lang="en-US"/>
          </a:p>
        </p:txBody>
      </p:sp>
    </p:spTree>
    <p:extLst>
      <p:ext uri="{BB962C8B-B14F-4D97-AF65-F5344CB8AC3E}">
        <p14:creationId xmlns:p14="http://schemas.microsoft.com/office/powerpoint/2010/main" val="2510068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1E534-859F-23DD-C30F-31E195890F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1D554E-8C73-3454-DB38-715E3358AD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DB2EE-6219-5307-0EFF-6305C3022256}"/>
              </a:ext>
            </a:extLst>
          </p:cNvPr>
          <p:cNvSpPr>
            <a:spLocks noGrp="1"/>
          </p:cNvSpPr>
          <p:nvPr>
            <p:ph type="dt" sz="half" idx="10"/>
          </p:nvPr>
        </p:nvSpPr>
        <p:spPr/>
        <p:txBody>
          <a:bodyPr/>
          <a:lstStyle/>
          <a:p>
            <a:fld id="{ADA08634-111E-064F-BC18-2846401ABF14}" type="datetimeFigureOut">
              <a:rPr lang="en-US" smtClean="0"/>
              <a:t>4/16/24</a:t>
            </a:fld>
            <a:endParaRPr lang="en-US"/>
          </a:p>
        </p:txBody>
      </p:sp>
      <p:sp>
        <p:nvSpPr>
          <p:cNvPr id="5" name="Footer Placeholder 4">
            <a:extLst>
              <a:ext uri="{FF2B5EF4-FFF2-40B4-BE49-F238E27FC236}">
                <a16:creationId xmlns:a16="http://schemas.microsoft.com/office/drawing/2014/main" id="{0DFDE1BB-D1A0-D78D-DA94-F256F9F2F3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39CD79-28CD-C0DF-F459-4491F9211A3A}"/>
              </a:ext>
            </a:extLst>
          </p:cNvPr>
          <p:cNvSpPr>
            <a:spLocks noGrp="1"/>
          </p:cNvSpPr>
          <p:nvPr>
            <p:ph type="sldNum" sz="quarter" idx="12"/>
          </p:nvPr>
        </p:nvSpPr>
        <p:spPr/>
        <p:txBody>
          <a:bodyPr/>
          <a:lstStyle/>
          <a:p>
            <a:fld id="{5059CDB9-275C-3A46-A491-499CD44427CA}" type="slidenum">
              <a:rPr lang="en-US" smtClean="0"/>
              <a:t>‹#›</a:t>
            </a:fld>
            <a:endParaRPr lang="en-US"/>
          </a:p>
        </p:txBody>
      </p:sp>
    </p:spTree>
    <p:extLst>
      <p:ext uri="{BB962C8B-B14F-4D97-AF65-F5344CB8AC3E}">
        <p14:creationId xmlns:p14="http://schemas.microsoft.com/office/powerpoint/2010/main" val="2123916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49ABE-4F4F-A4AF-A880-8C4021CFFD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C7E579-1015-20D0-884B-8E0B1C162C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84B5D6-172D-3148-DDF3-82241C91F6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9E3630-F162-D60D-A25E-E9C8CB3C64C1}"/>
              </a:ext>
            </a:extLst>
          </p:cNvPr>
          <p:cNvSpPr>
            <a:spLocks noGrp="1"/>
          </p:cNvSpPr>
          <p:nvPr>
            <p:ph type="dt" sz="half" idx="10"/>
          </p:nvPr>
        </p:nvSpPr>
        <p:spPr/>
        <p:txBody>
          <a:bodyPr/>
          <a:lstStyle/>
          <a:p>
            <a:fld id="{ADA08634-111E-064F-BC18-2846401ABF14}" type="datetimeFigureOut">
              <a:rPr lang="en-US" smtClean="0"/>
              <a:t>4/16/24</a:t>
            </a:fld>
            <a:endParaRPr lang="en-US"/>
          </a:p>
        </p:txBody>
      </p:sp>
      <p:sp>
        <p:nvSpPr>
          <p:cNvPr id="6" name="Footer Placeholder 5">
            <a:extLst>
              <a:ext uri="{FF2B5EF4-FFF2-40B4-BE49-F238E27FC236}">
                <a16:creationId xmlns:a16="http://schemas.microsoft.com/office/drawing/2014/main" id="{FDCE8C22-7EFB-B463-667F-797BB79BBA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E02A24-E248-0F98-DB80-E4F58D36DEE7}"/>
              </a:ext>
            </a:extLst>
          </p:cNvPr>
          <p:cNvSpPr>
            <a:spLocks noGrp="1"/>
          </p:cNvSpPr>
          <p:nvPr>
            <p:ph type="sldNum" sz="quarter" idx="12"/>
          </p:nvPr>
        </p:nvSpPr>
        <p:spPr/>
        <p:txBody>
          <a:bodyPr/>
          <a:lstStyle/>
          <a:p>
            <a:fld id="{5059CDB9-275C-3A46-A491-499CD44427CA}" type="slidenum">
              <a:rPr lang="en-US" smtClean="0"/>
              <a:t>‹#›</a:t>
            </a:fld>
            <a:endParaRPr lang="en-US"/>
          </a:p>
        </p:txBody>
      </p:sp>
    </p:spTree>
    <p:extLst>
      <p:ext uri="{BB962C8B-B14F-4D97-AF65-F5344CB8AC3E}">
        <p14:creationId xmlns:p14="http://schemas.microsoft.com/office/powerpoint/2010/main" val="37960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0789A-EE22-7AB5-BE22-D514F68676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D079F5-DF20-520C-6A7D-5096847926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21880E-A22C-E967-DB48-2F57C7868E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75EC46-125D-D404-5283-E7491D813B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5510CC-2973-221F-F47D-2C3A3C28B5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696050-D2EE-7642-7AFA-48C826CEB80F}"/>
              </a:ext>
            </a:extLst>
          </p:cNvPr>
          <p:cNvSpPr>
            <a:spLocks noGrp="1"/>
          </p:cNvSpPr>
          <p:nvPr>
            <p:ph type="dt" sz="half" idx="10"/>
          </p:nvPr>
        </p:nvSpPr>
        <p:spPr/>
        <p:txBody>
          <a:bodyPr/>
          <a:lstStyle/>
          <a:p>
            <a:fld id="{ADA08634-111E-064F-BC18-2846401ABF14}" type="datetimeFigureOut">
              <a:rPr lang="en-US" smtClean="0"/>
              <a:t>4/16/24</a:t>
            </a:fld>
            <a:endParaRPr lang="en-US"/>
          </a:p>
        </p:txBody>
      </p:sp>
      <p:sp>
        <p:nvSpPr>
          <p:cNvPr id="8" name="Footer Placeholder 7">
            <a:extLst>
              <a:ext uri="{FF2B5EF4-FFF2-40B4-BE49-F238E27FC236}">
                <a16:creationId xmlns:a16="http://schemas.microsoft.com/office/drawing/2014/main" id="{16D73FD4-98C6-F0FF-B6DD-892CAE40EB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2B10F7-6926-EB47-59E7-50D405D8D3A4}"/>
              </a:ext>
            </a:extLst>
          </p:cNvPr>
          <p:cNvSpPr>
            <a:spLocks noGrp="1"/>
          </p:cNvSpPr>
          <p:nvPr>
            <p:ph type="sldNum" sz="quarter" idx="12"/>
          </p:nvPr>
        </p:nvSpPr>
        <p:spPr/>
        <p:txBody>
          <a:bodyPr/>
          <a:lstStyle/>
          <a:p>
            <a:fld id="{5059CDB9-275C-3A46-A491-499CD44427CA}" type="slidenum">
              <a:rPr lang="en-US" smtClean="0"/>
              <a:t>‹#›</a:t>
            </a:fld>
            <a:endParaRPr lang="en-US"/>
          </a:p>
        </p:txBody>
      </p:sp>
    </p:spTree>
    <p:extLst>
      <p:ext uri="{BB962C8B-B14F-4D97-AF65-F5344CB8AC3E}">
        <p14:creationId xmlns:p14="http://schemas.microsoft.com/office/powerpoint/2010/main" val="438097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6812D-B1DF-33F6-7AA0-2E0289E071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F5BE0F-4270-CB30-37D8-26761CCA7F59}"/>
              </a:ext>
            </a:extLst>
          </p:cNvPr>
          <p:cNvSpPr>
            <a:spLocks noGrp="1"/>
          </p:cNvSpPr>
          <p:nvPr>
            <p:ph type="dt" sz="half" idx="10"/>
          </p:nvPr>
        </p:nvSpPr>
        <p:spPr/>
        <p:txBody>
          <a:bodyPr/>
          <a:lstStyle/>
          <a:p>
            <a:fld id="{ADA08634-111E-064F-BC18-2846401ABF14}" type="datetimeFigureOut">
              <a:rPr lang="en-US" smtClean="0"/>
              <a:t>4/16/24</a:t>
            </a:fld>
            <a:endParaRPr lang="en-US"/>
          </a:p>
        </p:txBody>
      </p:sp>
      <p:sp>
        <p:nvSpPr>
          <p:cNvPr id="4" name="Footer Placeholder 3">
            <a:extLst>
              <a:ext uri="{FF2B5EF4-FFF2-40B4-BE49-F238E27FC236}">
                <a16:creationId xmlns:a16="http://schemas.microsoft.com/office/drawing/2014/main" id="{64E21207-CF1F-D1A6-48AA-9B38455422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8F8050-BEB2-CA66-AD9B-0F73F13D21CE}"/>
              </a:ext>
            </a:extLst>
          </p:cNvPr>
          <p:cNvSpPr>
            <a:spLocks noGrp="1"/>
          </p:cNvSpPr>
          <p:nvPr>
            <p:ph type="sldNum" sz="quarter" idx="12"/>
          </p:nvPr>
        </p:nvSpPr>
        <p:spPr/>
        <p:txBody>
          <a:bodyPr/>
          <a:lstStyle/>
          <a:p>
            <a:fld id="{5059CDB9-275C-3A46-A491-499CD44427CA}" type="slidenum">
              <a:rPr lang="en-US" smtClean="0"/>
              <a:t>‹#›</a:t>
            </a:fld>
            <a:endParaRPr lang="en-US"/>
          </a:p>
        </p:txBody>
      </p:sp>
    </p:spTree>
    <p:extLst>
      <p:ext uri="{BB962C8B-B14F-4D97-AF65-F5344CB8AC3E}">
        <p14:creationId xmlns:p14="http://schemas.microsoft.com/office/powerpoint/2010/main" val="1486626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D1E63C-728D-8F3C-4DAD-B52BC30E0A76}"/>
              </a:ext>
            </a:extLst>
          </p:cNvPr>
          <p:cNvSpPr>
            <a:spLocks noGrp="1"/>
          </p:cNvSpPr>
          <p:nvPr>
            <p:ph type="dt" sz="half" idx="10"/>
          </p:nvPr>
        </p:nvSpPr>
        <p:spPr/>
        <p:txBody>
          <a:bodyPr/>
          <a:lstStyle/>
          <a:p>
            <a:fld id="{ADA08634-111E-064F-BC18-2846401ABF14}" type="datetimeFigureOut">
              <a:rPr lang="en-US" smtClean="0"/>
              <a:t>4/16/24</a:t>
            </a:fld>
            <a:endParaRPr lang="en-US"/>
          </a:p>
        </p:txBody>
      </p:sp>
      <p:sp>
        <p:nvSpPr>
          <p:cNvPr id="3" name="Footer Placeholder 2">
            <a:extLst>
              <a:ext uri="{FF2B5EF4-FFF2-40B4-BE49-F238E27FC236}">
                <a16:creationId xmlns:a16="http://schemas.microsoft.com/office/drawing/2014/main" id="{64EC5578-C9B1-2F27-B999-7E8AC8AF65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84B574-852C-1EF8-26D2-464D08252F99}"/>
              </a:ext>
            </a:extLst>
          </p:cNvPr>
          <p:cNvSpPr>
            <a:spLocks noGrp="1"/>
          </p:cNvSpPr>
          <p:nvPr>
            <p:ph type="sldNum" sz="quarter" idx="12"/>
          </p:nvPr>
        </p:nvSpPr>
        <p:spPr/>
        <p:txBody>
          <a:bodyPr/>
          <a:lstStyle/>
          <a:p>
            <a:fld id="{5059CDB9-275C-3A46-A491-499CD44427CA}" type="slidenum">
              <a:rPr lang="en-US" smtClean="0"/>
              <a:t>‹#›</a:t>
            </a:fld>
            <a:endParaRPr lang="en-US"/>
          </a:p>
        </p:txBody>
      </p:sp>
    </p:spTree>
    <p:extLst>
      <p:ext uri="{BB962C8B-B14F-4D97-AF65-F5344CB8AC3E}">
        <p14:creationId xmlns:p14="http://schemas.microsoft.com/office/powerpoint/2010/main" val="212178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E3C88-6CE2-CD5F-8B13-449AFCA59F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6C2558-CFFD-FFF4-6A15-0C2FB1E102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77770C-AD9C-ACC2-63BA-7E96C18EB6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8D11A6-FFB0-ED48-46CA-B77B601A40BF}"/>
              </a:ext>
            </a:extLst>
          </p:cNvPr>
          <p:cNvSpPr>
            <a:spLocks noGrp="1"/>
          </p:cNvSpPr>
          <p:nvPr>
            <p:ph type="dt" sz="half" idx="10"/>
          </p:nvPr>
        </p:nvSpPr>
        <p:spPr/>
        <p:txBody>
          <a:bodyPr/>
          <a:lstStyle/>
          <a:p>
            <a:fld id="{ADA08634-111E-064F-BC18-2846401ABF14}" type="datetimeFigureOut">
              <a:rPr lang="en-US" smtClean="0"/>
              <a:t>4/16/24</a:t>
            </a:fld>
            <a:endParaRPr lang="en-US"/>
          </a:p>
        </p:txBody>
      </p:sp>
      <p:sp>
        <p:nvSpPr>
          <p:cNvPr id="6" name="Footer Placeholder 5">
            <a:extLst>
              <a:ext uri="{FF2B5EF4-FFF2-40B4-BE49-F238E27FC236}">
                <a16:creationId xmlns:a16="http://schemas.microsoft.com/office/drawing/2014/main" id="{AEF9814E-4A7F-D88E-B4C8-66EA7B0817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B8787C-D4F2-7E82-61B8-718FA7847540}"/>
              </a:ext>
            </a:extLst>
          </p:cNvPr>
          <p:cNvSpPr>
            <a:spLocks noGrp="1"/>
          </p:cNvSpPr>
          <p:nvPr>
            <p:ph type="sldNum" sz="quarter" idx="12"/>
          </p:nvPr>
        </p:nvSpPr>
        <p:spPr/>
        <p:txBody>
          <a:bodyPr/>
          <a:lstStyle/>
          <a:p>
            <a:fld id="{5059CDB9-275C-3A46-A491-499CD44427CA}" type="slidenum">
              <a:rPr lang="en-US" smtClean="0"/>
              <a:t>‹#›</a:t>
            </a:fld>
            <a:endParaRPr lang="en-US"/>
          </a:p>
        </p:txBody>
      </p:sp>
    </p:spTree>
    <p:extLst>
      <p:ext uri="{BB962C8B-B14F-4D97-AF65-F5344CB8AC3E}">
        <p14:creationId xmlns:p14="http://schemas.microsoft.com/office/powerpoint/2010/main" val="818130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C8F95-4AF3-AF43-7B5D-D54E854AEF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535DD6-484E-E1BA-BB41-0C6D46F2F3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531785-68CC-20E3-B172-8DC3F2533C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C16CE2-30EF-C83C-E596-9E7C3A1F5B04}"/>
              </a:ext>
            </a:extLst>
          </p:cNvPr>
          <p:cNvSpPr>
            <a:spLocks noGrp="1"/>
          </p:cNvSpPr>
          <p:nvPr>
            <p:ph type="dt" sz="half" idx="10"/>
          </p:nvPr>
        </p:nvSpPr>
        <p:spPr/>
        <p:txBody>
          <a:bodyPr/>
          <a:lstStyle/>
          <a:p>
            <a:fld id="{ADA08634-111E-064F-BC18-2846401ABF14}" type="datetimeFigureOut">
              <a:rPr lang="en-US" smtClean="0"/>
              <a:t>4/16/24</a:t>
            </a:fld>
            <a:endParaRPr lang="en-US"/>
          </a:p>
        </p:txBody>
      </p:sp>
      <p:sp>
        <p:nvSpPr>
          <p:cNvPr id="6" name="Footer Placeholder 5">
            <a:extLst>
              <a:ext uri="{FF2B5EF4-FFF2-40B4-BE49-F238E27FC236}">
                <a16:creationId xmlns:a16="http://schemas.microsoft.com/office/drawing/2014/main" id="{25DB5813-D2D9-4AD0-2609-F4EC15D9E6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D14B0C-FE48-65CB-9165-59A855CC180B}"/>
              </a:ext>
            </a:extLst>
          </p:cNvPr>
          <p:cNvSpPr>
            <a:spLocks noGrp="1"/>
          </p:cNvSpPr>
          <p:nvPr>
            <p:ph type="sldNum" sz="quarter" idx="12"/>
          </p:nvPr>
        </p:nvSpPr>
        <p:spPr/>
        <p:txBody>
          <a:bodyPr/>
          <a:lstStyle/>
          <a:p>
            <a:fld id="{5059CDB9-275C-3A46-A491-499CD44427CA}" type="slidenum">
              <a:rPr lang="en-US" smtClean="0"/>
              <a:t>‹#›</a:t>
            </a:fld>
            <a:endParaRPr lang="en-US"/>
          </a:p>
        </p:txBody>
      </p:sp>
    </p:spTree>
    <p:extLst>
      <p:ext uri="{BB962C8B-B14F-4D97-AF65-F5344CB8AC3E}">
        <p14:creationId xmlns:p14="http://schemas.microsoft.com/office/powerpoint/2010/main" val="917858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DFE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761030-8BCB-51F9-7395-B2F0DC11BE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BDD483-03EA-4347-E679-77F95EB2F9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3DE59-442A-463F-4964-AD3FD87A28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A08634-111E-064F-BC18-2846401ABF14}" type="datetimeFigureOut">
              <a:rPr lang="en-US" smtClean="0"/>
              <a:t>4/16/24</a:t>
            </a:fld>
            <a:endParaRPr lang="en-US"/>
          </a:p>
        </p:txBody>
      </p:sp>
      <p:sp>
        <p:nvSpPr>
          <p:cNvPr id="5" name="Footer Placeholder 4">
            <a:extLst>
              <a:ext uri="{FF2B5EF4-FFF2-40B4-BE49-F238E27FC236}">
                <a16:creationId xmlns:a16="http://schemas.microsoft.com/office/drawing/2014/main" id="{8B34CC18-B427-C82E-F3F7-7DE4FED62B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079CDF4-AD64-8F72-2D29-810915A150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59CDB9-275C-3A46-A491-499CD44427CA}" type="slidenum">
              <a:rPr lang="en-US" smtClean="0"/>
              <a:t>‹#›</a:t>
            </a:fld>
            <a:endParaRPr lang="en-US"/>
          </a:p>
        </p:txBody>
      </p:sp>
    </p:spTree>
    <p:extLst>
      <p:ext uri="{BB962C8B-B14F-4D97-AF65-F5344CB8AC3E}">
        <p14:creationId xmlns:p14="http://schemas.microsoft.com/office/powerpoint/2010/main" val="3012285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mailto:sinzdak@eagleton.rutgers.edu8" TargetMode="External"/><Relationship Id="rId13" Type="http://schemas.openxmlformats.org/officeDocument/2006/relationships/hyperlink" Target="mailto:Kimberly@peeler-allen.com" TargetMode="External"/><Relationship Id="rId3" Type="http://schemas.openxmlformats.org/officeDocument/2006/relationships/image" Target="../media/image3.tiff"/><Relationship Id="rId7" Type="http://schemas.openxmlformats.org/officeDocument/2006/relationships/hyperlink" Target="mailto:walsh@eagleton.rutgers.edu" TargetMode="External"/><Relationship Id="rId12" Type="http://schemas.openxmlformats.org/officeDocument/2006/relationships/image" Target="../media/image7.tiff"/><Relationship Id="rId2" Type="http://schemas.openxmlformats.org/officeDocument/2006/relationships/image" Target="../media/image2.tiff"/><Relationship Id="rId1" Type="http://schemas.openxmlformats.org/officeDocument/2006/relationships/slideLayout" Target="../slideLayouts/slideLayout7.xml"/><Relationship Id="rId6" Type="http://schemas.openxmlformats.org/officeDocument/2006/relationships/image" Target="../media/image6.jpg"/><Relationship Id="rId11" Type="http://schemas.openxmlformats.org/officeDocument/2006/relationships/hyperlink" Target="mailto:sinzdak@eagleton.rutgers.edu" TargetMode="External"/><Relationship Id="rId5" Type="http://schemas.openxmlformats.org/officeDocument/2006/relationships/image" Target="../media/image5.tiff"/><Relationship Id="rId15" Type="http://schemas.openxmlformats.org/officeDocument/2006/relationships/hyperlink" Target="mailto:ps1372@polisci.rutgers.edu" TargetMode="External"/><Relationship Id="rId10" Type="http://schemas.openxmlformats.org/officeDocument/2006/relationships/hyperlink" Target="mailto:kdittmar@rutgers.edu" TargetMode="External"/><Relationship Id="rId4" Type="http://schemas.openxmlformats.org/officeDocument/2006/relationships/image" Target="../media/image4.jpg"/><Relationship Id="rId9" Type="http://schemas.openxmlformats.org/officeDocument/2006/relationships/hyperlink" Target="mailto:kira.sanbonmatsu@zoho.com" TargetMode="External"/><Relationship Id="rId1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6B1558B-DC33-23F9-932D-BD3402894C6F}"/>
              </a:ext>
            </a:extLst>
          </p:cNvPr>
          <p:cNvSpPr>
            <a:spLocks noGrp="1"/>
          </p:cNvSpPr>
          <p:nvPr>
            <p:ph type="ctrTitle"/>
          </p:nvPr>
        </p:nvSpPr>
        <p:spPr>
          <a:xfrm>
            <a:off x="477981" y="1122363"/>
            <a:ext cx="4023360" cy="3204134"/>
          </a:xfrm>
        </p:spPr>
        <p:txBody>
          <a:bodyPr anchor="b">
            <a:normAutofit/>
          </a:bodyPr>
          <a:lstStyle/>
          <a:p>
            <a:pPr algn="l"/>
            <a:r>
              <a:rPr lang="en-US" sz="4800" dirty="0">
                <a:solidFill>
                  <a:schemeClr val="bg1"/>
                </a:solidFill>
                <a:latin typeface="Roboto Light" panose="02000000000000000000" pitchFamily="2" charset="0"/>
                <a:ea typeface="Roboto Light" panose="02000000000000000000" pitchFamily="2" charset="0"/>
              </a:rPr>
              <a:t>Center for American Women and Politics </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logo with white text&#10;&#10;Description automatically generated">
            <a:extLst>
              <a:ext uri="{FF2B5EF4-FFF2-40B4-BE49-F238E27FC236}">
                <a16:creationId xmlns:a16="http://schemas.microsoft.com/office/drawing/2014/main" id="{8494DBA3-0A64-2038-8F1D-B9792DD8A209}"/>
              </a:ext>
            </a:extLst>
          </p:cNvPr>
          <p:cNvPicPr>
            <a:picLocks noChangeAspect="1"/>
          </p:cNvPicPr>
          <p:nvPr/>
        </p:nvPicPr>
        <p:blipFill>
          <a:blip r:embed="rId2"/>
          <a:stretch>
            <a:fillRect/>
          </a:stretch>
        </p:blipFill>
        <p:spPr>
          <a:xfrm>
            <a:off x="389577" y="5921893"/>
            <a:ext cx="3657600" cy="723900"/>
          </a:xfrm>
          <a:prstGeom prst="rect">
            <a:avLst/>
          </a:prstGeom>
        </p:spPr>
      </p:pic>
      <p:sp>
        <p:nvSpPr>
          <p:cNvPr id="8" name="Subtitle 2">
            <a:extLst>
              <a:ext uri="{FF2B5EF4-FFF2-40B4-BE49-F238E27FC236}">
                <a16:creationId xmlns:a16="http://schemas.microsoft.com/office/drawing/2014/main" id="{716AEAE3-1434-30B7-BDB6-05974FD7892D}"/>
              </a:ext>
            </a:extLst>
          </p:cNvPr>
          <p:cNvSpPr txBox="1">
            <a:spLocks/>
          </p:cNvSpPr>
          <p:nvPr/>
        </p:nvSpPr>
        <p:spPr>
          <a:xfrm>
            <a:off x="477981" y="4676872"/>
            <a:ext cx="5556230" cy="27945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400"/>
              </a:spcBef>
            </a:pPr>
            <a:r>
              <a:rPr lang="en-US" sz="2000" kern="100" dirty="0">
                <a:solidFill>
                  <a:schemeClr val="bg1"/>
                </a:solidFill>
                <a:latin typeface="Roboto Light" panose="02000000000000000000" pitchFamily="2" charset="0"/>
                <a:ea typeface="Roboto Light" panose="02000000000000000000" pitchFamily="2" charset="0"/>
                <a:cs typeface="Times New Roman" panose="02020603050405020304" pitchFamily="18" charset="0"/>
              </a:rPr>
              <a:t>X: @CAWP_RU</a:t>
            </a:r>
          </a:p>
          <a:p>
            <a:pPr algn="l">
              <a:spcBef>
                <a:spcPts val="400"/>
              </a:spcBef>
            </a:pPr>
            <a:r>
              <a:rPr lang="en-US" sz="2000" kern="100" dirty="0">
                <a:solidFill>
                  <a:schemeClr val="bg1"/>
                </a:solidFill>
                <a:latin typeface="Roboto Light" panose="02000000000000000000" pitchFamily="2" charset="0"/>
                <a:ea typeface="Roboto Light" panose="02000000000000000000" pitchFamily="2" charset="0"/>
                <a:cs typeface="Times New Roman" panose="02020603050405020304" pitchFamily="18" charset="0"/>
              </a:rPr>
              <a:t>Instagram: @</a:t>
            </a:r>
            <a:r>
              <a:rPr lang="en-US" sz="2000" kern="100" dirty="0" err="1">
                <a:solidFill>
                  <a:schemeClr val="bg1"/>
                </a:solidFill>
                <a:latin typeface="Roboto Light" panose="02000000000000000000" pitchFamily="2" charset="0"/>
                <a:ea typeface="Roboto Light" panose="02000000000000000000" pitchFamily="2" charset="0"/>
                <a:cs typeface="Times New Roman" panose="02020603050405020304" pitchFamily="18" charset="0"/>
              </a:rPr>
              <a:t>womenandpolitics</a:t>
            </a:r>
            <a:r>
              <a:rPr lang="en-US" sz="2000" kern="100" dirty="0">
                <a:solidFill>
                  <a:schemeClr val="bg1"/>
                </a:solidFill>
                <a:latin typeface="Roboto Light" panose="02000000000000000000" pitchFamily="2" charset="0"/>
                <a:ea typeface="Roboto Light" panose="02000000000000000000" pitchFamily="2" charset="0"/>
                <a:cs typeface="Times New Roman" panose="02020603050405020304" pitchFamily="18" charset="0"/>
              </a:rPr>
              <a:t> </a:t>
            </a:r>
          </a:p>
          <a:p>
            <a:pPr algn="l">
              <a:spcBef>
                <a:spcPts val="400"/>
              </a:spcBef>
            </a:pPr>
            <a:r>
              <a:rPr lang="en-US" sz="2000" kern="100" dirty="0" err="1">
                <a:solidFill>
                  <a:schemeClr val="bg1"/>
                </a:solidFill>
                <a:latin typeface="Roboto Light" panose="02000000000000000000" pitchFamily="2" charset="0"/>
                <a:ea typeface="Roboto Light" panose="02000000000000000000" pitchFamily="2" charset="0"/>
                <a:cs typeface="Times New Roman" panose="02020603050405020304" pitchFamily="18" charset="0"/>
              </a:rPr>
              <a:t>cawp.rutgers.edu</a:t>
            </a:r>
            <a:endParaRPr lang="en-US" sz="2000" kern="100" dirty="0">
              <a:solidFill>
                <a:schemeClr val="bg1"/>
              </a:solidFill>
              <a:latin typeface="Roboto Light" panose="02000000000000000000" pitchFamily="2" charset="0"/>
              <a:ea typeface="Roboto Light"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2953154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7D68BB6-5465-0122-7C0D-2720B70534AB}"/>
              </a:ext>
            </a:extLst>
          </p:cNvPr>
          <p:cNvSpPr/>
          <p:nvPr/>
        </p:nvSpPr>
        <p:spPr>
          <a:xfrm>
            <a:off x="0" y="0"/>
            <a:ext cx="64008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C0C8C6-6F71-E1F1-5326-B3C966529FE1}"/>
              </a:ext>
            </a:extLst>
          </p:cNvPr>
          <p:cNvSpPr>
            <a:spLocks noGrp="1"/>
          </p:cNvSpPr>
          <p:nvPr>
            <p:ph type="title"/>
          </p:nvPr>
        </p:nvSpPr>
        <p:spPr>
          <a:xfrm>
            <a:off x="338669" y="274637"/>
            <a:ext cx="4700764" cy="1325563"/>
          </a:xfrm>
        </p:spPr>
        <p:txBody>
          <a:bodyPr/>
          <a:lstStyle/>
          <a:p>
            <a:r>
              <a:rPr lang="en-US" b="1" dirty="0">
                <a:solidFill>
                  <a:srgbClr val="BE0037"/>
                </a:solidFill>
                <a:latin typeface="Roboto" panose="02000000000000000000" pitchFamily="2" charset="0"/>
                <a:ea typeface="Roboto" panose="02000000000000000000" pitchFamily="2" charset="0"/>
              </a:rPr>
              <a:t>Rethinking Political Power</a:t>
            </a:r>
          </a:p>
        </p:txBody>
      </p:sp>
      <p:cxnSp>
        <p:nvCxnSpPr>
          <p:cNvPr id="6" name="Straight Connector 5">
            <a:extLst>
              <a:ext uri="{FF2B5EF4-FFF2-40B4-BE49-F238E27FC236}">
                <a16:creationId xmlns:a16="http://schemas.microsoft.com/office/drawing/2014/main" id="{10C62AA7-824D-DF9D-F68C-0600084ECD5A}"/>
              </a:ext>
            </a:extLst>
          </p:cNvPr>
          <p:cNvCxnSpPr/>
          <p:nvPr/>
        </p:nvCxnSpPr>
        <p:spPr>
          <a:xfrm>
            <a:off x="406401" y="1600200"/>
            <a:ext cx="3105665" cy="0"/>
          </a:xfrm>
          <a:prstGeom prst="line">
            <a:avLst/>
          </a:prstGeom>
          <a:ln w="76200">
            <a:solidFill>
              <a:srgbClr val="BE0037"/>
            </a:solidFill>
          </a:ln>
        </p:spPr>
        <p:style>
          <a:lnRef idx="1">
            <a:schemeClr val="accent3"/>
          </a:lnRef>
          <a:fillRef idx="0">
            <a:schemeClr val="accent3"/>
          </a:fillRef>
          <a:effectRef idx="0">
            <a:schemeClr val="accent3"/>
          </a:effectRef>
          <a:fontRef idx="minor">
            <a:schemeClr val="tx1"/>
          </a:fontRef>
        </p:style>
      </p:cxnSp>
      <p:sp>
        <p:nvSpPr>
          <p:cNvPr id="8" name="Content Placeholder 2">
            <a:extLst>
              <a:ext uri="{FF2B5EF4-FFF2-40B4-BE49-F238E27FC236}">
                <a16:creationId xmlns:a16="http://schemas.microsoft.com/office/drawing/2014/main" id="{F5A19713-CBDF-8B94-5329-13715187D3B9}"/>
              </a:ext>
            </a:extLst>
          </p:cNvPr>
          <p:cNvSpPr txBox="1">
            <a:spLocks/>
          </p:cNvSpPr>
          <p:nvPr/>
        </p:nvSpPr>
        <p:spPr>
          <a:xfrm>
            <a:off x="406401" y="1903149"/>
            <a:ext cx="5096932" cy="30517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dirty="0">
                <a:solidFill>
                  <a:srgbClr val="C00000"/>
                </a:solidFill>
                <a:latin typeface="Roboto Light" panose="02000000000000000000" pitchFamily="2" charset="0"/>
                <a:ea typeface="Roboto Light" panose="02000000000000000000" pitchFamily="2" charset="0"/>
              </a:rPr>
              <a:t>Expand focus to unelected positions of political power.</a:t>
            </a:r>
          </a:p>
          <a:p>
            <a:pPr>
              <a:lnSpc>
                <a:spcPct val="100000"/>
              </a:lnSpc>
            </a:pPr>
            <a:r>
              <a:rPr lang="en-US" sz="1800" dirty="0">
                <a:solidFill>
                  <a:srgbClr val="C00000"/>
                </a:solidFill>
                <a:latin typeface="Roboto Light" panose="02000000000000000000" pitchFamily="2" charset="0"/>
                <a:ea typeface="Roboto Light" panose="02000000000000000000" pitchFamily="2" charset="0"/>
              </a:rPr>
              <a:t>Train women on how to exercise, not simply attain, power, and establish alternative sites for resources – money, votes, and vocal and coordinated support – that women leaders can rely on when they stand up against the status quo. </a:t>
            </a:r>
            <a:endParaRPr lang="en-US" sz="1800" dirty="0">
              <a:solidFill>
                <a:srgbClr val="C00000"/>
              </a:solidFill>
              <a:latin typeface="Roboto Thin" panose="02000000000000000000" pitchFamily="2" charset="0"/>
              <a:ea typeface="Roboto Thin" panose="02000000000000000000" pitchFamily="2" charset="0"/>
            </a:endParaRPr>
          </a:p>
          <a:p>
            <a:pPr marL="0" indent="0">
              <a:lnSpc>
                <a:spcPct val="100000"/>
              </a:lnSpc>
              <a:buNone/>
            </a:pPr>
            <a:endParaRPr lang="en-US" sz="1400" dirty="0">
              <a:solidFill>
                <a:srgbClr val="C00000"/>
              </a:solidFill>
              <a:latin typeface="Roboto Thin" panose="02000000000000000000" pitchFamily="2" charset="0"/>
              <a:ea typeface="Roboto Thin" panose="02000000000000000000" pitchFamily="2" charset="0"/>
            </a:endParaRPr>
          </a:p>
        </p:txBody>
      </p:sp>
      <p:sp>
        <p:nvSpPr>
          <p:cNvPr id="4" name="Content Placeholder 3">
            <a:extLst>
              <a:ext uri="{FF2B5EF4-FFF2-40B4-BE49-F238E27FC236}">
                <a16:creationId xmlns:a16="http://schemas.microsoft.com/office/drawing/2014/main" id="{C86AA6DF-B89A-FB8A-D3FD-2E72A0333A7E}"/>
              </a:ext>
            </a:extLst>
          </p:cNvPr>
          <p:cNvSpPr>
            <a:spLocks noGrp="1"/>
          </p:cNvSpPr>
          <p:nvPr>
            <p:ph idx="1"/>
          </p:nvPr>
        </p:nvSpPr>
        <p:spPr>
          <a:xfrm>
            <a:off x="6739468" y="274636"/>
            <a:ext cx="4859865" cy="6430963"/>
          </a:xfrm>
        </p:spPr>
        <p:txBody>
          <a:bodyPr>
            <a:normAutofit fontScale="92500"/>
          </a:bodyPr>
          <a:lstStyle/>
          <a:p>
            <a:pPr algn="l">
              <a:lnSpc>
                <a:spcPct val="120000"/>
              </a:lnSpc>
              <a:spcBef>
                <a:spcPts val="0"/>
              </a:spcBef>
              <a:buFont typeface="Arial" panose="020B0604020202020204" pitchFamily="34" charset="0"/>
              <a:buChar char="•"/>
            </a:pPr>
            <a:r>
              <a:rPr lang="en-US" sz="1600" b="0" i="0" dirty="0">
                <a:solidFill>
                  <a:srgbClr val="BE0037"/>
                </a:solidFill>
                <a:effectLst/>
                <a:latin typeface="Roboto" panose="02000000000000000000" pitchFamily="2" charset="0"/>
              </a:rPr>
              <a:t>Appointed positions on public boards and commissions at local and statewide levels</a:t>
            </a:r>
          </a:p>
          <a:p>
            <a:pPr algn="l">
              <a:lnSpc>
                <a:spcPct val="120000"/>
              </a:lnSpc>
              <a:spcBef>
                <a:spcPts val="0"/>
              </a:spcBef>
              <a:buFont typeface="Arial" panose="020B0604020202020204" pitchFamily="34" charset="0"/>
              <a:buChar char="•"/>
            </a:pPr>
            <a:r>
              <a:rPr lang="en-US" sz="1600" b="0" i="0" dirty="0">
                <a:solidFill>
                  <a:srgbClr val="BE0037"/>
                </a:solidFill>
                <a:effectLst/>
                <a:latin typeface="Roboto" panose="02000000000000000000" pitchFamily="2" charset="0"/>
              </a:rPr>
              <a:t>Individuals in both appointed and high-level staff positions at state agencies and/or regulatory authorities</a:t>
            </a:r>
          </a:p>
          <a:p>
            <a:pPr algn="l">
              <a:lnSpc>
                <a:spcPct val="120000"/>
              </a:lnSpc>
              <a:spcBef>
                <a:spcPts val="0"/>
              </a:spcBef>
              <a:buFont typeface="Arial" panose="020B0604020202020204" pitchFamily="34" charset="0"/>
              <a:buChar char="•"/>
            </a:pPr>
            <a:r>
              <a:rPr lang="en-US" sz="1600" b="0" i="0" dirty="0">
                <a:solidFill>
                  <a:srgbClr val="BE0037"/>
                </a:solidFill>
                <a:effectLst/>
                <a:latin typeface="Roboto" panose="02000000000000000000" pitchFamily="2" charset="0"/>
              </a:rPr>
              <a:t>Legislative staff</a:t>
            </a:r>
          </a:p>
          <a:p>
            <a:pPr algn="l">
              <a:lnSpc>
                <a:spcPct val="120000"/>
              </a:lnSpc>
              <a:spcBef>
                <a:spcPts val="0"/>
              </a:spcBef>
              <a:buFont typeface="Arial" panose="020B0604020202020204" pitchFamily="34" charset="0"/>
              <a:buChar char="•"/>
            </a:pPr>
            <a:r>
              <a:rPr lang="en-US" sz="1600" b="0" i="0" dirty="0">
                <a:solidFill>
                  <a:srgbClr val="BE0037"/>
                </a:solidFill>
                <a:effectLst/>
                <a:latin typeface="Roboto" panose="02000000000000000000" pitchFamily="2" charset="0"/>
              </a:rPr>
              <a:t>Campaign and party staff and operatives</a:t>
            </a:r>
          </a:p>
          <a:p>
            <a:pPr algn="l">
              <a:lnSpc>
                <a:spcPct val="120000"/>
              </a:lnSpc>
              <a:spcBef>
                <a:spcPts val="0"/>
              </a:spcBef>
              <a:buFont typeface="Arial" panose="020B0604020202020204" pitchFamily="34" charset="0"/>
              <a:buChar char="•"/>
            </a:pPr>
            <a:r>
              <a:rPr lang="en-US" sz="1600" b="0" i="0" dirty="0">
                <a:solidFill>
                  <a:srgbClr val="BE0037"/>
                </a:solidFill>
                <a:effectLst/>
                <a:latin typeface="Roboto" panose="02000000000000000000" pitchFamily="2" charset="0"/>
              </a:rPr>
              <a:t>Political consultants</a:t>
            </a:r>
          </a:p>
          <a:p>
            <a:pPr algn="l">
              <a:lnSpc>
                <a:spcPct val="120000"/>
              </a:lnSpc>
              <a:spcBef>
                <a:spcPts val="0"/>
              </a:spcBef>
              <a:buFont typeface="Arial" panose="020B0604020202020204" pitchFamily="34" charset="0"/>
              <a:buChar char="•"/>
            </a:pPr>
            <a:r>
              <a:rPr lang="en-US" sz="1600" b="0" i="0" dirty="0">
                <a:solidFill>
                  <a:srgbClr val="BE0037"/>
                </a:solidFill>
                <a:effectLst/>
                <a:latin typeface="Roboto" panose="02000000000000000000" pitchFamily="2" charset="0"/>
              </a:rPr>
              <a:t>Registered lobbyists</a:t>
            </a:r>
          </a:p>
          <a:p>
            <a:pPr algn="l">
              <a:lnSpc>
                <a:spcPct val="120000"/>
              </a:lnSpc>
              <a:spcBef>
                <a:spcPts val="0"/>
              </a:spcBef>
              <a:buFont typeface="Arial" panose="020B0604020202020204" pitchFamily="34" charset="0"/>
              <a:buChar char="•"/>
            </a:pPr>
            <a:r>
              <a:rPr lang="en-US" sz="1600" b="0" i="0" dirty="0">
                <a:solidFill>
                  <a:srgbClr val="BE0037"/>
                </a:solidFill>
                <a:effectLst/>
                <a:latin typeface="Roboto" panose="02000000000000000000" pitchFamily="2" charset="0"/>
              </a:rPr>
              <a:t>Individual donors</a:t>
            </a:r>
          </a:p>
          <a:p>
            <a:pPr algn="l">
              <a:lnSpc>
                <a:spcPct val="120000"/>
              </a:lnSpc>
              <a:spcBef>
                <a:spcPts val="0"/>
              </a:spcBef>
              <a:buFont typeface="Arial" panose="020B0604020202020204" pitchFamily="34" charset="0"/>
              <a:buChar char="•"/>
            </a:pPr>
            <a:r>
              <a:rPr lang="en-US" sz="1600" b="0" i="0" dirty="0">
                <a:solidFill>
                  <a:srgbClr val="BE0037"/>
                </a:solidFill>
                <a:effectLst/>
                <a:latin typeface="Roboto" panose="02000000000000000000" pitchFamily="2" charset="0"/>
              </a:rPr>
              <a:t>Major industries, including their political action committees</a:t>
            </a:r>
          </a:p>
          <a:p>
            <a:pPr algn="l">
              <a:lnSpc>
                <a:spcPct val="120000"/>
              </a:lnSpc>
              <a:spcBef>
                <a:spcPts val="0"/>
              </a:spcBef>
              <a:buFont typeface="Arial" panose="020B0604020202020204" pitchFamily="34" charset="0"/>
              <a:buChar char="•"/>
            </a:pPr>
            <a:r>
              <a:rPr lang="en-US" sz="1600" b="0" i="0" dirty="0">
                <a:solidFill>
                  <a:srgbClr val="BE0037"/>
                </a:solidFill>
                <a:effectLst/>
                <a:latin typeface="Roboto" panose="02000000000000000000" pitchFamily="2" charset="0"/>
              </a:rPr>
              <a:t>Tribal governments and tribal community and industry </a:t>
            </a:r>
          </a:p>
          <a:p>
            <a:pPr algn="l">
              <a:lnSpc>
                <a:spcPct val="120000"/>
              </a:lnSpc>
              <a:spcBef>
                <a:spcPts val="0"/>
              </a:spcBef>
              <a:buFont typeface="Arial" panose="020B0604020202020204" pitchFamily="34" charset="0"/>
              <a:buChar char="•"/>
            </a:pPr>
            <a:r>
              <a:rPr lang="en-US" sz="1600" b="0" i="0" dirty="0">
                <a:solidFill>
                  <a:srgbClr val="BE0037"/>
                </a:solidFill>
                <a:effectLst/>
                <a:latin typeface="Roboto" panose="02000000000000000000" pitchFamily="2" charset="0"/>
              </a:rPr>
              <a:t>Voters</a:t>
            </a:r>
          </a:p>
          <a:p>
            <a:pPr algn="l">
              <a:lnSpc>
                <a:spcPct val="120000"/>
              </a:lnSpc>
              <a:spcBef>
                <a:spcPts val="0"/>
              </a:spcBef>
              <a:buFont typeface="Arial" panose="020B0604020202020204" pitchFamily="34" charset="0"/>
              <a:buChar char="•"/>
            </a:pPr>
            <a:r>
              <a:rPr lang="en-US" sz="1600" b="0" i="0" dirty="0">
                <a:solidFill>
                  <a:srgbClr val="BE0037"/>
                </a:solidFill>
                <a:effectLst/>
                <a:latin typeface="Roboto" panose="02000000000000000000" pitchFamily="2" charset="0"/>
              </a:rPr>
              <a:t>Grassroots advocates/activists</a:t>
            </a:r>
          </a:p>
          <a:p>
            <a:pPr algn="l">
              <a:lnSpc>
                <a:spcPct val="120000"/>
              </a:lnSpc>
              <a:spcBef>
                <a:spcPts val="0"/>
              </a:spcBef>
              <a:buFont typeface="Arial" panose="020B0604020202020204" pitchFamily="34" charset="0"/>
              <a:buChar char="•"/>
            </a:pPr>
            <a:r>
              <a:rPr lang="en-US" sz="1600" b="0" i="0" dirty="0">
                <a:solidFill>
                  <a:srgbClr val="BE0037"/>
                </a:solidFill>
                <a:effectLst/>
                <a:latin typeface="Roboto" panose="02000000000000000000" pitchFamily="2" charset="0"/>
              </a:rPr>
              <a:t>Unions</a:t>
            </a:r>
          </a:p>
          <a:p>
            <a:pPr algn="l">
              <a:lnSpc>
                <a:spcPct val="120000"/>
              </a:lnSpc>
              <a:spcBef>
                <a:spcPts val="0"/>
              </a:spcBef>
              <a:buFont typeface="Arial" panose="020B0604020202020204" pitchFamily="34" charset="0"/>
              <a:buChar char="•"/>
            </a:pPr>
            <a:r>
              <a:rPr lang="en-US" sz="1600" b="0" i="0" dirty="0">
                <a:solidFill>
                  <a:srgbClr val="BE0037"/>
                </a:solidFill>
                <a:effectLst/>
                <a:latin typeface="Roboto" panose="02000000000000000000" pitchFamily="2" charset="0"/>
              </a:rPr>
              <a:t>Civic institutions, including schools, churches, think tanks, non-profit organizations, and community foundations</a:t>
            </a:r>
          </a:p>
          <a:p>
            <a:pPr algn="l">
              <a:lnSpc>
                <a:spcPct val="120000"/>
              </a:lnSpc>
              <a:spcBef>
                <a:spcPts val="0"/>
              </a:spcBef>
              <a:buFont typeface="Arial" panose="020B0604020202020204" pitchFamily="34" charset="0"/>
              <a:buChar char="•"/>
            </a:pPr>
            <a:r>
              <a:rPr lang="en-US" sz="1600" b="0" i="0" dirty="0">
                <a:solidFill>
                  <a:srgbClr val="BE0037"/>
                </a:solidFill>
                <a:effectLst/>
                <a:latin typeface="Roboto" panose="02000000000000000000" pitchFamily="2" charset="0"/>
              </a:rPr>
              <a:t>Political parties, including party organizations, party campaign committees, and elected party leaders</a:t>
            </a:r>
          </a:p>
          <a:p>
            <a:pPr algn="l">
              <a:lnSpc>
                <a:spcPct val="120000"/>
              </a:lnSpc>
              <a:spcBef>
                <a:spcPts val="0"/>
              </a:spcBef>
              <a:buFont typeface="Arial" panose="020B0604020202020204" pitchFamily="34" charset="0"/>
              <a:buChar char="•"/>
            </a:pPr>
            <a:r>
              <a:rPr lang="en-US" sz="1600" b="0" i="0" dirty="0">
                <a:solidFill>
                  <a:srgbClr val="BE0037"/>
                </a:solidFill>
                <a:effectLst/>
                <a:latin typeface="Roboto" panose="02000000000000000000" pitchFamily="2" charset="0"/>
              </a:rPr>
              <a:t>Critical actors</a:t>
            </a:r>
          </a:p>
        </p:txBody>
      </p:sp>
    </p:spTree>
    <p:extLst>
      <p:ext uri="{BB962C8B-B14F-4D97-AF65-F5344CB8AC3E}">
        <p14:creationId xmlns:p14="http://schemas.microsoft.com/office/powerpoint/2010/main" val="79284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9D9F5"/>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7D68BB6-5465-0122-7C0D-2720B70534AB}"/>
              </a:ext>
            </a:extLst>
          </p:cNvPr>
          <p:cNvSpPr/>
          <p:nvPr/>
        </p:nvSpPr>
        <p:spPr>
          <a:xfrm>
            <a:off x="0" y="0"/>
            <a:ext cx="64008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C0C8C6-6F71-E1F1-5326-B3C966529FE1}"/>
              </a:ext>
            </a:extLst>
          </p:cNvPr>
          <p:cNvSpPr>
            <a:spLocks noGrp="1"/>
          </p:cNvSpPr>
          <p:nvPr>
            <p:ph type="title"/>
          </p:nvPr>
        </p:nvSpPr>
        <p:spPr>
          <a:xfrm>
            <a:off x="338669" y="274637"/>
            <a:ext cx="4700764" cy="1325563"/>
          </a:xfrm>
        </p:spPr>
        <p:txBody>
          <a:bodyPr/>
          <a:lstStyle/>
          <a:p>
            <a:r>
              <a:rPr lang="en-US" b="1" dirty="0">
                <a:solidFill>
                  <a:srgbClr val="11165E"/>
                </a:solidFill>
                <a:latin typeface="Roboto" panose="02000000000000000000" pitchFamily="2" charset="0"/>
                <a:ea typeface="Roboto" panose="02000000000000000000" pitchFamily="2" charset="0"/>
              </a:rPr>
              <a:t>Problem Definition</a:t>
            </a:r>
          </a:p>
        </p:txBody>
      </p:sp>
      <p:pic>
        <p:nvPicPr>
          <p:cNvPr id="5" name="Content Placeholder 4">
            <a:extLst>
              <a:ext uri="{FF2B5EF4-FFF2-40B4-BE49-F238E27FC236}">
                <a16:creationId xmlns:a16="http://schemas.microsoft.com/office/drawing/2014/main" id="{DD4E4FDD-80FB-C475-EB3C-978B33BF3909}"/>
              </a:ext>
            </a:extLst>
          </p:cNvPr>
          <p:cNvPicPr>
            <a:picLocks noGrp="1" noChangeAspect="1"/>
          </p:cNvPicPr>
          <p:nvPr>
            <p:ph idx="1"/>
          </p:nvPr>
        </p:nvPicPr>
        <p:blipFill>
          <a:blip r:embed="rId2"/>
          <a:srcRect/>
          <a:stretch/>
        </p:blipFill>
        <p:spPr>
          <a:xfrm>
            <a:off x="6907036" y="1363132"/>
            <a:ext cx="4700764" cy="4512733"/>
          </a:xfrm>
        </p:spPr>
      </p:pic>
      <p:cxnSp>
        <p:nvCxnSpPr>
          <p:cNvPr id="6" name="Straight Connector 5">
            <a:extLst>
              <a:ext uri="{FF2B5EF4-FFF2-40B4-BE49-F238E27FC236}">
                <a16:creationId xmlns:a16="http://schemas.microsoft.com/office/drawing/2014/main" id="{10C62AA7-824D-DF9D-F68C-0600084ECD5A}"/>
              </a:ext>
            </a:extLst>
          </p:cNvPr>
          <p:cNvCxnSpPr/>
          <p:nvPr/>
        </p:nvCxnSpPr>
        <p:spPr>
          <a:xfrm>
            <a:off x="406401" y="1600200"/>
            <a:ext cx="3105665" cy="0"/>
          </a:xfrm>
          <a:prstGeom prst="line">
            <a:avLst/>
          </a:prstGeom>
          <a:ln w="76200">
            <a:solidFill>
              <a:schemeClr val="tx1"/>
            </a:solidFill>
          </a:ln>
        </p:spPr>
        <p:style>
          <a:lnRef idx="1">
            <a:schemeClr val="accent3"/>
          </a:lnRef>
          <a:fillRef idx="0">
            <a:schemeClr val="accent3"/>
          </a:fillRef>
          <a:effectRef idx="0">
            <a:schemeClr val="accent3"/>
          </a:effectRef>
          <a:fontRef idx="minor">
            <a:schemeClr val="tx1"/>
          </a:fontRef>
        </p:style>
      </p:cxnSp>
      <p:sp>
        <p:nvSpPr>
          <p:cNvPr id="8" name="Content Placeholder 2">
            <a:extLst>
              <a:ext uri="{FF2B5EF4-FFF2-40B4-BE49-F238E27FC236}">
                <a16:creationId xmlns:a16="http://schemas.microsoft.com/office/drawing/2014/main" id="{F5A19713-CBDF-8B94-5329-13715187D3B9}"/>
              </a:ext>
            </a:extLst>
          </p:cNvPr>
          <p:cNvSpPr txBox="1">
            <a:spLocks/>
          </p:cNvSpPr>
          <p:nvPr/>
        </p:nvSpPr>
        <p:spPr>
          <a:xfrm>
            <a:off x="406400" y="1874836"/>
            <a:ext cx="5537199" cy="44396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800" dirty="0">
                <a:latin typeface="Roboto Light" panose="02000000000000000000" pitchFamily="2" charset="0"/>
                <a:ea typeface="Roboto Light" panose="02000000000000000000" pitchFamily="2" charset="0"/>
              </a:rPr>
              <a:t>Republicans are:</a:t>
            </a:r>
          </a:p>
          <a:p>
            <a:pPr>
              <a:lnSpc>
                <a:spcPct val="100000"/>
              </a:lnSpc>
            </a:pPr>
            <a:r>
              <a:rPr lang="en-US" sz="1800" dirty="0">
                <a:latin typeface="Roboto Light" panose="02000000000000000000" pitchFamily="2" charset="0"/>
                <a:ea typeface="Roboto Light" panose="02000000000000000000" pitchFamily="2" charset="0"/>
              </a:rPr>
              <a:t>Less likely than Democrats to identify systemic and distinct barriers to women’s political representation and power within their states’ ecosystems; </a:t>
            </a:r>
          </a:p>
          <a:p>
            <a:pPr>
              <a:lnSpc>
                <a:spcPct val="100000"/>
              </a:lnSpc>
            </a:pPr>
            <a:r>
              <a:rPr lang="en-US" sz="1800" dirty="0">
                <a:latin typeface="Roboto Light" panose="02000000000000000000" pitchFamily="2" charset="0"/>
                <a:ea typeface="Roboto Light" panose="02000000000000000000" pitchFamily="2" charset="0"/>
              </a:rPr>
              <a:t>More likely than Democrats to cite women’s doubts and/or preferences as the primary cause for their political underrepresentation; </a:t>
            </a:r>
          </a:p>
          <a:p>
            <a:pPr>
              <a:lnSpc>
                <a:spcPct val="100000"/>
              </a:lnSpc>
            </a:pPr>
            <a:r>
              <a:rPr lang="en-US" sz="1800" dirty="0">
                <a:latin typeface="Roboto Light" panose="02000000000000000000" pitchFamily="2" charset="0"/>
                <a:ea typeface="Roboto Light" panose="02000000000000000000" pitchFamily="2" charset="0"/>
              </a:rPr>
              <a:t>Less likely to support and engage in targeted interventions to increase diversity among candidates and officeholders; and</a:t>
            </a:r>
          </a:p>
          <a:p>
            <a:pPr>
              <a:lnSpc>
                <a:spcPct val="100000"/>
              </a:lnSpc>
            </a:pPr>
            <a:r>
              <a:rPr lang="en-US" sz="1800" dirty="0">
                <a:latin typeface="Roboto Light" panose="02000000000000000000" pitchFamily="2" charset="0"/>
                <a:ea typeface="Roboto Light" panose="02000000000000000000" pitchFamily="2" charset="0"/>
              </a:rPr>
              <a:t>More likely to doubt that nonpartisan or bipartisan efforts to increase women’s political power are meant for/helpful to them. </a:t>
            </a:r>
          </a:p>
          <a:p>
            <a:pPr marL="0" indent="0">
              <a:lnSpc>
                <a:spcPct val="100000"/>
              </a:lnSpc>
              <a:buNone/>
            </a:pPr>
            <a:endParaRPr lang="en-US" sz="1200" dirty="0">
              <a:solidFill>
                <a:srgbClr val="C00000"/>
              </a:solidFill>
              <a:latin typeface="Roboto Thin" panose="02000000000000000000" pitchFamily="2" charset="0"/>
              <a:ea typeface="Roboto Thin" panose="02000000000000000000" pitchFamily="2" charset="0"/>
            </a:endParaRPr>
          </a:p>
          <a:p>
            <a:pPr marL="0" indent="0">
              <a:lnSpc>
                <a:spcPct val="100000"/>
              </a:lnSpc>
              <a:buNone/>
            </a:pPr>
            <a:endParaRPr lang="en-US" sz="1200" dirty="0">
              <a:solidFill>
                <a:srgbClr val="C00000"/>
              </a:solidFill>
              <a:latin typeface="Roboto Thin" panose="02000000000000000000" pitchFamily="2" charset="0"/>
              <a:ea typeface="Roboto Thin" panose="02000000000000000000" pitchFamily="2" charset="0"/>
            </a:endParaRPr>
          </a:p>
        </p:txBody>
      </p:sp>
    </p:spTree>
    <p:extLst>
      <p:ext uri="{BB962C8B-B14F-4D97-AF65-F5344CB8AC3E}">
        <p14:creationId xmlns:p14="http://schemas.microsoft.com/office/powerpoint/2010/main" val="87929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9D9F5"/>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7D68BB6-5465-0122-7C0D-2720B70534AB}"/>
              </a:ext>
            </a:extLst>
          </p:cNvPr>
          <p:cNvSpPr/>
          <p:nvPr/>
        </p:nvSpPr>
        <p:spPr>
          <a:xfrm>
            <a:off x="0" y="0"/>
            <a:ext cx="64008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C0C8C6-6F71-E1F1-5326-B3C966529FE1}"/>
              </a:ext>
            </a:extLst>
          </p:cNvPr>
          <p:cNvSpPr>
            <a:spLocks noGrp="1"/>
          </p:cNvSpPr>
          <p:nvPr>
            <p:ph type="title"/>
          </p:nvPr>
        </p:nvSpPr>
        <p:spPr>
          <a:xfrm>
            <a:off x="338669" y="274637"/>
            <a:ext cx="4700764" cy="1325563"/>
          </a:xfrm>
        </p:spPr>
        <p:txBody>
          <a:bodyPr/>
          <a:lstStyle/>
          <a:p>
            <a:r>
              <a:rPr lang="en-US" b="1" dirty="0">
                <a:solidFill>
                  <a:srgbClr val="11165E"/>
                </a:solidFill>
                <a:latin typeface="Roboto" panose="02000000000000000000" pitchFamily="2" charset="0"/>
                <a:ea typeface="Roboto" panose="02000000000000000000" pitchFamily="2" charset="0"/>
              </a:rPr>
              <a:t>Problem Definition</a:t>
            </a:r>
          </a:p>
        </p:txBody>
      </p:sp>
      <p:pic>
        <p:nvPicPr>
          <p:cNvPr id="5" name="Content Placeholder 4">
            <a:extLst>
              <a:ext uri="{FF2B5EF4-FFF2-40B4-BE49-F238E27FC236}">
                <a16:creationId xmlns:a16="http://schemas.microsoft.com/office/drawing/2014/main" id="{DD4E4FDD-80FB-C475-EB3C-978B33BF3909}"/>
              </a:ext>
            </a:extLst>
          </p:cNvPr>
          <p:cNvPicPr>
            <a:picLocks noGrp="1" noChangeAspect="1"/>
          </p:cNvPicPr>
          <p:nvPr>
            <p:ph idx="1"/>
          </p:nvPr>
        </p:nvPicPr>
        <p:blipFill>
          <a:blip r:embed="rId2"/>
          <a:srcRect/>
          <a:stretch/>
        </p:blipFill>
        <p:spPr>
          <a:xfrm>
            <a:off x="6907036" y="1363132"/>
            <a:ext cx="4700764" cy="4512733"/>
          </a:xfrm>
        </p:spPr>
      </p:pic>
      <p:cxnSp>
        <p:nvCxnSpPr>
          <p:cNvPr id="6" name="Straight Connector 5">
            <a:extLst>
              <a:ext uri="{FF2B5EF4-FFF2-40B4-BE49-F238E27FC236}">
                <a16:creationId xmlns:a16="http://schemas.microsoft.com/office/drawing/2014/main" id="{10C62AA7-824D-DF9D-F68C-0600084ECD5A}"/>
              </a:ext>
            </a:extLst>
          </p:cNvPr>
          <p:cNvCxnSpPr/>
          <p:nvPr/>
        </p:nvCxnSpPr>
        <p:spPr>
          <a:xfrm>
            <a:off x="406401" y="1600200"/>
            <a:ext cx="3105665" cy="0"/>
          </a:xfrm>
          <a:prstGeom prst="line">
            <a:avLst/>
          </a:prstGeom>
          <a:ln w="76200">
            <a:solidFill>
              <a:schemeClr val="tx1"/>
            </a:solidFill>
          </a:ln>
        </p:spPr>
        <p:style>
          <a:lnRef idx="1">
            <a:schemeClr val="accent3"/>
          </a:lnRef>
          <a:fillRef idx="0">
            <a:schemeClr val="accent3"/>
          </a:fillRef>
          <a:effectRef idx="0">
            <a:schemeClr val="accent3"/>
          </a:effectRef>
          <a:fontRef idx="minor">
            <a:schemeClr val="tx1"/>
          </a:fontRef>
        </p:style>
      </p:cxnSp>
      <p:sp>
        <p:nvSpPr>
          <p:cNvPr id="8" name="Content Placeholder 2">
            <a:extLst>
              <a:ext uri="{FF2B5EF4-FFF2-40B4-BE49-F238E27FC236}">
                <a16:creationId xmlns:a16="http://schemas.microsoft.com/office/drawing/2014/main" id="{F5A19713-CBDF-8B94-5329-13715187D3B9}"/>
              </a:ext>
            </a:extLst>
          </p:cNvPr>
          <p:cNvSpPr txBox="1">
            <a:spLocks/>
          </p:cNvSpPr>
          <p:nvPr/>
        </p:nvSpPr>
        <p:spPr>
          <a:xfrm>
            <a:off x="406400" y="1874837"/>
            <a:ext cx="5537199" cy="30479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b="1" dirty="0">
                <a:latin typeface="Roboto Light" panose="02000000000000000000" pitchFamily="2" charset="0"/>
                <a:ea typeface="Roboto Light" panose="02000000000000000000" pitchFamily="2" charset="0"/>
              </a:rPr>
              <a:t>Value proposition: </a:t>
            </a:r>
            <a:r>
              <a:rPr lang="en-US" sz="1800" dirty="0">
                <a:latin typeface="Roboto Light" panose="02000000000000000000" pitchFamily="2" charset="0"/>
                <a:ea typeface="Roboto Light" panose="02000000000000000000" pitchFamily="2" charset="0"/>
              </a:rPr>
              <a:t>The lack of gender parity in political leadership is undemocratic and yields inferior or unfair outcomes.</a:t>
            </a:r>
          </a:p>
          <a:p>
            <a:pPr>
              <a:lnSpc>
                <a:spcPct val="100000"/>
              </a:lnSpc>
            </a:pPr>
            <a:r>
              <a:rPr lang="en-US" sz="1800" b="1" dirty="0">
                <a:latin typeface="Roboto Light" panose="02000000000000000000" pitchFamily="2" charset="0"/>
                <a:ea typeface="Roboto Light" panose="02000000000000000000" pitchFamily="2" charset="0"/>
              </a:rPr>
              <a:t>Electoral Proposition: </a:t>
            </a:r>
            <a:r>
              <a:rPr lang="en-US" sz="1800" dirty="0">
                <a:latin typeface="Roboto Light" panose="02000000000000000000" pitchFamily="2" charset="0"/>
                <a:ea typeface="Roboto Light" panose="02000000000000000000" pitchFamily="2" charset="0"/>
              </a:rPr>
              <a:t>The lack of gender diversity among candidates is bad for party optics and/or misses opportunities for electoral advantages.</a:t>
            </a:r>
          </a:p>
          <a:p>
            <a:pPr lvl="1">
              <a:lnSpc>
                <a:spcPct val="100000"/>
              </a:lnSpc>
            </a:pPr>
            <a:r>
              <a:rPr lang="en-US" sz="1800" dirty="0">
                <a:latin typeface="Roboto Light" panose="02000000000000000000" pitchFamily="2" charset="0"/>
                <a:ea typeface="Roboto Light" panose="02000000000000000000" pitchFamily="2" charset="0"/>
              </a:rPr>
              <a:t>Limits on political power</a:t>
            </a:r>
          </a:p>
          <a:p>
            <a:pPr lvl="1">
              <a:lnSpc>
                <a:spcPct val="100000"/>
              </a:lnSpc>
            </a:pPr>
            <a:r>
              <a:rPr lang="en-US" sz="1800" dirty="0">
                <a:latin typeface="Roboto Light" panose="02000000000000000000" pitchFamily="2" charset="0"/>
                <a:ea typeface="Roboto Light" panose="02000000000000000000" pitchFamily="2" charset="0"/>
              </a:rPr>
              <a:t>Relies on perceptions of electability</a:t>
            </a:r>
          </a:p>
          <a:p>
            <a:pPr lvl="1">
              <a:lnSpc>
                <a:spcPct val="100000"/>
              </a:lnSpc>
            </a:pPr>
            <a:r>
              <a:rPr lang="en-US" sz="1800" dirty="0">
                <a:latin typeface="Roboto Light" panose="02000000000000000000" pitchFamily="2" charset="0"/>
                <a:ea typeface="Roboto Light" panose="02000000000000000000" pitchFamily="2" charset="0"/>
              </a:rPr>
              <a:t>Context-dependent</a:t>
            </a:r>
          </a:p>
          <a:p>
            <a:pPr marL="0" indent="0">
              <a:lnSpc>
                <a:spcPct val="100000"/>
              </a:lnSpc>
              <a:buNone/>
            </a:pPr>
            <a:endParaRPr lang="en-US" sz="1800" dirty="0">
              <a:latin typeface="Roboto Light" panose="02000000000000000000" pitchFamily="2" charset="0"/>
              <a:ea typeface="Roboto Light" panose="02000000000000000000" pitchFamily="2" charset="0"/>
            </a:endParaRPr>
          </a:p>
          <a:p>
            <a:pPr marL="0" indent="0">
              <a:lnSpc>
                <a:spcPct val="100000"/>
              </a:lnSpc>
              <a:buNone/>
            </a:pPr>
            <a:endParaRPr lang="en-US" sz="1200" dirty="0">
              <a:solidFill>
                <a:srgbClr val="C00000"/>
              </a:solidFill>
              <a:latin typeface="Roboto Thin" panose="02000000000000000000" pitchFamily="2" charset="0"/>
              <a:ea typeface="Roboto Thin" panose="02000000000000000000" pitchFamily="2" charset="0"/>
            </a:endParaRPr>
          </a:p>
          <a:p>
            <a:pPr marL="0" indent="0">
              <a:lnSpc>
                <a:spcPct val="100000"/>
              </a:lnSpc>
              <a:buNone/>
            </a:pPr>
            <a:endParaRPr lang="en-US" sz="1200" dirty="0">
              <a:solidFill>
                <a:srgbClr val="C00000"/>
              </a:solidFill>
              <a:latin typeface="Roboto Thin" panose="02000000000000000000" pitchFamily="2" charset="0"/>
              <a:ea typeface="Roboto Thin" panose="02000000000000000000" pitchFamily="2" charset="0"/>
            </a:endParaRPr>
          </a:p>
        </p:txBody>
      </p:sp>
    </p:spTree>
    <p:extLst>
      <p:ext uri="{BB962C8B-B14F-4D97-AF65-F5344CB8AC3E}">
        <p14:creationId xmlns:p14="http://schemas.microsoft.com/office/powerpoint/2010/main" val="416681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9D9F5"/>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7D68BB6-5465-0122-7C0D-2720B70534AB}"/>
              </a:ext>
            </a:extLst>
          </p:cNvPr>
          <p:cNvSpPr/>
          <p:nvPr/>
        </p:nvSpPr>
        <p:spPr>
          <a:xfrm>
            <a:off x="0" y="0"/>
            <a:ext cx="64008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C0C8C6-6F71-E1F1-5326-B3C966529FE1}"/>
              </a:ext>
            </a:extLst>
          </p:cNvPr>
          <p:cNvSpPr>
            <a:spLocks noGrp="1"/>
          </p:cNvSpPr>
          <p:nvPr>
            <p:ph type="title"/>
          </p:nvPr>
        </p:nvSpPr>
        <p:spPr>
          <a:xfrm>
            <a:off x="338669" y="274637"/>
            <a:ext cx="4700764" cy="1325563"/>
          </a:xfrm>
        </p:spPr>
        <p:txBody>
          <a:bodyPr/>
          <a:lstStyle/>
          <a:p>
            <a:r>
              <a:rPr lang="en-US" b="1" dirty="0">
                <a:solidFill>
                  <a:srgbClr val="11165E"/>
                </a:solidFill>
                <a:latin typeface="Roboto" panose="02000000000000000000" pitchFamily="2" charset="0"/>
                <a:ea typeface="Roboto" panose="02000000000000000000" pitchFamily="2" charset="0"/>
              </a:rPr>
              <a:t>Problem Definition</a:t>
            </a:r>
          </a:p>
        </p:txBody>
      </p:sp>
      <p:pic>
        <p:nvPicPr>
          <p:cNvPr id="5" name="Content Placeholder 4">
            <a:extLst>
              <a:ext uri="{FF2B5EF4-FFF2-40B4-BE49-F238E27FC236}">
                <a16:creationId xmlns:a16="http://schemas.microsoft.com/office/drawing/2014/main" id="{DD4E4FDD-80FB-C475-EB3C-978B33BF3909}"/>
              </a:ext>
            </a:extLst>
          </p:cNvPr>
          <p:cNvPicPr>
            <a:picLocks noGrp="1" noChangeAspect="1"/>
          </p:cNvPicPr>
          <p:nvPr>
            <p:ph idx="1"/>
          </p:nvPr>
        </p:nvPicPr>
        <p:blipFill>
          <a:blip r:embed="rId2"/>
          <a:srcRect/>
          <a:stretch/>
        </p:blipFill>
        <p:spPr>
          <a:xfrm>
            <a:off x="6907036" y="1363132"/>
            <a:ext cx="4700764" cy="4512733"/>
          </a:xfrm>
        </p:spPr>
      </p:pic>
      <p:cxnSp>
        <p:nvCxnSpPr>
          <p:cNvPr id="6" name="Straight Connector 5">
            <a:extLst>
              <a:ext uri="{FF2B5EF4-FFF2-40B4-BE49-F238E27FC236}">
                <a16:creationId xmlns:a16="http://schemas.microsoft.com/office/drawing/2014/main" id="{10C62AA7-824D-DF9D-F68C-0600084ECD5A}"/>
              </a:ext>
            </a:extLst>
          </p:cNvPr>
          <p:cNvCxnSpPr/>
          <p:nvPr/>
        </p:nvCxnSpPr>
        <p:spPr>
          <a:xfrm>
            <a:off x="406401" y="1600200"/>
            <a:ext cx="3105665" cy="0"/>
          </a:xfrm>
          <a:prstGeom prst="line">
            <a:avLst/>
          </a:prstGeom>
          <a:ln w="76200">
            <a:solidFill>
              <a:schemeClr val="tx1"/>
            </a:solidFill>
          </a:ln>
        </p:spPr>
        <p:style>
          <a:lnRef idx="1">
            <a:schemeClr val="accent3"/>
          </a:lnRef>
          <a:fillRef idx="0">
            <a:schemeClr val="accent3"/>
          </a:fillRef>
          <a:effectRef idx="0">
            <a:schemeClr val="accent3"/>
          </a:effectRef>
          <a:fontRef idx="minor">
            <a:schemeClr val="tx1"/>
          </a:fontRef>
        </p:style>
      </p:cxnSp>
      <p:sp>
        <p:nvSpPr>
          <p:cNvPr id="8" name="Content Placeholder 2">
            <a:extLst>
              <a:ext uri="{FF2B5EF4-FFF2-40B4-BE49-F238E27FC236}">
                <a16:creationId xmlns:a16="http://schemas.microsoft.com/office/drawing/2014/main" id="{F5A19713-CBDF-8B94-5329-13715187D3B9}"/>
              </a:ext>
            </a:extLst>
          </p:cNvPr>
          <p:cNvSpPr txBox="1">
            <a:spLocks/>
          </p:cNvSpPr>
          <p:nvPr/>
        </p:nvSpPr>
        <p:spPr>
          <a:xfrm>
            <a:off x="406401" y="1874836"/>
            <a:ext cx="5252528" cy="36633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dirty="0">
                <a:latin typeface="Roboto Light" panose="02000000000000000000" pitchFamily="2" charset="0"/>
                <a:ea typeface="Roboto Light" panose="02000000000000000000" pitchFamily="2" charset="0"/>
              </a:rPr>
              <a:t>Think creatively about how to engage Republicans in work that will increase women's political power.</a:t>
            </a:r>
          </a:p>
          <a:p>
            <a:pPr lvl="1">
              <a:lnSpc>
                <a:spcPct val="100000"/>
              </a:lnSpc>
            </a:pPr>
            <a:r>
              <a:rPr lang="en-US" sz="1600" dirty="0">
                <a:latin typeface="Roboto Light" panose="02000000000000000000" pitchFamily="2" charset="0"/>
                <a:ea typeface="Roboto Light" panose="02000000000000000000" pitchFamily="2" charset="0"/>
              </a:rPr>
              <a:t>Less explicit focus on women-targeted messages and approaches </a:t>
            </a:r>
          </a:p>
          <a:p>
            <a:pPr lvl="1">
              <a:lnSpc>
                <a:spcPct val="100000"/>
              </a:lnSpc>
            </a:pPr>
            <a:r>
              <a:rPr lang="en-US" sz="1600" dirty="0">
                <a:latin typeface="Roboto Light" panose="02000000000000000000" pitchFamily="2" charset="0"/>
                <a:ea typeface="Roboto Light" panose="02000000000000000000" pitchFamily="2" charset="0"/>
              </a:rPr>
              <a:t>Pressure in non-targeted infrastructure to address barriers to women </a:t>
            </a:r>
          </a:p>
          <a:p>
            <a:pPr>
              <a:lnSpc>
                <a:spcPct val="100000"/>
              </a:lnSpc>
            </a:pPr>
            <a:r>
              <a:rPr lang="en-US" sz="1800" dirty="0">
                <a:latin typeface="Roboto Light" panose="02000000000000000000" pitchFamily="2" charset="0"/>
                <a:ea typeface="Roboto Light" panose="02000000000000000000" pitchFamily="2" charset="0"/>
              </a:rPr>
              <a:t>Put more women and people of color in positions of political authority – including party leaders, chamber leaders, and leading practitioners – to increase likelihood that gender and intersectional disparities are problematized and addressed.</a:t>
            </a:r>
          </a:p>
          <a:p>
            <a:pPr marL="0" indent="0">
              <a:lnSpc>
                <a:spcPct val="100000"/>
              </a:lnSpc>
              <a:buNone/>
            </a:pPr>
            <a:endParaRPr lang="en-US" sz="1200" dirty="0">
              <a:solidFill>
                <a:srgbClr val="C00000"/>
              </a:solidFill>
              <a:latin typeface="Roboto Thin" panose="02000000000000000000" pitchFamily="2" charset="0"/>
              <a:ea typeface="Roboto Thin" panose="02000000000000000000" pitchFamily="2" charset="0"/>
            </a:endParaRPr>
          </a:p>
          <a:p>
            <a:pPr marL="0" indent="0">
              <a:lnSpc>
                <a:spcPct val="100000"/>
              </a:lnSpc>
              <a:buNone/>
            </a:pPr>
            <a:endParaRPr lang="en-US" sz="1200" dirty="0">
              <a:solidFill>
                <a:srgbClr val="C00000"/>
              </a:solidFill>
              <a:latin typeface="Roboto Thin" panose="02000000000000000000" pitchFamily="2" charset="0"/>
              <a:ea typeface="Roboto Thin" panose="02000000000000000000" pitchFamily="2" charset="0"/>
            </a:endParaRPr>
          </a:p>
        </p:txBody>
      </p:sp>
    </p:spTree>
    <p:extLst>
      <p:ext uri="{BB962C8B-B14F-4D97-AF65-F5344CB8AC3E}">
        <p14:creationId xmlns:p14="http://schemas.microsoft.com/office/powerpoint/2010/main" val="365862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EEBDB"/>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7D68BB6-5465-0122-7C0D-2720B70534AB}"/>
              </a:ext>
            </a:extLst>
          </p:cNvPr>
          <p:cNvSpPr/>
          <p:nvPr/>
        </p:nvSpPr>
        <p:spPr>
          <a:xfrm>
            <a:off x="0" y="0"/>
            <a:ext cx="64008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C0C8C6-6F71-E1F1-5326-B3C966529FE1}"/>
              </a:ext>
            </a:extLst>
          </p:cNvPr>
          <p:cNvSpPr>
            <a:spLocks noGrp="1"/>
          </p:cNvSpPr>
          <p:nvPr>
            <p:ph type="title"/>
          </p:nvPr>
        </p:nvSpPr>
        <p:spPr>
          <a:xfrm>
            <a:off x="338669" y="274637"/>
            <a:ext cx="4700764" cy="1325563"/>
          </a:xfrm>
        </p:spPr>
        <p:txBody>
          <a:bodyPr/>
          <a:lstStyle/>
          <a:p>
            <a:r>
              <a:rPr lang="en-US" b="1" dirty="0">
                <a:solidFill>
                  <a:srgbClr val="2C5A11"/>
                </a:solidFill>
                <a:latin typeface="Roboto" panose="02000000000000000000" pitchFamily="2" charset="0"/>
                <a:ea typeface="Roboto" panose="02000000000000000000" pitchFamily="2" charset="0"/>
              </a:rPr>
              <a:t>Building Support </a:t>
            </a:r>
            <a:br>
              <a:rPr lang="en-US" b="1" dirty="0">
                <a:solidFill>
                  <a:srgbClr val="2C5A11"/>
                </a:solidFill>
                <a:latin typeface="Roboto" panose="02000000000000000000" pitchFamily="2" charset="0"/>
                <a:ea typeface="Roboto" panose="02000000000000000000" pitchFamily="2" charset="0"/>
              </a:rPr>
            </a:br>
            <a:r>
              <a:rPr lang="en-US" b="1" dirty="0">
                <a:solidFill>
                  <a:srgbClr val="2C5A11"/>
                </a:solidFill>
                <a:latin typeface="Roboto" panose="02000000000000000000" pitchFamily="2" charset="0"/>
                <a:ea typeface="Roboto" panose="02000000000000000000" pitchFamily="2" charset="0"/>
              </a:rPr>
              <a:t>Infrastructure</a:t>
            </a:r>
          </a:p>
        </p:txBody>
      </p:sp>
      <p:pic>
        <p:nvPicPr>
          <p:cNvPr id="5" name="Content Placeholder 4">
            <a:extLst>
              <a:ext uri="{FF2B5EF4-FFF2-40B4-BE49-F238E27FC236}">
                <a16:creationId xmlns:a16="http://schemas.microsoft.com/office/drawing/2014/main" id="{DD4E4FDD-80FB-C475-EB3C-978B33BF3909}"/>
              </a:ext>
            </a:extLst>
          </p:cNvPr>
          <p:cNvPicPr>
            <a:picLocks noGrp="1" noChangeAspect="1"/>
          </p:cNvPicPr>
          <p:nvPr>
            <p:ph idx="1"/>
          </p:nvPr>
        </p:nvPicPr>
        <p:blipFill>
          <a:blip r:embed="rId2"/>
          <a:srcRect/>
          <a:stretch/>
        </p:blipFill>
        <p:spPr>
          <a:xfrm>
            <a:off x="6907036" y="1363132"/>
            <a:ext cx="4700764" cy="4512733"/>
          </a:xfrm>
        </p:spPr>
      </p:pic>
      <p:cxnSp>
        <p:nvCxnSpPr>
          <p:cNvPr id="6" name="Straight Connector 5">
            <a:extLst>
              <a:ext uri="{FF2B5EF4-FFF2-40B4-BE49-F238E27FC236}">
                <a16:creationId xmlns:a16="http://schemas.microsoft.com/office/drawing/2014/main" id="{10C62AA7-824D-DF9D-F68C-0600084ECD5A}"/>
              </a:ext>
            </a:extLst>
          </p:cNvPr>
          <p:cNvCxnSpPr/>
          <p:nvPr/>
        </p:nvCxnSpPr>
        <p:spPr>
          <a:xfrm>
            <a:off x="406401" y="1600200"/>
            <a:ext cx="3105665" cy="0"/>
          </a:xfrm>
          <a:prstGeom prst="line">
            <a:avLst/>
          </a:prstGeom>
          <a:ln w="76200">
            <a:solidFill>
              <a:srgbClr val="2C5A11"/>
            </a:solidFill>
          </a:ln>
        </p:spPr>
        <p:style>
          <a:lnRef idx="1">
            <a:schemeClr val="accent3"/>
          </a:lnRef>
          <a:fillRef idx="0">
            <a:schemeClr val="accent3"/>
          </a:fillRef>
          <a:effectRef idx="0">
            <a:schemeClr val="accent3"/>
          </a:effectRef>
          <a:fontRef idx="minor">
            <a:schemeClr val="tx1"/>
          </a:fontRef>
        </p:style>
      </p:cxnSp>
      <p:sp>
        <p:nvSpPr>
          <p:cNvPr id="8" name="Content Placeholder 2">
            <a:extLst>
              <a:ext uri="{FF2B5EF4-FFF2-40B4-BE49-F238E27FC236}">
                <a16:creationId xmlns:a16="http://schemas.microsoft.com/office/drawing/2014/main" id="{F5A19713-CBDF-8B94-5329-13715187D3B9}"/>
              </a:ext>
            </a:extLst>
          </p:cNvPr>
          <p:cNvSpPr txBox="1">
            <a:spLocks/>
          </p:cNvSpPr>
          <p:nvPr/>
        </p:nvSpPr>
        <p:spPr>
          <a:xfrm>
            <a:off x="406401" y="1874836"/>
            <a:ext cx="5252528" cy="36633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dirty="0">
                <a:solidFill>
                  <a:srgbClr val="2C5A11"/>
                </a:solidFill>
                <a:latin typeface="Roboto Light" panose="02000000000000000000" pitchFamily="2" charset="0"/>
                <a:ea typeface="Roboto Light" panose="02000000000000000000" pitchFamily="2" charset="0"/>
              </a:rPr>
              <a:t>Support infrastructures for women in politics are under-resourced and heavily reliant on volunteers, including women political practitioners doing this work alongside their full-time careers. </a:t>
            </a:r>
          </a:p>
          <a:p>
            <a:pPr>
              <a:lnSpc>
                <a:spcPct val="100000"/>
              </a:lnSpc>
            </a:pPr>
            <a:r>
              <a:rPr lang="en-US" sz="1800" dirty="0">
                <a:solidFill>
                  <a:srgbClr val="2C5A11"/>
                </a:solidFill>
                <a:latin typeface="Roboto Light" panose="02000000000000000000" pitchFamily="2" charset="0"/>
                <a:ea typeface="Roboto Light" panose="02000000000000000000" pitchFamily="2" charset="0"/>
              </a:rPr>
              <a:t>Infrastructure needs include mental health supports and financial assistance beyond campaign donations. </a:t>
            </a:r>
            <a:endParaRPr lang="en-US" sz="1200" dirty="0">
              <a:solidFill>
                <a:srgbClr val="2C5A11"/>
              </a:solidFill>
              <a:latin typeface="Roboto Thin" panose="02000000000000000000" pitchFamily="2" charset="0"/>
              <a:ea typeface="Roboto Thin" panose="02000000000000000000" pitchFamily="2" charset="0"/>
            </a:endParaRPr>
          </a:p>
          <a:p>
            <a:pPr marL="0" indent="0">
              <a:lnSpc>
                <a:spcPct val="100000"/>
              </a:lnSpc>
              <a:buNone/>
            </a:pPr>
            <a:endParaRPr lang="en-US" sz="1200" dirty="0">
              <a:solidFill>
                <a:srgbClr val="2C5A11"/>
              </a:solidFill>
              <a:latin typeface="Roboto Thin" panose="02000000000000000000" pitchFamily="2" charset="0"/>
              <a:ea typeface="Roboto Thin" panose="02000000000000000000" pitchFamily="2" charset="0"/>
            </a:endParaRPr>
          </a:p>
        </p:txBody>
      </p:sp>
    </p:spTree>
    <p:extLst>
      <p:ext uri="{BB962C8B-B14F-4D97-AF65-F5344CB8AC3E}">
        <p14:creationId xmlns:p14="http://schemas.microsoft.com/office/powerpoint/2010/main" val="30471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EEBDB"/>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7D68BB6-5465-0122-7C0D-2720B70534AB}"/>
              </a:ext>
            </a:extLst>
          </p:cNvPr>
          <p:cNvSpPr/>
          <p:nvPr/>
        </p:nvSpPr>
        <p:spPr>
          <a:xfrm>
            <a:off x="0" y="0"/>
            <a:ext cx="64008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C0C8C6-6F71-E1F1-5326-B3C966529FE1}"/>
              </a:ext>
            </a:extLst>
          </p:cNvPr>
          <p:cNvSpPr>
            <a:spLocks noGrp="1"/>
          </p:cNvSpPr>
          <p:nvPr>
            <p:ph type="title"/>
          </p:nvPr>
        </p:nvSpPr>
        <p:spPr>
          <a:xfrm>
            <a:off x="338669" y="274637"/>
            <a:ext cx="4700764" cy="1325563"/>
          </a:xfrm>
        </p:spPr>
        <p:txBody>
          <a:bodyPr/>
          <a:lstStyle/>
          <a:p>
            <a:r>
              <a:rPr lang="en-US" b="1" dirty="0">
                <a:solidFill>
                  <a:srgbClr val="2C5A11"/>
                </a:solidFill>
                <a:latin typeface="Roboto" panose="02000000000000000000" pitchFamily="2" charset="0"/>
                <a:ea typeface="Roboto" panose="02000000000000000000" pitchFamily="2" charset="0"/>
              </a:rPr>
              <a:t>Building Support </a:t>
            </a:r>
            <a:br>
              <a:rPr lang="en-US" b="1" dirty="0">
                <a:solidFill>
                  <a:srgbClr val="2C5A11"/>
                </a:solidFill>
                <a:latin typeface="Roboto" panose="02000000000000000000" pitchFamily="2" charset="0"/>
                <a:ea typeface="Roboto" panose="02000000000000000000" pitchFamily="2" charset="0"/>
              </a:rPr>
            </a:br>
            <a:r>
              <a:rPr lang="en-US" b="1" dirty="0">
                <a:solidFill>
                  <a:srgbClr val="2C5A11"/>
                </a:solidFill>
                <a:latin typeface="Roboto" panose="02000000000000000000" pitchFamily="2" charset="0"/>
                <a:ea typeface="Roboto" panose="02000000000000000000" pitchFamily="2" charset="0"/>
              </a:rPr>
              <a:t>Infrastructure</a:t>
            </a:r>
          </a:p>
        </p:txBody>
      </p:sp>
      <p:pic>
        <p:nvPicPr>
          <p:cNvPr id="5" name="Content Placeholder 4">
            <a:extLst>
              <a:ext uri="{FF2B5EF4-FFF2-40B4-BE49-F238E27FC236}">
                <a16:creationId xmlns:a16="http://schemas.microsoft.com/office/drawing/2014/main" id="{DD4E4FDD-80FB-C475-EB3C-978B33BF3909}"/>
              </a:ext>
            </a:extLst>
          </p:cNvPr>
          <p:cNvPicPr>
            <a:picLocks noGrp="1" noChangeAspect="1"/>
          </p:cNvPicPr>
          <p:nvPr>
            <p:ph idx="1"/>
          </p:nvPr>
        </p:nvPicPr>
        <p:blipFill>
          <a:blip r:embed="rId2"/>
          <a:srcRect/>
          <a:stretch/>
        </p:blipFill>
        <p:spPr>
          <a:xfrm>
            <a:off x="6907036" y="1363132"/>
            <a:ext cx="4700764" cy="4512733"/>
          </a:xfrm>
        </p:spPr>
      </p:pic>
      <p:cxnSp>
        <p:nvCxnSpPr>
          <p:cNvPr id="6" name="Straight Connector 5">
            <a:extLst>
              <a:ext uri="{FF2B5EF4-FFF2-40B4-BE49-F238E27FC236}">
                <a16:creationId xmlns:a16="http://schemas.microsoft.com/office/drawing/2014/main" id="{10C62AA7-824D-DF9D-F68C-0600084ECD5A}"/>
              </a:ext>
            </a:extLst>
          </p:cNvPr>
          <p:cNvCxnSpPr/>
          <p:nvPr/>
        </p:nvCxnSpPr>
        <p:spPr>
          <a:xfrm>
            <a:off x="406401" y="1600200"/>
            <a:ext cx="3105665" cy="0"/>
          </a:xfrm>
          <a:prstGeom prst="line">
            <a:avLst/>
          </a:prstGeom>
          <a:ln w="76200">
            <a:solidFill>
              <a:srgbClr val="2C5A11"/>
            </a:solidFill>
          </a:ln>
        </p:spPr>
        <p:style>
          <a:lnRef idx="1">
            <a:schemeClr val="accent3"/>
          </a:lnRef>
          <a:fillRef idx="0">
            <a:schemeClr val="accent3"/>
          </a:fillRef>
          <a:effectRef idx="0">
            <a:schemeClr val="accent3"/>
          </a:effectRef>
          <a:fontRef idx="minor">
            <a:schemeClr val="tx1"/>
          </a:fontRef>
        </p:style>
      </p:cxnSp>
      <p:sp>
        <p:nvSpPr>
          <p:cNvPr id="8" name="Content Placeholder 2">
            <a:extLst>
              <a:ext uri="{FF2B5EF4-FFF2-40B4-BE49-F238E27FC236}">
                <a16:creationId xmlns:a16="http://schemas.microsoft.com/office/drawing/2014/main" id="{F5A19713-CBDF-8B94-5329-13715187D3B9}"/>
              </a:ext>
            </a:extLst>
          </p:cNvPr>
          <p:cNvSpPr txBox="1">
            <a:spLocks/>
          </p:cNvSpPr>
          <p:nvPr/>
        </p:nvSpPr>
        <p:spPr>
          <a:xfrm>
            <a:off x="406401" y="1874836"/>
            <a:ext cx="5252528" cy="36633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dirty="0">
                <a:solidFill>
                  <a:srgbClr val="2C5A11"/>
                </a:solidFill>
                <a:latin typeface="Roboto Light" panose="02000000000000000000" pitchFamily="2" charset="0"/>
                <a:ea typeface="Roboto Light" panose="02000000000000000000" pitchFamily="2" charset="0"/>
              </a:rPr>
              <a:t>Support infrastructures do not serve </a:t>
            </a:r>
            <a:r>
              <a:rPr lang="en-US" sz="1800" i="1" dirty="0">
                <a:solidFill>
                  <a:srgbClr val="2C5A11"/>
                </a:solidFill>
                <a:latin typeface="Roboto Light" panose="02000000000000000000" pitchFamily="2" charset="0"/>
                <a:ea typeface="Roboto Light" panose="02000000000000000000" pitchFamily="2" charset="0"/>
              </a:rPr>
              <a:t>all </a:t>
            </a:r>
            <a:r>
              <a:rPr lang="en-US" sz="1800" dirty="0">
                <a:solidFill>
                  <a:srgbClr val="2C5A11"/>
                </a:solidFill>
                <a:latin typeface="Roboto Light" panose="02000000000000000000" pitchFamily="2" charset="0"/>
                <a:ea typeface="Roboto Light" panose="02000000000000000000" pitchFamily="2" charset="0"/>
              </a:rPr>
              <a:t>women. </a:t>
            </a:r>
          </a:p>
          <a:p>
            <a:pPr lvl="1">
              <a:lnSpc>
                <a:spcPct val="100000"/>
              </a:lnSpc>
            </a:pPr>
            <a:r>
              <a:rPr lang="en-US" sz="1600" dirty="0">
                <a:solidFill>
                  <a:srgbClr val="2C5A11"/>
                </a:solidFill>
                <a:latin typeface="Roboto Light" panose="02000000000000000000" pitchFamily="2" charset="0"/>
                <a:ea typeface="Roboto Light" panose="02000000000000000000" pitchFamily="2" charset="0"/>
              </a:rPr>
              <a:t>Dearth in supports for: </a:t>
            </a:r>
          </a:p>
          <a:p>
            <a:pPr lvl="2">
              <a:lnSpc>
                <a:spcPct val="100000"/>
              </a:lnSpc>
            </a:pPr>
            <a:r>
              <a:rPr lang="en-US" sz="1600" dirty="0">
                <a:solidFill>
                  <a:srgbClr val="2C5A11"/>
                </a:solidFill>
                <a:latin typeface="Roboto Light" panose="02000000000000000000" pitchFamily="2" charset="0"/>
                <a:ea typeface="Roboto Light" panose="02000000000000000000" pitchFamily="2" charset="0"/>
              </a:rPr>
              <a:t>Officeholders</a:t>
            </a:r>
          </a:p>
          <a:p>
            <a:pPr lvl="2">
              <a:lnSpc>
                <a:spcPct val="100000"/>
              </a:lnSpc>
            </a:pPr>
            <a:r>
              <a:rPr lang="en-US" sz="1600" dirty="0">
                <a:solidFill>
                  <a:srgbClr val="2C5A11"/>
                </a:solidFill>
                <a:latin typeface="Roboto Light" panose="02000000000000000000" pitchFamily="2" charset="0"/>
                <a:ea typeface="Roboto Light" panose="02000000000000000000" pitchFamily="2" charset="0"/>
              </a:rPr>
              <a:t>Unelected women</a:t>
            </a:r>
          </a:p>
          <a:p>
            <a:pPr lvl="2">
              <a:lnSpc>
                <a:spcPct val="100000"/>
              </a:lnSpc>
            </a:pPr>
            <a:r>
              <a:rPr lang="en-US" sz="1600" dirty="0">
                <a:solidFill>
                  <a:srgbClr val="2C5A11"/>
                </a:solidFill>
                <a:latin typeface="Roboto Light" panose="02000000000000000000" pitchFamily="2" charset="0"/>
                <a:ea typeface="Roboto Light" panose="02000000000000000000" pitchFamily="2" charset="0"/>
              </a:rPr>
              <a:t>Republican women</a:t>
            </a:r>
          </a:p>
          <a:p>
            <a:pPr lvl="2">
              <a:lnSpc>
                <a:spcPct val="100000"/>
              </a:lnSpc>
            </a:pPr>
            <a:r>
              <a:rPr lang="en-US" sz="1600" dirty="0">
                <a:solidFill>
                  <a:srgbClr val="2C5A11"/>
                </a:solidFill>
                <a:latin typeface="Roboto Light" panose="02000000000000000000" pitchFamily="2" charset="0"/>
                <a:ea typeface="Roboto Light" panose="02000000000000000000" pitchFamily="2" charset="0"/>
              </a:rPr>
              <a:t>Asian, Black, Latina, and Native women</a:t>
            </a:r>
          </a:p>
          <a:p>
            <a:pPr>
              <a:lnSpc>
                <a:spcPct val="100000"/>
              </a:lnSpc>
            </a:pPr>
            <a:r>
              <a:rPr lang="en-US" sz="1800" dirty="0">
                <a:solidFill>
                  <a:srgbClr val="2C5A11"/>
                </a:solidFill>
                <a:latin typeface="Roboto Light" panose="02000000000000000000" pitchFamily="2" charset="0"/>
                <a:ea typeface="Roboto Light" panose="02000000000000000000" pitchFamily="2" charset="0"/>
              </a:rPr>
              <a:t>Many women’s political organizations are led and/or resourced by white women.</a:t>
            </a:r>
          </a:p>
        </p:txBody>
      </p:sp>
    </p:spTree>
    <p:extLst>
      <p:ext uri="{BB962C8B-B14F-4D97-AF65-F5344CB8AC3E}">
        <p14:creationId xmlns:p14="http://schemas.microsoft.com/office/powerpoint/2010/main" val="87500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EEBDB"/>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7D68BB6-5465-0122-7C0D-2720B70534AB}"/>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C0C8C6-6F71-E1F1-5326-B3C966529FE1}"/>
              </a:ext>
            </a:extLst>
          </p:cNvPr>
          <p:cNvSpPr>
            <a:spLocks noGrp="1"/>
          </p:cNvSpPr>
          <p:nvPr>
            <p:ph type="title"/>
          </p:nvPr>
        </p:nvSpPr>
        <p:spPr>
          <a:xfrm>
            <a:off x="338669" y="274637"/>
            <a:ext cx="4700764" cy="1325563"/>
          </a:xfrm>
        </p:spPr>
        <p:txBody>
          <a:bodyPr/>
          <a:lstStyle/>
          <a:p>
            <a:r>
              <a:rPr lang="en-US" b="1" dirty="0">
                <a:solidFill>
                  <a:srgbClr val="2C5A11"/>
                </a:solidFill>
                <a:latin typeface="Roboto" panose="02000000000000000000" pitchFamily="2" charset="0"/>
                <a:ea typeface="Roboto" panose="02000000000000000000" pitchFamily="2" charset="0"/>
              </a:rPr>
              <a:t>Building Support </a:t>
            </a:r>
            <a:br>
              <a:rPr lang="en-US" b="1" dirty="0">
                <a:solidFill>
                  <a:srgbClr val="2C5A11"/>
                </a:solidFill>
                <a:latin typeface="Roboto" panose="02000000000000000000" pitchFamily="2" charset="0"/>
                <a:ea typeface="Roboto" panose="02000000000000000000" pitchFamily="2" charset="0"/>
              </a:rPr>
            </a:br>
            <a:r>
              <a:rPr lang="en-US" b="1" dirty="0">
                <a:solidFill>
                  <a:srgbClr val="2C5A11"/>
                </a:solidFill>
                <a:latin typeface="Roboto" panose="02000000000000000000" pitchFamily="2" charset="0"/>
                <a:ea typeface="Roboto" panose="02000000000000000000" pitchFamily="2" charset="0"/>
              </a:rPr>
              <a:t>Infrastructure</a:t>
            </a:r>
          </a:p>
        </p:txBody>
      </p:sp>
      <p:cxnSp>
        <p:nvCxnSpPr>
          <p:cNvPr id="6" name="Straight Connector 5">
            <a:extLst>
              <a:ext uri="{FF2B5EF4-FFF2-40B4-BE49-F238E27FC236}">
                <a16:creationId xmlns:a16="http://schemas.microsoft.com/office/drawing/2014/main" id="{10C62AA7-824D-DF9D-F68C-0600084ECD5A}"/>
              </a:ext>
            </a:extLst>
          </p:cNvPr>
          <p:cNvCxnSpPr/>
          <p:nvPr/>
        </p:nvCxnSpPr>
        <p:spPr>
          <a:xfrm>
            <a:off x="406401" y="1600200"/>
            <a:ext cx="3105665" cy="0"/>
          </a:xfrm>
          <a:prstGeom prst="line">
            <a:avLst/>
          </a:prstGeom>
          <a:ln w="76200">
            <a:solidFill>
              <a:srgbClr val="2C5A11"/>
            </a:solidFill>
          </a:ln>
        </p:spPr>
        <p:style>
          <a:lnRef idx="1">
            <a:schemeClr val="accent3"/>
          </a:lnRef>
          <a:fillRef idx="0">
            <a:schemeClr val="accent3"/>
          </a:fillRef>
          <a:effectRef idx="0">
            <a:schemeClr val="accent3"/>
          </a:effectRef>
          <a:fontRef idx="minor">
            <a:schemeClr val="tx1"/>
          </a:fontRef>
        </p:style>
      </p:cxnSp>
      <p:sp>
        <p:nvSpPr>
          <p:cNvPr id="8" name="Content Placeholder 2">
            <a:extLst>
              <a:ext uri="{FF2B5EF4-FFF2-40B4-BE49-F238E27FC236}">
                <a16:creationId xmlns:a16="http://schemas.microsoft.com/office/drawing/2014/main" id="{F5A19713-CBDF-8B94-5329-13715187D3B9}"/>
              </a:ext>
            </a:extLst>
          </p:cNvPr>
          <p:cNvSpPr txBox="1">
            <a:spLocks/>
          </p:cNvSpPr>
          <p:nvPr/>
        </p:nvSpPr>
        <p:spPr>
          <a:xfrm>
            <a:off x="338669" y="1783816"/>
            <a:ext cx="11617542" cy="36633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800" dirty="0">
                <a:solidFill>
                  <a:srgbClr val="2C5A11"/>
                </a:solidFill>
                <a:latin typeface="Roboto Light" panose="02000000000000000000" pitchFamily="2" charset="0"/>
                <a:ea typeface="Roboto Light" panose="02000000000000000000" pitchFamily="2" charset="0"/>
              </a:rPr>
              <a:t>When I look for gatekeepers…it’s white women. Your gatekeepers are white women. Look at every organization…any program that trains people how to run for office is run by white women. …It’s like we have to prove to the white women and not necessarily that they are holding office. They are running these spaces that become key when you want to run for office. …Going back to infrastructure, where will Latinas go? Where do we go? Anything Latino or Hispanic is run by Latino men and…[we] might as well go with the white women and give them the sense of the white savior. …And to them, sometimes it feels like we’re some sort of charity work to help a Latina that wants to run for office. …And then you walk into these spaces and [there’s a] disconnection. …They just don’t understand how the system works for us, Latinos and immigrants. …[It] goes back to what does [the] infrastructure look like for Latinas or for women of color? …It’s almost like I have to put up with [white-women-led organizations] if I want to run for office because they put it like ‘the sisterhood.’ We have each other’s back, we help each other. …So yes, they have a board that…looks diverse but it’s still white women teaching women of color how to be leaders in our community."</a:t>
            </a:r>
          </a:p>
          <a:p>
            <a:pPr>
              <a:lnSpc>
                <a:spcPct val="100000"/>
              </a:lnSpc>
            </a:pPr>
            <a:endParaRPr lang="en-US" sz="1800" dirty="0">
              <a:solidFill>
                <a:srgbClr val="2C5A11"/>
              </a:solidFill>
              <a:latin typeface="Roboto Light" panose="02000000000000000000" pitchFamily="2" charset="0"/>
              <a:ea typeface="Roboto Light" panose="02000000000000000000" pitchFamily="2" charset="0"/>
            </a:endParaRPr>
          </a:p>
          <a:p>
            <a:pPr marL="0" indent="0">
              <a:lnSpc>
                <a:spcPct val="100000"/>
              </a:lnSpc>
              <a:buNone/>
            </a:pPr>
            <a:endParaRPr lang="en-US" sz="1800" dirty="0">
              <a:solidFill>
                <a:srgbClr val="2C5A11"/>
              </a:solidFill>
              <a:latin typeface="Roboto Light" panose="02000000000000000000" pitchFamily="2" charset="0"/>
              <a:ea typeface="Roboto Light" panose="02000000000000000000" pitchFamily="2" charset="0"/>
            </a:endParaRPr>
          </a:p>
        </p:txBody>
      </p:sp>
      <p:sp>
        <p:nvSpPr>
          <p:cNvPr id="3" name="Oval 2">
            <a:extLst>
              <a:ext uri="{FF2B5EF4-FFF2-40B4-BE49-F238E27FC236}">
                <a16:creationId xmlns:a16="http://schemas.microsoft.com/office/drawing/2014/main" id="{0249C3EE-9647-3DD8-23D3-C2794AD5F6AB}"/>
              </a:ext>
            </a:extLst>
          </p:cNvPr>
          <p:cNvSpPr/>
          <p:nvPr/>
        </p:nvSpPr>
        <p:spPr>
          <a:xfrm>
            <a:off x="338669" y="5305245"/>
            <a:ext cx="1253067" cy="1253066"/>
          </a:xfrm>
          <a:prstGeom prst="ellipse">
            <a:avLst/>
          </a:prstGeom>
          <a:blipFill>
            <a:blip r:embed="rId2"/>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4DBDF24A-4DE5-90E3-FC0E-4271EBBFE7E0}"/>
              </a:ext>
            </a:extLst>
          </p:cNvPr>
          <p:cNvSpPr txBox="1">
            <a:spLocks/>
          </p:cNvSpPr>
          <p:nvPr/>
        </p:nvSpPr>
        <p:spPr>
          <a:xfrm>
            <a:off x="1744453" y="5618514"/>
            <a:ext cx="3903131" cy="6265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b="1" dirty="0" err="1">
                <a:solidFill>
                  <a:srgbClr val="2C5A11"/>
                </a:solidFill>
                <a:latin typeface="Roboto Light" panose="02000000000000000000" pitchFamily="2" charset="0"/>
                <a:ea typeface="Roboto Light" panose="02000000000000000000" pitchFamily="2" charset="0"/>
              </a:rPr>
              <a:t>Cecia</a:t>
            </a:r>
            <a:r>
              <a:rPr lang="en-US" sz="1800" b="1" dirty="0">
                <a:solidFill>
                  <a:srgbClr val="2C5A11"/>
                </a:solidFill>
                <a:latin typeface="Roboto Light" panose="02000000000000000000" pitchFamily="2" charset="0"/>
                <a:ea typeface="Roboto Light" panose="02000000000000000000" pitchFamily="2" charset="0"/>
              </a:rPr>
              <a:t> Alvarado (D-NV)</a:t>
            </a:r>
          </a:p>
          <a:p>
            <a:pPr marL="0" indent="0">
              <a:lnSpc>
                <a:spcPct val="100000"/>
              </a:lnSpc>
              <a:spcBef>
                <a:spcPts val="0"/>
              </a:spcBef>
              <a:buNone/>
            </a:pPr>
            <a:r>
              <a:rPr lang="en-US" sz="1800" dirty="0">
                <a:solidFill>
                  <a:srgbClr val="2C5A11"/>
                </a:solidFill>
                <a:latin typeface="Roboto Light" panose="02000000000000000000" pitchFamily="2" charset="0"/>
                <a:ea typeface="Roboto Light" panose="02000000000000000000" pitchFamily="2" charset="0"/>
              </a:rPr>
              <a:t>Democratic Political Consultant</a:t>
            </a:r>
            <a:endParaRPr lang="en-US" sz="1050" dirty="0">
              <a:solidFill>
                <a:srgbClr val="2C5A11"/>
              </a:solidFill>
              <a:latin typeface="Roboto Thin" panose="02000000000000000000" pitchFamily="2" charset="0"/>
              <a:ea typeface="Roboto Thin" panose="02000000000000000000" pitchFamily="2" charset="0"/>
            </a:endParaRPr>
          </a:p>
        </p:txBody>
      </p:sp>
    </p:spTree>
    <p:extLst>
      <p:ext uri="{BB962C8B-B14F-4D97-AF65-F5344CB8AC3E}">
        <p14:creationId xmlns:p14="http://schemas.microsoft.com/office/powerpoint/2010/main" val="4001563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EEBDB"/>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7D68BB6-5465-0122-7C0D-2720B70534AB}"/>
              </a:ext>
            </a:extLst>
          </p:cNvPr>
          <p:cNvSpPr/>
          <p:nvPr/>
        </p:nvSpPr>
        <p:spPr>
          <a:xfrm>
            <a:off x="0" y="0"/>
            <a:ext cx="64008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C0C8C6-6F71-E1F1-5326-B3C966529FE1}"/>
              </a:ext>
            </a:extLst>
          </p:cNvPr>
          <p:cNvSpPr>
            <a:spLocks noGrp="1"/>
          </p:cNvSpPr>
          <p:nvPr>
            <p:ph type="title"/>
          </p:nvPr>
        </p:nvSpPr>
        <p:spPr>
          <a:xfrm>
            <a:off x="338669" y="274637"/>
            <a:ext cx="4700764" cy="1325563"/>
          </a:xfrm>
        </p:spPr>
        <p:txBody>
          <a:bodyPr/>
          <a:lstStyle/>
          <a:p>
            <a:r>
              <a:rPr lang="en-US" b="1" dirty="0">
                <a:solidFill>
                  <a:srgbClr val="2C5A11"/>
                </a:solidFill>
                <a:latin typeface="Roboto" panose="02000000000000000000" pitchFamily="2" charset="0"/>
                <a:ea typeface="Roboto" panose="02000000000000000000" pitchFamily="2" charset="0"/>
              </a:rPr>
              <a:t>Building Support </a:t>
            </a:r>
            <a:br>
              <a:rPr lang="en-US" b="1" dirty="0">
                <a:solidFill>
                  <a:srgbClr val="2C5A11"/>
                </a:solidFill>
                <a:latin typeface="Roboto" panose="02000000000000000000" pitchFamily="2" charset="0"/>
                <a:ea typeface="Roboto" panose="02000000000000000000" pitchFamily="2" charset="0"/>
              </a:rPr>
            </a:br>
            <a:r>
              <a:rPr lang="en-US" b="1" dirty="0">
                <a:solidFill>
                  <a:srgbClr val="2C5A11"/>
                </a:solidFill>
                <a:latin typeface="Roboto" panose="02000000000000000000" pitchFamily="2" charset="0"/>
                <a:ea typeface="Roboto" panose="02000000000000000000" pitchFamily="2" charset="0"/>
              </a:rPr>
              <a:t>Infrastructure</a:t>
            </a:r>
          </a:p>
        </p:txBody>
      </p:sp>
      <p:pic>
        <p:nvPicPr>
          <p:cNvPr id="5" name="Content Placeholder 4">
            <a:extLst>
              <a:ext uri="{FF2B5EF4-FFF2-40B4-BE49-F238E27FC236}">
                <a16:creationId xmlns:a16="http://schemas.microsoft.com/office/drawing/2014/main" id="{DD4E4FDD-80FB-C475-EB3C-978B33BF3909}"/>
              </a:ext>
            </a:extLst>
          </p:cNvPr>
          <p:cNvPicPr>
            <a:picLocks noGrp="1" noChangeAspect="1"/>
          </p:cNvPicPr>
          <p:nvPr>
            <p:ph idx="1"/>
          </p:nvPr>
        </p:nvPicPr>
        <p:blipFill>
          <a:blip r:embed="rId2"/>
          <a:srcRect/>
          <a:stretch/>
        </p:blipFill>
        <p:spPr>
          <a:xfrm>
            <a:off x="6907036" y="1363132"/>
            <a:ext cx="4700764" cy="4512733"/>
          </a:xfrm>
        </p:spPr>
      </p:pic>
      <p:cxnSp>
        <p:nvCxnSpPr>
          <p:cNvPr id="6" name="Straight Connector 5">
            <a:extLst>
              <a:ext uri="{FF2B5EF4-FFF2-40B4-BE49-F238E27FC236}">
                <a16:creationId xmlns:a16="http://schemas.microsoft.com/office/drawing/2014/main" id="{10C62AA7-824D-DF9D-F68C-0600084ECD5A}"/>
              </a:ext>
            </a:extLst>
          </p:cNvPr>
          <p:cNvCxnSpPr/>
          <p:nvPr/>
        </p:nvCxnSpPr>
        <p:spPr>
          <a:xfrm>
            <a:off x="406401" y="1600200"/>
            <a:ext cx="3105665" cy="0"/>
          </a:xfrm>
          <a:prstGeom prst="line">
            <a:avLst/>
          </a:prstGeom>
          <a:ln w="76200">
            <a:solidFill>
              <a:srgbClr val="2C5A11"/>
            </a:solidFill>
          </a:ln>
        </p:spPr>
        <p:style>
          <a:lnRef idx="1">
            <a:schemeClr val="accent3"/>
          </a:lnRef>
          <a:fillRef idx="0">
            <a:schemeClr val="accent3"/>
          </a:fillRef>
          <a:effectRef idx="0">
            <a:schemeClr val="accent3"/>
          </a:effectRef>
          <a:fontRef idx="minor">
            <a:schemeClr val="tx1"/>
          </a:fontRef>
        </p:style>
      </p:cxnSp>
      <p:sp>
        <p:nvSpPr>
          <p:cNvPr id="8" name="Content Placeholder 2">
            <a:extLst>
              <a:ext uri="{FF2B5EF4-FFF2-40B4-BE49-F238E27FC236}">
                <a16:creationId xmlns:a16="http://schemas.microsoft.com/office/drawing/2014/main" id="{F5A19713-CBDF-8B94-5329-13715187D3B9}"/>
              </a:ext>
            </a:extLst>
          </p:cNvPr>
          <p:cNvSpPr txBox="1">
            <a:spLocks/>
          </p:cNvSpPr>
          <p:nvPr/>
        </p:nvSpPr>
        <p:spPr>
          <a:xfrm>
            <a:off x="406401" y="1874836"/>
            <a:ext cx="5511320" cy="48365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dirty="0">
                <a:solidFill>
                  <a:srgbClr val="2C5A11"/>
                </a:solidFill>
                <a:latin typeface="Roboto Light" panose="02000000000000000000" pitchFamily="2" charset="0"/>
                <a:ea typeface="Roboto Light" panose="02000000000000000000" pitchFamily="2" charset="0"/>
              </a:rPr>
              <a:t>Invest in programs and organizations that serve women at specific intersections of race and gender.</a:t>
            </a:r>
          </a:p>
          <a:p>
            <a:pPr>
              <a:lnSpc>
                <a:spcPct val="100000"/>
              </a:lnSpc>
            </a:pPr>
            <a:r>
              <a:rPr lang="en-US" sz="1800" dirty="0">
                <a:solidFill>
                  <a:srgbClr val="2C5A11"/>
                </a:solidFill>
                <a:latin typeface="Roboto Light" panose="02000000000000000000" pitchFamily="2" charset="0"/>
                <a:ea typeface="Roboto Light" panose="02000000000000000000" pitchFamily="2" charset="0"/>
              </a:rPr>
              <a:t>Fostering racial/ethnic inclusion in existing women’s political organizations beyond increasing diversity of program participants or contributors; re-allocate power over organizational decision-making, planning, and resource distribution.</a:t>
            </a:r>
          </a:p>
          <a:p>
            <a:pPr>
              <a:lnSpc>
                <a:spcPct val="100000"/>
              </a:lnSpc>
            </a:pPr>
            <a:r>
              <a:rPr lang="en-US" sz="1800" dirty="0">
                <a:solidFill>
                  <a:srgbClr val="2C5A11"/>
                </a:solidFill>
                <a:latin typeface="Roboto Light" panose="02000000000000000000" pitchFamily="2" charset="0"/>
                <a:ea typeface="Roboto Light" panose="02000000000000000000" pitchFamily="2" charset="0"/>
              </a:rPr>
              <a:t>Engage in dialogue with diverse communities of women, especially those who feel underserved by the existing supports that target women and/or for whom gender-targeted support is not a priority. </a:t>
            </a:r>
          </a:p>
          <a:p>
            <a:pPr>
              <a:lnSpc>
                <a:spcPct val="100000"/>
              </a:lnSpc>
            </a:pPr>
            <a:r>
              <a:rPr lang="en-US" sz="1800" dirty="0">
                <a:solidFill>
                  <a:srgbClr val="2C5A11"/>
                </a:solidFill>
                <a:latin typeface="Roboto Light" panose="02000000000000000000" pitchFamily="2" charset="0"/>
                <a:ea typeface="Roboto Light" panose="02000000000000000000" pitchFamily="2" charset="0"/>
              </a:rPr>
              <a:t>Create coalitions that enhance reach, capacity, and coordination among organizations and individuals committed to increasing women’s political power. </a:t>
            </a:r>
          </a:p>
          <a:p>
            <a:pPr>
              <a:lnSpc>
                <a:spcPct val="100000"/>
              </a:lnSpc>
            </a:pPr>
            <a:endParaRPr lang="en-US" sz="1800" dirty="0">
              <a:solidFill>
                <a:srgbClr val="2C5A11"/>
              </a:solidFill>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29492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3CFEB"/>
        </a:solidFill>
        <a:effectLst/>
      </p:bgPr>
    </p:bg>
    <p:spTree>
      <p:nvGrpSpPr>
        <p:cNvPr id="1" name="">
          <a:extLst>
            <a:ext uri="{FF2B5EF4-FFF2-40B4-BE49-F238E27FC236}">
              <a16:creationId xmlns:a16="http://schemas.microsoft.com/office/drawing/2014/main" id="{16848195-485D-D671-68B6-BDF5E3546790}"/>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0B7E667E-C946-2C1F-7F3A-0CB25257F929}"/>
              </a:ext>
            </a:extLst>
          </p:cNvPr>
          <p:cNvSpPr/>
          <p:nvPr/>
        </p:nvSpPr>
        <p:spPr>
          <a:xfrm>
            <a:off x="0" y="0"/>
            <a:ext cx="64008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135232-B7FE-C551-0A3C-E36EF8B4D1C0}"/>
              </a:ext>
            </a:extLst>
          </p:cNvPr>
          <p:cNvSpPr>
            <a:spLocks noGrp="1"/>
          </p:cNvSpPr>
          <p:nvPr>
            <p:ph type="title"/>
          </p:nvPr>
        </p:nvSpPr>
        <p:spPr>
          <a:xfrm>
            <a:off x="338669" y="274637"/>
            <a:ext cx="4700764" cy="1325563"/>
          </a:xfrm>
        </p:spPr>
        <p:txBody>
          <a:bodyPr/>
          <a:lstStyle/>
          <a:p>
            <a:r>
              <a:rPr lang="en-US" b="1" dirty="0">
                <a:solidFill>
                  <a:srgbClr val="46286E"/>
                </a:solidFill>
                <a:latin typeface="Roboto" panose="02000000000000000000" pitchFamily="2" charset="0"/>
                <a:ea typeface="Roboto" panose="02000000000000000000" pitchFamily="2" charset="0"/>
              </a:rPr>
              <a:t>Barriers and Opportunities</a:t>
            </a:r>
          </a:p>
        </p:txBody>
      </p:sp>
      <p:pic>
        <p:nvPicPr>
          <p:cNvPr id="5" name="Content Placeholder 4">
            <a:extLst>
              <a:ext uri="{FF2B5EF4-FFF2-40B4-BE49-F238E27FC236}">
                <a16:creationId xmlns:a16="http://schemas.microsoft.com/office/drawing/2014/main" id="{5F818858-ECB3-DAD2-27D4-19F59FB7AD3B}"/>
              </a:ext>
            </a:extLst>
          </p:cNvPr>
          <p:cNvPicPr>
            <a:picLocks noGrp="1" noChangeAspect="1"/>
          </p:cNvPicPr>
          <p:nvPr>
            <p:ph idx="1"/>
          </p:nvPr>
        </p:nvPicPr>
        <p:blipFill>
          <a:blip r:embed="rId2"/>
          <a:srcRect/>
          <a:stretch/>
        </p:blipFill>
        <p:spPr>
          <a:xfrm>
            <a:off x="6907036" y="1363132"/>
            <a:ext cx="4700764" cy="4512733"/>
          </a:xfrm>
        </p:spPr>
      </p:pic>
      <p:cxnSp>
        <p:nvCxnSpPr>
          <p:cNvPr id="6" name="Straight Connector 5">
            <a:extLst>
              <a:ext uri="{FF2B5EF4-FFF2-40B4-BE49-F238E27FC236}">
                <a16:creationId xmlns:a16="http://schemas.microsoft.com/office/drawing/2014/main" id="{9A56907B-B5D3-14DD-15D1-C10D74AC0C09}"/>
              </a:ext>
            </a:extLst>
          </p:cNvPr>
          <p:cNvCxnSpPr/>
          <p:nvPr/>
        </p:nvCxnSpPr>
        <p:spPr>
          <a:xfrm>
            <a:off x="406401" y="1600200"/>
            <a:ext cx="3105665" cy="0"/>
          </a:xfrm>
          <a:prstGeom prst="line">
            <a:avLst/>
          </a:prstGeom>
          <a:ln w="76200">
            <a:solidFill>
              <a:srgbClr val="46286E"/>
            </a:solidFill>
          </a:ln>
        </p:spPr>
        <p:style>
          <a:lnRef idx="1">
            <a:schemeClr val="accent3"/>
          </a:lnRef>
          <a:fillRef idx="0">
            <a:schemeClr val="accent3"/>
          </a:fillRef>
          <a:effectRef idx="0">
            <a:schemeClr val="accent3"/>
          </a:effectRef>
          <a:fontRef idx="minor">
            <a:schemeClr val="tx1"/>
          </a:fontRef>
        </p:style>
      </p:cxnSp>
      <p:sp>
        <p:nvSpPr>
          <p:cNvPr id="8" name="Content Placeholder 2">
            <a:extLst>
              <a:ext uri="{FF2B5EF4-FFF2-40B4-BE49-F238E27FC236}">
                <a16:creationId xmlns:a16="http://schemas.microsoft.com/office/drawing/2014/main" id="{9A11262A-841C-B5D6-8550-F1432C15381E}"/>
              </a:ext>
            </a:extLst>
          </p:cNvPr>
          <p:cNvSpPr txBox="1">
            <a:spLocks/>
          </p:cNvSpPr>
          <p:nvPr/>
        </p:nvSpPr>
        <p:spPr>
          <a:xfrm>
            <a:off x="406401" y="1874836"/>
            <a:ext cx="5511320" cy="48365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b="1" dirty="0">
                <a:solidFill>
                  <a:srgbClr val="46286E"/>
                </a:solidFill>
                <a:latin typeface="Roboto Light" panose="02000000000000000000" pitchFamily="2" charset="0"/>
                <a:ea typeface="Roboto Light" panose="02000000000000000000" pitchFamily="2" charset="0"/>
              </a:rPr>
              <a:t>Barriers</a:t>
            </a:r>
          </a:p>
          <a:p>
            <a:pPr lvl="1">
              <a:lnSpc>
                <a:spcPct val="100000"/>
              </a:lnSpc>
            </a:pPr>
            <a:r>
              <a:rPr lang="en-US" sz="1400" dirty="0">
                <a:solidFill>
                  <a:srgbClr val="46286E"/>
                </a:solidFill>
                <a:latin typeface="Roboto Light" panose="02000000000000000000" pitchFamily="2" charset="0"/>
                <a:ea typeface="Roboto Light" panose="02000000000000000000" pitchFamily="2" charset="0"/>
              </a:rPr>
              <a:t>Financial challenges to candidates, officeholders, and practitioners</a:t>
            </a:r>
          </a:p>
          <a:p>
            <a:pPr lvl="1">
              <a:lnSpc>
                <a:spcPct val="100000"/>
              </a:lnSpc>
            </a:pPr>
            <a:r>
              <a:rPr lang="en-US" sz="1400" dirty="0">
                <a:solidFill>
                  <a:srgbClr val="46286E"/>
                </a:solidFill>
                <a:latin typeface="Roboto Light" panose="02000000000000000000" pitchFamily="2" charset="0"/>
                <a:ea typeface="Roboto Light" panose="02000000000000000000" pitchFamily="2" charset="0"/>
              </a:rPr>
              <a:t>Work/family conflicts in campaigns and government</a:t>
            </a:r>
          </a:p>
          <a:p>
            <a:pPr lvl="1">
              <a:lnSpc>
                <a:spcPct val="100000"/>
              </a:lnSpc>
            </a:pPr>
            <a:r>
              <a:rPr lang="en-US" sz="1400" dirty="0">
                <a:solidFill>
                  <a:srgbClr val="46286E"/>
                </a:solidFill>
                <a:latin typeface="Roboto Light" panose="02000000000000000000" pitchFamily="2" charset="0"/>
                <a:ea typeface="Roboto Light" panose="02000000000000000000" pitchFamily="2" charset="0"/>
              </a:rPr>
              <a:t>Gender and racial biases and beliefs within political institutions and society</a:t>
            </a:r>
          </a:p>
          <a:p>
            <a:pPr lvl="1">
              <a:lnSpc>
                <a:spcPct val="100000"/>
              </a:lnSpc>
            </a:pPr>
            <a:r>
              <a:rPr lang="en-US" sz="1400" dirty="0">
                <a:solidFill>
                  <a:srgbClr val="46286E"/>
                </a:solidFill>
                <a:latin typeface="Roboto Light" panose="02000000000000000000" pitchFamily="2" charset="0"/>
                <a:ea typeface="Roboto Light" panose="02000000000000000000" pitchFamily="2" charset="0"/>
              </a:rPr>
              <a:t>Women’s beliefs and calculations</a:t>
            </a:r>
          </a:p>
          <a:p>
            <a:pPr lvl="1">
              <a:lnSpc>
                <a:spcPct val="100000"/>
              </a:lnSpc>
            </a:pPr>
            <a:r>
              <a:rPr lang="en-US" sz="1400" dirty="0">
                <a:solidFill>
                  <a:srgbClr val="46286E"/>
                </a:solidFill>
                <a:latin typeface="Roboto Light" panose="02000000000000000000" pitchFamily="2" charset="0"/>
                <a:ea typeface="Roboto Light" panose="02000000000000000000" pitchFamily="2" charset="0"/>
              </a:rPr>
              <a:t>Party organizational strength and inclusivity</a:t>
            </a:r>
          </a:p>
          <a:p>
            <a:pPr>
              <a:lnSpc>
                <a:spcPct val="100000"/>
              </a:lnSpc>
            </a:pPr>
            <a:r>
              <a:rPr lang="en-US" sz="1800" b="1" dirty="0">
                <a:solidFill>
                  <a:srgbClr val="46286E"/>
                </a:solidFill>
                <a:latin typeface="Roboto Light" panose="02000000000000000000" pitchFamily="2" charset="0"/>
                <a:ea typeface="Roboto Light" panose="02000000000000000000" pitchFamily="2" charset="0"/>
              </a:rPr>
              <a:t>Opportunities</a:t>
            </a:r>
          </a:p>
          <a:p>
            <a:pPr lvl="1">
              <a:lnSpc>
                <a:spcPct val="100000"/>
              </a:lnSpc>
            </a:pPr>
            <a:r>
              <a:rPr lang="en-US" sz="1400" dirty="0">
                <a:solidFill>
                  <a:srgbClr val="46286E"/>
                </a:solidFill>
                <a:latin typeface="Roboto Light" panose="02000000000000000000" pitchFamily="2" charset="0"/>
                <a:ea typeface="Roboto Light" panose="02000000000000000000" pitchFamily="2" charset="0"/>
              </a:rPr>
              <a:t>Party organizational strength and inclusivity</a:t>
            </a:r>
          </a:p>
          <a:p>
            <a:pPr lvl="1">
              <a:lnSpc>
                <a:spcPct val="100000"/>
              </a:lnSpc>
            </a:pPr>
            <a:r>
              <a:rPr lang="en-US" sz="1400" dirty="0">
                <a:solidFill>
                  <a:srgbClr val="46286E"/>
                </a:solidFill>
                <a:latin typeface="Roboto Light" panose="02000000000000000000" pitchFamily="2" charset="0"/>
                <a:ea typeface="Roboto Light" panose="02000000000000000000" pitchFamily="2" charset="0"/>
              </a:rPr>
              <a:t>Gender and racial reckonings</a:t>
            </a:r>
          </a:p>
          <a:p>
            <a:pPr lvl="1">
              <a:lnSpc>
                <a:spcPct val="100000"/>
              </a:lnSpc>
            </a:pPr>
            <a:r>
              <a:rPr lang="en-US" sz="1400" dirty="0">
                <a:solidFill>
                  <a:srgbClr val="46286E"/>
                </a:solidFill>
                <a:latin typeface="Roboto Light" panose="02000000000000000000" pitchFamily="2" charset="0"/>
                <a:ea typeface="Roboto Light" panose="02000000000000000000" pitchFamily="2" charset="0"/>
              </a:rPr>
              <a:t>Increase women as political donors</a:t>
            </a:r>
          </a:p>
          <a:p>
            <a:pPr lvl="1">
              <a:lnSpc>
                <a:spcPct val="100000"/>
              </a:lnSpc>
            </a:pPr>
            <a:r>
              <a:rPr lang="en-US" sz="1400" dirty="0">
                <a:solidFill>
                  <a:srgbClr val="46286E"/>
                </a:solidFill>
                <a:latin typeface="Roboto Light" panose="02000000000000000000" pitchFamily="2" charset="0"/>
                <a:ea typeface="Roboto Light" panose="02000000000000000000" pitchFamily="2" charset="0"/>
              </a:rPr>
              <a:t>Institutional power redistribution (increasing women in positions of power)</a:t>
            </a:r>
          </a:p>
          <a:p>
            <a:pPr lvl="1">
              <a:lnSpc>
                <a:spcPct val="100000"/>
              </a:lnSpc>
            </a:pPr>
            <a:r>
              <a:rPr lang="en-US" sz="1400" dirty="0">
                <a:solidFill>
                  <a:srgbClr val="46286E"/>
                </a:solidFill>
                <a:latin typeface="Roboto Light" panose="02000000000000000000" pitchFamily="2" charset="0"/>
                <a:ea typeface="Roboto Light" panose="02000000000000000000" pitchFamily="2" charset="0"/>
              </a:rPr>
              <a:t>Vacancies and appointments</a:t>
            </a:r>
          </a:p>
          <a:p>
            <a:pPr lvl="1">
              <a:lnSpc>
                <a:spcPct val="100000"/>
              </a:lnSpc>
            </a:pPr>
            <a:r>
              <a:rPr lang="en-US" sz="1400" dirty="0">
                <a:solidFill>
                  <a:srgbClr val="46286E"/>
                </a:solidFill>
                <a:latin typeface="Roboto Light" panose="02000000000000000000" pitchFamily="2" charset="0"/>
                <a:ea typeface="Roboto Light" panose="02000000000000000000" pitchFamily="2" charset="0"/>
              </a:rPr>
              <a:t>Changes in electorates</a:t>
            </a:r>
          </a:p>
          <a:p>
            <a:pPr>
              <a:lnSpc>
                <a:spcPct val="100000"/>
              </a:lnSpc>
            </a:pPr>
            <a:endParaRPr lang="en-US" sz="1800" dirty="0">
              <a:solidFill>
                <a:srgbClr val="2C5A11"/>
              </a:solidFill>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3286083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3CFEB"/>
        </a:solidFill>
        <a:effectLst/>
      </p:bgPr>
    </p:bg>
    <p:spTree>
      <p:nvGrpSpPr>
        <p:cNvPr id="1" name="">
          <a:extLst>
            <a:ext uri="{FF2B5EF4-FFF2-40B4-BE49-F238E27FC236}">
              <a16:creationId xmlns:a16="http://schemas.microsoft.com/office/drawing/2014/main" id="{F473A49D-7546-8811-6E84-6DCB4AC13DC7}"/>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774EA24E-0823-8651-AA72-8A92BA840BDD}"/>
              </a:ext>
            </a:extLst>
          </p:cNvPr>
          <p:cNvSpPr/>
          <p:nvPr/>
        </p:nvSpPr>
        <p:spPr>
          <a:xfrm>
            <a:off x="0" y="0"/>
            <a:ext cx="64008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4FFAF52-844D-C116-9008-04A0477E963F}"/>
              </a:ext>
            </a:extLst>
          </p:cNvPr>
          <p:cNvSpPr>
            <a:spLocks noGrp="1"/>
          </p:cNvSpPr>
          <p:nvPr>
            <p:ph type="title"/>
          </p:nvPr>
        </p:nvSpPr>
        <p:spPr>
          <a:xfrm>
            <a:off x="338669" y="274637"/>
            <a:ext cx="4700764" cy="1325563"/>
          </a:xfrm>
        </p:spPr>
        <p:txBody>
          <a:bodyPr/>
          <a:lstStyle/>
          <a:p>
            <a:r>
              <a:rPr lang="en-US" b="1" dirty="0">
                <a:solidFill>
                  <a:srgbClr val="46286E"/>
                </a:solidFill>
                <a:latin typeface="Roboto" panose="02000000000000000000" pitchFamily="2" charset="0"/>
                <a:ea typeface="Roboto" panose="02000000000000000000" pitchFamily="2" charset="0"/>
              </a:rPr>
              <a:t>Barriers and Opportunities</a:t>
            </a:r>
          </a:p>
        </p:txBody>
      </p:sp>
      <p:pic>
        <p:nvPicPr>
          <p:cNvPr id="5" name="Content Placeholder 4">
            <a:extLst>
              <a:ext uri="{FF2B5EF4-FFF2-40B4-BE49-F238E27FC236}">
                <a16:creationId xmlns:a16="http://schemas.microsoft.com/office/drawing/2014/main" id="{67BF6363-21FB-6851-4672-1E8965FAFA38}"/>
              </a:ext>
            </a:extLst>
          </p:cNvPr>
          <p:cNvPicPr>
            <a:picLocks noGrp="1" noChangeAspect="1"/>
          </p:cNvPicPr>
          <p:nvPr>
            <p:ph idx="1"/>
          </p:nvPr>
        </p:nvPicPr>
        <p:blipFill>
          <a:blip r:embed="rId2"/>
          <a:srcRect/>
          <a:stretch/>
        </p:blipFill>
        <p:spPr>
          <a:xfrm>
            <a:off x="6907036" y="1363132"/>
            <a:ext cx="4700764" cy="4512733"/>
          </a:xfrm>
        </p:spPr>
      </p:pic>
      <p:cxnSp>
        <p:nvCxnSpPr>
          <p:cNvPr id="6" name="Straight Connector 5">
            <a:extLst>
              <a:ext uri="{FF2B5EF4-FFF2-40B4-BE49-F238E27FC236}">
                <a16:creationId xmlns:a16="http://schemas.microsoft.com/office/drawing/2014/main" id="{3534C4C1-F1B0-CC42-D88B-07643EFBE923}"/>
              </a:ext>
            </a:extLst>
          </p:cNvPr>
          <p:cNvCxnSpPr/>
          <p:nvPr/>
        </p:nvCxnSpPr>
        <p:spPr>
          <a:xfrm>
            <a:off x="406401" y="1600200"/>
            <a:ext cx="3105665" cy="0"/>
          </a:xfrm>
          <a:prstGeom prst="line">
            <a:avLst/>
          </a:prstGeom>
          <a:ln w="76200">
            <a:solidFill>
              <a:srgbClr val="46286E"/>
            </a:solidFill>
          </a:ln>
        </p:spPr>
        <p:style>
          <a:lnRef idx="1">
            <a:schemeClr val="accent3"/>
          </a:lnRef>
          <a:fillRef idx="0">
            <a:schemeClr val="accent3"/>
          </a:fillRef>
          <a:effectRef idx="0">
            <a:schemeClr val="accent3"/>
          </a:effectRef>
          <a:fontRef idx="minor">
            <a:schemeClr val="tx1"/>
          </a:fontRef>
        </p:style>
      </p:cxnSp>
      <p:sp>
        <p:nvSpPr>
          <p:cNvPr id="8" name="Content Placeholder 2">
            <a:extLst>
              <a:ext uri="{FF2B5EF4-FFF2-40B4-BE49-F238E27FC236}">
                <a16:creationId xmlns:a16="http://schemas.microsoft.com/office/drawing/2014/main" id="{4D096EF8-47EC-8243-37C7-A07EC0B35D32}"/>
              </a:ext>
            </a:extLst>
          </p:cNvPr>
          <p:cNvSpPr txBox="1">
            <a:spLocks/>
          </p:cNvSpPr>
          <p:nvPr/>
        </p:nvSpPr>
        <p:spPr>
          <a:xfrm>
            <a:off x="406400" y="1746848"/>
            <a:ext cx="5689599" cy="48365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600" dirty="0">
                <a:solidFill>
                  <a:srgbClr val="46286E"/>
                </a:solidFill>
                <a:latin typeface="Roboto Light" panose="02000000000000000000" pitchFamily="2" charset="0"/>
                <a:ea typeface="Roboto Light" panose="02000000000000000000" pitchFamily="2" charset="0"/>
              </a:rPr>
              <a:t>Invest in diverse and innovative approaches to closing the finance gaps that affect who can run for, win, or serve in elective office.</a:t>
            </a:r>
          </a:p>
          <a:p>
            <a:pPr>
              <a:lnSpc>
                <a:spcPct val="100000"/>
              </a:lnSpc>
            </a:pPr>
            <a:r>
              <a:rPr lang="en-US" sz="1600" dirty="0">
                <a:solidFill>
                  <a:srgbClr val="46286E"/>
                </a:solidFill>
                <a:latin typeface="Roboto Light" panose="02000000000000000000" pitchFamily="2" charset="0"/>
                <a:ea typeface="Roboto Light" panose="02000000000000000000" pitchFamily="2" charset="0"/>
              </a:rPr>
              <a:t>Provide compensation and benefits to campaign and legislative staff that promote feasibility and retention.</a:t>
            </a:r>
          </a:p>
          <a:p>
            <a:pPr>
              <a:lnSpc>
                <a:spcPct val="100000"/>
              </a:lnSpc>
            </a:pPr>
            <a:r>
              <a:rPr lang="en-US" sz="1600" dirty="0">
                <a:solidFill>
                  <a:srgbClr val="46286E"/>
                </a:solidFill>
                <a:latin typeface="Roboto Light" panose="02000000000000000000" pitchFamily="2" charset="0"/>
                <a:ea typeface="Roboto Light" panose="02000000000000000000" pitchFamily="2" charset="0"/>
              </a:rPr>
              <a:t>Promote more family-friendly political institutions.</a:t>
            </a:r>
          </a:p>
          <a:p>
            <a:pPr>
              <a:lnSpc>
                <a:spcPct val="100000"/>
              </a:lnSpc>
            </a:pPr>
            <a:r>
              <a:rPr lang="en-US" sz="1600" dirty="0">
                <a:solidFill>
                  <a:srgbClr val="46286E"/>
                </a:solidFill>
                <a:latin typeface="Roboto Light" panose="02000000000000000000" pitchFamily="2" charset="0"/>
                <a:ea typeface="Roboto Light" panose="02000000000000000000" pitchFamily="2" charset="0"/>
              </a:rPr>
              <a:t>Build political pipelines and engage in strategic planning and prioritization to capitalize on opportunities created by vacancies, demographic change, and appointed positions.</a:t>
            </a:r>
          </a:p>
          <a:p>
            <a:pPr>
              <a:lnSpc>
                <a:spcPct val="100000"/>
              </a:lnSpc>
            </a:pPr>
            <a:r>
              <a:rPr lang="en-US" sz="1600" dirty="0">
                <a:solidFill>
                  <a:srgbClr val="46286E"/>
                </a:solidFill>
                <a:latin typeface="Roboto Light" panose="02000000000000000000" pitchFamily="2" charset="0"/>
                <a:ea typeface="Roboto Light" panose="02000000000000000000" pitchFamily="2" charset="0"/>
              </a:rPr>
              <a:t>Increase attention to and amplification of the success and impact of women political leaders.</a:t>
            </a:r>
          </a:p>
          <a:p>
            <a:pPr>
              <a:lnSpc>
                <a:spcPct val="100000"/>
              </a:lnSpc>
            </a:pPr>
            <a:r>
              <a:rPr lang="en-US" sz="1600" dirty="0">
                <a:solidFill>
                  <a:srgbClr val="46286E"/>
                </a:solidFill>
                <a:latin typeface="Roboto Light" panose="02000000000000000000" pitchFamily="2" charset="0"/>
                <a:ea typeface="Roboto Light" panose="02000000000000000000" pitchFamily="2" charset="0"/>
              </a:rPr>
              <a:t>Promote cultural change within political institutions to ensure safety, reduce racism and sexism, and permit authenticity among all actors regardless of identity.</a:t>
            </a:r>
          </a:p>
          <a:p>
            <a:pPr>
              <a:lnSpc>
                <a:spcPct val="100000"/>
              </a:lnSpc>
            </a:pPr>
            <a:r>
              <a:rPr lang="en-US" sz="1600" dirty="0">
                <a:solidFill>
                  <a:srgbClr val="46286E"/>
                </a:solidFill>
                <a:latin typeface="Roboto Light" panose="02000000000000000000" pitchFamily="2" charset="0"/>
                <a:ea typeface="Roboto Light" panose="02000000000000000000" pitchFamily="2" charset="0"/>
              </a:rPr>
              <a:t>Create and capitalize on social/political opportunities to build women’s political power. </a:t>
            </a:r>
          </a:p>
          <a:p>
            <a:pPr>
              <a:lnSpc>
                <a:spcPct val="100000"/>
              </a:lnSpc>
            </a:pPr>
            <a:endParaRPr lang="en-US" sz="1800" dirty="0">
              <a:solidFill>
                <a:srgbClr val="46286E"/>
              </a:solidFill>
              <a:latin typeface="Roboto Light" panose="02000000000000000000" pitchFamily="2" charset="0"/>
              <a:ea typeface="Roboto Light" panose="02000000000000000000" pitchFamily="2" charset="0"/>
            </a:endParaRPr>
          </a:p>
          <a:p>
            <a:pPr>
              <a:lnSpc>
                <a:spcPct val="100000"/>
              </a:lnSpc>
            </a:pPr>
            <a:endParaRPr lang="en-US" sz="1800" dirty="0">
              <a:solidFill>
                <a:srgbClr val="46286E"/>
              </a:solidFill>
              <a:latin typeface="Roboto Light" panose="02000000000000000000" pitchFamily="2" charset="0"/>
              <a:ea typeface="Roboto Light" panose="02000000000000000000" pitchFamily="2" charset="0"/>
            </a:endParaRPr>
          </a:p>
          <a:p>
            <a:pPr>
              <a:lnSpc>
                <a:spcPct val="100000"/>
              </a:lnSpc>
            </a:pPr>
            <a:endParaRPr lang="en-US" sz="1800" dirty="0">
              <a:solidFill>
                <a:srgbClr val="2C5A11"/>
              </a:solidFill>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1452826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48E264-A841-37D3-0E12-4182A2D1074C}"/>
              </a:ext>
            </a:extLst>
          </p:cNvPr>
          <p:cNvPicPr>
            <a:picLocks noChangeAspect="1"/>
          </p:cNvPicPr>
          <p:nvPr/>
        </p:nvPicPr>
        <p:blipFill>
          <a:blip r:embed="rId2"/>
          <a:stretch>
            <a:fillRect/>
          </a:stretch>
        </p:blipFill>
        <p:spPr>
          <a:xfrm>
            <a:off x="213242" y="1490595"/>
            <a:ext cx="1645920" cy="1645920"/>
          </a:xfrm>
          <a:prstGeom prst="rect">
            <a:avLst/>
          </a:prstGeom>
        </p:spPr>
      </p:pic>
      <p:pic>
        <p:nvPicPr>
          <p:cNvPr id="4" name="Picture 3">
            <a:extLst>
              <a:ext uri="{FF2B5EF4-FFF2-40B4-BE49-F238E27FC236}">
                <a16:creationId xmlns:a16="http://schemas.microsoft.com/office/drawing/2014/main" id="{6ADECA02-9D5E-DE2E-1852-0370AEE080B5}"/>
              </a:ext>
            </a:extLst>
          </p:cNvPr>
          <p:cNvPicPr>
            <a:picLocks noChangeAspect="1"/>
          </p:cNvPicPr>
          <p:nvPr/>
        </p:nvPicPr>
        <p:blipFill>
          <a:blip r:embed="rId3"/>
          <a:stretch>
            <a:fillRect/>
          </a:stretch>
        </p:blipFill>
        <p:spPr>
          <a:xfrm>
            <a:off x="185578" y="3243319"/>
            <a:ext cx="1645920" cy="1645920"/>
          </a:xfrm>
          <a:prstGeom prst="rect">
            <a:avLst/>
          </a:prstGeom>
        </p:spPr>
      </p:pic>
      <p:pic>
        <p:nvPicPr>
          <p:cNvPr id="5" name="Picture 4">
            <a:extLst>
              <a:ext uri="{FF2B5EF4-FFF2-40B4-BE49-F238E27FC236}">
                <a16:creationId xmlns:a16="http://schemas.microsoft.com/office/drawing/2014/main" id="{3FEF93F0-8025-E98D-6DF2-8955542FC3A8}"/>
              </a:ext>
            </a:extLst>
          </p:cNvPr>
          <p:cNvPicPr>
            <a:picLocks noChangeAspect="1"/>
          </p:cNvPicPr>
          <p:nvPr/>
        </p:nvPicPr>
        <p:blipFill rotWithShape="1">
          <a:blip r:embed="rId4"/>
          <a:srcRect t="11882" b="13197"/>
          <a:stretch/>
        </p:blipFill>
        <p:spPr>
          <a:xfrm>
            <a:off x="6596398" y="1736802"/>
            <a:ext cx="1647665" cy="1645920"/>
          </a:xfrm>
          <a:prstGeom prst="rect">
            <a:avLst/>
          </a:prstGeom>
        </p:spPr>
      </p:pic>
      <p:pic>
        <p:nvPicPr>
          <p:cNvPr id="6" name="Picture 5">
            <a:extLst>
              <a:ext uri="{FF2B5EF4-FFF2-40B4-BE49-F238E27FC236}">
                <a16:creationId xmlns:a16="http://schemas.microsoft.com/office/drawing/2014/main" id="{F95C66F0-B8DC-D594-7B38-21504F8DB9F5}"/>
              </a:ext>
            </a:extLst>
          </p:cNvPr>
          <p:cNvPicPr>
            <a:picLocks noChangeAspect="1"/>
          </p:cNvPicPr>
          <p:nvPr/>
        </p:nvPicPr>
        <p:blipFill>
          <a:blip r:embed="rId5"/>
          <a:stretch>
            <a:fillRect/>
          </a:stretch>
        </p:blipFill>
        <p:spPr>
          <a:xfrm>
            <a:off x="185578" y="5014521"/>
            <a:ext cx="1645920" cy="1645920"/>
          </a:xfrm>
          <a:prstGeom prst="rect">
            <a:avLst/>
          </a:prstGeom>
        </p:spPr>
      </p:pic>
      <p:pic>
        <p:nvPicPr>
          <p:cNvPr id="9" name="Picture 8">
            <a:extLst>
              <a:ext uri="{FF2B5EF4-FFF2-40B4-BE49-F238E27FC236}">
                <a16:creationId xmlns:a16="http://schemas.microsoft.com/office/drawing/2014/main" id="{6F483442-14CF-EA03-9CAA-756008E7A1C6}"/>
              </a:ext>
            </a:extLst>
          </p:cNvPr>
          <p:cNvPicPr>
            <a:picLocks noChangeAspect="1"/>
          </p:cNvPicPr>
          <p:nvPr/>
        </p:nvPicPr>
        <p:blipFill rotWithShape="1">
          <a:blip r:embed="rId6"/>
          <a:srcRect l="12840" r="12245"/>
          <a:stretch/>
        </p:blipFill>
        <p:spPr>
          <a:xfrm>
            <a:off x="6596398" y="33431"/>
            <a:ext cx="1625616" cy="1627442"/>
          </a:xfrm>
          <a:prstGeom prst="rect">
            <a:avLst/>
          </a:prstGeom>
        </p:spPr>
      </p:pic>
      <p:sp>
        <p:nvSpPr>
          <p:cNvPr id="11" name="TextBox 10">
            <a:extLst>
              <a:ext uri="{FF2B5EF4-FFF2-40B4-BE49-F238E27FC236}">
                <a16:creationId xmlns:a16="http://schemas.microsoft.com/office/drawing/2014/main" id="{EBFFF0AD-7FFB-B8C5-46BC-5CFD5E7EB444}"/>
              </a:ext>
            </a:extLst>
          </p:cNvPr>
          <p:cNvSpPr txBox="1"/>
          <p:nvPr/>
        </p:nvSpPr>
        <p:spPr>
          <a:xfrm>
            <a:off x="2001247" y="1490595"/>
            <a:ext cx="2063989" cy="1192634"/>
          </a:xfrm>
          <a:prstGeom prst="rect">
            <a:avLst/>
          </a:prstGeom>
          <a:noFill/>
        </p:spPr>
        <p:txBody>
          <a:bodyPr wrap="square">
            <a:spAutoFit/>
          </a:bodyPr>
          <a:lstStyle/>
          <a:p>
            <a:pPr>
              <a:spcBef>
                <a:spcPts val="300"/>
              </a:spcBef>
            </a:pPr>
            <a:r>
              <a:rPr lang="en-US" sz="2000" b="1" dirty="0">
                <a:solidFill>
                  <a:srgbClr val="233166"/>
                </a:solidFill>
              </a:rPr>
              <a:t>Debbie Walsh</a:t>
            </a:r>
          </a:p>
          <a:p>
            <a:pPr>
              <a:spcBef>
                <a:spcPts val="300"/>
              </a:spcBef>
            </a:pPr>
            <a:r>
              <a:rPr lang="en-US" sz="2000" dirty="0">
                <a:solidFill>
                  <a:srgbClr val="233166"/>
                </a:solidFill>
              </a:rPr>
              <a:t>Director</a:t>
            </a:r>
          </a:p>
          <a:p>
            <a:pPr>
              <a:spcBef>
                <a:spcPts val="300"/>
              </a:spcBef>
            </a:pPr>
            <a:r>
              <a:rPr lang="en-US" sz="1200" dirty="0">
                <a:solidFill>
                  <a:srgbClr val="233166"/>
                </a:solidFill>
                <a:hlinkClick r:id="rId7"/>
              </a:rPr>
              <a:t>walsh@eagleton.rutgers.edu</a:t>
            </a:r>
            <a:endParaRPr lang="en-US" sz="1200" dirty="0">
              <a:solidFill>
                <a:srgbClr val="233166"/>
              </a:solidFill>
            </a:endParaRPr>
          </a:p>
          <a:p>
            <a:pPr>
              <a:spcBef>
                <a:spcPts val="300"/>
              </a:spcBef>
            </a:pPr>
            <a:r>
              <a:rPr lang="en-US" sz="1200" dirty="0">
                <a:solidFill>
                  <a:srgbClr val="233166"/>
                </a:solidFill>
              </a:rPr>
              <a:t>848-932-8799</a:t>
            </a:r>
          </a:p>
        </p:txBody>
      </p:sp>
      <p:sp>
        <p:nvSpPr>
          <p:cNvPr id="13" name="TextBox 12">
            <a:extLst>
              <a:ext uri="{FF2B5EF4-FFF2-40B4-BE49-F238E27FC236}">
                <a16:creationId xmlns:a16="http://schemas.microsoft.com/office/drawing/2014/main" id="{5E05A420-23B2-ED68-59E0-B61A0DC3A4F7}"/>
              </a:ext>
            </a:extLst>
          </p:cNvPr>
          <p:cNvSpPr txBox="1"/>
          <p:nvPr/>
        </p:nvSpPr>
        <p:spPr>
          <a:xfrm>
            <a:off x="1941061" y="3182095"/>
            <a:ext cx="2134376" cy="1377300"/>
          </a:xfrm>
          <a:prstGeom prst="rect">
            <a:avLst/>
          </a:prstGeom>
          <a:noFill/>
        </p:spPr>
        <p:txBody>
          <a:bodyPr wrap="square">
            <a:spAutoFit/>
          </a:bodyPr>
          <a:lstStyle/>
          <a:p>
            <a:pPr>
              <a:spcBef>
                <a:spcPts val="300"/>
              </a:spcBef>
            </a:pPr>
            <a:r>
              <a:rPr lang="en-US" sz="2000" b="1" dirty="0">
                <a:solidFill>
                  <a:srgbClr val="233166"/>
                </a:solidFill>
              </a:rPr>
              <a:t>Jean </a:t>
            </a:r>
            <a:r>
              <a:rPr lang="en-US" sz="2000" b="1" dirty="0" err="1">
                <a:solidFill>
                  <a:srgbClr val="233166"/>
                </a:solidFill>
              </a:rPr>
              <a:t>Sinzdak</a:t>
            </a:r>
            <a:endParaRPr lang="en-US" sz="2000" b="1" dirty="0">
              <a:solidFill>
                <a:srgbClr val="233166"/>
              </a:solidFill>
            </a:endParaRPr>
          </a:p>
          <a:p>
            <a:pPr>
              <a:spcBef>
                <a:spcPts val="300"/>
              </a:spcBef>
            </a:pPr>
            <a:r>
              <a:rPr lang="en-US" sz="2000" dirty="0">
                <a:solidFill>
                  <a:srgbClr val="233166"/>
                </a:solidFill>
              </a:rPr>
              <a:t>Associate Director</a:t>
            </a:r>
          </a:p>
          <a:p>
            <a:pPr>
              <a:spcBef>
                <a:spcPts val="300"/>
              </a:spcBef>
            </a:pPr>
            <a:r>
              <a:rPr lang="en-US" sz="1200" dirty="0">
                <a:solidFill>
                  <a:srgbClr val="233166"/>
                </a:solidFill>
                <a:hlinkClick r:id="rId8"/>
              </a:rPr>
              <a:t>sinzdak@eagleton.rutgers.edu</a:t>
            </a:r>
            <a:r>
              <a:rPr lang="en-US" sz="1200" dirty="0">
                <a:solidFill>
                  <a:srgbClr val="233166"/>
                </a:solidFill>
              </a:rPr>
              <a:t>848-932-8781</a:t>
            </a:r>
          </a:p>
          <a:p>
            <a:pPr>
              <a:spcBef>
                <a:spcPts val="300"/>
              </a:spcBef>
            </a:pPr>
            <a:endParaRPr lang="en-US" sz="1200" dirty="0">
              <a:solidFill>
                <a:srgbClr val="233166"/>
              </a:solidFill>
            </a:endParaRPr>
          </a:p>
        </p:txBody>
      </p:sp>
      <p:sp>
        <p:nvSpPr>
          <p:cNvPr id="15" name="TextBox 14">
            <a:extLst>
              <a:ext uri="{FF2B5EF4-FFF2-40B4-BE49-F238E27FC236}">
                <a16:creationId xmlns:a16="http://schemas.microsoft.com/office/drawing/2014/main" id="{421284F1-5B73-4598-A1D4-3EEC5DFE42A7}"/>
              </a:ext>
            </a:extLst>
          </p:cNvPr>
          <p:cNvSpPr txBox="1"/>
          <p:nvPr/>
        </p:nvSpPr>
        <p:spPr>
          <a:xfrm>
            <a:off x="1930860" y="4906245"/>
            <a:ext cx="2134376" cy="1808187"/>
          </a:xfrm>
          <a:prstGeom prst="rect">
            <a:avLst/>
          </a:prstGeom>
          <a:noFill/>
        </p:spPr>
        <p:txBody>
          <a:bodyPr wrap="square">
            <a:spAutoFit/>
          </a:bodyPr>
          <a:lstStyle/>
          <a:p>
            <a:pPr>
              <a:spcBef>
                <a:spcPts val="300"/>
              </a:spcBef>
            </a:pPr>
            <a:r>
              <a:rPr lang="en-US" sz="2000" b="1" dirty="0">
                <a:solidFill>
                  <a:srgbClr val="233166"/>
                </a:solidFill>
              </a:rPr>
              <a:t>Kira </a:t>
            </a:r>
            <a:r>
              <a:rPr lang="en-US" sz="2000" b="1" dirty="0" err="1">
                <a:solidFill>
                  <a:srgbClr val="233166"/>
                </a:solidFill>
              </a:rPr>
              <a:t>Sanbonmatsu</a:t>
            </a:r>
            <a:endParaRPr lang="en-US" sz="2000" b="1" dirty="0">
              <a:solidFill>
                <a:srgbClr val="233166"/>
              </a:solidFill>
            </a:endParaRPr>
          </a:p>
          <a:p>
            <a:pPr>
              <a:spcBef>
                <a:spcPts val="300"/>
              </a:spcBef>
            </a:pPr>
            <a:r>
              <a:rPr lang="en-US" sz="2000" dirty="0">
                <a:solidFill>
                  <a:srgbClr val="233166"/>
                </a:solidFill>
              </a:rPr>
              <a:t>Senior Scholar and Professor of Political Science</a:t>
            </a:r>
          </a:p>
          <a:p>
            <a:pPr>
              <a:spcBef>
                <a:spcPts val="300"/>
              </a:spcBef>
            </a:pPr>
            <a:r>
              <a:rPr lang="en-US" sz="1200" dirty="0">
                <a:solidFill>
                  <a:srgbClr val="233166"/>
                </a:solidFill>
                <a:hlinkClick r:id="rId9"/>
              </a:rPr>
              <a:t>kira.sanbonmatsu@zoho.com</a:t>
            </a:r>
            <a:r>
              <a:rPr lang="en-US" sz="1200" dirty="0">
                <a:solidFill>
                  <a:srgbClr val="233166"/>
                </a:solidFill>
              </a:rPr>
              <a:t> </a:t>
            </a:r>
          </a:p>
          <a:p>
            <a:pPr>
              <a:spcBef>
                <a:spcPts val="300"/>
              </a:spcBef>
            </a:pPr>
            <a:r>
              <a:rPr lang="en-US" sz="1200" dirty="0">
                <a:solidFill>
                  <a:srgbClr val="233166"/>
                </a:solidFill>
              </a:rPr>
              <a:t>848-932-8798</a:t>
            </a:r>
          </a:p>
        </p:txBody>
      </p:sp>
      <p:sp>
        <p:nvSpPr>
          <p:cNvPr id="17" name="TextBox 16">
            <a:extLst>
              <a:ext uri="{FF2B5EF4-FFF2-40B4-BE49-F238E27FC236}">
                <a16:creationId xmlns:a16="http://schemas.microsoft.com/office/drawing/2014/main" id="{07F3AB20-6019-4F81-CE15-23263F953458}"/>
              </a:ext>
            </a:extLst>
          </p:cNvPr>
          <p:cNvSpPr txBox="1"/>
          <p:nvPr/>
        </p:nvSpPr>
        <p:spPr>
          <a:xfrm>
            <a:off x="8265588" y="-18988"/>
            <a:ext cx="1995618" cy="2008242"/>
          </a:xfrm>
          <a:prstGeom prst="rect">
            <a:avLst/>
          </a:prstGeom>
          <a:noFill/>
        </p:spPr>
        <p:txBody>
          <a:bodyPr wrap="square">
            <a:spAutoFit/>
          </a:bodyPr>
          <a:lstStyle/>
          <a:p>
            <a:pPr>
              <a:spcBef>
                <a:spcPts val="300"/>
              </a:spcBef>
            </a:pPr>
            <a:r>
              <a:rPr lang="en-US" sz="2000" b="1" dirty="0">
                <a:solidFill>
                  <a:srgbClr val="233166"/>
                </a:solidFill>
              </a:rPr>
              <a:t>Kelly Dittmar</a:t>
            </a:r>
          </a:p>
          <a:p>
            <a:pPr>
              <a:spcBef>
                <a:spcPts val="300"/>
              </a:spcBef>
            </a:pPr>
            <a:r>
              <a:rPr lang="en-US" sz="1600" dirty="0">
                <a:solidFill>
                  <a:srgbClr val="233166"/>
                </a:solidFill>
              </a:rPr>
              <a:t>Director of Research; Associate Professor of Political Science</a:t>
            </a:r>
          </a:p>
          <a:p>
            <a:pPr>
              <a:spcBef>
                <a:spcPts val="300"/>
              </a:spcBef>
            </a:pPr>
            <a:r>
              <a:rPr lang="en-US" sz="1200" dirty="0">
                <a:solidFill>
                  <a:srgbClr val="233166"/>
                </a:solidFill>
                <a:hlinkClick r:id="rId10"/>
              </a:rPr>
              <a:t>kdittmar@rutgers.edu</a:t>
            </a:r>
            <a:r>
              <a:rPr lang="en-US" sz="1200" dirty="0">
                <a:solidFill>
                  <a:srgbClr val="233166"/>
                </a:solidFill>
              </a:rPr>
              <a:t>   </a:t>
            </a:r>
          </a:p>
          <a:p>
            <a:pPr>
              <a:spcBef>
                <a:spcPts val="300"/>
              </a:spcBef>
            </a:pPr>
            <a:r>
              <a:rPr lang="en-US" sz="1200" dirty="0">
                <a:solidFill>
                  <a:srgbClr val="233166"/>
                </a:solidFill>
              </a:rPr>
              <a:t>848-932-8314</a:t>
            </a:r>
          </a:p>
          <a:p>
            <a:pPr>
              <a:spcBef>
                <a:spcPts val="300"/>
              </a:spcBef>
            </a:pPr>
            <a:endParaRPr lang="en-US" sz="2000" dirty="0">
              <a:solidFill>
                <a:srgbClr val="233166"/>
              </a:solidFill>
            </a:endParaRPr>
          </a:p>
        </p:txBody>
      </p:sp>
      <p:sp>
        <p:nvSpPr>
          <p:cNvPr id="18" name="TextBox 17">
            <a:extLst>
              <a:ext uri="{FF2B5EF4-FFF2-40B4-BE49-F238E27FC236}">
                <a16:creationId xmlns:a16="http://schemas.microsoft.com/office/drawing/2014/main" id="{1B2CB819-8F75-C789-4672-7E093E59B579}"/>
              </a:ext>
            </a:extLst>
          </p:cNvPr>
          <p:cNvSpPr txBox="1"/>
          <p:nvPr/>
        </p:nvSpPr>
        <p:spPr>
          <a:xfrm>
            <a:off x="8237923" y="1747814"/>
            <a:ext cx="2380413" cy="1985159"/>
          </a:xfrm>
          <a:prstGeom prst="rect">
            <a:avLst/>
          </a:prstGeom>
          <a:noFill/>
        </p:spPr>
        <p:txBody>
          <a:bodyPr wrap="square">
            <a:spAutoFit/>
          </a:bodyPr>
          <a:lstStyle/>
          <a:p>
            <a:pPr>
              <a:spcBef>
                <a:spcPts val="300"/>
              </a:spcBef>
            </a:pPr>
            <a:r>
              <a:rPr lang="en-US" sz="2000" b="1" dirty="0">
                <a:solidFill>
                  <a:srgbClr val="233166"/>
                </a:solidFill>
              </a:rPr>
              <a:t>Chelsea Hill</a:t>
            </a:r>
          </a:p>
          <a:p>
            <a:pPr>
              <a:spcBef>
                <a:spcPts val="300"/>
              </a:spcBef>
            </a:pPr>
            <a:r>
              <a:rPr lang="en-US" sz="2000" dirty="0">
                <a:solidFill>
                  <a:srgbClr val="233166"/>
                </a:solidFill>
              </a:rPr>
              <a:t>Director of Data</a:t>
            </a:r>
          </a:p>
          <a:p>
            <a:pPr>
              <a:spcBef>
                <a:spcPts val="300"/>
              </a:spcBef>
            </a:pPr>
            <a:r>
              <a:rPr lang="en-US" sz="1200" dirty="0">
                <a:solidFill>
                  <a:srgbClr val="233166"/>
                </a:solidFill>
                <a:hlinkClick r:id="rId11"/>
              </a:rPr>
              <a:t>chelsea.hill@eagleton.</a:t>
            </a:r>
          </a:p>
          <a:p>
            <a:pPr>
              <a:spcBef>
                <a:spcPts val="300"/>
              </a:spcBef>
            </a:pPr>
            <a:r>
              <a:rPr lang="en-US" sz="1200" dirty="0">
                <a:solidFill>
                  <a:srgbClr val="233166"/>
                </a:solidFill>
                <a:hlinkClick r:id="rId11"/>
              </a:rPr>
              <a:t>rutgers.edu</a:t>
            </a:r>
            <a:endParaRPr lang="en-US" sz="1200" dirty="0">
              <a:solidFill>
                <a:srgbClr val="233166"/>
              </a:solidFill>
            </a:endParaRPr>
          </a:p>
          <a:p>
            <a:pPr>
              <a:spcBef>
                <a:spcPts val="300"/>
              </a:spcBef>
            </a:pPr>
            <a:r>
              <a:rPr lang="en-US" sz="1200" dirty="0">
                <a:solidFill>
                  <a:srgbClr val="233166"/>
                </a:solidFill>
              </a:rPr>
              <a:t>848-932-8179</a:t>
            </a:r>
          </a:p>
          <a:p>
            <a:pPr>
              <a:spcBef>
                <a:spcPts val="300"/>
              </a:spcBef>
            </a:pPr>
            <a:endParaRPr lang="en-US" sz="1200" dirty="0">
              <a:solidFill>
                <a:srgbClr val="233166"/>
              </a:solidFill>
            </a:endParaRPr>
          </a:p>
          <a:p>
            <a:pPr>
              <a:spcBef>
                <a:spcPts val="300"/>
              </a:spcBef>
            </a:pPr>
            <a:endParaRPr lang="en-US" sz="2000" dirty="0">
              <a:solidFill>
                <a:srgbClr val="233166"/>
              </a:solidFill>
            </a:endParaRPr>
          </a:p>
        </p:txBody>
      </p:sp>
      <p:sp>
        <p:nvSpPr>
          <p:cNvPr id="19" name="TextBox 18">
            <a:extLst>
              <a:ext uri="{FF2B5EF4-FFF2-40B4-BE49-F238E27FC236}">
                <a16:creationId xmlns:a16="http://schemas.microsoft.com/office/drawing/2014/main" id="{ECB3B115-658D-05B8-CB51-17D7E0334CF2}"/>
              </a:ext>
            </a:extLst>
          </p:cNvPr>
          <p:cNvSpPr txBox="1"/>
          <p:nvPr/>
        </p:nvSpPr>
        <p:spPr>
          <a:xfrm>
            <a:off x="4040290" y="3237770"/>
            <a:ext cx="2014004" cy="1233133"/>
          </a:xfrm>
          <a:prstGeom prst="rect">
            <a:avLst/>
          </a:prstGeom>
          <a:noFill/>
        </p:spPr>
        <p:txBody>
          <a:bodyPr wrap="square">
            <a:spAutoFit/>
          </a:bodyPr>
          <a:lstStyle/>
          <a:p>
            <a:pPr>
              <a:spcBef>
                <a:spcPts val="300"/>
              </a:spcBef>
            </a:pPr>
            <a:r>
              <a:rPr lang="en-US" sz="1200" b="1" dirty="0">
                <a:solidFill>
                  <a:srgbClr val="233166"/>
                </a:solidFill>
              </a:rPr>
              <a:t>Areas of expertise: </a:t>
            </a:r>
            <a:r>
              <a:rPr lang="en-US" sz="1200" dirty="0">
                <a:solidFill>
                  <a:srgbClr val="233166"/>
                </a:solidFill>
              </a:rPr>
              <a:t>Use of campaign funds for childcare; candidate training and recruitment; K-12 political leadership education;  historical milestones. </a:t>
            </a:r>
          </a:p>
        </p:txBody>
      </p:sp>
      <p:sp>
        <p:nvSpPr>
          <p:cNvPr id="20" name="TextBox 19">
            <a:extLst>
              <a:ext uri="{FF2B5EF4-FFF2-40B4-BE49-F238E27FC236}">
                <a16:creationId xmlns:a16="http://schemas.microsoft.com/office/drawing/2014/main" id="{E8213125-5AA6-9BCA-CAAE-C6C6ED1B9A2F}"/>
              </a:ext>
            </a:extLst>
          </p:cNvPr>
          <p:cNvSpPr txBox="1"/>
          <p:nvPr/>
        </p:nvSpPr>
        <p:spPr>
          <a:xfrm>
            <a:off x="4040290" y="4972342"/>
            <a:ext cx="2014004" cy="1384995"/>
          </a:xfrm>
          <a:prstGeom prst="rect">
            <a:avLst/>
          </a:prstGeom>
          <a:noFill/>
        </p:spPr>
        <p:txBody>
          <a:bodyPr wrap="square">
            <a:spAutoFit/>
          </a:bodyPr>
          <a:lstStyle/>
          <a:p>
            <a:pPr>
              <a:spcBef>
                <a:spcPts val="300"/>
              </a:spcBef>
            </a:pPr>
            <a:r>
              <a:rPr lang="en-US" sz="1200" b="1" dirty="0">
                <a:solidFill>
                  <a:srgbClr val="233166"/>
                </a:solidFill>
              </a:rPr>
              <a:t>Areas of expertise: </a:t>
            </a:r>
            <a:r>
              <a:rPr lang="en-US" sz="1200" dirty="0">
                <a:solidFill>
                  <a:srgbClr val="233166"/>
                </a:solidFill>
                <a:latin typeface="Calibri" panose="020F0502020204030204" pitchFamily="34" charset="0"/>
              </a:rPr>
              <a:t>Fundraising; women as political donors; women’s paths to office; gender, race, and state-level politics; “women of color” as an identity.</a:t>
            </a:r>
            <a:endParaRPr lang="en-US" sz="1200" dirty="0">
              <a:solidFill>
                <a:srgbClr val="233166"/>
              </a:solidFill>
            </a:endParaRPr>
          </a:p>
        </p:txBody>
      </p:sp>
      <p:sp>
        <p:nvSpPr>
          <p:cNvPr id="21" name="TextBox 20">
            <a:extLst>
              <a:ext uri="{FF2B5EF4-FFF2-40B4-BE49-F238E27FC236}">
                <a16:creationId xmlns:a16="http://schemas.microsoft.com/office/drawing/2014/main" id="{E088ED5E-397A-5525-C83A-EACE981B3278}"/>
              </a:ext>
            </a:extLst>
          </p:cNvPr>
          <p:cNvSpPr txBox="1"/>
          <p:nvPr/>
        </p:nvSpPr>
        <p:spPr>
          <a:xfrm>
            <a:off x="4042943" y="1505771"/>
            <a:ext cx="2014004" cy="830997"/>
          </a:xfrm>
          <a:prstGeom prst="rect">
            <a:avLst/>
          </a:prstGeom>
          <a:noFill/>
        </p:spPr>
        <p:txBody>
          <a:bodyPr wrap="square">
            <a:spAutoFit/>
          </a:bodyPr>
          <a:lstStyle/>
          <a:p>
            <a:pPr>
              <a:spcBef>
                <a:spcPts val="300"/>
              </a:spcBef>
            </a:pPr>
            <a:r>
              <a:rPr lang="en-US" sz="1200" b="1" dirty="0">
                <a:solidFill>
                  <a:srgbClr val="233166"/>
                </a:solidFill>
              </a:rPr>
              <a:t>Areas of expertise: </a:t>
            </a:r>
            <a:r>
              <a:rPr lang="en-US" sz="1200" dirty="0">
                <a:solidFill>
                  <a:srgbClr val="233166"/>
                </a:solidFill>
              </a:rPr>
              <a:t>Gender and electoral politics; women’s paths to office;  </a:t>
            </a:r>
            <a:r>
              <a:rPr lang="en-US" sz="1200" b="1" dirty="0">
                <a:solidFill>
                  <a:srgbClr val="233166"/>
                </a:solidFill>
              </a:rPr>
              <a:t> </a:t>
            </a:r>
            <a:r>
              <a:rPr lang="en-US" sz="1200" dirty="0">
                <a:solidFill>
                  <a:srgbClr val="233166"/>
                </a:solidFill>
              </a:rPr>
              <a:t>historical milestones. </a:t>
            </a:r>
          </a:p>
        </p:txBody>
      </p:sp>
      <p:sp>
        <p:nvSpPr>
          <p:cNvPr id="22" name="TextBox 21">
            <a:extLst>
              <a:ext uri="{FF2B5EF4-FFF2-40B4-BE49-F238E27FC236}">
                <a16:creationId xmlns:a16="http://schemas.microsoft.com/office/drawing/2014/main" id="{462CB1AA-0F8D-84D2-0FF8-AD9BAA692822}"/>
              </a:ext>
            </a:extLst>
          </p:cNvPr>
          <p:cNvSpPr txBox="1"/>
          <p:nvPr/>
        </p:nvSpPr>
        <p:spPr>
          <a:xfrm>
            <a:off x="10103893" y="17588"/>
            <a:ext cx="1859366" cy="1754326"/>
          </a:xfrm>
          <a:prstGeom prst="rect">
            <a:avLst/>
          </a:prstGeom>
          <a:noFill/>
        </p:spPr>
        <p:txBody>
          <a:bodyPr wrap="square">
            <a:spAutoFit/>
          </a:bodyPr>
          <a:lstStyle/>
          <a:p>
            <a:pPr>
              <a:spcBef>
                <a:spcPts val="300"/>
              </a:spcBef>
            </a:pPr>
            <a:r>
              <a:rPr lang="en-US" sz="1200" b="1" dirty="0">
                <a:solidFill>
                  <a:srgbClr val="233166"/>
                </a:solidFill>
              </a:rPr>
              <a:t>Areas of expertise: </a:t>
            </a:r>
            <a:r>
              <a:rPr lang="en-US" sz="1200" dirty="0">
                <a:solidFill>
                  <a:srgbClr val="233166"/>
                </a:solidFill>
                <a:latin typeface="Calibri" panose="020F0502020204030204" pitchFamily="34" charset="0"/>
              </a:rPr>
              <a:t>Gender and intersectional dynamics in campaign strategy and candidate evaluation; masculinity and executive politics; trends in candidacy, nominations, and success by gender, race, and party.</a:t>
            </a:r>
            <a:endParaRPr lang="en-US" sz="1200" dirty="0">
              <a:solidFill>
                <a:srgbClr val="233166"/>
              </a:solidFill>
            </a:endParaRPr>
          </a:p>
        </p:txBody>
      </p:sp>
      <p:sp>
        <p:nvSpPr>
          <p:cNvPr id="23" name="TextBox 22">
            <a:extLst>
              <a:ext uri="{FF2B5EF4-FFF2-40B4-BE49-F238E27FC236}">
                <a16:creationId xmlns:a16="http://schemas.microsoft.com/office/drawing/2014/main" id="{92DDAFFA-0853-D6D9-48E6-8907F1A2DC56}"/>
              </a:ext>
            </a:extLst>
          </p:cNvPr>
          <p:cNvSpPr txBox="1"/>
          <p:nvPr/>
        </p:nvSpPr>
        <p:spPr>
          <a:xfrm>
            <a:off x="10103892" y="1814609"/>
            <a:ext cx="1859367" cy="830997"/>
          </a:xfrm>
          <a:prstGeom prst="rect">
            <a:avLst/>
          </a:prstGeom>
          <a:noFill/>
        </p:spPr>
        <p:txBody>
          <a:bodyPr wrap="square">
            <a:spAutoFit/>
          </a:bodyPr>
          <a:lstStyle/>
          <a:p>
            <a:pPr>
              <a:spcBef>
                <a:spcPts val="300"/>
              </a:spcBef>
            </a:pPr>
            <a:r>
              <a:rPr lang="en-US" sz="1200" b="1" dirty="0">
                <a:solidFill>
                  <a:srgbClr val="233166"/>
                </a:solidFill>
              </a:rPr>
              <a:t>Areas of expertise: </a:t>
            </a:r>
            <a:r>
              <a:rPr lang="en-US" sz="1200" dirty="0">
                <a:solidFill>
                  <a:srgbClr val="233166"/>
                </a:solidFill>
                <a:latin typeface="Calibri" panose="020F0502020204030204" pitchFamily="34" charset="0"/>
              </a:rPr>
              <a:t>Current and historic data on women candidates and officeholders. </a:t>
            </a:r>
            <a:endParaRPr lang="en-US" sz="1200" dirty="0">
              <a:solidFill>
                <a:srgbClr val="233166"/>
              </a:solidFill>
            </a:endParaRPr>
          </a:p>
        </p:txBody>
      </p:sp>
      <p:pic>
        <p:nvPicPr>
          <p:cNvPr id="24" name="Picture 23">
            <a:extLst>
              <a:ext uri="{FF2B5EF4-FFF2-40B4-BE49-F238E27FC236}">
                <a16:creationId xmlns:a16="http://schemas.microsoft.com/office/drawing/2014/main" id="{AE5CD46C-77F5-44A1-5272-B20B83DE88E2}"/>
              </a:ext>
            </a:extLst>
          </p:cNvPr>
          <p:cNvPicPr>
            <a:picLocks noChangeAspect="1"/>
          </p:cNvPicPr>
          <p:nvPr/>
        </p:nvPicPr>
        <p:blipFill>
          <a:blip r:embed="rId12"/>
          <a:stretch>
            <a:fillRect/>
          </a:stretch>
        </p:blipFill>
        <p:spPr>
          <a:xfrm>
            <a:off x="6597271" y="3470810"/>
            <a:ext cx="1645920" cy="1645920"/>
          </a:xfrm>
          <a:prstGeom prst="rect">
            <a:avLst/>
          </a:prstGeom>
        </p:spPr>
      </p:pic>
      <p:sp>
        <p:nvSpPr>
          <p:cNvPr id="25" name="TextBox 24">
            <a:extLst>
              <a:ext uri="{FF2B5EF4-FFF2-40B4-BE49-F238E27FC236}">
                <a16:creationId xmlns:a16="http://schemas.microsoft.com/office/drawing/2014/main" id="{5C4AFD47-91C4-044A-9022-BCAE1ED2DBBE}"/>
              </a:ext>
            </a:extLst>
          </p:cNvPr>
          <p:cNvSpPr txBox="1"/>
          <p:nvPr/>
        </p:nvSpPr>
        <p:spPr>
          <a:xfrm>
            <a:off x="8232803" y="3428545"/>
            <a:ext cx="2134377" cy="1808187"/>
          </a:xfrm>
          <a:prstGeom prst="rect">
            <a:avLst/>
          </a:prstGeom>
          <a:noFill/>
        </p:spPr>
        <p:txBody>
          <a:bodyPr wrap="square">
            <a:spAutoFit/>
          </a:bodyPr>
          <a:lstStyle/>
          <a:p>
            <a:pPr>
              <a:spcBef>
                <a:spcPts val="300"/>
              </a:spcBef>
            </a:pPr>
            <a:r>
              <a:rPr lang="en-US" sz="2000" b="1" dirty="0">
                <a:solidFill>
                  <a:srgbClr val="233166"/>
                </a:solidFill>
              </a:rPr>
              <a:t>Kimberly Peeler-Allen</a:t>
            </a:r>
          </a:p>
          <a:p>
            <a:pPr>
              <a:spcBef>
                <a:spcPts val="300"/>
              </a:spcBef>
            </a:pPr>
            <a:r>
              <a:rPr lang="en-US" sz="2000" dirty="0">
                <a:solidFill>
                  <a:srgbClr val="233166"/>
                </a:solidFill>
              </a:rPr>
              <a:t>Visiting Practitioner</a:t>
            </a:r>
          </a:p>
          <a:p>
            <a:pPr>
              <a:spcBef>
                <a:spcPts val="300"/>
              </a:spcBef>
            </a:pPr>
            <a:r>
              <a:rPr lang="en-US" sz="1200" dirty="0">
                <a:solidFill>
                  <a:srgbClr val="233166"/>
                </a:solidFill>
                <a:hlinkClick r:id="rId13"/>
              </a:rPr>
              <a:t>Kimberly@peeler-allen.com</a:t>
            </a:r>
            <a:r>
              <a:rPr lang="en-US" sz="1200" dirty="0">
                <a:solidFill>
                  <a:srgbClr val="233166"/>
                </a:solidFill>
              </a:rPr>
              <a:t> </a:t>
            </a:r>
          </a:p>
          <a:p>
            <a:pPr>
              <a:spcBef>
                <a:spcPts val="300"/>
              </a:spcBef>
            </a:pPr>
            <a:endParaRPr lang="en-US" sz="1200" dirty="0">
              <a:solidFill>
                <a:srgbClr val="233166"/>
              </a:solidFill>
            </a:endParaRPr>
          </a:p>
        </p:txBody>
      </p:sp>
      <p:sp>
        <p:nvSpPr>
          <p:cNvPr id="26" name="TextBox 25">
            <a:extLst>
              <a:ext uri="{FF2B5EF4-FFF2-40B4-BE49-F238E27FC236}">
                <a16:creationId xmlns:a16="http://schemas.microsoft.com/office/drawing/2014/main" id="{F5C7488B-D012-C6F8-AA81-75504C421A92}"/>
              </a:ext>
            </a:extLst>
          </p:cNvPr>
          <p:cNvSpPr txBox="1"/>
          <p:nvPr/>
        </p:nvSpPr>
        <p:spPr>
          <a:xfrm>
            <a:off x="10103892" y="3472354"/>
            <a:ext cx="1717374" cy="1015663"/>
          </a:xfrm>
          <a:prstGeom prst="rect">
            <a:avLst/>
          </a:prstGeom>
          <a:noFill/>
        </p:spPr>
        <p:txBody>
          <a:bodyPr wrap="square">
            <a:spAutoFit/>
          </a:bodyPr>
          <a:lstStyle/>
          <a:p>
            <a:pPr>
              <a:spcBef>
                <a:spcPts val="300"/>
              </a:spcBef>
            </a:pPr>
            <a:r>
              <a:rPr lang="en-US" sz="1200" b="1" dirty="0">
                <a:solidFill>
                  <a:srgbClr val="233166"/>
                </a:solidFill>
              </a:rPr>
              <a:t>Areas of expertise: </a:t>
            </a:r>
            <a:r>
              <a:rPr lang="en-US" sz="1200" dirty="0">
                <a:solidFill>
                  <a:srgbClr val="233166"/>
                </a:solidFill>
                <a:latin typeface="Calibri" panose="020F0502020204030204" pitchFamily="34" charset="0"/>
              </a:rPr>
              <a:t>Black women in politics;  fundraising; gender, race, and campaign strategy.</a:t>
            </a:r>
            <a:endParaRPr lang="en-US" sz="1200" dirty="0">
              <a:solidFill>
                <a:srgbClr val="233166"/>
              </a:solidFill>
            </a:endParaRPr>
          </a:p>
        </p:txBody>
      </p:sp>
      <p:pic>
        <p:nvPicPr>
          <p:cNvPr id="28" name="Picture 27" descr="A person smiling at camera&#10;&#10;Description automatically generated">
            <a:extLst>
              <a:ext uri="{FF2B5EF4-FFF2-40B4-BE49-F238E27FC236}">
                <a16:creationId xmlns:a16="http://schemas.microsoft.com/office/drawing/2014/main" id="{CAEDFCF2-7772-3B2E-3BBE-CEA08D3D0509}"/>
              </a:ext>
            </a:extLst>
          </p:cNvPr>
          <p:cNvPicPr>
            <a:picLocks noChangeAspect="1"/>
          </p:cNvPicPr>
          <p:nvPr/>
        </p:nvPicPr>
        <p:blipFill>
          <a:blip r:embed="rId14"/>
          <a:stretch>
            <a:fillRect/>
          </a:stretch>
        </p:blipFill>
        <p:spPr>
          <a:xfrm>
            <a:off x="6619668" y="5190566"/>
            <a:ext cx="1645920" cy="1645920"/>
          </a:xfrm>
          <a:prstGeom prst="rect">
            <a:avLst/>
          </a:prstGeom>
        </p:spPr>
      </p:pic>
      <p:sp>
        <p:nvSpPr>
          <p:cNvPr id="29" name="TextBox 28">
            <a:extLst>
              <a:ext uri="{FF2B5EF4-FFF2-40B4-BE49-F238E27FC236}">
                <a16:creationId xmlns:a16="http://schemas.microsoft.com/office/drawing/2014/main" id="{BD366E63-DA76-0860-ABB6-E6ABE8E54DBB}"/>
              </a:ext>
            </a:extLst>
          </p:cNvPr>
          <p:cNvSpPr txBox="1"/>
          <p:nvPr/>
        </p:nvSpPr>
        <p:spPr>
          <a:xfrm>
            <a:off x="8265588" y="5104228"/>
            <a:ext cx="1995552" cy="1808187"/>
          </a:xfrm>
          <a:prstGeom prst="rect">
            <a:avLst/>
          </a:prstGeom>
          <a:noFill/>
        </p:spPr>
        <p:txBody>
          <a:bodyPr wrap="square">
            <a:spAutoFit/>
          </a:bodyPr>
          <a:lstStyle/>
          <a:p>
            <a:pPr>
              <a:spcBef>
                <a:spcPts val="300"/>
              </a:spcBef>
            </a:pPr>
            <a:r>
              <a:rPr lang="en-US" sz="2000" b="1" dirty="0" err="1">
                <a:solidFill>
                  <a:srgbClr val="233166"/>
                </a:solidFill>
              </a:rPr>
              <a:t>Paru</a:t>
            </a:r>
            <a:r>
              <a:rPr lang="en-US" sz="2000" b="1" dirty="0">
                <a:solidFill>
                  <a:srgbClr val="233166"/>
                </a:solidFill>
              </a:rPr>
              <a:t> Shah</a:t>
            </a:r>
          </a:p>
          <a:p>
            <a:pPr>
              <a:spcBef>
                <a:spcPts val="300"/>
              </a:spcBef>
            </a:pPr>
            <a:r>
              <a:rPr lang="en-US" sz="2000" dirty="0">
                <a:solidFill>
                  <a:srgbClr val="233166"/>
                </a:solidFill>
              </a:rPr>
              <a:t>Senior Scholar and Professor of Political Science</a:t>
            </a:r>
          </a:p>
          <a:p>
            <a:pPr>
              <a:spcBef>
                <a:spcPts val="300"/>
              </a:spcBef>
            </a:pPr>
            <a:r>
              <a:rPr lang="en-US" sz="1200" dirty="0">
                <a:solidFill>
                  <a:srgbClr val="233166"/>
                </a:solidFill>
                <a:hlinkClick r:id="rId15"/>
              </a:rPr>
              <a:t>ps1372@polisci.rutgers.edu</a:t>
            </a:r>
            <a:r>
              <a:rPr lang="en-US" sz="1200" dirty="0">
                <a:solidFill>
                  <a:srgbClr val="233166"/>
                </a:solidFill>
              </a:rPr>
              <a:t> </a:t>
            </a:r>
          </a:p>
          <a:p>
            <a:pPr>
              <a:spcBef>
                <a:spcPts val="300"/>
              </a:spcBef>
            </a:pPr>
            <a:r>
              <a:rPr lang="en-US" sz="1200" dirty="0">
                <a:solidFill>
                  <a:srgbClr val="233166"/>
                </a:solidFill>
              </a:rPr>
              <a:t>(848) 932-8809</a:t>
            </a:r>
          </a:p>
        </p:txBody>
      </p:sp>
      <p:sp>
        <p:nvSpPr>
          <p:cNvPr id="30" name="TextBox 29">
            <a:extLst>
              <a:ext uri="{FF2B5EF4-FFF2-40B4-BE49-F238E27FC236}">
                <a16:creationId xmlns:a16="http://schemas.microsoft.com/office/drawing/2014/main" id="{CFA5FFC8-8226-7793-4B42-037AF4077B8F}"/>
              </a:ext>
            </a:extLst>
          </p:cNvPr>
          <p:cNvSpPr txBox="1"/>
          <p:nvPr/>
        </p:nvSpPr>
        <p:spPr>
          <a:xfrm>
            <a:off x="10103892" y="5172697"/>
            <a:ext cx="2014004" cy="1015663"/>
          </a:xfrm>
          <a:prstGeom prst="rect">
            <a:avLst/>
          </a:prstGeom>
          <a:noFill/>
        </p:spPr>
        <p:txBody>
          <a:bodyPr wrap="square">
            <a:spAutoFit/>
          </a:bodyPr>
          <a:lstStyle/>
          <a:p>
            <a:pPr>
              <a:spcBef>
                <a:spcPts val="300"/>
              </a:spcBef>
            </a:pPr>
            <a:r>
              <a:rPr lang="en-US" sz="1200" b="1" dirty="0">
                <a:solidFill>
                  <a:srgbClr val="233166"/>
                </a:solidFill>
              </a:rPr>
              <a:t>Areas of expertise: </a:t>
            </a:r>
            <a:r>
              <a:rPr lang="en-US" sz="1200" dirty="0">
                <a:solidFill>
                  <a:srgbClr val="233166"/>
                </a:solidFill>
                <a:latin typeface="Calibri" panose="020F0502020204030204" pitchFamily="34" charset="0"/>
              </a:rPr>
              <a:t>gender, race, and state/local politics; paths to office; descriptive and substantive representation </a:t>
            </a:r>
            <a:endParaRPr lang="en-US" sz="1200" dirty="0">
              <a:solidFill>
                <a:srgbClr val="233166"/>
              </a:solidFill>
            </a:endParaRPr>
          </a:p>
        </p:txBody>
      </p:sp>
      <p:sp>
        <p:nvSpPr>
          <p:cNvPr id="32" name="TextBox 31">
            <a:extLst>
              <a:ext uri="{FF2B5EF4-FFF2-40B4-BE49-F238E27FC236}">
                <a16:creationId xmlns:a16="http://schemas.microsoft.com/office/drawing/2014/main" id="{CB579677-7743-B6E2-5D9E-8B8CFA127112}"/>
              </a:ext>
            </a:extLst>
          </p:cNvPr>
          <p:cNvSpPr txBox="1"/>
          <p:nvPr/>
        </p:nvSpPr>
        <p:spPr>
          <a:xfrm>
            <a:off x="160013" y="200821"/>
            <a:ext cx="6096000" cy="646331"/>
          </a:xfrm>
          <a:prstGeom prst="rect">
            <a:avLst/>
          </a:prstGeom>
          <a:noFill/>
        </p:spPr>
        <p:txBody>
          <a:bodyPr wrap="square">
            <a:spAutoFit/>
          </a:bodyPr>
          <a:lstStyle/>
          <a:p>
            <a:pPr>
              <a:spcBef>
                <a:spcPts val="300"/>
              </a:spcBef>
            </a:pPr>
            <a:r>
              <a:rPr lang="en-US" sz="3600" b="1" dirty="0">
                <a:solidFill>
                  <a:srgbClr val="233166"/>
                </a:solidFill>
              </a:rPr>
              <a:t>CAWP Experts</a:t>
            </a:r>
          </a:p>
        </p:txBody>
      </p:sp>
      <p:cxnSp>
        <p:nvCxnSpPr>
          <p:cNvPr id="34" name="Straight Connector 33">
            <a:extLst>
              <a:ext uri="{FF2B5EF4-FFF2-40B4-BE49-F238E27FC236}">
                <a16:creationId xmlns:a16="http://schemas.microsoft.com/office/drawing/2014/main" id="{6E90F4E2-2600-1FA5-2906-92A47C15A556}"/>
              </a:ext>
            </a:extLst>
          </p:cNvPr>
          <p:cNvCxnSpPr/>
          <p:nvPr/>
        </p:nvCxnSpPr>
        <p:spPr>
          <a:xfrm>
            <a:off x="213242" y="985133"/>
            <a:ext cx="4834050" cy="0"/>
          </a:xfrm>
          <a:prstGeom prst="line">
            <a:avLst/>
          </a:prstGeom>
          <a:ln w="1206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9773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background with different shapes&#10;&#10;Description automatically generated">
            <a:extLst>
              <a:ext uri="{FF2B5EF4-FFF2-40B4-BE49-F238E27FC236}">
                <a16:creationId xmlns:a16="http://schemas.microsoft.com/office/drawing/2014/main" id="{5952FA2B-C0DF-6C7E-D8E9-13FDA14A9BD4}"/>
              </a:ext>
            </a:extLst>
          </p:cNvPr>
          <p:cNvPicPr>
            <a:picLocks noChangeAspect="1"/>
          </p:cNvPicPr>
          <p:nvPr/>
        </p:nvPicPr>
        <p:blipFill rotWithShape="1">
          <a:blip r:embed="rId2"/>
          <a:srcRect l="5437" t="7145" r="28544" b="1758"/>
          <a:stretch/>
        </p:blipFill>
        <p:spPr>
          <a:xfrm>
            <a:off x="3482236" y="10"/>
            <a:ext cx="8709764" cy="6853876"/>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6B1558B-DC33-23F9-932D-BD3402894C6F}"/>
              </a:ext>
            </a:extLst>
          </p:cNvPr>
          <p:cNvSpPr>
            <a:spLocks noGrp="1"/>
          </p:cNvSpPr>
          <p:nvPr>
            <p:ph type="ctrTitle"/>
          </p:nvPr>
        </p:nvSpPr>
        <p:spPr>
          <a:xfrm>
            <a:off x="477981" y="1122363"/>
            <a:ext cx="4023360" cy="3204134"/>
          </a:xfrm>
        </p:spPr>
        <p:txBody>
          <a:bodyPr anchor="b">
            <a:normAutofit/>
          </a:bodyPr>
          <a:lstStyle/>
          <a:p>
            <a:pPr algn="l"/>
            <a:r>
              <a:rPr lang="en-US" sz="4800" dirty="0">
                <a:solidFill>
                  <a:schemeClr val="bg1"/>
                </a:solidFill>
                <a:latin typeface="Roboto Light" panose="02000000000000000000" pitchFamily="2" charset="0"/>
                <a:ea typeface="Roboto Light" panose="02000000000000000000" pitchFamily="2" charset="0"/>
              </a:rPr>
              <a:t>Rethinking Women’s Political Power</a:t>
            </a:r>
          </a:p>
        </p:txBody>
      </p:sp>
      <p:sp>
        <p:nvSpPr>
          <p:cNvPr id="3" name="Subtitle 2">
            <a:extLst>
              <a:ext uri="{FF2B5EF4-FFF2-40B4-BE49-F238E27FC236}">
                <a16:creationId xmlns:a16="http://schemas.microsoft.com/office/drawing/2014/main" id="{3623771F-38A6-31FB-6064-F1F310B1FA68}"/>
              </a:ext>
            </a:extLst>
          </p:cNvPr>
          <p:cNvSpPr>
            <a:spLocks noGrp="1"/>
          </p:cNvSpPr>
          <p:nvPr>
            <p:ph type="subTitle" idx="1"/>
          </p:nvPr>
        </p:nvSpPr>
        <p:spPr>
          <a:xfrm>
            <a:off x="477980" y="4872922"/>
            <a:ext cx="4023359" cy="1208141"/>
          </a:xfrm>
        </p:spPr>
        <p:txBody>
          <a:bodyPr>
            <a:normAutofit/>
          </a:bodyPr>
          <a:lstStyle/>
          <a:p>
            <a:pPr algn="l"/>
            <a:r>
              <a:rPr lang="en-US" sz="2800" kern="100" dirty="0">
                <a:solidFill>
                  <a:schemeClr val="bg1"/>
                </a:solidFill>
                <a:effectLst/>
                <a:latin typeface="Roboto Thin" panose="02000000000000000000" pitchFamily="2" charset="0"/>
                <a:ea typeface="Roboto Thin" panose="02000000000000000000" pitchFamily="2" charset="0"/>
                <a:cs typeface="Times New Roman" panose="02020603050405020304" pitchFamily="18" charset="0"/>
              </a:rPr>
              <a:t>Briefing for Women’s Political Organizations</a:t>
            </a:r>
          </a:p>
          <a:p>
            <a:pPr algn="l"/>
            <a:endParaRPr lang="en-US" sz="2000" dirty="0">
              <a:solidFill>
                <a:schemeClr val="bg1"/>
              </a:solidFill>
            </a:endParaRP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logo with white text&#10;&#10;Description automatically generated">
            <a:extLst>
              <a:ext uri="{FF2B5EF4-FFF2-40B4-BE49-F238E27FC236}">
                <a16:creationId xmlns:a16="http://schemas.microsoft.com/office/drawing/2014/main" id="{8494DBA3-0A64-2038-8F1D-B9792DD8A209}"/>
              </a:ext>
            </a:extLst>
          </p:cNvPr>
          <p:cNvPicPr>
            <a:picLocks noChangeAspect="1"/>
          </p:cNvPicPr>
          <p:nvPr/>
        </p:nvPicPr>
        <p:blipFill>
          <a:blip r:embed="rId3"/>
          <a:stretch>
            <a:fillRect/>
          </a:stretch>
        </p:blipFill>
        <p:spPr>
          <a:xfrm>
            <a:off x="389577" y="5921893"/>
            <a:ext cx="3657600" cy="723900"/>
          </a:xfrm>
          <a:prstGeom prst="rect">
            <a:avLst/>
          </a:prstGeom>
        </p:spPr>
      </p:pic>
      <p:sp>
        <p:nvSpPr>
          <p:cNvPr id="4" name="Subtitle 2">
            <a:extLst>
              <a:ext uri="{FF2B5EF4-FFF2-40B4-BE49-F238E27FC236}">
                <a16:creationId xmlns:a16="http://schemas.microsoft.com/office/drawing/2014/main" id="{6EA4F8FE-5395-2DD4-AC24-1B7DFEB529A8}"/>
              </a:ext>
            </a:extLst>
          </p:cNvPr>
          <p:cNvSpPr txBox="1">
            <a:spLocks/>
          </p:cNvSpPr>
          <p:nvPr/>
        </p:nvSpPr>
        <p:spPr>
          <a:xfrm>
            <a:off x="4979315" y="6041723"/>
            <a:ext cx="7212681" cy="8162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kern="100" dirty="0" err="1">
                <a:solidFill>
                  <a:schemeClr val="bg1"/>
                </a:solidFill>
                <a:latin typeface="Roboto Light" panose="02000000000000000000" pitchFamily="2" charset="0"/>
                <a:ea typeface="Roboto Light" panose="02000000000000000000" pitchFamily="2" charset="0"/>
                <a:cs typeface="Times New Roman" panose="02020603050405020304" pitchFamily="18" charset="0"/>
              </a:rPr>
              <a:t>rethinkingpower.rutgers.edu</a:t>
            </a:r>
            <a:endParaRPr lang="en-US" sz="2800" kern="100" dirty="0">
              <a:solidFill>
                <a:schemeClr val="bg1"/>
              </a:solidFill>
              <a:latin typeface="Roboto Light" panose="02000000000000000000" pitchFamily="2" charset="0"/>
              <a:ea typeface="Roboto Light"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1149645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background with different shapes&#10;&#10;Description automatically generated">
            <a:extLst>
              <a:ext uri="{FF2B5EF4-FFF2-40B4-BE49-F238E27FC236}">
                <a16:creationId xmlns:a16="http://schemas.microsoft.com/office/drawing/2014/main" id="{5952FA2B-C0DF-6C7E-D8E9-13FDA14A9BD4}"/>
              </a:ext>
            </a:extLst>
          </p:cNvPr>
          <p:cNvPicPr>
            <a:picLocks noChangeAspect="1"/>
          </p:cNvPicPr>
          <p:nvPr/>
        </p:nvPicPr>
        <p:blipFill rotWithShape="1">
          <a:blip r:embed="rId2"/>
          <a:srcRect l="5437" t="7145" r="28544" b="1758"/>
          <a:stretch/>
        </p:blipFill>
        <p:spPr>
          <a:xfrm>
            <a:off x="3482236" y="10"/>
            <a:ext cx="8709764" cy="6853876"/>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6B1558B-DC33-23F9-932D-BD3402894C6F}"/>
              </a:ext>
            </a:extLst>
          </p:cNvPr>
          <p:cNvSpPr>
            <a:spLocks noGrp="1"/>
          </p:cNvSpPr>
          <p:nvPr>
            <p:ph type="ctrTitle"/>
          </p:nvPr>
        </p:nvSpPr>
        <p:spPr>
          <a:xfrm>
            <a:off x="477981" y="1122363"/>
            <a:ext cx="4023360" cy="3204134"/>
          </a:xfrm>
        </p:spPr>
        <p:txBody>
          <a:bodyPr anchor="b">
            <a:normAutofit/>
          </a:bodyPr>
          <a:lstStyle/>
          <a:p>
            <a:pPr algn="l"/>
            <a:r>
              <a:rPr lang="en-US" sz="4800" dirty="0">
                <a:solidFill>
                  <a:schemeClr val="bg1"/>
                </a:solidFill>
                <a:latin typeface="Roboto Light" panose="02000000000000000000" pitchFamily="2" charset="0"/>
                <a:ea typeface="Roboto Light" panose="02000000000000000000" pitchFamily="2" charset="0"/>
              </a:rPr>
              <a:t>Rethinking Women’s Political Power</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logo with white text&#10;&#10;Description automatically generated">
            <a:extLst>
              <a:ext uri="{FF2B5EF4-FFF2-40B4-BE49-F238E27FC236}">
                <a16:creationId xmlns:a16="http://schemas.microsoft.com/office/drawing/2014/main" id="{8494DBA3-0A64-2038-8F1D-B9792DD8A209}"/>
              </a:ext>
            </a:extLst>
          </p:cNvPr>
          <p:cNvPicPr>
            <a:picLocks noChangeAspect="1"/>
          </p:cNvPicPr>
          <p:nvPr/>
        </p:nvPicPr>
        <p:blipFill>
          <a:blip r:embed="rId3"/>
          <a:stretch>
            <a:fillRect/>
          </a:stretch>
        </p:blipFill>
        <p:spPr>
          <a:xfrm>
            <a:off x="389577" y="5921893"/>
            <a:ext cx="3657600" cy="723900"/>
          </a:xfrm>
          <a:prstGeom prst="rect">
            <a:avLst/>
          </a:prstGeom>
        </p:spPr>
      </p:pic>
      <p:sp>
        <p:nvSpPr>
          <p:cNvPr id="8" name="Subtitle 2">
            <a:extLst>
              <a:ext uri="{FF2B5EF4-FFF2-40B4-BE49-F238E27FC236}">
                <a16:creationId xmlns:a16="http://schemas.microsoft.com/office/drawing/2014/main" id="{716AEAE3-1434-30B7-BDB6-05974FD7892D}"/>
              </a:ext>
            </a:extLst>
          </p:cNvPr>
          <p:cNvSpPr txBox="1">
            <a:spLocks/>
          </p:cNvSpPr>
          <p:nvPr/>
        </p:nvSpPr>
        <p:spPr>
          <a:xfrm>
            <a:off x="4979315" y="6041723"/>
            <a:ext cx="7212681" cy="8162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kern="100" dirty="0" err="1">
                <a:solidFill>
                  <a:schemeClr val="bg1"/>
                </a:solidFill>
                <a:latin typeface="Roboto Light" panose="02000000000000000000" pitchFamily="2" charset="0"/>
                <a:ea typeface="Roboto Light" panose="02000000000000000000" pitchFamily="2" charset="0"/>
                <a:cs typeface="Times New Roman" panose="02020603050405020304" pitchFamily="18" charset="0"/>
              </a:rPr>
              <a:t>rethinkingpower.rutgers.edu</a:t>
            </a:r>
            <a:endParaRPr lang="en-US" sz="2800" kern="100" dirty="0">
              <a:solidFill>
                <a:schemeClr val="bg1"/>
              </a:solidFill>
              <a:latin typeface="Roboto Light" panose="02000000000000000000" pitchFamily="2" charset="0"/>
              <a:ea typeface="Roboto Light"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2447375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26D19A-FA9A-FA08-1BA2-043D376957FD}"/>
              </a:ext>
            </a:extLst>
          </p:cNvPr>
          <p:cNvSpPr/>
          <p:nvPr/>
        </p:nvSpPr>
        <p:spPr>
          <a:xfrm>
            <a:off x="0" y="0"/>
            <a:ext cx="6400800"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B25146-1E4A-031D-BD5A-992640A386EC}"/>
              </a:ext>
            </a:extLst>
          </p:cNvPr>
          <p:cNvSpPr>
            <a:spLocks noGrp="1"/>
          </p:cNvSpPr>
          <p:nvPr>
            <p:ph type="title"/>
          </p:nvPr>
        </p:nvSpPr>
        <p:spPr>
          <a:xfrm>
            <a:off x="286264" y="182563"/>
            <a:ext cx="4780005" cy="1325563"/>
          </a:xfrm>
        </p:spPr>
        <p:txBody>
          <a:bodyPr/>
          <a:lstStyle/>
          <a:p>
            <a:r>
              <a:rPr lang="en-US" dirty="0">
                <a:solidFill>
                  <a:schemeClr val="bg1"/>
                </a:solidFill>
                <a:latin typeface="Roboto Light" panose="02000000000000000000" pitchFamily="2" charset="0"/>
                <a:ea typeface="Roboto Light" panose="02000000000000000000" pitchFamily="2" charset="0"/>
              </a:rPr>
              <a:t>Purpose and Methods</a:t>
            </a:r>
          </a:p>
        </p:txBody>
      </p:sp>
      <p:sp>
        <p:nvSpPr>
          <p:cNvPr id="3" name="Content Placeholder 2">
            <a:extLst>
              <a:ext uri="{FF2B5EF4-FFF2-40B4-BE49-F238E27FC236}">
                <a16:creationId xmlns:a16="http://schemas.microsoft.com/office/drawing/2014/main" id="{866B8E9A-03AD-6BEC-C314-40128EA8643D}"/>
              </a:ext>
            </a:extLst>
          </p:cNvPr>
          <p:cNvSpPr>
            <a:spLocks noGrp="1"/>
          </p:cNvSpPr>
          <p:nvPr>
            <p:ph idx="1"/>
          </p:nvPr>
        </p:nvSpPr>
        <p:spPr>
          <a:xfrm>
            <a:off x="533401" y="1690687"/>
            <a:ext cx="4780006" cy="4821313"/>
          </a:xfrm>
        </p:spPr>
        <p:txBody>
          <a:bodyPr>
            <a:normAutofit/>
          </a:bodyPr>
          <a:lstStyle/>
          <a:p>
            <a:pPr>
              <a:lnSpc>
                <a:spcPct val="120000"/>
              </a:lnSpc>
            </a:pPr>
            <a:r>
              <a:rPr lang="en-US" sz="1800" b="1" dirty="0">
                <a:solidFill>
                  <a:schemeClr val="bg1"/>
                </a:solidFill>
                <a:latin typeface="Roboto Light" panose="02000000000000000000" pitchFamily="2" charset="0"/>
                <a:ea typeface="Roboto Light" panose="02000000000000000000" pitchFamily="2" charset="0"/>
              </a:rPr>
              <a:t>State Political Ecosystems: </a:t>
            </a:r>
            <a:r>
              <a:rPr lang="en-US" sz="1800" dirty="0">
                <a:solidFill>
                  <a:schemeClr val="bg1"/>
                </a:solidFill>
                <a:latin typeface="Roboto Thin" panose="02000000000000000000" pitchFamily="2" charset="0"/>
                <a:ea typeface="Roboto Thin" panose="02000000000000000000" pitchFamily="2" charset="0"/>
              </a:rPr>
              <a:t>The interconnected systems, networks of individuals and organizations, and overall environments in which both formal and informal politics occurs.</a:t>
            </a:r>
          </a:p>
          <a:p>
            <a:pPr>
              <a:lnSpc>
                <a:spcPct val="120000"/>
              </a:lnSpc>
            </a:pPr>
            <a:r>
              <a:rPr lang="en-US" sz="1800" dirty="0">
                <a:solidFill>
                  <a:schemeClr val="bg1"/>
                </a:solidFill>
                <a:latin typeface="Roboto Thin" panose="02000000000000000000" pitchFamily="2" charset="0"/>
                <a:ea typeface="Roboto Thin" panose="02000000000000000000" pitchFamily="2" charset="0"/>
              </a:rPr>
              <a:t>Interviews conducted with 192 political actors across five states – Georgia, Illinois, Nevada, Oklahoma, and Pennsylvania between November 2021 and June 2023.</a:t>
            </a:r>
          </a:p>
          <a:p>
            <a:pPr lvl="1"/>
            <a:endParaRPr lang="en-US" dirty="0"/>
          </a:p>
        </p:txBody>
      </p:sp>
      <p:cxnSp>
        <p:nvCxnSpPr>
          <p:cNvPr id="6" name="Straight Connector 5">
            <a:extLst>
              <a:ext uri="{FF2B5EF4-FFF2-40B4-BE49-F238E27FC236}">
                <a16:creationId xmlns:a16="http://schemas.microsoft.com/office/drawing/2014/main" id="{ADC9B006-08B1-B7D5-1B73-E26199825331}"/>
              </a:ext>
            </a:extLst>
          </p:cNvPr>
          <p:cNvCxnSpPr/>
          <p:nvPr/>
        </p:nvCxnSpPr>
        <p:spPr>
          <a:xfrm>
            <a:off x="395415" y="1532840"/>
            <a:ext cx="3105665" cy="0"/>
          </a:xfrm>
          <a:prstGeom prst="line">
            <a:avLst/>
          </a:prstGeom>
          <a:ln w="762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7137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26D19A-FA9A-FA08-1BA2-043D376957FD}"/>
              </a:ext>
            </a:extLst>
          </p:cNvPr>
          <p:cNvSpPr/>
          <p:nvPr/>
        </p:nvSpPr>
        <p:spPr>
          <a:xfrm>
            <a:off x="0" y="0"/>
            <a:ext cx="6400800"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B25146-1E4A-031D-BD5A-992640A386EC}"/>
              </a:ext>
            </a:extLst>
          </p:cNvPr>
          <p:cNvSpPr>
            <a:spLocks noGrp="1"/>
          </p:cNvSpPr>
          <p:nvPr>
            <p:ph type="title"/>
          </p:nvPr>
        </p:nvSpPr>
        <p:spPr>
          <a:xfrm>
            <a:off x="286264" y="182563"/>
            <a:ext cx="4780005" cy="1325563"/>
          </a:xfrm>
        </p:spPr>
        <p:txBody>
          <a:bodyPr/>
          <a:lstStyle/>
          <a:p>
            <a:r>
              <a:rPr lang="en-US" dirty="0">
                <a:solidFill>
                  <a:schemeClr val="bg1"/>
                </a:solidFill>
                <a:latin typeface="Roboto Light" panose="02000000000000000000" pitchFamily="2" charset="0"/>
                <a:ea typeface="Roboto Light" panose="02000000000000000000" pitchFamily="2" charset="0"/>
              </a:rPr>
              <a:t>Key</a:t>
            </a:r>
            <a:br>
              <a:rPr lang="en-US" dirty="0">
                <a:solidFill>
                  <a:schemeClr val="bg1"/>
                </a:solidFill>
                <a:latin typeface="Roboto Light" panose="02000000000000000000" pitchFamily="2" charset="0"/>
                <a:ea typeface="Roboto Light" panose="02000000000000000000" pitchFamily="2" charset="0"/>
              </a:rPr>
            </a:br>
            <a:r>
              <a:rPr lang="en-US" dirty="0">
                <a:solidFill>
                  <a:schemeClr val="bg1"/>
                </a:solidFill>
                <a:latin typeface="Roboto Light" panose="02000000000000000000" pitchFamily="2" charset="0"/>
                <a:ea typeface="Roboto Light" panose="02000000000000000000" pitchFamily="2" charset="0"/>
              </a:rPr>
              <a:t>Findings</a:t>
            </a:r>
          </a:p>
        </p:txBody>
      </p:sp>
      <p:sp>
        <p:nvSpPr>
          <p:cNvPr id="3" name="Content Placeholder 2">
            <a:extLst>
              <a:ext uri="{FF2B5EF4-FFF2-40B4-BE49-F238E27FC236}">
                <a16:creationId xmlns:a16="http://schemas.microsoft.com/office/drawing/2014/main" id="{866B8E9A-03AD-6BEC-C314-40128EA8643D}"/>
              </a:ext>
            </a:extLst>
          </p:cNvPr>
          <p:cNvSpPr>
            <a:spLocks noGrp="1"/>
          </p:cNvSpPr>
          <p:nvPr>
            <p:ph idx="1"/>
          </p:nvPr>
        </p:nvSpPr>
        <p:spPr>
          <a:xfrm>
            <a:off x="533400" y="1690687"/>
            <a:ext cx="5562600" cy="4821313"/>
          </a:xfrm>
        </p:spPr>
        <p:txBody>
          <a:bodyPr>
            <a:noAutofit/>
          </a:bodyPr>
          <a:lstStyle/>
          <a:p>
            <a:pPr>
              <a:lnSpc>
                <a:spcPct val="100000"/>
              </a:lnSpc>
            </a:pPr>
            <a:r>
              <a:rPr lang="en-US" sz="1400" dirty="0">
                <a:solidFill>
                  <a:schemeClr val="bg1"/>
                </a:solidFill>
                <a:latin typeface="Roboto" panose="02000000000000000000" pitchFamily="2" charset="0"/>
                <a:ea typeface="Roboto" panose="02000000000000000000" pitchFamily="2" charset="0"/>
              </a:rPr>
              <a:t>Rethinking Political Power: </a:t>
            </a:r>
            <a:r>
              <a:rPr lang="en-US" sz="1400" dirty="0">
                <a:solidFill>
                  <a:schemeClr val="bg1"/>
                </a:solidFill>
                <a:latin typeface="Roboto Thin" panose="02000000000000000000" pitchFamily="2" charset="0"/>
                <a:ea typeface="Roboto Thin" panose="02000000000000000000" pitchFamily="2" charset="0"/>
              </a:rPr>
              <a:t>To maximize women’s political voices and influence in their full diversity, it is necessary to rethink our definition and measures of political power.</a:t>
            </a:r>
          </a:p>
          <a:p>
            <a:pPr>
              <a:lnSpc>
                <a:spcPct val="100000"/>
              </a:lnSpc>
            </a:pPr>
            <a:r>
              <a:rPr lang="en-US" sz="1400" dirty="0">
                <a:solidFill>
                  <a:schemeClr val="bg1"/>
                </a:solidFill>
                <a:latin typeface="Roboto" panose="02000000000000000000" pitchFamily="2" charset="0"/>
                <a:ea typeface="Roboto" panose="02000000000000000000" pitchFamily="2" charset="0"/>
              </a:rPr>
              <a:t>Problem Definition: </a:t>
            </a:r>
            <a:r>
              <a:rPr lang="en-US" sz="1400" dirty="0">
                <a:solidFill>
                  <a:schemeClr val="bg1"/>
                </a:solidFill>
                <a:latin typeface="Roboto Thin" panose="02000000000000000000" pitchFamily="2" charset="0"/>
                <a:ea typeface="Roboto Thin" panose="02000000000000000000" pitchFamily="2" charset="0"/>
              </a:rPr>
              <a:t>In order to address gender inequality within political ecosystems, women’s lack of political power must be defined as a problem in need of solution.</a:t>
            </a:r>
          </a:p>
          <a:p>
            <a:pPr>
              <a:lnSpc>
                <a:spcPct val="100000"/>
              </a:lnSpc>
            </a:pPr>
            <a:r>
              <a:rPr lang="en-US" sz="1400" dirty="0">
                <a:solidFill>
                  <a:schemeClr val="bg1"/>
                </a:solidFill>
                <a:latin typeface="Roboto" panose="02000000000000000000" pitchFamily="2" charset="0"/>
                <a:ea typeface="Roboto" panose="02000000000000000000" pitchFamily="2" charset="0"/>
              </a:rPr>
              <a:t>Building Support Infrastructure: </a:t>
            </a:r>
            <a:r>
              <a:rPr lang="en-US" sz="1400" dirty="0">
                <a:solidFill>
                  <a:schemeClr val="bg1"/>
                </a:solidFill>
                <a:latin typeface="Roboto Thin" panose="02000000000000000000" pitchFamily="2" charset="0"/>
                <a:ea typeface="Roboto Thin" panose="02000000000000000000" pitchFamily="2" charset="0"/>
              </a:rPr>
              <a:t>Existing support infrastructures for women are helpful but insufficient to see gains in women’s political power across sites, groups (racial/ethnic, partisan, class), and stages of the political process.</a:t>
            </a:r>
          </a:p>
          <a:p>
            <a:pPr>
              <a:lnSpc>
                <a:spcPct val="100000"/>
              </a:lnSpc>
            </a:pPr>
            <a:r>
              <a:rPr lang="en-US" sz="1400" dirty="0">
                <a:solidFill>
                  <a:schemeClr val="bg1"/>
                </a:solidFill>
                <a:latin typeface="Roboto" panose="02000000000000000000" pitchFamily="2" charset="0"/>
                <a:ea typeface="Roboto" panose="02000000000000000000" pitchFamily="2" charset="0"/>
              </a:rPr>
              <a:t>Structural Barriers and Opportunities: </a:t>
            </a:r>
            <a:r>
              <a:rPr lang="en-US" sz="1400" dirty="0">
                <a:solidFill>
                  <a:schemeClr val="bg1"/>
                </a:solidFill>
                <a:latin typeface="Roboto Thin" panose="02000000000000000000" pitchFamily="2" charset="0"/>
                <a:ea typeface="Roboto Thin" panose="02000000000000000000" pitchFamily="2" charset="0"/>
              </a:rPr>
              <a:t>Structural realities related to money, work/family responsibilities, white and male dominance, and party strength and influence offer both persistent barriers and opportunities for increasing women’s political power.</a:t>
            </a:r>
          </a:p>
          <a:p>
            <a:pPr>
              <a:lnSpc>
                <a:spcPct val="100000"/>
              </a:lnSpc>
            </a:pPr>
            <a:r>
              <a:rPr lang="en-US" sz="1400" dirty="0">
                <a:solidFill>
                  <a:schemeClr val="bg1"/>
                </a:solidFill>
                <a:latin typeface="Roboto" panose="02000000000000000000" pitchFamily="2" charset="0"/>
                <a:ea typeface="Roboto" panose="02000000000000000000" pitchFamily="2" charset="0"/>
              </a:rPr>
              <a:t>Social/Political Barriers and Opportunities: </a:t>
            </a:r>
            <a:r>
              <a:rPr lang="en-US" sz="1400" dirty="0">
                <a:solidFill>
                  <a:schemeClr val="bg1"/>
                </a:solidFill>
                <a:latin typeface="Roboto Thin" panose="02000000000000000000" pitchFamily="2" charset="0"/>
                <a:ea typeface="Roboto Thin" panose="02000000000000000000" pitchFamily="2" charset="0"/>
              </a:rPr>
              <a:t>Social/political realities resulting from cultural evolution, critical moments in U.S. politics, and the expansion of women’s political leadership have offered opportunities for women’s political empowerment, while persistent sexism, racism, and heightened toxicity both inside and outside of political institutions present distinct hurdles to women in politics.</a:t>
            </a:r>
          </a:p>
        </p:txBody>
      </p:sp>
      <p:cxnSp>
        <p:nvCxnSpPr>
          <p:cNvPr id="6" name="Straight Connector 5">
            <a:extLst>
              <a:ext uri="{FF2B5EF4-FFF2-40B4-BE49-F238E27FC236}">
                <a16:creationId xmlns:a16="http://schemas.microsoft.com/office/drawing/2014/main" id="{ADC9B006-08B1-B7D5-1B73-E26199825331}"/>
              </a:ext>
            </a:extLst>
          </p:cNvPr>
          <p:cNvCxnSpPr/>
          <p:nvPr/>
        </p:nvCxnSpPr>
        <p:spPr>
          <a:xfrm>
            <a:off x="395415" y="1532840"/>
            <a:ext cx="3105665" cy="0"/>
          </a:xfrm>
          <a:prstGeom prst="line">
            <a:avLst/>
          </a:prstGeom>
          <a:ln w="762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43188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7D68BB6-5465-0122-7C0D-2720B70534AB}"/>
              </a:ext>
            </a:extLst>
          </p:cNvPr>
          <p:cNvSpPr/>
          <p:nvPr/>
        </p:nvSpPr>
        <p:spPr>
          <a:xfrm>
            <a:off x="0" y="0"/>
            <a:ext cx="64008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C0C8C6-6F71-E1F1-5326-B3C966529FE1}"/>
              </a:ext>
            </a:extLst>
          </p:cNvPr>
          <p:cNvSpPr>
            <a:spLocks noGrp="1"/>
          </p:cNvSpPr>
          <p:nvPr>
            <p:ph type="title"/>
          </p:nvPr>
        </p:nvSpPr>
        <p:spPr>
          <a:xfrm>
            <a:off x="338669" y="274637"/>
            <a:ext cx="4700764" cy="1325563"/>
          </a:xfrm>
        </p:spPr>
        <p:txBody>
          <a:bodyPr/>
          <a:lstStyle/>
          <a:p>
            <a:r>
              <a:rPr lang="en-US" b="1" dirty="0">
                <a:solidFill>
                  <a:srgbClr val="BE0037"/>
                </a:solidFill>
                <a:latin typeface="Roboto" panose="02000000000000000000" pitchFamily="2" charset="0"/>
                <a:ea typeface="Roboto" panose="02000000000000000000" pitchFamily="2" charset="0"/>
              </a:rPr>
              <a:t>Rethinking Political Power</a:t>
            </a:r>
          </a:p>
        </p:txBody>
      </p:sp>
      <p:pic>
        <p:nvPicPr>
          <p:cNvPr id="5" name="Content Placeholder 4">
            <a:extLst>
              <a:ext uri="{FF2B5EF4-FFF2-40B4-BE49-F238E27FC236}">
                <a16:creationId xmlns:a16="http://schemas.microsoft.com/office/drawing/2014/main" id="{DD4E4FDD-80FB-C475-EB3C-978B33BF3909}"/>
              </a:ext>
            </a:extLst>
          </p:cNvPr>
          <p:cNvPicPr>
            <a:picLocks noGrp="1" noChangeAspect="1"/>
          </p:cNvPicPr>
          <p:nvPr>
            <p:ph idx="1"/>
          </p:nvPr>
        </p:nvPicPr>
        <p:blipFill>
          <a:blip r:embed="rId2"/>
          <a:stretch>
            <a:fillRect/>
          </a:stretch>
        </p:blipFill>
        <p:spPr>
          <a:xfrm>
            <a:off x="6907036" y="1363132"/>
            <a:ext cx="4700764" cy="4512733"/>
          </a:xfrm>
        </p:spPr>
      </p:pic>
      <p:cxnSp>
        <p:nvCxnSpPr>
          <p:cNvPr id="6" name="Straight Connector 5">
            <a:extLst>
              <a:ext uri="{FF2B5EF4-FFF2-40B4-BE49-F238E27FC236}">
                <a16:creationId xmlns:a16="http://schemas.microsoft.com/office/drawing/2014/main" id="{10C62AA7-824D-DF9D-F68C-0600084ECD5A}"/>
              </a:ext>
            </a:extLst>
          </p:cNvPr>
          <p:cNvCxnSpPr/>
          <p:nvPr/>
        </p:nvCxnSpPr>
        <p:spPr>
          <a:xfrm>
            <a:off x="406401" y="1600200"/>
            <a:ext cx="3105665" cy="0"/>
          </a:xfrm>
          <a:prstGeom prst="line">
            <a:avLst/>
          </a:prstGeom>
          <a:ln w="76200">
            <a:solidFill>
              <a:srgbClr val="BE0037"/>
            </a:solidFill>
          </a:ln>
        </p:spPr>
        <p:style>
          <a:lnRef idx="1">
            <a:schemeClr val="accent3"/>
          </a:lnRef>
          <a:fillRef idx="0">
            <a:schemeClr val="accent3"/>
          </a:fillRef>
          <a:effectRef idx="0">
            <a:schemeClr val="accent3"/>
          </a:effectRef>
          <a:fontRef idx="minor">
            <a:schemeClr val="tx1"/>
          </a:fontRef>
        </p:style>
      </p:cxnSp>
      <p:sp>
        <p:nvSpPr>
          <p:cNvPr id="8" name="Content Placeholder 2">
            <a:extLst>
              <a:ext uri="{FF2B5EF4-FFF2-40B4-BE49-F238E27FC236}">
                <a16:creationId xmlns:a16="http://schemas.microsoft.com/office/drawing/2014/main" id="{F5A19713-CBDF-8B94-5329-13715187D3B9}"/>
              </a:ext>
            </a:extLst>
          </p:cNvPr>
          <p:cNvSpPr txBox="1">
            <a:spLocks/>
          </p:cNvSpPr>
          <p:nvPr/>
        </p:nvSpPr>
        <p:spPr>
          <a:xfrm>
            <a:off x="338668" y="1874836"/>
            <a:ext cx="5147731" cy="47085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dirty="0">
                <a:solidFill>
                  <a:srgbClr val="C00000"/>
                </a:solidFill>
                <a:latin typeface="Roboto Light" panose="02000000000000000000" pitchFamily="2" charset="0"/>
                <a:ea typeface="Roboto Light" panose="02000000000000000000" pitchFamily="2" charset="0"/>
              </a:rPr>
              <a:t>Reframe the conversation from numbers to power, from titles to influence and outcomes.</a:t>
            </a:r>
          </a:p>
          <a:p>
            <a:pPr>
              <a:lnSpc>
                <a:spcPct val="100000"/>
              </a:lnSpc>
            </a:pPr>
            <a:r>
              <a:rPr lang="en-US" sz="1800" dirty="0">
                <a:solidFill>
                  <a:srgbClr val="C00000"/>
                </a:solidFill>
                <a:latin typeface="Roboto Light" panose="02000000000000000000" pitchFamily="2" charset="0"/>
                <a:ea typeface="Roboto Light" panose="02000000000000000000" pitchFamily="2" charset="0"/>
              </a:rPr>
              <a:t>Expand: </a:t>
            </a:r>
          </a:p>
          <a:p>
            <a:pPr lvl="1">
              <a:lnSpc>
                <a:spcPct val="100000"/>
              </a:lnSpc>
            </a:pPr>
            <a:r>
              <a:rPr lang="en-US" sz="1600" dirty="0">
                <a:solidFill>
                  <a:srgbClr val="C00000"/>
                </a:solidFill>
                <a:latin typeface="Roboto Light" panose="02000000000000000000" pitchFamily="2" charset="0"/>
                <a:ea typeface="Roboto Light" panose="02000000000000000000" pitchFamily="2" charset="0"/>
              </a:rPr>
              <a:t>Definitions of political power </a:t>
            </a:r>
          </a:p>
          <a:p>
            <a:pPr lvl="1">
              <a:lnSpc>
                <a:spcPct val="100000"/>
              </a:lnSpc>
            </a:pPr>
            <a:r>
              <a:rPr lang="en-US" sz="1600" dirty="0">
                <a:solidFill>
                  <a:srgbClr val="C00000"/>
                </a:solidFill>
                <a:latin typeface="Roboto Light" panose="02000000000000000000" pitchFamily="2" charset="0"/>
                <a:ea typeface="Roboto Light" panose="02000000000000000000" pitchFamily="2" charset="0"/>
              </a:rPr>
              <a:t>Measures to evaluate women’s political power</a:t>
            </a:r>
          </a:p>
          <a:p>
            <a:pPr lvl="1">
              <a:lnSpc>
                <a:spcPct val="100000"/>
              </a:lnSpc>
            </a:pPr>
            <a:r>
              <a:rPr lang="en-US" sz="1600" dirty="0">
                <a:solidFill>
                  <a:srgbClr val="C00000"/>
                </a:solidFill>
                <a:latin typeface="Roboto Light" panose="02000000000000000000" pitchFamily="2" charset="0"/>
                <a:ea typeface="Roboto Light" panose="02000000000000000000" pitchFamily="2" charset="0"/>
              </a:rPr>
              <a:t>Sites to increase women’s political power </a:t>
            </a:r>
          </a:p>
          <a:p>
            <a:pPr>
              <a:lnSpc>
                <a:spcPct val="100000"/>
              </a:lnSpc>
            </a:pPr>
            <a:r>
              <a:rPr lang="en-US" sz="1800" dirty="0">
                <a:solidFill>
                  <a:srgbClr val="C00000"/>
                </a:solidFill>
                <a:latin typeface="Roboto Light" panose="02000000000000000000" pitchFamily="2" charset="0"/>
                <a:ea typeface="Roboto Light" panose="02000000000000000000" pitchFamily="2" charset="0"/>
              </a:rPr>
              <a:t>Political power is not concentrated in any one role/position, including solely in elective positions, in state political ecosystems.</a:t>
            </a:r>
          </a:p>
          <a:p>
            <a:pPr>
              <a:lnSpc>
                <a:spcPct val="100000"/>
              </a:lnSpc>
            </a:pPr>
            <a:r>
              <a:rPr lang="en-US" sz="1800" dirty="0">
                <a:solidFill>
                  <a:srgbClr val="C00000"/>
                </a:solidFill>
                <a:latin typeface="Roboto Light" panose="02000000000000000000" pitchFamily="2" charset="0"/>
                <a:ea typeface="Roboto Light" panose="02000000000000000000" pitchFamily="2" charset="0"/>
              </a:rPr>
              <a:t>Holding elective office does not yield the same amount of political power and influence for all officeholders – including women. </a:t>
            </a:r>
          </a:p>
          <a:p>
            <a:pPr>
              <a:lnSpc>
                <a:spcPct val="100000"/>
              </a:lnSpc>
            </a:pPr>
            <a:endParaRPr lang="en-US" sz="2000" dirty="0">
              <a:solidFill>
                <a:srgbClr val="C00000"/>
              </a:solidFill>
              <a:latin typeface="Roboto Light" panose="02000000000000000000" pitchFamily="2" charset="0"/>
              <a:ea typeface="Roboto Light" panose="02000000000000000000" pitchFamily="2" charset="0"/>
            </a:endParaRPr>
          </a:p>
          <a:p>
            <a:pPr>
              <a:lnSpc>
                <a:spcPct val="100000"/>
              </a:lnSpc>
            </a:pPr>
            <a:endParaRPr lang="en-US" sz="2000" dirty="0">
              <a:solidFill>
                <a:srgbClr val="C00000"/>
              </a:solidFill>
              <a:latin typeface="Roboto Light" panose="02000000000000000000" pitchFamily="2" charset="0"/>
              <a:ea typeface="Roboto Light" panose="02000000000000000000" pitchFamily="2" charset="0"/>
            </a:endParaRPr>
          </a:p>
          <a:p>
            <a:pPr>
              <a:lnSpc>
                <a:spcPct val="100000"/>
              </a:lnSpc>
            </a:pPr>
            <a:endParaRPr lang="en-US" sz="2000" dirty="0">
              <a:solidFill>
                <a:srgbClr val="C00000"/>
              </a:solidFill>
              <a:latin typeface="Roboto Light" panose="02000000000000000000" pitchFamily="2" charset="0"/>
              <a:ea typeface="Roboto Light" panose="02000000000000000000" pitchFamily="2" charset="0"/>
            </a:endParaRPr>
          </a:p>
          <a:p>
            <a:pPr>
              <a:lnSpc>
                <a:spcPct val="100000"/>
              </a:lnSpc>
            </a:pPr>
            <a:endParaRPr lang="en-US" sz="1800" dirty="0">
              <a:solidFill>
                <a:srgbClr val="C00000"/>
              </a:solidFill>
              <a:latin typeface="Roboto Thin" panose="02000000000000000000" pitchFamily="2" charset="0"/>
              <a:ea typeface="Roboto Thin" panose="02000000000000000000" pitchFamily="2" charset="0"/>
            </a:endParaRPr>
          </a:p>
          <a:p>
            <a:pPr>
              <a:lnSpc>
                <a:spcPct val="100000"/>
              </a:lnSpc>
            </a:pPr>
            <a:endParaRPr lang="en-US" sz="1800" dirty="0">
              <a:solidFill>
                <a:srgbClr val="C00000"/>
              </a:solidFill>
              <a:latin typeface="Roboto Thin" panose="02000000000000000000" pitchFamily="2" charset="0"/>
              <a:ea typeface="Roboto Thin" panose="02000000000000000000" pitchFamily="2" charset="0"/>
            </a:endParaRPr>
          </a:p>
        </p:txBody>
      </p:sp>
    </p:spTree>
    <p:extLst>
      <p:ext uri="{BB962C8B-B14F-4D97-AF65-F5344CB8AC3E}">
        <p14:creationId xmlns:p14="http://schemas.microsoft.com/office/powerpoint/2010/main" val="356483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7D68BB6-5465-0122-7C0D-2720B70534AB}"/>
              </a:ext>
            </a:extLst>
          </p:cNvPr>
          <p:cNvSpPr/>
          <p:nvPr/>
        </p:nvSpPr>
        <p:spPr>
          <a:xfrm>
            <a:off x="0" y="0"/>
            <a:ext cx="64008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C0C8C6-6F71-E1F1-5326-B3C966529FE1}"/>
              </a:ext>
            </a:extLst>
          </p:cNvPr>
          <p:cNvSpPr>
            <a:spLocks noGrp="1"/>
          </p:cNvSpPr>
          <p:nvPr>
            <p:ph type="title"/>
          </p:nvPr>
        </p:nvSpPr>
        <p:spPr>
          <a:xfrm>
            <a:off x="338669" y="274637"/>
            <a:ext cx="4700764" cy="1325563"/>
          </a:xfrm>
        </p:spPr>
        <p:txBody>
          <a:bodyPr/>
          <a:lstStyle/>
          <a:p>
            <a:r>
              <a:rPr lang="en-US" b="1" dirty="0">
                <a:solidFill>
                  <a:srgbClr val="BE0037"/>
                </a:solidFill>
                <a:latin typeface="Roboto" panose="02000000000000000000" pitchFamily="2" charset="0"/>
                <a:ea typeface="Roboto" panose="02000000000000000000" pitchFamily="2" charset="0"/>
              </a:rPr>
              <a:t>Rethinking Political Power</a:t>
            </a:r>
          </a:p>
        </p:txBody>
      </p:sp>
      <p:pic>
        <p:nvPicPr>
          <p:cNvPr id="5" name="Content Placeholder 4">
            <a:extLst>
              <a:ext uri="{FF2B5EF4-FFF2-40B4-BE49-F238E27FC236}">
                <a16:creationId xmlns:a16="http://schemas.microsoft.com/office/drawing/2014/main" id="{DD4E4FDD-80FB-C475-EB3C-978B33BF3909}"/>
              </a:ext>
            </a:extLst>
          </p:cNvPr>
          <p:cNvPicPr>
            <a:picLocks noGrp="1" noChangeAspect="1"/>
          </p:cNvPicPr>
          <p:nvPr>
            <p:ph idx="1"/>
          </p:nvPr>
        </p:nvPicPr>
        <p:blipFill>
          <a:blip r:embed="rId2"/>
          <a:stretch>
            <a:fillRect/>
          </a:stretch>
        </p:blipFill>
        <p:spPr>
          <a:xfrm>
            <a:off x="6907036" y="1363132"/>
            <a:ext cx="4700764" cy="4512733"/>
          </a:xfrm>
        </p:spPr>
      </p:pic>
      <p:cxnSp>
        <p:nvCxnSpPr>
          <p:cNvPr id="6" name="Straight Connector 5">
            <a:extLst>
              <a:ext uri="{FF2B5EF4-FFF2-40B4-BE49-F238E27FC236}">
                <a16:creationId xmlns:a16="http://schemas.microsoft.com/office/drawing/2014/main" id="{10C62AA7-824D-DF9D-F68C-0600084ECD5A}"/>
              </a:ext>
            </a:extLst>
          </p:cNvPr>
          <p:cNvCxnSpPr/>
          <p:nvPr/>
        </p:nvCxnSpPr>
        <p:spPr>
          <a:xfrm>
            <a:off x="406401" y="1600200"/>
            <a:ext cx="3105665" cy="0"/>
          </a:xfrm>
          <a:prstGeom prst="line">
            <a:avLst/>
          </a:prstGeom>
          <a:ln w="76200">
            <a:solidFill>
              <a:srgbClr val="BE0037"/>
            </a:solidFill>
          </a:ln>
        </p:spPr>
        <p:style>
          <a:lnRef idx="1">
            <a:schemeClr val="accent3"/>
          </a:lnRef>
          <a:fillRef idx="0">
            <a:schemeClr val="accent3"/>
          </a:fillRef>
          <a:effectRef idx="0">
            <a:schemeClr val="accent3"/>
          </a:effectRef>
          <a:fontRef idx="minor">
            <a:schemeClr val="tx1"/>
          </a:fontRef>
        </p:style>
      </p:cxnSp>
      <p:sp>
        <p:nvSpPr>
          <p:cNvPr id="8" name="Content Placeholder 2">
            <a:extLst>
              <a:ext uri="{FF2B5EF4-FFF2-40B4-BE49-F238E27FC236}">
                <a16:creationId xmlns:a16="http://schemas.microsoft.com/office/drawing/2014/main" id="{F5A19713-CBDF-8B94-5329-13715187D3B9}"/>
              </a:ext>
            </a:extLst>
          </p:cNvPr>
          <p:cNvSpPr txBox="1">
            <a:spLocks/>
          </p:cNvSpPr>
          <p:nvPr/>
        </p:nvSpPr>
        <p:spPr>
          <a:xfrm>
            <a:off x="406401" y="2639683"/>
            <a:ext cx="5096932" cy="26181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dirty="0">
                <a:solidFill>
                  <a:srgbClr val="C00000"/>
                </a:solidFill>
                <a:latin typeface="Roboto Light" panose="02000000000000000000" pitchFamily="2" charset="0"/>
                <a:ea typeface="Roboto Light" panose="02000000000000000000" pitchFamily="2" charset="0"/>
              </a:rPr>
              <a:t>“There is this system of white male patriarchy in the legislature that permeates regardless of whether or not we’re the most diverse legislature.”</a:t>
            </a:r>
            <a:endParaRPr lang="en-US" sz="1050" dirty="0">
              <a:solidFill>
                <a:srgbClr val="C00000"/>
              </a:solidFill>
              <a:latin typeface="Roboto Thin" panose="02000000000000000000" pitchFamily="2" charset="0"/>
              <a:ea typeface="Roboto Thin" panose="02000000000000000000" pitchFamily="2" charset="0"/>
            </a:endParaRPr>
          </a:p>
        </p:txBody>
      </p:sp>
      <p:sp>
        <p:nvSpPr>
          <p:cNvPr id="3" name="Oval 2">
            <a:extLst>
              <a:ext uri="{FF2B5EF4-FFF2-40B4-BE49-F238E27FC236}">
                <a16:creationId xmlns:a16="http://schemas.microsoft.com/office/drawing/2014/main" id="{2BCC796E-BA8B-D90F-5C29-44B44A01F575}"/>
              </a:ext>
            </a:extLst>
          </p:cNvPr>
          <p:cNvSpPr/>
          <p:nvPr/>
        </p:nvSpPr>
        <p:spPr>
          <a:xfrm>
            <a:off x="430039" y="4360331"/>
            <a:ext cx="1253067" cy="1253066"/>
          </a:xfrm>
          <a:prstGeom prst="ellipse">
            <a:avLst/>
          </a:prstGeom>
          <a:blipFill>
            <a:blip r:embed="rId3"/>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83430403-D7E8-093A-A911-AC9586F715E0}"/>
              </a:ext>
            </a:extLst>
          </p:cNvPr>
          <p:cNvSpPr txBox="1">
            <a:spLocks/>
          </p:cNvSpPr>
          <p:nvPr/>
        </p:nvSpPr>
        <p:spPr>
          <a:xfrm>
            <a:off x="1853320" y="4631272"/>
            <a:ext cx="3903131" cy="6265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b="1" dirty="0">
                <a:solidFill>
                  <a:srgbClr val="C00000"/>
                </a:solidFill>
                <a:latin typeface="Roboto Light" panose="02000000000000000000" pitchFamily="2" charset="0"/>
                <a:ea typeface="Roboto Light" panose="02000000000000000000" pitchFamily="2" charset="0"/>
              </a:rPr>
              <a:t>Selena Torres (D-NV)</a:t>
            </a:r>
          </a:p>
          <a:p>
            <a:pPr marL="0" indent="0">
              <a:lnSpc>
                <a:spcPct val="100000"/>
              </a:lnSpc>
              <a:spcBef>
                <a:spcPts val="0"/>
              </a:spcBef>
              <a:buNone/>
            </a:pPr>
            <a:r>
              <a:rPr lang="en-US" sz="1800" dirty="0">
                <a:solidFill>
                  <a:srgbClr val="C00000"/>
                </a:solidFill>
                <a:latin typeface="Roboto Light" panose="02000000000000000000" pitchFamily="2" charset="0"/>
                <a:ea typeface="Roboto Light" panose="02000000000000000000" pitchFamily="2" charset="0"/>
              </a:rPr>
              <a:t>State Assemblywoman</a:t>
            </a:r>
            <a:endParaRPr lang="en-US" sz="1050" dirty="0">
              <a:solidFill>
                <a:srgbClr val="C00000"/>
              </a:solidFill>
              <a:latin typeface="Roboto Thin" panose="02000000000000000000" pitchFamily="2" charset="0"/>
              <a:ea typeface="Roboto Thin" panose="02000000000000000000" pitchFamily="2" charset="0"/>
            </a:endParaRPr>
          </a:p>
        </p:txBody>
      </p:sp>
    </p:spTree>
    <p:extLst>
      <p:ext uri="{BB962C8B-B14F-4D97-AF65-F5344CB8AC3E}">
        <p14:creationId xmlns:p14="http://schemas.microsoft.com/office/powerpoint/2010/main" val="2457001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7D68BB6-5465-0122-7C0D-2720B70534AB}"/>
              </a:ext>
            </a:extLst>
          </p:cNvPr>
          <p:cNvSpPr/>
          <p:nvPr/>
        </p:nvSpPr>
        <p:spPr>
          <a:xfrm>
            <a:off x="0" y="0"/>
            <a:ext cx="64008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C0C8C6-6F71-E1F1-5326-B3C966529FE1}"/>
              </a:ext>
            </a:extLst>
          </p:cNvPr>
          <p:cNvSpPr>
            <a:spLocks noGrp="1"/>
          </p:cNvSpPr>
          <p:nvPr>
            <p:ph type="title"/>
          </p:nvPr>
        </p:nvSpPr>
        <p:spPr>
          <a:xfrm>
            <a:off x="338669" y="274637"/>
            <a:ext cx="4700764" cy="1325563"/>
          </a:xfrm>
        </p:spPr>
        <p:txBody>
          <a:bodyPr/>
          <a:lstStyle/>
          <a:p>
            <a:r>
              <a:rPr lang="en-US" b="1" dirty="0">
                <a:solidFill>
                  <a:srgbClr val="BE0037"/>
                </a:solidFill>
                <a:latin typeface="Roboto" panose="02000000000000000000" pitchFamily="2" charset="0"/>
                <a:ea typeface="Roboto" panose="02000000000000000000" pitchFamily="2" charset="0"/>
              </a:rPr>
              <a:t>Rethinking Political Power</a:t>
            </a:r>
          </a:p>
        </p:txBody>
      </p:sp>
      <p:pic>
        <p:nvPicPr>
          <p:cNvPr id="5" name="Content Placeholder 4">
            <a:extLst>
              <a:ext uri="{FF2B5EF4-FFF2-40B4-BE49-F238E27FC236}">
                <a16:creationId xmlns:a16="http://schemas.microsoft.com/office/drawing/2014/main" id="{DD4E4FDD-80FB-C475-EB3C-978B33BF3909}"/>
              </a:ext>
            </a:extLst>
          </p:cNvPr>
          <p:cNvPicPr>
            <a:picLocks noGrp="1" noChangeAspect="1"/>
          </p:cNvPicPr>
          <p:nvPr>
            <p:ph idx="1"/>
          </p:nvPr>
        </p:nvPicPr>
        <p:blipFill>
          <a:blip r:embed="rId2"/>
          <a:stretch>
            <a:fillRect/>
          </a:stretch>
        </p:blipFill>
        <p:spPr>
          <a:xfrm>
            <a:off x="6907036" y="1363132"/>
            <a:ext cx="4700764" cy="4512733"/>
          </a:xfrm>
        </p:spPr>
      </p:pic>
      <p:cxnSp>
        <p:nvCxnSpPr>
          <p:cNvPr id="6" name="Straight Connector 5">
            <a:extLst>
              <a:ext uri="{FF2B5EF4-FFF2-40B4-BE49-F238E27FC236}">
                <a16:creationId xmlns:a16="http://schemas.microsoft.com/office/drawing/2014/main" id="{10C62AA7-824D-DF9D-F68C-0600084ECD5A}"/>
              </a:ext>
            </a:extLst>
          </p:cNvPr>
          <p:cNvCxnSpPr/>
          <p:nvPr/>
        </p:nvCxnSpPr>
        <p:spPr>
          <a:xfrm>
            <a:off x="406401" y="1600200"/>
            <a:ext cx="3105665" cy="0"/>
          </a:xfrm>
          <a:prstGeom prst="line">
            <a:avLst/>
          </a:prstGeom>
          <a:ln w="76200">
            <a:solidFill>
              <a:srgbClr val="BE0037"/>
            </a:solidFill>
          </a:ln>
        </p:spPr>
        <p:style>
          <a:lnRef idx="1">
            <a:schemeClr val="accent3"/>
          </a:lnRef>
          <a:fillRef idx="0">
            <a:schemeClr val="accent3"/>
          </a:fillRef>
          <a:effectRef idx="0">
            <a:schemeClr val="accent3"/>
          </a:effectRef>
          <a:fontRef idx="minor">
            <a:schemeClr val="tx1"/>
          </a:fontRef>
        </p:style>
      </p:cxnSp>
      <p:sp>
        <p:nvSpPr>
          <p:cNvPr id="8" name="Content Placeholder 2">
            <a:extLst>
              <a:ext uri="{FF2B5EF4-FFF2-40B4-BE49-F238E27FC236}">
                <a16:creationId xmlns:a16="http://schemas.microsoft.com/office/drawing/2014/main" id="{F5A19713-CBDF-8B94-5329-13715187D3B9}"/>
              </a:ext>
            </a:extLst>
          </p:cNvPr>
          <p:cNvSpPr txBox="1">
            <a:spLocks/>
          </p:cNvSpPr>
          <p:nvPr/>
        </p:nvSpPr>
        <p:spPr>
          <a:xfrm>
            <a:off x="338669" y="1887011"/>
            <a:ext cx="5520264" cy="30866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dirty="0">
                <a:solidFill>
                  <a:srgbClr val="C00000"/>
                </a:solidFill>
                <a:latin typeface="Roboto Light" panose="02000000000000000000" pitchFamily="2" charset="0"/>
                <a:ea typeface="Roboto Light" panose="02000000000000000000" pitchFamily="2" charset="0"/>
              </a:rPr>
              <a:t>“There’s racism in the legislature. There’s racism within the lobbying groups where they’re like, ‘I don’t like that legislation.’ And you’re like, ‘How is it different that [a white woman is] carrying it? Is it less threatening?…We’re seen as it’s a threat to carry legislation that moves the needle for minority communities. And it’s insane that that can even be the case.”</a:t>
            </a:r>
          </a:p>
        </p:txBody>
      </p:sp>
      <p:sp>
        <p:nvSpPr>
          <p:cNvPr id="3" name="Oval 2">
            <a:extLst>
              <a:ext uri="{FF2B5EF4-FFF2-40B4-BE49-F238E27FC236}">
                <a16:creationId xmlns:a16="http://schemas.microsoft.com/office/drawing/2014/main" id="{2BCC796E-BA8B-D90F-5C29-44B44A01F575}"/>
              </a:ext>
            </a:extLst>
          </p:cNvPr>
          <p:cNvSpPr/>
          <p:nvPr/>
        </p:nvSpPr>
        <p:spPr>
          <a:xfrm>
            <a:off x="406401" y="4662744"/>
            <a:ext cx="1253067" cy="1253066"/>
          </a:xfrm>
          <a:prstGeom prst="ellipse">
            <a:avLst/>
          </a:prstGeom>
          <a:blipFill>
            <a:blip r:embed="rId3"/>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83430403-D7E8-093A-A911-AC9586F715E0}"/>
              </a:ext>
            </a:extLst>
          </p:cNvPr>
          <p:cNvSpPr txBox="1">
            <a:spLocks/>
          </p:cNvSpPr>
          <p:nvPr/>
        </p:nvSpPr>
        <p:spPr>
          <a:xfrm>
            <a:off x="1727200" y="4923472"/>
            <a:ext cx="3903131" cy="6265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b="1" dirty="0">
                <a:solidFill>
                  <a:srgbClr val="C00000"/>
                </a:solidFill>
                <a:latin typeface="Roboto Light" panose="02000000000000000000" pitchFamily="2" charset="0"/>
                <a:ea typeface="Roboto Light" panose="02000000000000000000" pitchFamily="2" charset="0"/>
              </a:rPr>
              <a:t>Dina Neal (D-NV)</a:t>
            </a:r>
          </a:p>
          <a:p>
            <a:pPr marL="0" indent="0">
              <a:lnSpc>
                <a:spcPct val="100000"/>
              </a:lnSpc>
              <a:spcBef>
                <a:spcPts val="0"/>
              </a:spcBef>
              <a:buNone/>
            </a:pPr>
            <a:r>
              <a:rPr lang="en-US" sz="1800" dirty="0">
                <a:solidFill>
                  <a:srgbClr val="C00000"/>
                </a:solidFill>
                <a:latin typeface="Roboto Light" panose="02000000000000000000" pitchFamily="2" charset="0"/>
                <a:ea typeface="Roboto Light" panose="02000000000000000000" pitchFamily="2" charset="0"/>
              </a:rPr>
              <a:t>State Senator</a:t>
            </a:r>
            <a:endParaRPr lang="en-US" sz="1050" dirty="0">
              <a:solidFill>
                <a:srgbClr val="C00000"/>
              </a:solidFill>
              <a:latin typeface="Roboto Thin" panose="02000000000000000000" pitchFamily="2" charset="0"/>
              <a:ea typeface="Roboto Thin" panose="02000000000000000000" pitchFamily="2" charset="0"/>
            </a:endParaRPr>
          </a:p>
        </p:txBody>
      </p:sp>
    </p:spTree>
    <p:extLst>
      <p:ext uri="{BB962C8B-B14F-4D97-AF65-F5344CB8AC3E}">
        <p14:creationId xmlns:p14="http://schemas.microsoft.com/office/powerpoint/2010/main" val="2376266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7D68BB6-5465-0122-7C0D-2720B70534AB}"/>
              </a:ext>
            </a:extLst>
          </p:cNvPr>
          <p:cNvSpPr/>
          <p:nvPr/>
        </p:nvSpPr>
        <p:spPr>
          <a:xfrm>
            <a:off x="0" y="0"/>
            <a:ext cx="64008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C0C8C6-6F71-E1F1-5326-B3C966529FE1}"/>
              </a:ext>
            </a:extLst>
          </p:cNvPr>
          <p:cNvSpPr>
            <a:spLocks noGrp="1"/>
          </p:cNvSpPr>
          <p:nvPr>
            <p:ph type="title"/>
          </p:nvPr>
        </p:nvSpPr>
        <p:spPr>
          <a:xfrm>
            <a:off x="338669" y="274637"/>
            <a:ext cx="4700764" cy="1325563"/>
          </a:xfrm>
        </p:spPr>
        <p:txBody>
          <a:bodyPr/>
          <a:lstStyle/>
          <a:p>
            <a:r>
              <a:rPr lang="en-US" b="1" dirty="0">
                <a:solidFill>
                  <a:srgbClr val="BE0037"/>
                </a:solidFill>
                <a:latin typeface="Roboto" panose="02000000000000000000" pitchFamily="2" charset="0"/>
                <a:ea typeface="Roboto" panose="02000000000000000000" pitchFamily="2" charset="0"/>
              </a:rPr>
              <a:t>Rethinking Political Power</a:t>
            </a:r>
          </a:p>
        </p:txBody>
      </p:sp>
      <p:pic>
        <p:nvPicPr>
          <p:cNvPr id="5" name="Content Placeholder 4">
            <a:extLst>
              <a:ext uri="{FF2B5EF4-FFF2-40B4-BE49-F238E27FC236}">
                <a16:creationId xmlns:a16="http://schemas.microsoft.com/office/drawing/2014/main" id="{DD4E4FDD-80FB-C475-EB3C-978B33BF3909}"/>
              </a:ext>
            </a:extLst>
          </p:cNvPr>
          <p:cNvPicPr>
            <a:picLocks noGrp="1" noChangeAspect="1"/>
          </p:cNvPicPr>
          <p:nvPr>
            <p:ph idx="1"/>
          </p:nvPr>
        </p:nvPicPr>
        <p:blipFill>
          <a:blip r:embed="rId2"/>
          <a:stretch>
            <a:fillRect/>
          </a:stretch>
        </p:blipFill>
        <p:spPr>
          <a:xfrm>
            <a:off x="6907036" y="1363132"/>
            <a:ext cx="4700764" cy="4512733"/>
          </a:xfrm>
        </p:spPr>
      </p:pic>
      <p:cxnSp>
        <p:nvCxnSpPr>
          <p:cNvPr id="6" name="Straight Connector 5">
            <a:extLst>
              <a:ext uri="{FF2B5EF4-FFF2-40B4-BE49-F238E27FC236}">
                <a16:creationId xmlns:a16="http://schemas.microsoft.com/office/drawing/2014/main" id="{10C62AA7-824D-DF9D-F68C-0600084ECD5A}"/>
              </a:ext>
            </a:extLst>
          </p:cNvPr>
          <p:cNvCxnSpPr/>
          <p:nvPr/>
        </p:nvCxnSpPr>
        <p:spPr>
          <a:xfrm>
            <a:off x="406401" y="1600200"/>
            <a:ext cx="3105665" cy="0"/>
          </a:xfrm>
          <a:prstGeom prst="line">
            <a:avLst/>
          </a:prstGeom>
          <a:ln w="76200">
            <a:solidFill>
              <a:srgbClr val="BE0037"/>
            </a:solidFill>
          </a:ln>
        </p:spPr>
        <p:style>
          <a:lnRef idx="1">
            <a:schemeClr val="accent3"/>
          </a:lnRef>
          <a:fillRef idx="0">
            <a:schemeClr val="accent3"/>
          </a:fillRef>
          <a:effectRef idx="0">
            <a:schemeClr val="accent3"/>
          </a:effectRef>
          <a:fontRef idx="minor">
            <a:schemeClr val="tx1"/>
          </a:fontRef>
        </p:style>
      </p:cxnSp>
      <p:sp>
        <p:nvSpPr>
          <p:cNvPr id="8" name="Content Placeholder 2">
            <a:extLst>
              <a:ext uri="{FF2B5EF4-FFF2-40B4-BE49-F238E27FC236}">
                <a16:creationId xmlns:a16="http://schemas.microsoft.com/office/drawing/2014/main" id="{F5A19713-CBDF-8B94-5329-13715187D3B9}"/>
              </a:ext>
            </a:extLst>
          </p:cNvPr>
          <p:cNvSpPr txBox="1">
            <a:spLocks/>
          </p:cNvSpPr>
          <p:nvPr/>
        </p:nvSpPr>
        <p:spPr>
          <a:xfrm>
            <a:off x="338669" y="2195255"/>
            <a:ext cx="5520264" cy="27783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dirty="0">
                <a:solidFill>
                  <a:srgbClr val="C00000"/>
                </a:solidFill>
                <a:latin typeface="Roboto Light" panose="02000000000000000000" pitchFamily="2" charset="0"/>
                <a:ea typeface="Roboto Light" panose="02000000000000000000" pitchFamily="2" charset="0"/>
              </a:rPr>
              <a:t>“To me at this point, as a Democrat and a woman in a huge supermajority legislature, it feels like martyrdom.”</a:t>
            </a:r>
          </a:p>
        </p:txBody>
      </p:sp>
      <p:sp>
        <p:nvSpPr>
          <p:cNvPr id="3" name="Oval 2">
            <a:extLst>
              <a:ext uri="{FF2B5EF4-FFF2-40B4-BE49-F238E27FC236}">
                <a16:creationId xmlns:a16="http://schemas.microsoft.com/office/drawing/2014/main" id="{2BCC796E-BA8B-D90F-5C29-44B44A01F575}"/>
              </a:ext>
            </a:extLst>
          </p:cNvPr>
          <p:cNvSpPr/>
          <p:nvPr/>
        </p:nvSpPr>
        <p:spPr>
          <a:xfrm>
            <a:off x="406401" y="3752028"/>
            <a:ext cx="1253067" cy="1253066"/>
          </a:xfrm>
          <a:prstGeom prst="ellipse">
            <a:avLst/>
          </a:prstGeom>
          <a:blipFill>
            <a:blip r:embed="rId3"/>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83430403-D7E8-093A-A911-AC9586F715E0}"/>
              </a:ext>
            </a:extLst>
          </p:cNvPr>
          <p:cNvSpPr txBox="1">
            <a:spLocks/>
          </p:cNvSpPr>
          <p:nvPr/>
        </p:nvSpPr>
        <p:spPr>
          <a:xfrm>
            <a:off x="1727200" y="3795455"/>
            <a:ext cx="3903131" cy="12530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b="1" dirty="0" err="1">
                <a:solidFill>
                  <a:srgbClr val="C00000"/>
                </a:solidFill>
                <a:latin typeface="Roboto Light" panose="02000000000000000000" pitchFamily="2" charset="0"/>
                <a:ea typeface="Roboto Light" panose="02000000000000000000" pitchFamily="2" charset="0"/>
              </a:rPr>
              <a:t>Merleyn</a:t>
            </a:r>
            <a:r>
              <a:rPr lang="en-US" sz="1800" b="1" dirty="0">
                <a:solidFill>
                  <a:srgbClr val="C00000"/>
                </a:solidFill>
                <a:latin typeface="Roboto Light" panose="02000000000000000000" pitchFamily="2" charset="0"/>
                <a:ea typeface="Roboto Light" panose="02000000000000000000" pitchFamily="2" charset="0"/>
              </a:rPr>
              <a:t> Bell (D-OK)</a:t>
            </a:r>
          </a:p>
          <a:p>
            <a:pPr marL="0" indent="0">
              <a:lnSpc>
                <a:spcPct val="100000"/>
              </a:lnSpc>
              <a:spcBef>
                <a:spcPts val="0"/>
              </a:spcBef>
              <a:buNone/>
            </a:pPr>
            <a:r>
              <a:rPr lang="en-US" sz="1800" dirty="0">
                <a:solidFill>
                  <a:srgbClr val="C00000"/>
                </a:solidFill>
                <a:latin typeface="Roboto Light" panose="02000000000000000000" pitchFamily="2" charset="0"/>
                <a:ea typeface="Roboto Light" panose="02000000000000000000" pitchFamily="2" charset="0"/>
              </a:rPr>
              <a:t>Former State Representative</a:t>
            </a:r>
          </a:p>
          <a:p>
            <a:pPr marL="0" indent="0">
              <a:lnSpc>
                <a:spcPct val="100000"/>
              </a:lnSpc>
              <a:spcBef>
                <a:spcPts val="0"/>
              </a:spcBef>
              <a:buNone/>
            </a:pPr>
            <a:r>
              <a:rPr lang="en-US" sz="1800" i="1" dirty="0">
                <a:solidFill>
                  <a:srgbClr val="C00000"/>
                </a:solidFill>
                <a:latin typeface="Roboto Light" panose="02000000000000000000" pitchFamily="2" charset="0"/>
                <a:ea typeface="Roboto Light" panose="02000000000000000000" pitchFamily="2" charset="0"/>
              </a:rPr>
              <a:t>Interview conducted in February 2022 before Bell left the legislature.</a:t>
            </a:r>
            <a:endParaRPr lang="en-US" sz="1050" i="1" dirty="0">
              <a:solidFill>
                <a:srgbClr val="C00000"/>
              </a:solidFill>
              <a:latin typeface="Roboto Thin" panose="02000000000000000000" pitchFamily="2" charset="0"/>
              <a:ea typeface="Roboto Thin" panose="02000000000000000000" pitchFamily="2" charset="0"/>
            </a:endParaRPr>
          </a:p>
        </p:txBody>
      </p:sp>
    </p:spTree>
    <p:extLst>
      <p:ext uri="{BB962C8B-B14F-4D97-AF65-F5344CB8AC3E}">
        <p14:creationId xmlns:p14="http://schemas.microsoft.com/office/powerpoint/2010/main" val="1897085918"/>
      </p:ext>
    </p:extLst>
  </p:cSld>
  <p:clrMapOvr>
    <a:masterClrMapping/>
  </p:clrMapOvr>
</p:sld>
</file>

<file path=ppt/theme/theme1.xml><?xml version="1.0" encoding="utf-8"?>
<a:theme xmlns:a="http://schemas.openxmlformats.org/drawingml/2006/main" name="Office Theme">
  <a:themeElements>
    <a:clrScheme name="CAWP Report">
      <a:dk1>
        <a:srgbClr val="11165E"/>
      </a:dk1>
      <a:lt1>
        <a:srgbClr val="FFFFFF"/>
      </a:lt1>
      <a:dk2>
        <a:srgbClr val="404040"/>
      </a:dk2>
      <a:lt2>
        <a:srgbClr val="EBEDF0"/>
      </a:lt2>
      <a:accent1>
        <a:srgbClr val="4472C4"/>
      </a:accent1>
      <a:accent2>
        <a:srgbClr val="BE0037"/>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1527</TotalTime>
  <Words>1863</Words>
  <Application>Microsoft Macintosh PowerPoint</Application>
  <PresentationFormat>Widescreen</PresentationFormat>
  <Paragraphs>156</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Roboto</vt:lpstr>
      <vt:lpstr>Roboto Light</vt:lpstr>
      <vt:lpstr>Roboto Thin</vt:lpstr>
      <vt:lpstr>Office Theme</vt:lpstr>
      <vt:lpstr>Center for American Women and Politics </vt:lpstr>
      <vt:lpstr>PowerPoint Presentation</vt:lpstr>
      <vt:lpstr>Rethinking Women’s Political Power</vt:lpstr>
      <vt:lpstr>Purpose and Methods</vt:lpstr>
      <vt:lpstr>Key Findings</vt:lpstr>
      <vt:lpstr>Rethinking Political Power</vt:lpstr>
      <vt:lpstr>Rethinking Political Power</vt:lpstr>
      <vt:lpstr>Rethinking Political Power</vt:lpstr>
      <vt:lpstr>Rethinking Political Power</vt:lpstr>
      <vt:lpstr>Rethinking Political Power</vt:lpstr>
      <vt:lpstr>Problem Definition</vt:lpstr>
      <vt:lpstr>Problem Definition</vt:lpstr>
      <vt:lpstr>Problem Definition</vt:lpstr>
      <vt:lpstr>Building Support  Infrastructure</vt:lpstr>
      <vt:lpstr>Building Support  Infrastructure</vt:lpstr>
      <vt:lpstr>Building Support  Infrastructure</vt:lpstr>
      <vt:lpstr>Building Support  Infrastructure</vt:lpstr>
      <vt:lpstr>Barriers and Opportunities</vt:lpstr>
      <vt:lpstr>Barriers and Opportunities</vt:lpstr>
      <vt:lpstr>Rethinking Women’s Political Power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Rethinking Women’s Political Power</dc:title>
  <dc:creator>Kelly Dittmar</dc:creator>
  <cp:lastModifiedBy>Kelly Dittmar</cp:lastModifiedBy>
  <cp:revision>8</cp:revision>
  <dcterms:created xsi:type="dcterms:W3CDTF">2023-12-03T21:11:44Z</dcterms:created>
  <dcterms:modified xsi:type="dcterms:W3CDTF">2024-04-16T23:51:22Z</dcterms:modified>
</cp:coreProperties>
</file>