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>
              <a:defRPr b="0" i="0" strike="noStrike" sz="8000" u="none">
                <a:solidFill>
                  <a:srgbClr val="0433FF"/>
                </a:solidFill>
                <a:latin typeface="Helvetica"/>
              </a:defRPr>
            </a:pPr>
            <a:r>
              <a:rPr b="0" i="0" strike="noStrike" sz="8000" u="none">
                <a:solidFill>
                  <a:srgbClr val="0433FF"/>
                </a:solidFill>
                <a:latin typeface="Helvetica"/>
              </a:rPr>
              <a:t>U.S. Foreign Born Population 1900-2020</a:t>
            </a:r>
          </a:p>
        </c:rich>
      </c:tx>
      <c:layout>
        <c:manualLayout>
          <c:xMode val="edge"/>
          <c:yMode val="edge"/>
          <c:x val="0.0262422"/>
          <c:y val="0"/>
          <c:w val="0.947516"/>
          <c:h val="0.139024"/>
        </c:manualLayout>
      </c:layout>
      <c:overlay val="1"/>
      <c:spPr>
        <a:noFill/>
        <a:effectLst/>
      </c:spPr>
    </c:title>
    <c:autoTitleDeleted val="1"/>
    <c:plotArea>
      <c:layout>
        <c:manualLayout>
          <c:layoutTarget val="inner"/>
          <c:xMode val="edge"/>
          <c:yMode val="edge"/>
          <c:x val="0.0502297"/>
          <c:y val="0.139024"/>
          <c:w val="0.94477"/>
          <c:h val="0.7842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/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>
              <a:outerShdw sx="100000" sy="100000" kx="0" ky="0" algn="tl" rotWithShape="1" blurRad="127000" dist="76200" dir="18900000">
                <a:srgbClr val="000000">
                  <a:alpha val="75000"/>
                </a:srgbClr>
              </a:outerShdw>
            </a:effectLst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4000" u="none">
                    <a:solidFill>
                      <a:srgbClr val="000000"/>
                    </a:solidFill>
                    <a:latin typeface="Helvetica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Year</c:v>
                </c:pt>
                <c:pt idx="1">
                  <c:v>1900</c:v>
                </c:pt>
                <c:pt idx="2">
                  <c:v>1910</c:v>
                </c:pt>
                <c:pt idx="3">
                  <c:v>1920</c:v>
                </c:pt>
                <c:pt idx="4">
                  <c:v>1930</c:v>
                </c:pt>
                <c:pt idx="5">
                  <c:v>1950</c:v>
                </c:pt>
                <c:pt idx="6">
                  <c:v>1970</c:v>
                </c:pt>
                <c:pt idx="7">
                  <c:v>1990</c:v>
                </c:pt>
                <c:pt idx="8">
                  <c:v>2000</c:v>
                </c:pt>
                <c:pt idx="9">
                  <c:v>2010</c:v>
                </c:pt>
                <c:pt idx="10">
                  <c:v>2020</c:v>
                </c:pt>
              </c:strCache>
            </c:strRef>
          </c:cat>
          <c:val>
            <c:numRef>
              <c:f>Sheet1!$B$2:$B$12</c:f>
              <c:numCache>
                <c:ptCount val="10"/>
                <c:pt idx="1">
                  <c:v>13.600000</c:v>
                </c:pt>
                <c:pt idx="2">
                  <c:v>14.700000</c:v>
                </c:pt>
                <c:pt idx="3">
                  <c:v>13.200000</c:v>
                </c:pt>
                <c:pt idx="4">
                  <c:v>11.600000</c:v>
                </c:pt>
                <c:pt idx="5">
                  <c:v>6.900000</c:v>
                </c:pt>
                <c:pt idx="6">
                  <c:v>4.700000</c:v>
                </c:pt>
                <c:pt idx="7">
                  <c:v>7.900000</c:v>
                </c:pt>
                <c:pt idx="8">
                  <c:v>11.100000</c:v>
                </c:pt>
                <c:pt idx="9">
                  <c:v>12.600000</c:v>
                </c:pt>
                <c:pt idx="10">
                  <c:v>13.900000</c:v>
                </c:pt>
              </c:numCache>
            </c:numRef>
          </c:val>
        </c:ser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#,##0" sourceLinked="0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1" i="0" strike="noStrike" sz="4000" u="none">
                <a:solidFill>
                  <a:srgbClr val="0433FF"/>
                </a:solidFill>
                <a:latin typeface="Helvetica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B8B8B8"/>
              </a:solidFill>
              <a:prstDash val="solid"/>
              <a:miter lim="400000"/>
            </a:ln>
          </c:spPr>
        </c:majorGridlines>
        <c:title>
          <c:tx>
            <c:rich>
              <a:bodyPr rot="-5400000"/>
              <a:lstStyle/>
              <a:p>
                <a:pPr>
                  <a:defRPr b="0" i="0" strike="noStrike" sz="4000" u="none">
                    <a:solidFill>
                      <a:srgbClr val="0433FF"/>
                    </a:solidFill>
                    <a:latin typeface="Helvetica"/>
                  </a:defRPr>
                </a:pPr>
                <a:r>
                  <a:rPr b="0" i="0" strike="noStrike" sz="4000" u="none">
                    <a:solidFill>
                      <a:srgbClr val="0433FF"/>
                    </a:solidFill>
                    <a:latin typeface="Helvetica"/>
                  </a:rPr>
                  <a:t>Percentage of Foreign Born</a:t>
                </a:r>
              </a:p>
            </c:rich>
          </c:tx>
          <c:layout/>
          <c:overlay val="1"/>
        </c:title>
        <c:numFmt formatCode="#,##0" sourceLinked="0"/>
        <c:majorTickMark val="none"/>
        <c:minorTickMark val="none"/>
        <c:tickLblPos val="nextTo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1000" u="none">
                <a:solidFill>
                  <a:srgbClr val="000000"/>
                </a:solidFill>
                <a:latin typeface="Helvetica"/>
              </a:defRPr>
            </a:pPr>
          </a:p>
        </c:txPr>
        <c:crossAx val="2094734552"/>
        <c:crosses val="autoZero"/>
        <c:crossBetween val="between"/>
        <c:majorUnit val="4"/>
        <c:minorUnit val="2"/>
      </c:valAx>
      <c:spPr>
        <a:noFill/>
        <a:ln w="12700" cap="flat">
          <a:noFill/>
          <a:miter lim="400000"/>
        </a:ln>
        <a:effectLst/>
      </c:spPr>
    </c:plotArea>
    <c:plotVisOnly val="0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9" name="Shape 16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10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10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10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11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3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Close-up of the top of a hot-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Hot-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-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7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7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2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9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chart" Target="../charts/char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Bobbi Bowman, National Press Foundation, Feb. 14, 2024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>
            <a:lvl1pPr>
              <a:defRPr sz="3300">
                <a:solidFill>
                  <a:schemeClr val="accent1">
                    <a:lumOff val="16847"/>
                  </a:schemeClr>
                </a:solidFill>
              </a:defRPr>
            </a:lvl1pPr>
          </a:lstStyle>
          <a:p>
            <a:pPr/>
            <a:r>
              <a:t>Bobbi Bowman, National Press Foundation, Feb. 14, 2024</a:t>
            </a:r>
          </a:p>
        </p:txBody>
      </p:sp>
      <p:sp>
        <p:nvSpPr>
          <p:cNvPr id="172" name="Covering The Next America"/>
          <p:cNvSpPr txBox="1"/>
          <p:nvPr>
            <p:ph type="ctrTitle"/>
          </p:nvPr>
        </p:nvSpPr>
        <p:spPr>
          <a:xfrm>
            <a:off x="1206496" y="2574991"/>
            <a:ext cx="21971004" cy="2232536"/>
          </a:xfrm>
          <a:prstGeom prst="rect">
            <a:avLst/>
          </a:prstGeom>
        </p:spPr>
        <p:txBody>
          <a:bodyPr/>
          <a:lstStyle>
            <a:lvl1pPr>
              <a:defRPr spc="-266" sz="13300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Covering The Next America</a:t>
            </a:r>
          </a:p>
        </p:txBody>
      </p:sp>
      <p:sp>
        <p:nvSpPr>
          <p:cNvPr id="173" name="The Best Story of Our Lives"/>
          <p:cNvSpPr txBox="1"/>
          <p:nvPr>
            <p:ph type="subTitle" sz="quarter" idx="1"/>
          </p:nvPr>
        </p:nvSpPr>
        <p:spPr>
          <a:xfrm>
            <a:off x="1201342" y="5657341"/>
            <a:ext cx="21971001" cy="123245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The Best Story of Our Lives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Close-up of a hot-air balloon viewed from below" descr="Close-up of a hot-air balloon viewed from below"/>
          <p:cNvPicPr>
            <a:picLocks noChangeAspect="1"/>
          </p:cNvPicPr>
          <p:nvPr>
            <p:ph type="pic" idx="21"/>
          </p:nvPr>
        </p:nvPicPr>
        <p:blipFill>
          <a:blip r:embed="rId2">
            <a:extLst/>
          </a:blip>
          <a:srcRect l="19050" t="0" r="19050" b="0"/>
          <a:stretch>
            <a:fillRect/>
          </a:stretch>
        </p:blipFill>
        <p:spPr>
          <a:xfrm>
            <a:off x="12191516" y="1263650"/>
            <a:ext cx="10922001" cy="11188701"/>
          </a:xfrm>
          <a:prstGeom prst="rect">
            <a:avLst/>
          </a:prstGeom>
        </p:spPr>
      </p:pic>
      <p:sp>
        <p:nvSpPr>
          <p:cNvPr id="176" name="Why Do We Take A Census?"/>
          <p:cNvSpPr txBox="1"/>
          <p:nvPr>
            <p:ph type="title"/>
          </p:nvPr>
        </p:nvSpPr>
        <p:spPr>
          <a:xfrm>
            <a:off x="1206500" y="1269999"/>
            <a:ext cx="9779000" cy="2572654"/>
          </a:xfrm>
          <a:prstGeom prst="rect">
            <a:avLst/>
          </a:prstGeom>
        </p:spPr>
        <p:txBody>
          <a:bodyPr/>
          <a:lstStyle/>
          <a:p>
            <a:pPr/>
            <a:r>
              <a:rPr>
                <a:solidFill>
                  <a:srgbClr val="0433FF"/>
                </a:solidFill>
              </a:rPr>
              <a:t>Why Do We Take A Census</a:t>
            </a:r>
            <a:r>
              <a:t>?</a:t>
            </a:r>
          </a:p>
        </p:txBody>
      </p:sp>
      <p:sp>
        <p:nvSpPr>
          <p:cNvPr id="177" name="Article I, Section 2 of The U.S. Constitution"/>
          <p:cNvSpPr txBox="1"/>
          <p:nvPr>
            <p:ph type="body" sz="half" idx="1"/>
          </p:nvPr>
        </p:nvSpPr>
        <p:spPr>
          <a:xfrm>
            <a:off x="1206499" y="4630000"/>
            <a:ext cx="9779001" cy="7816000"/>
          </a:xfrm>
          <a:prstGeom prst="rect">
            <a:avLst/>
          </a:prstGeom>
        </p:spPr>
        <p:txBody>
          <a:bodyPr/>
          <a:lstStyle>
            <a:lvl1pPr algn="ctr" defTabSz="457200">
              <a:defRPr b="0" sz="5700">
                <a:latin typeface="Apple Chancery"/>
                <a:ea typeface="Apple Chancery"/>
                <a:cs typeface="Apple Chancery"/>
                <a:sym typeface="Apple Chancery"/>
              </a:defRPr>
            </a:lvl1pPr>
          </a:lstStyle>
          <a:p>
            <a:pPr>
              <a:defRPr>
                <a:latin typeface="Publico Text Roman"/>
                <a:ea typeface="Publico Text Roman"/>
                <a:cs typeface="Publico Text Roman"/>
                <a:sym typeface="Publico Text Roman"/>
              </a:defRPr>
            </a:pPr>
            <a:r>
              <a:rPr>
                <a:latin typeface="Apple Chancery"/>
                <a:ea typeface="Apple Chancery"/>
                <a:cs typeface="Apple Chancery"/>
                <a:sym typeface="Apple Chancery"/>
              </a:rPr>
              <a:t>Article I, Section 2 of The U.S. Constitution</a:t>
            </a:r>
          </a:p>
        </p:txBody>
      </p:sp>
      <p:pic>
        <p:nvPicPr>
          <p:cNvPr id="178" name="unknown.png" descr="unknown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prstGeom prst="rect">
            <a:avLst/>
          </a:prstGeom>
          <a:ln w="12700">
            <a:miter lim="400000"/>
          </a:ln>
        </p:spPr>
      </p:pic>
      <p:sp>
        <p:nvSpPr>
          <p:cNvPr id="179" name="Text"/>
          <p:cNvSpPr txBox="1"/>
          <p:nvPr/>
        </p:nvSpPr>
        <p:spPr>
          <a:xfrm>
            <a:off x="16094509" y="5799008"/>
            <a:ext cx="127001" cy="63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200">
                <a:solidFill>
                  <a:srgbClr val="0000EE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defTabSz="457200">
              <a:lnSpc>
                <a:spcPct val="100000"/>
              </a:lnSpc>
              <a:spcBef>
                <a:spcPts val="0"/>
              </a:spcBef>
              <a:defRPr sz="1200">
                <a:solidFill>
                  <a:srgbClr val="0000EE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asted-movie.png" descr="pasted-movi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01903" y="-255256"/>
            <a:ext cx="18879208" cy="14226512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Arrow"/>
          <p:cNvSpPr/>
          <p:nvPr/>
        </p:nvSpPr>
        <p:spPr>
          <a:xfrm>
            <a:off x="15196033" y="4687395"/>
            <a:ext cx="1270001" cy="1270001"/>
          </a:xfrm>
          <a:prstGeom prst="rightArrow">
            <a:avLst>
              <a:gd name="adj1" fmla="val 32000"/>
              <a:gd name="adj2" fmla="val 64000"/>
            </a:avLst>
          </a:prstGeom>
          <a:solidFill>
            <a:srgbClr val="ED220D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prism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U.S. Population Growth 2010-2020"/>
          <p:cNvSpPr txBox="1"/>
          <p:nvPr>
            <p:ph type="title"/>
          </p:nvPr>
        </p:nvSpPr>
        <p:spPr>
          <a:xfrm>
            <a:off x="1206500" y="970996"/>
            <a:ext cx="5473203" cy="4099095"/>
          </a:xfrm>
          <a:prstGeom prst="rect">
            <a:avLst/>
          </a:prstGeom>
        </p:spPr>
        <p:txBody>
          <a:bodyPr/>
          <a:lstStyle>
            <a:lvl1pPr defTabSz="2170121">
              <a:defRPr spc="-151" sz="7565">
                <a:solidFill>
                  <a:srgbClr val="0433FF"/>
                </a:solidFill>
              </a:defRPr>
            </a:lvl1pPr>
          </a:lstStyle>
          <a:p>
            <a:pPr/>
            <a:r>
              <a:t>U.S. Population Growth 2010-2020</a:t>
            </a:r>
          </a:p>
        </p:txBody>
      </p:sp>
      <p:sp>
        <p:nvSpPr>
          <p:cNvPr id="185" name="Slide Subtitle"/>
          <p:cNvSpPr txBox="1"/>
          <p:nvPr>
            <p:ph type="body" sz="quarter" idx="1"/>
          </p:nvPr>
        </p:nvSpPr>
        <p:spPr>
          <a:xfrm>
            <a:off x="1206499" y="7333439"/>
            <a:ext cx="5345022" cy="511256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86" name="pasted-movie.png" descr="pasted-movi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21066" y="192837"/>
            <a:ext cx="16943190" cy="130284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switch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8" name="U.S. Foreign Born Population 1900-2020"/>
          <p:cNvGraphicFramePr/>
          <p:nvPr/>
        </p:nvGraphicFramePr>
        <p:xfrm>
          <a:off x="2633273" y="408790"/>
          <a:ext cx="19373255" cy="13154604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9" name="Source:U.S. Census"/>
          <p:cNvSpPr txBox="1"/>
          <p:nvPr/>
        </p:nvSpPr>
        <p:spPr>
          <a:xfrm>
            <a:off x="354852" y="12994607"/>
            <a:ext cx="2395124" cy="35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17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Source:U.S. Census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pull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ercent of Voter Turnout by Race 2000-2020"/>
          <p:cNvSpPr txBox="1"/>
          <p:nvPr>
            <p:ph type="title"/>
          </p:nvPr>
        </p:nvSpPr>
        <p:spPr>
          <a:xfrm>
            <a:off x="1132234" y="464752"/>
            <a:ext cx="21050278" cy="992290"/>
          </a:xfrm>
          <a:prstGeom prst="rect">
            <a:avLst/>
          </a:prstGeom>
        </p:spPr>
        <p:txBody>
          <a:bodyPr/>
          <a:lstStyle>
            <a:lvl1pPr algn="ctr" defTabSz="1682453">
              <a:defRPr spc="-117" sz="5865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Percent of Voter Turnout by Race 2000-2020</a:t>
            </a:r>
          </a:p>
        </p:txBody>
      </p:sp>
      <p:sp>
        <p:nvSpPr>
          <p:cNvPr id="192" name="*White Not Hispanic…"/>
          <p:cNvSpPr txBox="1"/>
          <p:nvPr>
            <p:ph type="body" sz="quarter" idx="1"/>
          </p:nvPr>
        </p:nvSpPr>
        <p:spPr>
          <a:xfrm>
            <a:off x="884680" y="12156742"/>
            <a:ext cx="9459525" cy="898516"/>
          </a:xfrm>
          <a:prstGeom prst="rect">
            <a:avLst/>
          </a:prstGeom>
        </p:spPr>
        <p:txBody>
          <a:bodyPr/>
          <a:lstStyle/>
          <a:p>
            <a:pPr defTabSz="528319">
              <a:defRPr sz="3520"/>
            </a:pPr>
            <a:r>
              <a:t>*White Not Hispanic</a:t>
            </a:r>
          </a:p>
          <a:p>
            <a:pPr defTabSz="528319">
              <a:defRPr sz="1600"/>
            </a:pPr>
            <a:r>
              <a:t>Source: U.S. Census Bureau</a:t>
            </a:r>
          </a:p>
        </p:txBody>
      </p:sp>
      <p:graphicFrame>
        <p:nvGraphicFramePr>
          <p:cNvPr id="193" name="Table 1"/>
          <p:cNvGraphicFramePr/>
          <p:nvPr/>
        </p:nvGraphicFramePr>
        <p:xfrm>
          <a:off x="1972888" y="1905946"/>
          <a:ext cx="20605670" cy="954547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{C7B018BB-80A7-4F77-B60F-C8B233D01FF8}</a:tableStyleId>
              </a:tblPr>
              <a:tblGrid>
                <a:gridCol w="5148242"/>
                <a:gridCol w="5298179"/>
                <a:gridCol w="4998305"/>
                <a:gridCol w="5148242"/>
              </a:tblGrid>
              <a:tr h="796520"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  <a:defRPr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2000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2010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2020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6520">
                <a:tc>
                  <a:txBody>
                    <a:bodyPr/>
                    <a:lstStyle/>
                    <a:p>
                      <a:pPr algn="l" defTabSz="914400">
                        <a:tabLst>
                          <a:tab pos="1663700" algn="l"/>
                        </a:tabLst>
                        <a:defRPr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1" sz="4500">
                          <a:solidFill>
                            <a:srgbClr val="0054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algn="l" defTabSz="457200">
                        <a:defRPr b="1" sz="4500">
                          <a:solidFill>
                            <a:srgbClr val="0054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solidFill>
                            <a:srgbClr val="FF26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White*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FF26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76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b="1" sz="4500">
                          <a:solidFill>
                            <a:srgbClr val="FF26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b="1" sz="4500">
                          <a:solidFill>
                            <a:srgbClr val="FF26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b="1" sz="4500">
                          <a:solidFill>
                            <a:srgbClr val="0054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b="1" sz="4500">
                          <a:solidFill>
                            <a:srgbClr val="0054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solidFill>
                            <a:srgbClr val="0433FF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Hispanic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0433FF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0433FF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0433FF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11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solidFill>
                            <a:srgbClr val="9421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Black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b="1" sz="4500">
                          <a:solidFill>
                            <a:srgbClr val="9421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b="1" sz="4500">
                          <a:solidFill>
                            <a:srgbClr val="9421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/>
                      <a:r>
                        <a:rPr b="1" sz="4500">
                          <a:solidFill>
                            <a:srgbClr val="942193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12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4572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solidFill>
                            <a:srgbClr val="009051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Asian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009051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009051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009051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4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b="0"/>
                      </a:pPr>
                      <a:r>
                        <a:rPr b="1" sz="4500">
                          <a:solidFill>
                            <a:srgbClr val="9452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Others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9452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9452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/>
                      <a:r>
                        <a:rPr b="1" sz="4500">
                          <a:solidFill>
                            <a:srgbClr val="945200"/>
                          </a:solidFill>
                          <a:latin typeface="Helvetica"/>
                          <a:ea typeface="Helvetica"/>
                          <a:cs typeface="Helvetica"/>
                          <a:sym typeface="Helvetica"/>
                        </a:rPr>
                        <a:t>2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</a:tcPr>
                </a:tc>
              </a:tr>
              <a:tr h="793973">
                <a:tc>
                  <a:txBody>
                    <a:bodyPr/>
                    <a:lstStyle/>
                    <a:p>
                      <a:pPr algn="l" defTabSz="825500">
                        <a:defRPr sz="5500"/>
                      </a:pP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b="1" sz="4500">
                          <a:latin typeface="Helvetica"/>
                          <a:ea typeface="Helvetica"/>
                          <a:cs typeface="Helvetica"/>
                          <a:sym typeface="Helvetica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000000"/>
                      </a:solidFill>
                      <a:miter lim="400000"/>
                    </a:lnR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3000">
        <p14:switch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