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9.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58" r:id="rId4"/>
    <p:sldId id="259" r:id="rId5"/>
    <p:sldId id="261" r:id="rId6"/>
    <p:sldId id="263" r:id="rId7"/>
    <p:sldId id="260" r:id="rId8"/>
    <p:sldId id="262" r:id="rId9"/>
    <p:sldId id="265" r:id="rId10"/>
    <p:sldId id="268" r:id="rId11"/>
    <p:sldId id="266" r:id="rId12"/>
    <p:sldId id="267" r:id="rId13"/>
  </p:sldIdLst>
  <p:sldSz cx="12192000" cy="6858000"/>
  <p:notesSz cx="7099300" cy="93853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D35BC96-184B-4BC5-8F4F-AA198EDAF7B2}" v="28" dt="2024-01-17T16:15:03.64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97" d="100"/>
          <a:sy n="97" d="100"/>
        </p:scale>
        <p:origin x="45" y="156"/>
      </p:cViewPr>
      <p:guideLst/>
    </p:cSldViewPr>
  </p:slideViewPr>
  <p:notesTextViewPr>
    <p:cViewPr>
      <p:scale>
        <a:sx n="1" d="1"/>
        <a:sy n="1" d="1"/>
      </p:scale>
      <p:origin x="0" y="0"/>
    </p:cViewPr>
  </p:notesTextViewPr>
  <p:notesViewPr>
    <p:cSldViewPr snapToGrid="0">
      <p:cViewPr>
        <p:scale>
          <a:sx n="70" d="100"/>
          <a:sy n="70" d="100"/>
        </p:scale>
        <p:origin x="2889" y="19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_rels/data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_rels/data3.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svg"/><Relationship Id="rId1" Type="http://schemas.openxmlformats.org/officeDocument/2006/relationships/image" Target="../media/image25.png"/><Relationship Id="rId6" Type="http://schemas.openxmlformats.org/officeDocument/2006/relationships/image" Target="../media/image30.svg"/><Relationship Id="rId5" Type="http://schemas.openxmlformats.org/officeDocument/2006/relationships/image" Target="../media/image29.png"/><Relationship Id="rId4" Type="http://schemas.openxmlformats.org/officeDocument/2006/relationships/image" Target="../media/image28.svg"/></Relationships>
</file>

<file path=ppt/diagrams/_rels/drawing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_rels/drawing3.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svg"/><Relationship Id="rId1" Type="http://schemas.openxmlformats.org/officeDocument/2006/relationships/image" Target="../media/image25.png"/><Relationship Id="rId6" Type="http://schemas.openxmlformats.org/officeDocument/2006/relationships/image" Target="../media/image30.svg"/><Relationship Id="rId5" Type="http://schemas.openxmlformats.org/officeDocument/2006/relationships/image" Target="../media/image29.png"/><Relationship Id="rId4" Type="http://schemas.openxmlformats.org/officeDocument/2006/relationships/image" Target="../media/image28.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33D37DC-1835-4C20-8EF9-FAE737615084}"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685720AD-A87C-47E4-81FF-9CC831B691BD}">
      <dgm:prSet/>
      <dgm:spPr/>
      <dgm:t>
        <a:bodyPr/>
        <a:lstStyle/>
        <a:p>
          <a:pPr>
            <a:lnSpc>
              <a:spcPct val="100000"/>
            </a:lnSpc>
          </a:pPr>
          <a:r>
            <a:rPr lang="en-US" dirty="0"/>
            <a:t>Should Judges and court professionals consider the media a nemesis or a resource that can be used to assist the court in delivering its message? </a:t>
          </a:r>
        </a:p>
      </dgm:t>
    </dgm:pt>
    <dgm:pt modelId="{C8F9E148-5CE4-4D4B-A92D-D461145E99B7}" type="parTrans" cxnId="{0551C52F-EB4A-453A-A019-566A8B6410D9}">
      <dgm:prSet/>
      <dgm:spPr/>
      <dgm:t>
        <a:bodyPr/>
        <a:lstStyle/>
        <a:p>
          <a:endParaRPr lang="en-US"/>
        </a:p>
      </dgm:t>
    </dgm:pt>
    <dgm:pt modelId="{FD46F4BF-368E-4522-937B-94A75A172C66}" type="sibTrans" cxnId="{0551C52F-EB4A-453A-A019-566A8B6410D9}">
      <dgm:prSet/>
      <dgm:spPr/>
      <dgm:t>
        <a:bodyPr/>
        <a:lstStyle/>
        <a:p>
          <a:endParaRPr lang="en-US"/>
        </a:p>
      </dgm:t>
    </dgm:pt>
    <dgm:pt modelId="{01A1006A-2089-4A72-88DD-6B4FD7114C95}">
      <dgm:prSet/>
      <dgm:spPr/>
      <dgm:t>
        <a:bodyPr/>
        <a:lstStyle/>
        <a:p>
          <a:pPr>
            <a:lnSpc>
              <a:spcPct val="100000"/>
            </a:lnSpc>
          </a:pPr>
          <a:r>
            <a:rPr lang="en-US" dirty="0"/>
            <a:t>What is the best way for judges and court professionals to interact with the media?</a:t>
          </a:r>
        </a:p>
      </dgm:t>
    </dgm:pt>
    <dgm:pt modelId="{FE51DFF3-C012-4015-9559-A5C110522DDB}" type="parTrans" cxnId="{30272906-A7D3-4612-A98D-D043159AC404}">
      <dgm:prSet/>
      <dgm:spPr/>
      <dgm:t>
        <a:bodyPr/>
        <a:lstStyle/>
        <a:p>
          <a:endParaRPr lang="en-US"/>
        </a:p>
      </dgm:t>
    </dgm:pt>
    <dgm:pt modelId="{DBDE251D-DCC2-4381-91EE-E6744C469A7B}" type="sibTrans" cxnId="{30272906-A7D3-4612-A98D-D043159AC404}">
      <dgm:prSet/>
      <dgm:spPr/>
      <dgm:t>
        <a:bodyPr/>
        <a:lstStyle/>
        <a:p>
          <a:endParaRPr lang="en-US"/>
        </a:p>
      </dgm:t>
    </dgm:pt>
    <dgm:pt modelId="{90B39FFC-310C-4420-93B2-F769B25729AB}">
      <dgm:prSet/>
      <dgm:spPr/>
      <dgm:t>
        <a:bodyPr/>
        <a:lstStyle/>
        <a:p>
          <a:pPr>
            <a:lnSpc>
              <a:spcPct val="100000"/>
            </a:lnSpc>
          </a:pPr>
          <a:r>
            <a:rPr lang="en-US" dirty="0"/>
            <a:t>With new forms of media including social media and websites, how does the interaction need to change?</a:t>
          </a:r>
        </a:p>
      </dgm:t>
    </dgm:pt>
    <dgm:pt modelId="{3A8D22F1-A608-41F3-965C-4A46C116ADC9}" type="parTrans" cxnId="{79C877EE-4E17-4860-B90C-25EC23A2B97B}">
      <dgm:prSet/>
      <dgm:spPr/>
      <dgm:t>
        <a:bodyPr/>
        <a:lstStyle/>
        <a:p>
          <a:endParaRPr lang="en-US"/>
        </a:p>
      </dgm:t>
    </dgm:pt>
    <dgm:pt modelId="{64416519-2960-47B0-9EE6-9389C2BF3C1F}" type="sibTrans" cxnId="{79C877EE-4E17-4860-B90C-25EC23A2B97B}">
      <dgm:prSet/>
      <dgm:spPr/>
      <dgm:t>
        <a:bodyPr/>
        <a:lstStyle/>
        <a:p>
          <a:endParaRPr lang="en-US"/>
        </a:p>
      </dgm:t>
    </dgm:pt>
    <dgm:pt modelId="{9A81E3B2-C051-46AC-ADF6-C487BEA78045}" type="pres">
      <dgm:prSet presAssocID="{033D37DC-1835-4C20-8EF9-FAE737615084}" presName="root" presStyleCnt="0">
        <dgm:presLayoutVars>
          <dgm:dir/>
          <dgm:resizeHandles val="exact"/>
        </dgm:presLayoutVars>
      </dgm:prSet>
      <dgm:spPr/>
    </dgm:pt>
    <dgm:pt modelId="{756D95DC-FD87-44A1-BD7B-34A040B5004F}" type="pres">
      <dgm:prSet presAssocID="{685720AD-A87C-47E4-81FF-9CC831B691BD}" presName="compNode" presStyleCnt="0"/>
      <dgm:spPr/>
    </dgm:pt>
    <dgm:pt modelId="{2376D698-04C5-4598-86A1-991B6A76F74C}" type="pres">
      <dgm:prSet presAssocID="{685720AD-A87C-47E4-81FF-9CC831B691BD}" presName="bgRect" presStyleLbl="bgShp" presStyleIdx="0" presStyleCnt="3"/>
      <dgm:spPr/>
    </dgm:pt>
    <dgm:pt modelId="{639F5F23-E60F-4EAB-803E-2ED0C5957DE2}" type="pres">
      <dgm:prSet presAssocID="{685720AD-A87C-47E4-81FF-9CC831B691BD}"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Judge"/>
        </a:ext>
      </dgm:extLst>
    </dgm:pt>
    <dgm:pt modelId="{2FB601C5-DC81-4B21-BA84-4B6F8230B90B}" type="pres">
      <dgm:prSet presAssocID="{685720AD-A87C-47E4-81FF-9CC831B691BD}" presName="spaceRect" presStyleCnt="0"/>
      <dgm:spPr/>
    </dgm:pt>
    <dgm:pt modelId="{ACE6AB1F-9D15-4939-B485-E99DAF704868}" type="pres">
      <dgm:prSet presAssocID="{685720AD-A87C-47E4-81FF-9CC831B691BD}" presName="parTx" presStyleLbl="revTx" presStyleIdx="0" presStyleCnt="3">
        <dgm:presLayoutVars>
          <dgm:chMax val="0"/>
          <dgm:chPref val="0"/>
        </dgm:presLayoutVars>
      </dgm:prSet>
      <dgm:spPr/>
    </dgm:pt>
    <dgm:pt modelId="{8E598420-3820-40B8-B0E6-98CE672ACC1A}" type="pres">
      <dgm:prSet presAssocID="{FD46F4BF-368E-4522-937B-94A75A172C66}" presName="sibTrans" presStyleCnt="0"/>
      <dgm:spPr/>
    </dgm:pt>
    <dgm:pt modelId="{CA61E4EA-0300-4208-A224-D5E6FB3377F5}" type="pres">
      <dgm:prSet presAssocID="{01A1006A-2089-4A72-88DD-6B4FD7114C95}" presName="compNode" presStyleCnt="0"/>
      <dgm:spPr/>
    </dgm:pt>
    <dgm:pt modelId="{D15F23F6-7CA1-4CBA-87E3-95C5A04D1E94}" type="pres">
      <dgm:prSet presAssocID="{01A1006A-2089-4A72-88DD-6B4FD7114C95}" presName="bgRect" presStyleLbl="bgShp" presStyleIdx="1" presStyleCnt="3"/>
      <dgm:spPr/>
    </dgm:pt>
    <dgm:pt modelId="{21ACF6C2-CBAF-46B5-8243-ABAC30A208D3}" type="pres">
      <dgm:prSet presAssocID="{01A1006A-2089-4A72-88DD-6B4FD7114C95}"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Gavel"/>
        </a:ext>
      </dgm:extLst>
    </dgm:pt>
    <dgm:pt modelId="{EF224C5E-B79E-4AD9-9EA7-D8AD530C5957}" type="pres">
      <dgm:prSet presAssocID="{01A1006A-2089-4A72-88DD-6B4FD7114C95}" presName="spaceRect" presStyleCnt="0"/>
      <dgm:spPr/>
    </dgm:pt>
    <dgm:pt modelId="{7649524E-2D1D-47E8-99C8-BBCA4243403C}" type="pres">
      <dgm:prSet presAssocID="{01A1006A-2089-4A72-88DD-6B4FD7114C95}" presName="parTx" presStyleLbl="revTx" presStyleIdx="1" presStyleCnt="3">
        <dgm:presLayoutVars>
          <dgm:chMax val="0"/>
          <dgm:chPref val="0"/>
        </dgm:presLayoutVars>
      </dgm:prSet>
      <dgm:spPr/>
    </dgm:pt>
    <dgm:pt modelId="{FE138304-F1C9-4878-8251-A51F76F0AF0F}" type="pres">
      <dgm:prSet presAssocID="{DBDE251D-DCC2-4381-91EE-E6744C469A7B}" presName="sibTrans" presStyleCnt="0"/>
      <dgm:spPr/>
    </dgm:pt>
    <dgm:pt modelId="{C2A16316-16C3-43B6-86BC-3BA2C40C538D}" type="pres">
      <dgm:prSet presAssocID="{90B39FFC-310C-4420-93B2-F769B25729AB}" presName="compNode" presStyleCnt="0"/>
      <dgm:spPr/>
    </dgm:pt>
    <dgm:pt modelId="{29961321-90E5-4A34-BBCA-2EAB3D6E60D2}" type="pres">
      <dgm:prSet presAssocID="{90B39FFC-310C-4420-93B2-F769B25729AB}" presName="bgRect" presStyleLbl="bgShp" presStyleIdx="2" presStyleCnt="3"/>
      <dgm:spPr/>
    </dgm:pt>
    <dgm:pt modelId="{ACAFEC99-E66B-467C-9D26-8F746401A534}" type="pres">
      <dgm:prSet presAssocID="{90B39FFC-310C-4420-93B2-F769B25729AB}"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Web Design"/>
        </a:ext>
      </dgm:extLst>
    </dgm:pt>
    <dgm:pt modelId="{242B9832-ED2B-4B38-968B-8452E27863E7}" type="pres">
      <dgm:prSet presAssocID="{90B39FFC-310C-4420-93B2-F769B25729AB}" presName="spaceRect" presStyleCnt="0"/>
      <dgm:spPr/>
    </dgm:pt>
    <dgm:pt modelId="{4A6C775C-58FD-41BD-899F-5745FB930023}" type="pres">
      <dgm:prSet presAssocID="{90B39FFC-310C-4420-93B2-F769B25729AB}" presName="parTx" presStyleLbl="revTx" presStyleIdx="2" presStyleCnt="3">
        <dgm:presLayoutVars>
          <dgm:chMax val="0"/>
          <dgm:chPref val="0"/>
        </dgm:presLayoutVars>
      </dgm:prSet>
      <dgm:spPr/>
    </dgm:pt>
  </dgm:ptLst>
  <dgm:cxnLst>
    <dgm:cxn modelId="{30272906-A7D3-4612-A98D-D043159AC404}" srcId="{033D37DC-1835-4C20-8EF9-FAE737615084}" destId="{01A1006A-2089-4A72-88DD-6B4FD7114C95}" srcOrd="1" destOrd="0" parTransId="{FE51DFF3-C012-4015-9559-A5C110522DDB}" sibTransId="{DBDE251D-DCC2-4381-91EE-E6744C469A7B}"/>
    <dgm:cxn modelId="{9F09F12D-7EC2-476F-B6D8-34DBE77AC441}" type="presOf" srcId="{01A1006A-2089-4A72-88DD-6B4FD7114C95}" destId="{7649524E-2D1D-47E8-99C8-BBCA4243403C}" srcOrd="0" destOrd="0" presId="urn:microsoft.com/office/officeart/2018/2/layout/IconVerticalSolidList"/>
    <dgm:cxn modelId="{0551C52F-EB4A-453A-A019-566A8B6410D9}" srcId="{033D37DC-1835-4C20-8EF9-FAE737615084}" destId="{685720AD-A87C-47E4-81FF-9CC831B691BD}" srcOrd="0" destOrd="0" parTransId="{C8F9E148-5CE4-4D4B-A92D-D461145E99B7}" sibTransId="{FD46F4BF-368E-4522-937B-94A75A172C66}"/>
    <dgm:cxn modelId="{FFB839BF-69D5-459C-ABBC-43CDE7DB368B}" type="presOf" srcId="{685720AD-A87C-47E4-81FF-9CC831B691BD}" destId="{ACE6AB1F-9D15-4939-B485-E99DAF704868}" srcOrd="0" destOrd="0" presId="urn:microsoft.com/office/officeart/2018/2/layout/IconVerticalSolidList"/>
    <dgm:cxn modelId="{B05A67D3-A0D2-49A7-AF0C-65C0AA813945}" type="presOf" srcId="{90B39FFC-310C-4420-93B2-F769B25729AB}" destId="{4A6C775C-58FD-41BD-899F-5745FB930023}" srcOrd="0" destOrd="0" presId="urn:microsoft.com/office/officeart/2018/2/layout/IconVerticalSolidList"/>
    <dgm:cxn modelId="{716C55ED-12C4-47E3-81CA-A5EE80901573}" type="presOf" srcId="{033D37DC-1835-4C20-8EF9-FAE737615084}" destId="{9A81E3B2-C051-46AC-ADF6-C487BEA78045}" srcOrd="0" destOrd="0" presId="urn:microsoft.com/office/officeart/2018/2/layout/IconVerticalSolidList"/>
    <dgm:cxn modelId="{79C877EE-4E17-4860-B90C-25EC23A2B97B}" srcId="{033D37DC-1835-4C20-8EF9-FAE737615084}" destId="{90B39FFC-310C-4420-93B2-F769B25729AB}" srcOrd="2" destOrd="0" parTransId="{3A8D22F1-A608-41F3-965C-4A46C116ADC9}" sibTransId="{64416519-2960-47B0-9EE6-9389C2BF3C1F}"/>
    <dgm:cxn modelId="{B2A0071E-6AC7-47A7-B988-BE8F858B9A0D}" type="presParOf" srcId="{9A81E3B2-C051-46AC-ADF6-C487BEA78045}" destId="{756D95DC-FD87-44A1-BD7B-34A040B5004F}" srcOrd="0" destOrd="0" presId="urn:microsoft.com/office/officeart/2018/2/layout/IconVerticalSolidList"/>
    <dgm:cxn modelId="{B78DF2F3-04FF-4304-BA0A-A31254E64C83}" type="presParOf" srcId="{756D95DC-FD87-44A1-BD7B-34A040B5004F}" destId="{2376D698-04C5-4598-86A1-991B6A76F74C}" srcOrd="0" destOrd="0" presId="urn:microsoft.com/office/officeart/2018/2/layout/IconVerticalSolidList"/>
    <dgm:cxn modelId="{62237FF2-1F0B-4043-A98E-9ADBE8F2DD3A}" type="presParOf" srcId="{756D95DC-FD87-44A1-BD7B-34A040B5004F}" destId="{639F5F23-E60F-4EAB-803E-2ED0C5957DE2}" srcOrd="1" destOrd="0" presId="urn:microsoft.com/office/officeart/2018/2/layout/IconVerticalSolidList"/>
    <dgm:cxn modelId="{433CBD36-1BF3-4442-86E8-366F15B63DA2}" type="presParOf" srcId="{756D95DC-FD87-44A1-BD7B-34A040B5004F}" destId="{2FB601C5-DC81-4B21-BA84-4B6F8230B90B}" srcOrd="2" destOrd="0" presId="urn:microsoft.com/office/officeart/2018/2/layout/IconVerticalSolidList"/>
    <dgm:cxn modelId="{4BA4A3D1-7C20-4DE1-B825-02751C53A99B}" type="presParOf" srcId="{756D95DC-FD87-44A1-BD7B-34A040B5004F}" destId="{ACE6AB1F-9D15-4939-B485-E99DAF704868}" srcOrd="3" destOrd="0" presId="urn:microsoft.com/office/officeart/2018/2/layout/IconVerticalSolidList"/>
    <dgm:cxn modelId="{2E51A2C7-0E57-4826-8C58-A1243B86FC3F}" type="presParOf" srcId="{9A81E3B2-C051-46AC-ADF6-C487BEA78045}" destId="{8E598420-3820-40B8-B0E6-98CE672ACC1A}" srcOrd="1" destOrd="0" presId="urn:microsoft.com/office/officeart/2018/2/layout/IconVerticalSolidList"/>
    <dgm:cxn modelId="{E0EDA158-9BD0-4A2E-B811-161BDA6CC1F5}" type="presParOf" srcId="{9A81E3B2-C051-46AC-ADF6-C487BEA78045}" destId="{CA61E4EA-0300-4208-A224-D5E6FB3377F5}" srcOrd="2" destOrd="0" presId="urn:microsoft.com/office/officeart/2018/2/layout/IconVerticalSolidList"/>
    <dgm:cxn modelId="{E4FAAE1B-384E-43D1-98DF-0577138D0168}" type="presParOf" srcId="{CA61E4EA-0300-4208-A224-D5E6FB3377F5}" destId="{D15F23F6-7CA1-4CBA-87E3-95C5A04D1E94}" srcOrd="0" destOrd="0" presId="urn:microsoft.com/office/officeart/2018/2/layout/IconVerticalSolidList"/>
    <dgm:cxn modelId="{16D4838B-D300-42A7-8D3D-304DD6E55AE1}" type="presParOf" srcId="{CA61E4EA-0300-4208-A224-D5E6FB3377F5}" destId="{21ACF6C2-CBAF-46B5-8243-ABAC30A208D3}" srcOrd="1" destOrd="0" presId="urn:microsoft.com/office/officeart/2018/2/layout/IconVerticalSolidList"/>
    <dgm:cxn modelId="{218CEBFD-1052-4089-8842-145AD445B773}" type="presParOf" srcId="{CA61E4EA-0300-4208-A224-D5E6FB3377F5}" destId="{EF224C5E-B79E-4AD9-9EA7-D8AD530C5957}" srcOrd="2" destOrd="0" presId="urn:microsoft.com/office/officeart/2018/2/layout/IconVerticalSolidList"/>
    <dgm:cxn modelId="{AF02ED23-B5C6-460F-841D-8C4DD07F804D}" type="presParOf" srcId="{CA61E4EA-0300-4208-A224-D5E6FB3377F5}" destId="{7649524E-2D1D-47E8-99C8-BBCA4243403C}" srcOrd="3" destOrd="0" presId="urn:microsoft.com/office/officeart/2018/2/layout/IconVerticalSolidList"/>
    <dgm:cxn modelId="{9EA748EA-C28F-4A4D-B2A7-1B8261606A42}" type="presParOf" srcId="{9A81E3B2-C051-46AC-ADF6-C487BEA78045}" destId="{FE138304-F1C9-4878-8251-A51F76F0AF0F}" srcOrd="3" destOrd="0" presId="urn:microsoft.com/office/officeart/2018/2/layout/IconVerticalSolidList"/>
    <dgm:cxn modelId="{806EB4C9-B5D5-43C9-A245-B8FA4AF63BEC}" type="presParOf" srcId="{9A81E3B2-C051-46AC-ADF6-C487BEA78045}" destId="{C2A16316-16C3-43B6-86BC-3BA2C40C538D}" srcOrd="4" destOrd="0" presId="urn:microsoft.com/office/officeart/2018/2/layout/IconVerticalSolidList"/>
    <dgm:cxn modelId="{156536F2-E52C-4FFA-BC73-F431DF5967F1}" type="presParOf" srcId="{C2A16316-16C3-43B6-86BC-3BA2C40C538D}" destId="{29961321-90E5-4A34-BBCA-2EAB3D6E60D2}" srcOrd="0" destOrd="0" presId="urn:microsoft.com/office/officeart/2018/2/layout/IconVerticalSolidList"/>
    <dgm:cxn modelId="{3F7BCA8B-B0DE-4557-A54E-B7346B6BA9F8}" type="presParOf" srcId="{C2A16316-16C3-43B6-86BC-3BA2C40C538D}" destId="{ACAFEC99-E66B-467C-9D26-8F746401A534}" srcOrd="1" destOrd="0" presId="urn:microsoft.com/office/officeart/2018/2/layout/IconVerticalSolidList"/>
    <dgm:cxn modelId="{D02D8E99-9C3C-4812-9728-5134317C1F85}" type="presParOf" srcId="{C2A16316-16C3-43B6-86BC-3BA2C40C538D}" destId="{242B9832-ED2B-4B38-968B-8452E27863E7}" srcOrd="2" destOrd="0" presId="urn:microsoft.com/office/officeart/2018/2/layout/IconVerticalSolidList"/>
    <dgm:cxn modelId="{463A5014-3AF5-4676-96EE-9C1134844F62}" type="presParOf" srcId="{C2A16316-16C3-43B6-86BC-3BA2C40C538D}" destId="{4A6C775C-58FD-41BD-899F-5745FB930023}"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3F2B2E0-783D-4DA0-AD54-8304B68922A6}" type="doc">
      <dgm:prSet loTypeId="urn:microsoft.com/office/officeart/2005/8/layout/vList2" loCatId="list" qsTypeId="urn:microsoft.com/office/officeart/2005/8/quickstyle/simple2" qsCatId="simple" csTypeId="urn:microsoft.com/office/officeart/2005/8/colors/accent2_2" csCatId="accent2" phldr="1"/>
      <dgm:spPr/>
      <dgm:t>
        <a:bodyPr/>
        <a:lstStyle/>
        <a:p>
          <a:endParaRPr lang="en-US"/>
        </a:p>
      </dgm:t>
    </dgm:pt>
    <dgm:pt modelId="{E016687F-30C7-4EB9-9AAD-5A0C7530DC62}">
      <dgm:prSet/>
      <dgm:spPr/>
      <dgm:t>
        <a:bodyPr/>
        <a:lstStyle/>
        <a:p>
          <a:r>
            <a:rPr lang="en-US" dirty="0"/>
            <a:t>Theories of Juvenile Justice- What is Juvenile Delinquency?</a:t>
          </a:r>
        </a:p>
      </dgm:t>
    </dgm:pt>
    <dgm:pt modelId="{8E5EE39A-B64B-44D6-A785-BF0BBA5F5BDA}" type="parTrans" cxnId="{B0A45972-8AF3-4261-B7EC-330FC295FDC5}">
      <dgm:prSet/>
      <dgm:spPr/>
      <dgm:t>
        <a:bodyPr/>
        <a:lstStyle/>
        <a:p>
          <a:endParaRPr lang="en-US"/>
        </a:p>
      </dgm:t>
    </dgm:pt>
    <dgm:pt modelId="{039F1641-A2C6-497E-AC12-77C7D0D597BF}" type="sibTrans" cxnId="{B0A45972-8AF3-4261-B7EC-330FC295FDC5}">
      <dgm:prSet/>
      <dgm:spPr/>
      <dgm:t>
        <a:bodyPr/>
        <a:lstStyle/>
        <a:p>
          <a:endParaRPr lang="en-US"/>
        </a:p>
      </dgm:t>
    </dgm:pt>
    <dgm:pt modelId="{75437FD6-D114-4C5E-97D3-E8F36FBF21C5}">
      <dgm:prSet/>
      <dgm:spPr/>
      <dgm:t>
        <a:bodyPr/>
        <a:lstStyle/>
        <a:p>
          <a:r>
            <a:rPr lang="en-US" dirty="0"/>
            <a:t>Impact of poverty and socioeconomic factors on juvenile crime rates.</a:t>
          </a:r>
        </a:p>
      </dgm:t>
    </dgm:pt>
    <dgm:pt modelId="{F29ED575-254F-48DB-AC34-07C6A4E95983}" type="parTrans" cxnId="{C1498632-71D5-4162-AFDE-415CCBD12498}">
      <dgm:prSet/>
      <dgm:spPr/>
      <dgm:t>
        <a:bodyPr/>
        <a:lstStyle/>
        <a:p>
          <a:endParaRPr lang="en-US"/>
        </a:p>
      </dgm:t>
    </dgm:pt>
    <dgm:pt modelId="{8BC6610E-0BD2-48FA-8A9D-98E6F43CA61D}" type="sibTrans" cxnId="{C1498632-71D5-4162-AFDE-415CCBD12498}">
      <dgm:prSet/>
      <dgm:spPr/>
      <dgm:t>
        <a:bodyPr/>
        <a:lstStyle/>
        <a:p>
          <a:endParaRPr lang="en-US"/>
        </a:p>
      </dgm:t>
    </dgm:pt>
    <dgm:pt modelId="{000CCA93-D57B-44A5-AC4E-9DED39771EC4}">
      <dgm:prSet/>
      <dgm:spPr/>
      <dgm:t>
        <a:bodyPr/>
        <a:lstStyle/>
        <a:p>
          <a:r>
            <a:rPr lang="en-US" dirty="0"/>
            <a:t>Juvenile Court… Need for comprehensive approach that addresses underlying issues.</a:t>
          </a:r>
        </a:p>
      </dgm:t>
    </dgm:pt>
    <dgm:pt modelId="{380CF645-D9DB-4A31-8E2A-FDFAEEB0EF57}" type="parTrans" cxnId="{271E2E4D-6927-45C6-B15A-F04279EA6F47}">
      <dgm:prSet/>
      <dgm:spPr/>
      <dgm:t>
        <a:bodyPr/>
        <a:lstStyle/>
        <a:p>
          <a:endParaRPr lang="en-US"/>
        </a:p>
      </dgm:t>
    </dgm:pt>
    <dgm:pt modelId="{31676FF8-581D-4556-B06E-0C52C9796EF2}" type="sibTrans" cxnId="{271E2E4D-6927-45C6-B15A-F04279EA6F47}">
      <dgm:prSet/>
      <dgm:spPr/>
      <dgm:t>
        <a:bodyPr/>
        <a:lstStyle/>
        <a:p>
          <a:endParaRPr lang="en-US"/>
        </a:p>
      </dgm:t>
    </dgm:pt>
    <dgm:pt modelId="{2246A97D-0C99-4FFC-B701-55FF640C2EC8}" type="pres">
      <dgm:prSet presAssocID="{A3F2B2E0-783D-4DA0-AD54-8304B68922A6}" presName="linear" presStyleCnt="0">
        <dgm:presLayoutVars>
          <dgm:animLvl val="lvl"/>
          <dgm:resizeHandles val="exact"/>
        </dgm:presLayoutVars>
      </dgm:prSet>
      <dgm:spPr/>
    </dgm:pt>
    <dgm:pt modelId="{D57FC49C-46E4-4ECE-9271-4B4862303C94}" type="pres">
      <dgm:prSet presAssocID="{E016687F-30C7-4EB9-9AAD-5A0C7530DC62}" presName="parentText" presStyleLbl="node1" presStyleIdx="0" presStyleCnt="3">
        <dgm:presLayoutVars>
          <dgm:chMax val="0"/>
          <dgm:bulletEnabled val="1"/>
        </dgm:presLayoutVars>
      </dgm:prSet>
      <dgm:spPr/>
    </dgm:pt>
    <dgm:pt modelId="{6E18FBF8-66B8-4231-8BA3-1892D78FB91E}" type="pres">
      <dgm:prSet presAssocID="{039F1641-A2C6-497E-AC12-77C7D0D597BF}" presName="spacer" presStyleCnt="0"/>
      <dgm:spPr/>
    </dgm:pt>
    <dgm:pt modelId="{D7ECCA23-F1F6-4A0F-ADC3-1B05552E54A6}" type="pres">
      <dgm:prSet presAssocID="{75437FD6-D114-4C5E-97D3-E8F36FBF21C5}" presName="parentText" presStyleLbl="node1" presStyleIdx="1" presStyleCnt="3">
        <dgm:presLayoutVars>
          <dgm:chMax val="0"/>
          <dgm:bulletEnabled val="1"/>
        </dgm:presLayoutVars>
      </dgm:prSet>
      <dgm:spPr/>
    </dgm:pt>
    <dgm:pt modelId="{CB6F323E-3A87-4F4D-9A2F-0451C42DA2C6}" type="pres">
      <dgm:prSet presAssocID="{8BC6610E-0BD2-48FA-8A9D-98E6F43CA61D}" presName="spacer" presStyleCnt="0"/>
      <dgm:spPr/>
    </dgm:pt>
    <dgm:pt modelId="{F7DE3306-713D-4CCD-B152-0D354B632053}" type="pres">
      <dgm:prSet presAssocID="{000CCA93-D57B-44A5-AC4E-9DED39771EC4}" presName="parentText" presStyleLbl="node1" presStyleIdx="2" presStyleCnt="3">
        <dgm:presLayoutVars>
          <dgm:chMax val="0"/>
          <dgm:bulletEnabled val="1"/>
        </dgm:presLayoutVars>
      </dgm:prSet>
      <dgm:spPr/>
    </dgm:pt>
  </dgm:ptLst>
  <dgm:cxnLst>
    <dgm:cxn modelId="{4CD7C31F-85E0-41B4-A050-B223E69FFBD2}" type="presOf" srcId="{000CCA93-D57B-44A5-AC4E-9DED39771EC4}" destId="{F7DE3306-713D-4CCD-B152-0D354B632053}" srcOrd="0" destOrd="0" presId="urn:microsoft.com/office/officeart/2005/8/layout/vList2"/>
    <dgm:cxn modelId="{C1498632-71D5-4162-AFDE-415CCBD12498}" srcId="{A3F2B2E0-783D-4DA0-AD54-8304B68922A6}" destId="{75437FD6-D114-4C5E-97D3-E8F36FBF21C5}" srcOrd="1" destOrd="0" parTransId="{F29ED575-254F-48DB-AC34-07C6A4E95983}" sibTransId="{8BC6610E-0BD2-48FA-8A9D-98E6F43CA61D}"/>
    <dgm:cxn modelId="{1CDC4C4B-544E-4535-8C51-8A575E15FB07}" type="presOf" srcId="{75437FD6-D114-4C5E-97D3-E8F36FBF21C5}" destId="{D7ECCA23-F1F6-4A0F-ADC3-1B05552E54A6}" srcOrd="0" destOrd="0" presId="urn:microsoft.com/office/officeart/2005/8/layout/vList2"/>
    <dgm:cxn modelId="{271E2E4D-6927-45C6-B15A-F04279EA6F47}" srcId="{A3F2B2E0-783D-4DA0-AD54-8304B68922A6}" destId="{000CCA93-D57B-44A5-AC4E-9DED39771EC4}" srcOrd="2" destOrd="0" parTransId="{380CF645-D9DB-4A31-8E2A-FDFAEEB0EF57}" sibTransId="{31676FF8-581D-4556-B06E-0C52C9796EF2}"/>
    <dgm:cxn modelId="{21E6FE4E-B8F5-4172-9EAC-971AF3C1EE48}" type="presOf" srcId="{E016687F-30C7-4EB9-9AAD-5A0C7530DC62}" destId="{D57FC49C-46E4-4ECE-9271-4B4862303C94}" srcOrd="0" destOrd="0" presId="urn:microsoft.com/office/officeart/2005/8/layout/vList2"/>
    <dgm:cxn modelId="{B0A45972-8AF3-4261-B7EC-330FC295FDC5}" srcId="{A3F2B2E0-783D-4DA0-AD54-8304B68922A6}" destId="{E016687F-30C7-4EB9-9AAD-5A0C7530DC62}" srcOrd="0" destOrd="0" parTransId="{8E5EE39A-B64B-44D6-A785-BF0BBA5F5BDA}" sibTransId="{039F1641-A2C6-497E-AC12-77C7D0D597BF}"/>
    <dgm:cxn modelId="{463966F7-B218-41E2-89C0-A7233EC965E1}" type="presOf" srcId="{A3F2B2E0-783D-4DA0-AD54-8304B68922A6}" destId="{2246A97D-0C99-4FFC-B701-55FF640C2EC8}" srcOrd="0" destOrd="0" presId="urn:microsoft.com/office/officeart/2005/8/layout/vList2"/>
    <dgm:cxn modelId="{00F499A9-683F-4F66-8E79-9A5469E97622}" type="presParOf" srcId="{2246A97D-0C99-4FFC-B701-55FF640C2EC8}" destId="{D57FC49C-46E4-4ECE-9271-4B4862303C94}" srcOrd="0" destOrd="0" presId="urn:microsoft.com/office/officeart/2005/8/layout/vList2"/>
    <dgm:cxn modelId="{C3CBDEDA-45EB-4E48-B192-CE269DE5B7E6}" type="presParOf" srcId="{2246A97D-0C99-4FFC-B701-55FF640C2EC8}" destId="{6E18FBF8-66B8-4231-8BA3-1892D78FB91E}" srcOrd="1" destOrd="0" presId="urn:microsoft.com/office/officeart/2005/8/layout/vList2"/>
    <dgm:cxn modelId="{0AD5D828-F6AF-4EA2-9419-8D70ABF4BAED}" type="presParOf" srcId="{2246A97D-0C99-4FFC-B701-55FF640C2EC8}" destId="{D7ECCA23-F1F6-4A0F-ADC3-1B05552E54A6}" srcOrd="2" destOrd="0" presId="urn:microsoft.com/office/officeart/2005/8/layout/vList2"/>
    <dgm:cxn modelId="{ED278979-7A46-4BF3-B181-A08FC42C5F33}" type="presParOf" srcId="{2246A97D-0C99-4FFC-B701-55FF640C2EC8}" destId="{CB6F323E-3A87-4F4D-9A2F-0451C42DA2C6}" srcOrd="3" destOrd="0" presId="urn:microsoft.com/office/officeart/2005/8/layout/vList2"/>
    <dgm:cxn modelId="{C147464F-D1F3-4594-BF51-2DB1F7C991C7}" type="presParOf" srcId="{2246A97D-0C99-4FFC-B701-55FF640C2EC8}" destId="{F7DE3306-713D-4CCD-B152-0D354B632053}" srcOrd="4"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0D69DC3-2032-4BD6-9485-B0F43C96D124}"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BDCA0A71-17C5-47DB-AC73-E22EFFE98D65}">
      <dgm:prSet/>
      <dgm:spPr/>
      <dgm:t>
        <a:bodyPr/>
        <a:lstStyle/>
        <a:p>
          <a:pPr>
            <a:defRPr cap="all"/>
          </a:pPr>
          <a:r>
            <a:rPr lang="en-US" dirty="0"/>
            <a:t>Importance of data-driven reporting in debunking myths and stereotypes</a:t>
          </a:r>
        </a:p>
      </dgm:t>
    </dgm:pt>
    <dgm:pt modelId="{FDBA6A31-7B42-4ED5-B539-9315808DCA62}" type="parTrans" cxnId="{C0440676-313F-4A6C-A4C9-89B9303AFBB4}">
      <dgm:prSet/>
      <dgm:spPr/>
      <dgm:t>
        <a:bodyPr/>
        <a:lstStyle/>
        <a:p>
          <a:endParaRPr lang="en-US"/>
        </a:p>
      </dgm:t>
    </dgm:pt>
    <dgm:pt modelId="{80A6083C-2D95-4E9D-AB81-6C69F2826041}" type="sibTrans" cxnId="{C0440676-313F-4A6C-A4C9-89B9303AFBB4}">
      <dgm:prSet/>
      <dgm:spPr/>
      <dgm:t>
        <a:bodyPr/>
        <a:lstStyle/>
        <a:p>
          <a:endParaRPr lang="en-US"/>
        </a:p>
      </dgm:t>
    </dgm:pt>
    <dgm:pt modelId="{AABB7AAE-75C6-4C32-B9C0-6B3DE81C994C}">
      <dgm:prSet/>
      <dgm:spPr/>
      <dgm:t>
        <a:bodyPr/>
        <a:lstStyle/>
        <a:p>
          <a:pPr>
            <a:defRPr cap="all"/>
          </a:pPr>
          <a:r>
            <a:rPr lang="en-US" dirty="0"/>
            <a:t>Role of media in shedding light on systemic issues within the juvenile justice system</a:t>
          </a:r>
        </a:p>
      </dgm:t>
    </dgm:pt>
    <dgm:pt modelId="{D6833FDF-CEE7-4DFB-A33F-8A3126A223EC}" type="parTrans" cxnId="{8EC57BB5-CE3C-4AE7-AC75-7E0B8BECA5CD}">
      <dgm:prSet/>
      <dgm:spPr/>
      <dgm:t>
        <a:bodyPr/>
        <a:lstStyle/>
        <a:p>
          <a:endParaRPr lang="en-US"/>
        </a:p>
      </dgm:t>
    </dgm:pt>
    <dgm:pt modelId="{1A8BD2A8-5D69-460E-89E3-711D70A75649}" type="sibTrans" cxnId="{8EC57BB5-CE3C-4AE7-AC75-7E0B8BECA5CD}">
      <dgm:prSet/>
      <dgm:spPr/>
      <dgm:t>
        <a:bodyPr/>
        <a:lstStyle/>
        <a:p>
          <a:endParaRPr lang="en-US"/>
        </a:p>
      </dgm:t>
    </dgm:pt>
    <dgm:pt modelId="{56FCB286-5F74-4FEF-8390-256D847FE162}">
      <dgm:prSet/>
      <dgm:spPr/>
      <dgm:t>
        <a:bodyPr/>
        <a:lstStyle/>
        <a:p>
          <a:pPr>
            <a:defRPr cap="all"/>
          </a:pPr>
          <a:r>
            <a:rPr lang="en-US" dirty="0"/>
            <a:t>Encouraging open dialogue and partnerships between court and medial outlets</a:t>
          </a:r>
        </a:p>
      </dgm:t>
    </dgm:pt>
    <dgm:pt modelId="{2C9E05B5-CE87-48A0-AEC9-6FFEFC39E7EF}" type="parTrans" cxnId="{59B237D6-B296-482F-A76B-E0948F94C758}">
      <dgm:prSet/>
      <dgm:spPr/>
      <dgm:t>
        <a:bodyPr/>
        <a:lstStyle/>
        <a:p>
          <a:endParaRPr lang="en-US"/>
        </a:p>
      </dgm:t>
    </dgm:pt>
    <dgm:pt modelId="{D864B254-65C1-4098-85CF-569800479B98}" type="sibTrans" cxnId="{59B237D6-B296-482F-A76B-E0948F94C758}">
      <dgm:prSet/>
      <dgm:spPr/>
      <dgm:t>
        <a:bodyPr/>
        <a:lstStyle/>
        <a:p>
          <a:endParaRPr lang="en-US"/>
        </a:p>
      </dgm:t>
    </dgm:pt>
    <dgm:pt modelId="{E44D2DCD-43C1-4EED-8EF6-19C091E77C69}" type="pres">
      <dgm:prSet presAssocID="{E0D69DC3-2032-4BD6-9485-B0F43C96D124}" presName="root" presStyleCnt="0">
        <dgm:presLayoutVars>
          <dgm:dir/>
          <dgm:resizeHandles val="exact"/>
        </dgm:presLayoutVars>
      </dgm:prSet>
      <dgm:spPr/>
    </dgm:pt>
    <dgm:pt modelId="{CF3402ED-696E-4598-8D0D-2C3AE22AC1B0}" type="pres">
      <dgm:prSet presAssocID="{BDCA0A71-17C5-47DB-AC73-E22EFFE98D65}" presName="compNode" presStyleCnt="0"/>
      <dgm:spPr/>
    </dgm:pt>
    <dgm:pt modelId="{E90B2859-1D55-4046-9B12-864DF10ED21E}" type="pres">
      <dgm:prSet presAssocID="{BDCA0A71-17C5-47DB-AC73-E22EFFE98D65}" presName="iconBgRect" presStyleLbl="bgShp" presStyleIdx="0" presStyleCnt="3"/>
      <dgm:spPr/>
    </dgm:pt>
    <dgm:pt modelId="{F34EB9E8-3F28-4FFC-91B2-1779FE064E73}" type="pres">
      <dgm:prSet presAssocID="{BDCA0A71-17C5-47DB-AC73-E22EFFE98D65}"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tatistics"/>
        </a:ext>
      </dgm:extLst>
    </dgm:pt>
    <dgm:pt modelId="{73577528-5A3A-4895-8703-A3525DB21D8A}" type="pres">
      <dgm:prSet presAssocID="{BDCA0A71-17C5-47DB-AC73-E22EFFE98D65}" presName="spaceRect" presStyleCnt="0"/>
      <dgm:spPr/>
    </dgm:pt>
    <dgm:pt modelId="{BA913EBF-C6C6-495F-962B-3715A569DF55}" type="pres">
      <dgm:prSet presAssocID="{BDCA0A71-17C5-47DB-AC73-E22EFFE98D65}" presName="textRect" presStyleLbl="revTx" presStyleIdx="0" presStyleCnt="3">
        <dgm:presLayoutVars>
          <dgm:chMax val="1"/>
          <dgm:chPref val="1"/>
        </dgm:presLayoutVars>
      </dgm:prSet>
      <dgm:spPr/>
    </dgm:pt>
    <dgm:pt modelId="{5244BAA3-272B-43AB-9178-4E20A032AC6F}" type="pres">
      <dgm:prSet presAssocID="{80A6083C-2D95-4E9D-AB81-6C69F2826041}" presName="sibTrans" presStyleCnt="0"/>
      <dgm:spPr/>
    </dgm:pt>
    <dgm:pt modelId="{F87815FC-D60D-4A96-AE9E-339A9B25ACEB}" type="pres">
      <dgm:prSet presAssocID="{AABB7AAE-75C6-4C32-B9C0-6B3DE81C994C}" presName="compNode" presStyleCnt="0"/>
      <dgm:spPr/>
    </dgm:pt>
    <dgm:pt modelId="{9E30469D-0CF1-470A-983D-8EE42CE04093}" type="pres">
      <dgm:prSet presAssocID="{AABB7AAE-75C6-4C32-B9C0-6B3DE81C994C}" presName="iconBgRect" presStyleLbl="bgShp" presStyleIdx="1" presStyleCnt="3"/>
      <dgm:spPr/>
    </dgm:pt>
    <dgm:pt modelId="{D34E4B3B-8E99-46DC-BF6B-D00F578E83C9}" type="pres">
      <dgm:prSet presAssocID="{AABB7AAE-75C6-4C32-B9C0-6B3DE81C994C}"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cales of Justice"/>
        </a:ext>
      </dgm:extLst>
    </dgm:pt>
    <dgm:pt modelId="{FEAB2534-5530-4FD6-A52C-4374105290FF}" type="pres">
      <dgm:prSet presAssocID="{AABB7AAE-75C6-4C32-B9C0-6B3DE81C994C}" presName="spaceRect" presStyleCnt="0"/>
      <dgm:spPr/>
    </dgm:pt>
    <dgm:pt modelId="{9564B423-4016-4AC9-9DF9-EA8BE52ED876}" type="pres">
      <dgm:prSet presAssocID="{AABB7AAE-75C6-4C32-B9C0-6B3DE81C994C}" presName="textRect" presStyleLbl="revTx" presStyleIdx="1" presStyleCnt="3">
        <dgm:presLayoutVars>
          <dgm:chMax val="1"/>
          <dgm:chPref val="1"/>
        </dgm:presLayoutVars>
      </dgm:prSet>
      <dgm:spPr/>
    </dgm:pt>
    <dgm:pt modelId="{F5329342-C624-443A-BC3B-A5933BADF50B}" type="pres">
      <dgm:prSet presAssocID="{1A8BD2A8-5D69-460E-89E3-711D70A75649}" presName="sibTrans" presStyleCnt="0"/>
      <dgm:spPr/>
    </dgm:pt>
    <dgm:pt modelId="{0F1C6FEA-D826-4EA1-9F60-61D19F625FBF}" type="pres">
      <dgm:prSet presAssocID="{56FCB286-5F74-4FEF-8390-256D847FE162}" presName="compNode" presStyleCnt="0"/>
      <dgm:spPr/>
    </dgm:pt>
    <dgm:pt modelId="{274EDB13-9150-4F93-8879-2AB8AF3330C8}" type="pres">
      <dgm:prSet presAssocID="{56FCB286-5F74-4FEF-8390-256D847FE162}" presName="iconBgRect" presStyleLbl="bgShp" presStyleIdx="2" presStyleCnt="3"/>
      <dgm:spPr/>
    </dgm:pt>
    <dgm:pt modelId="{FD5BC390-54BD-4EA9-BF78-F359BCAEEB1D}" type="pres">
      <dgm:prSet presAssocID="{56FCB286-5F74-4FEF-8390-256D847FE162}"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andshake"/>
        </a:ext>
      </dgm:extLst>
    </dgm:pt>
    <dgm:pt modelId="{677177E2-009B-4B44-9E0B-E2085117C0DC}" type="pres">
      <dgm:prSet presAssocID="{56FCB286-5F74-4FEF-8390-256D847FE162}" presName="spaceRect" presStyleCnt="0"/>
      <dgm:spPr/>
    </dgm:pt>
    <dgm:pt modelId="{A0619C7E-1A40-412A-BC09-A43BE470B0F4}" type="pres">
      <dgm:prSet presAssocID="{56FCB286-5F74-4FEF-8390-256D847FE162}" presName="textRect" presStyleLbl="revTx" presStyleIdx="2" presStyleCnt="3">
        <dgm:presLayoutVars>
          <dgm:chMax val="1"/>
          <dgm:chPref val="1"/>
        </dgm:presLayoutVars>
      </dgm:prSet>
      <dgm:spPr/>
    </dgm:pt>
  </dgm:ptLst>
  <dgm:cxnLst>
    <dgm:cxn modelId="{BE83C531-4E42-400D-AF8F-CDD045546E67}" type="presOf" srcId="{E0D69DC3-2032-4BD6-9485-B0F43C96D124}" destId="{E44D2DCD-43C1-4EED-8EF6-19C091E77C69}" srcOrd="0" destOrd="0" presId="urn:microsoft.com/office/officeart/2018/5/layout/IconCircleLabelList"/>
    <dgm:cxn modelId="{C30F8D64-A889-42E0-AF13-05F14BDE599B}" type="presOf" srcId="{AABB7AAE-75C6-4C32-B9C0-6B3DE81C994C}" destId="{9564B423-4016-4AC9-9DF9-EA8BE52ED876}" srcOrd="0" destOrd="0" presId="urn:microsoft.com/office/officeart/2018/5/layout/IconCircleLabelList"/>
    <dgm:cxn modelId="{11469648-D01D-4441-A3F8-1119B9420149}" type="presOf" srcId="{BDCA0A71-17C5-47DB-AC73-E22EFFE98D65}" destId="{BA913EBF-C6C6-495F-962B-3715A569DF55}" srcOrd="0" destOrd="0" presId="urn:microsoft.com/office/officeart/2018/5/layout/IconCircleLabelList"/>
    <dgm:cxn modelId="{C0440676-313F-4A6C-A4C9-89B9303AFBB4}" srcId="{E0D69DC3-2032-4BD6-9485-B0F43C96D124}" destId="{BDCA0A71-17C5-47DB-AC73-E22EFFE98D65}" srcOrd="0" destOrd="0" parTransId="{FDBA6A31-7B42-4ED5-B539-9315808DCA62}" sibTransId="{80A6083C-2D95-4E9D-AB81-6C69F2826041}"/>
    <dgm:cxn modelId="{8EC57BB5-CE3C-4AE7-AC75-7E0B8BECA5CD}" srcId="{E0D69DC3-2032-4BD6-9485-B0F43C96D124}" destId="{AABB7AAE-75C6-4C32-B9C0-6B3DE81C994C}" srcOrd="1" destOrd="0" parTransId="{D6833FDF-CEE7-4DFB-A33F-8A3126A223EC}" sibTransId="{1A8BD2A8-5D69-460E-89E3-711D70A75649}"/>
    <dgm:cxn modelId="{59B237D6-B296-482F-A76B-E0948F94C758}" srcId="{E0D69DC3-2032-4BD6-9485-B0F43C96D124}" destId="{56FCB286-5F74-4FEF-8390-256D847FE162}" srcOrd="2" destOrd="0" parTransId="{2C9E05B5-CE87-48A0-AEC9-6FFEFC39E7EF}" sibTransId="{D864B254-65C1-4098-85CF-569800479B98}"/>
    <dgm:cxn modelId="{D32766F4-D417-4A8C-ACB3-011DEB626B45}" type="presOf" srcId="{56FCB286-5F74-4FEF-8390-256D847FE162}" destId="{A0619C7E-1A40-412A-BC09-A43BE470B0F4}" srcOrd="0" destOrd="0" presId="urn:microsoft.com/office/officeart/2018/5/layout/IconCircleLabelList"/>
    <dgm:cxn modelId="{C013585D-4FD6-4012-92F7-50F9128451A7}" type="presParOf" srcId="{E44D2DCD-43C1-4EED-8EF6-19C091E77C69}" destId="{CF3402ED-696E-4598-8D0D-2C3AE22AC1B0}" srcOrd="0" destOrd="0" presId="urn:microsoft.com/office/officeart/2018/5/layout/IconCircleLabelList"/>
    <dgm:cxn modelId="{9D06EB7D-6EB2-4C3F-8BA7-94E8ECA1421E}" type="presParOf" srcId="{CF3402ED-696E-4598-8D0D-2C3AE22AC1B0}" destId="{E90B2859-1D55-4046-9B12-864DF10ED21E}" srcOrd="0" destOrd="0" presId="urn:microsoft.com/office/officeart/2018/5/layout/IconCircleLabelList"/>
    <dgm:cxn modelId="{6B252232-FE53-47AB-B0BB-6471AD233CC5}" type="presParOf" srcId="{CF3402ED-696E-4598-8D0D-2C3AE22AC1B0}" destId="{F34EB9E8-3F28-4FFC-91B2-1779FE064E73}" srcOrd="1" destOrd="0" presId="urn:microsoft.com/office/officeart/2018/5/layout/IconCircleLabelList"/>
    <dgm:cxn modelId="{0005E3DD-4453-4691-8662-307D26B4C0A5}" type="presParOf" srcId="{CF3402ED-696E-4598-8D0D-2C3AE22AC1B0}" destId="{73577528-5A3A-4895-8703-A3525DB21D8A}" srcOrd="2" destOrd="0" presId="urn:microsoft.com/office/officeart/2018/5/layout/IconCircleLabelList"/>
    <dgm:cxn modelId="{175BE56F-4B4D-4ED1-A71C-E700A7972190}" type="presParOf" srcId="{CF3402ED-696E-4598-8D0D-2C3AE22AC1B0}" destId="{BA913EBF-C6C6-495F-962B-3715A569DF55}" srcOrd="3" destOrd="0" presId="urn:microsoft.com/office/officeart/2018/5/layout/IconCircleLabelList"/>
    <dgm:cxn modelId="{B4455771-CC16-4998-AC4A-2929896A87DA}" type="presParOf" srcId="{E44D2DCD-43C1-4EED-8EF6-19C091E77C69}" destId="{5244BAA3-272B-43AB-9178-4E20A032AC6F}" srcOrd="1" destOrd="0" presId="urn:microsoft.com/office/officeart/2018/5/layout/IconCircleLabelList"/>
    <dgm:cxn modelId="{CD29C455-AFD2-430C-AFB1-787FDA6083DA}" type="presParOf" srcId="{E44D2DCD-43C1-4EED-8EF6-19C091E77C69}" destId="{F87815FC-D60D-4A96-AE9E-339A9B25ACEB}" srcOrd="2" destOrd="0" presId="urn:microsoft.com/office/officeart/2018/5/layout/IconCircleLabelList"/>
    <dgm:cxn modelId="{0BCAE0EE-B395-4EB9-A60A-A66D763C582E}" type="presParOf" srcId="{F87815FC-D60D-4A96-AE9E-339A9B25ACEB}" destId="{9E30469D-0CF1-470A-983D-8EE42CE04093}" srcOrd="0" destOrd="0" presId="urn:microsoft.com/office/officeart/2018/5/layout/IconCircleLabelList"/>
    <dgm:cxn modelId="{BD87DEF5-F11C-495E-9049-DEC742C6544F}" type="presParOf" srcId="{F87815FC-D60D-4A96-AE9E-339A9B25ACEB}" destId="{D34E4B3B-8E99-46DC-BF6B-D00F578E83C9}" srcOrd="1" destOrd="0" presId="urn:microsoft.com/office/officeart/2018/5/layout/IconCircleLabelList"/>
    <dgm:cxn modelId="{D816C829-DF4A-4DBC-B7B6-2716000D3C04}" type="presParOf" srcId="{F87815FC-D60D-4A96-AE9E-339A9B25ACEB}" destId="{FEAB2534-5530-4FD6-A52C-4374105290FF}" srcOrd="2" destOrd="0" presId="urn:microsoft.com/office/officeart/2018/5/layout/IconCircleLabelList"/>
    <dgm:cxn modelId="{45B0B07F-7226-40C6-A0ED-CEB5B92F6CC5}" type="presParOf" srcId="{F87815FC-D60D-4A96-AE9E-339A9B25ACEB}" destId="{9564B423-4016-4AC9-9DF9-EA8BE52ED876}" srcOrd="3" destOrd="0" presId="urn:microsoft.com/office/officeart/2018/5/layout/IconCircleLabelList"/>
    <dgm:cxn modelId="{3C26589A-F796-4366-A1F5-00E2613454CE}" type="presParOf" srcId="{E44D2DCD-43C1-4EED-8EF6-19C091E77C69}" destId="{F5329342-C624-443A-BC3B-A5933BADF50B}" srcOrd="3" destOrd="0" presId="urn:microsoft.com/office/officeart/2018/5/layout/IconCircleLabelList"/>
    <dgm:cxn modelId="{26D77ADE-0737-421B-8CBE-DFCA4E175407}" type="presParOf" srcId="{E44D2DCD-43C1-4EED-8EF6-19C091E77C69}" destId="{0F1C6FEA-D826-4EA1-9F60-61D19F625FBF}" srcOrd="4" destOrd="0" presId="urn:microsoft.com/office/officeart/2018/5/layout/IconCircleLabelList"/>
    <dgm:cxn modelId="{B904A067-CA18-4A63-B257-67096C004DEF}" type="presParOf" srcId="{0F1C6FEA-D826-4EA1-9F60-61D19F625FBF}" destId="{274EDB13-9150-4F93-8879-2AB8AF3330C8}" srcOrd="0" destOrd="0" presId="urn:microsoft.com/office/officeart/2018/5/layout/IconCircleLabelList"/>
    <dgm:cxn modelId="{D43E1209-D34C-4E17-927F-231926969109}" type="presParOf" srcId="{0F1C6FEA-D826-4EA1-9F60-61D19F625FBF}" destId="{FD5BC390-54BD-4EA9-BF78-F359BCAEEB1D}" srcOrd="1" destOrd="0" presId="urn:microsoft.com/office/officeart/2018/5/layout/IconCircleLabelList"/>
    <dgm:cxn modelId="{8963551C-BBC9-49C0-BF0C-266F3164DB29}" type="presParOf" srcId="{0F1C6FEA-D826-4EA1-9F60-61D19F625FBF}" destId="{677177E2-009B-4B44-9E0B-E2085117C0DC}" srcOrd="2" destOrd="0" presId="urn:microsoft.com/office/officeart/2018/5/layout/IconCircleLabelList"/>
    <dgm:cxn modelId="{DD516D9D-9BDC-431D-A112-742874D1CAE1}" type="presParOf" srcId="{0F1C6FEA-D826-4EA1-9F60-61D19F625FBF}" destId="{A0619C7E-1A40-412A-BC09-A43BE470B0F4}" srcOrd="3" destOrd="0" presId="urn:microsoft.com/office/officeart/2018/5/layout/IconCircleLabelLis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76D698-04C5-4598-86A1-991B6A76F74C}">
      <dsp:nvSpPr>
        <dsp:cNvPr id="0" name=""/>
        <dsp:cNvSpPr/>
      </dsp:nvSpPr>
      <dsp:spPr>
        <a:xfrm>
          <a:off x="0" y="2815"/>
          <a:ext cx="4655575" cy="127671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39F5F23-E60F-4EAB-803E-2ED0C5957DE2}">
      <dsp:nvSpPr>
        <dsp:cNvPr id="0" name=""/>
        <dsp:cNvSpPr/>
      </dsp:nvSpPr>
      <dsp:spPr>
        <a:xfrm>
          <a:off x="386207" y="290077"/>
          <a:ext cx="702881" cy="70219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CE6AB1F-9D15-4939-B485-E99DAF704868}">
      <dsp:nvSpPr>
        <dsp:cNvPr id="0" name=""/>
        <dsp:cNvSpPr/>
      </dsp:nvSpPr>
      <dsp:spPr>
        <a:xfrm>
          <a:off x="1475296" y="2815"/>
          <a:ext cx="3157558" cy="13166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9342" tIns="139342" rIns="139342" bIns="139342" numCol="1" spcCol="1270" anchor="ctr" anchorCtr="0">
          <a:noAutofit/>
        </a:bodyPr>
        <a:lstStyle/>
        <a:p>
          <a:pPr marL="0" lvl="0" indent="0" algn="l" defTabSz="622300">
            <a:lnSpc>
              <a:spcPct val="100000"/>
            </a:lnSpc>
            <a:spcBef>
              <a:spcPct val="0"/>
            </a:spcBef>
            <a:spcAft>
              <a:spcPct val="35000"/>
            </a:spcAft>
            <a:buNone/>
          </a:pPr>
          <a:r>
            <a:rPr lang="en-US" sz="1400" kern="1200" dirty="0"/>
            <a:t>Should Judges and court professionals consider the media a nemesis or a resource that can be used to assist the court in delivering its message? </a:t>
          </a:r>
        </a:p>
      </dsp:txBody>
      <dsp:txXfrm>
        <a:off x="1475296" y="2815"/>
        <a:ext cx="3157558" cy="1316616"/>
      </dsp:txXfrm>
    </dsp:sp>
    <dsp:sp modelId="{D15F23F6-7CA1-4CBA-87E3-95C5A04D1E94}">
      <dsp:nvSpPr>
        <dsp:cNvPr id="0" name=""/>
        <dsp:cNvSpPr/>
      </dsp:nvSpPr>
      <dsp:spPr>
        <a:xfrm>
          <a:off x="0" y="1648585"/>
          <a:ext cx="4655575" cy="127671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1ACF6C2-CBAF-46B5-8243-ABAC30A208D3}">
      <dsp:nvSpPr>
        <dsp:cNvPr id="0" name=""/>
        <dsp:cNvSpPr/>
      </dsp:nvSpPr>
      <dsp:spPr>
        <a:xfrm>
          <a:off x="386207" y="1935847"/>
          <a:ext cx="702881" cy="70219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649524E-2D1D-47E8-99C8-BBCA4243403C}">
      <dsp:nvSpPr>
        <dsp:cNvPr id="0" name=""/>
        <dsp:cNvSpPr/>
      </dsp:nvSpPr>
      <dsp:spPr>
        <a:xfrm>
          <a:off x="1475296" y="1648585"/>
          <a:ext cx="3157558" cy="13166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9342" tIns="139342" rIns="139342" bIns="139342" numCol="1" spcCol="1270" anchor="ctr" anchorCtr="0">
          <a:noAutofit/>
        </a:bodyPr>
        <a:lstStyle/>
        <a:p>
          <a:pPr marL="0" lvl="0" indent="0" algn="l" defTabSz="622300">
            <a:lnSpc>
              <a:spcPct val="100000"/>
            </a:lnSpc>
            <a:spcBef>
              <a:spcPct val="0"/>
            </a:spcBef>
            <a:spcAft>
              <a:spcPct val="35000"/>
            </a:spcAft>
            <a:buNone/>
          </a:pPr>
          <a:r>
            <a:rPr lang="en-US" sz="1400" kern="1200" dirty="0"/>
            <a:t>What is the best way for judges and court professionals to interact with the media?</a:t>
          </a:r>
        </a:p>
      </dsp:txBody>
      <dsp:txXfrm>
        <a:off x="1475296" y="1648585"/>
        <a:ext cx="3157558" cy="1316616"/>
      </dsp:txXfrm>
    </dsp:sp>
    <dsp:sp modelId="{29961321-90E5-4A34-BBCA-2EAB3D6E60D2}">
      <dsp:nvSpPr>
        <dsp:cNvPr id="0" name=""/>
        <dsp:cNvSpPr/>
      </dsp:nvSpPr>
      <dsp:spPr>
        <a:xfrm>
          <a:off x="0" y="3294355"/>
          <a:ext cx="4655575" cy="127671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CAFEC99-E66B-467C-9D26-8F746401A534}">
      <dsp:nvSpPr>
        <dsp:cNvPr id="0" name=""/>
        <dsp:cNvSpPr/>
      </dsp:nvSpPr>
      <dsp:spPr>
        <a:xfrm>
          <a:off x="386207" y="3581617"/>
          <a:ext cx="702881" cy="70219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A6C775C-58FD-41BD-899F-5745FB930023}">
      <dsp:nvSpPr>
        <dsp:cNvPr id="0" name=""/>
        <dsp:cNvSpPr/>
      </dsp:nvSpPr>
      <dsp:spPr>
        <a:xfrm>
          <a:off x="1475296" y="3294355"/>
          <a:ext cx="3157558" cy="13166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9342" tIns="139342" rIns="139342" bIns="139342" numCol="1" spcCol="1270" anchor="ctr" anchorCtr="0">
          <a:noAutofit/>
        </a:bodyPr>
        <a:lstStyle/>
        <a:p>
          <a:pPr marL="0" lvl="0" indent="0" algn="l" defTabSz="622300">
            <a:lnSpc>
              <a:spcPct val="100000"/>
            </a:lnSpc>
            <a:spcBef>
              <a:spcPct val="0"/>
            </a:spcBef>
            <a:spcAft>
              <a:spcPct val="35000"/>
            </a:spcAft>
            <a:buNone/>
          </a:pPr>
          <a:r>
            <a:rPr lang="en-US" sz="1400" kern="1200" dirty="0"/>
            <a:t>With new forms of media including social media and websites, how does the interaction need to change?</a:t>
          </a:r>
        </a:p>
      </dsp:txBody>
      <dsp:txXfrm>
        <a:off x="1475296" y="3294355"/>
        <a:ext cx="3157558" cy="131661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7FC49C-46E4-4ECE-9271-4B4862303C94}">
      <dsp:nvSpPr>
        <dsp:cNvPr id="0" name=""/>
        <dsp:cNvSpPr/>
      </dsp:nvSpPr>
      <dsp:spPr>
        <a:xfrm>
          <a:off x="0" y="42512"/>
          <a:ext cx="4741962" cy="1167952"/>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Theories of Juvenile Justice- What is Juvenile Delinquency?</a:t>
          </a:r>
        </a:p>
      </dsp:txBody>
      <dsp:txXfrm>
        <a:off x="57015" y="99527"/>
        <a:ext cx="4627932" cy="1053922"/>
      </dsp:txXfrm>
    </dsp:sp>
    <dsp:sp modelId="{D7ECCA23-F1F6-4A0F-ADC3-1B05552E54A6}">
      <dsp:nvSpPr>
        <dsp:cNvPr id="0" name=""/>
        <dsp:cNvSpPr/>
      </dsp:nvSpPr>
      <dsp:spPr>
        <a:xfrm>
          <a:off x="0" y="1273825"/>
          <a:ext cx="4741962" cy="1167952"/>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Impact of poverty and socioeconomic factors on juvenile crime rates.</a:t>
          </a:r>
        </a:p>
      </dsp:txBody>
      <dsp:txXfrm>
        <a:off x="57015" y="1330840"/>
        <a:ext cx="4627932" cy="1053922"/>
      </dsp:txXfrm>
    </dsp:sp>
    <dsp:sp modelId="{F7DE3306-713D-4CCD-B152-0D354B632053}">
      <dsp:nvSpPr>
        <dsp:cNvPr id="0" name=""/>
        <dsp:cNvSpPr/>
      </dsp:nvSpPr>
      <dsp:spPr>
        <a:xfrm>
          <a:off x="0" y="2505137"/>
          <a:ext cx="4741962" cy="1167952"/>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Juvenile Court… Need for comprehensive approach that addresses underlying issues.</a:t>
          </a:r>
        </a:p>
      </dsp:txBody>
      <dsp:txXfrm>
        <a:off x="57015" y="2562152"/>
        <a:ext cx="4627932" cy="105392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0B2859-1D55-4046-9B12-864DF10ED21E}">
      <dsp:nvSpPr>
        <dsp:cNvPr id="0" name=""/>
        <dsp:cNvSpPr/>
      </dsp:nvSpPr>
      <dsp:spPr>
        <a:xfrm>
          <a:off x="616949" y="256422"/>
          <a:ext cx="1818562" cy="1818562"/>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34EB9E8-3F28-4FFC-91B2-1779FE064E73}">
      <dsp:nvSpPr>
        <dsp:cNvPr id="0" name=""/>
        <dsp:cNvSpPr/>
      </dsp:nvSpPr>
      <dsp:spPr>
        <a:xfrm>
          <a:off x="1004512" y="643984"/>
          <a:ext cx="1043437" cy="104343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A913EBF-C6C6-495F-962B-3715A569DF55}">
      <dsp:nvSpPr>
        <dsp:cNvPr id="0" name=""/>
        <dsp:cNvSpPr/>
      </dsp:nvSpPr>
      <dsp:spPr>
        <a:xfrm>
          <a:off x="35606" y="2641422"/>
          <a:ext cx="2981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defRPr cap="all"/>
          </a:pPr>
          <a:r>
            <a:rPr lang="en-US" sz="1300" kern="1200" dirty="0"/>
            <a:t>Importance of data-driven reporting in debunking myths and stereotypes</a:t>
          </a:r>
        </a:p>
      </dsp:txBody>
      <dsp:txXfrm>
        <a:off x="35606" y="2641422"/>
        <a:ext cx="2981250" cy="720000"/>
      </dsp:txXfrm>
    </dsp:sp>
    <dsp:sp modelId="{9E30469D-0CF1-470A-983D-8EE42CE04093}">
      <dsp:nvSpPr>
        <dsp:cNvPr id="0" name=""/>
        <dsp:cNvSpPr/>
      </dsp:nvSpPr>
      <dsp:spPr>
        <a:xfrm>
          <a:off x="4119918" y="256422"/>
          <a:ext cx="1818562" cy="1818562"/>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34E4B3B-8E99-46DC-BF6B-D00F578E83C9}">
      <dsp:nvSpPr>
        <dsp:cNvPr id="0" name=""/>
        <dsp:cNvSpPr/>
      </dsp:nvSpPr>
      <dsp:spPr>
        <a:xfrm>
          <a:off x="4507481" y="643984"/>
          <a:ext cx="1043437" cy="104343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564B423-4016-4AC9-9DF9-EA8BE52ED876}">
      <dsp:nvSpPr>
        <dsp:cNvPr id="0" name=""/>
        <dsp:cNvSpPr/>
      </dsp:nvSpPr>
      <dsp:spPr>
        <a:xfrm>
          <a:off x="3538574" y="2641422"/>
          <a:ext cx="2981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defRPr cap="all"/>
          </a:pPr>
          <a:r>
            <a:rPr lang="en-US" sz="1300" kern="1200" dirty="0"/>
            <a:t>Role of media in shedding light on systemic issues within the juvenile justice system</a:t>
          </a:r>
        </a:p>
      </dsp:txBody>
      <dsp:txXfrm>
        <a:off x="3538574" y="2641422"/>
        <a:ext cx="2981250" cy="720000"/>
      </dsp:txXfrm>
    </dsp:sp>
    <dsp:sp modelId="{274EDB13-9150-4F93-8879-2AB8AF3330C8}">
      <dsp:nvSpPr>
        <dsp:cNvPr id="0" name=""/>
        <dsp:cNvSpPr/>
      </dsp:nvSpPr>
      <dsp:spPr>
        <a:xfrm>
          <a:off x="7622887" y="256422"/>
          <a:ext cx="1818562" cy="1818562"/>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D5BC390-54BD-4EA9-BF78-F359BCAEEB1D}">
      <dsp:nvSpPr>
        <dsp:cNvPr id="0" name=""/>
        <dsp:cNvSpPr/>
      </dsp:nvSpPr>
      <dsp:spPr>
        <a:xfrm>
          <a:off x="8010450" y="643984"/>
          <a:ext cx="1043437" cy="104343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0619C7E-1A40-412A-BC09-A43BE470B0F4}">
      <dsp:nvSpPr>
        <dsp:cNvPr id="0" name=""/>
        <dsp:cNvSpPr/>
      </dsp:nvSpPr>
      <dsp:spPr>
        <a:xfrm>
          <a:off x="7041543" y="2641422"/>
          <a:ext cx="2981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defRPr cap="all"/>
          </a:pPr>
          <a:r>
            <a:rPr lang="en-US" sz="1300" kern="1200" dirty="0"/>
            <a:t>Encouraging open dialogue and partnerships between court and medial outlets</a:t>
          </a:r>
        </a:p>
      </dsp:txBody>
      <dsp:txXfrm>
        <a:off x="7041543" y="2641422"/>
        <a:ext cx="2981250" cy="720000"/>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470895"/>
          </a:xfrm>
          <a:prstGeom prst="rect">
            <a:avLst/>
          </a:prstGeom>
        </p:spPr>
        <p:txBody>
          <a:bodyPr vert="horz" lIns="94192" tIns="47096" rIns="94192" bIns="47096" rtlCol="0"/>
          <a:lstStyle>
            <a:lvl1pPr algn="l">
              <a:defRPr sz="1200"/>
            </a:lvl1pPr>
          </a:lstStyle>
          <a:p>
            <a:endParaRPr lang="en-US"/>
          </a:p>
        </p:txBody>
      </p:sp>
      <p:sp>
        <p:nvSpPr>
          <p:cNvPr id="3" name="Date Placeholder 2"/>
          <p:cNvSpPr>
            <a:spLocks noGrp="1"/>
          </p:cNvSpPr>
          <p:nvPr>
            <p:ph type="dt" idx="1"/>
          </p:nvPr>
        </p:nvSpPr>
        <p:spPr>
          <a:xfrm>
            <a:off x="4021294" y="0"/>
            <a:ext cx="3076363" cy="470895"/>
          </a:xfrm>
          <a:prstGeom prst="rect">
            <a:avLst/>
          </a:prstGeom>
        </p:spPr>
        <p:txBody>
          <a:bodyPr vert="horz" lIns="94192" tIns="47096" rIns="94192" bIns="47096" rtlCol="0"/>
          <a:lstStyle>
            <a:lvl1pPr algn="r">
              <a:defRPr sz="1200"/>
            </a:lvl1pPr>
          </a:lstStyle>
          <a:p>
            <a:fld id="{6A8DC090-2FDB-4409-98CA-B52A6216A949}" type="datetimeFigureOut">
              <a:rPr lang="en-US" smtClean="0"/>
              <a:t>1/17/2024</a:t>
            </a:fld>
            <a:endParaRPr lang="en-US"/>
          </a:p>
        </p:txBody>
      </p:sp>
      <p:sp>
        <p:nvSpPr>
          <p:cNvPr id="4" name="Slide Image Placeholder 3"/>
          <p:cNvSpPr>
            <a:spLocks noGrp="1" noRot="1" noChangeAspect="1"/>
          </p:cNvSpPr>
          <p:nvPr>
            <p:ph type="sldImg" idx="2"/>
          </p:nvPr>
        </p:nvSpPr>
        <p:spPr>
          <a:xfrm>
            <a:off x="735013" y="1173163"/>
            <a:ext cx="5629275" cy="3167062"/>
          </a:xfrm>
          <a:prstGeom prst="rect">
            <a:avLst/>
          </a:prstGeom>
          <a:noFill/>
          <a:ln w="12700">
            <a:solidFill>
              <a:prstClr val="black"/>
            </a:solidFill>
          </a:ln>
        </p:spPr>
        <p:txBody>
          <a:bodyPr vert="horz" lIns="94192" tIns="47096" rIns="94192" bIns="47096" rtlCol="0" anchor="ctr"/>
          <a:lstStyle/>
          <a:p>
            <a:endParaRPr lang="en-US"/>
          </a:p>
        </p:txBody>
      </p:sp>
      <p:sp>
        <p:nvSpPr>
          <p:cNvPr id="5" name="Notes Placeholder 4"/>
          <p:cNvSpPr>
            <a:spLocks noGrp="1"/>
          </p:cNvSpPr>
          <p:nvPr>
            <p:ph type="body" sz="quarter" idx="3"/>
          </p:nvPr>
        </p:nvSpPr>
        <p:spPr>
          <a:xfrm>
            <a:off x="709930" y="4516676"/>
            <a:ext cx="5679440" cy="3695462"/>
          </a:xfrm>
          <a:prstGeom prst="rect">
            <a:avLst/>
          </a:prstGeom>
        </p:spPr>
        <p:txBody>
          <a:bodyPr vert="horz" lIns="94192" tIns="47096" rIns="94192" bIns="4709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4407"/>
            <a:ext cx="3076363" cy="470894"/>
          </a:xfrm>
          <a:prstGeom prst="rect">
            <a:avLst/>
          </a:prstGeom>
        </p:spPr>
        <p:txBody>
          <a:bodyPr vert="horz" lIns="94192" tIns="47096" rIns="94192" bIns="47096" rtlCol="0" anchor="b"/>
          <a:lstStyle>
            <a:lvl1pPr algn="l">
              <a:defRPr sz="1200"/>
            </a:lvl1pPr>
          </a:lstStyle>
          <a:p>
            <a:endParaRPr lang="en-US"/>
          </a:p>
        </p:txBody>
      </p:sp>
      <p:sp>
        <p:nvSpPr>
          <p:cNvPr id="7" name="Slide Number Placeholder 6"/>
          <p:cNvSpPr>
            <a:spLocks noGrp="1"/>
          </p:cNvSpPr>
          <p:nvPr>
            <p:ph type="sldNum" sz="quarter" idx="5"/>
          </p:nvPr>
        </p:nvSpPr>
        <p:spPr>
          <a:xfrm>
            <a:off x="4021294" y="8914407"/>
            <a:ext cx="3076363" cy="470894"/>
          </a:xfrm>
          <a:prstGeom prst="rect">
            <a:avLst/>
          </a:prstGeom>
        </p:spPr>
        <p:txBody>
          <a:bodyPr vert="horz" lIns="94192" tIns="47096" rIns="94192" bIns="47096" rtlCol="0" anchor="b"/>
          <a:lstStyle>
            <a:lvl1pPr algn="r">
              <a:defRPr sz="1200"/>
            </a:lvl1pPr>
          </a:lstStyle>
          <a:p>
            <a:fld id="{1A76FCFE-9E7C-4E24-8A84-DA1552C93708}" type="slidenum">
              <a:rPr lang="en-US" smtClean="0"/>
              <a:t>‹#›</a:t>
            </a:fld>
            <a:endParaRPr lang="en-US"/>
          </a:p>
        </p:txBody>
      </p:sp>
    </p:spTree>
    <p:extLst>
      <p:ext uri="{BB962C8B-B14F-4D97-AF65-F5344CB8AC3E}">
        <p14:creationId xmlns:p14="http://schemas.microsoft.com/office/powerpoint/2010/main" val="31297882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24"/>
              </a:spcAft>
            </a:pPr>
            <a:r>
              <a:rPr lang="en-US" sz="1100" dirty="0">
                <a:latin typeface="Calibri" panose="020F0502020204030204" pitchFamily="34" charset="0"/>
                <a:ea typeface="Calibri" panose="020F0502020204030204" pitchFamily="34" charset="0"/>
                <a:cs typeface="Times New Roman" panose="02020603050405020304" pitchFamily="18" charset="0"/>
              </a:rPr>
              <a:t>Media coverage plays a crucial role in shaping the public perception and understanding of the justice system. The influence of the media extends to all aspects of the justice system, including juvenile justice, where it has the power either to perpetuate negative stereotypes or foster positive change. The media’s ability to collaborate with the courts can lead to better outcomes for court involved youth and families, as well as create safer communities.</a:t>
            </a:r>
          </a:p>
          <a:p>
            <a:pPr>
              <a:lnSpc>
                <a:spcPct val="107000"/>
              </a:lnSpc>
              <a:spcAft>
                <a:spcPts val="824"/>
              </a:spcAft>
            </a:pPr>
            <a:r>
              <a:rPr lang="en-US" sz="1100" i="1" dirty="0">
                <a:latin typeface="Calibri" panose="020F0502020204030204" pitchFamily="34" charset="0"/>
                <a:ea typeface="Calibri" panose="020F0502020204030204" pitchFamily="34" charset="0"/>
                <a:cs typeface="Times New Roman" panose="02020603050405020304" pitchFamily="18" charset="0"/>
              </a:rPr>
              <a:t>As people who work in and report news, including on the court system, the question before you are, how do you use the information, resources, and tools to deliver responsible, accurate and complete information to the public.</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24"/>
              </a:spcAft>
            </a:pPr>
            <a:r>
              <a:rPr lang="en-US" sz="1100" dirty="0">
                <a:latin typeface="Calibri" panose="020F0502020204030204" pitchFamily="34" charset="0"/>
                <a:ea typeface="Calibri" panose="020F0502020204030204" pitchFamily="34" charset="0"/>
                <a:cs typeface="Times New Roman" panose="02020603050405020304" pitchFamily="18" charset="0"/>
              </a:rPr>
              <a:t>Juvenile Court proceedings face a unique challenge when it comes to media involvement. Due to the age of the defendant, special considerations need to be taken to protect their privacy and ensure rehabilitation. The media’s portrayal of juvenile offenders can have long-lasting effects on their reintegration into the community.  In these cases, it is important for the media to strike a balance between transparency and sensitivity.</a:t>
            </a:r>
          </a:p>
          <a:p>
            <a:pPr>
              <a:lnSpc>
                <a:spcPct val="107000"/>
              </a:lnSpc>
              <a:spcAft>
                <a:spcPts val="824"/>
              </a:spcAft>
            </a:pPr>
            <a:r>
              <a:rPr lang="en-US" sz="1100" dirty="0">
                <a:latin typeface="Calibri" panose="020F0502020204030204" pitchFamily="34" charset="0"/>
                <a:ea typeface="Calibri" panose="020F0502020204030204" pitchFamily="34" charset="0"/>
                <a:cs typeface="Times New Roman" panose="02020603050405020304" pitchFamily="18" charset="0"/>
              </a:rPr>
              <a:t>In today’s fast-paced world, where news is disseminated at lightning speed through various media outlets, accountability, accuracy, and transparency in the reporting have become essential. The role of the media as a fourth state cannot be understated, as it served as a watchdog, ensuring that those in power are held accountable for their actions. This is where the use of collaborative efforts and data-driven information comes into play, providing effective solutions to combat any challenges.</a:t>
            </a:r>
          </a:p>
          <a:p>
            <a:endParaRPr lang="en-US" dirty="0"/>
          </a:p>
        </p:txBody>
      </p:sp>
      <p:sp>
        <p:nvSpPr>
          <p:cNvPr id="4" name="Slide Number Placeholder 3"/>
          <p:cNvSpPr>
            <a:spLocks noGrp="1"/>
          </p:cNvSpPr>
          <p:nvPr>
            <p:ph type="sldNum" sz="quarter" idx="5"/>
          </p:nvPr>
        </p:nvSpPr>
        <p:spPr/>
        <p:txBody>
          <a:bodyPr/>
          <a:lstStyle/>
          <a:p>
            <a:fld id="{1A76FCFE-9E7C-4E24-8A84-DA1552C93708}" type="slidenum">
              <a:rPr lang="en-US" smtClean="0"/>
              <a:t>1</a:t>
            </a:fld>
            <a:endParaRPr lang="en-US"/>
          </a:p>
        </p:txBody>
      </p:sp>
    </p:spTree>
    <p:extLst>
      <p:ext uri="{BB962C8B-B14F-4D97-AF65-F5344CB8AC3E}">
        <p14:creationId xmlns:p14="http://schemas.microsoft.com/office/powerpoint/2010/main" val="16767327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a:t>Media and courts must appreciate and honor the profound impact they together have on public perceptions.
Juvenile delinquency is complex and responsible reporting requires the inclusion of all relevant information.
Courts and media must work together to provide community with accurate stories.
Data driven practices in reporting provides the reason why, the accountability, and the most profound impact.</a:t>
            </a:r>
          </a:p>
        </p:txBody>
      </p:sp>
      <p:sp>
        <p:nvSpPr>
          <p:cNvPr id="4" name="Slide Number Placeholder 3"/>
          <p:cNvSpPr>
            <a:spLocks noGrp="1"/>
          </p:cNvSpPr>
          <p:nvPr>
            <p:ph type="sldNum" sz="quarter" idx="5"/>
          </p:nvPr>
        </p:nvSpPr>
        <p:spPr/>
        <p:txBody>
          <a:bodyPr/>
          <a:lstStyle/>
          <a:p>
            <a:fld id="{1A76FCFE-9E7C-4E24-8A84-DA1552C93708}" type="slidenum">
              <a:rPr lang="en-US" smtClean="0"/>
              <a:t>10</a:t>
            </a:fld>
            <a:endParaRPr lang="en-US"/>
          </a:p>
        </p:txBody>
      </p:sp>
    </p:spTree>
    <p:extLst>
      <p:ext uri="{BB962C8B-B14F-4D97-AF65-F5344CB8AC3E}">
        <p14:creationId xmlns:p14="http://schemas.microsoft.com/office/powerpoint/2010/main" val="38594511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A76FCFE-9E7C-4E24-8A84-DA1552C93708}" type="slidenum">
              <a:rPr lang="en-US" smtClean="0"/>
              <a:t>11</a:t>
            </a:fld>
            <a:endParaRPr lang="en-US"/>
          </a:p>
        </p:txBody>
      </p:sp>
    </p:spTree>
    <p:extLst>
      <p:ext uri="{BB962C8B-B14F-4D97-AF65-F5344CB8AC3E}">
        <p14:creationId xmlns:p14="http://schemas.microsoft.com/office/powerpoint/2010/main" val="14732735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A76FCFE-9E7C-4E24-8A84-DA1552C93708}" type="slidenum">
              <a:rPr lang="en-US" smtClean="0"/>
              <a:t>12</a:t>
            </a:fld>
            <a:endParaRPr lang="en-US"/>
          </a:p>
        </p:txBody>
      </p:sp>
    </p:spTree>
    <p:extLst>
      <p:ext uri="{BB962C8B-B14F-4D97-AF65-F5344CB8AC3E}">
        <p14:creationId xmlns:p14="http://schemas.microsoft.com/office/powerpoint/2010/main" val="9179179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90000"/>
              </a:lnSpc>
              <a:spcBef>
                <a:spcPts val="1200"/>
              </a:spcBef>
              <a:spcAft>
                <a:spcPts val="0"/>
              </a:spcAft>
            </a:pPr>
            <a:r>
              <a:rPr lang="en-US" sz="1400" dirty="0">
                <a:effectLst/>
                <a:latin typeface="Calibri" panose="020F0502020204030204" pitchFamily="34" charset="0"/>
                <a:ea typeface="Times New Roman" panose="02020603050405020304" pitchFamily="18" charset="0"/>
              </a:rPr>
              <a:t>My objective today is to give you a perspective from the bench. Journalists obtain some of their best information from the legal process. Judges, prosecutors, and defense counsel have a vested interest in seeing their work portrayed accurately in the media.  Apart from the implications negative media coverage could have on their career, legal stakeholders have a sincere interest in upholding the public’s confidence in the justice system.</a:t>
            </a:r>
            <a:endParaRPr lang="en-US" sz="1400" dirty="0">
              <a:effectLst/>
              <a:latin typeface="Times New Roman" panose="02020603050405020304" pitchFamily="18" charset="0"/>
              <a:ea typeface="Times New Roman" panose="02020603050405020304" pitchFamily="18" charset="0"/>
            </a:endParaRPr>
          </a:p>
          <a:p>
            <a:pPr marL="0" marR="0">
              <a:lnSpc>
                <a:spcPct val="90000"/>
              </a:lnSpc>
              <a:spcBef>
                <a:spcPts val="1200"/>
              </a:spcBef>
              <a:spcAft>
                <a:spcPts val="0"/>
              </a:spcAft>
            </a:pPr>
            <a:r>
              <a:rPr lang="en-US" sz="1400" dirty="0">
                <a:effectLst/>
                <a:latin typeface="Calibri" panose="020F0502020204030204" pitchFamily="34" charset="0"/>
                <a:ea typeface="Times New Roman" panose="02020603050405020304" pitchFamily="18" charset="0"/>
              </a:rPr>
              <a:t>In the time we have together, I hope to give you an…</a:t>
            </a:r>
            <a:endParaRPr lang="en-US" sz="1400" dirty="0">
              <a:effectLst/>
              <a:latin typeface="Times New Roman" panose="02020603050405020304" pitchFamily="18" charset="0"/>
              <a:ea typeface="Times New Roman" panose="02020603050405020304" pitchFamily="18" charset="0"/>
            </a:endParaRPr>
          </a:p>
          <a:p>
            <a:pPr marL="0" marR="0">
              <a:lnSpc>
                <a:spcPct val="90000"/>
              </a:lnSpc>
              <a:spcBef>
                <a:spcPts val="1200"/>
              </a:spcBef>
              <a:spcAft>
                <a:spcPts val="0"/>
              </a:spcAft>
            </a:pPr>
            <a:r>
              <a:rPr lang="en-US" sz="14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 Understanding of the impact of media on the fairness of the trial process in juvenile court.</a:t>
            </a:r>
            <a:endParaRPr lang="en-US" sz="1400" dirty="0">
              <a:effectLst/>
              <a:latin typeface="Times New Roman" panose="02020603050405020304" pitchFamily="18" charset="0"/>
              <a:ea typeface="Times New Roman" panose="02020603050405020304" pitchFamily="18" charset="0"/>
            </a:endParaRPr>
          </a:p>
          <a:p>
            <a:pPr marL="0" marR="0">
              <a:lnSpc>
                <a:spcPct val="90000"/>
              </a:lnSpc>
              <a:spcBef>
                <a:spcPts val="1200"/>
              </a:spcBef>
              <a:spcAft>
                <a:spcPts val="0"/>
              </a:spcAft>
            </a:pPr>
            <a:r>
              <a:rPr lang="en-US" sz="14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 Appreciation of the balancing of media scrutiny and the ability to protect defendants</a:t>
            </a:r>
            <a:endParaRPr lang="en-US" sz="1400" dirty="0">
              <a:effectLst/>
              <a:latin typeface="Times New Roman" panose="02020603050405020304" pitchFamily="18" charset="0"/>
              <a:ea typeface="Times New Roman" panose="02020603050405020304" pitchFamily="18" charset="0"/>
            </a:endParaRPr>
          </a:p>
          <a:p>
            <a:pPr marL="0" marR="0">
              <a:lnSpc>
                <a:spcPct val="90000"/>
              </a:lnSpc>
              <a:spcBef>
                <a:spcPts val="1200"/>
              </a:spcBef>
              <a:spcAft>
                <a:spcPts val="0"/>
              </a:spcAft>
            </a:pPr>
            <a:r>
              <a:rPr lang="en-US" sz="14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 Review of Juvenile Delinquency and root causes.</a:t>
            </a:r>
            <a:endParaRPr lang="en-US" sz="1400" dirty="0">
              <a:effectLst/>
              <a:latin typeface="Times New Roman" panose="02020603050405020304" pitchFamily="18" charset="0"/>
              <a:ea typeface="Times New Roman" panose="02020603050405020304" pitchFamily="18" charset="0"/>
            </a:endParaRPr>
          </a:p>
          <a:p>
            <a:pPr marL="0" marR="0">
              <a:lnSpc>
                <a:spcPct val="90000"/>
              </a:lnSpc>
              <a:spcBef>
                <a:spcPts val="1200"/>
              </a:spcBef>
              <a:spcAft>
                <a:spcPts val="0"/>
              </a:spcAft>
            </a:pPr>
            <a:r>
              <a:rPr lang="en-US" sz="14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 Promotion of collaboration between courts and media for accurate reporting</a:t>
            </a:r>
            <a:endParaRPr lang="en-US" sz="1400" dirty="0">
              <a:effectLst/>
              <a:latin typeface="Times New Roman" panose="02020603050405020304" pitchFamily="18" charset="0"/>
              <a:ea typeface="Times New Roman" panose="02020603050405020304" pitchFamily="18" charset="0"/>
            </a:endParaRPr>
          </a:p>
          <a:p>
            <a:pPr marL="0" marR="0">
              <a:lnSpc>
                <a:spcPct val="90000"/>
              </a:lnSpc>
              <a:spcBef>
                <a:spcPts val="1200"/>
              </a:spcBef>
              <a:spcAft>
                <a:spcPts val="0"/>
              </a:spcAft>
            </a:pPr>
            <a:r>
              <a:rPr lang="en-US" sz="18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1A76FCFE-9E7C-4E24-8A84-DA1552C93708}" type="slidenum">
              <a:rPr lang="en-US" smtClean="0"/>
              <a:t>2</a:t>
            </a:fld>
            <a:endParaRPr lang="en-US"/>
          </a:p>
        </p:txBody>
      </p:sp>
    </p:spTree>
    <p:extLst>
      <p:ext uri="{BB962C8B-B14F-4D97-AF65-F5344CB8AC3E}">
        <p14:creationId xmlns:p14="http://schemas.microsoft.com/office/powerpoint/2010/main" val="33399251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90000"/>
              </a:lnSpc>
              <a:spcBef>
                <a:spcPts val="1200"/>
              </a:spcBef>
              <a:spcAft>
                <a:spcPts val="0"/>
              </a:spcAft>
            </a:pPr>
            <a:r>
              <a:rPr lang="en-US" sz="14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So why then, does a disconnect exist between the press and the courts? And more importantly, what can be done to bridge the gap?</a:t>
            </a:r>
            <a:endParaRPr lang="en-US" sz="1400" dirty="0">
              <a:effectLst/>
              <a:latin typeface="Times New Roman" panose="02020603050405020304" pitchFamily="18" charset="0"/>
              <a:ea typeface="Times New Roman" panose="02020603050405020304" pitchFamily="18" charset="0"/>
            </a:endParaRPr>
          </a:p>
          <a:p>
            <a:pPr marL="0" marR="0">
              <a:lnSpc>
                <a:spcPct val="90000"/>
              </a:lnSpc>
              <a:spcBef>
                <a:spcPts val="1200"/>
              </a:spcBef>
              <a:spcAft>
                <a:spcPts val="0"/>
              </a:spcAft>
            </a:pPr>
            <a:r>
              <a:rPr lang="en-US" sz="14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For the media, the answer may be partly due to time constraints, and they may be learning by doing, with little training in covering courts as a part of their journalism studies. Also, in the Juvenile Court, legal protections limit access to information.</a:t>
            </a:r>
            <a:endParaRPr lang="en-US" sz="1400" dirty="0">
              <a:effectLst/>
              <a:latin typeface="Times New Roman" panose="02020603050405020304" pitchFamily="18" charset="0"/>
              <a:ea typeface="Times New Roman" panose="02020603050405020304" pitchFamily="18" charset="0"/>
            </a:endParaRPr>
          </a:p>
          <a:p>
            <a:pPr marL="0" marR="0">
              <a:lnSpc>
                <a:spcPct val="90000"/>
              </a:lnSpc>
              <a:spcBef>
                <a:spcPts val="1200"/>
              </a:spcBef>
              <a:spcAft>
                <a:spcPts val="0"/>
              </a:spcAft>
            </a:pPr>
            <a:r>
              <a:rPr lang="en-US" sz="14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Like many, the courts have a suspicion that because of the interest in telling/selling the best story, journalists and the media always have an ulterior motive.</a:t>
            </a:r>
            <a:endParaRPr lang="en-US" sz="1400" dirty="0">
              <a:effectLst/>
              <a:latin typeface="Times New Roman" panose="02020603050405020304" pitchFamily="18" charset="0"/>
              <a:ea typeface="Times New Roman" panose="02020603050405020304" pitchFamily="18" charset="0"/>
            </a:endParaRPr>
          </a:p>
          <a:p>
            <a:pPr marL="0" marR="0">
              <a:lnSpc>
                <a:spcPct val="90000"/>
              </a:lnSpc>
              <a:spcBef>
                <a:spcPts val="1200"/>
              </a:spcBef>
              <a:spcAft>
                <a:spcPts val="0"/>
              </a:spcAft>
            </a:pPr>
            <a:r>
              <a:rPr lang="en-US" sz="14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As such there is sometimes a belief that the objective of the press and the court are mismatched.</a:t>
            </a:r>
            <a:endParaRPr lang="en-US" sz="1400" dirty="0">
              <a:effectLst/>
              <a:latin typeface="Times New Roman" panose="02020603050405020304" pitchFamily="18" charset="0"/>
              <a:ea typeface="Times New Roman" panose="02020603050405020304" pitchFamily="18" charset="0"/>
            </a:endParaRPr>
          </a:p>
          <a:p>
            <a:pPr marL="0" marR="0">
              <a:lnSpc>
                <a:spcPct val="90000"/>
              </a:lnSpc>
              <a:spcBef>
                <a:spcPts val="1200"/>
              </a:spcBef>
              <a:spcAft>
                <a:spcPts val="0"/>
              </a:spcAft>
            </a:pPr>
            <a:r>
              <a:rPr lang="en-US" sz="1400" b="1" u="sng" kern="1200" dirty="0">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VIDEO-</a:t>
            </a:r>
            <a:r>
              <a:rPr lang="en-US" sz="14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I believe that this video. In the classic movie Wizard of Oz, as Dorthy, the Tin Man, and the Scarecrow make their way down the yellow brick road, they become afraid and begin chanting. This is the feeling in the courts when call comes in from the Media.</a:t>
            </a:r>
            <a:endParaRPr lang="en-US" sz="1400" dirty="0">
              <a:effectLst/>
              <a:latin typeface="Times New Roman" panose="02020603050405020304" pitchFamily="18" charset="0"/>
              <a:ea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1A76FCFE-9E7C-4E24-8A84-DA1552C93708}" type="slidenum">
              <a:rPr lang="en-US" smtClean="0"/>
              <a:t>3</a:t>
            </a:fld>
            <a:endParaRPr lang="en-US"/>
          </a:p>
        </p:txBody>
      </p:sp>
    </p:spTree>
    <p:extLst>
      <p:ext uri="{BB962C8B-B14F-4D97-AF65-F5344CB8AC3E}">
        <p14:creationId xmlns:p14="http://schemas.microsoft.com/office/powerpoint/2010/main" val="32917197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9930" y="4516675"/>
            <a:ext cx="5679440" cy="4129691"/>
          </a:xfrm>
        </p:spPr>
        <p:txBody>
          <a:bodyPr/>
          <a:lstStyle/>
          <a:p>
            <a:pPr marL="0" marR="0">
              <a:lnSpc>
                <a:spcPct val="90000"/>
              </a:lnSpc>
              <a:spcBef>
                <a:spcPts val="1200"/>
              </a:spcBef>
              <a:spcAft>
                <a:spcPts val="0"/>
              </a:spcAft>
            </a:pPr>
            <a:r>
              <a:rPr lang="en-US" sz="20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dirty="0"/>
          </a:p>
        </p:txBody>
      </p:sp>
      <p:sp>
        <p:nvSpPr>
          <p:cNvPr id="4" name="Slide Number Placeholder 3"/>
          <p:cNvSpPr>
            <a:spLocks noGrp="1"/>
          </p:cNvSpPr>
          <p:nvPr>
            <p:ph type="sldNum" sz="quarter" idx="5"/>
          </p:nvPr>
        </p:nvSpPr>
        <p:spPr/>
        <p:txBody>
          <a:bodyPr/>
          <a:lstStyle/>
          <a:p>
            <a:fld id="{1A76FCFE-9E7C-4E24-8A84-DA1552C93708}" type="slidenum">
              <a:rPr lang="en-US" smtClean="0"/>
              <a:t>4</a:t>
            </a:fld>
            <a:endParaRPr lang="en-US"/>
          </a:p>
        </p:txBody>
      </p:sp>
      <p:sp>
        <p:nvSpPr>
          <p:cNvPr id="8" name="TextBox 7">
            <a:extLst>
              <a:ext uri="{FF2B5EF4-FFF2-40B4-BE49-F238E27FC236}">
                <a16:creationId xmlns:a16="http://schemas.microsoft.com/office/drawing/2014/main" id="{E558AD3B-10EB-112B-CDDF-43ED813F10A5}"/>
              </a:ext>
            </a:extLst>
          </p:cNvPr>
          <p:cNvSpPr txBox="1"/>
          <p:nvPr/>
        </p:nvSpPr>
        <p:spPr>
          <a:xfrm>
            <a:off x="709931" y="4608265"/>
            <a:ext cx="5728191" cy="3265509"/>
          </a:xfrm>
          <a:prstGeom prst="rect">
            <a:avLst/>
          </a:prstGeom>
          <a:noFill/>
        </p:spPr>
        <p:txBody>
          <a:bodyPr wrap="square">
            <a:spAutoFit/>
          </a:bodyPr>
          <a:lstStyle/>
          <a:p>
            <a:pPr marL="0" marR="0">
              <a:lnSpc>
                <a:spcPct val="90000"/>
              </a:lnSpc>
              <a:spcBef>
                <a:spcPts val="1200"/>
              </a:spcBef>
              <a:spcAft>
                <a:spcPts val="0"/>
              </a:spcAft>
            </a:pPr>
            <a:r>
              <a:rPr lang="en-US" sz="2000" b="1" u="sng"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Question for Us.</a:t>
            </a:r>
            <a:endParaRPr lang="en-US" sz="1200" dirty="0">
              <a:effectLst/>
              <a:latin typeface="Times New Roman" panose="02020603050405020304" pitchFamily="18" charset="0"/>
              <a:ea typeface="Times New Roman" panose="02020603050405020304" pitchFamily="18" charset="0"/>
            </a:endParaRPr>
          </a:p>
          <a:p>
            <a:pPr marL="342900" marR="0" lvl="0" indent="-342900">
              <a:lnSpc>
                <a:spcPct val="90000"/>
              </a:lnSpc>
              <a:spcBef>
                <a:spcPts val="1200"/>
              </a:spcBef>
              <a:spcAft>
                <a:spcPts val="0"/>
              </a:spcAft>
              <a:buFont typeface="+mj-lt"/>
              <a:buAutoNum type="arabicPeriod"/>
            </a:pPr>
            <a:r>
              <a:rPr lang="en-US" sz="1400" kern="120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With the introduction of new forms of media, including social media websites, how does the interaction need to change?</a:t>
            </a:r>
            <a:r>
              <a:rPr lang="en-US" sz="1400" kern="12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200" dirty="0">
              <a:effectLst/>
              <a:latin typeface="Times New Roman" panose="02020603050405020304" pitchFamily="18" charset="0"/>
              <a:ea typeface="Times New Roman" panose="02020603050405020304" pitchFamily="18" charset="0"/>
            </a:endParaRPr>
          </a:p>
          <a:p>
            <a:pPr marL="742950" marR="0" lvl="1" indent="-285750">
              <a:lnSpc>
                <a:spcPct val="90000"/>
              </a:lnSpc>
              <a:spcBef>
                <a:spcPts val="1200"/>
              </a:spcBef>
              <a:spcAft>
                <a:spcPts val="0"/>
              </a:spcAft>
              <a:buFont typeface="+mj-lt"/>
              <a:buAutoNum type="alphaLcPeriod"/>
            </a:pPr>
            <a:r>
              <a:rPr lang="en-US" sz="1400" kern="1200" dirty="0">
                <a:effectLst/>
                <a:latin typeface="Calibri" panose="020F0502020204030204" pitchFamily="34" charset="0"/>
                <a:ea typeface="Times New Roman" panose="02020603050405020304" pitchFamily="18" charset="0"/>
                <a:cs typeface="Times New Roman" panose="02020603050405020304" pitchFamily="18" charset="0"/>
              </a:rPr>
              <a:t>How do we use new media methods and technology to enhance communication between the media and the courts?</a:t>
            </a:r>
            <a:endParaRPr lang="en-US" sz="1200" dirty="0">
              <a:effectLst/>
              <a:latin typeface="Times New Roman" panose="02020603050405020304" pitchFamily="18" charset="0"/>
              <a:ea typeface="Times New Roman" panose="02020603050405020304" pitchFamily="18" charset="0"/>
            </a:endParaRPr>
          </a:p>
          <a:p>
            <a:pPr marL="742950" marR="0" lvl="1" indent="-285750">
              <a:lnSpc>
                <a:spcPct val="90000"/>
              </a:lnSpc>
              <a:spcBef>
                <a:spcPts val="1200"/>
              </a:spcBef>
              <a:spcAft>
                <a:spcPts val="0"/>
              </a:spcAft>
              <a:buFont typeface="+mj-lt"/>
              <a:buAutoNum type="alphaLcPeriod"/>
            </a:pPr>
            <a:r>
              <a:rPr lang="en-US" sz="1400" kern="1200" dirty="0">
                <a:effectLst/>
                <a:latin typeface="Calibri" panose="020F0502020204030204" pitchFamily="34" charset="0"/>
                <a:ea typeface="Times New Roman" panose="02020603050405020304" pitchFamily="18" charset="0"/>
                <a:cs typeface="Times New Roman" panose="02020603050405020304" pitchFamily="18" charset="0"/>
              </a:rPr>
              <a:t>Today there are fewer newspapers but more people calling themselves reporters.</a:t>
            </a:r>
            <a:endParaRPr lang="en-US" sz="1200" dirty="0">
              <a:effectLst/>
              <a:latin typeface="Times New Roman" panose="02020603050405020304" pitchFamily="18" charset="0"/>
              <a:ea typeface="Times New Roman" panose="02020603050405020304" pitchFamily="18" charset="0"/>
            </a:endParaRPr>
          </a:p>
          <a:p>
            <a:pPr marL="742950" marR="0" lvl="1" indent="-285750">
              <a:lnSpc>
                <a:spcPct val="90000"/>
              </a:lnSpc>
              <a:spcBef>
                <a:spcPts val="1200"/>
              </a:spcBef>
              <a:spcAft>
                <a:spcPts val="0"/>
              </a:spcAft>
              <a:buFont typeface="+mj-lt"/>
              <a:buAutoNum type="alphaLcPeriod"/>
            </a:pPr>
            <a:r>
              <a:rPr lang="en-US" sz="1400" kern="1200" dirty="0">
                <a:effectLst/>
                <a:latin typeface="Calibri" panose="020F0502020204030204" pitchFamily="34" charset="0"/>
                <a:ea typeface="Times New Roman" panose="02020603050405020304" pitchFamily="18" charset="0"/>
                <a:cs typeface="Times New Roman" panose="02020603050405020304" pitchFamily="18" charset="0"/>
              </a:rPr>
              <a:t>Technology has not just changed the way information is gathered and disseminated; it has changed who is doing the gathering a disseminating.</a:t>
            </a:r>
          </a:p>
          <a:p>
            <a:pPr marR="0" lvl="1">
              <a:lnSpc>
                <a:spcPct val="90000"/>
              </a:lnSpc>
              <a:spcBef>
                <a:spcPts val="1200"/>
              </a:spcBef>
              <a:spcAft>
                <a:spcPts val="0"/>
              </a:spcAft>
            </a:pPr>
            <a:endParaRPr lang="en-US" sz="1200" dirty="0">
              <a:effectLst/>
              <a:latin typeface="Times New Roman" panose="02020603050405020304" pitchFamily="18" charset="0"/>
              <a:ea typeface="Times New Roman" panose="02020603050405020304" pitchFamily="18" charset="0"/>
            </a:endParaRPr>
          </a:p>
          <a:p>
            <a:pPr algn="ctr"/>
            <a:r>
              <a:rPr lang="en-US" sz="1400" b="1" kern="1200"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ALL OF THIS CAN HAVE PROFOUND AFFECT ON </a:t>
            </a:r>
            <a:endParaRPr lang="en-US" dirty="0"/>
          </a:p>
        </p:txBody>
      </p:sp>
    </p:spTree>
    <p:extLst>
      <p:ext uri="{BB962C8B-B14F-4D97-AF65-F5344CB8AC3E}">
        <p14:creationId xmlns:p14="http://schemas.microsoft.com/office/powerpoint/2010/main" val="19276477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9930" y="4516676"/>
            <a:ext cx="5679440" cy="4558900"/>
          </a:xfrm>
        </p:spPr>
        <p:txBody>
          <a:bodyPr/>
          <a:lstStyle/>
          <a:p>
            <a:pPr marL="342900" marR="0" lvl="0" indent="-342900">
              <a:lnSpc>
                <a:spcPct val="90000"/>
              </a:lnSpc>
              <a:spcBef>
                <a:spcPts val="1200"/>
              </a:spcBef>
              <a:spcAft>
                <a:spcPts val="0"/>
              </a:spcAft>
              <a:buFont typeface="+mj-lt"/>
              <a:buAutoNum type="arabicPeriod"/>
            </a:pPr>
            <a:r>
              <a:rPr lang="en-US" sz="1300" u="sng" kern="1200" dirty="0">
                <a:effectLst/>
                <a:latin typeface="Calibri" panose="020F0502020204030204" pitchFamily="34" charset="0"/>
                <a:ea typeface="Times New Roman" panose="02020603050405020304" pitchFamily="18" charset="0"/>
                <a:cs typeface="Times New Roman" panose="02020603050405020304" pitchFamily="18" charset="0"/>
              </a:rPr>
              <a:t>SHEPPARD v. MAXWELL</a:t>
            </a:r>
            <a:r>
              <a:rPr lang="en-US" sz="1300" kern="1200" dirty="0">
                <a:effectLst/>
                <a:latin typeface="Calibri" panose="020F0502020204030204" pitchFamily="34" charset="0"/>
                <a:ea typeface="Times New Roman" panose="02020603050405020304" pitchFamily="18" charset="0"/>
                <a:cs typeface="Times New Roman" panose="02020603050405020304" pitchFamily="18" charset="0"/>
              </a:rPr>
              <a:t> (In 1966 the U.S. Supreme Court weighed in on how the media can affect court proceedings.)</a:t>
            </a:r>
            <a:endParaRPr lang="en-US" sz="1300" dirty="0">
              <a:effectLst/>
              <a:latin typeface="Times New Roman" panose="02020603050405020304" pitchFamily="18" charset="0"/>
              <a:ea typeface="Times New Roman" panose="02020603050405020304" pitchFamily="18" charset="0"/>
            </a:endParaRPr>
          </a:p>
          <a:p>
            <a:pPr marL="457200" marR="0">
              <a:lnSpc>
                <a:spcPct val="90000"/>
              </a:lnSpc>
              <a:spcBef>
                <a:spcPts val="1200"/>
              </a:spcBef>
              <a:spcAft>
                <a:spcPts val="0"/>
              </a:spcAft>
            </a:pPr>
            <a:r>
              <a:rPr lang="en-US" sz="1300" u="sng" kern="1200" dirty="0">
                <a:effectLst/>
                <a:latin typeface="Calibri" panose="020F0502020204030204" pitchFamily="34" charset="0"/>
                <a:ea typeface="Times New Roman" panose="02020603050405020304" pitchFamily="18" charset="0"/>
                <a:cs typeface="Times New Roman" panose="02020603050405020304" pitchFamily="18" charset="0"/>
              </a:rPr>
              <a:t>In 1954 (Cleveland, Ohio), Dr. Sam Sheppard was accused of bludgeoning and murdering his pregnant wife. It was sensationalized in the media with constant coverage and comments. (Jurors photos on front page, their addresses available media. Sheppard was convicted. He appealed.</a:t>
            </a:r>
            <a:endParaRPr lang="en-US" sz="1300" dirty="0">
              <a:effectLst/>
              <a:latin typeface="Times New Roman" panose="02020603050405020304" pitchFamily="18" charset="0"/>
              <a:ea typeface="Times New Roman" panose="02020603050405020304" pitchFamily="18" charset="0"/>
            </a:endParaRPr>
          </a:p>
          <a:p>
            <a:pPr marL="457200" marR="0">
              <a:lnSpc>
                <a:spcPct val="90000"/>
              </a:lnSpc>
              <a:spcBef>
                <a:spcPts val="1200"/>
              </a:spcBef>
              <a:spcAft>
                <a:spcPts val="0"/>
              </a:spcAft>
            </a:pPr>
            <a:r>
              <a:rPr lang="en-US" sz="1300" u="sng" kern="1200" dirty="0">
                <a:effectLst/>
                <a:latin typeface="Calibri" panose="020F0502020204030204" pitchFamily="34" charset="0"/>
                <a:ea typeface="Times New Roman" panose="02020603050405020304" pitchFamily="18" charset="0"/>
                <a:cs typeface="Times New Roman" panose="02020603050405020304" pitchFamily="18" charset="0"/>
              </a:rPr>
              <a:t>The court said that publicity (carnival atmosphere) surrounding trial resulted in defendant</a:t>
            </a:r>
            <a:r>
              <a:rPr lang="en-US" sz="1300" u="sng" kern="1200" dirty="0">
                <a:effectLst/>
                <a:latin typeface="Rockwell" panose="02060603020205020403" pitchFamily="18" charset="0"/>
                <a:ea typeface="Times New Roman" panose="02020603050405020304" pitchFamily="18" charset="0"/>
                <a:cs typeface="Times New Roman" panose="02020603050405020304" pitchFamily="18" charset="0"/>
              </a:rPr>
              <a:t>’</a:t>
            </a:r>
            <a:r>
              <a:rPr lang="en-US" sz="1300" u="sng" kern="1200" dirty="0">
                <a:effectLst/>
                <a:latin typeface="Calibri" panose="020F0502020204030204" pitchFamily="34" charset="0"/>
                <a:ea typeface="Times New Roman" panose="02020603050405020304" pitchFamily="18" charset="0"/>
                <a:cs typeface="Times New Roman" panose="02020603050405020304" pitchFamily="18" charset="0"/>
              </a:rPr>
              <a:t>s right to a fair trial being denied.</a:t>
            </a:r>
            <a:endParaRPr lang="en-US" sz="1300" dirty="0">
              <a:effectLst/>
              <a:latin typeface="Times New Roman" panose="02020603050405020304" pitchFamily="18" charset="0"/>
              <a:ea typeface="Times New Roman" panose="02020603050405020304" pitchFamily="18" charset="0"/>
            </a:endParaRPr>
          </a:p>
          <a:p>
            <a:pPr marL="457200" marR="0">
              <a:lnSpc>
                <a:spcPct val="90000"/>
              </a:lnSpc>
              <a:spcBef>
                <a:spcPts val="1200"/>
              </a:spcBef>
              <a:spcAft>
                <a:spcPts val="0"/>
              </a:spcAft>
            </a:pPr>
            <a:r>
              <a:rPr lang="en-US" sz="1300" u="sng" kern="1200" dirty="0">
                <a:effectLst/>
                <a:latin typeface="Calibri" panose="020F0502020204030204" pitchFamily="34" charset="0"/>
                <a:ea typeface="Times New Roman" panose="02020603050405020304" pitchFamily="18" charset="0"/>
                <a:cs typeface="Times New Roman" panose="02020603050405020304" pitchFamily="18" charset="0"/>
              </a:rPr>
              <a:t>The case examined the rights of freedom of the press as outlined in the 1</a:t>
            </a:r>
            <a:r>
              <a:rPr lang="en-US" sz="1300" u="sng" kern="1200" baseline="30000" dirty="0">
                <a:effectLst/>
                <a:latin typeface="Calibri" panose="020F0502020204030204" pitchFamily="34" charset="0"/>
                <a:ea typeface="Times New Roman" panose="02020603050405020304" pitchFamily="18" charset="0"/>
                <a:cs typeface="Times New Roman" panose="02020603050405020304" pitchFamily="18" charset="0"/>
              </a:rPr>
              <a:t>st</a:t>
            </a:r>
            <a:r>
              <a:rPr lang="en-US" sz="1300" u="sng" kern="1200" dirty="0">
                <a:effectLst/>
                <a:latin typeface="Calibri" panose="020F0502020204030204" pitchFamily="34" charset="0"/>
                <a:ea typeface="Times New Roman" panose="02020603050405020304" pitchFamily="18" charset="0"/>
                <a:cs typeface="Times New Roman" panose="02020603050405020304" pitchFamily="18" charset="0"/>
              </a:rPr>
              <a:t> Amendment of the constitution when weighed against a defendant</a:t>
            </a:r>
            <a:r>
              <a:rPr lang="en-US" sz="1300" u="sng" kern="1200" dirty="0">
                <a:effectLst/>
                <a:latin typeface="Rockwell" panose="02060603020205020403" pitchFamily="18" charset="0"/>
                <a:ea typeface="Times New Roman" panose="02020603050405020304" pitchFamily="18" charset="0"/>
                <a:cs typeface="Times New Roman" panose="02020603050405020304" pitchFamily="18" charset="0"/>
              </a:rPr>
              <a:t>’</a:t>
            </a:r>
            <a:r>
              <a:rPr lang="en-US" sz="1300" u="sng" kern="1200" dirty="0">
                <a:effectLst/>
                <a:latin typeface="Calibri" panose="020F0502020204030204" pitchFamily="34" charset="0"/>
                <a:ea typeface="Times New Roman" panose="02020603050405020304" pitchFamily="18" charset="0"/>
                <a:cs typeface="Times New Roman" panose="02020603050405020304" pitchFamily="18" charset="0"/>
              </a:rPr>
              <a:t>s right to a fair trial as required by the 6</a:t>
            </a:r>
            <a:r>
              <a:rPr lang="en-US" sz="1300" u="sng" kern="1200" baseline="30000" dirty="0">
                <a:effectLst/>
                <a:latin typeface="Calibri" panose="020F0502020204030204" pitchFamily="34" charset="0"/>
                <a:ea typeface="Times New Roman" panose="02020603050405020304" pitchFamily="18" charset="0"/>
                <a:cs typeface="Times New Roman" panose="02020603050405020304" pitchFamily="18" charset="0"/>
              </a:rPr>
              <a:t>th</a:t>
            </a:r>
            <a:r>
              <a:rPr lang="en-US" sz="1300" u="sng" kern="1200" dirty="0">
                <a:effectLst/>
                <a:latin typeface="Calibri" panose="020F0502020204030204" pitchFamily="34" charset="0"/>
                <a:ea typeface="Times New Roman" panose="02020603050405020304" pitchFamily="18" charset="0"/>
                <a:cs typeface="Times New Roman" panose="02020603050405020304" pitchFamily="18" charset="0"/>
              </a:rPr>
              <a:t> Amendment.</a:t>
            </a:r>
            <a:endParaRPr lang="en-US" sz="1300" dirty="0">
              <a:effectLst/>
              <a:latin typeface="Times New Roman" panose="02020603050405020304" pitchFamily="18" charset="0"/>
              <a:ea typeface="Times New Roman" panose="02020603050405020304" pitchFamily="18" charset="0"/>
            </a:endParaRPr>
          </a:p>
          <a:p>
            <a:pPr marL="742950" marR="0" lvl="1" indent="-285750">
              <a:lnSpc>
                <a:spcPct val="90000"/>
              </a:lnSpc>
              <a:spcBef>
                <a:spcPts val="1200"/>
              </a:spcBef>
              <a:spcAft>
                <a:spcPts val="0"/>
              </a:spcAft>
              <a:buFont typeface="+mj-lt"/>
              <a:buAutoNum type="alphaLcPeriod"/>
            </a:pPr>
            <a:r>
              <a:rPr lang="en-US" sz="1300" kern="1200" dirty="0">
                <a:effectLst/>
                <a:latin typeface="Calibri" panose="020F0502020204030204" pitchFamily="34" charset="0"/>
                <a:ea typeface="Times New Roman" panose="02020603050405020304" pitchFamily="18" charset="0"/>
                <a:cs typeface="Times New Roman" panose="02020603050405020304" pitchFamily="18" charset="0"/>
              </a:rPr>
              <a:t>OPINION </a:t>
            </a:r>
            <a:r>
              <a:rPr lang="en-US" sz="1300" kern="1200" dirty="0">
                <a:effectLst/>
                <a:latin typeface="Rockwell" panose="02060603020205020403" pitchFamily="18" charset="0"/>
                <a:ea typeface="Times New Roman" panose="02020603050405020304" pitchFamily="18" charset="0"/>
                <a:cs typeface="Times New Roman" panose="02020603050405020304" pitchFamily="18" charset="0"/>
              </a:rPr>
              <a:t>–</a:t>
            </a:r>
            <a:r>
              <a:rPr lang="en-US" sz="1300" kern="1200" dirty="0">
                <a:effectLst/>
                <a:latin typeface="Calibri" panose="020F0502020204030204" pitchFamily="34" charset="0"/>
                <a:ea typeface="Times New Roman" panose="02020603050405020304" pitchFamily="18" charset="0"/>
                <a:cs typeface="Times New Roman" panose="02020603050405020304" pitchFamily="18" charset="0"/>
              </a:rPr>
              <a:t> Justice Clark </a:t>
            </a:r>
            <a:r>
              <a:rPr lang="en-US" sz="1300" kern="1200" dirty="0">
                <a:effectLst/>
                <a:latin typeface="Rockwell" panose="02060603020205020403" pitchFamily="18" charset="0"/>
                <a:ea typeface="Times New Roman" panose="02020603050405020304" pitchFamily="18" charset="0"/>
                <a:cs typeface="Times New Roman" panose="02020603050405020304" pitchFamily="18" charset="0"/>
              </a:rPr>
              <a:t>–</a:t>
            </a:r>
            <a:r>
              <a:rPr lang="en-US" sz="1300" kern="1200" dirty="0">
                <a:effectLst/>
                <a:latin typeface="Calibri" panose="020F0502020204030204" pitchFamily="34" charset="0"/>
                <a:ea typeface="Times New Roman" panose="02020603050405020304" pitchFamily="18" charset="0"/>
                <a:cs typeface="Times New Roman" panose="02020603050405020304" pitchFamily="18" charset="0"/>
              </a:rPr>
              <a:t> The Court concluded that it was obvious that the prejudice that spread thought the community, as a result of the intense media coverage of the case, negatively affected the trial and nullified the first trial.</a:t>
            </a:r>
            <a:endParaRPr lang="en-US" sz="1300" dirty="0">
              <a:effectLst/>
              <a:latin typeface="Times New Roman" panose="02020603050405020304" pitchFamily="18" charset="0"/>
              <a:ea typeface="Times New Roman" panose="02020603050405020304" pitchFamily="18" charset="0"/>
            </a:endParaRPr>
          </a:p>
          <a:p>
            <a:pPr marL="742950" marR="0" lvl="1" indent="-285750">
              <a:lnSpc>
                <a:spcPct val="90000"/>
              </a:lnSpc>
              <a:spcBef>
                <a:spcPts val="1200"/>
              </a:spcBef>
              <a:spcAft>
                <a:spcPts val="0"/>
              </a:spcAft>
              <a:buFont typeface="+mj-lt"/>
              <a:buAutoNum type="alphaLcPeriod"/>
            </a:pPr>
            <a:r>
              <a:rPr lang="en-US" sz="1300" kern="1200" dirty="0">
                <a:effectLst/>
                <a:latin typeface="Calibri" panose="020F0502020204030204" pitchFamily="34" charset="0"/>
                <a:ea typeface="Times New Roman" panose="02020603050405020304" pitchFamily="18" charset="0"/>
                <a:cs typeface="Times New Roman" panose="02020603050405020304" pitchFamily="18" charset="0"/>
              </a:rPr>
              <a:t>The massive, pervasive, and prejudicial publicity attending petitioner</a:t>
            </a:r>
            <a:r>
              <a:rPr lang="en-US" sz="1300" kern="1200" dirty="0">
                <a:effectLst/>
                <a:latin typeface="Rockwell" panose="02060603020205020403" pitchFamily="18" charset="0"/>
                <a:ea typeface="Times New Roman" panose="02020603050405020304" pitchFamily="18" charset="0"/>
                <a:cs typeface="Times New Roman" panose="02020603050405020304" pitchFamily="18" charset="0"/>
              </a:rPr>
              <a:t>’</a:t>
            </a:r>
            <a:r>
              <a:rPr lang="en-US" sz="1300" kern="1200" dirty="0">
                <a:effectLst/>
                <a:latin typeface="Calibri" panose="020F0502020204030204" pitchFamily="34" charset="0"/>
                <a:ea typeface="Times New Roman" panose="02020603050405020304" pitchFamily="18" charset="0"/>
                <a:cs typeface="Times New Roman" panose="02020603050405020304" pitchFamily="18" charset="0"/>
              </a:rPr>
              <a:t>s prosecution prevented him from receiving a fair trial consistent with the Due Process Clause of the 14</a:t>
            </a:r>
            <a:r>
              <a:rPr lang="en-US" sz="1300" kern="1200" baseline="30000" dirty="0">
                <a:effectLst/>
                <a:latin typeface="Calibri" panose="020F0502020204030204" pitchFamily="34" charset="0"/>
                <a:ea typeface="Times New Roman" panose="02020603050405020304" pitchFamily="18" charset="0"/>
                <a:cs typeface="Times New Roman" panose="02020603050405020304" pitchFamily="18" charset="0"/>
              </a:rPr>
              <a:t>th</a:t>
            </a:r>
            <a:r>
              <a:rPr lang="en-US" sz="1300" kern="1200" dirty="0">
                <a:effectLst/>
                <a:latin typeface="Calibri" panose="020F0502020204030204" pitchFamily="34" charset="0"/>
                <a:ea typeface="Times New Roman" panose="02020603050405020304" pitchFamily="18" charset="0"/>
                <a:cs typeface="Times New Roman" panose="02020603050405020304" pitchFamily="18" charset="0"/>
              </a:rPr>
              <a:t> Amendment.</a:t>
            </a:r>
            <a:endParaRPr lang="en-US" sz="1300" dirty="0">
              <a:effectLst/>
              <a:latin typeface="Times New Roman" panose="02020603050405020304" pitchFamily="18" charset="0"/>
              <a:ea typeface="Times New Roman" panose="02020603050405020304" pitchFamily="18" charset="0"/>
            </a:endParaRPr>
          </a:p>
          <a:p>
            <a:pPr marL="342900" marR="0" lvl="0" indent="-342900">
              <a:lnSpc>
                <a:spcPct val="90000"/>
              </a:lnSpc>
              <a:spcBef>
                <a:spcPts val="1200"/>
              </a:spcBef>
              <a:spcAft>
                <a:spcPts val="0"/>
              </a:spcAft>
              <a:buFont typeface="+mj-lt"/>
              <a:buAutoNum type="arabicPeriod"/>
            </a:pPr>
            <a:r>
              <a:rPr lang="en-US" sz="1300" u="sng" kern="1200" dirty="0">
                <a:effectLst/>
                <a:latin typeface="Calibri" panose="020F0502020204030204" pitchFamily="34" charset="0"/>
                <a:ea typeface="Times New Roman" panose="02020603050405020304" pitchFamily="18" charset="0"/>
                <a:cs typeface="Times New Roman" panose="02020603050405020304" pitchFamily="18" charset="0"/>
              </a:rPr>
              <a:t>He ultimately won a new trial and was acquitted. (THE FUGITIVE)</a:t>
            </a:r>
            <a:endParaRPr lang="en-US" sz="1300" dirty="0">
              <a:effectLst/>
              <a:latin typeface="Times New Roman" panose="02020603050405020304" pitchFamily="18" charset="0"/>
              <a:ea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1A76FCFE-9E7C-4E24-8A84-DA1552C93708}" type="slidenum">
              <a:rPr lang="en-US" smtClean="0"/>
              <a:t>5</a:t>
            </a:fld>
            <a:endParaRPr lang="en-US"/>
          </a:p>
        </p:txBody>
      </p:sp>
    </p:spTree>
    <p:extLst>
      <p:ext uri="{BB962C8B-B14F-4D97-AF65-F5344CB8AC3E}">
        <p14:creationId xmlns:p14="http://schemas.microsoft.com/office/powerpoint/2010/main" val="9754846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9930" y="4516675"/>
            <a:ext cx="5679440" cy="4726851"/>
          </a:xfrm>
        </p:spPr>
        <p:txBody>
          <a:bodyPr/>
          <a:lstStyle/>
          <a:p>
            <a:pPr marL="342900" marR="0" lvl="0" indent="-342900">
              <a:lnSpc>
                <a:spcPct val="90000"/>
              </a:lnSpc>
              <a:spcBef>
                <a:spcPts val="1200"/>
              </a:spcBef>
              <a:spcAft>
                <a:spcPts val="0"/>
              </a:spcAft>
              <a:buFont typeface="+mj-lt"/>
              <a:buAutoNum type="arabicPeriod"/>
            </a:pPr>
            <a:r>
              <a:rPr lang="en-US" sz="1300" u="sng" kern="1200" dirty="0">
                <a:effectLst/>
                <a:latin typeface="Calibri" panose="020F0502020204030204" pitchFamily="34" charset="0"/>
                <a:ea typeface="Times New Roman" panose="02020603050405020304" pitchFamily="18" charset="0"/>
                <a:cs typeface="Times New Roman" panose="02020603050405020304" pitchFamily="18" charset="0"/>
              </a:rPr>
              <a:t>SHEPPARD v. MAXWELL</a:t>
            </a:r>
            <a:r>
              <a:rPr lang="en-US" sz="1300" kern="1200" dirty="0">
                <a:effectLst/>
                <a:latin typeface="Calibri" panose="020F0502020204030204" pitchFamily="34" charset="0"/>
                <a:ea typeface="Times New Roman" panose="02020603050405020304" pitchFamily="18" charset="0"/>
                <a:cs typeface="Times New Roman" panose="02020603050405020304" pitchFamily="18" charset="0"/>
              </a:rPr>
              <a:t> (In 1966 the U.S. Supreme Court weighed in on how the media can affect court proceedings.)</a:t>
            </a:r>
            <a:endParaRPr lang="en-US" sz="1300" dirty="0">
              <a:effectLst/>
              <a:latin typeface="Times New Roman" panose="02020603050405020304" pitchFamily="18" charset="0"/>
              <a:ea typeface="Times New Roman" panose="02020603050405020304" pitchFamily="18" charset="0"/>
            </a:endParaRPr>
          </a:p>
          <a:p>
            <a:pPr marL="457200" marR="0">
              <a:lnSpc>
                <a:spcPct val="90000"/>
              </a:lnSpc>
              <a:spcBef>
                <a:spcPts val="1200"/>
              </a:spcBef>
              <a:spcAft>
                <a:spcPts val="0"/>
              </a:spcAft>
            </a:pPr>
            <a:r>
              <a:rPr lang="en-US" sz="1300" u="sng" kern="1200" dirty="0">
                <a:effectLst/>
                <a:latin typeface="Calibri" panose="020F0502020204030204" pitchFamily="34" charset="0"/>
                <a:ea typeface="Times New Roman" panose="02020603050405020304" pitchFamily="18" charset="0"/>
                <a:cs typeface="Times New Roman" panose="02020603050405020304" pitchFamily="18" charset="0"/>
              </a:rPr>
              <a:t>In 1954 (Cleveland, Ohio), Dr. Sam Sheppard was accused of bludgeoning and murdering his pregnant wife. It was sensationalized in the media with constant coverage and comments. (Jurors photos on front page, their addresses available media. Sheppard was convicted. He appealed.</a:t>
            </a:r>
            <a:endParaRPr lang="en-US" sz="1300" dirty="0">
              <a:effectLst/>
              <a:latin typeface="Times New Roman" panose="02020603050405020304" pitchFamily="18" charset="0"/>
              <a:ea typeface="Times New Roman" panose="02020603050405020304" pitchFamily="18" charset="0"/>
            </a:endParaRPr>
          </a:p>
          <a:p>
            <a:pPr marL="457200" marR="0">
              <a:lnSpc>
                <a:spcPct val="90000"/>
              </a:lnSpc>
              <a:spcBef>
                <a:spcPts val="1200"/>
              </a:spcBef>
              <a:spcAft>
                <a:spcPts val="0"/>
              </a:spcAft>
            </a:pPr>
            <a:r>
              <a:rPr lang="en-US" sz="1300" u="sng" kern="1200" dirty="0">
                <a:effectLst/>
                <a:latin typeface="Calibri" panose="020F0502020204030204" pitchFamily="34" charset="0"/>
                <a:ea typeface="Times New Roman" panose="02020603050405020304" pitchFamily="18" charset="0"/>
                <a:cs typeface="Times New Roman" panose="02020603050405020304" pitchFamily="18" charset="0"/>
              </a:rPr>
              <a:t>The court said that publicity (carnival atmosphere) surrounding trial resulted in defendant</a:t>
            </a:r>
            <a:r>
              <a:rPr lang="en-US" sz="1300" u="sng" kern="1200" dirty="0">
                <a:effectLst/>
                <a:latin typeface="Rockwell" panose="02060603020205020403" pitchFamily="18" charset="0"/>
                <a:ea typeface="Times New Roman" panose="02020603050405020304" pitchFamily="18" charset="0"/>
                <a:cs typeface="Times New Roman" panose="02020603050405020304" pitchFamily="18" charset="0"/>
              </a:rPr>
              <a:t>’</a:t>
            </a:r>
            <a:r>
              <a:rPr lang="en-US" sz="1300" u="sng" kern="1200" dirty="0">
                <a:effectLst/>
                <a:latin typeface="Calibri" panose="020F0502020204030204" pitchFamily="34" charset="0"/>
                <a:ea typeface="Times New Roman" panose="02020603050405020304" pitchFamily="18" charset="0"/>
                <a:cs typeface="Times New Roman" panose="02020603050405020304" pitchFamily="18" charset="0"/>
              </a:rPr>
              <a:t>s right to a fair trial being denied.</a:t>
            </a:r>
            <a:endParaRPr lang="en-US" sz="1300" dirty="0">
              <a:effectLst/>
              <a:latin typeface="Times New Roman" panose="02020603050405020304" pitchFamily="18" charset="0"/>
              <a:ea typeface="Times New Roman" panose="02020603050405020304" pitchFamily="18" charset="0"/>
            </a:endParaRPr>
          </a:p>
          <a:p>
            <a:pPr marL="457200" marR="0">
              <a:lnSpc>
                <a:spcPct val="90000"/>
              </a:lnSpc>
              <a:spcBef>
                <a:spcPts val="1200"/>
              </a:spcBef>
              <a:spcAft>
                <a:spcPts val="0"/>
              </a:spcAft>
            </a:pPr>
            <a:r>
              <a:rPr lang="en-US" sz="1300" u="sng" kern="1200" dirty="0">
                <a:effectLst/>
                <a:latin typeface="Calibri" panose="020F0502020204030204" pitchFamily="34" charset="0"/>
                <a:ea typeface="Times New Roman" panose="02020603050405020304" pitchFamily="18" charset="0"/>
                <a:cs typeface="Times New Roman" panose="02020603050405020304" pitchFamily="18" charset="0"/>
              </a:rPr>
              <a:t>The case examined the rights of freedom of the press as outlined in the 1</a:t>
            </a:r>
            <a:r>
              <a:rPr lang="en-US" sz="1300" u="sng" kern="1200" baseline="30000" dirty="0">
                <a:effectLst/>
                <a:latin typeface="Calibri" panose="020F0502020204030204" pitchFamily="34" charset="0"/>
                <a:ea typeface="Times New Roman" panose="02020603050405020304" pitchFamily="18" charset="0"/>
                <a:cs typeface="Times New Roman" panose="02020603050405020304" pitchFamily="18" charset="0"/>
              </a:rPr>
              <a:t>st</a:t>
            </a:r>
            <a:r>
              <a:rPr lang="en-US" sz="1300" u="sng" kern="1200" dirty="0">
                <a:effectLst/>
                <a:latin typeface="Calibri" panose="020F0502020204030204" pitchFamily="34" charset="0"/>
                <a:ea typeface="Times New Roman" panose="02020603050405020304" pitchFamily="18" charset="0"/>
                <a:cs typeface="Times New Roman" panose="02020603050405020304" pitchFamily="18" charset="0"/>
              </a:rPr>
              <a:t> Amendment of the constitution when weighed against a defendant</a:t>
            </a:r>
            <a:r>
              <a:rPr lang="en-US" sz="1300" u="sng" kern="1200" dirty="0">
                <a:effectLst/>
                <a:latin typeface="Rockwell" panose="02060603020205020403" pitchFamily="18" charset="0"/>
                <a:ea typeface="Times New Roman" panose="02020603050405020304" pitchFamily="18" charset="0"/>
                <a:cs typeface="Times New Roman" panose="02020603050405020304" pitchFamily="18" charset="0"/>
              </a:rPr>
              <a:t>’</a:t>
            </a:r>
            <a:r>
              <a:rPr lang="en-US" sz="1300" u="sng" kern="1200" dirty="0">
                <a:effectLst/>
                <a:latin typeface="Calibri" panose="020F0502020204030204" pitchFamily="34" charset="0"/>
                <a:ea typeface="Times New Roman" panose="02020603050405020304" pitchFamily="18" charset="0"/>
                <a:cs typeface="Times New Roman" panose="02020603050405020304" pitchFamily="18" charset="0"/>
              </a:rPr>
              <a:t>s right to a fair trial as required by the 6</a:t>
            </a:r>
            <a:r>
              <a:rPr lang="en-US" sz="1300" u="sng" kern="1200" baseline="30000" dirty="0">
                <a:effectLst/>
                <a:latin typeface="Calibri" panose="020F0502020204030204" pitchFamily="34" charset="0"/>
                <a:ea typeface="Times New Roman" panose="02020603050405020304" pitchFamily="18" charset="0"/>
                <a:cs typeface="Times New Roman" panose="02020603050405020304" pitchFamily="18" charset="0"/>
              </a:rPr>
              <a:t>th</a:t>
            </a:r>
            <a:r>
              <a:rPr lang="en-US" sz="1300" u="sng" kern="1200" dirty="0">
                <a:effectLst/>
                <a:latin typeface="Calibri" panose="020F0502020204030204" pitchFamily="34" charset="0"/>
                <a:ea typeface="Times New Roman" panose="02020603050405020304" pitchFamily="18" charset="0"/>
                <a:cs typeface="Times New Roman" panose="02020603050405020304" pitchFamily="18" charset="0"/>
              </a:rPr>
              <a:t> Amendment.</a:t>
            </a:r>
            <a:endParaRPr lang="en-US" sz="1300" dirty="0">
              <a:effectLst/>
              <a:latin typeface="Times New Roman" panose="02020603050405020304" pitchFamily="18" charset="0"/>
              <a:ea typeface="Times New Roman" panose="02020603050405020304" pitchFamily="18" charset="0"/>
            </a:endParaRPr>
          </a:p>
          <a:p>
            <a:pPr marL="742950" marR="0" lvl="1" indent="-285750">
              <a:lnSpc>
                <a:spcPct val="90000"/>
              </a:lnSpc>
              <a:spcBef>
                <a:spcPts val="1200"/>
              </a:spcBef>
              <a:spcAft>
                <a:spcPts val="0"/>
              </a:spcAft>
              <a:buFont typeface="+mj-lt"/>
              <a:buAutoNum type="alphaLcPeriod"/>
            </a:pPr>
            <a:r>
              <a:rPr lang="en-US" sz="1300" kern="1200" dirty="0">
                <a:effectLst/>
                <a:latin typeface="Calibri" panose="020F0502020204030204" pitchFamily="34" charset="0"/>
                <a:ea typeface="Times New Roman" panose="02020603050405020304" pitchFamily="18" charset="0"/>
                <a:cs typeface="Times New Roman" panose="02020603050405020304" pitchFamily="18" charset="0"/>
              </a:rPr>
              <a:t>OPINION </a:t>
            </a:r>
            <a:r>
              <a:rPr lang="en-US" sz="1300" kern="1200" dirty="0">
                <a:effectLst/>
                <a:latin typeface="Rockwell" panose="02060603020205020403" pitchFamily="18" charset="0"/>
                <a:ea typeface="Times New Roman" panose="02020603050405020304" pitchFamily="18" charset="0"/>
                <a:cs typeface="Times New Roman" panose="02020603050405020304" pitchFamily="18" charset="0"/>
              </a:rPr>
              <a:t>–</a:t>
            </a:r>
            <a:r>
              <a:rPr lang="en-US" sz="1300" kern="1200" dirty="0">
                <a:effectLst/>
                <a:latin typeface="Calibri" panose="020F0502020204030204" pitchFamily="34" charset="0"/>
                <a:ea typeface="Times New Roman" panose="02020603050405020304" pitchFamily="18" charset="0"/>
                <a:cs typeface="Times New Roman" panose="02020603050405020304" pitchFamily="18" charset="0"/>
              </a:rPr>
              <a:t> Justice Clark </a:t>
            </a:r>
            <a:r>
              <a:rPr lang="en-US" sz="1300" kern="1200" dirty="0">
                <a:effectLst/>
                <a:latin typeface="Rockwell" panose="02060603020205020403" pitchFamily="18" charset="0"/>
                <a:ea typeface="Times New Roman" panose="02020603050405020304" pitchFamily="18" charset="0"/>
                <a:cs typeface="Times New Roman" panose="02020603050405020304" pitchFamily="18" charset="0"/>
              </a:rPr>
              <a:t>–</a:t>
            </a:r>
            <a:r>
              <a:rPr lang="en-US" sz="1300" kern="1200" dirty="0">
                <a:effectLst/>
                <a:latin typeface="Calibri" panose="020F0502020204030204" pitchFamily="34" charset="0"/>
                <a:ea typeface="Times New Roman" panose="02020603050405020304" pitchFamily="18" charset="0"/>
                <a:cs typeface="Times New Roman" panose="02020603050405020304" pitchFamily="18" charset="0"/>
              </a:rPr>
              <a:t> The Court concluded that it was obvious that the prejudice that spread thought the community, as a result of the intense media coverage of the case, negatively affected the trial and nullified the first trial.</a:t>
            </a:r>
            <a:endParaRPr lang="en-US" sz="1300" dirty="0">
              <a:effectLst/>
              <a:latin typeface="Times New Roman" panose="02020603050405020304" pitchFamily="18" charset="0"/>
              <a:ea typeface="Times New Roman" panose="02020603050405020304" pitchFamily="18" charset="0"/>
            </a:endParaRPr>
          </a:p>
          <a:p>
            <a:pPr marL="742950" marR="0" lvl="1" indent="-285750">
              <a:lnSpc>
                <a:spcPct val="90000"/>
              </a:lnSpc>
              <a:spcBef>
                <a:spcPts val="1200"/>
              </a:spcBef>
              <a:spcAft>
                <a:spcPts val="0"/>
              </a:spcAft>
              <a:buFont typeface="+mj-lt"/>
              <a:buAutoNum type="alphaLcPeriod"/>
            </a:pPr>
            <a:r>
              <a:rPr lang="en-US" sz="1300" kern="1200" dirty="0">
                <a:effectLst/>
                <a:latin typeface="Calibri" panose="020F0502020204030204" pitchFamily="34" charset="0"/>
                <a:ea typeface="Times New Roman" panose="02020603050405020304" pitchFamily="18" charset="0"/>
                <a:cs typeface="Times New Roman" panose="02020603050405020304" pitchFamily="18" charset="0"/>
              </a:rPr>
              <a:t>The massive, pervasive, and prejudicial publicity attending petitioner</a:t>
            </a:r>
            <a:r>
              <a:rPr lang="en-US" sz="1300" kern="1200" dirty="0">
                <a:effectLst/>
                <a:latin typeface="Rockwell" panose="02060603020205020403" pitchFamily="18" charset="0"/>
                <a:ea typeface="Times New Roman" panose="02020603050405020304" pitchFamily="18" charset="0"/>
                <a:cs typeface="Times New Roman" panose="02020603050405020304" pitchFamily="18" charset="0"/>
              </a:rPr>
              <a:t>’</a:t>
            </a:r>
            <a:r>
              <a:rPr lang="en-US" sz="1300" kern="1200" dirty="0">
                <a:effectLst/>
                <a:latin typeface="Calibri" panose="020F0502020204030204" pitchFamily="34" charset="0"/>
                <a:ea typeface="Times New Roman" panose="02020603050405020304" pitchFamily="18" charset="0"/>
                <a:cs typeface="Times New Roman" panose="02020603050405020304" pitchFamily="18" charset="0"/>
              </a:rPr>
              <a:t>s prosecution prevented him from receiving a fair trial consistent with the Due Process Clause of the 14</a:t>
            </a:r>
            <a:r>
              <a:rPr lang="en-US" sz="1300" kern="1200" baseline="30000" dirty="0">
                <a:effectLst/>
                <a:latin typeface="Calibri" panose="020F0502020204030204" pitchFamily="34" charset="0"/>
                <a:ea typeface="Times New Roman" panose="02020603050405020304" pitchFamily="18" charset="0"/>
                <a:cs typeface="Times New Roman" panose="02020603050405020304" pitchFamily="18" charset="0"/>
              </a:rPr>
              <a:t>th</a:t>
            </a:r>
            <a:r>
              <a:rPr lang="en-US" sz="1300" kern="1200" dirty="0">
                <a:effectLst/>
                <a:latin typeface="Calibri" panose="020F0502020204030204" pitchFamily="34" charset="0"/>
                <a:ea typeface="Times New Roman" panose="02020603050405020304" pitchFamily="18" charset="0"/>
                <a:cs typeface="Times New Roman" panose="02020603050405020304" pitchFamily="18" charset="0"/>
              </a:rPr>
              <a:t> Amendment.</a:t>
            </a:r>
            <a:endParaRPr lang="en-US" sz="1300" dirty="0">
              <a:effectLst/>
              <a:latin typeface="Times New Roman" panose="02020603050405020304" pitchFamily="18" charset="0"/>
              <a:ea typeface="Times New Roman" panose="02020603050405020304" pitchFamily="18" charset="0"/>
            </a:endParaRPr>
          </a:p>
          <a:p>
            <a:pPr marL="342900" marR="0" lvl="0" indent="-342900">
              <a:lnSpc>
                <a:spcPct val="90000"/>
              </a:lnSpc>
              <a:spcBef>
                <a:spcPts val="1200"/>
              </a:spcBef>
              <a:spcAft>
                <a:spcPts val="0"/>
              </a:spcAft>
              <a:buFont typeface="+mj-lt"/>
              <a:buAutoNum type="arabicPeriod"/>
            </a:pPr>
            <a:r>
              <a:rPr lang="en-US" sz="1300" u="sng" kern="1200" dirty="0">
                <a:effectLst/>
                <a:latin typeface="Calibri" panose="020F0502020204030204" pitchFamily="34" charset="0"/>
                <a:ea typeface="Times New Roman" panose="02020603050405020304" pitchFamily="18" charset="0"/>
                <a:cs typeface="Times New Roman" panose="02020603050405020304" pitchFamily="18" charset="0"/>
              </a:rPr>
              <a:t>He ultimately won a new trial and was acquitted. (THE FUGITIVE)</a:t>
            </a:r>
            <a:endParaRPr lang="en-US" sz="1300" dirty="0">
              <a:effectLst/>
              <a:latin typeface="Times New Roman" panose="02020603050405020304" pitchFamily="18" charset="0"/>
              <a:ea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1A76FCFE-9E7C-4E24-8A84-DA1552C93708}" type="slidenum">
              <a:rPr lang="en-US" smtClean="0"/>
              <a:t>6</a:t>
            </a:fld>
            <a:endParaRPr lang="en-US"/>
          </a:p>
        </p:txBody>
      </p:sp>
    </p:spTree>
    <p:extLst>
      <p:ext uri="{BB962C8B-B14F-4D97-AF65-F5344CB8AC3E}">
        <p14:creationId xmlns:p14="http://schemas.microsoft.com/office/powerpoint/2010/main" val="35059825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252484" y="4516676"/>
            <a:ext cx="6469038" cy="4640972"/>
          </a:xfrm>
        </p:spPr>
        <p:txBody>
          <a:bodyPr/>
          <a:lstStyle/>
          <a:p>
            <a:pPr marL="342900" marR="0" lvl="0" indent="-342900">
              <a:lnSpc>
                <a:spcPct val="90000"/>
              </a:lnSpc>
              <a:spcBef>
                <a:spcPts val="1200"/>
              </a:spcBef>
              <a:spcAft>
                <a:spcPts val="0"/>
              </a:spcAft>
              <a:buSzPts val="1400"/>
              <a:buFont typeface="+mj-lt"/>
              <a:buAutoNum type="arabicPeriod"/>
            </a:pPr>
            <a:r>
              <a:rPr lang="en-US" sz="1400" u="none" strike="noStrike" kern="1200" dirty="0">
                <a:effectLst/>
                <a:latin typeface="Calibri" panose="020F0502020204030204" pitchFamily="34" charset="0"/>
                <a:ea typeface="Times New Roman" panose="02020603050405020304" pitchFamily="18" charset="0"/>
                <a:cs typeface="Times New Roman" panose="02020603050405020304" pitchFamily="18" charset="0"/>
              </a:rPr>
              <a:t>MITIGATION OF HARMFUL EFFECTS</a:t>
            </a:r>
            <a:endParaRPr lang="en-US" sz="1400" u="none" strike="noStrike" dirty="0">
              <a:effectLst/>
              <a:latin typeface="Times New Roman" panose="02020603050405020304" pitchFamily="18" charset="0"/>
              <a:ea typeface="Times New Roman" panose="02020603050405020304" pitchFamily="18" charset="0"/>
            </a:endParaRPr>
          </a:p>
          <a:p>
            <a:pPr marL="742950" marR="0" lvl="1" indent="-285750">
              <a:lnSpc>
                <a:spcPct val="90000"/>
              </a:lnSpc>
              <a:spcBef>
                <a:spcPts val="1200"/>
              </a:spcBef>
              <a:spcAft>
                <a:spcPts val="0"/>
              </a:spcAft>
              <a:buSzPts val="1400"/>
              <a:buFont typeface="+mj-lt"/>
              <a:buAutoNum type="alphaLcPeriod"/>
            </a:pPr>
            <a:r>
              <a:rPr lang="en-US" sz="1400" kern="1200" dirty="0">
                <a:effectLst/>
                <a:latin typeface="Calibri" panose="020F0502020204030204" pitchFamily="34" charset="0"/>
                <a:ea typeface="Times New Roman" panose="02020603050405020304" pitchFamily="18" charset="0"/>
                <a:cs typeface="Times New Roman" panose="02020603050405020304" pitchFamily="18" charset="0"/>
              </a:rPr>
              <a:t>Courts can employ various strategies to mitigate the harmful effects of media scrutiny in juvenile court cases.</a:t>
            </a:r>
            <a:endParaRPr lang="en-US" sz="1400" dirty="0">
              <a:effectLst/>
              <a:latin typeface="Times New Roman" panose="02020603050405020304" pitchFamily="18" charset="0"/>
              <a:ea typeface="Times New Roman" panose="02020603050405020304" pitchFamily="18" charset="0"/>
            </a:endParaRPr>
          </a:p>
          <a:p>
            <a:pPr marL="742950" marR="0" lvl="1" indent="-285750">
              <a:lnSpc>
                <a:spcPct val="90000"/>
              </a:lnSpc>
              <a:spcBef>
                <a:spcPts val="1200"/>
              </a:spcBef>
              <a:spcAft>
                <a:spcPts val="0"/>
              </a:spcAft>
              <a:buSzPts val="1400"/>
              <a:buFont typeface="+mj-lt"/>
              <a:buAutoNum type="alphaLcPeriod"/>
            </a:pPr>
            <a:r>
              <a:rPr lang="en-US" sz="1400" kern="1200" dirty="0">
                <a:effectLst/>
                <a:latin typeface="Calibri" panose="020F0502020204030204" pitchFamily="34" charset="0"/>
                <a:ea typeface="Times New Roman" panose="02020603050405020304" pitchFamily="18" charset="0"/>
                <a:cs typeface="Times New Roman" panose="02020603050405020304" pitchFamily="18" charset="0"/>
              </a:rPr>
              <a:t>One approach is to limit information access to only that which is provided by law. This can help maintain the privacy of the juveniles while still allowing for transparency and accountability in this process.</a:t>
            </a:r>
            <a:endParaRPr lang="en-US" sz="1400" dirty="0">
              <a:effectLst/>
              <a:latin typeface="Times New Roman" panose="02020603050405020304" pitchFamily="18" charset="0"/>
              <a:ea typeface="Times New Roman" panose="02020603050405020304" pitchFamily="18" charset="0"/>
            </a:endParaRPr>
          </a:p>
          <a:p>
            <a:pPr marL="742950" marR="0" lvl="1" indent="-285750">
              <a:lnSpc>
                <a:spcPct val="90000"/>
              </a:lnSpc>
              <a:spcBef>
                <a:spcPts val="1200"/>
              </a:spcBef>
              <a:spcAft>
                <a:spcPts val="0"/>
              </a:spcAft>
              <a:buSzPts val="1400"/>
              <a:buFont typeface="+mj-lt"/>
              <a:buAutoNum type="alphaLcPeriod"/>
            </a:pPr>
            <a:r>
              <a:rPr lang="en-US" sz="1400" kern="1200" dirty="0">
                <a:effectLst/>
                <a:latin typeface="Calibri" panose="020F0502020204030204" pitchFamily="34" charset="0"/>
                <a:ea typeface="Times New Roman" panose="02020603050405020304" pitchFamily="18" charset="0"/>
                <a:cs typeface="Times New Roman" panose="02020603050405020304" pitchFamily="18" charset="0"/>
              </a:rPr>
              <a:t>Courts can establish strong partnerships with relevant stakeholders and media organizations to develop guidelines and protocols that strike a balance between transparency and the protection of juvenile rights. </a:t>
            </a:r>
            <a:endParaRPr lang="en-US" sz="1400" dirty="0">
              <a:effectLst/>
              <a:latin typeface="Times New Roman" panose="02020603050405020304" pitchFamily="18" charset="0"/>
              <a:ea typeface="Times New Roman" panose="02020603050405020304" pitchFamily="18" charset="0"/>
            </a:endParaRPr>
          </a:p>
          <a:p>
            <a:pPr marL="742950" marR="0" lvl="1" indent="-285750">
              <a:lnSpc>
                <a:spcPct val="90000"/>
              </a:lnSpc>
              <a:spcBef>
                <a:spcPts val="1200"/>
              </a:spcBef>
              <a:spcAft>
                <a:spcPts val="0"/>
              </a:spcAft>
              <a:buSzPts val="1400"/>
              <a:buFont typeface="+mj-lt"/>
              <a:buAutoNum type="alphaLcPeriod"/>
            </a:pPr>
            <a:r>
              <a:rPr lang="en-US" sz="1400" kern="1200" dirty="0">
                <a:effectLst/>
                <a:latin typeface="Calibri" panose="020F0502020204030204" pitchFamily="34" charset="0"/>
                <a:ea typeface="Times New Roman" panose="02020603050405020304" pitchFamily="18" charset="0"/>
                <a:cs typeface="Times New Roman" panose="02020603050405020304" pitchFamily="18" charset="0"/>
              </a:rPr>
              <a:t>Regular reviews and updates of these protocols can ensure that they remain effective and relevant in the face of evolving media landscapes and technologies.</a:t>
            </a:r>
            <a:endParaRPr lang="en-US" sz="1400" dirty="0">
              <a:effectLst/>
              <a:latin typeface="Times New Roman" panose="02020603050405020304" pitchFamily="18" charset="0"/>
              <a:ea typeface="Times New Roman" panose="02020603050405020304" pitchFamily="18" charset="0"/>
            </a:endParaRPr>
          </a:p>
          <a:p>
            <a:pPr marL="685800" marR="0">
              <a:lnSpc>
                <a:spcPct val="90000"/>
              </a:lnSpc>
              <a:spcBef>
                <a:spcPts val="1200"/>
              </a:spcBef>
              <a:spcAft>
                <a:spcPts val="0"/>
              </a:spcAft>
            </a:pPr>
            <a:r>
              <a:rPr lang="en-US" sz="2000" b="1" u="none" strike="noStrike" kern="12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200" dirty="0">
              <a:effectLst/>
              <a:latin typeface="Times New Roman" panose="02020603050405020304" pitchFamily="18" charset="0"/>
              <a:ea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1A76FCFE-9E7C-4E24-8A84-DA1552C93708}" type="slidenum">
              <a:rPr lang="en-US" smtClean="0"/>
              <a:t>7</a:t>
            </a:fld>
            <a:endParaRPr lang="en-US"/>
          </a:p>
        </p:txBody>
      </p:sp>
    </p:spTree>
    <p:extLst>
      <p:ext uri="{BB962C8B-B14F-4D97-AF65-F5344CB8AC3E}">
        <p14:creationId xmlns:p14="http://schemas.microsoft.com/office/powerpoint/2010/main" val="33854411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266131" y="4516675"/>
            <a:ext cx="6660108" cy="4586382"/>
          </a:xfrm>
        </p:spPr>
        <p:txBody>
          <a:bodyPr/>
          <a:lstStyle/>
          <a:p>
            <a:pPr marL="457200" marR="0">
              <a:lnSpc>
                <a:spcPct val="90000"/>
              </a:lnSpc>
              <a:spcBef>
                <a:spcPts val="1200"/>
              </a:spcBef>
              <a:spcAft>
                <a:spcPts val="0"/>
              </a:spcAft>
            </a:pPr>
            <a:r>
              <a:rPr lang="en-US" sz="1400" kern="12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200" dirty="0">
              <a:effectLst/>
              <a:latin typeface="Times New Roman" panose="02020603050405020304" pitchFamily="18" charset="0"/>
              <a:ea typeface="Times New Roman" panose="02020603050405020304" pitchFamily="18" charset="0"/>
            </a:endParaRPr>
          </a:p>
          <a:p>
            <a:endParaRPr lang="en-US" sz="1400" dirty="0"/>
          </a:p>
        </p:txBody>
      </p:sp>
      <p:sp>
        <p:nvSpPr>
          <p:cNvPr id="4" name="Slide Number Placeholder 3"/>
          <p:cNvSpPr>
            <a:spLocks noGrp="1"/>
          </p:cNvSpPr>
          <p:nvPr>
            <p:ph type="sldNum" sz="quarter" idx="5"/>
          </p:nvPr>
        </p:nvSpPr>
        <p:spPr/>
        <p:txBody>
          <a:bodyPr/>
          <a:lstStyle/>
          <a:p>
            <a:fld id="{1A76FCFE-9E7C-4E24-8A84-DA1552C93708}" type="slidenum">
              <a:rPr lang="en-US" smtClean="0"/>
              <a:t>8</a:t>
            </a:fld>
            <a:endParaRPr lang="en-US"/>
          </a:p>
        </p:txBody>
      </p:sp>
    </p:spTree>
    <p:extLst>
      <p:ext uri="{BB962C8B-B14F-4D97-AF65-F5344CB8AC3E}">
        <p14:creationId xmlns:p14="http://schemas.microsoft.com/office/powerpoint/2010/main" val="24185888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259307" y="4516675"/>
            <a:ext cx="6550926" cy="4397731"/>
          </a:xfrm>
        </p:spPr>
        <p:txBody>
          <a:bodyPr/>
          <a:lstStyle/>
          <a:p>
            <a:pPr marL="342900" marR="0" lvl="0" indent="-342900">
              <a:lnSpc>
                <a:spcPct val="107000"/>
              </a:lnSpc>
              <a:spcBef>
                <a:spcPts val="0"/>
              </a:spcBef>
              <a:spcAft>
                <a:spcPts val="0"/>
              </a:spcAft>
              <a:buFont typeface="+mj-lt"/>
              <a:buAutoNum type="arabicPeriod"/>
            </a:pPr>
            <a:r>
              <a:rPr lang="en-US" sz="1300" dirty="0">
                <a:effectLst/>
                <a:latin typeface="Calibri" panose="020F0502020204030204" pitchFamily="34" charset="0"/>
                <a:ea typeface="Calibri" panose="020F0502020204030204" pitchFamily="34" charset="0"/>
                <a:cs typeface="Times New Roman" panose="02020603050405020304" pitchFamily="18" charset="0"/>
              </a:rPr>
              <a:t>Historically, courts and media outlets have maintained a strained relationship due to concerns about confidentiality sensationalism, and the potential impact on ongoing cases. However, fostering open dialogue between these entities can bridge this gap and allow for constructive collaboration.</a:t>
            </a:r>
          </a:p>
          <a:p>
            <a:pPr marL="342900" marR="0" lvl="0" indent="-342900">
              <a:lnSpc>
                <a:spcPct val="107000"/>
              </a:lnSpc>
              <a:spcBef>
                <a:spcPts val="0"/>
              </a:spcBef>
              <a:spcAft>
                <a:spcPts val="0"/>
              </a:spcAft>
              <a:buFont typeface="+mj-lt"/>
              <a:buAutoNum type="arabicPeriod"/>
            </a:pPr>
            <a:r>
              <a:rPr lang="en-US" sz="1300" dirty="0">
                <a:effectLst/>
                <a:latin typeface="Calibri" panose="020F0502020204030204" pitchFamily="34" charset="0"/>
                <a:ea typeface="Calibri" panose="020F0502020204030204" pitchFamily="34" charset="0"/>
                <a:cs typeface="Times New Roman" panose="02020603050405020304" pitchFamily="18" charset="0"/>
              </a:rPr>
              <a:t>Create the media. Courts should actively engage with media outlets to provide accurate information about the juvenile justice Systems processes and challenges. </a:t>
            </a:r>
          </a:p>
          <a:p>
            <a:pPr marL="342900" marR="0" lvl="0" indent="-342900">
              <a:lnSpc>
                <a:spcPct val="107000"/>
              </a:lnSpc>
              <a:spcBef>
                <a:spcPts val="0"/>
              </a:spcBef>
              <a:spcAft>
                <a:spcPts val="0"/>
              </a:spcAft>
              <a:buFont typeface="+mj-lt"/>
              <a:buAutoNum type="arabicPeriod"/>
            </a:pPr>
            <a:r>
              <a:rPr lang="en-US" sz="1300" dirty="0">
                <a:effectLst/>
                <a:latin typeface="Calibri" panose="020F0502020204030204" pitchFamily="34" charset="0"/>
                <a:ea typeface="Calibri" panose="020F0502020204030204" pitchFamily="34" charset="0"/>
                <a:cs typeface="Times New Roman" panose="02020603050405020304" pitchFamily="18" charset="0"/>
              </a:rPr>
              <a:t>Regular training sessions about court processes and the juvenile justice process can enhance media literacy on issues specific to the juvenile justice system.</a:t>
            </a:r>
          </a:p>
          <a:p>
            <a:pPr marL="342900" marR="0" lvl="0" indent="-342900">
              <a:lnSpc>
                <a:spcPct val="107000"/>
              </a:lnSpc>
              <a:spcBef>
                <a:spcPts val="0"/>
              </a:spcBef>
              <a:spcAft>
                <a:spcPts val="0"/>
              </a:spcAft>
              <a:buFont typeface="+mj-lt"/>
              <a:buAutoNum type="arabicPeriod"/>
            </a:pPr>
            <a:r>
              <a:rPr lang="en-US" sz="1300" dirty="0">
                <a:effectLst/>
                <a:latin typeface="Calibri" panose="020F0502020204030204" pitchFamily="34" charset="0"/>
                <a:ea typeface="Calibri" panose="020F0502020204030204" pitchFamily="34" charset="0"/>
                <a:cs typeface="Times New Roman" panose="02020603050405020304" pitchFamily="18" charset="0"/>
              </a:rPr>
              <a:t>Sharing success. By highlighting successful cases where court-involved youth and families have been rehabilitated and reintegrated into society, media outlets are able to challenge negative stereotypes and demonstrate the potential for positive outcomes within the system. These success stories not only inspire hope but also contribute to shifting public perception and reducing stigma surrounding court involved youth.</a:t>
            </a:r>
          </a:p>
          <a:p>
            <a:pPr marL="457200" marR="0">
              <a:lnSpc>
                <a:spcPct val="107000"/>
              </a:lnSpc>
              <a:spcBef>
                <a:spcPts val="0"/>
              </a:spcBef>
              <a:spcAft>
                <a:spcPts val="0"/>
              </a:spcAft>
            </a:pPr>
            <a:r>
              <a:rPr lang="en-US" sz="1300" dirty="0">
                <a:effectLst/>
                <a:latin typeface="Calibri" panose="020F0502020204030204" pitchFamily="34" charset="0"/>
                <a:ea typeface="Calibri" panose="020F0502020204030204" pitchFamily="34" charset="0"/>
                <a:cs typeface="Times New Roman" panose="02020603050405020304" pitchFamily="18" charset="0"/>
              </a:rPr>
              <a:t> </a:t>
            </a:r>
          </a:p>
          <a:p>
            <a:pPr marL="342900" marR="0" lvl="0" indent="-342900">
              <a:lnSpc>
                <a:spcPct val="107000"/>
              </a:lnSpc>
              <a:spcBef>
                <a:spcPts val="0"/>
              </a:spcBef>
              <a:spcAft>
                <a:spcPts val="0"/>
              </a:spcAft>
              <a:buFont typeface="+mj-lt"/>
              <a:buAutoNum type="arabicPeriod"/>
            </a:pPr>
            <a:r>
              <a:rPr lang="en-US" sz="1300" dirty="0">
                <a:effectLst/>
                <a:latin typeface="Calibri" panose="020F0502020204030204" pitchFamily="34" charset="0"/>
                <a:ea typeface="Calibri" panose="020F0502020204030204" pitchFamily="34" charset="0"/>
                <a:cs typeface="Times New Roman" panose="02020603050405020304" pitchFamily="18" charset="0"/>
              </a:rPr>
              <a:t>Raising awareness of rehabilitation programs. Media platforms can play a crucial role in promoting awareness and understanding of rehabilitation programs available within the community. By showcasing successful initiatives that prioritize rehabilitation over punishment media outlets can encourage public support and potential funding for community-based rehabilitation programs</a:t>
            </a:r>
            <a:r>
              <a:rPr lang="en-US" sz="1800" dirty="0">
                <a:effectLst/>
                <a:latin typeface="Calibri" panose="020F0502020204030204" pitchFamily="34" charset="0"/>
                <a:ea typeface="Calibri" panose="020F0502020204030204" pitchFamily="34" charset="0"/>
                <a:cs typeface="Times New Roman" panose="02020603050405020304" pitchFamily="18" charset="0"/>
              </a:rPr>
              <a:t>.</a:t>
            </a:r>
          </a:p>
          <a:p>
            <a:pPr marL="45720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80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1A76FCFE-9E7C-4E24-8A84-DA1552C93708}" type="slidenum">
              <a:rPr lang="en-US" smtClean="0"/>
              <a:t>9</a:t>
            </a:fld>
            <a:endParaRPr lang="en-US"/>
          </a:p>
        </p:txBody>
      </p:sp>
    </p:spTree>
    <p:extLst>
      <p:ext uri="{BB962C8B-B14F-4D97-AF65-F5344CB8AC3E}">
        <p14:creationId xmlns:p14="http://schemas.microsoft.com/office/powerpoint/2010/main" val="2901249451"/>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5F3069-697A-463A-90E7-0C62B50D5CAF}" type="datetimeFigureOut">
              <a:rPr lang="en-US" smtClean="0"/>
              <a:t>1/17/2024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539A3A7A-AD4B-45F6-839F-25A15EF98FF8}" type="slidenum">
              <a:rPr lang="en-US" smtClean="0"/>
              <a:t>‹#›</a:t>
            </a:fld>
            <a:endParaRPr lang="en-US" dirty="0"/>
          </a:p>
        </p:txBody>
      </p:sp>
    </p:spTree>
    <p:extLst>
      <p:ext uri="{BB962C8B-B14F-4D97-AF65-F5344CB8AC3E}">
        <p14:creationId xmlns:p14="http://schemas.microsoft.com/office/powerpoint/2010/main" val="454965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5F3069-697A-463A-90E7-0C62B50D5CAF}" type="datetimeFigureOut">
              <a:rPr lang="en-US" smtClean="0"/>
              <a:t>1/17/2024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39A3A7A-AD4B-45F6-839F-25A15EF98FF8}" type="slidenum">
              <a:rPr lang="en-US" smtClean="0"/>
              <a:t>‹#›</a:t>
            </a:fld>
            <a:endParaRPr lang="en-US" dirty="0"/>
          </a:p>
        </p:txBody>
      </p:sp>
    </p:spTree>
    <p:extLst>
      <p:ext uri="{BB962C8B-B14F-4D97-AF65-F5344CB8AC3E}">
        <p14:creationId xmlns:p14="http://schemas.microsoft.com/office/powerpoint/2010/main" val="3770593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5F3069-697A-463A-90E7-0C62B50D5CAF}" type="datetimeFigureOut">
              <a:rPr lang="en-US" smtClean="0"/>
              <a:t>1/17/2024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39A3A7A-AD4B-45F6-839F-25A15EF98FF8}" type="slidenum">
              <a:rPr lang="en-US" smtClean="0"/>
              <a:t>‹#›</a:t>
            </a:fld>
            <a:endParaRPr lang="en-US" dirty="0"/>
          </a:p>
        </p:txBody>
      </p:sp>
    </p:spTree>
    <p:extLst>
      <p:ext uri="{BB962C8B-B14F-4D97-AF65-F5344CB8AC3E}">
        <p14:creationId xmlns:p14="http://schemas.microsoft.com/office/powerpoint/2010/main" val="36101728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5F3069-697A-463A-90E7-0C62B50D5CAF}" type="datetimeFigureOut">
              <a:rPr lang="en-US" smtClean="0"/>
              <a:t>1/17/2024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39A3A7A-AD4B-45F6-839F-25A15EF98FF8}" type="slidenum">
              <a:rPr lang="en-US" smtClean="0"/>
              <a:t>‹#›</a:t>
            </a:fld>
            <a:endParaRPr lang="en-US" dirty="0"/>
          </a:p>
        </p:txBody>
      </p:sp>
    </p:spTree>
    <p:extLst>
      <p:ext uri="{BB962C8B-B14F-4D97-AF65-F5344CB8AC3E}">
        <p14:creationId xmlns:p14="http://schemas.microsoft.com/office/powerpoint/2010/main" val="3135216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085F3069-697A-463A-90E7-0C62B50D5CAF}" type="datetimeFigureOut">
              <a:rPr lang="en-US" smtClean="0"/>
              <a:t>1/17/2024</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539A3A7A-AD4B-45F6-839F-25A15EF98FF8}" type="slidenum">
              <a:rPr lang="en-US" smtClean="0"/>
              <a:t>‹#›</a:t>
            </a:fld>
            <a:endParaRPr lang="en-US" dirty="0"/>
          </a:p>
        </p:txBody>
      </p:sp>
    </p:spTree>
    <p:extLst>
      <p:ext uri="{BB962C8B-B14F-4D97-AF65-F5344CB8AC3E}">
        <p14:creationId xmlns:p14="http://schemas.microsoft.com/office/powerpoint/2010/main" val="16143646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85F3069-697A-463A-90E7-0C62B50D5CAF}" type="datetimeFigureOut">
              <a:rPr lang="en-US" smtClean="0"/>
              <a:t>1/17/2024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39A3A7A-AD4B-45F6-839F-25A15EF98FF8}" type="slidenum">
              <a:rPr lang="en-US" smtClean="0"/>
              <a:t>‹#›</a:t>
            </a:fld>
            <a:endParaRPr lang="en-US" dirty="0"/>
          </a:p>
        </p:txBody>
      </p:sp>
    </p:spTree>
    <p:extLst>
      <p:ext uri="{BB962C8B-B14F-4D97-AF65-F5344CB8AC3E}">
        <p14:creationId xmlns:p14="http://schemas.microsoft.com/office/powerpoint/2010/main" val="40247303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85F3069-697A-463A-90E7-0C62B50D5CAF}" type="datetimeFigureOut">
              <a:rPr lang="en-US" smtClean="0"/>
              <a:t>1/17/2024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39A3A7A-AD4B-45F6-839F-25A15EF98FF8}" type="slidenum">
              <a:rPr lang="en-US" smtClean="0"/>
              <a:t>‹#›</a:t>
            </a:fld>
            <a:endParaRPr lang="en-US" dirty="0"/>
          </a:p>
        </p:txBody>
      </p:sp>
    </p:spTree>
    <p:extLst>
      <p:ext uri="{BB962C8B-B14F-4D97-AF65-F5344CB8AC3E}">
        <p14:creationId xmlns:p14="http://schemas.microsoft.com/office/powerpoint/2010/main" val="3324460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85F3069-697A-463A-90E7-0C62B50D5CAF}" type="datetimeFigureOut">
              <a:rPr lang="en-US" smtClean="0"/>
              <a:t>1/17/2024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39A3A7A-AD4B-45F6-839F-25A15EF98FF8}" type="slidenum">
              <a:rPr lang="en-US" smtClean="0"/>
              <a:t>‹#›</a:t>
            </a:fld>
            <a:endParaRPr lang="en-US" dirty="0"/>
          </a:p>
        </p:txBody>
      </p:sp>
    </p:spTree>
    <p:extLst>
      <p:ext uri="{BB962C8B-B14F-4D97-AF65-F5344CB8AC3E}">
        <p14:creationId xmlns:p14="http://schemas.microsoft.com/office/powerpoint/2010/main" val="15972373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5F3069-697A-463A-90E7-0C62B50D5CAF}" type="datetimeFigureOut">
              <a:rPr lang="en-US" smtClean="0"/>
              <a:t>1/17/2024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39A3A7A-AD4B-45F6-839F-25A15EF98FF8}" type="slidenum">
              <a:rPr lang="en-US" smtClean="0"/>
              <a:t>‹#›</a:t>
            </a:fld>
            <a:endParaRPr lang="en-US" dirty="0"/>
          </a:p>
        </p:txBody>
      </p:sp>
    </p:spTree>
    <p:extLst>
      <p:ext uri="{BB962C8B-B14F-4D97-AF65-F5344CB8AC3E}">
        <p14:creationId xmlns:p14="http://schemas.microsoft.com/office/powerpoint/2010/main" val="3883220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5F3069-697A-463A-90E7-0C62B50D5CAF}" type="datetimeFigureOut">
              <a:rPr lang="en-US" smtClean="0"/>
              <a:t>1/17/2024</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539A3A7A-AD4B-45F6-839F-25A15EF98FF8}" type="slidenum">
              <a:rPr lang="en-US" smtClean="0"/>
              <a:t>‹#›</a:t>
            </a:fld>
            <a:endParaRPr lang="en-US" dirty="0"/>
          </a:p>
        </p:txBody>
      </p:sp>
    </p:spTree>
    <p:extLst>
      <p:ext uri="{BB962C8B-B14F-4D97-AF65-F5344CB8AC3E}">
        <p14:creationId xmlns:p14="http://schemas.microsoft.com/office/powerpoint/2010/main" val="15383723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5F3069-697A-463A-90E7-0C62B50D5CAF}" type="datetimeFigureOut">
              <a:rPr lang="en-US" smtClean="0"/>
              <a:t>1/17/2024</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539A3A7A-AD4B-45F6-839F-25A15EF98FF8}" type="slidenum">
              <a:rPr lang="en-US" smtClean="0"/>
              <a:t>‹#›</a:t>
            </a:fld>
            <a:endParaRPr lang="en-US" dirty="0"/>
          </a:p>
        </p:txBody>
      </p:sp>
    </p:spTree>
    <p:extLst>
      <p:ext uri="{BB962C8B-B14F-4D97-AF65-F5344CB8AC3E}">
        <p14:creationId xmlns:p14="http://schemas.microsoft.com/office/powerpoint/2010/main" val="3531784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085F3069-697A-463A-90E7-0C62B50D5CAF}" type="datetimeFigureOut">
              <a:rPr lang="en-US" smtClean="0"/>
              <a:t>1/17/2024</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539A3A7A-AD4B-45F6-839F-25A15EF98FF8}" type="slidenum">
              <a:rPr lang="en-US" smtClean="0"/>
              <a:t>‹#›</a:t>
            </a:fld>
            <a:endParaRPr lang="en-US" dirty="0"/>
          </a:p>
        </p:txBody>
      </p:sp>
    </p:spTree>
    <p:extLst>
      <p:ext uri="{BB962C8B-B14F-4D97-AF65-F5344CB8AC3E}">
        <p14:creationId xmlns:p14="http://schemas.microsoft.com/office/powerpoint/2010/main" val="14794912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microsoft.com/office/2007/relationships/hdphoto" Target="../media/hdphoto3.wdp"/><Relationship Id="rId3" Type="http://schemas.openxmlformats.org/officeDocument/2006/relationships/image" Target="../media/image4.png"/><Relationship Id="rId7"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6.xml"/><Relationship Id="rId6" Type="http://schemas.microsoft.com/office/2007/relationships/hdphoto" Target="../media/hdphoto1.wdp"/><Relationship Id="rId5" Type="http://schemas.openxmlformats.org/officeDocument/2006/relationships/image" Target="../media/image3.png"/><Relationship Id="rId4" Type="http://schemas.microsoft.com/office/2007/relationships/hdphoto" Target="../media/hdphoto2.wdp"/></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video" Target="https://www.youtube.com/embed/1ytFB8TrkTo?feature=oembed" TargetMode="External"/><Relationship Id="rId4" Type="http://schemas.openxmlformats.org/officeDocument/2006/relationships/image" Target="../media/image31.jpeg"/></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microsoft.com/office/2007/relationships/hdphoto" Target="../media/hdphoto1.wdp"/><Relationship Id="rId5" Type="http://schemas.openxmlformats.org/officeDocument/2006/relationships/image" Target="../media/image2.png"/><Relationship Id="rId4" Type="http://schemas.openxmlformats.org/officeDocument/2006/relationships/image" Target="../media/image32.sv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microsoft.com/office/2007/relationships/hdphoto" Target="../media/hdphoto2.wdp"/><Relationship Id="rId5" Type="http://schemas.openxmlformats.org/officeDocument/2006/relationships/image" Target="../media/image4.png"/><Relationship Id="rId4" Type="http://schemas.microsoft.com/office/2007/relationships/hdphoto" Target="../media/hdphoto3.wdp"/></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ideo" Target="https://www.youtube.com/embed/DdRnMjfVQi0?feature=oembed" TargetMode="External"/><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8" Type="http://schemas.openxmlformats.org/officeDocument/2006/relationships/image" Target="../media/image15.jpeg"/><Relationship Id="rId13" Type="http://schemas.openxmlformats.org/officeDocument/2006/relationships/image" Target="../media/image20.jpeg"/><Relationship Id="rId3" Type="http://schemas.openxmlformats.org/officeDocument/2006/relationships/image" Target="../media/image1.jpeg"/><Relationship Id="rId7" Type="http://schemas.microsoft.com/office/2007/relationships/hdphoto" Target="../media/hdphoto1.wdp"/><Relationship Id="rId12" Type="http://schemas.openxmlformats.org/officeDocument/2006/relationships/image" Target="../media/image19.jpeg"/><Relationship Id="rId2" Type="http://schemas.openxmlformats.org/officeDocument/2006/relationships/notesSlide" Target="../notesSlides/notesSlide6.xml"/><Relationship Id="rId1" Type="http://schemas.openxmlformats.org/officeDocument/2006/relationships/slideLayout" Target="../slideLayouts/slideLayout6.xml"/><Relationship Id="rId6" Type="http://schemas.openxmlformats.org/officeDocument/2006/relationships/image" Target="../media/image3.png"/><Relationship Id="rId11" Type="http://schemas.openxmlformats.org/officeDocument/2006/relationships/image" Target="../media/image18.jpeg"/><Relationship Id="rId5" Type="http://schemas.microsoft.com/office/2007/relationships/hdphoto" Target="../media/hdphoto2.wdp"/><Relationship Id="rId10" Type="http://schemas.openxmlformats.org/officeDocument/2006/relationships/image" Target="../media/image17.jpeg"/><Relationship Id="rId4" Type="http://schemas.openxmlformats.org/officeDocument/2006/relationships/image" Target="../media/image4.png"/><Relationship Id="rId9" Type="http://schemas.openxmlformats.org/officeDocument/2006/relationships/image" Target="../media/image16.jpeg"/><Relationship Id="rId14" Type="http://schemas.openxmlformats.org/officeDocument/2006/relationships/image" Target="../media/image21.jpeg"/></Relationships>
</file>

<file path=ppt/slides/_rels/slide7.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23.jpeg"/></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image" Target="../media/image1.jpeg"/><Relationship Id="rId7" Type="http://schemas.openxmlformats.org/officeDocument/2006/relationships/diagramData" Target="../diagrams/data2.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microsoft.com/office/2007/relationships/hdphoto" Target="../media/hdphoto1.wdp"/><Relationship Id="rId11" Type="http://schemas.microsoft.com/office/2007/relationships/diagramDrawing" Target="../diagrams/drawing2.xml"/><Relationship Id="rId5" Type="http://schemas.openxmlformats.org/officeDocument/2006/relationships/image" Target="../media/image2.png"/><Relationship Id="rId10" Type="http://schemas.openxmlformats.org/officeDocument/2006/relationships/diagramColors" Target="../diagrams/colors2.xml"/><Relationship Id="rId4" Type="http://schemas.openxmlformats.org/officeDocument/2006/relationships/image" Target="../media/image24.jpeg"/><Relationship Id="rId9"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image" Target="../media/image2.png"/><Relationship Id="rId7" Type="http://schemas.openxmlformats.org/officeDocument/2006/relationships/diagramData" Target="../diagrams/data3.xml"/><Relationship Id="rId2" Type="http://schemas.openxmlformats.org/officeDocument/2006/relationships/notesSlide" Target="../notesSlides/notesSlide9.xml"/><Relationship Id="rId1" Type="http://schemas.openxmlformats.org/officeDocument/2006/relationships/slideLayout" Target="../slideLayouts/slideLayout6.xml"/><Relationship Id="rId6" Type="http://schemas.microsoft.com/office/2007/relationships/hdphoto" Target="../media/hdphoto2.wdp"/><Relationship Id="rId11" Type="http://schemas.microsoft.com/office/2007/relationships/diagramDrawing" Target="../diagrams/drawing3.xml"/><Relationship Id="rId5" Type="http://schemas.openxmlformats.org/officeDocument/2006/relationships/image" Target="../media/image4.png"/><Relationship Id="rId10" Type="http://schemas.openxmlformats.org/officeDocument/2006/relationships/diagramColors" Target="../diagrams/colors3.xml"/><Relationship Id="rId4" Type="http://schemas.microsoft.com/office/2007/relationships/hdphoto" Target="../media/hdphoto1.wdp"/><Relationship Id="rId9"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23E3C9-2973-709A-84C1-476449AD3431}"/>
              </a:ext>
            </a:extLst>
          </p:cNvPr>
          <p:cNvSpPr>
            <a:spLocks noGrp="1"/>
          </p:cNvSpPr>
          <p:nvPr>
            <p:ph type="ctrTitle"/>
          </p:nvPr>
        </p:nvSpPr>
        <p:spPr/>
        <p:txBody>
          <a:bodyPr/>
          <a:lstStyle/>
          <a:p>
            <a:r>
              <a:rPr lang="en-US" sz="8000" dirty="0"/>
              <a:t>COVERING </a:t>
            </a:r>
            <a:r>
              <a:rPr lang="en-US" sz="8000" dirty="0">
                <a:solidFill>
                  <a:schemeClr val="accent2"/>
                </a:solidFill>
              </a:rPr>
              <a:t>JUVENILE</a:t>
            </a:r>
            <a:r>
              <a:rPr lang="en-US" sz="8000" dirty="0"/>
              <a:t> COURT</a:t>
            </a:r>
          </a:p>
        </p:txBody>
      </p:sp>
      <p:sp>
        <p:nvSpPr>
          <p:cNvPr id="3" name="Subtitle 2">
            <a:extLst>
              <a:ext uri="{FF2B5EF4-FFF2-40B4-BE49-F238E27FC236}">
                <a16:creationId xmlns:a16="http://schemas.microsoft.com/office/drawing/2014/main" id="{999E3126-2D5D-E2A7-7666-F0743A56650D}"/>
              </a:ext>
            </a:extLst>
          </p:cNvPr>
          <p:cNvSpPr>
            <a:spLocks noGrp="1"/>
          </p:cNvSpPr>
          <p:nvPr>
            <p:ph type="subTitle" idx="1"/>
          </p:nvPr>
        </p:nvSpPr>
        <p:spPr>
          <a:xfrm>
            <a:off x="1173480" y="4421613"/>
            <a:ext cx="7815598" cy="712601"/>
          </a:xfrm>
        </p:spPr>
        <p:txBody>
          <a:bodyPr/>
          <a:lstStyle/>
          <a:p>
            <a:r>
              <a:rPr lang="en-US" i="1" dirty="0"/>
              <a:t>Promoting collaboration between courts and media for accurate and responsible reporting</a:t>
            </a:r>
          </a:p>
        </p:txBody>
      </p:sp>
      <p:sp>
        <p:nvSpPr>
          <p:cNvPr id="4" name="TextBox 3">
            <a:extLst>
              <a:ext uri="{FF2B5EF4-FFF2-40B4-BE49-F238E27FC236}">
                <a16:creationId xmlns:a16="http://schemas.microsoft.com/office/drawing/2014/main" id="{A45C60F8-89C9-FAC8-DD94-883B04563A94}"/>
              </a:ext>
            </a:extLst>
          </p:cNvPr>
          <p:cNvSpPr txBox="1"/>
          <p:nvPr/>
        </p:nvSpPr>
        <p:spPr>
          <a:xfrm>
            <a:off x="7018808" y="5800398"/>
            <a:ext cx="5119928" cy="861774"/>
          </a:xfrm>
          <a:prstGeom prst="rect">
            <a:avLst/>
          </a:prstGeom>
          <a:noFill/>
        </p:spPr>
        <p:txBody>
          <a:bodyPr wrap="none" rtlCol="0">
            <a:spAutoFit/>
          </a:bodyPr>
          <a:lstStyle/>
          <a:p>
            <a:r>
              <a:rPr lang="en-US" sz="1400" dirty="0">
                <a:solidFill>
                  <a:schemeClr val="accent2"/>
                </a:solidFill>
              </a:rPr>
              <a:t>Presented by:</a:t>
            </a:r>
          </a:p>
          <a:p>
            <a:r>
              <a:rPr lang="en-US" b="1" dirty="0">
                <a:solidFill>
                  <a:schemeClr val="accent2"/>
                </a:solidFill>
              </a:rPr>
              <a:t>Hon. Ranord J. Darensburg</a:t>
            </a:r>
          </a:p>
          <a:p>
            <a:pPr algn="ctr"/>
            <a:r>
              <a:rPr lang="en-US" dirty="0">
                <a:solidFill>
                  <a:schemeClr val="accent2"/>
                </a:solidFill>
              </a:rPr>
              <a:t>Judge, Orleans Parish Juvenile Court, Section F</a:t>
            </a:r>
          </a:p>
        </p:txBody>
      </p:sp>
      <p:sp>
        <p:nvSpPr>
          <p:cNvPr id="6" name="TextBox 5">
            <a:extLst>
              <a:ext uri="{FF2B5EF4-FFF2-40B4-BE49-F238E27FC236}">
                <a16:creationId xmlns:a16="http://schemas.microsoft.com/office/drawing/2014/main" id="{77EA3F69-1152-940B-F71F-A85F1C7CB510}"/>
              </a:ext>
            </a:extLst>
          </p:cNvPr>
          <p:cNvSpPr txBox="1"/>
          <p:nvPr/>
        </p:nvSpPr>
        <p:spPr>
          <a:xfrm>
            <a:off x="823891" y="6000452"/>
            <a:ext cx="1802096" cy="461665"/>
          </a:xfrm>
          <a:prstGeom prst="rect">
            <a:avLst/>
          </a:prstGeom>
          <a:noFill/>
        </p:spPr>
        <p:txBody>
          <a:bodyPr wrap="none" rtlCol="0">
            <a:spAutoFit/>
          </a:bodyPr>
          <a:lstStyle/>
          <a:p>
            <a:r>
              <a:rPr lang="en-US" sz="800" dirty="0"/>
              <a:t>RTDNA/National Press Foundation</a:t>
            </a:r>
          </a:p>
          <a:p>
            <a:r>
              <a:rPr lang="en-US" sz="800" dirty="0"/>
              <a:t>Crime Coverage Summit </a:t>
            </a:r>
          </a:p>
          <a:p>
            <a:r>
              <a:rPr lang="en-US" sz="800" dirty="0"/>
              <a:t>January 17-20, 2024</a:t>
            </a:r>
          </a:p>
        </p:txBody>
      </p:sp>
    </p:spTree>
    <p:extLst>
      <p:ext uri="{BB962C8B-B14F-4D97-AF65-F5344CB8AC3E}">
        <p14:creationId xmlns:p14="http://schemas.microsoft.com/office/powerpoint/2010/main" val="3863743624"/>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A3D0CE2-91FF-49B3-A5D8-181E900D75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0834" y="1346946"/>
            <a:ext cx="10222992" cy="80683"/>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9" name="Rectangle 8">
            <a:extLst>
              <a:ext uri="{FF2B5EF4-FFF2-40B4-BE49-F238E27FC236}">
                <a16:creationId xmlns:a16="http://schemas.microsoft.com/office/drawing/2014/main" id="{58AEBD96-C315-4F53-9D9E-0E20E993EB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0834" y="4299696"/>
            <a:ext cx="10222992" cy="80683"/>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11" name="Rectangle 10">
            <a:extLst>
              <a:ext uri="{FF2B5EF4-FFF2-40B4-BE49-F238E27FC236}">
                <a16:creationId xmlns:a16="http://schemas.microsoft.com/office/drawing/2014/main" id="{78916AAA-66F6-4DFA-88ED-7E27CF6B8D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0834" y="1484779"/>
            <a:ext cx="10222992" cy="2743200"/>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grpSp>
        <p:nvGrpSpPr>
          <p:cNvPr id="13" name="Group 12">
            <a:extLst>
              <a:ext uri="{FF2B5EF4-FFF2-40B4-BE49-F238E27FC236}">
                <a16:creationId xmlns:a16="http://schemas.microsoft.com/office/drawing/2014/main" id="{A137D43F-BAD6-47F1-AA65-AEEA38A2FF3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649215" y="4068923"/>
            <a:ext cx="1080904" cy="1080902"/>
            <a:chOff x="9685338" y="4460675"/>
            <a:chExt cx="1080904" cy="1080902"/>
          </a:xfrm>
        </p:grpSpPr>
        <p:sp>
          <p:nvSpPr>
            <p:cNvPr id="14" name="Oval 13">
              <a:extLst>
                <a:ext uri="{FF2B5EF4-FFF2-40B4-BE49-F238E27FC236}">
                  <a16:creationId xmlns:a16="http://schemas.microsoft.com/office/drawing/2014/main" id="{D512C9B2-6B22-4211-A940-FCD7C2CD0B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85338" y="4460675"/>
              <a:ext cx="1080904" cy="1080902"/>
            </a:xfrm>
            <a:prstGeom prst="ellipse">
              <a:avLst/>
            </a:prstGeom>
            <a:blipFill dpi="0" rotWithShape="1">
              <a:blip r:embed="rId5">
                <a:duotone>
                  <a:schemeClr val="accent1">
                    <a:shade val="45000"/>
                    <a:satMod val="135000"/>
                  </a:schemeClr>
                  <a:prstClr val="white"/>
                </a:duotone>
                <a:extLst>
                  <a:ext uri="{BEBA8EAE-BF5A-486C-A8C5-ECC9F3942E4B}">
                    <a14:imgProps xmlns:a14="http://schemas.microsoft.com/office/drawing/2010/main">
                      <a14:imgLayer r:embed="rId6">
                        <a14:imgEffect>
                          <a14:saturation sat="95000"/>
                        </a14:imgEffect>
                      </a14:imgLayer>
                    </a14:imgProps>
                  </a:ext>
                </a:extLst>
              </a:blip>
              <a:srcRect/>
              <a:tile tx="0" ty="0" sx="85000" sy="85000" flip="none" algn="tl"/>
            </a:blipFill>
            <a:ln w="25400" cap="flat" cmpd="sng" algn="ctr">
              <a:noFill/>
              <a:prstDash val="solid"/>
            </a:ln>
            <a:effectLst/>
          </p:spPr>
          <p:txBody>
            <a:bodyPr/>
            <a:lstStyle/>
            <a:p>
              <a:endParaRPr lang="en-US" dirty="0"/>
            </a:p>
          </p:txBody>
        </p:sp>
        <p:sp>
          <p:nvSpPr>
            <p:cNvPr id="15" name="Oval 14">
              <a:extLst>
                <a:ext uri="{FF2B5EF4-FFF2-40B4-BE49-F238E27FC236}">
                  <a16:creationId xmlns:a16="http://schemas.microsoft.com/office/drawing/2014/main" id="{85F7DB84-CDE7-46F8-90DD-9D048A7D52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793429" y="4568765"/>
              <a:ext cx="864723" cy="864722"/>
            </a:xfrm>
            <a:prstGeom prst="ellipse">
              <a:avLst/>
            </a:prstGeom>
            <a:noFill/>
            <a:ln w="25400" cap="flat" cmpd="sng" algn="ctr">
              <a:solidFill>
                <a:sysClr val="window" lastClr="FFFFFF"/>
              </a:solidFill>
              <a:prstDash val="solid"/>
            </a:ln>
            <a:effectLst/>
          </p:spPr>
          <p:txBody>
            <a:bodyPr/>
            <a:lstStyle/>
            <a:p>
              <a:endParaRPr lang="en-US" dirty="0"/>
            </a:p>
          </p:txBody>
        </p:sp>
      </p:grpSp>
      <p:sp useBgFill="1">
        <p:nvSpPr>
          <p:cNvPr id="17" name="Rectangle 16">
            <a:extLst>
              <a:ext uri="{FF2B5EF4-FFF2-40B4-BE49-F238E27FC236}">
                <a16:creationId xmlns:a16="http://schemas.microsoft.com/office/drawing/2014/main" id="{E8035907-EB9C-4E11-8A9B-D25B0AD8D7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p>
        </p:txBody>
      </p:sp>
      <p:grpSp>
        <p:nvGrpSpPr>
          <p:cNvPr id="19" name="Group 18">
            <a:extLst>
              <a:ext uri="{FF2B5EF4-FFF2-40B4-BE49-F238E27FC236}">
                <a16:creationId xmlns:a16="http://schemas.microsoft.com/office/drawing/2014/main" id="{B4CFDD4A-4FA1-4CD9-90D5-E253C2040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14818" y="720071"/>
            <a:ext cx="5417868" cy="5417858"/>
            <a:chOff x="1311770" y="720071"/>
            <a:chExt cx="5417868" cy="5417858"/>
          </a:xfrm>
        </p:grpSpPr>
        <p:sp>
          <p:nvSpPr>
            <p:cNvPr id="20" name="Oval 19">
              <a:extLst>
                <a:ext uri="{FF2B5EF4-FFF2-40B4-BE49-F238E27FC236}">
                  <a16:creationId xmlns:a16="http://schemas.microsoft.com/office/drawing/2014/main" id="{4AB5B6FA-7B4F-437A-9C78-144C7DCD1E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1770" y="720071"/>
              <a:ext cx="5417868" cy="5417858"/>
            </a:xfrm>
            <a:prstGeom prst="ellipse">
              <a:avLst/>
            </a:prstGeom>
            <a:blipFill dpi="0" rotWithShape="1">
              <a:blip r:embed="rId7">
                <a:duotone>
                  <a:schemeClr val="accent1">
                    <a:shade val="45000"/>
                    <a:satMod val="135000"/>
                  </a:schemeClr>
                  <a:prstClr val="white"/>
                </a:duotone>
                <a:extLst>
                  <a:ext uri="{BEBA8EAE-BF5A-486C-A8C5-ECC9F3942E4B}">
                    <a14:imgProps xmlns:a14="http://schemas.microsoft.com/office/drawing/2010/main">
                      <a14:imgLayer r:embed="rId8">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21" name="Oval 20">
              <a:extLst>
                <a:ext uri="{FF2B5EF4-FFF2-40B4-BE49-F238E27FC236}">
                  <a16:creationId xmlns:a16="http://schemas.microsoft.com/office/drawing/2014/main" id="{A4199C21-6AE0-4F6F-AA96-6FFF97BB95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8390" y="1006688"/>
              <a:ext cx="4844628" cy="4844620"/>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a:extLst>
              <a:ext uri="{FF2B5EF4-FFF2-40B4-BE49-F238E27FC236}">
                <a16:creationId xmlns:a16="http://schemas.microsoft.com/office/drawing/2014/main" id="{3FB99E4D-BEA9-D9AE-1AF9-06A671950019}"/>
              </a:ext>
            </a:extLst>
          </p:cNvPr>
          <p:cNvSpPr>
            <a:spLocks noGrp="1"/>
          </p:cNvSpPr>
          <p:nvPr>
            <p:ph type="title"/>
          </p:nvPr>
        </p:nvSpPr>
        <p:spPr>
          <a:xfrm>
            <a:off x="1717507" y="1316890"/>
            <a:ext cx="4606394" cy="4224216"/>
          </a:xfrm>
        </p:spPr>
        <p:txBody>
          <a:bodyPr vert="horz" lIns="91440" tIns="45720" rIns="91440" bIns="45720" rtlCol="0" anchor="ctr">
            <a:normAutofit/>
          </a:bodyPr>
          <a:lstStyle/>
          <a:p>
            <a:pPr algn="ctr">
              <a:lnSpc>
                <a:spcPct val="80000"/>
              </a:lnSpc>
            </a:pPr>
            <a:r>
              <a:rPr lang="en-US" sz="6000" dirty="0">
                <a:solidFill>
                  <a:srgbClr val="FFFFFF"/>
                </a:solidFill>
              </a:rPr>
              <a:t>AND ALL THAT IS TO SAY…</a:t>
            </a:r>
          </a:p>
        </p:txBody>
      </p:sp>
      <p:sp>
        <p:nvSpPr>
          <p:cNvPr id="23" name="Rectangle 22">
            <a:extLst>
              <a:ext uri="{FF2B5EF4-FFF2-40B4-BE49-F238E27FC236}">
                <a16:creationId xmlns:a16="http://schemas.microsoft.com/office/drawing/2014/main" id="{D9C69FA7-0958-4ED9-A0DF-E87A0C137B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545208" y="3388657"/>
            <a:ext cx="3657600" cy="80683"/>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4" name="TextBox 3">
            <a:extLst>
              <a:ext uri="{FF2B5EF4-FFF2-40B4-BE49-F238E27FC236}">
                <a16:creationId xmlns:a16="http://schemas.microsoft.com/office/drawing/2014/main" id="{CF7C505F-7A45-4A11-7FB1-F0877401B610}"/>
              </a:ext>
            </a:extLst>
          </p:cNvPr>
          <p:cNvSpPr txBox="1"/>
          <p:nvPr/>
        </p:nvSpPr>
        <p:spPr>
          <a:xfrm>
            <a:off x="7554737" y="1305043"/>
            <a:ext cx="4527971" cy="923330"/>
          </a:xfrm>
          <a:prstGeom prst="rect">
            <a:avLst/>
          </a:prstGeom>
          <a:noFill/>
        </p:spPr>
        <p:txBody>
          <a:bodyPr wrap="none" rtlCol="0">
            <a:spAutoFit/>
          </a:bodyPr>
          <a:lstStyle/>
          <a:p>
            <a:r>
              <a:rPr lang="en-US" dirty="0"/>
              <a:t>Media and Courts must appreciate and </a:t>
            </a:r>
          </a:p>
          <a:p>
            <a:r>
              <a:rPr lang="en-US" dirty="0"/>
              <a:t>Honor the profound impact they together</a:t>
            </a:r>
          </a:p>
          <a:p>
            <a:r>
              <a:rPr lang="en-US" dirty="0"/>
              <a:t>have on public perceptions.</a:t>
            </a:r>
          </a:p>
        </p:txBody>
      </p:sp>
      <p:sp>
        <p:nvSpPr>
          <p:cNvPr id="5" name="TextBox 4">
            <a:extLst>
              <a:ext uri="{FF2B5EF4-FFF2-40B4-BE49-F238E27FC236}">
                <a16:creationId xmlns:a16="http://schemas.microsoft.com/office/drawing/2014/main" id="{EC5FBE76-A54C-B032-68BB-383F0213AF7C}"/>
              </a:ext>
            </a:extLst>
          </p:cNvPr>
          <p:cNvSpPr txBox="1"/>
          <p:nvPr/>
        </p:nvSpPr>
        <p:spPr>
          <a:xfrm>
            <a:off x="7568904" y="2364130"/>
            <a:ext cx="4376803" cy="923330"/>
          </a:xfrm>
          <a:prstGeom prst="rect">
            <a:avLst/>
          </a:prstGeom>
          <a:noFill/>
        </p:spPr>
        <p:txBody>
          <a:bodyPr wrap="square" rtlCol="0">
            <a:spAutoFit/>
          </a:bodyPr>
          <a:lstStyle/>
          <a:p>
            <a:r>
              <a:rPr lang="en-US" dirty="0"/>
              <a:t>Juvenile Delinquency is complex and</a:t>
            </a:r>
          </a:p>
          <a:p>
            <a:r>
              <a:rPr lang="en-US" dirty="0"/>
              <a:t>responsible reporting requires the inclusion of all relevant information. </a:t>
            </a:r>
          </a:p>
        </p:txBody>
      </p:sp>
      <p:sp>
        <p:nvSpPr>
          <p:cNvPr id="6" name="TextBox 5">
            <a:extLst>
              <a:ext uri="{FF2B5EF4-FFF2-40B4-BE49-F238E27FC236}">
                <a16:creationId xmlns:a16="http://schemas.microsoft.com/office/drawing/2014/main" id="{A9429C09-D581-4AD9-B77D-03646E179E88}"/>
              </a:ext>
            </a:extLst>
          </p:cNvPr>
          <p:cNvSpPr txBox="1"/>
          <p:nvPr/>
        </p:nvSpPr>
        <p:spPr>
          <a:xfrm>
            <a:off x="7575833" y="3458965"/>
            <a:ext cx="4558877" cy="646331"/>
          </a:xfrm>
          <a:prstGeom prst="rect">
            <a:avLst/>
          </a:prstGeom>
          <a:noFill/>
        </p:spPr>
        <p:txBody>
          <a:bodyPr wrap="none" rtlCol="0">
            <a:spAutoFit/>
          </a:bodyPr>
          <a:lstStyle/>
          <a:p>
            <a:r>
              <a:rPr lang="en-US" dirty="0"/>
              <a:t>Courts and media must work together to </a:t>
            </a:r>
          </a:p>
          <a:p>
            <a:r>
              <a:rPr lang="en-US" dirty="0"/>
              <a:t>provide community with accurate stories.</a:t>
            </a:r>
          </a:p>
        </p:txBody>
      </p:sp>
      <p:sp>
        <p:nvSpPr>
          <p:cNvPr id="8" name="TextBox 7">
            <a:extLst>
              <a:ext uri="{FF2B5EF4-FFF2-40B4-BE49-F238E27FC236}">
                <a16:creationId xmlns:a16="http://schemas.microsoft.com/office/drawing/2014/main" id="{E96E0B3A-02AD-7AF1-9D3D-49ACBCB90BF9}"/>
              </a:ext>
            </a:extLst>
          </p:cNvPr>
          <p:cNvSpPr txBox="1"/>
          <p:nvPr/>
        </p:nvSpPr>
        <p:spPr>
          <a:xfrm>
            <a:off x="7614773" y="4297261"/>
            <a:ext cx="4376803" cy="1200329"/>
          </a:xfrm>
          <a:prstGeom prst="rect">
            <a:avLst/>
          </a:prstGeom>
          <a:noFill/>
        </p:spPr>
        <p:txBody>
          <a:bodyPr wrap="square" rtlCol="0">
            <a:spAutoFit/>
          </a:bodyPr>
          <a:lstStyle/>
          <a:p>
            <a:r>
              <a:rPr lang="en-US" dirty="0"/>
              <a:t>Data driven practices in reporting provides the reason why, the accountability and the most profound impact.</a:t>
            </a:r>
          </a:p>
        </p:txBody>
      </p:sp>
    </p:spTree>
    <p:extLst>
      <p:ext uri="{BB962C8B-B14F-4D97-AF65-F5344CB8AC3E}">
        <p14:creationId xmlns:p14="http://schemas.microsoft.com/office/powerpoint/2010/main" val="1414433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 calcmode="lin" valueType="num">
                                      <p:cBhvr additive="base">
                                        <p:cTn id="24" dur="500" fill="hold"/>
                                        <p:tgtEl>
                                          <p:spTgt spid="6"/>
                                        </p:tgtEl>
                                        <p:attrNameLst>
                                          <p:attrName>ppt_x</p:attrName>
                                        </p:attrNameLst>
                                      </p:cBhvr>
                                      <p:tavLst>
                                        <p:tav tm="0">
                                          <p:val>
                                            <p:strVal val="#ppt_x"/>
                                          </p:val>
                                        </p:tav>
                                        <p:tav tm="100000">
                                          <p:val>
                                            <p:strVal val="#ppt_x"/>
                                          </p:val>
                                        </p:tav>
                                      </p:tavLst>
                                    </p:anim>
                                    <p:anim calcmode="lin" valueType="num">
                                      <p:cBhvr additive="base">
                                        <p:cTn id="25"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 calcmode="lin" valueType="num">
                                      <p:cBhvr additive="base">
                                        <p:cTn id="30" dur="500" fill="hold"/>
                                        <p:tgtEl>
                                          <p:spTgt spid="8"/>
                                        </p:tgtEl>
                                        <p:attrNameLst>
                                          <p:attrName>ppt_x</p:attrName>
                                        </p:attrNameLst>
                                      </p:cBhvr>
                                      <p:tavLst>
                                        <p:tav tm="0">
                                          <p:val>
                                            <p:strVal val="#ppt_x"/>
                                          </p:val>
                                        </p:tav>
                                        <p:tav tm="100000">
                                          <p:val>
                                            <p:strVal val="#ppt_x"/>
                                          </p:val>
                                        </p:tav>
                                      </p:tavLst>
                                    </p:anim>
                                    <p:anim calcmode="lin" valueType="num">
                                      <p:cBhvr additive="base">
                                        <p:cTn id="31"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22FFD2-B3AA-C360-4AD3-214883F88654}"/>
              </a:ext>
            </a:extLst>
          </p:cNvPr>
          <p:cNvSpPr>
            <a:spLocks noGrp="1"/>
          </p:cNvSpPr>
          <p:nvPr>
            <p:ph type="title"/>
          </p:nvPr>
        </p:nvSpPr>
        <p:spPr>
          <a:xfrm>
            <a:off x="214411" y="73459"/>
            <a:ext cx="10054670" cy="1175170"/>
          </a:xfrm>
        </p:spPr>
        <p:txBody>
          <a:bodyPr/>
          <a:lstStyle/>
          <a:p>
            <a:r>
              <a:rPr lang="en-US" dirty="0"/>
              <a:t>Know your why!</a:t>
            </a:r>
          </a:p>
        </p:txBody>
      </p:sp>
      <p:pic>
        <p:nvPicPr>
          <p:cNvPr id="4" name="Online Media 3" title="Know Your Why | Michael Jr.">
            <a:hlinkClick r:id="" action="ppaction://media"/>
            <a:extLst>
              <a:ext uri="{FF2B5EF4-FFF2-40B4-BE49-F238E27FC236}">
                <a16:creationId xmlns:a16="http://schemas.microsoft.com/office/drawing/2014/main" id="{6668A461-92D6-921E-BF6B-ECBA267704BA}"/>
              </a:ext>
            </a:extLst>
          </p:cNvPr>
          <p:cNvPicPr>
            <a:picLocks noGrp="1" noRot="1" noChangeAspect="1"/>
          </p:cNvPicPr>
          <p:nvPr>
            <p:ph idx="1"/>
            <a:videoFile r:link="rId1"/>
          </p:nvPr>
        </p:nvPicPr>
        <p:blipFill>
          <a:blip r:embed="rId4"/>
          <a:stretch>
            <a:fillRect/>
          </a:stretch>
        </p:blipFill>
        <p:spPr>
          <a:xfrm>
            <a:off x="552824" y="1174887"/>
            <a:ext cx="11073821" cy="4375423"/>
          </a:xfrm>
          <a:prstGeom prst="rect">
            <a:avLst/>
          </a:prstGeom>
        </p:spPr>
      </p:pic>
    </p:spTree>
    <p:extLst>
      <p:ext uri="{BB962C8B-B14F-4D97-AF65-F5344CB8AC3E}">
        <p14:creationId xmlns:p14="http://schemas.microsoft.com/office/powerpoint/2010/main" val="798890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4" name="Rectangle 33">
            <a:extLst>
              <a:ext uri="{FF2B5EF4-FFF2-40B4-BE49-F238E27FC236}">
                <a16:creationId xmlns:a16="http://schemas.microsoft.com/office/drawing/2014/main" id="{D8AFD15B-CF29-4306-884F-47675092F9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5DA7E65-5BEF-7236-F17D-7CCCB2613263}"/>
              </a:ext>
            </a:extLst>
          </p:cNvPr>
          <p:cNvSpPr>
            <a:spLocks noGrp="1"/>
          </p:cNvSpPr>
          <p:nvPr>
            <p:ph type="title"/>
          </p:nvPr>
        </p:nvSpPr>
        <p:spPr>
          <a:xfrm>
            <a:off x="6587544" y="1382165"/>
            <a:ext cx="4869179" cy="1517984"/>
          </a:xfrm>
        </p:spPr>
        <p:txBody>
          <a:bodyPr>
            <a:normAutofit/>
          </a:bodyPr>
          <a:lstStyle/>
          <a:p>
            <a:r>
              <a:rPr lang="en-US" sz="9600" dirty="0">
                <a:solidFill>
                  <a:schemeClr val="tx1"/>
                </a:solidFill>
              </a:rPr>
              <a:t>Thank you</a:t>
            </a:r>
          </a:p>
        </p:txBody>
      </p:sp>
      <p:sp>
        <p:nvSpPr>
          <p:cNvPr id="35" name="Freeform: Shape 34">
            <a:extLst>
              <a:ext uri="{FF2B5EF4-FFF2-40B4-BE49-F238E27FC236}">
                <a16:creationId xmlns:a16="http://schemas.microsoft.com/office/drawing/2014/main" id="{7EC0D68F-F813-4414-800D-F8D4F0AB80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66" y="401980"/>
            <a:ext cx="6115733" cy="6456021"/>
          </a:xfrm>
          <a:custGeom>
            <a:avLst/>
            <a:gdLst>
              <a:gd name="connsiteX0" fmla="*/ 2259477 w 6115733"/>
              <a:gd name="connsiteY0" fmla="*/ 433395 h 6456021"/>
              <a:gd name="connsiteX1" fmla="*/ 5681904 w 6115733"/>
              <a:gd name="connsiteY1" fmla="*/ 3852396 h 6456021"/>
              <a:gd name="connsiteX2" fmla="*/ 4679499 w 6115733"/>
              <a:gd name="connsiteY2" fmla="*/ 6269995 h 6456021"/>
              <a:gd name="connsiteX3" fmla="*/ 4474613 w 6115733"/>
              <a:gd name="connsiteY3" fmla="*/ 6456021 h 6456021"/>
              <a:gd name="connsiteX4" fmla="*/ 44341 w 6115733"/>
              <a:gd name="connsiteY4" fmla="*/ 6456021 h 6456021"/>
              <a:gd name="connsiteX5" fmla="*/ 0 w 6115733"/>
              <a:gd name="connsiteY5" fmla="*/ 6415762 h 6456021"/>
              <a:gd name="connsiteX6" fmla="*/ 0 w 6115733"/>
              <a:gd name="connsiteY6" fmla="*/ 1289029 h 6456021"/>
              <a:gd name="connsiteX7" fmla="*/ 82495 w 6115733"/>
              <a:gd name="connsiteY7" fmla="*/ 1214128 h 6456021"/>
              <a:gd name="connsiteX8" fmla="*/ 2259477 w 6115733"/>
              <a:gd name="connsiteY8" fmla="*/ 433395 h 6456021"/>
              <a:gd name="connsiteX9" fmla="*/ 2259477 w 6115733"/>
              <a:gd name="connsiteY9" fmla="*/ 0 h 6456021"/>
              <a:gd name="connsiteX10" fmla="*/ 6115733 w 6115733"/>
              <a:gd name="connsiteY10" fmla="*/ 3852396 h 6456021"/>
              <a:gd name="connsiteX11" fmla="*/ 5235152 w 6115733"/>
              <a:gd name="connsiteY11" fmla="*/ 6302877 h 6456021"/>
              <a:gd name="connsiteX12" fmla="*/ 5095826 w 6115733"/>
              <a:gd name="connsiteY12" fmla="*/ 6456021 h 6456021"/>
              <a:gd name="connsiteX13" fmla="*/ 4617788 w 6115733"/>
              <a:gd name="connsiteY13" fmla="*/ 6456021 h 6456021"/>
              <a:gd name="connsiteX14" fmla="*/ 4747668 w 6115733"/>
              <a:gd name="connsiteY14" fmla="*/ 6338096 h 6456021"/>
              <a:gd name="connsiteX15" fmla="*/ 5778311 w 6115733"/>
              <a:gd name="connsiteY15" fmla="*/ 3852396 h 6456021"/>
              <a:gd name="connsiteX16" fmla="*/ 2259477 w 6115733"/>
              <a:gd name="connsiteY16" fmla="*/ 337085 h 6456021"/>
              <a:gd name="connsiteX17" fmla="*/ 21172 w 6115733"/>
              <a:gd name="connsiteY17" fmla="*/ 1139811 h 6456021"/>
              <a:gd name="connsiteX18" fmla="*/ 0 w 6115733"/>
              <a:gd name="connsiteY18" fmla="*/ 1159034 h 6456021"/>
              <a:gd name="connsiteX19" fmla="*/ 0 w 6115733"/>
              <a:gd name="connsiteY19" fmla="*/ 735177 h 6456021"/>
              <a:gd name="connsiteX20" fmla="*/ 103407 w 6115733"/>
              <a:gd name="connsiteY20" fmla="*/ 657929 h 6456021"/>
              <a:gd name="connsiteX21" fmla="*/ 2259477 w 6115733"/>
              <a:gd name="connsiteY21" fmla="*/ 0 h 64560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115733" h="6456021">
                <a:moveTo>
                  <a:pt x="2259477" y="433395"/>
                </a:moveTo>
                <a:cubicBezTo>
                  <a:pt x="4149632" y="433395"/>
                  <a:pt x="5681904" y="1964133"/>
                  <a:pt x="5681904" y="3852396"/>
                </a:cubicBezTo>
                <a:cubicBezTo>
                  <a:pt x="5681904" y="4796527"/>
                  <a:pt x="5298836" y="5651278"/>
                  <a:pt x="4679499" y="6269995"/>
                </a:cubicBezTo>
                <a:lnTo>
                  <a:pt x="4474613" y="6456021"/>
                </a:lnTo>
                <a:lnTo>
                  <a:pt x="44341" y="6456021"/>
                </a:lnTo>
                <a:lnTo>
                  <a:pt x="0" y="6415762"/>
                </a:lnTo>
                <a:lnTo>
                  <a:pt x="0" y="1289029"/>
                </a:lnTo>
                <a:lnTo>
                  <a:pt x="82495" y="1214128"/>
                </a:lnTo>
                <a:cubicBezTo>
                  <a:pt x="674092" y="726388"/>
                  <a:pt x="1432534" y="433395"/>
                  <a:pt x="2259477" y="433395"/>
                </a:cubicBezTo>
                <a:close/>
                <a:moveTo>
                  <a:pt x="2259477" y="0"/>
                </a:moveTo>
                <a:cubicBezTo>
                  <a:pt x="4389229" y="0"/>
                  <a:pt x="6115733" y="1724776"/>
                  <a:pt x="6115733" y="3852396"/>
                </a:cubicBezTo>
                <a:cubicBezTo>
                  <a:pt x="6115733" y="4783230"/>
                  <a:pt x="5785270" y="5636956"/>
                  <a:pt x="5235152" y="6302877"/>
                </a:cubicBezTo>
                <a:lnTo>
                  <a:pt x="5095826" y="6456021"/>
                </a:lnTo>
                <a:lnTo>
                  <a:pt x="4617788" y="6456021"/>
                </a:lnTo>
                <a:lnTo>
                  <a:pt x="4747668" y="6338096"/>
                </a:lnTo>
                <a:cubicBezTo>
                  <a:pt x="5384452" y="5701950"/>
                  <a:pt x="5778311" y="4823122"/>
                  <a:pt x="5778311" y="3852396"/>
                </a:cubicBezTo>
                <a:cubicBezTo>
                  <a:pt x="5778311" y="1910944"/>
                  <a:pt x="4202875" y="337085"/>
                  <a:pt x="2259477" y="337085"/>
                </a:cubicBezTo>
                <a:cubicBezTo>
                  <a:pt x="1409240" y="337085"/>
                  <a:pt x="629434" y="638331"/>
                  <a:pt x="21172" y="1139811"/>
                </a:cubicBezTo>
                <a:lnTo>
                  <a:pt x="0" y="1159034"/>
                </a:lnTo>
                <a:lnTo>
                  <a:pt x="0" y="735177"/>
                </a:lnTo>
                <a:lnTo>
                  <a:pt x="103407" y="657929"/>
                </a:lnTo>
                <a:cubicBezTo>
                  <a:pt x="718869" y="242547"/>
                  <a:pt x="1460820" y="0"/>
                  <a:pt x="2259477" y="0"/>
                </a:cubicBezTo>
                <a:close/>
              </a:path>
            </a:pathLst>
          </a:cu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36" name="Graphic 35" descr="Judge">
            <a:extLst>
              <a:ext uri="{FF2B5EF4-FFF2-40B4-BE49-F238E27FC236}">
                <a16:creationId xmlns:a16="http://schemas.microsoft.com/office/drawing/2014/main" id="{5F94A74F-2800-0879-0345-04DBA9FD8B4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35275" y="2255301"/>
            <a:ext cx="3542527" cy="3542527"/>
          </a:xfrm>
          <a:prstGeom prst="rect">
            <a:avLst/>
          </a:prstGeom>
        </p:spPr>
      </p:pic>
      <p:sp>
        <p:nvSpPr>
          <p:cNvPr id="37" name="Content Placeholder 2">
            <a:extLst>
              <a:ext uri="{FF2B5EF4-FFF2-40B4-BE49-F238E27FC236}">
                <a16:creationId xmlns:a16="http://schemas.microsoft.com/office/drawing/2014/main" id="{B6ADA075-493C-BCA7-28C4-9C0AC82BFF8A}"/>
              </a:ext>
            </a:extLst>
          </p:cNvPr>
          <p:cNvSpPr>
            <a:spLocks noGrp="1"/>
          </p:cNvSpPr>
          <p:nvPr>
            <p:ph idx="1"/>
          </p:nvPr>
        </p:nvSpPr>
        <p:spPr>
          <a:xfrm>
            <a:off x="6587545" y="3007389"/>
            <a:ext cx="4869179" cy="3065865"/>
          </a:xfrm>
        </p:spPr>
        <p:txBody>
          <a:bodyPr anchor="t">
            <a:normAutofit fontScale="92500" lnSpcReduction="20000"/>
          </a:bodyPr>
          <a:lstStyle/>
          <a:p>
            <a:pPr marL="0" indent="0">
              <a:buNone/>
            </a:pPr>
            <a:r>
              <a:rPr lang="en-US" sz="4300" dirty="0">
                <a:latin typeface="+mj-lt"/>
              </a:rPr>
              <a:t>RANORD J. DARENSBURG</a:t>
            </a:r>
          </a:p>
          <a:p>
            <a:pPr marL="0" indent="0">
              <a:buNone/>
            </a:pPr>
            <a:r>
              <a:rPr lang="en-US" sz="2800" dirty="0">
                <a:latin typeface="+mj-lt"/>
              </a:rPr>
              <a:t>JUDGE</a:t>
            </a:r>
          </a:p>
          <a:p>
            <a:pPr marL="0" indent="0">
              <a:buNone/>
            </a:pPr>
            <a:r>
              <a:rPr lang="en-US" sz="1700" dirty="0">
                <a:latin typeface="+mj-lt"/>
              </a:rPr>
              <a:t>ORLEANS PARISH JUVENILE COURT</a:t>
            </a:r>
          </a:p>
          <a:p>
            <a:pPr marL="0" indent="0">
              <a:buNone/>
            </a:pPr>
            <a:r>
              <a:rPr lang="en-US" sz="1700" dirty="0">
                <a:latin typeface="+mj-lt"/>
              </a:rPr>
              <a:t>SECTON F</a:t>
            </a:r>
          </a:p>
          <a:p>
            <a:pPr marL="0" indent="0">
              <a:buNone/>
            </a:pPr>
            <a:r>
              <a:rPr lang="en-US" sz="1700" dirty="0">
                <a:latin typeface="+mj-lt"/>
              </a:rPr>
              <a:t>1100-B MILTON STREET</a:t>
            </a:r>
          </a:p>
          <a:p>
            <a:pPr marL="0" indent="0">
              <a:buNone/>
            </a:pPr>
            <a:r>
              <a:rPr lang="en-US" sz="1700" dirty="0">
                <a:latin typeface="+mj-lt"/>
              </a:rPr>
              <a:t>NEW ORLEANS, LA 70122</a:t>
            </a:r>
          </a:p>
          <a:p>
            <a:pPr marL="0" indent="0">
              <a:buNone/>
            </a:pPr>
            <a:r>
              <a:rPr lang="en-US" sz="1700" dirty="0">
                <a:latin typeface="+mj-lt"/>
              </a:rPr>
              <a:t>(504) 658-9539</a:t>
            </a:r>
          </a:p>
          <a:p>
            <a:pPr marL="0" indent="0">
              <a:buNone/>
            </a:pPr>
            <a:r>
              <a:rPr lang="en-US" sz="1700" dirty="0">
                <a:latin typeface="+mj-lt"/>
              </a:rPr>
              <a:t>RJDARESNBURG@NOLA.GOG</a:t>
            </a:r>
          </a:p>
        </p:txBody>
      </p:sp>
      <p:grpSp>
        <p:nvGrpSpPr>
          <p:cNvPr id="38" name="Group 37">
            <a:extLst>
              <a:ext uri="{FF2B5EF4-FFF2-40B4-BE49-F238E27FC236}">
                <a16:creationId xmlns:a16="http://schemas.microsoft.com/office/drawing/2014/main" id="{54CA915D-BDF0-41F8-B00E-FB186EFF7BD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01725" y="6229681"/>
            <a:ext cx="457200" cy="457200"/>
            <a:chOff x="11361456" y="6195813"/>
            <a:chExt cx="548640" cy="548640"/>
          </a:xfrm>
        </p:grpSpPr>
        <p:sp>
          <p:nvSpPr>
            <p:cNvPr id="39" name="Oval 38">
              <a:extLst>
                <a:ext uri="{FF2B5EF4-FFF2-40B4-BE49-F238E27FC236}">
                  <a16:creationId xmlns:a16="http://schemas.microsoft.com/office/drawing/2014/main" id="{317AAC03-BF64-4E67-9032-3BD0249980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61456" y="6195813"/>
              <a:ext cx="548640" cy="548640"/>
            </a:xfrm>
            <a:prstGeom prst="ellipse">
              <a:avLst/>
            </a:prstGeom>
            <a:blipFill dpi="0" rotWithShape="1">
              <a:blip r:embed="rId5">
                <a:duotone>
                  <a:schemeClr val="accent1">
                    <a:shade val="45000"/>
                    <a:satMod val="135000"/>
                  </a:schemeClr>
                  <a:prstClr val="white"/>
                </a:duotone>
                <a:extLst>
                  <a:ext uri="{BEBA8EAE-BF5A-486C-A8C5-ECC9F3942E4B}">
                    <a14:imgProps xmlns:a14="http://schemas.microsoft.com/office/drawing/2010/main">
                      <a14:imgLayer r:embed="rId6">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a:lstStyle/>
            <a:p>
              <a:endParaRPr lang="en-US" dirty="0"/>
            </a:p>
          </p:txBody>
        </p:sp>
        <p:sp>
          <p:nvSpPr>
            <p:cNvPr id="16" name="Oval 15">
              <a:extLst>
                <a:ext uri="{FF2B5EF4-FFF2-40B4-BE49-F238E27FC236}">
                  <a16:creationId xmlns:a16="http://schemas.microsoft.com/office/drawing/2014/main" id="{1A131397-5A45-4344-9983-5E400A3EA5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96488" y="6230844"/>
              <a:ext cx="478576" cy="478578"/>
            </a:xfrm>
            <a:prstGeom prst="ellipse">
              <a:avLst/>
            </a:prstGeom>
            <a:noFill/>
            <a:ln w="12700" cap="flat" cmpd="sng" algn="ctr">
              <a:solidFill>
                <a:srgbClr val="FFFFFF"/>
              </a:solidFill>
              <a:prstDash val="solid"/>
            </a:ln>
            <a:effectLst/>
          </p:spPr>
          <p:txBody>
            <a:bodyPr/>
            <a:lstStyle/>
            <a:p>
              <a:endParaRPr lang="en-US" dirty="0"/>
            </a:p>
          </p:txBody>
        </p:sp>
      </p:grpSp>
    </p:spTree>
    <p:extLst>
      <p:ext uri="{BB962C8B-B14F-4D97-AF65-F5344CB8AC3E}">
        <p14:creationId xmlns:p14="http://schemas.microsoft.com/office/powerpoint/2010/main" val="12554632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p>
        </p:txBody>
      </p:sp>
      <p:grpSp>
        <p:nvGrpSpPr>
          <p:cNvPr id="30" name="Group 29">
            <a:extLst>
              <a:ext uri="{FF2B5EF4-FFF2-40B4-BE49-F238E27FC236}">
                <a16:creationId xmlns:a16="http://schemas.microsoft.com/office/drawing/2014/main" id="{E799C3D5-7D55-4046-808C-F290F456D6E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61035" y="1679569"/>
            <a:ext cx="3498864" cy="3498858"/>
            <a:chOff x="1061035" y="1679569"/>
            <a:chExt cx="3498864" cy="3498858"/>
          </a:xfrm>
        </p:grpSpPr>
        <p:sp>
          <p:nvSpPr>
            <p:cNvPr id="31" name="Oval 30">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3">
                <a:duotone>
                  <a:schemeClr val="accent1">
                    <a:shade val="45000"/>
                    <a:satMod val="135000"/>
                  </a:schemeClr>
                  <a:prstClr val="white"/>
                </a:duotone>
                <a:extLst>
                  <a:ext uri="{BEBA8EAE-BF5A-486C-A8C5-ECC9F3942E4B}">
                    <a14:imgProps xmlns:a14="http://schemas.microsoft.com/office/drawing/2010/main">
                      <a14:imgLayer r:embed="rId4">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32" name="Oval 31">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a:extLst>
              <a:ext uri="{FF2B5EF4-FFF2-40B4-BE49-F238E27FC236}">
                <a16:creationId xmlns:a16="http://schemas.microsoft.com/office/drawing/2014/main" id="{81C1ABAD-47E1-CBC4-86A3-254F8E13D880}"/>
              </a:ext>
            </a:extLst>
          </p:cNvPr>
          <p:cNvSpPr>
            <a:spLocks noGrp="1"/>
          </p:cNvSpPr>
          <p:nvPr>
            <p:ph type="title"/>
          </p:nvPr>
        </p:nvSpPr>
        <p:spPr>
          <a:xfrm>
            <a:off x="1490145" y="2376862"/>
            <a:ext cx="2640646" cy="2104273"/>
          </a:xfrm>
          <a:noFill/>
        </p:spPr>
        <p:txBody>
          <a:bodyPr>
            <a:normAutofit/>
          </a:bodyPr>
          <a:lstStyle/>
          <a:p>
            <a:pPr algn="ctr"/>
            <a:r>
              <a:rPr lang="en-US" sz="3000" dirty="0">
                <a:solidFill>
                  <a:srgbClr val="FFFFFF"/>
                </a:solidFill>
              </a:rPr>
              <a:t>Media and the juvenile justice system</a:t>
            </a:r>
          </a:p>
        </p:txBody>
      </p:sp>
      <p:sp>
        <p:nvSpPr>
          <p:cNvPr id="34" name="Rectangle 33">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5">
              <a:alphaModFix amt="85000"/>
              <a:lum bright="70000" contrast="-70000"/>
              <a:extLst>
                <a:ext uri="{BEBA8EAE-BF5A-486C-A8C5-ECC9F3942E4B}">
                  <a14:imgProps xmlns:a14="http://schemas.microsoft.com/office/drawing/2010/main">
                    <a14:imgLayer r:embed="rId6">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BD5999FC-EF51-DCAF-5FE3-678BE4F63284}"/>
              </a:ext>
            </a:extLst>
          </p:cNvPr>
          <p:cNvSpPr>
            <a:spLocks noGrp="1"/>
          </p:cNvSpPr>
          <p:nvPr>
            <p:ph idx="1"/>
          </p:nvPr>
        </p:nvSpPr>
        <p:spPr>
          <a:xfrm rot="10800000" flipV="1">
            <a:off x="5870027" y="283723"/>
            <a:ext cx="4078013" cy="825115"/>
          </a:xfrm>
        </p:spPr>
        <p:txBody>
          <a:bodyPr anchor="ctr">
            <a:normAutofit fontScale="25000" lnSpcReduction="20000"/>
          </a:bodyPr>
          <a:lstStyle/>
          <a:p>
            <a:pPr marL="0" indent="0">
              <a:buNone/>
            </a:pPr>
            <a:endParaRPr lang="en-US" dirty="0"/>
          </a:p>
          <a:p>
            <a:pPr marL="0" indent="0">
              <a:buNone/>
            </a:pPr>
            <a:r>
              <a:rPr lang="en-US" dirty="0"/>
              <a:t>	</a:t>
            </a:r>
          </a:p>
          <a:p>
            <a:pPr marL="0" indent="0">
              <a:buNone/>
            </a:pPr>
            <a:r>
              <a:rPr lang="en-US" sz="16000" dirty="0">
                <a:latin typeface="+mj-lt"/>
              </a:rPr>
              <a:t>LEARING OBJECIVES	</a:t>
            </a:r>
          </a:p>
          <a:p>
            <a:pPr marL="0" indent="0">
              <a:buNone/>
            </a:pPr>
            <a:endParaRPr lang="en-US" dirty="0"/>
          </a:p>
          <a:p>
            <a:pPr marL="0" indent="0">
              <a:buNone/>
            </a:pPr>
            <a:r>
              <a:rPr lang="en-US" dirty="0"/>
              <a:t>		</a:t>
            </a:r>
          </a:p>
          <a:p>
            <a:pPr marL="0" indent="0">
              <a:buNone/>
            </a:pPr>
            <a:r>
              <a:rPr lang="en-US" dirty="0"/>
              <a:t>	</a:t>
            </a:r>
          </a:p>
        </p:txBody>
      </p:sp>
      <p:sp>
        <p:nvSpPr>
          <p:cNvPr id="4" name="TextBox 3">
            <a:extLst>
              <a:ext uri="{FF2B5EF4-FFF2-40B4-BE49-F238E27FC236}">
                <a16:creationId xmlns:a16="http://schemas.microsoft.com/office/drawing/2014/main" id="{F14D141F-BD0C-B496-2ADA-8D3BA09F8C6F}"/>
              </a:ext>
            </a:extLst>
          </p:cNvPr>
          <p:cNvSpPr txBox="1"/>
          <p:nvPr/>
        </p:nvSpPr>
        <p:spPr>
          <a:xfrm>
            <a:off x="5646379" y="1679569"/>
            <a:ext cx="4703380" cy="923330"/>
          </a:xfrm>
          <a:prstGeom prst="rect">
            <a:avLst/>
          </a:prstGeom>
          <a:noFill/>
        </p:spPr>
        <p:txBody>
          <a:bodyPr wrap="square" rtlCol="0">
            <a:spAutoFit/>
          </a:bodyPr>
          <a:lstStyle/>
          <a:p>
            <a:pPr marL="0" indent="0">
              <a:buNone/>
            </a:pPr>
            <a:r>
              <a:rPr lang="en-US" dirty="0"/>
              <a:t>1. Understanding of the impact of 	media on the fairness of the trial 	process in juvenile court.</a:t>
            </a:r>
          </a:p>
        </p:txBody>
      </p:sp>
      <p:sp>
        <p:nvSpPr>
          <p:cNvPr id="5" name="TextBox 4">
            <a:extLst>
              <a:ext uri="{FF2B5EF4-FFF2-40B4-BE49-F238E27FC236}">
                <a16:creationId xmlns:a16="http://schemas.microsoft.com/office/drawing/2014/main" id="{ACBAFF3C-41AE-E163-F854-2A4F5AFF2334}"/>
              </a:ext>
            </a:extLst>
          </p:cNvPr>
          <p:cNvSpPr txBox="1"/>
          <p:nvPr/>
        </p:nvSpPr>
        <p:spPr>
          <a:xfrm>
            <a:off x="5666002" y="2788408"/>
            <a:ext cx="5360276" cy="646331"/>
          </a:xfrm>
          <a:prstGeom prst="rect">
            <a:avLst/>
          </a:prstGeom>
          <a:noFill/>
        </p:spPr>
        <p:txBody>
          <a:bodyPr wrap="square" rtlCol="0">
            <a:spAutoFit/>
          </a:bodyPr>
          <a:lstStyle/>
          <a:p>
            <a:r>
              <a:rPr lang="en-US" dirty="0"/>
              <a:t>2. Appreciation of the balancing of media scrutiny and the ability to 	protect 	defendants</a:t>
            </a:r>
          </a:p>
        </p:txBody>
      </p:sp>
      <p:sp>
        <p:nvSpPr>
          <p:cNvPr id="6" name="TextBox 5">
            <a:extLst>
              <a:ext uri="{FF2B5EF4-FFF2-40B4-BE49-F238E27FC236}">
                <a16:creationId xmlns:a16="http://schemas.microsoft.com/office/drawing/2014/main" id="{FDE95917-C198-1ACF-E7AA-53BAA42B23A5}"/>
              </a:ext>
            </a:extLst>
          </p:cNvPr>
          <p:cNvSpPr txBox="1"/>
          <p:nvPr/>
        </p:nvSpPr>
        <p:spPr>
          <a:xfrm>
            <a:off x="5670329" y="3602644"/>
            <a:ext cx="4477408" cy="646331"/>
          </a:xfrm>
          <a:prstGeom prst="rect">
            <a:avLst/>
          </a:prstGeom>
          <a:noFill/>
        </p:spPr>
        <p:txBody>
          <a:bodyPr wrap="square" rtlCol="0">
            <a:spAutoFit/>
          </a:bodyPr>
          <a:lstStyle/>
          <a:p>
            <a:pPr marL="0" indent="0">
              <a:buNone/>
            </a:pPr>
            <a:r>
              <a:rPr lang="en-US" dirty="0"/>
              <a:t>3. Review of root causes of juvenile delinquency</a:t>
            </a:r>
          </a:p>
        </p:txBody>
      </p:sp>
      <p:sp>
        <p:nvSpPr>
          <p:cNvPr id="7" name="TextBox 6">
            <a:extLst>
              <a:ext uri="{FF2B5EF4-FFF2-40B4-BE49-F238E27FC236}">
                <a16:creationId xmlns:a16="http://schemas.microsoft.com/office/drawing/2014/main" id="{25BC08D8-A19F-C5E3-3CA8-0AEAA0890E48}"/>
              </a:ext>
            </a:extLst>
          </p:cNvPr>
          <p:cNvSpPr txBox="1"/>
          <p:nvPr/>
        </p:nvSpPr>
        <p:spPr>
          <a:xfrm>
            <a:off x="5644243" y="4452182"/>
            <a:ext cx="5671020" cy="646331"/>
          </a:xfrm>
          <a:prstGeom prst="rect">
            <a:avLst/>
          </a:prstGeom>
          <a:noFill/>
        </p:spPr>
        <p:txBody>
          <a:bodyPr wrap="square" rtlCol="0">
            <a:spAutoFit/>
          </a:bodyPr>
          <a:lstStyle/>
          <a:p>
            <a:r>
              <a:rPr lang="en-US" dirty="0"/>
              <a:t>4. Promotion of collaboration between 	courts and media for accurate reporting</a:t>
            </a:r>
          </a:p>
        </p:txBody>
      </p:sp>
    </p:spTree>
    <p:extLst>
      <p:ext uri="{BB962C8B-B14F-4D97-AF65-F5344CB8AC3E}">
        <p14:creationId xmlns:p14="http://schemas.microsoft.com/office/powerpoint/2010/main" val="178919244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3CF68-AACF-21A5-2A15-3A1DEAFB27B1}"/>
              </a:ext>
            </a:extLst>
          </p:cNvPr>
          <p:cNvSpPr>
            <a:spLocks noGrp="1"/>
          </p:cNvSpPr>
          <p:nvPr>
            <p:ph type="title"/>
          </p:nvPr>
        </p:nvSpPr>
        <p:spPr>
          <a:xfrm>
            <a:off x="113512" y="182880"/>
            <a:ext cx="7561142" cy="834464"/>
          </a:xfrm>
        </p:spPr>
        <p:txBody>
          <a:bodyPr>
            <a:normAutofit fontScale="90000"/>
          </a:bodyPr>
          <a:lstStyle/>
          <a:p>
            <a:pPr algn="ctr"/>
            <a:r>
              <a:rPr lang="en-US" sz="4800" i="1" dirty="0"/>
              <a:t>The media is on the telephone….</a:t>
            </a:r>
          </a:p>
        </p:txBody>
      </p:sp>
      <p:pic>
        <p:nvPicPr>
          <p:cNvPr id="4" name="Online Media 3" title="Lions and Tigers and Bears! Oh My!">
            <a:hlinkClick r:id="" action="ppaction://media"/>
            <a:extLst>
              <a:ext uri="{FF2B5EF4-FFF2-40B4-BE49-F238E27FC236}">
                <a16:creationId xmlns:a16="http://schemas.microsoft.com/office/drawing/2014/main" id="{8BB80890-0347-CA7B-7D0D-45114DDF20BD}"/>
              </a:ext>
            </a:extLst>
          </p:cNvPr>
          <p:cNvPicPr>
            <a:picLocks noGrp="1" noRot="1" noChangeAspect="1"/>
          </p:cNvPicPr>
          <p:nvPr>
            <p:ph idx="1"/>
            <a:videoFile r:link="rId1"/>
          </p:nvPr>
        </p:nvPicPr>
        <p:blipFill>
          <a:blip r:embed="rId4"/>
          <a:stretch>
            <a:fillRect/>
          </a:stretch>
        </p:blipFill>
        <p:spPr>
          <a:xfrm>
            <a:off x="385763" y="1253825"/>
            <a:ext cx="11535080" cy="4695958"/>
          </a:xfrm>
          <a:prstGeom prst="rect">
            <a:avLst/>
          </a:prstGeom>
        </p:spPr>
      </p:pic>
    </p:spTree>
    <p:extLst>
      <p:ext uri="{BB962C8B-B14F-4D97-AF65-F5344CB8AC3E}">
        <p14:creationId xmlns:p14="http://schemas.microsoft.com/office/powerpoint/2010/main" val="2205853313"/>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97854-2472-C816-0724-8F4D6DFD40BF}"/>
              </a:ext>
            </a:extLst>
          </p:cNvPr>
          <p:cNvSpPr>
            <a:spLocks noGrp="1"/>
          </p:cNvSpPr>
          <p:nvPr>
            <p:ph type="title"/>
          </p:nvPr>
        </p:nvSpPr>
        <p:spPr>
          <a:xfrm>
            <a:off x="1069848" y="484632"/>
            <a:ext cx="9893120" cy="1073781"/>
          </a:xfrm>
        </p:spPr>
        <p:txBody>
          <a:bodyPr>
            <a:normAutofit/>
          </a:bodyPr>
          <a:lstStyle/>
          <a:p>
            <a:r>
              <a:rPr lang="en-US" sz="4800" dirty="0"/>
              <a:t>The media are not the enemy </a:t>
            </a:r>
          </a:p>
        </p:txBody>
      </p:sp>
      <p:graphicFrame>
        <p:nvGraphicFramePr>
          <p:cNvPr id="1030" name="Content Placeholder 2">
            <a:extLst>
              <a:ext uri="{FF2B5EF4-FFF2-40B4-BE49-F238E27FC236}">
                <a16:creationId xmlns:a16="http://schemas.microsoft.com/office/drawing/2014/main" id="{96DC7F78-E087-9B63-3021-4D216542F0C5}"/>
              </a:ext>
            </a:extLst>
          </p:cNvPr>
          <p:cNvGraphicFramePr>
            <a:graphicFrameLocks noGrp="1"/>
          </p:cNvGraphicFramePr>
          <p:nvPr>
            <p:ph idx="1"/>
            <p:extLst>
              <p:ext uri="{D42A27DB-BD31-4B8C-83A1-F6EECF244321}">
                <p14:modId xmlns:p14="http://schemas.microsoft.com/office/powerpoint/2010/main" val="827457337"/>
              </p:ext>
            </p:extLst>
          </p:nvPr>
        </p:nvGraphicFramePr>
        <p:xfrm>
          <a:off x="5560141" y="1558413"/>
          <a:ext cx="4655575" cy="46137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026" name="Picture 2" descr="A Matter of Facts: Who owns your media? - UMN Libraries News ...">
            <a:extLst>
              <a:ext uri="{FF2B5EF4-FFF2-40B4-BE49-F238E27FC236}">
                <a16:creationId xmlns:a16="http://schemas.microsoft.com/office/drawing/2014/main" id="{A96C2BE5-32F6-063F-3EFB-936E27D6AB2A}"/>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69848" y="1558413"/>
            <a:ext cx="4251917" cy="46695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1600247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Diversity, Fear, and Fairness (Workshop) | ASU Events">
            <a:extLst>
              <a:ext uri="{FF2B5EF4-FFF2-40B4-BE49-F238E27FC236}">
                <a16:creationId xmlns:a16="http://schemas.microsoft.com/office/drawing/2014/main" id="{D19308D2-2BF3-D3F3-7A1E-0F67A070F3C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8023" y="1060620"/>
            <a:ext cx="10614271" cy="513977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DBB17541-2730-BDE9-2709-B3C98CA9B361}"/>
              </a:ext>
            </a:extLst>
          </p:cNvPr>
          <p:cNvSpPr>
            <a:spLocks noGrp="1"/>
          </p:cNvSpPr>
          <p:nvPr>
            <p:ph type="title"/>
          </p:nvPr>
        </p:nvSpPr>
        <p:spPr>
          <a:xfrm>
            <a:off x="867829" y="6579"/>
            <a:ext cx="10058400" cy="1609344"/>
          </a:xfrm>
        </p:spPr>
        <p:txBody>
          <a:bodyPr>
            <a:normAutofit/>
          </a:bodyPr>
          <a:lstStyle/>
          <a:p>
            <a:r>
              <a:rPr lang="en-US" sz="3600" dirty="0"/>
              <a:t>IMPACT OF MEDIA ON THE FAIRNESS OF THE TRIAL PROCESS </a:t>
            </a:r>
          </a:p>
        </p:txBody>
      </p:sp>
      <p:sp>
        <p:nvSpPr>
          <p:cNvPr id="3" name="Oval 2">
            <a:extLst>
              <a:ext uri="{FF2B5EF4-FFF2-40B4-BE49-F238E27FC236}">
                <a16:creationId xmlns:a16="http://schemas.microsoft.com/office/drawing/2014/main" id="{CA46C494-55AE-7521-8262-F12C5355913D}"/>
              </a:ext>
            </a:extLst>
          </p:cNvPr>
          <p:cNvSpPr/>
          <p:nvPr/>
        </p:nvSpPr>
        <p:spPr>
          <a:xfrm>
            <a:off x="458023" y="1408585"/>
            <a:ext cx="3578943" cy="1962810"/>
          </a:xfrm>
          <a:prstGeom prst="ellipse">
            <a:avLst/>
          </a:prstGeom>
          <a:effectLst>
            <a:softEdge rad="1270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PUBLIC PERCEPTION</a:t>
            </a:r>
          </a:p>
        </p:txBody>
      </p:sp>
      <p:sp>
        <p:nvSpPr>
          <p:cNvPr id="4" name="Oval 3">
            <a:extLst>
              <a:ext uri="{FF2B5EF4-FFF2-40B4-BE49-F238E27FC236}">
                <a16:creationId xmlns:a16="http://schemas.microsoft.com/office/drawing/2014/main" id="{C849E2AE-4AAE-82A2-3D38-6BECC4FA78A7}"/>
              </a:ext>
            </a:extLst>
          </p:cNvPr>
          <p:cNvSpPr/>
          <p:nvPr/>
        </p:nvSpPr>
        <p:spPr>
          <a:xfrm>
            <a:off x="7494943" y="1350893"/>
            <a:ext cx="3650383" cy="1962810"/>
          </a:xfrm>
          <a:prstGeom prst="ellipse">
            <a:avLst/>
          </a:prstGeom>
          <a:effectLst>
            <a:softEdge rad="1270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PORTRAYAL OF JUVENILE OFFENDERS</a:t>
            </a:r>
          </a:p>
        </p:txBody>
      </p:sp>
      <p:sp>
        <p:nvSpPr>
          <p:cNvPr id="5" name="Oval 4">
            <a:extLst>
              <a:ext uri="{FF2B5EF4-FFF2-40B4-BE49-F238E27FC236}">
                <a16:creationId xmlns:a16="http://schemas.microsoft.com/office/drawing/2014/main" id="{E7CC9D0C-0465-B492-5B72-03E3048F0564}"/>
              </a:ext>
            </a:extLst>
          </p:cNvPr>
          <p:cNvSpPr/>
          <p:nvPr/>
        </p:nvSpPr>
        <p:spPr>
          <a:xfrm>
            <a:off x="3774899" y="2691872"/>
            <a:ext cx="4159810" cy="1877268"/>
          </a:xfrm>
          <a:prstGeom prst="ellipse">
            <a:avLst/>
          </a:prstGeom>
          <a:effectLst>
            <a:softEdge rad="1270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1966</a:t>
            </a:r>
          </a:p>
          <a:p>
            <a:pPr algn="ctr"/>
            <a:r>
              <a:rPr lang="en-US" dirty="0"/>
              <a:t>U.S. Supreme Court</a:t>
            </a:r>
          </a:p>
          <a:p>
            <a:pPr algn="ctr"/>
            <a:r>
              <a:rPr lang="en-US" sz="2400" dirty="0"/>
              <a:t>Shepard v. Maxwell</a:t>
            </a:r>
          </a:p>
          <a:p>
            <a:pPr algn="ctr"/>
            <a:endParaRPr lang="en-US" dirty="0"/>
          </a:p>
        </p:txBody>
      </p:sp>
      <p:sp>
        <p:nvSpPr>
          <p:cNvPr id="6" name="Oval 5">
            <a:extLst>
              <a:ext uri="{FF2B5EF4-FFF2-40B4-BE49-F238E27FC236}">
                <a16:creationId xmlns:a16="http://schemas.microsoft.com/office/drawing/2014/main" id="{079BCA69-5CF4-023C-5FC6-632265D564C6}"/>
              </a:ext>
            </a:extLst>
          </p:cNvPr>
          <p:cNvSpPr/>
          <p:nvPr/>
        </p:nvSpPr>
        <p:spPr>
          <a:xfrm>
            <a:off x="577778" y="4675239"/>
            <a:ext cx="2273577" cy="1054006"/>
          </a:xfrm>
          <a:prstGeom prst="ellipse">
            <a:avLst/>
          </a:prstGeom>
          <a:effectLst>
            <a:softEdge rad="1270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t>1963</a:t>
            </a:r>
          </a:p>
          <a:p>
            <a:pPr algn="ctr"/>
            <a:r>
              <a:rPr lang="en-US" sz="1200" dirty="0"/>
              <a:t>U.S. Supreme </a:t>
            </a:r>
            <a:r>
              <a:rPr lang="en-US" sz="1200" dirty="0" err="1"/>
              <a:t>Courrt</a:t>
            </a:r>
            <a:endParaRPr lang="en-US" sz="1200" dirty="0"/>
          </a:p>
          <a:p>
            <a:pPr algn="ctr"/>
            <a:r>
              <a:rPr lang="en-US" sz="1200" dirty="0"/>
              <a:t>Rideau v.  Louisiana</a:t>
            </a:r>
          </a:p>
        </p:txBody>
      </p:sp>
      <p:sp>
        <p:nvSpPr>
          <p:cNvPr id="7" name="Oval 6">
            <a:extLst>
              <a:ext uri="{FF2B5EF4-FFF2-40B4-BE49-F238E27FC236}">
                <a16:creationId xmlns:a16="http://schemas.microsoft.com/office/drawing/2014/main" id="{B9ECFED2-7878-1761-4A0A-986D5CF02914}"/>
              </a:ext>
            </a:extLst>
          </p:cNvPr>
          <p:cNvSpPr/>
          <p:nvPr/>
        </p:nvSpPr>
        <p:spPr>
          <a:xfrm>
            <a:off x="8350178" y="4675239"/>
            <a:ext cx="2576051" cy="966421"/>
          </a:xfrm>
          <a:prstGeom prst="ellipse">
            <a:avLst/>
          </a:prstGeom>
          <a:effectLst>
            <a:softEdge rad="1270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dirty="0"/>
              <a:t>1976</a:t>
            </a:r>
          </a:p>
          <a:p>
            <a:pPr algn="ctr"/>
            <a:r>
              <a:rPr lang="en-US" sz="1100" dirty="0"/>
              <a:t>U.S. Supreme Court</a:t>
            </a:r>
          </a:p>
          <a:p>
            <a:pPr algn="ctr"/>
            <a:r>
              <a:rPr lang="en-US" sz="1100" dirty="0"/>
              <a:t>U.S. v. Haldeman</a:t>
            </a:r>
          </a:p>
        </p:txBody>
      </p:sp>
    </p:spTree>
    <p:extLst>
      <p:ext uri="{BB962C8B-B14F-4D97-AF65-F5344CB8AC3E}">
        <p14:creationId xmlns:p14="http://schemas.microsoft.com/office/powerpoint/2010/main" val="368438446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fade">
                                      <p:cBhvr>
                                        <p:cTn id="2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3">
            <a:duotone>
              <a:schemeClr val="bg1">
                <a:tint val="75000"/>
                <a:shade val="58000"/>
                <a:satMod val="120000"/>
              </a:schemeClr>
              <a:schemeClr val="bg1">
                <a:tint val="50000"/>
                <a:shade val="96000"/>
              </a:schemeClr>
            </a:duotone>
          </a:blip>
          <a:tile tx="0" ty="0" sx="100000" sy="100000" flip="none" algn="tl"/>
        </a:blipFill>
        <a:effectLst/>
      </p:bgPr>
    </p:bg>
    <p:spTree>
      <p:nvGrpSpPr>
        <p:cNvPr id="1" name=""/>
        <p:cNvGrpSpPr/>
        <p:nvPr/>
      </p:nvGrpSpPr>
      <p:grpSpPr>
        <a:xfrm>
          <a:off x="0" y="0"/>
          <a:ext cx="0" cy="0"/>
          <a:chOff x="0" y="0"/>
          <a:chExt cx="0" cy="0"/>
        </a:xfrm>
      </p:grpSpPr>
      <p:sp>
        <p:nvSpPr>
          <p:cNvPr id="5220" name="Rectangle 5219">
            <a:extLst>
              <a:ext uri="{FF2B5EF4-FFF2-40B4-BE49-F238E27FC236}">
                <a16:creationId xmlns:a16="http://schemas.microsoft.com/office/drawing/2014/main" id="{7049A7D3-684C-4C59-A4B6-7B308A6AD3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0834" y="1346946"/>
            <a:ext cx="10222992"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21" name="Rectangle 5220">
            <a:extLst>
              <a:ext uri="{FF2B5EF4-FFF2-40B4-BE49-F238E27FC236}">
                <a16:creationId xmlns:a16="http://schemas.microsoft.com/office/drawing/2014/main" id="{D7B1087B-C592-40E7-B532-60B453A2FE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0834" y="4299696"/>
            <a:ext cx="10222992"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22" name="Rectangle 5221">
            <a:extLst>
              <a:ext uri="{FF2B5EF4-FFF2-40B4-BE49-F238E27FC236}">
                <a16:creationId xmlns:a16="http://schemas.microsoft.com/office/drawing/2014/main" id="{14AE7447-E8F8-4A0F-9E3D-94842BFF88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0834" y="1484779"/>
            <a:ext cx="10222992" cy="2743200"/>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223" name="Group 5222">
            <a:extLst>
              <a:ext uri="{FF2B5EF4-FFF2-40B4-BE49-F238E27FC236}">
                <a16:creationId xmlns:a16="http://schemas.microsoft.com/office/drawing/2014/main" id="{85981F80-69EE-4E2B-82A8-47FDFD7720A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649215" y="4068923"/>
            <a:ext cx="1080904" cy="1080902"/>
            <a:chOff x="9685338" y="4460675"/>
            <a:chExt cx="1080904" cy="1080902"/>
          </a:xfrm>
        </p:grpSpPr>
        <p:sp>
          <p:nvSpPr>
            <p:cNvPr id="5195" name="Oval 5194">
              <a:extLst>
                <a:ext uri="{FF2B5EF4-FFF2-40B4-BE49-F238E27FC236}">
                  <a16:creationId xmlns:a16="http://schemas.microsoft.com/office/drawing/2014/main" id="{46CE0473-0B07-47EE-A016-EBD87F2C8C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85338" y="4460675"/>
              <a:ext cx="1080904" cy="1080902"/>
            </a:xfrm>
            <a:prstGeom prst="ellipse">
              <a:avLst/>
            </a:prstGeom>
            <a:blipFill dpi="0" rotWithShape="1">
              <a:blip r:embed="rId6">
                <a:duotone>
                  <a:schemeClr val="accent1">
                    <a:shade val="45000"/>
                    <a:satMod val="135000"/>
                  </a:schemeClr>
                  <a:prstClr val="white"/>
                </a:duotone>
                <a:extLst>
                  <a:ext uri="{BEBA8EAE-BF5A-486C-A8C5-ECC9F3942E4B}">
                    <a14:imgProps xmlns:a14="http://schemas.microsoft.com/office/drawing/2010/main">
                      <a14:imgLayer r:embed="rId7">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5196" name="Oval 5195">
              <a:extLst>
                <a:ext uri="{FF2B5EF4-FFF2-40B4-BE49-F238E27FC236}">
                  <a16:creationId xmlns:a16="http://schemas.microsoft.com/office/drawing/2014/main" id="{EDD0D1E4-DFCA-4DF0-9D37-571A5F529F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useBgFill="1">
        <p:nvSpPr>
          <p:cNvPr id="5224" name="Rectangle 5223">
            <a:extLst>
              <a:ext uri="{FF2B5EF4-FFF2-40B4-BE49-F238E27FC236}">
                <a16:creationId xmlns:a16="http://schemas.microsoft.com/office/drawing/2014/main" id="{2A0E4E09-FC02-4ADC-951A-3FFA90B6FE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6BDBC19-B42C-9ADE-64B8-1562F804BD5F}"/>
              </a:ext>
            </a:extLst>
          </p:cNvPr>
          <p:cNvSpPr>
            <a:spLocks noGrp="1"/>
          </p:cNvSpPr>
          <p:nvPr>
            <p:ph type="title"/>
          </p:nvPr>
        </p:nvSpPr>
        <p:spPr>
          <a:xfrm>
            <a:off x="6146177" y="165603"/>
            <a:ext cx="5286348" cy="1587614"/>
          </a:xfrm>
        </p:spPr>
        <p:txBody>
          <a:bodyPr vert="horz" lIns="91440" tIns="45720" rIns="91440" bIns="45720" rtlCol="0" anchor="b">
            <a:normAutofit/>
          </a:bodyPr>
          <a:lstStyle/>
          <a:p>
            <a:pPr>
              <a:lnSpc>
                <a:spcPct val="80000"/>
              </a:lnSpc>
            </a:pPr>
            <a:r>
              <a:rPr lang="en-US" sz="4800" u="sng" dirty="0">
                <a:solidFill>
                  <a:schemeClr val="tx1"/>
                </a:solidFill>
              </a:rPr>
              <a:t>Shepard V. MAXWELL</a:t>
            </a:r>
            <a:r>
              <a:rPr lang="en-US" sz="4800" dirty="0">
                <a:solidFill>
                  <a:schemeClr val="tx1"/>
                </a:solidFill>
              </a:rPr>
              <a:t>, 384 u.s. 333 (1966)</a:t>
            </a:r>
          </a:p>
        </p:txBody>
      </p:sp>
      <p:sp>
        <p:nvSpPr>
          <p:cNvPr id="5225" name="Freeform: Shape 5224">
            <a:extLst>
              <a:ext uri="{FF2B5EF4-FFF2-40B4-BE49-F238E27FC236}">
                <a16:creationId xmlns:a16="http://schemas.microsoft.com/office/drawing/2014/main" id="{14A1598B-1957-47CF-AAF4-F7A36DA0E7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3"/>
            <a:ext cx="6095695" cy="6857997"/>
          </a:xfrm>
          <a:custGeom>
            <a:avLst/>
            <a:gdLst>
              <a:gd name="connsiteX0" fmla="*/ 3435036 w 6095695"/>
              <a:gd name="connsiteY0" fmla="*/ 0 h 6857997"/>
              <a:gd name="connsiteX1" fmla="*/ 4198562 w 6095695"/>
              <a:gd name="connsiteY1" fmla="*/ 0 h 6857997"/>
              <a:gd name="connsiteX2" fmla="*/ 4365987 w 6095695"/>
              <a:gd name="connsiteY2" fmla="*/ 128761 h 6857997"/>
              <a:gd name="connsiteX3" fmla="*/ 6095695 w 6095695"/>
              <a:gd name="connsiteY3" fmla="*/ 3718209 h 6857997"/>
              <a:gd name="connsiteX4" fmla="*/ 4860911 w 6095695"/>
              <a:gd name="connsiteY4" fmla="*/ 6845880 h 6857997"/>
              <a:gd name="connsiteX5" fmla="*/ 4849107 w 6095695"/>
              <a:gd name="connsiteY5" fmla="*/ 6857997 h 6857997"/>
              <a:gd name="connsiteX6" fmla="*/ 4253869 w 6095695"/>
              <a:gd name="connsiteY6" fmla="*/ 6857997 h 6857997"/>
              <a:gd name="connsiteX7" fmla="*/ 4409441 w 6095695"/>
              <a:gd name="connsiteY7" fmla="*/ 6719623 h 6857997"/>
              <a:gd name="connsiteX8" fmla="*/ 5679794 w 6095695"/>
              <a:gd name="connsiteY8" fmla="*/ 3718209 h 6857997"/>
              <a:gd name="connsiteX9" fmla="*/ 3591563 w 6095695"/>
              <a:gd name="connsiteY9" fmla="*/ 88079 h 6857997"/>
              <a:gd name="connsiteX10" fmla="*/ 0 w 6095695"/>
              <a:gd name="connsiteY10" fmla="*/ 0 h 6857997"/>
              <a:gd name="connsiteX11" fmla="*/ 3177466 w 6095695"/>
              <a:gd name="connsiteY11" fmla="*/ 0 h 6857997"/>
              <a:gd name="connsiteX12" fmla="*/ 3353291 w 6095695"/>
              <a:gd name="connsiteY12" fmla="*/ 88129 h 6857997"/>
              <a:gd name="connsiteX13" fmla="*/ 5560965 w 6095695"/>
              <a:gd name="connsiteY13" fmla="*/ 3718209 h 6857997"/>
              <a:gd name="connsiteX14" fmla="*/ 4325417 w 6095695"/>
              <a:gd name="connsiteY14" fmla="*/ 6637392 h 6857997"/>
              <a:gd name="connsiteX15" fmla="*/ 4077394 w 6095695"/>
              <a:gd name="connsiteY15" fmla="*/ 6857997 h 6857997"/>
              <a:gd name="connsiteX16" fmla="*/ 0 w 6095695"/>
              <a:gd name="connsiteY16" fmla="*/ 6857997 h 68579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095695" h="6857997">
                <a:moveTo>
                  <a:pt x="3435036" y="0"/>
                </a:moveTo>
                <a:lnTo>
                  <a:pt x="4198562" y="0"/>
                </a:lnTo>
                <a:lnTo>
                  <a:pt x="4365987" y="128761"/>
                </a:lnTo>
                <a:cubicBezTo>
                  <a:pt x="5422363" y="981944"/>
                  <a:pt x="6095695" y="2273123"/>
                  <a:pt x="6095695" y="3718209"/>
                </a:cubicBezTo>
                <a:cubicBezTo>
                  <a:pt x="6095695" y="4922447"/>
                  <a:pt x="5628104" y="6019805"/>
                  <a:pt x="4860911" y="6845880"/>
                </a:cubicBezTo>
                <a:lnTo>
                  <a:pt x="4849107" y="6857997"/>
                </a:lnTo>
                <a:lnTo>
                  <a:pt x="4253869" y="6857997"/>
                </a:lnTo>
                <a:lnTo>
                  <a:pt x="4409441" y="6719623"/>
                </a:lnTo>
                <a:cubicBezTo>
                  <a:pt x="5194330" y="5951494"/>
                  <a:pt x="5679794" y="4890334"/>
                  <a:pt x="5679794" y="3718209"/>
                </a:cubicBezTo>
                <a:cubicBezTo>
                  <a:pt x="5679794" y="2179795"/>
                  <a:pt x="4843506" y="832535"/>
                  <a:pt x="3591563" y="88079"/>
                </a:cubicBezTo>
                <a:close/>
                <a:moveTo>
                  <a:pt x="0" y="0"/>
                </a:moveTo>
                <a:lnTo>
                  <a:pt x="3177466" y="0"/>
                </a:lnTo>
                <a:lnTo>
                  <a:pt x="3353291" y="88129"/>
                </a:lnTo>
                <a:cubicBezTo>
                  <a:pt x="4668281" y="787221"/>
                  <a:pt x="5560965" y="2150692"/>
                  <a:pt x="5560965" y="3718209"/>
                </a:cubicBezTo>
                <a:cubicBezTo>
                  <a:pt x="5560965" y="4858221"/>
                  <a:pt x="5088802" y="5890308"/>
                  <a:pt x="4325417" y="6637392"/>
                </a:cubicBezTo>
                <a:lnTo>
                  <a:pt x="4077394" y="6857997"/>
                </a:lnTo>
                <a:lnTo>
                  <a:pt x="0" y="6857997"/>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5122" name="Picture 2" descr="Sheppard v. Maxwell - Civil Rights or Civil Liberties Supreme Court Cases:">
            <a:extLst>
              <a:ext uri="{FF2B5EF4-FFF2-40B4-BE49-F238E27FC236}">
                <a16:creationId xmlns:a16="http://schemas.microsoft.com/office/drawing/2014/main" id="{7C716C65-87C2-3F20-A61D-34F64DF6DF8A}"/>
              </a:ext>
            </a:extLst>
          </p:cNvPr>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6668317" y="2039364"/>
            <a:ext cx="3812344" cy="3471690"/>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Pin on sam sheppard">
            <a:extLst>
              <a:ext uri="{FF2B5EF4-FFF2-40B4-BE49-F238E27FC236}">
                <a16:creationId xmlns:a16="http://schemas.microsoft.com/office/drawing/2014/main" id="{DAB32F30-B4A6-FC23-C9D2-628F46AE9215}"/>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78299" y="2729434"/>
            <a:ext cx="2119192" cy="2009088"/>
          </a:xfrm>
          <a:prstGeom prst="rect">
            <a:avLst/>
          </a:prstGeom>
          <a:noFill/>
          <a:extLst>
            <a:ext uri="{909E8E84-426E-40DD-AFC4-6F175D3DCCD1}">
              <a14:hiddenFill xmlns:a14="http://schemas.microsoft.com/office/drawing/2010/main">
                <a:solidFill>
                  <a:srgbClr val="FFFFFF"/>
                </a:solidFill>
              </a14:hiddenFill>
            </a:ext>
          </a:extLst>
        </p:spPr>
      </p:pic>
      <p:pic>
        <p:nvPicPr>
          <p:cNvPr id="5126" name="Picture 6" descr="Articles cited in &lt;i&gt;Sheppard v. Maxwell&lt;/i&gt; | Newspaper Coverage |  Cleveland State University">
            <a:extLst>
              <a:ext uri="{FF2B5EF4-FFF2-40B4-BE49-F238E27FC236}">
                <a16:creationId xmlns:a16="http://schemas.microsoft.com/office/drawing/2014/main" id="{425E5415-9564-72AB-2091-E9006E1CE026}"/>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845117" y="1293466"/>
            <a:ext cx="2334622" cy="919502"/>
          </a:xfrm>
          <a:prstGeom prst="rect">
            <a:avLst/>
          </a:prstGeom>
          <a:noFill/>
          <a:extLst>
            <a:ext uri="{909E8E84-426E-40DD-AFC4-6F175D3DCCD1}">
              <a14:hiddenFill xmlns:a14="http://schemas.microsoft.com/office/drawing/2010/main">
                <a:solidFill>
                  <a:srgbClr val="FFFFFF"/>
                </a:solidFill>
              </a14:hiddenFill>
            </a:ext>
          </a:extLst>
        </p:spPr>
      </p:pic>
      <p:pic>
        <p:nvPicPr>
          <p:cNvPr id="5132" name="Picture 12" descr="Sheppard v. Maxwell (1966) - The Free Speech Center">
            <a:extLst>
              <a:ext uri="{FF2B5EF4-FFF2-40B4-BE49-F238E27FC236}">
                <a16:creationId xmlns:a16="http://schemas.microsoft.com/office/drawing/2014/main" id="{8476F9F7-1002-5E91-30E1-FBEA2D8DE053}"/>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97547" y="2625816"/>
            <a:ext cx="2577315" cy="1741349"/>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14" descr="sheppard v maxwell case brief - Hot Sale Online - Up To 62% Off">
            <a:extLst>
              <a:ext uri="{FF2B5EF4-FFF2-40B4-BE49-F238E27FC236}">
                <a16:creationId xmlns:a16="http://schemas.microsoft.com/office/drawing/2014/main" id="{5030CD92-E597-A7AF-6E31-8D385E831448}"/>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9858" y="198285"/>
            <a:ext cx="2569613" cy="2320865"/>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Articles cited in &lt;i&gt;Sheppard v. Maxwell&lt;/i&gt; | Newspaper Coverage |  Cleveland State University">
            <a:extLst>
              <a:ext uri="{FF2B5EF4-FFF2-40B4-BE49-F238E27FC236}">
                <a16:creationId xmlns:a16="http://schemas.microsoft.com/office/drawing/2014/main" id="{40D1FE1B-EA99-57BA-36F0-51239E5B4A32}"/>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78299" y="4880564"/>
            <a:ext cx="2119192" cy="1741349"/>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Sheppard v. Maxwell (1966-490): The Cleveland Memory Project">
            <a:extLst>
              <a:ext uri="{FF2B5EF4-FFF2-40B4-BE49-F238E27FC236}">
                <a16:creationId xmlns:a16="http://schemas.microsoft.com/office/drawing/2014/main" id="{DB7AECF8-FB26-D893-CB2C-74DEBC74DCC9}"/>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635265" y="4539555"/>
            <a:ext cx="2322018" cy="15256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02508660"/>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fade">
                                      <p:cBhvr>
                                        <p:cTn id="7" dur="500"/>
                                        <p:tgtEl>
                                          <p:spTgt spid="512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nodeType="clickEffect">
                                  <p:stCondLst>
                                    <p:cond delay="0"/>
                                  </p:stCondLst>
                                  <p:childTnLst>
                                    <p:set>
                                      <p:cBhvr>
                                        <p:cTn id="15" dur="1" fill="hold">
                                          <p:stCondLst>
                                            <p:cond delay="0"/>
                                          </p:stCondLst>
                                        </p:cTn>
                                        <p:tgtEl>
                                          <p:spTgt spid="5126"/>
                                        </p:tgtEl>
                                        <p:attrNameLst>
                                          <p:attrName>style.visibility</p:attrName>
                                        </p:attrNameLst>
                                      </p:cBhvr>
                                      <p:to>
                                        <p:strVal val="visible"/>
                                      </p:to>
                                    </p:set>
                                    <p:anim calcmode="lin" valueType="num">
                                      <p:cBhvr additive="base">
                                        <p:cTn id="16" dur="500" fill="hold"/>
                                        <p:tgtEl>
                                          <p:spTgt spid="5126"/>
                                        </p:tgtEl>
                                        <p:attrNameLst>
                                          <p:attrName>ppt_x</p:attrName>
                                        </p:attrNameLst>
                                      </p:cBhvr>
                                      <p:tavLst>
                                        <p:tav tm="0">
                                          <p:val>
                                            <p:strVal val="#ppt_x"/>
                                          </p:val>
                                        </p:tav>
                                        <p:tav tm="100000">
                                          <p:val>
                                            <p:strVal val="#ppt_x"/>
                                          </p:val>
                                        </p:tav>
                                      </p:tavLst>
                                    </p:anim>
                                    <p:anim calcmode="lin" valueType="num">
                                      <p:cBhvr additive="base">
                                        <p:cTn id="17" dur="500" fill="hold"/>
                                        <p:tgtEl>
                                          <p:spTgt spid="5126"/>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5124"/>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1026"/>
                                        </p:tgtEl>
                                        <p:attrNameLst>
                                          <p:attrName>style.visibility</p:attrName>
                                        </p:attrNameLst>
                                      </p:cBhvr>
                                      <p:to>
                                        <p:strVal val="visible"/>
                                      </p:to>
                                    </p:set>
                                    <p:anim calcmode="lin" valueType="num">
                                      <p:cBhvr additive="base">
                                        <p:cTn id="26" dur="500" fill="hold"/>
                                        <p:tgtEl>
                                          <p:spTgt spid="1026"/>
                                        </p:tgtEl>
                                        <p:attrNameLst>
                                          <p:attrName>ppt_x</p:attrName>
                                        </p:attrNameLst>
                                      </p:cBhvr>
                                      <p:tavLst>
                                        <p:tav tm="0">
                                          <p:val>
                                            <p:strVal val="#ppt_x"/>
                                          </p:val>
                                        </p:tav>
                                        <p:tav tm="100000">
                                          <p:val>
                                            <p:strVal val="#ppt_x"/>
                                          </p:val>
                                        </p:tav>
                                      </p:tavLst>
                                    </p:anim>
                                    <p:anim calcmode="lin" valueType="num">
                                      <p:cBhvr additive="base">
                                        <p:cTn id="27"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5132"/>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1028"/>
                                        </p:tgtEl>
                                        <p:attrNameLst>
                                          <p:attrName>style.visibility</p:attrName>
                                        </p:attrNameLst>
                                      </p:cBhvr>
                                      <p:to>
                                        <p:strVal val="visible"/>
                                      </p:to>
                                    </p:set>
                                    <p:animEffect transition="in" filter="fade">
                                      <p:cBhvr>
                                        <p:cTn id="36" dur="500"/>
                                        <p:tgtEl>
                                          <p:spTgt spid="10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Watch Trial By Media | Netflix Official Site">
            <a:extLst>
              <a:ext uri="{FF2B5EF4-FFF2-40B4-BE49-F238E27FC236}">
                <a16:creationId xmlns:a16="http://schemas.microsoft.com/office/drawing/2014/main" id="{75D5345C-0432-746A-06BC-87A61EEAAB3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5551" y="1139483"/>
            <a:ext cx="10091651" cy="5812728"/>
          </a:xfrm>
          <a:prstGeom prst="rect">
            <a:avLst/>
          </a:prstGeom>
          <a:noFill/>
          <a:effectLst>
            <a:softEdge rad="635000"/>
          </a:effectLst>
          <a:extLst>
            <a:ext uri="{909E8E84-426E-40DD-AFC4-6F175D3DCCD1}">
              <a14:hiddenFill xmlns:a14="http://schemas.microsoft.com/office/drawing/2010/main">
                <a:solidFill>
                  <a:srgbClr val="FFFFFF"/>
                </a:solidFill>
              </a14:hiddenFill>
            </a:ext>
          </a:extLst>
        </p:spPr>
      </p:pic>
      <p:pic>
        <p:nvPicPr>
          <p:cNvPr id="3082" name="Picture 10" descr="Resources for Legal Assistance &amp; Juvenile Justice Involved Youth* - Bergen  ResourceNet">
            <a:extLst>
              <a:ext uri="{FF2B5EF4-FFF2-40B4-BE49-F238E27FC236}">
                <a16:creationId xmlns:a16="http://schemas.microsoft.com/office/drawing/2014/main" id="{B553ECF3-8FD9-A368-D5AE-34C381782BA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3985" y="0"/>
            <a:ext cx="1055554" cy="879534"/>
          </a:xfrm>
          <a:prstGeom prst="rect">
            <a:avLst/>
          </a:prstGeom>
          <a:noFill/>
          <a:extLst>
            <a:ext uri="{909E8E84-426E-40DD-AFC4-6F175D3DCCD1}">
              <a14:hiddenFill xmlns:a14="http://schemas.microsoft.com/office/drawing/2010/main">
                <a:solidFill>
                  <a:srgbClr val="FFFFFF"/>
                </a:solidFill>
              </a14:hiddenFill>
            </a:ext>
          </a:extLst>
        </p:spPr>
      </p:pic>
      <p:pic>
        <p:nvPicPr>
          <p:cNvPr id="3084" name="Picture 12" descr="Resources for Legal Assistance &amp; Juvenile Justice Involved Youth* - Bergen  ResourceNet">
            <a:extLst>
              <a:ext uri="{FF2B5EF4-FFF2-40B4-BE49-F238E27FC236}">
                <a16:creationId xmlns:a16="http://schemas.microsoft.com/office/drawing/2014/main" id="{A092D9B0-47B0-4692-80A2-6F5E89F9870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931336" y="0"/>
            <a:ext cx="1055554" cy="921851"/>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A99BF7C3-B4FD-4ED3-8495-E38379626182}"/>
              </a:ext>
            </a:extLst>
          </p:cNvPr>
          <p:cNvSpPr txBox="1"/>
          <p:nvPr/>
        </p:nvSpPr>
        <p:spPr>
          <a:xfrm>
            <a:off x="1641231" y="221291"/>
            <a:ext cx="9106486" cy="523220"/>
          </a:xfrm>
          <a:prstGeom prst="rect">
            <a:avLst/>
          </a:prstGeom>
          <a:noFill/>
        </p:spPr>
        <p:txBody>
          <a:bodyPr wrap="square" rtlCol="0">
            <a:spAutoFit/>
          </a:bodyPr>
          <a:lstStyle/>
          <a:p>
            <a:pPr algn="ctr"/>
            <a:r>
              <a:rPr lang="en-US" sz="2800" dirty="0">
                <a:latin typeface="+mj-lt"/>
              </a:rPr>
              <a:t>Balancing media scrutiny and the ability of the court to protect defendants</a:t>
            </a:r>
          </a:p>
        </p:txBody>
      </p:sp>
      <p:sp>
        <p:nvSpPr>
          <p:cNvPr id="4" name="Oval 3">
            <a:extLst>
              <a:ext uri="{FF2B5EF4-FFF2-40B4-BE49-F238E27FC236}">
                <a16:creationId xmlns:a16="http://schemas.microsoft.com/office/drawing/2014/main" id="{FD9BCD68-FED5-4B1D-F4E0-9C2A9B92DF4A}"/>
              </a:ext>
            </a:extLst>
          </p:cNvPr>
          <p:cNvSpPr/>
          <p:nvPr/>
        </p:nvSpPr>
        <p:spPr>
          <a:xfrm>
            <a:off x="387929" y="1339255"/>
            <a:ext cx="3596640" cy="1688869"/>
          </a:xfrm>
          <a:prstGeom prst="ellipse">
            <a:avLst/>
          </a:prstGeom>
          <a:effectLst>
            <a:softEdge rad="1270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Challenges of Media Intrusion</a:t>
            </a:r>
          </a:p>
        </p:txBody>
      </p:sp>
      <p:sp>
        <p:nvSpPr>
          <p:cNvPr id="7" name="Oval 6">
            <a:extLst>
              <a:ext uri="{FF2B5EF4-FFF2-40B4-BE49-F238E27FC236}">
                <a16:creationId xmlns:a16="http://schemas.microsoft.com/office/drawing/2014/main" id="{6952E562-8C6F-1AFD-4592-A95B4844B6F9}"/>
              </a:ext>
            </a:extLst>
          </p:cNvPr>
          <p:cNvSpPr/>
          <p:nvPr/>
        </p:nvSpPr>
        <p:spPr>
          <a:xfrm>
            <a:off x="7941812" y="1339255"/>
            <a:ext cx="3862259" cy="1688868"/>
          </a:xfrm>
          <a:prstGeom prst="ellipse">
            <a:avLst/>
          </a:prstGeom>
          <a:effectLst>
            <a:softEdge rad="1270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Preserving Confidentiality</a:t>
            </a:r>
          </a:p>
        </p:txBody>
      </p:sp>
      <p:sp>
        <p:nvSpPr>
          <p:cNvPr id="8" name="Oval 7">
            <a:extLst>
              <a:ext uri="{FF2B5EF4-FFF2-40B4-BE49-F238E27FC236}">
                <a16:creationId xmlns:a16="http://schemas.microsoft.com/office/drawing/2014/main" id="{C5540C20-B235-5ED4-E9AE-4FF400A324D6}"/>
              </a:ext>
            </a:extLst>
          </p:cNvPr>
          <p:cNvSpPr/>
          <p:nvPr/>
        </p:nvSpPr>
        <p:spPr>
          <a:xfrm>
            <a:off x="4079631" y="4998721"/>
            <a:ext cx="3765451" cy="1469008"/>
          </a:xfrm>
          <a:prstGeom prst="ellipse">
            <a:avLst/>
          </a:prstGeom>
          <a:effectLst>
            <a:softEdge rad="1270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Mitigation of Harmful Effects</a:t>
            </a:r>
          </a:p>
        </p:txBody>
      </p:sp>
    </p:spTree>
    <p:extLst>
      <p:ext uri="{BB962C8B-B14F-4D97-AF65-F5344CB8AC3E}">
        <p14:creationId xmlns:p14="http://schemas.microsoft.com/office/powerpoint/2010/main" val="161059514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3">
            <a:duotone>
              <a:schemeClr val="bg1">
                <a:tint val="75000"/>
                <a:shade val="58000"/>
                <a:satMod val="120000"/>
              </a:schemeClr>
              <a:schemeClr val="bg1">
                <a:tint val="50000"/>
                <a:shade val="96000"/>
              </a:schemeClr>
            </a:duotone>
          </a:blip>
          <a:tile tx="0" ty="0" sx="100000" sy="100000" flip="none" algn="tl"/>
        </a:blipFill>
        <a:effectLst/>
      </p:bgPr>
    </p:bg>
    <p:spTree>
      <p:nvGrpSpPr>
        <p:cNvPr id="1" name=""/>
        <p:cNvGrpSpPr/>
        <p:nvPr/>
      </p:nvGrpSpPr>
      <p:grpSpPr>
        <a:xfrm>
          <a:off x="0" y="0"/>
          <a:ext cx="0" cy="0"/>
          <a:chOff x="0" y="0"/>
          <a:chExt cx="0" cy="0"/>
        </a:xfrm>
      </p:grpSpPr>
      <p:sp useBgFill="1">
        <p:nvSpPr>
          <p:cNvPr id="6159" name="Rectangle 6158">
            <a:extLst>
              <a:ext uri="{FF2B5EF4-FFF2-40B4-BE49-F238E27FC236}">
                <a16:creationId xmlns:a16="http://schemas.microsoft.com/office/drawing/2014/main" id="{2A0E4E09-FC02-4ADC-951A-3FFA90B6FE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7F4DD4A-46C1-FEA6-E252-5F86786FAB17}"/>
              </a:ext>
            </a:extLst>
          </p:cNvPr>
          <p:cNvSpPr>
            <a:spLocks noGrp="1"/>
          </p:cNvSpPr>
          <p:nvPr>
            <p:ph type="title"/>
          </p:nvPr>
        </p:nvSpPr>
        <p:spPr>
          <a:xfrm>
            <a:off x="4994031" y="281354"/>
            <a:ext cx="7080739" cy="1932926"/>
          </a:xfrm>
        </p:spPr>
        <p:txBody>
          <a:bodyPr>
            <a:normAutofit/>
          </a:bodyPr>
          <a:lstStyle/>
          <a:p>
            <a:pPr algn="ctr"/>
            <a:r>
              <a:rPr lang="en-US" sz="3600" dirty="0">
                <a:solidFill>
                  <a:schemeClr val="tx1"/>
                </a:solidFill>
              </a:rPr>
              <a:t>juvenile delinquency…</a:t>
            </a:r>
            <a:br>
              <a:rPr lang="en-US" sz="3600" dirty="0">
                <a:solidFill>
                  <a:schemeClr val="tx1"/>
                </a:solidFill>
              </a:rPr>
            </a:br>
            <a:br>
              <a:rPr lang="en-US" sz="3600" dirty="0">
                <a:solidFill>
                  <a:schemeClr val="tx1"/>
                </a:solidFill>
              </a:rPr>
            </a:br>
            <a:r>
              <a:rPr lang="en-US" sz="3600" dirty="0">
                <a:solidFill>
                  <a:schemeClr val="tx1"/>
                </a:solidFill>
              </a:rPr>
              <a:t>Understanding the root causes </a:t>
            </a:r>
          </a:p>
        </p:txBody>
      </p:sp>
      <p:sp>
        <p:nvSpPr>
          <p:cNvPr id="6160" name="Freeform: Shape 6159">
            <a:extLst>
              <a:ext uri="{FF2B5EF4-FFF2-40B4-BE49-F238E27FC236}">
                <a16:creationId xmlns:a16="http://schemas.microsoft.com/office/drawing/2014/main" id="{E5821A2D-F010-4C2B-8819-23281D9C77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3"/>
            <a:ext cx="6095695" cy="6857997"/>
          </a:xfrm>
          <a:custGeom>
            <a:avLst/>
            <a:gdLst>
              <a:gd name="connsiteX0" fmla="*/ 3435036 w 6095695"/>
              <a:gd name="connsiteY0" fmla="*/ 0 h 6857997"/>
              <a:gd name="connsiteX1" fmla="*/ 4198562 w 6095695"/>
              <a:gd name="connsiteY1" fmla="*/ 0 h 6857997"/>
              <a:gd name="connsiteX2" fmla="*/ 4365987 w 6095695"/>
              <a:gd name="connsiteY2" fmla="*/ 128761 h 6857997"/>
              <a:gd name="connsiteX3" fmla="*/ 6095695 w 6095695"/>
              <a:gd name="connsiteY3" fmla="*/ 3718209 h 6857997"/>
              <a:gd name="connsiteX4" fmla="*/ 4860911 w 6095695"/>
              <a:gd name="connsiteY4" fmla="*/ 6845880 h 6857997"/>
              <a:gd name="connsiteX5" fmla="*/ 4849107 w 6095695"/>
              <a:gd name="connsiteY5" fmla="*/ 6857997 h 6857997"/>
              <a:gd name="connsiteX6" fmla="*/ 4253869 w 6095695"/>
              <a:gd name="connsiteY6" fmla="*/ 6857997 h 6857997"/>
              <a:gd name="connsiteX7" fmla="*/ 4409441 w 6095695"/>
              <a:gd name="connsiteY7" fmla="*/ 6719623 h 6857997"/>
              <a:gd name="connsiteX8" fmla="*/ 5679794 w 6095695"/>
              <a:gd name="connsiteY8" fmla="*/ 3718209 h 6857997"/>
              <a:gd name="connsiteX9" fmla="*/ 3591563 w 6095695"/>
              <a:gd name="connsiteY9" fmla="*/ 88079 h 6857997"/>
              <a:gd name="connsiteX10" fmla="*/ 0 w 6095695"/>
              <a:gd name="connsiteY10" fmla="*/ 0 h 6857997"/>
              <a:gd name="connsiteX11" fmla="*/ 3177466 w 6095695"/>
              <a:gd name="connsiteY11" fmla="*/ 0 h 6857997"/>
              <a:gd name="connsiteX12" fmla="*/ 3353291 w 6095695"/>
              <a:gd name="connsiteY12" fmla="*/ 88129 h 6857997"/>
              <a:gd name="connsiteX13" fmla="*/ 5560965 w 6095695"/>
              <a:gd name="connsiteY13" fmla="*/ 3718209 h 6857997"/>
              <a:gd name="connsiteX14" fmla="*/ 4325417 w 6095695"/>
              <a:gd name="connsiteY14" fmla="*/ 6637392 h 6857997"/>
              <a:gd name="connsiteX15" fmla="*/ 4077394 w 6095695"/>
              <a:gd name="connsiteY15" fmla="*/ 6857997 h 6857997"/>
              <a:gd name="connsiteX16" fmla="*/ 0 w 6095695"/>
              <a:gd name="connsiteY16" fmla="*/ 6857997 h 68579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095695" h="6857997">
                <a:moveTo>
                  <a:pt x="3435036" y="0"/>
                </a:moveTo>
                <a:lnTo>
                  <a:pt x="4198562" y="0"/>
                </a:lnTo>
                <a:lnTo>
                  <a:pt x="4365987" y="128761"/>
                </a:lnTo>
                <a:cubicBezTo>
                  <a:pt x="5422363" y="981944"/>
                  <a:pt x="6095695" y="2273123"/>
                  <a:pt x="6095695" y="3718209"/>
                </a:cubicBezTo>
                <a:cubicBezTo>
                  <a:pt x="6095695" y="4922447"/>
                  <a:pt x="5628104" y="6019805"/>
                  <a:pt x="4860911" y="6845880"/>
                </a:cubicBezTo>
                <a:lnTo>
                  <a:pt x="4849107" y="6857997"/>
                </a:lnTo>
                <a:lnTo>
                  <a:pt x="4253869" y="6857997"/>
                </a:lnTo>
                <a:lnTo>
                  <a:pt x="4409441" y="6719623"/>
                </a:lnTo>
                <a:cubicBezTo>
                  <a:pt x="5194330" y="5951494"/>
                  <a:pt x="5679794" y="4890334"/>
                  <a:pt x="5679794" y="3718209"/>
                </a:cubicBezTo>
                <a:cubicBezTo>
                  <a:pt x="5679794" y="2179795"/>
                  <a:pt x="4843506" y="832535"/>
                  <a:pt x="3591563" y="88079"/>
                </a:cubicBezTo>
                <a:close/>
                <a:moveTo>
                  <a:pt x="0" y="0"/>
                </a:moveTo>
                <a:lnTo>
                  <a:pt x="3177466" y="0"/>
                </a:lnTo>
                <a:lnTo>
                  <a:pt x="3353291" y="88129"/>
                </a:lnTo>
                <a:cubicBezTo>
                  <a:pt x="4668281" y="787221"/>
                  <a:pt x="5560965" y="2150692"/>
                  <a:pt x="5560965" y="3718209"/>
                </a:cubicBezTo>
                <a:cubicBezTo>
                  <a:pt x="5560965" y="4858221"/>
                  <a:pt x="5088802" y="5890308"/>
                  <a:pt x="4325417" y="6637392"/>
                </a:cubicBezTo>
                <a:lnTo>
                  <a:pt x="4077394" y="6857997"/>
                </a:lnTo>
                <a:lnTo>
                  <a:pt x="0" y="6857997"/>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6146" name="Picture 2" descr="Juvenile Delinquency: Its meaning and causes, legal provisions">
            <a:extLst>
              <a:ext uri="{FF2B5EF4-FFF2-40B4-BE49-F238E27FC236}">
                <a16:creationId xmlns:a16="http://schemas.microsoft.com/office/drawing/2014/main" id="{7BE0433A-9DA8-8D22-A313-79F9E812A35F}"/>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6302" r="1053"/>
          <a:stretch/>
        </p:blipFill>
        <p:spPr bwMode="auto">
          <a:xfrm>
            <a:off x="823396" y="1480610"/>
            <a:ext cx="3573675" cy="3987704"/>
          </a:xfrm>
          <a:prstGeom prst="rect">
            <a:avLst/>
          </a:prstGeom>
          <a:noFill/>
          <a:extLst>
            <a:ext uri="{909E8E84-426E-40DD-AFC4-6F175D3DCCD1}">
              <a14:hiddenFill xmlns:a14="http://schemas.microsoft.com/office/drawing/2010/main">
                <a:solidFill>
                  <a:srgbClr val="FFFFFF"/>
                </a:solidFill>
              </a14:hiddenFill>
            </a:ext>
          </a:extLst>
        </p:spPr>
      </p:pic>
      <p:grpSp>
        <p:nvGrpSpPr>
          <p:cNvPr id="6161" name="Group 6160">
            <a:extLst>
              <a:ext uri="{FF2B5EF4-FFF2-40B4-BE49-F238E27FC236}">
                <a16:creationId xmlns:a16="http://schemas.microsoft.com/office/drawing/2014/main" id="{D68B9961-F007-40D1-AF51-61B6DE5106C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01725" y="6229681"/>
            <a:ext cx="457200" cy="457200"/>
            <a:chOff x="11361456" y="6195813"/>
            <a:chExt cx="548640" cy="548640"/>
          </a:xfrm>
        </p:grpSpPr>
        <p:sp>
          <p:nvSpPr>
            <p:cNvPr id="6162" name="Oval 6161">
              <a:extLst>
                <a:ext uri="{FF2B5EF4-FFF2-40B4-BE49-F238E27FC236}">
                  <a16:creationId xmlns:a16="http://schemas.microsoft.com/office/drawing/2014/main" id="{E9FDF494-C7FB-47DF-BD39-1F65FA5508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61456" y="6195813"/>
              <a:ext cx="548640" cy="548640"/>
            </a:xfrm>
            <a:prstGeom prst="ellipse">
              <a:avLst/>
            </a:prstGeom>
            <a:blipFill dpi="0" rotWithShape="1">
              <a:blip r:embed="rId5">
                <a:duotone>
                  <a:schemeClr val="accent1">
                    <a:shade val="45000"/>
                    <a:satMod val="135000"/>
                  </a:schemeClr>
                  <a:prstClr val="white"/>
                </a:duotone>
                <a:extLst>
                  <a:ext uri="{BEBA8EAE-BF5A-486C-A8C5-ECC9F3942E4B}">
                    <a14:imgProps xmlns:a14="http://schemas.microsoft.com/office/drawing/2010/main">
                      <a14:imgLayer r:embed="rId6">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a:lstStyle/>
            <a:p>
              <a:endParaRPr lang="en-US" dirty="0"/>
            </a:p>
          </p:txBody>
        </p:sp>
        <p:sp>
          <p:nvSpPr>
            <p:cNvPr id="6163" name="Oval 6162">
              <a:extLst>
                <a:ext uri="{FF2B5EF4-FFF2-40B4-BE49-F238E27FC236}">
                  <a16:creationId xmlns:a16="http://schemas.microsoft.com/office/drawing/2014/main" id="{3A822E1C-4C1A-4BEE-B19C-0FFB2D57BB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96488" y="6230844"/>
              <a:ext cx="478576" cy="478578"/>
            </a:xfrm>
            <a:prstGeom prst="ellipse">
              <a:avLst/>
            </a:prstGeom>
            <a:noFill/>
            <a:ln w="12700" cap="flat" cmpd="sng" algn="ctr">
              <a:solidFill>
                <a:srgbClr val="FFFFFF"/>
              </a:solidFill>
              <a:prstDash val="solid"/>
            </a:ln>
            <a:effectLst/>
          </p:spPr>
          <p:txBody>
            <a:bodyPr/>
            <a:lstStyle/>
            <a:p>
              <a:endParaRPr lang="en-US" dirty="0"/>
            </a:p>
          </p:txBody>
        </p:sp>
      </p:grpSp>
      <p:graphicFrame>
        <p:nvGraphicFramePr>
          <p:cNvPr id="22" name="Content Placeholder 2">
            <a:extLst>
              <a:ext uri="{FF2B5EF4-FFF2-40B4-BE49-F238E27FC236}">
                <a16:creationId xmlns:a16="http://schemas.microsoft.com/office/drawing/2014/main" id="{AF9046B3-E841-02BF-2B8C-100E362E5D68}"/>
              </a:ext>
            </a:extLst>
          </p:cNvPr>
          <p:cNvGraphicFramePr>
            <a:graphicFrameLocks noGrp="1"/>
          </p:cNvGraphicFramePr>
          <p:nvPr>
            <p:ph idx="1"/>
            <p:extLst>
              <p:ext uri="{D42A27DB-BD31-4B8C-83A1-F6EECF244321}">
                <p14:modId xmlns:p14="http://schemas.microsoft.com/office/powerpoint/2010/main" val="626560291"/>
              </p:ext>
            </p:extLst>
          </p:nvPr>
        </p:nvGraphicFramePr>
        <p:xfrm>
          <a:off x="6386286" y="2456596"/>
          <a:ext cx="4741962" cy="371560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504590082"/>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2"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F85E0883-9001-4D4E-9C91-E8D165DAF9C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01725" y="6229681"/>
            <a:ext cx="457200" cy="457200"/>
            <a:chOff x="11361456" y="6195813"/>
            <a:chExt cx="548640" cy="548640"/>
          </a:xfrm>
        </p:grpSpPr>
        <p:sp>
          <p:nvSpPr>
            <p:cNvPr id="10" name="Oval 9">
              <a:extLst>
                <a:ext uri="{FF2B5EF4-FFF2-40B4-BE49-F238E27FC236}">
                  <a16:creationId xmlns:a16="http://schemas.microsoft.com/office/drawing/2014/main" id="{94AEEF45-F5C8-4322-9C98-33BB7A5A29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61456" y="6195813"/>
              <a:ext cx="548640" cy="548640"/>
            </a:xfrm>
            <a:prstGeom prst="ellipse">
              <a:avLst/>
            </a:prstGeom>
            <a:blipFill dpi="0" rotWithShape="1">
              <a:blip r:embed="rId3">
                <a:duotone>
                  <a:schemeClr val="accent1">
                    <a:shade val="45000"/>
                    <a:satMod val="135000"/>
                  </a:schemeClr>
                  <a:prstClr val="white"/>
                </a:duotone>
                <a:extLst>
                  <a:ext uri="{BEBA8EAE-BF5A-486C-A8C5-ECC9F3942E4B}">
                    <a14:imgProps xmlns:a14="http://schemas.microsoft.com/office/drawing/2010/main">
                      <a14:imgLayer r:embed="rId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a:lstStyle/>
            <a:p>
              <a:endParaRPr lang="en-US" dirty="0"/>
            </a:p>
          </p:txBody>
        </p:sp>
        <p:sp>
          <p:nvSpPr>
            <p:cNvPr id="11" name="Oval 10">
              <a:extLst>
                <a:ext uri="{FF2B5EF4-FFF2-40B4-BE49-F238E27FC236}">
                  <a16:creationId xmlns:a16="http://schemas.microsoft.com/office/drawing/2014/main" id="{185E4386-A445-455A-91C4-16DE5DA9FC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96488" y="6230844"/>
              <a:ext cx="478576" cy="478578"/>
            </a:xfrm>
            <a:prstGeom prst="ellipse">
              <a:avLst/>
            </a:prstGeom>
            <a:noFill/>
            <a:ln w="12700" cap="flat" cmpd="sng" algn="ctr">
              <a:solidFill>
                <a:srgbClr val="FFFFFF"/>
              </a:solidFill>
              <a:prstDash val="solid"/>
            </a:ln>
            <a:effectLst/>
          </p:spPr>
          <p:txBody>
            <a:bodyPr/>
            <a:lstStyle/>
            <a:p>
              <a:endParaRPr lang="en-US" dirty="0"/>
            </a:p>
          </p:txBody>
        </p:sp>
      </p:grpSp>
      <p:sp>
        <p:nvSpPr>
          <p:cNvPr id="2" name="Title 1">
            <a:extLst>
              <a:ext uri="{FF2B5EF4-FFF2-40B4-BE49-F238E27FC236}">
                <a16:creationId xmlns:a16="http://schemas.microsoft.com/office/drawing/2014/main" id="{585EE93D-FAD7-F1E1-2979-4DF72E219BB6}"/>
              </a:ext>
            </a:extLst>
          </p:cNvPr>
          <p:cNvSpPr>
            <a:spLocks noGrp="1"/>
          </p:cNvSpPr>
          <p:nvPr>
            <p:ph type="title"/>
          </p:nvPr>
        </p:nvSpPr>
        <p:spPr>
          <a:xfrm>
            <a:off x="235787" y="23481"/>
            <a:ext cx="11394537" cy="1734236"/>
          </a:xfrm>
        </p:spPr>
        <p:txBody>
          <a:bodyPr vert="horz" lIns="91440" tIns="45720" rIns="91440" bIns="45720" rtlCol="0" anchor="ctr">
            <a:normAutofit/>
          </a:bodyPr>
          <a:lstStyle/>
          <a:p>
            <a:pPr algn="ctr"/>
            <a:r>
              <a:rPr lang="en-US" sz="4400" dirty="0"/>
              <a:t>Promoting collaboration between courts and media</a:t>
            </a:r>
          </a:p>
        </p:txBody>
      </p:sp>
      <p:sp>
        <p:nvSpPr>
          <p:cNvPr id="7" name="Rectangle 6">
            <a:extLst>
              <a:ext uri="{FF2B5EF4-FFF2-40B4-BE49-F238E27FC236}">
                <a16:creationId xmlns:a16="http://schemas.microsoft.com/office/drawing/2014/main" id="{3FD711E9-7F79-40A9-8D9E-4AE293C154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6800" y="2013293"/>
            <a:ext cx="10058400" cy="80683"/>
          </a:xfrm>
          <a:prstGeom prst="rect">
            <a:avLst/>
          </a:prstGeom>
          <a:blipFill dpi="0" rotWithShape="1">
            <a:blip r:embed="rId5">
              <a:alphaModFix amt="85000"/>
              <a:lum bright="70000" contrast="-70000"/>
              <a:extLst>
                <a:ext uri="{BEBA8EAE-BF5A-486C-A8C5-ECC9F3942E4B}">
                  <a14:imgProps xmlns:a14="http://schemas.microsoft.com/office/drawing/2010/main">
                    <a14:imgLayer r:embed="rId6">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8" name="TextBox 2">
            <a:extLst>
              <a:ext uri="{FF2B5EF4-FFF2-40B4-BE49-F238E27FC236}">
                <a16:creationId xmlns:a16="http://schemas.microsoft.com/office/drawing/2014/main" id="{79A2001F-86C9-6776-BF37-74B21A195A27}"/>
              </a:ext>
            </a:extLst>
          </p:cNvPr>
          <p:cNvGraphicFramePr/>
          <p:nvPr>
            <p:extLst>
              <p:ext uri="{D42A27DB-BD31-4B8C-83A1-F6EECF244321}">
                <p14:modId xmlns:p14="http://schemas.microsoft.com/office/powerpoint/2010/main" val="3431124765"/>
              </p:ext>
            </p:extLst>
          </p:nvPr>
        </p:nvGraphicFramePr>
        <p:xfrm>
          <a:off x="1069975" y="2385390"/>
          <a:ext cx="10058400" cy="361784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3" name="TextBox 2">
            <a:extLst>
              <a:ext uri="{FF2B5EF4-FFF2-40B4-BE49-F238E27FC236}">
                <a16:creationId xmlns:a16="http://schemas.microsoft.com/office/drawing/2014/main" id="{135E6AED-EB6E-4D01-20F4-92F59A8CF5D7}"/>
              </a:ext>
            </a:extLst>
          </p:cNvPr>
          <p:cNvSpPr txBox="1"/>
          <p:nvPr/>
        </p:nvSpPr>
        <p:spPr>
          <a:xfrm>
            <a:off x="3138488" y="1284193"/>
            <a:ext cx="6054030" cy="769441"/>
          </a:xfrm>
          <a:prstGeom prst="rect">
            <a:avLst/>
          </a:prstGeom>
          <a:noFill/>
        </p:spPr>
        <p:txBody>
          <a:bodyPr wrap="none" rtlCol="0">
            <a:spAutoFit/>
          </a:bodyPr>
          <a:lstStyle/>
          <a:p>
            <a:pPr algn="ctr"/>
            <a:r>
              <a:rPr lang="en-US" sz="4400" dirty="0">
                <a:solidFill>
                  <a:srgbClr val="FF0000"/>
                </a:solidFill>
                <a:latin typeface="+mj-lt"/>
              </a:rPr>
              <a:t>TRUTH IS OUR BEST GUIDANCE</a:t>
            </a:r>
          </a:p>
        </p:txBody>
      </p:sp>
    </p:spTree>
    <p:extLst>
      <p:ext uri="{BB962C8B-B14F-4D97-AF65-F5344CB8AC3E}">
        <p14:creationId xmlns:p14="http://schemas.microsoft.com/office/powerpoint/2010/main" val="7679923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AsOne/>
      </p:bldGraphic>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TM03090434[[fn=Wood Type]]</Template>
  <TotalTime>1668</TotalTime>
  <Words>2009</Words>
  <Application>Microsoft Office PowerPoint</Application>
  <PresentationFormat>Widescreen</PresentationFormat>
  <Paragraphs>134</Paragraphs>
  <Slides>12</Slides>
  <Notes>12</Notes>
  <HiddenSlides>0</HiddenSlides>
  <MMClips>2</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Calibri</vt:lpstr>
      <vt:lpstr>Rockwell</vt:lpstr>
      <vt:lpstr>Rockwell Condensed</vt:lpstr>
      <vt:lpstr>Rockwell Extra Bold</vt:lpstr>
      <vt:lpstr>Times New Roman</vt:lpstr>
      <vt:lpstr>Wingdings</vt:lpstr>
      <vt:lpstr>Wood Type</vt:lpstr>
      <vt:lpstr>COVERING JUVENILE COURT</vt:lpstr>
      <vt:lpstr>Media and the juvenile justice system</vt:lpstr>
      <vt:lpstr>The media is on the telephone….</vt:lpstr>
      <vt:lpstr>The media are not the enemy </vt:lpstr>
      <vt:lpstr>IMPACT OF MEDIA ON THE FAIRNESS OF THE TRIAL PROCESS </vt:lpstr>
      <vt:lpstr>Shepard V. MAXWELL, 384 u.s. 333 (1966)</vt:lpstr>
      <vt:lpstr>PowerPoint Presentation</vt:lpstr>
      <vt:lpstr>juvenile delinquency…  Understanding the root causes </vt:lpstr>
      <vt:lpstr>Promoting collaboration between courts and media</vt:lpstr>
      <vt:lpstr>AND ALL THAT IS TO SAY…</vt:lpstr>
      <vt:lpstr>Know your why!</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COVERING JUVENILE COURT</dc:title>
  <dc:creator>Ranord J. Darensburg</dc:creator>
  <cp:lastModifiedBy>Ranord J. Darensburg</cp:lastModifiedBy>
  <cp:revision>3</cp:revision>
  <cp:lastPrinted>2024-01-17T16:09:00Z</cp:lastPrinted>
  <dcterms:created xsi:type="dcterms:W3CDTF">2024-01-15T22:09:35Z</dcterms:created>
  <dcterms:modified xsi:type="dcterms:W3CDTF">2024-01-17T17:11:55Z</dcterms:modified>
</cp:coreProperties>
</file>