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1260" r:id="rId2"/>
    <p:sldId id="2141411904" r:id="rId3"/>
    <p:sldId id="2141411906" r:id="rId4"/>
    <p:sldId id="2141411905" r:id="rId5"/>
    <p:sldId id="2141411907" r:id="rId6"/>
    <p:sldId id="564" r:id="rId7"/>
    <p:sldId id="1090" r:id="rId8"/>
    <p:sldId id="1124" r:id="rId9"/>
    <p:sldId id="540" r:id="rId10"/>
    <p:sldId id="267" r:id="rId11"/>
    <p:sldId id="1149" r:id="rId12"/>
    <p:sldId id="1135" r:id="rId13"/>
    <p:sldId id="1299" r:id="rId14"/>
    <p:sldId id="2141411859" r:id="rId15"/>
    <p:sldId id="363" r:id="rId16"/>
    <p:sldId id="261" r:id="rId17"/>
    <p:sldId id="264" r:id="rId18"/>
    <p:sldId id="2141411862" r:id="rId19"/>
    <p:sldId id="1087" r:id="rId20"/>
    <p:sldId id="1264" r:id="rId21"/>
    <p:sldId id="1292" r:id="rId22"/>
    <p:sldId id="1262" r:id="rId23"/>
    <p:sldId id="552" r:id="rId24"/>
    <p:sldId id="1293" r:id="rId25"/>
    <p:sldId id="1294" r:id="rId26"/>
    <p:sldId id="2141411908" r:id="rId27"/>
    <p:sldId id="2141411909" r:id="rId28"/>
    <p:sldId id="1295" r:id="rId29"/>
    <p:sldId id="1296" r:id="rId30"/>
    <p:sldId id="2141411910" r:id="rId31"/>
    <p:sldId id="1302" r:id="rId32"/>
    <p:sldId id="568" r:id="rId33"/>
    <p:sldId id="55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1" autoAdjust="0"/>
    <p:restoredTop sz="92245" autoAdjust="0"/>
  </p:normalViewPr>
  <p:slideViewPr>
    <p:cSldViewPr snapToGrid="0">
      <p:cViewPr varScale="1">
        <p:scale>
          <a:sx n="114" d="100"/>
          <a:sy n="114" d="100"/>
        </p:scale>
        <p:origin x="168" y="25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4F481-52C8-EC4A-B4BC-8C8276F22355}"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C3597D91-C3D1-1044-AB71-78678875AD55}">
      <dgm:prSet phldrT="[Text]"/>
      <dgm:spPr/>
      <dgm:t>
        <a:bodyPr/>
        <a:lstStyle/>
        <a:p>
          <a:r>
            <a:rPr lang="en-US" dirty="0">
              <a:latin typeface="Roboto" panose="02000000000000000000" pitchFamily="2" charset="0"/>
              <a:ea typeface="Roboto" panose="02000000000000000000" pitchFamily="2" charset="0"/>
            </a:rPr>
            <a:t>Self Awareness</a:t>
          </a:r>
        </a:p>
      </dgm:t>
    </dgm:pt>
    <dgm:pt modelId="{9535C439-56BC-A047-A834-9898C8D46C94}" type="par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00A16E78-ED36-1C43-BEC3-562E6750BA47}" type="sib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25415927-4566-6A49-9E6F-4B1B4AD8A930}">
      <dgm:prSet phldrT="[Text]"/>
      <dgm:spPr/>
      <dgm:t>
        <a:bodyPr/>
        <a:lstStyle/>
        <a:p>
          <a:r>
            <a:rPr lang="en-US" dirty="0">
              <a:solidFill>
                <a:schemeClr val="accent5"/>
              </a:solidFill>
              <a:latin typeface="Roboto" panose="02000000000000000000" pitchFamily="2" charset="0"/>
              <a:ea typeface="Roboto" panose="02000000000000000000" pitchFamily="2" charset="0"/>
            </a:rPr>
            <a:t>Social Awareness</a:t>
          </a:r>
        </a:p>
      </dgm:t>
    </dgm:pt>
    <dgm:pt modelId="{74A4847E-0B99-3140-A21A-E85ED454EFE6}" type="par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B9E95692-FCFF-944A-8176-514EC60D79E4}" type="sib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C09EDD5F-5E53-9B43-8C8A-933ED55EEA47}">
      <dgm:prSet phldrT="[Text]"/>
      <dgm:spPr/>
      <dgm:t>
        <a:bodyPr/>
        <a:lstStyle/>
        <a:p>
          <a:r>
            <a:rPr lang="en-US" dirty="0">
              <a:latin typeface="Roboto" panose="02000000000000000000" pitchFamily="2" charset="0"/>
              <a:ea typeface="Roboto" panose="02000000000000000000" pitchFamily="2" charset="0"/>
            </a:rPr>
            <a:t>Self Management</a:t>
          </a:r>
        </a:p>
      </dgm:t>
    </dgm:pt>
    <dgm:pt modelId="{6712E6D4-A805-A540-9C9B-15F891229E15}" type="par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985E9BDB-8C06-3A43-92A4-A33155F262CC}" type="sib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5EE127F4-4153-404F-AE13-36A98F854BBC}">
      <dgm:prSet phldrT="[Text]"/>
      <dgm:spPr/>
      <dgm:t>
        <a:bodyPr/>
        <a:lstStyle/>
        <a:p>
          <a:r>
            <a:rPr lang="en-US" dirty="0">
              <a:latin typeface="Roboto" panose="02000000000000000000" pitchFamily="2" charset="0"/>
              <a:ea typeface="Roboto" panose="02000000000000000000" pitchFamily="2" charset="0"/>
            </a:rPr>
            <a:t>Relationship Management </a:t>
          </a:r>
        </a:p>
      </dgm:t>
    </dgm:pt>
    <dgm:pt modelId="{29F1E81F-5929-834A-A843-6A4598EFE2CD}" type="par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94447A41-9223-F745-81D8-0A9F4E0818CD}" type="sib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B520197E-FFB5-8745-9348-ED665CF996D5}" type="pres">
      <dgm:prSet presAssocID="{5614F481-52C8-EC4A-B4BC-8C8276F22355}" presName="matrix" presStyleCnt="0">
        <dgm:presLayoutVars>
          <dgm:chMax val="1"/>
          <dgm:dir/>
          <dgm:resizeHandles val="exact"/>
        </dgm:presLayoutVars>
      </dgm:prSet>
      <dgm:spPr/>
    </dgm:pt>
    <dgm:pt modelId="{68AB2AEC-5F7A-1D42-B8EA-2B0FEDC7B9A2}" type="pres">
      <dgm:prSet presAssocID="{5614F481-52C8-EC4A-B4BC-8C8276F22355}" presName="diamond" presStyleLbl="bgShp" presStyleIdx="0" presStyleCnt="1"/>
      <dgm:spPr/>
    </dgm:pt>
    <dgm:pt modelId="{1BC2E292-0DC9-E04B-8166-22BB15CBC65A}" type="pres">
      <dgm:prSet presAssocID="{5614F481-52C8-EC4A-B4BC-8C8276F22355}" presName="quad1" presStyleLbl="node1" presStyleIdx="0" presStyleCnt="4">
        <dgm:presLayoutVars>
          <dgm:chMax val="0"/>
          <dgm:chPref val="0"/>
          <dgm:bulletEnabled val="1"/>
        </dgm:presLayoutVars>
      </dgm:prSet>
      <dgm:spPr/>
    </dgm:pt>
    <dgm:pt modelId="{D4B87B6D-7CA3-0F45-8ACB-F378FF2E9FA5}" type="pres">
      <dgm:prSet presAssocID="{5614F481-52C8-EC4A-B4BC-8C8276F22355}" presName="quad2" presStyleLbl="node1" presStyleIdx="1" presStyleCnt="4">
        <dgm:presLayoutVars>
          <dgm:chMax val="0"/>
          <dgm:chPref val="0"/>
          <dgm:bulletEnabled val="1"/>
        </dgm:presLayoutVars>
      </dgm:prSet>
      <dgm:spPr/>
    </dgm:pt>
    <dgm:pt modelId="{1A3C8704-BB55-AB40-9363-6D559D51A1D0}" type="pres">
      <dgm:prSet presAssocID="{5614F481-52C8-EC4A-B4BC-8C8276F22355}" presName="quad3" presStyleLbl="node1" presStyleIdx="2" presStyleCnt="4">
        <dgm:presLayoutVars>
          <dgm:chMax val="0"/>
          <dgm:chPref val="0"/>
          <dgm:bulletEnabled val="1"/>
        </dgm:presLayoutVars>
      </dgm:prSet>
      <dgm:spPr/>
    </dgm:pt>
    <dgm:pt modelId="{C407F687-E98E-B547-B2AA-2FF154F3C4E2}" type="pres">
      <dgm:prSet presAssocID="{5614F481-52C8-EC4A-B4BC-8C8276F22355}" presName="quad4" presStyleLbl="node1" presStyleIdx="3" presStyleCnt="4">
        <dgm:presLayoutVars>
          <dgm:chMax val="0"/>
          <dgm:chPref val="0"/>
          <dgm:bulletEnabled val="1"/>
        </dgm:presLayoutVars>
      </dgm:prSet>
      <dgm:spPr/>
    </dgm:pt>
  </dgm:ptLst>
  <dgm:cxnLst>
    <dgm:cxn modelId="{1574C759-0AAA-9C47-B018-B791CCBC6406}" type="presOf" srcId="{C3597D91-C3D1-1044-AB71-78678875AD55}" destId="{1BC2E292-0DC9-E04B-8166-22BB15CBC65A}" srcOrd="0" destOrd="0" presId="urn:microsoft.com/office/officeart/2005/8/layout/matrix3"/>
    <dgm:cxn modelId="{AE77A961-AE11-114D-8930-C9D83FF36AEC}" srcId="{5614F481-52C8-EC4A-B4BC-8C8276F22355}" destId="{25415927-4566-6A49-9E6F-4B1B4AD8A930}" srcOrd="1" destOrd="0" parTransId="{74A4847E-0B99-3140-A21A-E85ED454EFE6}" sibTransId="{B9E95692-FCFF-944A-8176-514EC60D79E4}"/>
    <dgm:cxn modelId="{67C80277-EA38-BE4D-A82E-5FD17DAE4FAF}" srcId="{5614F481-52C8-EC4A-B4BC-8C8276F22355}" destId="{C3597D91-C3D1-1044-AB71-78678875AD55}" srcOrd="0" destOrd="0" parTransId="{9535C439-56BC-A047-A834-9898C8D46C94}" sibTransId="{00A16E78-ED36-1C43-BEC3-562E6750BA47}"/>
    <dgm:cxn modelId="{7AE6B283-819A-7646-B1A7-AC000521C147}" type="presOf" srcId="{5EE127F4-4153-404F-AE13-36A98F854BBC}" destId="{C407F687-E98E-B547-B2AA-2FF154F3C4E2}" srcOrd="0" destOrd="0" presId="urn:microsoft.com/office/officeart/2005/8/layout/matrix3"/>
    <dgm:cxn modelId="{52F919A6-8364-294C-8A77-EDAF45E4B10F}" srcId="{5614F481-52C8-EC4A-B4BC-8C8276F22355}" destId="{C09EDD5F-5E53-9B43-8C8A-933ED55EEA47}" srcOrd="2" destOrd="0" parTransId="{6712E6D4-A805-A540-9C9B-15F891229E15}" sibTransId="{985E9BDB-8C06-3A43-92A4-A33155F262CC}"/>
    <dgm:cxn modelId="{198B5FA7-0A8E-634F-A484-27DCA7D1B9BF}" type="presOf" srcId="{25415927-4566-6A49-9E6F-4B1B4AD8A930}" destId="{D4B87B6D-7CA3-0F45-8ACB-F378FF2E9FA5}" srcOrd="0" destOrd="0" presId="urn:microsoft.com/office/officeart/2005/8/layout/matrix3"/>
    <dgm:cxn modelId="{49A5A2B0-6258-344F-8CE4-089EAFB82B79}" type="presOf" srcId="{5614F481-52C8-EC4A-B4BC-8C8276F22355}" destId="{B520197E-FFB5-8745-9348-ED665CF996D5}" srcOrd="0" destOrd="0" presId="urn:microsoft.com/office/officeart/2005/8/layout/matrix3"/>
    <dgm:cxn modelId="{913EC0BF-CFE3-AC44-9716-E7A2AD0E1705}" type="presOf" srcId="{C09EDD5F-5E53-9B43-8C8A-933ED55EEA47}" destId="{1A3C8704-BB55-AB40-9363-6D559D51A1D0}" srcOrd="0" destOrd="0" presId="urn:microsoft.com/office/officeart/2005/8/layout/matrix3"/>
    <dgm:cxn modelId="{1871E1F9-AF91-2B48-B314-FCC9466AD0C5}" srcId="{5614F481-52C8-EC4A-B4BC-8C8276F22355}" destId="{5EE127F4-4153-404F-AE13-36A98F854BBC}" srcOrd="3" destOrd="0" parTransId="{29F1E81F-5929-834A-A843-6A4598EFE2CD}" sibTransId="{94447A41-9223-F745-81D8-0A9F4E0818CD}"/>
    <dgm:cxn modelId="{8087A774-0B7A-F04E-A660-5418C5CD8C1F}" type="presParOf" srcId="{B520197E-FFB5-8745-9348-ED665CF996D5}" destId="{68AB2AEC-5F7A-1D42-B8EA-2B0FEDC7B9A2}" srcOrd="0" destOrd="0" presId="urn:microsoft.com/office/officeart/2005/8/layout/matrix3"/>
    <dgm:cxn modelId="{281B24E0-C2E1-AB44-AB03-69333C06C601}" type="presParOf" srcId="{B520197E-FFB5-8745-9348-ED665CF996D5}" destId="{1BC2E292-0DC9-E04B-8166-22BB15CBC65A}" srcOrd="1" destOrd="0" presId="urn:microsoft.com/office/officeart/2005/8/layout/matrix3"/>
    <dgm:cxn modelId="{42FB6F4A-81F1-A347-8587-98D878B813BD}" type="presParOf" srcId="{B520197E-FFB5-8745-9348-ED665CF996D5}" destId="{D4B87B6D-7CA3-0F45-8ACB-F378FF2E9FA5}" srcOrd="2" destOrd="0" presId="urn:microsoft.com/office/officeart/2005/8/layout/matrix3"/>
    <dgm:cxn modelId="{4942B749-27FA-634C-A131-8CFA9AB0019E}" type="presParOf" srcId="{B520197E-FFB5-8745-9348-ED665CF996D5}" destId="{1A3C8704-BB55-AB40-9363-6D559D51A1D0}" srcOrd="3" destOrd="0" presId="urn:microsoft.com/office/officeart/2005/8/layout/matrix3"/>
    <dgm:cxn modelId="{7E66B2C2-BA8F-8A4C-9853-B7F712015BDE}" type="presParOf" srcId="{B520197E-FFB5-8745-9348-ED665CF996D5}" destId="{C407F687-E98E-B547-B2AA-2FF154F3C4E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24A43-B12F-4C9D-AC47-99BD954B7502}"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CE600218-A186-454C-8CA0-AFCCBF5E0B91}">
      <dgm:prSet/>
      <dgm:spPr/>
      <dgm:t>
        <a:bodyPr/>
        <a:lstStyle/>
        <a:p>
          <a:r>
            <a:rPr lang="en-US"/>
            <a:t>What did happen</a:t>
          </a:r>
        </a:p>
      </dgm:t>
    </dgm:pt>
    <dgm:pt modelId="{44FE0BDB-FBA4-4DCF-9C66-97DAC61BDA4F}" type="parTrans" cxnId="{7FEDF505-748B-4D52-B768-E2A9A86A51CA}">
      <dgm:prSet/>
      <dgm:spPr/>
      <dgm:t>
        <a:bodyPr/>
        <a:lstStyle/>
        <a:p>
          <a:endParaRPr lang="en-US"/>
        </a:p>
      </dgm:t>
    </dgm:pt>
    <dgm:pt modelId="{3D88251A-3B9C-41A6-9AEF-FE1F0C0D8A92}" type="sibTrans" cxnId="{7FEDF505-748B-4D52-B768-E2A9A86A51CA}">
      <dgm:prSet/>
      <dgm:spPr/>
      <dgm:t>
        <a:bodyPr/>
        <a:lstStyle/>
        <a:p>
          <a:endParaRPr lang="en-US"/>
        </a:p>
      </dgm:t>
    </dgm:pt>
    <dgm:pt modelId="{D95F8F6E-78D9-445E-B1CD-0830AA2FE73A}">
      <dgm:prSet/>
      <dgm:spPr/>
      <dgm:t>
        <a:bodyPr/>
        <a:lstStyle/>
        <a:p>
          <a:r>
            <a:rPr lang="en-US"/>
            <a:t>What you did to survive: your protections</a:t>
          </a:r>
        </a:p>
      </dgm:t>
    </dgm:pt>
    <dgm:pt modelId="{22A32DE9-581F-43CE-92AC-F567A3AB8869}" type="parTrans" cxnId="{D3F1043E-AFD3-4BB3-99FD-9074D4D48C0E}">
      <dgm:prSet/>
      <dgm:spPr/>
      <dgm:t>
        <a:bodyPr/>
        <a:lstStyle/>
        <a:p>
          <a:endParaRPr lang="en-US"/>
        </a:p>
      </dgm:t>
    </dgm:pt>
    <dgm:pt modelId="{3A88EF49-32F3-41EC-8FFC-9E7B23F30E0A}" type="sibTrans" cxnId="{D3F1043E-AFD3-4BB3-99FD-9074D4D48C0E}">
      <dgm:prSet/>
      <dgm:spPr/>
      <dgm:t>
        <a:bodyPr/>
        <a:lstStyle/>
        <a:p>
          <a:endParaRPr lang="en-US"/>
        </a:p>
      </dgm:t>
    </dgm:pt>
    <dgm:pt modelId="{33F5D4E0-5172-4F32-8F2E-137BAF904073}">
      <dgm:prSet/>
      <dgm:spPr/>
      <dgm:t>
        <a:bodyPr/>
        <a:lstStyle/>
        <a:p>
          <a:r>
            <a:rPr lang="en-US"/>
            <a:t>What didn’t happen</a:t>
          </a:r>
        </a:p>
      </dgm:t>
    </dgm:pt>
    <dgm:pt modelId="{91BBBF30-689F-4DC4-813F-02E144044047}" type="parTrans" cxnId="{1C6F6012-B5AD-4B83-AF33-FB8FD06F6411}">
      <dgm:prSet/>
      <dgm:spPr/>
      <dgm:t>
        <a:bodyPr/>
        <a:lstStyle/>
        <a:p>
          <a:endParaRPr lang="en-US"/>
        </a:p>
      </dgm:t>
    </dgm:pt>
    <dgm:pt modelId="{35D92A03-B5C9-4EF5-94B2-E9019A2B807A}" type="sibTrans" cxnId="{1C6F6012-B5AD-4B83-AF33-FB8FD06F6411}">
      <dgm:prSet/>
      <dgm:spPr/>
      <dgm:t>
        <a:bodyPr/>
        <a:lstStyle/>
        <a:p>
          <a:endParaRPr lang="en-US"/>
        </a:p>
      </dgm:t>
    </dgm:pt>
    <dgm:pt modelId="{A62FD1E2-85EE-C246-8C3F-0D7630EC3D92}" type="pres">
      <dgm:prSet presAssocID="{0FB24A43-B12F-4C9D-AC47-99BD954B7502}" presName="vert0" presStyleCnt="0">
        <dgm:presLayoutVars>
          <dgm:dir/>
          <dgm:animOne val="branch"/>
          <dgm:animLvl val="lvl"/>
        </dgm:presLayoutVars>
      </dgm:prSet>
      <dgm:spPr/>
    </dgm:pt>
    <dgm:pt modelId="{AF11ED44-B9F7-B646-919A-834E74E90885}" type="pres">
      <dgm:prSet presAssocID="{CE600218-A186-454C-8CA0-AFCCBF5E0B91}" presName="thickLine" presStyleLbl="alignNode1" presStyleIdx="0" presStyleCnt="3"/>
      <dgm:spPr/>
    </dgm:pt>
    <dgm:pt modelId="{31BDA1F2-588A-DE41-B8E8-594530217B94}" type="pres">
      <dgm:prSet presAssocID="{CE600218-A186-454C-8CA0-AFCCBF5E0B91}" presName="horz1" presStyleCnt="0"/>
      <dgm:spPr/>
    </dgm:pt>
    <dgm:pt modelId="{1C9E7C23-B1E4-9C41-BC56-7360241A2029}" type="pres">
      <dgm:prSet presAssocID="{CE600218-A186-454C-8CA0-AFCCBF5E0B91}" presName="tx1" presStyleLbl="revTx" presStyleIdx="0" presStyleCnt="3"/>
      <dgm:spPr/>
    </dgm:pt>
    <dgm:pt modelId="{BFD3A660-0A5E-DC4D-BD83-C1DB55A28FFF}" type="pres">
      <dgm:prSet presAssocID="{CE600218-A186-454C-8CA0-AFCCBF5E0B91}" presName="vert1" presStyleCnt="0"/>
      <dgm:spPr/>
    </dgm:pt>
    <dgm:pt modelId="{03755501-6C1E-ED47-B7DC-81C639493B1B}" type="pres">
      <dgm:prSet presAssocID="{D95F8F6E-78D9-445E-B1CD-0830AA2FE73A}" presName="thickLine" presStyleLbl="alignNode1" presStyleIdx="1" presStyleCnt="3"/>
      <dgm:spPr/>
    </dgm:pt>
    <dgm:pt modelId="{CA6C6EC0-1E29-9D4E-A423-364824797CFB}" type="pres">
      <dgm:prSet presAssocID="{D95F8F6E-78D9-445E-B1CD-0830AA2FE73A}" presName="horz1" presStyleCnt="0"/>
      <dgm:spPr/>
    </dgm:pt>
    <dgm:pt modelId="{184C7C36-C93C-0D49-B22C-4F01470028BA}" type="pres">
      <dgm:prSet presAssocID="{D95F8F6E-78D9-445E-B1CD-0830AA2FE73A}" presName="tx1" presStyleLbl="revTx" presStyleIdx="1" presStyleCnt="3"/>
      <dgm:spPr/>
    </dgm:pt>
    <dgm:pt modelId="{EFC16DD1-7DE1-324A-AEFF-3B2E6BD57B32}" type="pres">
      <dgm:prSet presAssocID="{D95F8F6E-78D9-445E-B1CD-0830AA2FE73A}" presName="vert1" presStyleCnt="0"/>
      <dgm:spPr/>
    </dgm:pt>
    <dgm:pt modelId="{5554FFB7-20C6-E240-8A87-0E641C66CB10}" type="pres">
      <dgm:prSet presAssocID="{33F5D4E0-5172-4F32-8F2E-137BAF904073}" presName="thickLine" presStyleLbl="alignNode1" presStyleIdx="2" presStyleCnt="3"/>
      <dgm:spPr/>
    </dgm:pt>
    <dgm:pt modelId="{320AB6D6-CFA9-DE43-A26C-DFEEC1E20AB6}" type="pres">
      <dgm:prSet presAssocID="{33F5D4E0-5172-4F32-8F2E-137BAF904073}" presName="horz1" presStyleCnt="0"/>
      <dgm:spPr/>
    </dgm:pt>
    <dgm:pt modelId="{8B915B90-D89F-AA44-84A4-73E97818145B}" type="pres">
      <dgm:prSet presAssocID="{33F5D4E0-5172-4F32-8F2E-137BAF904073}" presName="tx1" presStyleLbl="revTx" presStyleIdx="2" presStyleCnt="3"/>
      <dgm:spPr/>
    </dgm:pt>
    <dgm:pt modelId="{FFE69499-0A2E-CE4A-B493-01F01CB1973F}" type="pres">
      <dgm:prSet presAssocID="{33F5D4E0-5172-4F32-8F2E-137BAF904073}" presName="vert1" presStyleCnt="0"/>
      <dgm:spPr/>
    </dgm:pt>
  </dgm:ptLst>
  <dgm:cxnLst>
    <dgm:cxn modelId="{7FEDF505-748B-4D52-B768-E2A9A86A51CA}" srcId="{0FB24A43-B12F-4C9D-AC47-99BD954B7502}" destId="{CE600218-A186-454C-8CA0-AFCCBF5E0B91}" srcOrd="0" destOrd="0" parTransId="{44FE0BDB-FBA4-4DCF-9C66-97DAC61BDA4F}" sibTransId="{3D88251A-3B9C-41A6-9AEF-FE1F0C0D8A92}"/>
    <dgm:cxn modelId="{1C6F6012-B5AD-4B83-AF33-FB8FD06F6411}" srcId="{0FB24A43-B12F-4C9D-AC47-99BD954B7502}" destId="{33F5D4E0-5172-4F32-8F2E-137BAF904073}" srcOrd="2" destOrd="0" parTransId="{91BBBF30-689F-4DC4-813F-02E144044047}" sibTransId="{35D92A03-B5C9-4EF5-94B2-E9019A2B807A}"/>
    <dgm:cxn modelId="{D3F1043E-AFD3-4BB3-99FD-9074D4D48C0E}" srcId="{0FB24A43-B12F-4C9D-AC47-99BD954B7502}" destId="{D95F8F6E-78D9-445E-B1CD-0830AA2FE73A}" srcOrd="1" destOrd="0" parTransId="{22A32DE9-581F-43CE-92AC-F567A3AB8869}" sibTransId="{3A88EF49-32F3-41EC-8FFC-9E7B23F30E0A}"/>
    <dgm:cxn modelId="{E57E0784-0328-3E41-98B7-BA3E18BA60C9}" type="presOf" srcId="{33F5D4E0-5172-4F32-8F2E-137BAF904073}" destId="{8B915B90-D89F-AA44-84A4-73E97818145B}" srcOrd="0" destOrd="0" presId="urn:microsoft.com/office/officeart/2008/layout/LinedList"/>
    <dgm:cxn modelId="{DDB5E8D0-6633-A041-BAC6-5A2E31F3867E}" type="presOf" srcId="{D95F8F6E-78D9-445E-B1CD-0830AA2FE73A}" destId="{184C7C36-C93C-0D49-B22C-4F01470028BA}" srcOrd="0" destOrd="0" presId="urn:microsoft.com/office/officeart/2008/layout/LinedList"/>
    <dgm:cxn modelId="{8934DED1-F929-DD47-BBFA-C01FC7F0DFB9}" type="presOf" srcId="{CE600218-A186-454C-8CA0-AFCCBF5E0B91}" destId="{1C9E7C23-B1E4-9C41-BC56-7360241A2029}" srcOrd="0" destOrd="0" presId="urn:microsoft.com/office/officeart/2008/layout/LinedList"/>
    <dgm:cxn modelId="{AF2017E3-6585-3C47-9F63-33D265764DAA}" type="presOf" srcId="{0FB24A43-B12F-4C9D-AC47-99BD954B7502}" destId="{A62FD1E2-85EE-C246-8C3F-0D7630EC3D92}" srcOrd="0" destOrd="0" presId="urn:microsoft.com/office/officeart/2008/layout/LinedList"/>
    <dgm:cxn modelId="{D51E581A-AE51-4349-8115-160CAE568ACB}" type="presParOf" srcId="{A62FD1E2-85EE-C246-8C3F-0D7630EC3D92}" destId="{AF11ED44-B9F7-B646-919A-834E74E90885}" srcOrd="0" destOrd="0" presId="urn:microsoft.com/office/officeart/2008/layout/LinedList"/>
    <dgm:cxn modelId="{95C2C613-95CE-BE4D-8D23-F870715BAE13}" type="presParOf" srcId="{A62FD1E2-85EE-C246-8C3F-0D7630EC3D92}" destId="{31BDA1F2-588A-DE41-B8E8-594530217B94}" srcOrd="1" destOrd="0" presId="urn:microsoft.com/office/officeart/2008/layout/LinedList"/>
    <dgm:cxn modelId="{BABC8627-C147-9348-9243-46CD16EDB7E6}" type="presParOf" srcId="{31BDA1F2-588A-DE41-B8E8-594530217B94}" destId="{1C9E7C23-B1E4-9C41-BC56-7360241A2029}" srcOrd="0" destOrd="0" presId="urn:microsoft.com/office/officeart/2008/layout/LinedList"/>
    <dgm:cxn modelId="{A7427F44-0AD5-8C43-A98B-2888849E2225}" type="presParOf" srcId="{31BDA1F2-588A-DE41-B8E8-594530217B94}" destId="{BFD3A660-0A5E-DC4D-BD83-C1DB55A28FFF}" srcOrd="1" destOrd="0" presId="urn:microsoft.com/office/officeart/2008/layout/LinedList"/>
    <dgm:cxn modelId="{E2E77FD6-F109-2242-8C4B-8BFED3D84968}" type="presParOf" srcId="{A62FD1E2-85EE-C246-8C3F-0D7630EC3D92}" destId="{03755501-6C1E-ED47-B7DC-81C639493B1B}" srcOrd="2" destOrd="0" presId="urn:microsoft.com/office/officeart/2008/layout/LinedList"/>
    <dgm:cxn modelId="{338E58C5-FB6F-504E-8FF3-6A30B33E31EA}" type="presParOf" srcId="{A62FD1E2-85EE-C246-8C3F-0D7630EC3D92}" destId="{CA6C6EC0-1E29-9D4E-A423-364824797CFB}" srcOrd="3" destOrd="0" presId="urn:microsoft.com/office/officeart/2008/layout/LinedList"/>
    <dgm:cxn modelId="{C2A77746-1491-8542-9128-A047C4479E52}" type="presParOf" srcId="{CA6C6EC0-1E29-9D4E-A423-364824797CFB}" destId="{184C7C36-C93C-0D49-B22C-4F01470028BA}" srcOrd="0" destOrd="0" presId="urn:microsoft.com/office/officeart/2008/layout/LinedList"/>
    <dgm:cxn modelId="{6D8F78A3-3202-3D4E-A92E-2A22C94EEF0B}" type="presParOf" srcId="{CA6C6EC0-1E29-9D4E-A423-364824797CFB}" destId="{EFC16DD1-7DE1-324A-AEFF-3B2E6BD57B32}" srcOrd="1" destOrd="0" presId="urn:microsoft.com/office/officeart/2008/layout/LinedList"/>
    <dgm:cxn modelId="{41186950-0172-1A46-A11E-F5740E9B18C8}" type="presParOf" srcId="{A62FD1E2-85EE-C246-8C3F-0D7630EC3D92}" destId="{5554FFB7-20C6-E240-8A87-0E641C66CB10}" srcOrd="4" destOrd="0" presId="urn:microsoft.com/office/officeart/2008/layout/LinedList"/>
    <dgm:cxn modelId="{CCF779CA-FD12-804A-AA8E-2DAB7B12F99D}" type="presParOf" srcId="{A62FD1E2-85EE-C246-8C3F-0D7630EC3D92}" destId="{320AB6D6-CFA9-DE43-A26C-DFEEC1E20AB6}" srcOrd="5" destOrd="0" presId="urn:microsoft.com/office/officeart/2008/layout/LinedList"/>
    <dgm:cxn modelId="{4F003F2F-4088-F143-9B6A-B12C52D9C873}" type="presParOf" srcId="{320AB6D6-CFA9-DE43-A26C-DFEEC1E20AB6}" destId="{8B915B90-D89F-AA44-84A4-73E97818145B}" srcOrd="0" destOrd="0" presId="urn:microsoft.com/office/officeart/2008/layout/LinedList"/>
    <dgm:cxn modelId="{51FA9CBB-4B46-8B43-8309-5CE233834ED0}" type="presParOf" srcId="{320AB6D6-CFA9-DE43-A26C-DFEEC1E20AB6}" destId="{FFE69499-0A2E-CE4A-B493-01F01CB1973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14F481-52C8-EC4A-B4BC-8C8276F22355}"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C3597D91-C3D1-1044-AB71-78678875AD55}">
      <dgm:prSet phldrT="[Text]"/>
      <dgm:spPr/>
      <dgm:t>
        <a:bodyPr/>
        <a:lstStyle/>
        <a:p>
          <a:r>
            <a:rPr lang="en-US" dirty="0">
              <a:latin typeface="Roboto" panose="02000000000000000000" pitchFamily="2" charset="0"/>
              <a:ea typeface="Roboto" panose="02000000000000000000" pitchFamily="2" charset="0"/>
            </a:rPr>
            <a:t>Self Awareness</a:t>
          </a:r>
        </a:p>
      </dgm:t>
    </dgm:pt>
    <dgm:pt modelId="{9535C439-56BC-A047-A834-9898C8D46C94}" type="par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00A16E78-ED36-1C43-BEC3-562E6750BA47}" type="sibTrans" cxnId="{67C80277-EA38-BE4D-A82E-5FD17DAE4FAF}">
      <dgm:prSet/>
      <dgm:spPr/>
      <dgm:t>
        <a:bodyPr/>
        <a:lstStyle/>
        <a:p>
          <a:endParaRPr lang="en-US">
            <a:latin typeface="Roboto" panose="02000000000000000000" pitchFamily="2" charset="0"/>
            <a:ea typeface="Roboto" panose="02000000000000000000" pitchFamily="2" charset="0"/>
          </a:endParaRPr>
        </a:p>
      </dgm:t>
    </dgm:pt>
    <dgm:pt modelId="{25415927-4566-6A49-9E6F-4B1B4AD8A930}">
      <dgm:prSet phldrT="[Text]"/>
      <dgm:spPr/>
      <dgm:t>
        <a:bodyPr/>
        <a:lstStyle/>
        <a:p>
          <a:r>
            <a:rPr lang="en-US" dirty="0">
              <a:solidFill>
                <a:schemeClr val="accent5"/>
              </a:solidFill>
              <a:latin typeface="Roboto" panose="02000000000000000000" pitchFamily="2" charset="0"/>
              <a:ea typeface="Roboto" panose="02000000000000000000" pitchFamily="2" charset="0"/>
            </a:rPr>
            <a:t>Social Awareness</a:t>
          </a:r>
        </a:p>
      </dgm:t>
    </dgm:pt>
    <dgm:pt modelId="{74A4847E-0B99-3140-A21A-E85ED454EFE6}" type="par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B9E95692-FCFF-944A-8176-514EC60D79E4}" type="sibTrans" cxnId="{AE77A961-AE11-114D-8930-C9D83FF36AEC}">
      <dgm:prSet/>
      <dgm:spPr/>
      <dgm:t>
        <a:bodyPr/>
        <a:lstStyle/>
        <a:p>
          <a:endParaRPr lang="en-US">
            <a:latin typeface="Roboto" panose="02000000000000000000" pitchFamily="2" charset="0"/>
            <a:ea typeface="Roboto" panose="02000000000000000000" pitchFamily="2" charset="0"/>
          </a:endParaRPr>
        </a:p>
      </dgm:t>
    </dgm:pt>
    <dgm:pt modelId="{C09EDD5F-5E53-9B43-8C8A-933ED55EEA47}">
      <dgm:prSet phldrT="[Text]"/>
      <dgm:spPr/>
      <dgm:t>
        <a:bodyPr/>
        <a:lstStyle/>
        <a:p>
          <a:r>
            <a:rPr lang="en-US" dirty="0">
              <a:latin typeface="Roboto" panose="02000000000000000000" pitchFamily="2" charset="0"/>
              <a:ea typeface="Roboto" panose="02000000000000000000" pitchFamily="2" charset="0"/>
            </a:rPr>
            <a:t>Self Management</a:t>
          </a:r>
        </a:p>
      </dgm:t>
    </dgm:pt>
    <dgm:pt modelId="{6712E6D4-A805-A540-9C9B-15F891229E15}" type="par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985E9BDB-8C06-3A43-92A4-A33155F262CC}" type="sibTrans" cxnId="{52F919A6-8364-294C-8A77-EDAF45E4B10F}">
      <dgm:prSet/>
      <dgm:spPr/>
      <dgm:t>
        <a:bodyPr/>
        <a:lstStyle/>
        <a:p>
          <a:endParaRPr lang="en-US">
            <a:latin typeface="Roboto" panose="02000000000000000000" pitchFamily="2" charset="0"/>
            <a:ea typeface="Roboto" panose="02000000000000000000" pitchFamily="2" charset="0"/>
          </a:endParaRPr>
        </a:p>
      </dgm:t>
    </dgm:pt>
    <dgm:pt modelId="{5EE127F4-4153-404F-AE13-36A98F854BBC}">
      <dgm:prSet phldrT="[Text]"/>
      <dgm:spPr/>
      <dgm:t>
        <a:bodyPr/>
        <a:lstStyle/>
        <a:p>
          <a:r>
            <a:rPr lang="en-US" dirty="0">
              <a:latin typeface="Roboto" panose="02000000000000000000" pitchFamily="2" charset="0"/>
              <a:ea typeface="Roboto" panose="02000000000000000000" pitchFamily="2" charset="0"/>
            </a:rPr>
            <a:t>Relationship Management </a:t>
          </a:r>
        </a:p>
      </dgm:t>
    </dgm:pt>
    <dgm:pt modelId="{29F1E81F-5929-834A-A843-6A4598EFE2CD}" type="par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94447A41-9223-F745-81D8-0A9F4E0818CD}" type="sibTrans" cxnId="{1871E1F9-AF91-2B48-B314-FCC9466AD0C5}">
      <dgm:prSet/>
      <dgm:spPr/>
      <dgm:t>
        <a:bodyPr/>
        <a:lstStyle/>
        <a:p>
          <a:endParaRPr lang="en-US">
            <a:latin typeface="Roboto" panose="02000000000000000000" pitchFamily="2" charset="0"/>
            <a:ea typeface="Roboto" panose="02000000000000000000" pitchFamily="2" charset="0"/>
          </a:endParaRPr>
        </a:p>
      </dgm:t>
    </dgm:pt>
    <dgm:pt modelId="{B520197E-FFB5-8745-9348-ED665CF996D5}" type="pres">
      <dgm:prSet presAssocID="{5614F481-52C8-EC4A-B4BC-8C8276F22355}" presName="matrix" presStyleCnt="0">
        <dgm:presLayoutVars>
          <dgm:chMax val="1"/>
          <dgm:dir/>
          <dgm:resizeHandles val="exact"/>
        </dgm:presLayoutVars>
      </dgm:prSet>
      <dgm:spPr/>
    </dgm:pt>
    <dgm:pt modelId="{68AB2AEC-5F7A-1D42-B8EA-2B0FEDC7B9A2}" type="pres">
      <dgm:prSet presAssocID="{5614F481-52C8-EC4A-B4BC-8C8276F22355}" presName="diamond" presStyleLbl="bgShp" presStyleIdx="0" presStyleCnt="1"/>
      <dgm:spPr/>
    </dgm:pt>
    <dgm:pt modelId="{1BC2E292-0DC9-E04B-8166-22BB15CBC65A}" type="pres">
      <dgm:prSet presAssocID="{5614F481-52C8-EC4A-B4BC-8C8276F22355}" presName="quad1" presStyleLbl="node1" presStyleIdx="0" presStyleCnt="4">
        <dgm:presLayoutVars>
          <dgm:chMax val="0"/>
          <dgm:chPref val="0"/>
          <dgm:bulletEnabled val="1"/>
        </dgm:presLayoutVars>
      </dgm:prSet>
      <dgm:spPr/>
    </dgm:pt>
    <dgm:pt modelId="{D4B87B6D-7CA3-0F45-8ACB-F378FF2E9FA5}" type="pres">
      <dgm:prSet presAssocID="{5614F481-52C8-EC4A-B4BC-8C8276F22355}" presName="quad2" presStyleLbl="node1" presStyleIdx="1" presStyleCnt="4">
        <dgm:presLayoutVars>
          <dgm:chMax val="0"/>
          <dgm:chPref val="0"/>
          <dgm:bulletEnabled val="1"/>
        </dgm:presLayoutVars>
      </dgm:prSet>
      <dgm:spPr/>
    </dgm:pt>
    <dgm:pt modelId="{1A3C8704-BB55-AB40-9363-6D559D51A1D0}" type="pres">
      <dgm:prSet presAssocID="{5614F481-52C8-EC4A-B4BC-8C8276F22355}" presName="quad3" presStyleLbl="node1" presStyleIdx="2" presStyleCnt="4">
        <dgm:presLayoutVars>
          <dgm:chMax val="0"/>
          <dgm:chPref val="0"/>
          <dgm:bulletEnabled val="1"/>
        </dgm:presLayoutVars>
      </dgm:prSet>
      <dgm:spPr/>
    </dgm:pt>
    <dgm:pt modelId="{C407F687-E98E-B547-B2AA-2FF154F3C4E2}" type="pres">
      <dgm:prSet presAssocID="{5614F481-52C8-EC4A-B4BC-8C8276F22355}" presName="quad4" presStyleLbl="node1" presStyleIdx="3" presStyleCnt="4">
        <dgm:presLayoutVars>
          <dgm:chMax val="0"/>
          <dgm:chPref val="0"/>
          <dgm:bulletEnabled val="1"/>
        </dgm:presLayoutVars>
      </dgm:prSet>
      <dgm:spPr/>
    </dgm:pt>
  </dgm:ptLst>
  <dgm:cxnLst>
    <dgm:cxn modelId="{1574C759-0AAA-9C47-B018-B791CCBC6406}" type="presOf" srcId="{C3597D91-C3D1-1044-AB71-78678875AD55}" destId="{1BC2E292-0DC9-E04B-8166-22BB15CBC65A}" srcOrd="0" destOrd="0" presId="urn:microsoft.com/office/officeart/2005/8/layout/matrix3"/>
    <dgm:cxn modelId="{AE77A961-AE11-114D-8930-C9D83FF36AEC}" srcId="{5614F481-52C8-EC4A-B4BC-8C8276F22355}" destId="{25415927-4566-6A49-9E6F-4B1B4AD8A930}" srcOrd="1" destOrd="0" parTransId="{74A4847E-0B99-3140-A21A-E85ED454EFE6}" sibTransId="{B9E95692-FCFF-944A-8176-514EC60D79E4}"/>
    <dgm:cxn modelId="{67C80277-EA38-BE4D-A82E-5FD17DAE4FAF}" srcId="{5614F481-52C8-EC4A-B4BC-8C8276F22355}" destId="{C3597D91-C3D1-1044-AB71-78678875AD55}" srcOrd="0" destOrd="0" parTransId="{9535C439-56BC-A047-A834-9898C8D46C94}" sibTransId="{00A16E78-ED36-1C43-BEC3-562E6750BA47}"/>
    <dgm:cxn modelId="{7AE6B283-819A-7646-B1A7-AC000521C147}" type="presOf" srcId="{5EE127F4-4153-404F-AE13-36A98F854BBC}" destId="{C407F687-E98E-B547-B2AA-2FF154F3C4E2}" srcOrd="0" destOrd="0" presId="urn:microsoft.com/office/officeart/2005/8/layout/matrix3"/>
    <dgm:cxn modelId="{52F919A6-8364-294C-8A77-EDAF45E4B10F}" srcId="{5614F481-52C8-EC4A-B4BC-8C8276F22355}" destId="{C09EDD5F-5E53-9B43-8C8A-933ED55EEA47}" srcOrd="2" destOrd="0" parTransId="{6712E6D4-A805-A540-9C9B-15F891229E15}" sibTransId="{985E9BDB-8C06-3A43-92A4-A33155F262CC}"/>
    <dgm:cxn modelId="{198B5FA7-0A8E-634F-A484-27DCA7D1B9BF}" type="presOf" srcId="{25415927-4566-6A49-9E6F-4B1B4AD8A930}" destId="{D4B87B6D-7CA3-0F45-8ACB-F378FF2E9FA5}" srcOrd="0" destOrd="0" presId="urn:microsoft.com/office/officeart/2005/8/layout/matrix3"/>
    <dgm:cxn modelId="{49A5A2B0-6258-344F-8CE4-089EAFB82B79}" type="presOf" srcId="{5614F481-52C8-EC4A-B4BC-8C8276F22355}" destId="{B520197E-FFB5-8745-9348-ED665CF996D5}" srcOrd="0" destOrd="0" presId="urn:microsoft.com/office/officeart/2005/8/layout/matrix3"/>
    <dgm:cxn modelId="{913EC0BF-CFE3-AC44-9716-E7A2AD0E1705}" type="presOf" srcId="{C09EDD5F-5E53-9B43-8C8A-933ED55EEA47}" destId="{1A3C8704-BB55-AB40-9363-6D559D51A1D0}" srcOrd="0" destOrd="0" presId="urn:microsoft.com/office/officeart/2005/8/layout/matrix3"/>
    <dgm:cxn modelId="{1871E1F9-AF91-2B48-B314-FCC9466AD0C5}" srcId="{5614F481-52C8-EC4A-B4BC-8C8276F22355}" destId="{5EE127F4-4153-404F-AE13-36A98F854BBC}" srcOrd="3" destOrd="0" parTransId="{29F1E81F-5929-834A-A843-6A4598EFE2CD}" sibTransId="{94447A41-9223-F745-81D8-0A9F4E0818CD}"/>
    <dgm:cxn modelId="{8087A774-0B7A-F04E-A660-5418C5CD8C1F}" type="presParOf" srcId="{B520197E-FFB5-8745-9348-ED665CF996D5}" destId="{68AB2AEC-5F7A-1D42-B8EA-2B0FEDC7B9A2}" srcOrd="0" destOrd="0" presId="urn:microsoft.com/office/officeart/2005/8/layout/matrix3"/>
    <dgm:cxn modelId="{281B24E0-C2E1-AB44-AB03-69333C06C601}" type="presParOf" srcId="{B520197E-FFB5-8745-9348-ED665CF996D5}" destId="{1BC2E292-0DC9-E04B-8166-22BB15CBC65A}" srcOrd="1" destOrd="0" presId="urn:microsoft.com/office/officeart/2005/8/layout/matrix3"/>
    <dgm:cxn modelId="{42FB6F4A-81F1-A347-8587-98D878B813BD}" type="presParOf" srcId="{B520197E-FFB5-8745-9348-ED665CF996D5}" destId="{D4B87B6D-7CA3-0F45-8ACB-F378FF2E9FA5}" srcOrd="2" destOrd="0" presId="urn:microsoft.com/office/officeart/2005/8/layout/matrix3"/>
    <dgm:cxn modelId="{4942B749-27FA-634C-A131-8CFA9AB0019E}" type="presParOf" srcId="{B520197E-FFB5-8745-9348-ED665CF996D5}" destId="{1A3C8704-BB55-AB40-9363-6D559D51A1D0}" srcOrd="3" destOrd="0" presId="urn:microsoft.com/office/officeart/2005/8/layout/matrix3"/>
    <dgm:cxn modelId="{7E66B2C2-BA8F-8A4C-9853-B7F712015BDE}" type="presParOf" srcId="{B520197E-FFB5-8745-9348-ED665CF996D5}" destId="{C407F687-E98E-B547-B2AA-2FF154F3C4E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5EDAB3-45E8-4EEF-AC92-30ABD018E6D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2E76322-E540-4550-BEDE-006E49ACD3C7}">
      <dgm:prSet/>
      <dgm:spPr/>
      <dgm:t>
        <a:bodyPr/>
        <a:lstStyle/>
        <a:p>
          <a:r>
            <a:rPr lang="en-US"/>
            <a:t>hopelessness</a:t>
          </a:r>
        </a:p>
      </dgm:t>
    </dgm:pt>
    <dgm:pt modelId="{AE9ACCBD-6A1D-4383-8552-702C94F32C4A}" type="parTrans" cxnId="{AD53821C-9559-40D3-BCF7-EC1B2CA9E17E}">
      <dgm:prSet/>
      <dgm:spPr/>
      <dgm:t>
        <a:bodyPr/>
        <a:lstStyle/>
        <a:p>
          <a:endParaRPr lang="en-US"/>
        </a:p>
      </dgm:t>
    </dgm:pt>
    <dgm:pt modelId="{FBB65E04-9D36-4981-84CD-2D5AE19A352B}" type="sibTrans" cxnId="{AD53821C-9559-40D3-BCF7-EC1B2CA9E17E}">
      <dgm:prSet/>
      <dgm:spPr/>
      <dgm:t>
        <a:bodyPr/>
        <a:lstStyle/>
        <a:p>
          <a:endParaRPr lang="en-US"/>
        </a:p>
      </dgm:t>
    </dgm:pt>
    <dgm:pt modelId="{106A9365-972E-4613-8955-6DA6B213D728}">
      <dgm:prSet/>
      <dgm:spPr/>
      <dgm:t>
        <a:bodyPr/>
        <a:lstStyle/>
        <a:p>
          <a:r>
            <a:rPr lang="en-US"/>
            <a:t>inability to embrace complexity</a:t>
          </a:r>
        </a:p>
      </dgm:t>
    </dgm:pt>
    <dgm:pt modelId="{85C8A189-FFC1-4FB9-BB12-7AA7F6BA5B43}" type="parTrans" cxnId="{3849863B-5FCB-437F-9E7E-440028470AA1}">
      <dgm:prSet/>
      <dgm:spPr/>
      <dgm:t>
        <a:bodyPr/>
        <a:lstStyle/>
        <a:p>
          <a:endParaRPr lang="en-US"/>
        </a:p>
      </dgm:t>
    </dgm:pt>
    <dgm:pt modelId="{BC18AD2B-1819-4297-A67F-41183D521A3D}" type="sibTrans" cxnId="{3849863B-5FCB-437F-9E7E-440028470AA1}">
      <dgm:prSet/>
      <dgm:spPr/>
      <dgm:t>
        <a:bodyPr/>
        <a:lstStyle/>
        <a:p>
          <a:endParaRPr lang="en-US"/>
        </a:p>
      </dgm:t>
    </dgm:pt>
    <dgm:pt modelId="{9888FB65-3FBA-4448-8087-1209E90DCDF0}">
      <dgm:prSet/>
      <dgm:spPr/>
      <dgm:t>
        <a:bodyPr/>
        <a:lstStyle/>
        <a:p>
          <a:r>
            <a:rPr lang="en-US"/>
            <a:t>anger</a:t>
          </a:r>
        </a:p>
      </dgm:t>
    </dgm:pt>
    <dgm:pt modelId="{C75F1A3A-2455-4940-A6E6-02B2439AF76C}" type="parTrans" cxnId="{66F15B96-5DAB-4F77-B853-1E90044503D9}">
      <dgm:prSet/>
      <dgm:spPr/>
      <dgm:t>
        <a:bodyPr/>
        <a:lstStyle/>
        <a:p>
          <a:endParaRPr lang="en-US"/>
        </a:p>
      </dgm:t>
    </dgm:pt>
    <dgm:pt modelId="{34F1C048-CE5A-4AF3-AA30-72B56A26B569}" type="sibTrans" cxnId="{66F15B96-5DAB-4F77-B853-1E90044503D9}">
      <dgm:prSet/>
      <dgm:spPr/>
      <dgm:t>
        <a:bodyPr/>
        <a:lstStyle/>
        <a:p>
          <a:endParaRPr lang="en-US"/>
        </a:p>
      </dgm:t>
    </dgm:pt>
    <dgm:pt modelId="{B7C081A9-4E49-441D-A743-E242A50ED43B}">
      <dgm:prSet/>
      <dgm:spPr/>
      <dgm:t>
        <a:bodyPr/>
        <a:lstStyle/>
        <a:p>
          <a:r>
            <a:rPr lang="en-US"/>
            <a:t>cynicism</a:t>
          </a:r>
        </a:p>
      </dgm:t>
    </dgm:pt>
    <dgm:pt modelId="{94DC4EC0-06A2-47ED-B5AF-36DE45639034}" type="parTrans" cxnId="{9751B885-C0F7-441A-A1A7-904ADE46B8E3}">
      <dgm:prSet/>
      <dgm:spPr/>
      <dgm:t>
        <a:bodyPr/>
        <a:lstStyle/>
        <a:p>
          <a:endParaRPr lang="en-US"/>
        </a:p>
      </dgm:t>
    </dgm:pt>
    <dgm:pt modelId="{5675660B-6489-4AE6-AE6B-CF0AEC5881B9}" type="sibTrans" cxnId="{9751B885-C0F7-441A-A1A7-904ADE46B8E3}">
      <dgm:prSet/>
      <dgm:spPr/>
      <dgm:t>
        <a:bodyPr/>
        <a:lstStyle/>
        <a:p>
          <a:endParaRPr lang="en-US"/>
        </a:p>
      </dgm:t>
    </dgm:pt>
    <dgm:pt modelId="{5E0B190A-84E2-4B88-B270-7CC713FE2496}">
      <dgm:prSet/>
      <dgm:spPr/>
      <dgm:t>
        <a:bodyPr/>
        <a:lstStyle/>
        <a:p>
          <a:r>
            <a:rPr lang="en-US"/>
            <a:t>sleeplessness</a:t>
          </a:r>
        </a:p>
      </dgm:t>
    </dgm:pt>
    <dgm:pt modelId="{14BB8B21-1500-47E3-86CE-3F039881C8F9}" type="parTrans" cxnId="{31CB709E-6928-42C4-B006-ED994AEA5391}">
      <dgm:prSet/>
      <dgm:spPr/>
      <dgm:t>
        <a:bodyPr/>
        <a:lstStyle/>
        <a:p>
          <a:endParaRPr lang="en-US"/>
        </a:p>
      </dgm:t>
    </dgm:pt>
    <dgm:pt modelId="{DC4AE3AC-92DF-45D1-BD64-608B032CB505}" type="sibTrans" cxnId="{31CB709E-6928-42C4-B006-ED994AEA5391}">
      <dgm:prSet/>
      <dgm:spPr/>
      <dgm:t>
        <a:bodyPr/>
        <a:lstStyle/>
        <a:p>
          <a:endParaRPr lang="en-US"/>
        </a:p>
      </dgm:t>
    </dgm:pt>
    <dgm:pt modelId="{8A1BF58C-24E2-46BB-B5A4-6232037D5928}">
      <dgm:prSet/>
      <dgm:spPr/>
      <dgm:t>
        <a:bodyPr/>
        <a:lstStyle/>
        <a:p>
          <a:r>
            <a:rPr lang="en-US"/>
            <a:t>exhaustion</a:t>
          </a:r>
        </a:p>
      </dgm:t>
    </dgm:pt>
    <dgm:pt modelId="{3EEFEF25-1DCA-4492-BAFD-85B53452E4DC}" type="parTrans" cxnId="{7B0FD747-E42E-43A1-AC54-33F950DDFD27}">
      <dgm:prSet/>
      <dgm:spPr/>
      <dgm:t>
        <a:bodyPr/>
        <a:lstStyle/>
        <a:p>
          <a:endParaRPr lang="en-US"/>
        </a:p>
      </dgm:t>
    </dgm:pt>
    <dgm:pt modelId="{765EDA4B-4692-44B4-AF8A-282F33834B6F}" type="sibTrans" cxnId="{7B0FD747-E42E-43A1-AC54-33F950DDFD27}">
      <dgm:prSet/>
      <dgm:spPr/>
      <dgm:t>
        <a:bodyPr/>
        <a:lstStyle/>
        <a:p>
          <a:endParaRPr lang="en-US"/>
        </a:p>
      </dgm:t>
    </dgm:pt>
    <dgm:pt modelId="{3FC03BC5-27E7-4DBA-8E9E-32B9FDD9271B}">
      <dgm:prSet/>
      <dgm:spPr/>
      <dgm:t>
        <a:bodyPr/>
        <a:lstStyle/>
        <a:p>
          <a:r>
            <a:rPr lang="en-US"/>
            <a:t>guilt</a:t>
          </a:r>
        </a:p>
      </dgm:t>
    </dgm:pt>
    <dgm:pt modelId="{95ADE353-90E3-4444-817F-64ABA36C7870}" type="parTrans" cxnId="{48A1D13C-F787-4704-86E8-6FBA437801FD}">
      <dgm:prSet/>
      <dgm:spPr/>
      <dgm:t>
        <a:bodyPr/>
        <a:lstStyle/>
        <a:p>
          <a:endParaRPr lang="en-US"/>
        </a:p>
      </dgm:t>
    </dgm:pt>
    <dgm:pt modelId="{87ACD3A0-0F7B-44E9-8D49-2FA726C571C8}" type="sibTrans" cxnId="{48A1D13C-F787-4704-86E8-6FBA437801FD}">
      <dgm:prSet/>
      <dgm:spPr/>
      <dgm:t>
        <a:bodyPr/>
        <a:lstStyle/>
        <a:p>
          <a:endParaRPr lang="en-US"/>
        </a:p>
      </dgm:t>
    </dgm:pt>
    <dgm:pt modelId="{354D8ACF-271C-43C5-BF69-8CCBE78D7CD0}">
      <dgm:prSet/>
      <dgm:spPr/>
      <dgm:t>
        <a:bodyPr/>
        <a:lstStyle/>
        <a:p>
          <a:r>
            <a:rPr lang="en-US"/>
            <a:t>intrusive thoughts</a:t>
          </a:r>
        </a:p>
      </dgm:t>
    </dgm:pt>
    <dgm:pt modelId="{56CBDF51-96C3-491A-95F6-95E4630A2738}" type="parTrans" cxnId="{C27633C9-E092-4C01-A84B-F2FD125C19D5}">
      <dgm:prSet/>
      <dgm:spPr/>
      <dgm:t>
        <a:bodyPr/>
        <a:lstStyle/>
        <a:p>
          <a:endParaRPr lang="en-US"/>
        </a:p>
      </dgm:t>
    </dgm:pt>
    <dgm:pt modelId="{26B800B1-F5ED-4359-905D-8DB6122C669F}" type="sibTrans" cxnId="{C27633C9-E092-4C01-A84B-F2FD125C19D5}">
      <dgm:prSet/>
      <dgm:spPr/>
      <dgm:t>
        <a:bodyPr/>
        <a:lstStyle/>
        <a:p>
          <a:endParaRPr lang="en-US"/>
        </a:p>
      </dgm:t>
    </dgm:pt>
    <dgm:pt modelId="{19E31D71-AC84-4B78-89C1-669D41AAE87C}">
      <dgm:prSet/>
      <dgm:spPr/>
      <dgm:t>
        <a:bodyPr/>
        <a:lstStyle/>
        <a:p>
          <a:r>
            <a:rPr lang="en-US"/>
            <a:t>nightmares</a:t>
          </a:r>
        </a:p>
      </dgm:t>
    </dgm:pt>
    <dgm:pt modelId="{3E5034AC-A744-4F3D-86A6-AF1C981B4790}" type="parTrans" cxnId="{38D4B36E-A0F3-4AA9-A245-079C57F04128}">
      <dgm:prSet/>
      <dgm:spPr/>
      <dgm:t>
        <a:bodyPr/>
        <a:lstStyle/>
        <a:p>
          <a:endParaRPr lang="en-US"/>
        </a:p>
      </dgm:t>
    </dgm:pt>
    <dgm:pt modelId="{16A1BA27-35A0-4663-9A2D-D9F8A773D091}" type="sibTrans" cxnId="{38D4B36E-A0F3-4AA9-A245-079C57F04128}">
      <dgm:prSet/>
      <dgm:spPr/>
      <dgm:t>
        <a:bodyPr/>
        <a:lstStyle/>
        <a:p>
          <a:endParaRPr lang="en-US"/>
        </a:p>
      </dgm:t>
    </dgm:pt>
    <dgm:pt modelId="{0B18421F-987C-4441-BA66-CA7678108D53}">
      <dgm:prSet/>
      <dgm:spPr/>
      <dgm:t>
        <a:bodyPr/>
        <a:lstStyle/>
        <a:p>
          <a:r>
            <a:rPr lang="en-US"/>
            <a:t>burnout</a:t>
          </a:r>
        </a:p>
      </dgm:t>
    </dgm:pt>
    <dgm:pt modelId="{ACF5B2CB-2B3A-4245-A0D1-D9C1BD27A57C}" type="parTrans" cxnId="{BEFDCD74-C57C-4C50-AA48-C92A0E45C953}">
      <dgm:prSet/>
      <dgm:spPr/>
      <dgm:t>
        <a:bodyPr/>
        <a:lstStyle/>
        <a:p>
          <a:endParaRPr lang="en-US"/>
        </a:p>
      </dgm:t>
    </dgm:pt>
    <dgm:pt modelId="{2454653D-24B8-4123-8702-5D5B3996AED0}" type="sibTrans" cxnId="{BEFDCD74-C57C-4C50-AA48-C92A0E45C953}">
      <dgm:prSet/>
      <dgm:spPr/>
      <dgm:t>
        <a:bodyPr/>
        <a:lstStyle/>
        <a:p>
          <a:endParaRPr lang="en-US"/>
        </a:p>
      </dgm:t>
    </dgm:pt>
    <dgm:pt modelId="{91E5119D-8002-9940-A6CF-844CA30D9801}" type="pres">
      <dgm:prSet presAssocID="{145EDAB3-45E8-4EEF-AC92-30ABD018E6D3}" presName="vert0" presStyleCnt="0">
        <dgm:presLayoutVars>
          <dgm:dir/>
          <dgm:animOne val="branch"/>
          <dgm:animLvl val="lvl"/>
        </dgm:presLayoutVars>
      </dgm:prSet>
      <dgm:spPr/>
    </dgm:pt>
    <dgm:pt modelId="{66D4D677-15F8-7D43-96E9-0DE5E694D81A}" type="pres">
      <dgm:prSet presAssocID="{42E76322-E540-4550-BEDE-006E49ACD3C7}" presName="thickLine" presStyleLbl="alignNode1" presStyleIdx="0" presStyleCnt="10"/>
      <dgm:spPr/>
    </dgm:pt>
    <dgm:pt modelId="{5A8CA3EA-2DA3-6544-9A2E-1D23727B8CF9}" type="pres">
      <dgm:prSet presAssocID="{42E76322-E540-4550-BEDE-006E49ACD3C7}" presName="horz1" presStyleCnt="0"/>
      <dgm:spPr/>
    </dgm:pt>
    <dgm:pt modelId="{D8BD2486-9677-CA4E-B878-3651A553F6D4}" type="pres">
      <dgm:prSet presAssocID="{42E76322-E540-4550-BEDE-006E49ACD3C7}" presName="tx1" presStyleLbl="revTx" presStyleIdx="0" presStyleCnt="10"/>
      <dgm:spPr/>
    </dgm:pt>
    <dgm:pt modelId="{63DFAAED-A565-7D47-9E5D-592B2B5434C5}" type="pres">
      <dgm:prSet presAssocID="{42E76322-E540-4550-BEDE-006E49ACD3C7}" presName="vert1" presStyleCnt="0"/>
      <dgm:spPr/>
    </dgm:pt>
    <dgm:pt modelId="{DFAB55BD-740B-6345-91B4-400E053601CC}" type="pres">
      <dgm:prSet presAssocID="{106A9365-972E-4613-8955-6DA6B213D728}" presName="thickLine" presStyleLbl="alignNode1" presStyleIdx="1" presStyleCnt="10"/>
      <dgm:spPr/>
    </dgm:pt>
    <dgm:pt modelId="{16F82B62-C7A8-E74B-B3EA-E118787532FF}" type="pres">
      <dgm:prSet presAssocID="{106A9365-972E-4613-8955-6DA6B213D728}" presName="horz1" presStyleCnt="0"/>
      <dgm:spPr/>
    </dgm:pt>
    <dgm:pt modelId="{E240B3F8-B29D-3E49-AD97-4343CE52FE4F}" type="pres">
      <dgm:prSet presAssocID="{106A9365-972E-4613-8955-6DA6B213D728}" presName="tx1" presStyleLbl="revTx" presStyleIdx="1" presStyleCnt="10"/>
      <dgm:spPr/>
    </dgm:pt>
    <dgm:pt modelId="{232B56EC-D806-E24D-B3FF-7E32E045840C}" type="pres">
      <dgm:prSet presAssocID="{106A9365-972E-4613-8955-6DA6B213D728}" presName="vert1" presStyleCnt="0"/>
      <dgm:spPr/>
    </dgm:pt>
    <dgm:pt modelId="{12DB8E36-BC6D-3E4D-99FA-1CECCB4E85E9}" type="pres">
      <dgm:prSet presAssocID="{9888FB65-3FBA-4448-8087-1209E90DCDF0}" presName="thickLine" presStyleLbl="alignNode1" presStyleIdx="2" presStyleCnt="10"/>
      <dgm:spPr/>
    </dgm:pt>
    <dgm:pt modelId="{109570A1-156F-094A-891F-0C83CCE2C3AE}" type="pres">
      <dgm:prSet presAssocID="{9888FB65-3FBA-4448-8087-1209E90DCDF0}" presName="horz1" presStyleCnt="0"/>
      <dgm:spPr/>
    </dgm:pt>
    <dgm:pt modelId="{53F4983C-429B-DC4C-8491-E3AB8F117FBA}" type="pres">
      <dgm:prSet presAssocID="{9888FB65-3FBA-4448-8087-1209E90DCDF0}" presName="tx1" presStyleLbl="revTx" presStyleIdx="2" presStyleCnt="10"/>
      <dgm:spPr/>
    </dgm:pt>
    <dgm:pt modelId="{7E4ED9F3-9B26-0646-AEDD-60904152815D}" type="pres">
      <dgm:prSet presAssocID="{9888FB65-3FBA-4448-8087-1209E90DCDF0}" presName="vert1" presStyleCnt="0"/>
      <dgm:spPr/>
    </dgm:pt>
    <dgm:pt modelId="{DF0905BD-5857-8140-A1B0-D34FADE77858}" type="pres">
      <dgm:prSet presAssocID="{B7C081A9-4E49-441D-A743-E242A50ED43B}" presName="thickLine" presStyleLbl="alignNode1" presStyleIdx="3" presStyleCnt="10"/>
      <dgm:spPr/>
    </dgm:pt>
    <dgm:pt modelId="{2C16ECCD-ED2A-C84E-A13A-1AC7E4BF3CA7}" type="pres">
      <dgm:prSet presAssocID="{B7C081A9-4E49-441D-A743-E242A50ED43B}" presName="horz1" presStyleCnt="0"/>
      <dgm:spPr/>
    </dgm:pt>
    <dgm:pt modelId="{F322CFD3-BCEC-9449-B46B-C29EDD64959B}" type="pres">
      <dgm:prSet presAssocID="{B7C081A9-4E49-441D-A743-E242A50ED43B}" presName="tx1" presStyleLbl="revTx" presStyleIdx="3" presStyleCnt="10"/>
      <dgm:spPr/>
    </dgm:pt>
    <dgm:pt modelId="{216DA3B1-0108-AA46-AB24-EC5C56BDB858}" type="pres">
      <dgm:prSet presAssocID="{B7C081A9-4E49-441D-A743-E242A50ED43B}" presName="vert1" presStyleCnt="0"/>
      <dgm:spPr/>
    </dgm:pt>
    <dgm:pt modelId="{9EFFE4AF-B39F-E44C-98BB-A49E58D003A5}" type="pres">
      <dgm:prSet presAssocID="{5E0B190A-84E2-4B88-B270-7CC713FE2496}" presName="thickLine" presStyleLbl="alignNode1" presStyleIdx="4" presStyleCnt="10"/>
      <dgm:spPr/>
    </dgm:pt>
    <dgm:pt modelId="{5A00B5CF-554B-E14A-B216-ACDEBD11E77E}" type="pres">
      <dgm:prSet presAssocID="{5E0B190A-84E2-4B88-B270-7CC713FE2496}" presName="horz1" presStyleCnt="0"/>
      <dgm:spPr/>
    </dgm:pt>
    <dgm:pt modelId="{CC742FAD-89E7-6248-8F31-4BA83022C6BD}" type="pres">
      <dgm:prSet presAssocID="{5E0B190A-84E2-4B88-B270-7CC713FE2496}" presName="tx1" presStyleLbl="revTx" presStyleIdx="4" presStyleCnt="10"/>
      <dgm:spPr/>
    </dgm:pt>
    <dgm:pt modelId="{B6A10AE2-45AB-0A43-BCE0-ADE105648867}" type="pres">
      <dgm:prSet presAssocID="{5E0B190A-84E2-4B88-B270-7CC713FE2496}" presName="vert1" presStyleCnt="0"/>
      <dgm:spPr/>
    </dgm:pt>
    <dgm:pt modelId="{0D3A7708-4D0A-2940-B246-8D8EEA526462}" type="pres">
      <dgm:prSet presAssocID="{8A1BF58C-24E2-46BB-B5A4-6232037D5928}" presName="thickLine" presStyleLbl="alignNode1" presStyleIdx="5" presStyleCnt="10"/>
      <dgm:spPr/>
    </dgm:pt>
    <dgm:pt modelId="{DD56AB0B-9F6B-E349-BC43-212F0DC901A3}" type="pres">
      <dgm:prSet presAssocID="{8A1BF58C-24E2-46BB-B5A4-6232037D5928}" presName="horz1" presStyleCnt="0"/>
      <dgm:spPr/>
    </dgm:pt>
    <dgm:pt modelId="{E81E6184-9CA2-A843-A07F-9C8F48BEF3F6}" type="pres">
      <dgm:prSet presAssocID="{8A1BF58C-24E2-46BB-B5A4-6232037D5928}" presName="tx1" presStyleLbl="revTx" presStyleIdx="5" presStyleCnt="10"/>
      <dgm:spPr/>
    </dgm:pt>
    <dgm:pt modelId="{EE23824C-29E6-9F43-904C-68E90BE921B7}" type="pres">
      <dgm:prSet presAssocID="{8A1BF58C-24E2-46BB-B5A4-6232037D5928}" presName="vert1" presStyleCnt="0"/>
      <dgm:spPr/>
    </dgm:pt>
    <dgm:pt modelId="{D048D480-E513-9A4C-8F9E-170D3CBD44BC}" type="pres">
      <dgm:prSet presAssocID="{3FC03BC5-27E7-4DBA-8E9E-32B9FDD9271B}" presName="thickLine" presStyleLbl="alignNode1" presStyleIdx="6" presStyleCnt="10"/>
      <dgm:spPr/>
    </dgm:pt>
    <dgm:pt modelId="{B8F4AF59-3BB1-E541-90BA-9DB32785AAFC}" type="pres">
      <dgm:prSet presAssocID="{3FC03BC5-27E7-4DBA-8E9E-32B9FDD9271B}" presName="horz1" presStyleCnt="0"/>
      <dgm:spPr/>
    </dgm:pt>
    <dgm:pt modelId="{AE86E296-7D9E-0242-8957-C7B16EEE24EA}" type="pres">
      <dgm:prSet presAssocID="{3FC03BC5-27E7-4DBA-8E9E-32B9FDD9271B}" presName="tx1" presStyleLbl="revTx" presStyleIdx="6" presStyleCnt="10"/>
      <dgm:spPr/>
    </dgm:pt>
    <dgm:pt modelId="{9EA1B9E5-74A4-DB45-AF60-908AB7C74AA8}" type="pres">
      <dgm:prSet presAssocID="{3FC03BC5-27E7-4DBA-8E9E-32B9FDD9271B}" presName="vert1" presStyleCnt="0"/>
      <dgm:spPr/>
    </dgm:pt>
    <dgm:pt modelId="{172E643A-FB7E-3A49-AD4A-FBA123E33233}" type="pres">
      <dgm:prSet presAssocID="{354D8ACF-271C-43C5-BF69-8CCBE78D7CD0}" presName="thickLine" presStyleLbl="alignNode1" presStyleIdx="7" presStyleCnt="10"/>
      <dgm:spPr/>
    </dgm:pt>
    <dgm:pt modelId="{26F6552F-68A4-5840-878F-29C981BCA5CE}" type="pres">
      <dgm:prSet presAssocID="{354D8ACF-271C-43C5-BF69-8CCBE78D7CD0}" presName="horz1" presStyleCnt="0"/>
      <dgm:spPr/>
    </dgm:pt>
    <dgm:pt modelId="{770B1172-8530-5946-A250-D440852F1303}" type="pres">
      <dgm:prSet presAssocID="{354D8ACF-271C-43C5-BF69-8CCBE78D7CD0}" presName="tx1" presStyleLbl="revTx" presStyleIdx="7" presStyleCnt="10"/>
      <dgm:spPr/>
    </dgm:pt>
    <dgm:pt modelId="{E9D760F5-5C83-D644-A8CE-197F09C87740}" type="pres">
      <dgm:prSet presAssocID="{354D8ACF-271C-43C5-BF69-8CCBE78D7CD0}" presName="vert1" presStyleCnt="0"/>
      <dgm:spPr/>
    </dgm:pt>
    <dgm:pt modelId="{AF00650E-7DE7-E04E-B8A5-08DBFE873B1A}" type="pres">
      <dgm:prSet presAssocID="{19E31D71-AC84-4B78-89C1-669D41AAE87C}" presName="thickLine" presStyleLbl="alignNode1" presStyleIdx="8" presStyleCnt="10"/>
      <dgm:spPr/>
    </dgm:pt>
    <dgm:pt modelId="{6EDF2A2F-1883-194E-BA41-435BF6F514F8}" type="pres">
      <dgm:prSet presAssocID="{19E31D71-AC84-4B78-89C1-669D41AAE87C}" presName="horz1" presStyleCnt="0"/>
      <dgm:spPr/>
    </dgm:pt>
    <dgm:pt modelId="{09F9F813-BFE8-3A4C-83CA-9B674AFCC5A1}" type="pres">
      <dgm:prSet presAssocID="{19E31D71-AC84-4B78-89C1-669D41AAE87C}" presName="tx1" presStyleLbl="revTx" presStyleIdx="8" presStyleCnt="10"/>
      <dgm:spPr/>
    </dgm:pt>
    <dgm:pt modelId="{1066BBF0-7223-F947-90DA-2C4D2746AE98}" type="pres">
      <dgm:prSet presAssocID="{19E31D71-AC84-4B78-89C1-669D41AAE87C}" presName="vert1" presStyleCnt="0"/>
      <dgm:spPr/>
    </dgm:pt>
    <dgm:pt modelId="{64D13CEC-A247-2F40-ACF9-07A8F523BD87}" type="pres">
      <dgm:prSet presAssocID="{0B18421F-987C-4441-BA66-CA7678108D53}" presName="thickLine" presStyleLbl="alignNode1" presStyleIdx="9" presStyleCnt="10"/>
      <dgm:spPr/>
    </dgm:pt>
    <dgm:pt modelId="{FA232EAF-B68C-2E44-BFFD-3F92864D6347}" type="pres">
      <dgm:prSet presAssocID="{0B18421F-987C-4441-BA66-CA7678108D53}" presName="horz1" presStyleCnt="0"/>
      <dgm:spPr/>
    </dgm:pt>
    <dgm:pt modelId="{3DC7C3A0-C30B-CF4D-A722-E542F2A603E5}" type="pres">
      <dgm:prSet presAssocID="{0B18421F-987C-4441-BA66-CA7678108D53}" presName="tx1" presStyleLbl="revTx" presStyleIdx="9" presStyleCnt="10"/>
      <dgm:spPr/>
    </dgm:pt>
    <dgm:pt modelId="{7F0FEB2C-77B8-144B-A961-6027161FC3E6}" type="pres">
      <dgm:prSet presAssocID="{0B18421F-987C-4441-BA66-CA7678108D53}" presName="vert1" presStyleCnt="0"/>
      <dgm:spPr/>
    </dgm:pt>
  </dgm:ptLst>
  <dgm:cxnLst>
    <dgm:cxn modelId="{5E7AC604-983A-6546-A3B2-EACEB3E51393}" type="presOf" srcId="{5E0B190A-84E2-4B88-B270-7CC713FE2496}" destId="{CC742FAD-89E7-6248-8F31-4BA83022C6BD}" srcOrd="0" destOrd="0" presId="urn:microsoft.com/office/officeart/2008/layout/LinedList"/>
    <dgm:cxn modelId="{AD53821C-9559-40D3-BCF7-EC1B2CA9E17E}" srcId="{145EDAB3-45E8-4EEF-AC92-30ABD018E6D3}" destId="{42E76322-E540-4550-BEDE-006E49ACD3C7}" srcOrd="0" destOrd="0" parTransId="{AE9ACCBD-6A1D-4383-8552-702C94F32C4A}" sibTransId="{FBB65E04-9D36-4981-84CD-2D5AE19A352B}"/>
    <dgm:cxn modelId="{5031522D-84F6-844C-A076-311F5B4E5381}" type="presOf" srcId="{3FC03BC5-27E7-4DBA-8E9E-32B9FDD9271B}" destId="{AE86E296-7D9E-0242-8957-C7B16EEE24EA}" srcOrd="0" destOrd="0" presId="urn:microsoft.com/office/officeart/2008/layout/LinedList"/>
    <dgm:cxn modelId="{276A7E2E-AD32-854E-B8B2-59864A1497E4}" type="presOf" srcId="{354D8ACF-271C-43C5-BF69-8CCBE78D7CD0}" destId="{770B1172-8530-5946-A250-D440852F1303}" srcOrd="0" destOrd="0" presId="urn:microsoft.com/office/officeart/2008/layout/LinedList"/>
    <dgm:cxn modelId="{7EC39237-F943-954F-9B9C-71F498338FD1}" type="presOf" srcId="{19E31D71-AC84-4B78-89C1-669D41AAE87C}" destId="{09F9F813-BFE8-3A4C-83CA-9B674AFCC5A1}" srcOrd="0" destOrd="0" presId="urn:microsoft.com/office/officeart/2008/layout/LinedList"/>
    <dgm:cxn modelId="{3849863B-5FCB-437F-9E7E-440028470AA1}" srcId="{145EDAB3-45E8-4EEF-AC92-30ABD018E6D3}" destId="{106A9365-972E-4613-8955-6DA6B213D728}" srcOrd="1" destOrd="0" parTransId="{85C8A189-FFC1-4FB9-BB12-7AA7F6BA5B43}" sibTransId="{BC18AD2B-1819-4297-A67F-41183D521A3D}"/>
    <dgm:cxn modelId="{48A1D13C-F787-4704-86E8-6FBA437801FD}" srcId="{145EDAB3-45E8-4EEF-AC92-30ABD018E6D3}" destId="{3FC03BC5-27E7-4DBA-8E9E-32B9FDD9271B}" srcOrd="6" destOrd="0" parTransId="{95ADE353-90E3-4444-817F-64ABA36C7870}" sibTransId="{87ACD3A0-0F7B-44E9-8D49-2FA726C571C8}"/>
    <dgm:cxn modelId="{7B0FD747-E42E-43A1-AC54-33F950DDFD27}" srcId="{145EDAB3-45E8-4EEF-AC92-30ABD018E6D3}" destId="{8A1BF58C-24E2-46BB-B5A4-6232037D5928}" srcOrd="5" destOrd="0" parTransId="{3EEFEF25-1DCA-4492-BAFD-85B53452E4DC}" sibTransId="{765EDA4B-4692-44B4-AF8A-282F33834B6F}"/>
    <dgm:cxn modelId="{7EA6B84A-303F-E742-9FD0-5E026AE2F5F1}" type="presOf" srcId="{0B18421F-987C-4441-BA66-CA7678108D53}" destId="{3DC7C3A0-C30B-CF4D-A722-E542F2A603E5}" srcOrd="0" destOrd="0" presId="urn:microsoft.com/office/officeart/2008/layout/LinedList"/>
    <dgm:cxn modelId="{4044125E-B01F-914D-8AFA-AA7E7B6C5E71}" type="presOf" srcId="{42E76322-E540-4550-BEDE-006E49ACD3C7}" destId="{D8BD2486-9677-CA4E-B878-3651A553F6D4}" srcOrd="0" destOrd="0" presId="urn:microsoft.com/office/officeart/2008/layout/LinedList"/>
    <dgm:cxn modelId="{B093B15F-0672-104C-81F2-B43C94AFF70C}" type="presOf" srcId="{106A9365-972E-4613-8955-6DA6B213D728}" destId="{E240B3F8-B29D-3E49-AD97-4343CE52FE4F}" srcOrd="0" destOrd="0" presId="urn:microsoft.com/office/officeart/2008/layout/LinedList"/>
    <dgm:cxn modelId="{C9CDC564-B849-1846-9AF9-C3ACB589B580}" type="presOf" srcId="{8A1BF58C-24E2-46BB-B5A4-6232037D5928}" destId="{E81E6184-9CA2-A843-A07F-9C8F48BEF3F6}" srcOrd="0" destOrd="0" presId="urn:microsoft.com/office/officeart/2008/layout/LinedList"/>
    <dgm:cxn modelId="{38D4B36E-A0F3-4AA9-A245-079C57F04128}" srcId="{145EDAB3-45E8-4EEF-AC92-30ABD018E6D3}" destId="{19E31D71-AC84-4B78-89C1-669D41AAE87C}" srcOrd="8" destOrd="0" parTransId="{3E5034AC-A744-4F3D-86A6-AF1C981B4790}" sibTransId="{16A1BA27-35A0-4663-9A2D-D9F8A773D091}"/>
    <dgm:cxn modelId="{BEFDCD74-C57C-4C50-AA48-C92A0E45C953}" srcId="{145EDAB3-45E8-4EEF-AC92-30ABD018E6D3}" destId="{0B18421F-987C-4441-BA66-CA7678108D53}" srcOrd="9" destOrd="0" parTransId="{ACF5B2CB-2B3A-4245-A0D1-D9C1BD27A57C}" sibTransId="{2454653D-24B8-4123-8702-5D5B3996AED0}"/>
    <dgm:cxn modelId="{9751B885-C0F7-441A-A1A7-904ADE46B8E3}" srcId="{145EDAB3-45E8-4EEF-AC92-30ABD018E6D3}" destId="{B7C081A9-4E49-441D-A743-E242A50ED43B}" srcOrd="3" destOrd="0" parTransId="{94DC4EC0-06A2-47ED-B5AF-36DE45639034}" sibTransId="{5675660B-6489-4AE6-AE6B-CF0AEC5881B9}"/>
    <dgm:cxn modelId="{66F15B96-5DAB-4F77-B853-1E90044503D9}" srcId="{145EDAB3-45E8-4EEF-AC92-30ABD018E6D3}" destId="{9888FB65-3FBA-4448-8087-1209E90DCDF0}" srcOrd="2" destOrd="0" parTransId="{C75F1A3A-2455-4940-A6E6-02B2439AF76C}" sibTransId="{34F1C048-CE5A-4AF3-AA30-72B56A26B569}"/>
    <dgm:cxn modelId="{31CB709E-6928-42C4-B006-ED994AEA5391}" srcId="{145EDAB3-45E8-4EEF-AC92-30ABD018E6D3}" destId="{5E0B190A-84E2-4B88-B270-7CC713FE2496}" srcOrd="4" destOrd="0" parTransId="{14BB8B21-1500-47E3-86CE-3F039881C8F9}" sibTransId="{DC4AE3AC-92DF-45D1-BD64-608B032CB505}"/>
    <dgm:cxn modelId="{336CD1AC-EF43-AF48-B880-24CCEE862A14}" type="presOf" srcId="{9888FB65-3FBA-4448-8087-1209E90DCDF0}" destId="{53F4983C-429B-DC4C-8491-E3AB8F117FBA}" srcOrd="0" destOrd="0" presId="urn:microsoft.com/office/officeart/2008/layout/LinedList"/>
    <dgm:cxn modelId="{69D39BC3-E83A-504E-ABCD-23878F0E6DB1}" type="presOf" srcId="{B7C081A9-4E49-441D-A743-E242A50ED43B}" destId="{F322CFD3-BCEC-9449-B46B-C29EDD64959B}" srcOrd="0" destOrd="0" presId="urn:microsoft.com/office/officeart/2008/layout/LinedList"/>
    <dgm:cxn modelId="{C27633C9-E092-4C01-A84B-F2FD125C19D5}" srcId="{145EDAB3-45E8-4EEF-AC92-30ABD018E6D3}" destId="{354D8ACF-271C-43C5-BF69-8CCBE78D7CD0}" srcOrd="7" destOrd="0" parTransId="{56CBDF51-96C3-491A-95F6-95E4630A2738}" sibTransId="{26B800B1-F5ED-4359-905D-8DB6122C669F}"/>
    <dgm:cxn modelId="{151BB4DA-F317-634A-91AD-F9A35CEB3901}" type="presOf" srcId="{145EDAB3-45E8-4EEF-AC92-30ABD018E6D3}" destId="{91E5119D-8002-9940-A6CF-844CA30D9801}" srcOrd="0" destOrd="0" presId="urn:microsoft.com/office/officeart/2008/layout/LinedList"/>
    <dgm:cxn modelId="{B3075CA0-CD9A-3B4A-928E-F046EBBF49CD}" type="presParOf" srcId="{91E5119D-8002-9940-A6CF-844CA30D9801}" destId="{66D4D677-15F8-7D43-96E9-0DE5E694D81A}" srcOrd="0" destOrd="0" presId="urn:microsoft.com/office/officeart/2008/layout/LinedList"/>
    <dgm:cxn modelId="{F1FB6F71-4B4C-164C-917E-E9B5C85AEF5E}" type="presParOf" srcId="{91E5119D-8002-9940-A6CF-844CA30D9801}" destId="{5A8CA3EA-2DA3-6544-9A2E-1D23727B8CF9}" srcOrd="1" destOrd="0" presId="urn:microsoft.com/office/officeart/2008/layout/LinedList"/>
    <dgm:cxn modelId="{85C0A8CB-3A88-454F-848D-DB0FAE4BFC2D}" type="presParOf" srcId="{5A8CA3EA-2DA3-6544-9A2E-1D23727B8CF9}" destId="{D8BD2486-9677-CA4E-B878-3651A553F6D4}" srcOrd="0" destOrd="0" presId="urn:microsoft.com/office/officeart/2008/layout/LinedList"/>
    <dgm:cxn modelId="{9D0A8288-E42A-C74C-B604-06626887DA78}" type="presParOf" srcId="{5A8CA3EA-2DA3-6544-9A2E-1D23727B8CF9}" destId="{63DFAAED-A565-7D47-9E5D-592B2B5434C5}" srcOrd="1" destOrd="0" presId="urn:microsoft.com/office/officeart/2008/layout/LinedList"/>
    <dgm:cxn modelId="{29708796-FDAD-AE4F-A886-664CDC82343E}" type="presParOf" srcId="{91E5119D-8002-9940-A6CF-844CA30D9801}" destId="{DFAB55BD-740B-6345-91B4-400E053601CC}" srcOrd="2" destOrd="0" presId="urn:microsoft.com/office/officeart/2008/layout/LinedList"/>
    <dgm:cxn modelId="{9DD27FE7-FBDA-D242-AFAB-007B398BE1D7}" type="presParOf" srcId="{91E5119D-8002-9940-A6CF-844CA30D9801}" destId="{16F82B62-C7A8-E74B-B3EA-E118787532FF}" srcOrd="3" destOrd="0" presId="urn:microsoft.com/office/officeart/2008/layout/LinedList"/>
    <dgm:cxn modelId="{97BF3AE8-2B4A-2146-BFBF-077B20FBC739}" type="presParOf" srcId="{16F82B62-C7A8-E74B-B3EA-E118787532FF}" destId="{E240B3F8-B29D-3E49-AD97-4343CE52FE4F}" srcOrd="0" destOrd="0" presId="urn:microsoft.com/office/officeart/2008/layout/LinedList"/>
    <dgm:cxn modelId="{37F1BCA6-0EF4-DA48-B60D-44E6102AEED8}" type="presParOf" srcId="{16F82B62-C7A8-E74B-B3EA-E118787532FF}" destId="{232B56EC-D806-E24D-B3FF-7E32E045840C}" srcOrd="1" destOrd="0" presId="urn:microsoft.com/office/officeart/2008/layout/LinedList"/>
    <dgm:cxn modelId="{04EA57C9-112A-534E-9350-0B9F74E4C054}" type="presParOf" srcId="{91E5119D-8002-9940-A6CF-844CA30D9801}" destId="{12DB8E36-BC6D-3E4D-99FA-1CECCB4E85E9}" srcOrd="4" destOrd="0" presId="urn:microsoft.com/office/officeart/2008/layout/LinedList"/>
    <dgm:cxn modelId="{C6894C70-4590-F047-844D-FD0F5A7A0872}" type="presParOf" srcId="{91E5119D-8002-9940-A6CF-844CA30D9801}" destId="{109570A1-156F-094A-891F-0C83CCE2C3AE}" srcOrd="5" destOrd="0" presId="urn:microsoft.com/office/officeart/2008/layout/LinedList"/>
    <dgm:cxn modelId="{4EB7C440-2EF4-D049-923C-DE00CF73F336}" type="presParOf" srcId="{109570A1-156F-094A-891F-0C83CCE2C3AE}" destId="{53F4983C-429B-DC4C-8491-E3AB8F117FBA}" srcOrd="0" destOrd="0" presId="urn:microsoft.com/office/officeart/2008/layout/LinedList"/>
    <dgm:cxn modelId="{82E1D5B8-191B-354B-A91F-19D5FC02AE25}" type="presParOf" srcId="{109570A1-156F-094A-891F-0C83CCE2C3AE}" destId="{7E4ED9F3-9B26-0646-AEDD-60904152815D}" srcOrd="1" destOrd="0" presId="urn:microsoft.com/office/officeart/2008/layout/LinedList"/>
    <dgm:cxn modelId="{CC7B5767-FE90-8644-9248-22455DB727CC}" type="presParOf" srcId="{91E5119D-8002-9940-A6CF-844CA30D9801}" destId="{DF0905BD-5857-8140-A1B0-D34FADE77858}" srcOrd="6" destOrd="0" presId="urn:microsoft.com/office/officeart/2008/layout/LinedList"/>
    <dgm:cxn modelId="{62A0E9FE-E4E5-0C4D-9598-8753B20F684C}" type="presParOf" srcId="{91E5119D-8002-9940-A6CF-844CA30D9801}" destId="{2C16ECCD-ED2A-C84E-A13A-1AC7E4BF3CA7}" srcOrd="7" destOrd="0" presId="urn:microsoft.com/office/officeart/2008/layout/LinedList"/>
    <dgm:cxn modelId="{DB915566-E8AC-404D-8918-5267B03C8465}" type="presParOf" srcId="{2C16ECCD-ED2A-C84E-A13A-1AC7E4BF3CA7}" destId="{F322CFD3-BCEC-9449-B46B-C29EDD64959B}" srcOrd="0" destOrd="0" presId="urn:microsoft.com/office/officeart/2008/layout/LinedList"/>
    <dgm:cxn modelId="{52025525-F396-8B4D-9C61-D5ED98DB0803}" type="presParOf" srcId="{2C16ECCD-ED2A-C84E-A13A-1AC7E4BF3CA7}" destId="{216DA3B1-0108-AA46-AB24-EC5C56BDB858}" srcOrd="1" destOrd="0" presId="urn:microsoft.com/office/officeart/2008/layout/LinedList"/>
    <dgm:cxn modelId="{74BF7361-0B6C-F340-BE90-F2E37B9E7A07}" type="presParOf" srcId="{91E5119D-8002-9940-A6CF-844CA30D9801}" destId="{9EFFE4AF-B39F-E44C-98BB-A49E58D003A5}" srcOrd="8" destOrd="0" presId="urn:microsoft.com/office/officeart/2008/layout/LinedList"/>
    <dgm:cxn modelId="{B14C34E6-947A-7841-935A-3D725E04EAF8}" type="presParOf" srcId="{91E5119D-8002-9940-A6CF-844CA30D9801}" destId="{5A00B5CF-554B-E14A-B216-ACDEBD11E77E}" srcOrd="9" destOrd="0" presId="urn:microsoft.com/office/officeart/2008/layout/LinedList"/>
    <dgm:cxn modelId="{3BC33302-0809-324D-B7EF-30C891A89AED}" type="presParOf" srcId="{5A00B5CF-554B-E14A-B216-ACDEBD11E77E}" destId="{CC742FAD-89E7-6248-8F31-4BA83022C6BD}" srcOrd="0" destOrd="0" presId="urn:microsoft.com/office/officeart/2008/layout/LinedList"/>
    <dgm:cxn modelId="{E5866CB4-B1E9-AD4A-8A0C-2DBDACF18A53}" type="presParOf" srcId="{5A00B5CF-554B-E14A-B216-ACDEBD11E77E}" destId="{B6A10AE2-45AB-0A43-BCE0-ADE105648867}" srcOrd="1" destOrd="0" presId="urn:microsoft.com/office/officeart/2008/layout/LinedList"/>
    <dgm:cxn modelId="{FB4574DF-241F-2E40-8EF4-C0F4F6B32F98}" type="presParOf" srcId="{91E5119D-8002-9940-A6CF-844CA30D9801}" destId="{0D3A7708-4D0A-2940-B246-8D8EEA526462}" srcOrd="10" destOrd="0" presId="urn:microsoft.com/office/officeart/2008/layout/LinedList"/>
    <dgm:cxn modelId="{EF06853F-B2FB-C840-8AC3-3B090DBFB542}" type="presParOf" srcId="{91E5119D-8002-9940-A6CF-844CA30D9801}" destId="{DD56AB0B-9F6B-E349-BC43-212F0DC901A3}" srcOrd="11" destOrd="0" presId="urn:microsoft.com/office/officeart/2008/layout/LinedList"/>
    <dgm:cxn modelId="{B2DFE50C-5E0B-6941-9A52-29816A1B5C56}" type="presParOf" srcId="{DD56AB0B-9F6B-E349-BC43-212F0DC901A3}" destId="{E81E6184-9CA2-A843-A07F-9C8F48BEF3F6}" srcOrd="0" destOrd="0" presId="urn:microsoft.com/office/officeart/2008/layout/LinedList"/>
    <dgm:cxn modelId="{626EFD1F-803F-E14C-AB12-89E2B6B7C061}" type="presParOf" srcId="{DD56AB0B-9F6B-E349-BC43-212F0DC901A3}" destId="{EE23824C-29E6-9F43-904C-68E90BE921B7}" srcOrd="1" destOrd="0" presId="urn:microsoft.com/office/officeart/2008/layout/LinedList"/>
    <dgm:cxn modelId="{4FE28923-0C8B-D34B-BC22-75A979534103}" type="presParOf" srcId="{91E5119D-8002-9940-A6CF-844CA30D9801}" destId="{D048D480-E513-9A4C-8F9E-170D3CBD44BC}" srcOrd="12" destOrd="0" presId="urn:microsoft.com/office/officeart/2008/layout/LinedList"/>
    <dgm:cxn modelId="{11566021-5C7C-CF46-9BD3-C95226D73DFE}" type="presParOf" srcId="{91E5119D-8002-9940-A6CF-844CA30D9801}" destId="{B8F4AF59-3BB1-E541-90BA-9DB32785AAFC}" srcOrd="13" destOrd="0" presId="urn:microsoft.com/office/officeart/2008/layout/LinedList"/>
    <dgm:cxn modelId="{30389D54-A815-194D-8E39-C133BDFF485F}" type="presParOf" srcId="{B8F4AF59-3BB1-E541-90BA-9DB32785AAFC}" destId="{AE86E296-7D9E-0242-8957-C7B16EEE24EA}" srcOrd="0" destOrd="0" presId="urn:microsoft.com/office/officeart/2008/layout/LinedList"/>
    <dgm:cxn modelId="{383B80D5-6042-D34B-A950-113F25571BF1}" type="presParOf" srcId="{B8F4AF59-3BB1-E541-90BA-9DB32785AAFC}" destId="{9EA1B9E5-74A4-DB45-AF60-908AB7C74AA8}" srcOrd="1" destOrd="0" presId="urn:microsoft.com/office/officeart/2008/layout/LinedList"/>
    <dgm:cxn modelId="{2A8719E2-5690-A347-8A65-BDBF185D0FA4}" type="presParOf" srcId="{91E5119D-8002-9940-A6CF-844CA30D9801}" destId="{172E643A-FB7E-3A49-AD4A-FBA123E33233}" srcOrd="14" destOrd="0" presId="urn:microsoft.com/office/officeart/2008/layout/LinedList"/>
    <dgm:cxn modelId="{260A1961-4F11-4D4E-AC2C-2C61DE44FFA3}" type="presParOf" srcId="{91E5119D-8002-9940-A6CF-844CA30D9801}" destId="{26F6552F-68A4-5840-878F-29C981BCA5CE}" srcOrd="15" destOrd="0" presId="urn:microsoft.com/office/officeart/2008/layout/LinedList"/>
    <dgm:cxn modelId="{F86B55EC-7DA7-3848-B0D7-3E4EBE5BB85D}" type="presParOf" srcId="{26F6552F-68A4-5840-878F-29C981BCA5CE}" destId="{770B1172-8530-5946-A250-D440852F1303}" srcOrd="0" destOrd="0" presId="urn:microsoft.com/office/officeart/2008/layout/LinedList"/>
    <dgm:cxn modelId="{616B7D18-BC9E-AD4E-8DB0-96CE4BEB190E}" type="presParOf" srcId="{26F6552F-68A4-5840-878F-29C981BCA5CE}" destId="{E9D760F5-5C83-D644-A8CE-197F09C87740}" srcOrd="1" destOrd="0" presId="urn:microsoft.com/office/officeart/2008/layout/LinedList"/>
    <dgm:cxn modelId="{02EF6824-F0E2-384F-B37B-499709871274}" type="presParOf" srcId="{91E5119D-8002-9940-A6CF-844CA30D9801}" destId="{AF00650E-7DE7-E04E-B8A5-08DBFE873B1A}" srcOrd="16" destOrd="0" presId="urn:microsoft.com/office/officeart/2008/layout/LinedList"/>
    <dgm:cxn modelId="{6F37DD8E-1792-F548-A131-55EB0C7D775B}" type="presParOf" srcId="{91E5119D-8002-9940-A6CF-844CA30D9801}" destId="{6EDF2A2F-1883-194E-BA41-435BF6F514F8}" srcOrd="17" destOrd="0" presId="urn:microsoft.com/office/officeart/2008/layout/LinedList"/>
    <dgm:cxn modelId="{4754047B-A03C-074B-971F-13C3A41CD1D2}" type="presParOf" srcId="{6EDF2A2F-1883-194E-BA41-435BF6F514F8}" destId="{09F9F813-BFE8-3A4C-83CA-9B674AFCC5A1}" srcOrd="0" destOrd="0" presId="urn:microsoft.com/office/officeart/2008/layout/LinedList"/>
    <dgm:cxn modelId="{4767000B-5F66-4646-A158-908D53B4FF69}" type="presParOf" srcId="{6EDF2A2F-1883-194E-BA41-435BF6F514F8}" destId="{1066BBF0-7223-F947-90DA-2C4D2746AE98}" srcOrd="1" destOrd="0" presId="urn:microsoft.com/office/officeart/2008/layout/LinedList"/>
    <dgm:cxn modelId="{763A3B96-832E-5847-A2BE-1E499C0B0E5E}" type="presParOf" srcId="{91E5119D-8002-9940-A6CF-844CA30D9801}" destId="{64D13CEC-A247-2F40-ACF9-07A8F523BD87}" srcOrd="18" destOrd="0" presId="urn:microsoft.com/office/officeart/2008/layout/LinedList"/>
    <dgm:cxn modelId="{5A4B8E75-3092-2247-8E0C-B91D3678AB68}" type="presParOf" srcId="{91E5119D-8002-9940-A6CF-844CA30D9801}" destId="{FA232EAF-B68C-2E44-BFFD-3F92864D6347}" srcOrd="19" destOrd="0" presId="urn:microsoft.com/office/officeart/2008/layout/LinedList"/>
    <dgm:cxn modelId="{A5AC91E8-3279-C243-B1D7-9F3193B1E989}" type="presParOf" srcId="{FA232EAF-B68C-2E44-BFFD-3F92864D6347}" destId="{3DC7C3A0-C30B-CF4D-A722-E542F2A603E5}" srcOrd="0" destOrd="0" presId="urn:microsoft.com/office/officeart/2008/layout/LinedList"/>
    <dgm:cxn modelId="{3663596C-BC06-6347-9C99-EDE95DBCC980}" type="presParOf" srcId="{FA232EAF-B68C-2E44-BFFD-3F92864D6347}" destId="{7F0FEB2C-77B8-144B-A961-6027161FC3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B2AEC-5F7A-1D42-B8EA-2B0FEDC7B9A2}">
      <dsp:nvSpPr>
        <dsp:cNvPr id="0" name=""/>
        <dsp:cNvSpPr/>
      </dsp:nvSpPr>
      <dsp:spPr>
        <a:xfrm>
          <a:off x="3081528" y="0"/>
          <a:ext cx="4352544" cy="435254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2E292-0DC9-E04B-8166-22BB15CBC65A}">
      <dsp:nvSpPr>
        <dsp:cNvPr id="0" name=""/>
        <dsp:cNvSpPr/>
      </dsp:nvSpPr>
      <dsp:spPr>
        <a:xfrm>
          <a:off x="3495019" y="413491"/>
          <a:ext cx="1697492" cy="16974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Awareness</a:t>
          </a:r>
        </a:p>
      </dsp:txBody>
      <dsp:txXfrm>
        <a:off x="3577884" y="496356"/>
        <a:ext cx="1531762" cy="1531762"/>
      </dsp:txXfrm>
    </dsp:sp>
    <dsp:sp modelId="{D4B87B6D-7CA3-0F45-8ACB-F378FF2E9FA5}">
      <dsp:nvSpPr>
        <dsp:cNvPr id="0" name=""/>
        <dsp:cNvSpPr/>
      </dsp:nvSpPr>
      <dsp:spPr>
        <a:xfrm>
          <a:off x="5323088" y="413491"/>
          <a:ext cx="1697492" cy="16974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5"/>
              </a:solidFill>
              <a:latin typeface="Roboto" panose="02000000000000000000" pitchFamily="2" charset="0"/>
              <a:ea typeface="Roboto" panose="02000000000000000000" pitchFamily="2" charset="0"/>
            </a:rPr>
            <a:t>Social Awareness</a:t>
          </a:r>
        </a:p>
      </dsp:txBody>
      <dsp:txXfrm>
        <a:off x="5405953" y="496356"/>
        <a:ext cx="1531762" cy="1531762"/>
      </dsp:txXfrm>
    </dsp:sp>
    <dsp:sp modelId="{1A3C8704-BB55-AB40-9363-6D559D51A1D0}">
      <dsp:nvSpPr>
        <dsp:cNvPr id="0" name=""/>
        <dsp:cNvSpPr/>
      </dsp:nvSpPr>
      <dsp:spPr>
        <a:xfrm>
          <a:off x="3495019" y="2241560"/>
          <a:ext cx="1697492" cy="16974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Management</a:t>
          </a:r>
        </a:p>
      </dsp:txBody>
      <dsp:txXfrm>
        <a:off x="3577884" y="2324425"/>
        <a:ext cx="1531762" cy="1531762"/>
      </dsp:txXfrm>
    </dsp:sp>
    <dsp:sp modelId="{C407F687-E98E-B547-B2AA-2FF154F3C4E2}">
      <dsp:nvSpPr>
        <dsp:cNvPr id="0" name=""/>
        <dsp:cNvSpPr/>
      </dsp:nvSpPr>
      <dsp:spPr>
        <a:xfrm>
          <a:off x="5323088" y="2241560"/>
          <a:ext cx="1697492" cy="16974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Relationship Management </a:t>
          </a:r>
        </a:p>
      </dsp:txBody>
      <dsp:txXfrm>
        <a:off x="5405953" y="2324425"/>
        <a:ext cx="1531762" cy="1531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1ED44-B9F7-B646-919A-834E74E90885}">
      <dsp:nvSpPr>
        <dsp:cNvPr id="0" name=""/>
        <dsp:cNvSpPr/>
      </dsp:nvSpPr>
      <dsp:spPr>
        <a:xfrm>
          <a:off x="0" y="1981"/>
          <a:ext cx="53292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C9E7C23-B1E4-9C41-BC56-7360241A2029}">
      <dsp:nvSpPr>
        <dsp:cNvPr id="0" name=""/>
        <dsp:cNvSpPr/>
      </dsp:nvSpPr>
      <dsp:spPr>
        <a:xfrm>
          <a:off x="0" y="1981"/>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did happen</a:t>
          </a:r>
        </a:p>
      </dsp:txBody>
      <dsp:txXfrm>
        <a:off x="0" y="1981"/>
        <a:ext cx="5329236" cy="1351229"/>
      </dsp:txXfrm>
    </dsp:sp>
    <dsp:sp modelId="{03755501-6C1E-ED47-B7DC-81C639493B1B}">
      <dsp:nvSpPr>
        <dsp:cNvPr id="0" name=""/>
        <dsp:cNvSpPr/>
      </dsp:nvSpPr>
      <dsp:spPr>
        <a:xfrm>
          <a:off x="0" y="1353210"/>
          <a:ext cx="5329236" cy="0"/>
        </a:xfrm>
        <a:prstGeom prst="line">
          <a:avLst/>
        </a:prstGeom>
        <a:solidFill>
          <a:schemeClr val="accent2">
            <a:hueOff val="-6479874"/>
            <a:satOff val="-1479"/>
            <a:lumOff val="14803"/>
            <a:alphaOff val="0"/>
          </a:schemeClr>
        </a:solidFill>
        <a:ln w="12700" cap="flat" cmpd="sng" algn="ctr">
          <a:solidFill>
            <a:schemeClr val="accent2">
              <a:hueOff val="-6479874"/>
              <a:satOff val="-1479"/>
              <a:lumOff val="1480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4C7C36-C93C-0D49-B22C-4F01470028BA}">
      <dsp:nvSpPr>
        <dsp:cNvPr id="0" name=""/>
        <dsp:cNvSpPr/>
      </dsp:nvSpPr>
      <dsp:spPr>
        <a:xfrm>
          <a:off x="0" y="1353210"/>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you did to survive: your protections</a:t>
          </a:r>
        </a:p>
      </dsp:txBody>
      <dsp:txXfrm>
        <a:off x="0" y="1353210"/>
        <a:ext cx="5329236" cy="1351229"/>
      </dsp:txXfrm>
    </dsp:sp>
    <dsp:sp modelId="{5554FFB7-20C6-E240-8A87-0E641C66CB10}">
      <dsp:nvSpPr>
        <dsp:cNvPr id="0" name=""/>
        <dsp:cNvSpPr/>
      </dsp:nvSpPr>
      <dsp:spPr>
        <a:xfrm>
          <a:off x="0" y="2704439"/>
          <a:ext cx="5329236" cy="0"/>
        </a:xfrm>
        <a:prstGeom prst="line">
          <a:avLst/>
        </a:prstGeom>
        <a:solidFill>
          <a:schemeClr val="accent2">
            <a:hueOff val="-12959747"/>
            <a:satOff val="-2959"/>
            <a:lumOff val="29607"/>
            <a:alphaOff val="0"/>
          </a:schemeClr>
        </a:solidFill>
        <a:ln w="12700" cap="flat" cmpd="sng" algn="ctr">
          <a:solidFill>
            <a:schemeClr val="accent2">
              <a:hueOff val="-12959747"/>
              <a:satOff val="-2959"/>
              <a:lumOff val="296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915B90-D89F-AA44-84A4-73E97818145B}">
      <dsp:nvSpPr>
        <dsp:cNvPr id="0" name=""/>
        <dsp:cNvSpPr/>
      </dsp:nvSpPr>
      <dsp:spPr>
        <a:xfrm>
          <a:off x="0" y="2704439"/>
          <a:ext cx="5329236" cy="135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What didn’t happen</a:t>
          </a:r>
        </a:p>
      </dsp:txBody>
      <dsp:txXfrm>
        <a:off x="0" y="2704439"/>
        <a:ext cx="5329236" cy="1351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B2AEC-5F7A-1D42-B8EA-2B0FEDC7B9A2}">
      <dsp:nvSpPr>
        <dsp:cNvPr id="0" name=""/>
        <dsp:cNvSpPr/>
      </dsp:nvSpPr>
      <dsp:spPr>
        <a:xfrm>
          <a:off x="3081528" y="0"/>
          <a:ext cx="4352544" cy="435254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2E292-0DC9-E04B-8166-22BB15CBC65A}">
      <dsp:nvSpPr>
        <dsp:cNvPr id="0" name=""/>
        <dsp:cNvSpPr/>
      </dsp:nvSpPr>
      <dsp:spPr>
        <a:xfrm>
          <a:off x="3495019" y="413491"/>
          <a:ext cx="1697492" cy="16974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Awareness</a:t>
          </a:r>
        </a:p>
      </dsp:txBody>
      <dsp:txXfrm>
        <a:off x="3577884" y="496356"/>
        <a:ext cx="1531762" cy="1531762"/>
      </dsp:txXfrm>
    </dsp:sp>
    <dsp:sp modelId="{D4B87B6D-7CA3-0F45-8ACB-F378FF2E9FA5}">
      <dsp:nvSpPr>
        <dsp:cNvPr id="0" name=""/>
        <dsp:cNvSpPr/>
      </dsp:nvSpPr>
      <dsp:spPr>
        <a:xfrm>
          <a:off x="5323088" y="413491"/>
          <a:ext cx="1697492" cy="16974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5"/>
              </a:solidFill>
              <a:latin typeface="Roboto" panose="02000000000000000000" pitchFamily="2" charset="0"/>
              <a:ea typeface="Roboto" panose="02000000000000000000" pitchFamily="2" charset="0"/>
            </a:rPr>
            <a:t>Social Awareness</a:t>
          </a:r>
        </a:p>
      </dsp:txBody>
      <dsp:txXfrm>
        <a:off x="5405953" y="496356"/>
        <a:ext cx="1531762" cy="1531762"/>
      </dsp:txXfrm>
    </dsp:sp>
    <dsp:sp modelId="{1A3C8704-BB55-AB40-9363-6D559D51A1D0}">
      <dsp:nvSpPr>
        <dsp:cNvPr id="0" name=""/>
        <dsp:cNvSpPr/>
      </dsp:nvSpPr>
      <dsp:spPr>
        <a:xfrm>
          <a:off x="3495019" y="2241560"/>
          <a:ext cx="1697492" cy="169749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Self Management</a:t>
          </a:r>
        </a:p>
      </dsp:txBody>
      <dsp:txXfrm>
        <a:off x="3577884" y="2324425"/>
        <a:ext cx="1531762" cy="1531762"/>
      </dsp:txXfrm>
    </dsp:sp>
    <dsp:sp modelId="{C407F687-E98E-B547-B2AA-2FF154F3C4E2}">
      <dsp:nvSpPr>
        <dsp:cNvPr id="0" name=""/>
        <dsp:cNvSpPr/>
      </dsp:nvSpPr>
      <dsp:spPr>
        <a:xfrm>
          <a:off x="5323088" y="2241560"/>
          <a:ext cx="1697492" cy="16974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rPr>
            <a:t>Relationship Management </a:t>
          </a:r>
        </a:p>
      </dsp:txBody>
      <dsp:txXfrm>
        <a:off x="5405953" y="2324425"/>
        <a:ext cx="1531762" cy="1531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4D677-15F8-7D43-96E9-0DE5E694D81A}">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D2486-9677-CA4E-B878-3651A553F6D4}">
      <dsp:nvSpPr>
        <dsp:cNvPr id="0" name=""/>
        <dsp:cNvSpPr/>
      </dsp:nvSpPr>
      <dsp:spPr>
        <a:xfrm>
          <a:off x="0" y="675"/>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hopelessness</a:t>
          </a:r>
        </a:p>
      </dsp:txBody>
      <dsp:txXfrm>
        <a:off x="0" y="675"/>
        <a:ext cx="6900512" cy="553478"/>
      </dsp:txXfrm>
    </dsp:sp>
    <dsp:sp modelId="{DFAB55BD-740B-6345-91B4-400E053601CC}">
      <dsp:nvSpPr>
        <dsp:cNvPr id="0" name=""/>
        <dsp:cNvSpPr/>
      </dsp:nvSpPr>
      <dsp:spPr>
        <a:xfrm>
          <a:off x="0" y="554154"/>
          <a:ext cx="6900512" cy="0"/>
        </a:xfrm>
        <a:prstGeom prst="line">
          <a:avLst/>
        </a:prstGeom>
        <a:solidFill>
          <a:schemeClr val="accent2">
            <a:hueOff val="-1439972"/>
            <a:satOff val="-329"/>
            <a:lumOff val="3290"/>
            <a:alphaOff val="0"/>
          </a:schemeClr>
        </a:solidFill>
        <a:ln w="12700" cap="flat" cmpd="sng" algn="ctr">
          <a:solidFill>
            <a:schemeClr val="accent2">
              <a:hueOff val="-1439972"/>
              <a:satOff val="-329"/>
              <a:lumOff val="32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0B3F8-B29D-3E49-AD97-4343CE52FE4F}">
      <dsp:nvSpPr>
        <dsp:cNvPr id="0" name=""/>
        <dsp:cNvSpPr/>
      </dsp:nvSpPr>
      <dsp:spPr>
        <a:xfrm>
          <a:off x="0" y="554154"/>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inability to embrace complexity</a:t>
          </a:r>
        </a:p>
      </dsp:txBody>
      <dsp:txXfrm>
        <a:off x="0" y="554154"/>
        <a:ext cx="6900512" cy="553478"/>
      </dsp:txXfrm>
    </dsp:sp>
    <dsp:sp modelId="{12DB8E36-BC6D-3E4D-99FA-1CECCB4E85E9}">
      <dsp:nvSpPr>
        <dsp:cNvPr id="0" name=""/>
        <dsp:cNvSpPr/>
      </dsp:nvSpPr>
      <dsp:spPr>
        <a:xfrm>
          <a:off x="0" y="1107633"/>
          <a:ext cx="6900512" cy="0"/>
        </a:xfrm>
        <a:prstGeom prst="line">
          <a:avLst/>
        </a:prstGeom>
        <a:solidFill>
          <a:schemeClr val="accent2">
            <a:hueOff val="-2879944"/>
            <a:satOff val="-658"/>
            <a:lumOff val="6579"/>
            <a:alphaOff val="0"/>
          </a:schemeClr>
        </a:solidFill>
        <a:ln w="12700" cap="flat" cmpd="sng" algn="ctr">
          <a:solidFill>
            <a:schemeClr val="accent2">
              <a:hueOff val="-2879944"/>
              <a:satOff val="-658"/>
              <a:lumOff val="65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4983C-429B-DC4C-8491-E3AB8F117FBA}">
      <dsp:nvSpPr>
        <dsp:cNvPr id="0" name=""/>
        <dsp:cNvSpPr/>
      </dsp:nvSpPr>
      <dsp:spPr>
        <a:xfrm>
          <a:off x="0" y="1107633"/>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anger</a:t>
          </a:r>
        </a:p>
      </dsp:txBody>
      <dsp:txXfrm>
        <a:off x="0" y="1107633"/>
        <a:ext cx="6900512" cy="553478"/>
      </dsp:txXfrm>
    </dsp:sp>
    <dsp:sp modelId="{DF0905BD-5857-8140-A1B0-D34FADE77858}">
      <dsp:nvSpPr>
        <dsp:cNvPr id="0" name=""/>
        <dsp:cNvSpPr/>
      </dsp:nvSpPr>
      <dsp:spPr>
        <a:xfrm>
          <a:off x="0" y="1661112"/>
          <a:ext cx="6900512" cy="0"/>
        </a:xfrm>
        <a:prstGeom prst="line">
          <a:avLst/>
        </a:prstGeom>
        <a:solidFill>
          <a:schemeClr val="accent2">
            <a:hueOff val="-4319916"/>
            <a:satOff val="-986"/>
            <a:lumOff val="9869"/>
            <a:alphaOff val="0"/>
          </a:schemeClr>
        </a:solidFill>
        <a:ln w="12700" cap="flat" cmpd="sng" algn="ctr">
          <a:solidFill>
            <a:schemeClr val="accent2">
              <a:hueOff val="-4319916"/>
              <a:satOff val="-986"/>
              <a:lumOff val="98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2CFD3-BCEC-9449-B46B-C29EDD64959B}">
      <dsp:nvSpPr>
        <dsp:cNvPr id="0" name=""/>
        <dsp:cNvSpPr/>
      </dsp:nvSpPr>
      <dsp:spPr>
        <a:xfrm>
          <a:off x="0" y="1661112"/>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cynicism</a:t>
          </a:r>
        </a:p>
      </dsp:txBody>
      <dsp:txXfrm>
        <a:off x="0" y="1661112"/>
        <a:ext cx="6900512" cy="553478"/>
      </dsp:txXfrm>
    </dsp:sp>
    <dsp:sp modelId="{9EFFE4AF-B39F-E44C-98BB-A49E58D003A5}">
      <dsp:nvSpPr>
        <dsp:cNvPr id="0" name=""/>
        <dsp:cNvSpPr/>
      </dsp:nvSpPr>
      <dsp:spPr>
        <a:xfrm>
          <a:off x="0" y="2214591"/>
          <a:ext cx="6900512" cy="0"/>
        </a:xfrm>
        <a:prstGeom prst="line">
          <a:avLst/>
        </a:prstGeom>
        <a:solidFill>
          <a:schemeClr val="accent2">
            <a:hueOff val="-5759888"/>
            <a:satOff val="-1315"/>
            <a:lumOff val="13159"/>
            <a:alphaOff val="0"/>
          </a:schemeClr>
        </a:solidFill>
        <a:ln w="12700" cap="flat" cmpd="sng" algn="ctr">
          <a:solidFill>
            <a:schemeClr val="accent2">
              <a:hueOff val="-5759888"/>
              <a:satOff val="-1315"/>
              <a:lumOff val="13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42FAD-89E7-6248-8F31-4BA83022C6BD}">
      <dsp:nvSpPr>
        <dsp:cNvPr id="0" name=""/>
        <dsp:cNvSpPr/>
      </dsp:nvSpPr>
      <dsp:spPr>
        <a:xfrm>
          <a:off x="0" y="2214591"/>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sleeplessness</a:t>
          </a:r>
        </a:p>
      </dsp:txBody>
      <dsp:txXfrm>
        <a:off x="0" y="2214591"/>
        <a:ext cx="6900512" cy="553478"/>
      </dsp:txXfrm>
    </dsp:sp>
    <dsp:sp modelId="{0D3A7708-4D0A-2940-B246-8D8EEA526462}">
      <dsp:nvSpPr>
        <dsp:cNvPr id="0" name=""/>
        <dsp:cNvSpPr/>
      </dsp:nvSpPr>
      <dsp:spPr>
        <a:xfrm>
          <a:off x="0" y="2768070"/>
          <a:ext cx="6900512" cy="0"/>
        </a:xfrm>
        <a:prstGeom prst="line">
          <a:avLst/>
        </a:prstGeom>
        <a:solidFill>
          <a:schemeClr val="accent2">
            <a:hueOff val="-7199860"/>
            <a:satOff val="-1644"/>
            <a:lumOff val="16448"/>
            <a:alphaOff val="0"/>
          </a:schemeClr>
        </a:solidFill>
        <a:ln w="12700" cap="flat" cmpd="sng" algn="ctr">
          <a:solidFill>
            <a:schemeClr val="accent2">
              <a:hueOff val="-7199860"/>
              <a:satOff val="-1644"/>
              <a:lumOff val="164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E6184-9CA2-A843-A07F-9C8F48BEF3F6}">
      <dsp:nvSpPr>
        <dsp:cNvPr id="0" name=""/>
        <dsp:cNvSpPr/>
      </dsp:nvSpPr>
      <dsp:spPr>
        <a:xfrm>
          <a:off x="0" y="2768070"/>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exhaustion</a:t>
          </a:r>
        </a:p>
      </dsp:txBody>
      <dsp:txXfrm>
        <a:off x="0" y="2768070"/>
        <a:ext cx="6900512" cy="553478"/>
      </dsp:txXfrm>
    </dsp:sp>
    <dsp:sp modelId="{D048D480-E513-9A4C-8F9E-170D3CBD44BC}">
      <dsp:nvSpPr>
        <dsp:cNvPr id="0" name=""/>
        <dsp:cNvSpPr/>
      </dsp:nvSpPr>
      <dsp:spPr>
        <a:xfrm>
          <a:off x="0" y="3321549"/>
          <a:ext cx="6900512" cy="0"/>
        </a:xfrm>
        <a:prstGeom prst="line">
          <a:avLst/>
        </a:prstGeom>
        <a:solidFill>
          <a:schemeClr val="accent2">
            <a:hueOff val="-8639832"/>
            <a:satOff val="-1973"/>
            <a:lumOff val="19738"/>
            <a:alphaOff val="0"/>
          </a:schemeClr>
        </a:solidFill>
        <a:ln w="12700" cap="flat" cmpd="sng" algn="ctr">
          <a:solidFill>
            <a:schemeClr val="accent2">
              <a:hueOff val="-8639832"/>
              <a:satOff val="-1973"/>
              <a:lumOff val="197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6E296-7D9E-0242-8957-C7B16EEE24EA}">
      <dsp:nvSpPr>
        <dsp:cNvPr id="0" name=""/>
        <dsp:cNvSpPr/>
      </dsp:nvSpPr>
      <dsp:spPr>
        <a:xfrm>
          <a:off x="0" y="3321549"/>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guilt</a:t>
          </a:r>
        </a:p>
      </dsp:txBody>
      <dsp:txXfrm>
        <a:off x="0" y="3321549"/>
        <a:ext cx="6900512" cy="553478"/>
      </dsp:txXfrm>
    </dsp:sp>
    <dsp:sp modelId="{172E643A-FB7E-3A49-AD4A-FBA123E33233}">
      <dsp:nvSpPr>
        <dsp:cNvPr id="0" name=""/>
        <dsp:cNvSpPr/>
      </dsp:nvSpPr>
      <dsp:spPr>
        <a:xfrm>
          <a:off x="0" y="3875028"/>
          <a:ext cx="6900512" cy="0"/>
        </a:xfrm>
        <a:prstGeom prst="line">
          <a:avLst/>
        </a:prstGeom>
        <a:solidFill>
          <a:schemeClr val="accent2">
            <a:hueOff val="-10079804"/>
            <a:satOff val="-2301"/>
            <a:lumOff val="23028"/>
            <a:alphaOff val="0"/>
          </a:schemeClr>
        </a:solidFill>
        <a:ln w="12700" cap="flat" cmpd="sng" algn="ctr">
          <a:solidFill>
            <a:schemeClr val="accent2">
              <a:hueOff val="-10079804"/>
              <a:satOff val="-2301"/>
              <a:lumOff val="230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B1172-8530-5946-A250-D440852F1303}">
      <dsp:nvSpPr>
        <dsp:cNvPr id="0" name=""/>
        <dsp:cNvSpPr/>
      </dsp:nvSpPr>
      <dsp:spPr>
        <a:xfrm>
          <a:off x="0" y="3875028"/>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intrusive thoughts</a:t>
          </a:r>
        </a:p>
      </dsp:txBody>
      <dsp:txXfrm>
        <a:off x="0" y="3875028"/>
        <a:ext cx="6900512" cy="553478"/>
      </dsp:txXfrm>
    </dsp:sp>
    <dsp:sp modelId="{AF00650E-7DE7-E04E-B8A5-08DBFE873B1A}">
      <dsp:nvSpPr>
        <dsp:cNvPr id="0" name=""/>
        <dsp:cNvSpPr/>
      </dsp:nvSpPr>
      <dsp:spPr>
        <a:xfrm>
          <a:off x="0" y="4428507"/>
          <a:ext cx="6900512" cy="0"/>
        </a:xfrm>
        <a:prstGeom prst="line">
          <a:avLst/>
        </a:prstGeom>
        <a:solidFill>
          <a:schemeClr val="accent2">
            <a:hueOff val="-11519776"/>
            <a:satOff val="-2630"/>
            <a:lumOff val="26317"/>
            <a:alphaOff val="0"/>
          </a:schemeClr>
        </a:solidFill>
        <a:ln w="12700" cap="flat" cmpd="sng" algn="ctr">
          <a:solidFill>
            <a:schemeClr val="accent2">
              <a:hueOff val="-11519776"/>
              <a:satOff val="-2630"/>
              <a:lumOff val="263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9F813-BFE8-3A4C-83CA-9B674AFCC5A1}">
      <dsp:nvSpPr>
        <dsp:cNvPr id="0" name=""/>
        <dsp:cNvSpPr/>
      </dsp:nvSpPr>
      <dsp:spPr>
        <a:xfrm>
          <a:off x="0" y="4428507"/>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nightmares</a:t>
          </a:r>
        </a:p>
      </dsp:txBody>
      <dsp:txXfrm>
        <a:off x="0" y="4428507"/>
        <a:ext cx="6900512" cy="553478"/>
      </dsp:txXfrm>
    </dsp:sp>
    <dsp:sp modelId="{64D13CEC-A247-2F40-ACF9-07A8F523BD87}">
      <dsp:nvSpPr>
        <dsp:cNvPr id="0" name=""/>
        <dsp:cNvSpPr/>
      </dsp:nvSpPr>
      <dsp:spPr>
        <a:xfrm>
          <a:off x="0" y="4981986"/>
          <a:ext cx="6900512" cy="0"/>
        </a:xfrm>
        <a:prstGeom prst="line">
          <a:avLst/>
        </a:prstGeom>
        <a:solidFill>
          <a:schemeClr val="accent2">
            <a:hueOff val="-12959747"/>
            <a:satOff val="-2959"/>
            <a:lumOff val="29607"/>
            <a:alphaOff val="0"/>
          </a:schemeClr>
        </a:solidFill>
        <a:ln w="12700" cap="flat" cmpd="sng" algn="ctr">
          <a:solidFill>
            <a:schemeClr val="accent2">
              <a:hueOff val="-12959747"/>
              <a:satOff val="-2959"/>
              <a:lumOff val="29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7C3A0-C30B-CF4D-A722-E542F2A603E5}">
      <dsp:nvSpPr>
        <dsp:cNvPr id="0" name=""/>
        <dsp:cNvSpPr/>
      </dsp:nvSpPr>
      <dsp:spPr>
        <a:xfrm>
          <a:off x="0" y="4981986"/>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burnout</a:t>
          </a:r>
        </a:p>
      </dsp:txBody>
      <dsp:txXfrm>
        <a:off x="0" y="4981986"/>
        <a:ext cx="6900512" cy="55347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298BB9-F0BE-48B4-902F-DB6CFCC0952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8581CD-A35D-4A60-AFEB-EF07DC1BF16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C275308-3A73-476F-86C0-4A2D11789942}" type="datetimeFigureOut">
              <a:rPr lang="en-US" smtClean="0"/>
              <a:t>1/7/24</a:t>
            </a:fld>
            <a:endParaRPr lang="en-US"/>
          </a:p>
        </p:txBody>
      </p:sp>
      <p:sp>
        <p:nvSpPr>
          <p:cNvPr id="4" name="Footer Placeholder 3">
            <a:extLst>
              <a:ext uri="{FF2B5EF4-FFF2-40B4-BE49-F238E27FC236}">
                <a16:creationId xmlns:a16="http://schemas.microsoft.com/office/drawing/2014/main" id="{B3FE1A12-EAAC-4C82-B2A3-009A8E9F7B4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6BC8A8-D422-40D9-942B-AD8D5EBE4D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0F2AA9-3B3D-4221-9A61-AA90E24C91D7}" type="slidenum">
              <a:rPr lang="en-US" smtClean="0"/>
              <a:t>‹#›</a:t>
            </a:fld>
            <a:endParaRPr lang="en-US"/>
          </a:p>
        </p:txBody>
      </p:sp>
    </p:spTree>
    <p:extLst>
      <p:ext uri="{BB962C8B-B14F-4D97-AF65-F5344CB8AC3E}">
        <p14:creationId xmlns:p14="http://schemas.microsoft.com/office/powerpoint/2010/main" val="4260835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7EA037-56ED-43B1-AFC1-62030CE3D60C}" type="datetimeFigureOut">
              <a:rPr lang="en-US" smtClean="0"/>
              <a:t>1/7/24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0D3AC9-860C-4DC1-962D-0E7035A1B16D}" type="slidenum">
              <a:rPr lang="en-US" smtClean="0"/>
              <a:t>‹#›</a:t>
            </a:fld>
            <a:endParaRPr lang="en-US"/>
          </a:p>
        </p:txBody>
      </p:sp>
    </p:spTree>
    <p:extLst>
      <p:ext uri="{BB962C8B-B14F-4D97-AF65-F5344CB8AC3E}">
        <p14:creationId xmlns:p14="http://schemas.microsoft.com/office/powerpoint/2010/main" val="178357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0300A-F76C-964C-89A9-248E98220B49}" type="slidenum">
              <a:rPr lang="en-US" smtClean="0"/>
              <a:t>1</a:t>
            </a:fld>
            <a:endParaRPr lang="en-US"/>
          </a:p>
        </p:txBody>
      </p:sp>
    </p:spTree>
    <p:extLst>
      <p:ext uri="{BB962C8B-B14F-4D97-AF65-F5344CB8AC3E}">
        <p14:creationId xmlns:p14="http://schemas.microsoft.com/office/powerpoint/2010/main" val="199986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E49346-4D95-6F4B-966A-D7755F6CB7BF}" type="slidenum">
              <a:rPr lang="en-US" smtClean="0"/>
              <a:t>18</a:t>
            </a:fld>
            <a:endParaRPr lang="en-US"/>
          </a:p>
        </p:txBody>
      </p:sp>
    </p:spTree>
    <p:extLst>
      <p:ext uri="{BB962C8B-B14F-4D97-AF65-F5344CB8AC3E}">
        <p14:creationId xmlns:p14="http://schemas.microsoft.com/office/powerpoint/2010/main" val="146722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Working in environments that deal with trauma directly (first responders, social services)</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Working in environments that feel traumatic to </a:t>
            </a:r>
            <a:r>
              <a:rPr lang="en-US" sz="1200" u="sng" dirty="0">
                <a:latin typeface="Roboto" panose="02000000000000000000" pitchFamily="2" charset="0"/>
                <a:ea typeface="Roboto" panose="02000000000000000000" pitchFamily="2" charset="0"/>
              </a:rPr>
              <a:t>you</a:t>
            </a:r>
            <a:r>
              <a:rPr lang="en-US" sz="1200" dirty="0">
                <a:latin typeface="Roboto" panose="02000000000000000000" pitchFamily="2" charset="0"/>
                <a:ea typeface="Roboto" panose="02000000000000000000" pitchFamily="2" charset="0"/>
              </a:rPr>
              <a:t> (racism, sexism, heteronormative / hostile to difference)</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Therapy / coaching – starting to explore the trauma or issues that came out of the trauma (</a:t>
            </a:r>
            <a:r>
              <a:rPr lang="en-US" sz="1200" dirty="0" err="1">
                <a:latin typeface="Roboto" panose="02000000000000000000" pitchFamily="2" charset="0"/>
                <a:ea typeface="Roboto" panose="02000000000000000000" pitchFamily="2" charset="0"/>
              </a:rPr>
              <a:t>ie</a:t>
            </a:r>
            <a:r>
              <a:rPr lang="en-US" sz="1200" dirty="0">
                <a:latin typeface="Roboto" panose="02000000000000000000" pitchFamily="2" charset="0"/>
                <a:ea typeface="Roboto" panose="02000000000000000000" pitchFamily="2" charset="0"/>
              </a:rPr>
              <a:t>: what didn’t happen / grief)</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Being stressed out by overworking / too many demands at home / spiking into hyperarousal for too long in any circumstance</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Toxic political environment</a:t>
            </a:r>
          </a:p>
          <a:p>
            <a:pPr marL="285750" indent="-285750">
              <a:spcAft>
                <a:spcPts val="600"/>
              </a:spcAft>
              <a:buFont typeface="Arial" panose="020B0604020202020204" pitchFamily="34" charset="0"/>
              <a:buChar char="•"/>
            </a:pPr>
            <a:r>
              <a:rPr lang="en-US" sz="1200" dirty="0">
                <a:latin typeface="Roboto" panose="02000000000000000000" pitchFamily="2" charset="0"/>
                <a:ea typeface="Roboto" panose="02000000000000000000" pitchFamily="2" charset="0"/>
              </a:rPr>
              <a:t>Relaxing</a:t>
            </a:r>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19</a:t>
            </a:fld>
            <a:endParaRPr lang="en-US"/>
          </a:p>
        </p:txBody>
      </p:sp>
    </p:spTree>
    <p:extLst>
      <p:ext uri="{BB962C8B-B14F-4D97-AF65-F5344CB8AC3E}">
        <p14:creationId xmlns:p14="http://schemas.microsoft.com/office/powerpoint/2010/main" val="336952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20</a:t>
            </a:fld>
            <a:endParaRPr lang="en-US"/>
          </a:p>
        </p:txBody>
      </p:sp>
    </p:spTree>
    <p:extLst>
      <p:ext uri="{BB962C8B-B14F-4D97-AF65-F5344CB8AC3E}">
        <p14:creationId xmlns:p14="http://schemas.microsoft.com/office/powerpoint/2010/main" val="156751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dirty="0"/>
              <a:t>Original Text</a:t>
            </a:r>
          </a:p>
          <a:p>
            <a:pPr marL="173038" indent="-173038">
              <a:spcAft>
                <a:spcPts val="600"/>
              </a:spcAft>
              <a:buFont typeface="Arial" panose="020B0604020202020204" pitchFamily="34" charset="0"/>
              <a:buChar char="•"/>
            </a:pPr>
            <a:r>
              <a:rPr lang="en-US" sz="1200" dirty="0"/>
              <a:t>You have to own the roller coaster. By being aware of the impact on your body and brain you have some choices about what actions </a:t>
            </a:r>
            <a:r>
              <a:rPr lang="en-US" dirty="0"/>
              <a:t>you</a:t>
            </a:r>
            <a:r>
              <a:rPr lang="en-US" sz="1200" dirty="0"/>
              <a:t> can take to bring yourself into the best possible state.</a:t>
            </a:r>
          </a:p>
          <a:p>
            <a:pPr marL="173038" indent="-173038">
              <a:spcAft>
                <a:spcPts val="600"/>
              </a:spcAft>
              <a:buFont typeface="Arial" panose="020B0604020202020204" pitchFamily="34" charset="0"/>
              <a:buChar char="•"/>
            </a:pPr>
            <a:r>
              <a:rPr lang="en-US" sz="1200" dirty="0"/>
              <a:t>Plan your transitions between work and home: create a ritual that helps you connect with people, and previous aspects of yourself (favorite music, something nourishing).</a:t>
            </a:r>
          </a:p>
          <a:p>
            <a:pPr marL="173038" indent="-173038">
              <a:spcAft>
                <a:spcPts val="600"/>
              </a:spcAft>
              <a:buFont typeface="Arial" panose="020B0604020202020204" pitchFamily="34" charset="0"/>
              <a:buChar char="•"/>
            </a:pPr>
            <a:r>
              <a:rPr lang="en-US" sz="1200" dirty="0"/>
              <a:t>Avoid television, or things that make you more likely to sit in ‘numb’ for too long.</a:t>
            </a:r>
          </a:p>
          <a:p>
            <a:pPr marL="173038" indent="-173038">
              <a:spcAft>
                <a:spcPts val="600"/>
              </a:spcAft>
              <a:buFont typeface="Arial" panose="020B0604020202020204" pitchFamily="34" charset="0"/>
              <a:buChar char="•"/>
            </a:pPr>
            <a:r>
              <a:rPr lang="en-US" sz="1200" dirty="0"/>
              <a:t>Attend to your body. Above the line, you want to do things that ‘soothe’ you. Below the line you want to do things that bring you back into a feeling state.</a:t>
            </a:r>
          </a:p>
          <a:p>
            <a:pPr marL="0">
              <a:spcAft>
                <a:spcPts val="600"/>
              </a:spcAft>
            </a:pPr>
            <a:endParaRPr lang="en-US" sz="1200" dirty="0"/>
          </a:p>
          <a:p>
            <a:endParaRPr lang="en-US" dirty="0"/>
          </a:p>
        </p:txBody>
      </p:sp>
      <p:sp>
        <p:nvSpPr>
          <p:cNvPr id="4" name="Slide Number Placeholder 3"/>
          <p:cNvSpPr>
            <a:spLocks noGrp="1"/>
          </p:cNvSpPr>
          <p:nvPr>
            <p:ph type="sldNum" sz="quarter" idx="5"/>
          </p:nvPr>
        </p:nvSpPr>
        <p:spPr/>
        <p:txBody>
          <a:bodyPr/>
          <a:lstStyle/>
          <a:p>
            <a:fld id="{AB1F28DF-E507-8445-A7C1-1C7CD168DE03}" type="slidenum">
              <a:rPr lang="en-US" smtClean="0"/>
              <a:t>21</a:t>
            </a:fld>
            <a:endParaRPr lang="en-US"/>
          </a:p>
        </p:txBody>
      </p:sp>
    </p:spTree>
    <p:extLst>
      <p:ext uri="{BB962C8B-B14F-4D97-AF65-F5344CB8AC3E}">
        <p14:creationId xmlns:p14="http://schemas.microsoft.com/office/powerpoint/2010/main" val="216556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of resilience is defined as the ability to both adapt and flex with major life stressors and if knocked down or moved off course the ability to bounce or spring back. I like to define resilience as your reserve well not the well that you need to survive but the one that's the spare sometimes I like to describe it as your spare tire right a spare tire allows you to be resilient on a trip because even if you get a flat tire you can keep going. We treat resilience as some something that we should be relying on all the time and that's not the case resilience should be there if we need it but we shouldn't be using it as our main energy source in the same way that we should be driving on our spare tire or the donut all the time. if we are constantly tapping into resilience or taking all the water out of our reserve well there's nothing left for emergencies.</a:t>
            </a:r>
          </a:p>
          <a:p>
            <a:endParaRPr lang="en-US" dirty="0"/>
          </a:p>
        </p:txBody>
      </p:sp>
      <p:sp>
        <p:nvSpPr>
          <p:cNvPr id="4" name="Slide Number Placeholder 3"/>
          <p:cNvSpPr>
            <a:spLocks noGrp="1"/>
          </p:cNvSpPr>
          <p:nvPr>
            <p:ph type="sldNum" sz="quarter" idx="5"/>
          </p:nvPr>
        </p:nvSpPr>
        <p:spPr/>
        <p:txBody>
          <a:bodyPr/>
          <a:lstStyle/>
          <a:p>
            <a:fld id="{C2AC04D7-F967-984A-A571-7937AC1A8B13}" type="slidenum">
              <a:rPr lang="en-US" smtClean="0"/>
              <a:t>22</a:t>
            </a:fld>
            <a:endParaRPr lang="en-US"/>
          </a:p>
        </p:txBody>
      </p:sp>
    </p:spTree>
    <p:extLst>
      <p:ext uri="{BB962C8B-B14F-4D97-AF65-F5344CB8AC3E}">
        <p14:creationId xmlns:p14="http://schemas.microsoft.com/office/powerpoint/2010/main" val="22041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70300A-F76C-964C-89A9-248E98220B49}" type="slidenum">
              <a:rPr lang="en-US" smtClean="0"/>
              <a:t>24</a:t>
            </a:fld>
            <a:endParaRPr lang="en-US"/>
          </a:p>
        </p:txBody>
      </p:sp>
    </p:spTree>
    <p:extLst>
      <p:ext uri="{BB962C8B-B14F-4D97-AF65-F5344CB8AC3E}">
        <p14:creationId xmlns:p14="http://schemas.microsoft.com/office/powerpoint/2010/main" val="176742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D3AC9-860C-4DC1-962D-0E7035A1B16D}" type="slidenum">
              <a:rPr lang="en-US" smtClean="0"/>
              <a:t>33</a:t>
            </a:fld>
            <a:endParaRPr lang="en-US"/>
          </a:p>
        </p:txBody>
      </p:sp>
    </p:spTree>
    <p:extLst>
      <p:ext uri="{BB962C8B-B14F-4D97-AF65-F5344CB8AC3E}">
        <p14:creationId xmlns:p14="http://schemas.microsoft.com/office/powerpoint/2010/main" val="172706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D3AC9-860C-4DC1-962D-0E7035A1B16D}" type="slidenum">
              <a:rPr lang="en-US" smtClean="0"/>
              <a:t>6</a:t>
            </a:fld>
            <a:endParaRPr lang="en-US"/>
          </a:p>
        </p:txBody>
      </p:sp>
    </p:spTree>
    <p:extLst>
      <p:ext uri="{BB962C8B-B14F-4D97-AF65-F5344CB8AC3E}">
        <p14:creationId xmlns:p14="http://schemas.microsoft.com/office/powerpoint/2010/main" val="405726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365DC-456B-364C-8434-825EFBFC7891}" type="slidenum">
              <a:rPr lang="en-US" smtClean="0"/>
              <a:t>8</a:t>
            </a:fld>
            <a:endParaRPr lang="en-US"/>
          </a:p>
        </p:txBody>
      </p:sp>
    </p:spTree>
    <p:extLst>
      <p:ext uri="{BB962C8B-B14F-4D97-AF65-F5344CB8AC3E}">
        <p14:creationId xmlns:p14="http://schemas.microsoft.com/office/powerpoint/2010/main" val="177280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1200" dirty="0"/>
              <a:t>increase blood pressure</a:t>
            </a:r>
          </a:p>
          <a:p>
            <a:pPr>
              <a:buFont typeface="Arial"/>
              <a:buChar char="•"/>
            </a:pPr>
            <a:r>
              <a:rPr lang="en-US" sz="1200" dirty="0"/>
              <a:t>increase heart rate</a:t>
            </a:r>
          </a:p>
          <a:p>
            <a:pPr>
              <a:buFont typeface="Arial"/>
              <a:buChar char="•"/>
            </a:pPr>
            <a:r>
              <a:rPr lang="en-US" sz="1200" dirty="0"/>
              <a:t>Blood goes to skeletal muscles</a:t>
            </a:r>
          </a:p>
          <a:p>
            <a:pPr>
              <a:buFont typeface="Arial"/>
              <a:buChar char="•"/>
            </a:pPr>
            <a:r>
              <a:rPr lang="en-US" sz="1200" dirty="0"/>
              <a:t>increase oxygen consumption</a:t>
            </a:r>
          </a:p>
          <a:p>
            <a:pPr>
              <a:buFont typeface="Arial"/>
              <a:buChar char="•"/>
            </a:pPr>
            <a:r>
              <a:rPr lang="en-US" sz="1200" dirty="0"/>
              <a:t>pupils widen</a:t>
            </a:r>
          </a:p>
          <a:p>
            <a:endParaRPr lang="en-US" dirty="0"/>
          </a:p>
        </p:txBody>
      </p:sp>
      <p:sp>
        <p:nvSpPr>
          <p:cNvPr id="4" name="Slide Number Placeholder 3"/>
          <p:cNvSpPr>
            <a:spLocks noGrp="1"/>
          </p:cNvSpPr>
          <p:nvPr>
            <p:ph type="sldNum" sz="quarter" idx="5"/>
          </p:nvPr>
        </p:nvSpPr>
        <p:spPr/>
        <p:txBody>
          <a:bodyPr/>
          <a:lstStyle/>
          <a:p>
            <a:fld id="{497A0F8A-1E71-464B-BC0C-B61A94A40B31}" type="slidenum">
              <a:rPr lang="en-US" smtClean="0"/>
              <a:t>9</a:t>
            </a:fld>
            <a:endParaRPr lang="en-US"/>
          </a:p>
        </p:txBody>
      </p:sp>
    </p:spTree>
    <p:extLst>
      <p:ext uri="{BB962C8B-B14F-4D97-AF65-F5344CB8AC3E}">
        <p14:creationId xmlns:p14="http://schemas.microsoft.com/office/powerpoint/2010/main" val="230526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biggest impacts that you see in your work or life from repeated trauma?</a:t>
            </a:r>
          </a:p>
        </p:txBody>
      </p:sp>
      <p:sp>
        <p:nvSpPr>
          <p:cNvPr id="4" name="Slide Number Placeholder 3"/>
          <p:cNvSpPr>
            <a:spLocks noGrp="1"/>
          </p:cNvSpPr>
          <p:nvPr>
            <p:ph type="sldNum" sz="quarter" idx="5"/>
          </p:nvPr>
        </p:nvSpPr>
        <p:spPr/>
        <p:txBody>
          <a:bodyPr/>
          <a:lstStyle/>
          <a:p>
            <a:fld id="{870D3AC9-860C-4DC1-962D-0E7035A1B16D}" type="slidenum">
              <a:rPr lang="en-US" smtClean="0"/>
              <a:t>11</a:t>
            </a:fld>
            <a:endParaRPr lang="en-US"/>
          </a:p>
        </p:txBody>
      </p:sp>
    </p:spTree>
    <p:extLst>
      <p:ext uri="{BB962C8B-B14F-4D97-AF65-F5344CB8AC3E}">
        <p14:creationId xmlns:p14="http://schemas.microsoft.com/office/powerpoint/2010/main" val="29001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2365DC-456B-364C-8434-825EFBFC7891}" type="slidenum">
              <a:rPr lang="en-US" smtClean="0"/>
              <a:t>12</a:t>
            </a:fld>
            <a:endParaRPr lang="en-US"/>
          </a:p>
        </p:txBody>
      </p:sp>
    </p:spTree>
    <p:extLst>
      <p:ext uri="{BB962C8B-B14F-4D97-AF65-F5344CB8AC3E}">
        <p14:creationId xmlns:p14="http://schemas.microsoft.com/office/powerpoint/2010/main" val="410876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E49346-4D95-6F4B-966A-D7755F6CB7BF}" type="slidenum">
              <a:rPr lang="en-US" smtClean="0"/>
              <a:t>14</a:t>
            </a:fld>
            <a:endParaRPr lang="en-US"/>
          </a:p>
        </p:txBody>
      </p:sp>
    </p:spTree>
    <p:extLst>
      <p:ext uri="{BB962C8B-B14F-4D97-AF65-F5344CB8AC3E}">
        <p14:creationId xmlns:p14="http://schemas.microsoft.com/office/powerpoint/2010/main" val="358243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dfcaae2de_1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3" name="Google Shape;143;g26dfcaae2de_12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A7C55-F7EB-6F48-9BF3-9E4E3404EE8E}" type="slidenum">
              <a:rPr lang="en-US" smtClean="0"/>
              <a:t>17</a:t>
            </a:fld>
            <a:endParaRPr lang="en-US"/>
          </a:p>
        </p:txBody>
      </p:sp>
    </p:spTree>
    <p:extLst>
      <p:ext uri="{BB962C8B-B14F-4D97-AF65-F5344CB8AC3E}">
        <p14:creationId xmlns:p14="http://schemas.microsoft.com/office/powerpoint/2010/main" val="1861550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8941" y="1214438"/>
            <a:ext cx="9144000" cy="2387600"/>
          </a:xfrm>
        </p:spPr>
        <p:txBody>
          <a:bodyPr anchor="b"/>
          <a:lstStyle>
            <a:lvl1pPr algn="l">
              <a:defRPr sz="6000" baseline="0">
                <a:solidFill>
                  <a:schemeClr val="bg1"/>
                </a:solidFill>
                <a:latin typeface="Roboto" charset="0"/>
                <a:ea typeface="Roboto" charset="0"/>
                <a:cs typeface="Roboto" charset="0"/>
              </a:defRPr>
            </a:lvl1pPr>
          </a:lstStyle>
          <a:p>
            <a:r>
              <a:rPr lang="en-US" dirty="0"/>
              <a:t>Title</a:t>
            </a:r>
          </a:p>
        </p:txBody>
      </p:sp>
      <p:sp>
        <p:nvSpPr>
          <p:cNvPr id="3" name="Subtitle 2"/>
          <p:cNvSpPr>
            <a:spLocks noGrp="1"/>
          </p:cNvSpPr>
          <p:nvPr>
            <p:ph type="subTitle" idx="1" hasCustomPrompt="1"/>
          </p:nvPr>
        </p:nvSpPr>
        <p:spPr>
          <a:xfrm>
            <a:off x="268073" y="3636123"/>
            <a:ext cx="9144000"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spTree>
    <p:extLst>
      <p:ext uri="{BB962C8B-B14F-4D97-AF65-F5344CB8AC3E}">
        <p14:creationId xmlns:p14="http://schemas.microsoft.com/office/powerpoint/2010/main" val="5444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2"/>
                </a:solidFill>
                <a:latin typeface="Roboto" charset="0"/>
                <a:ea typeface="Roboto" charset="0"/>
                <a:cs typeface="Roboto" charset="0"/>
              </a:defRPr>
            </a:lvl1pPr>
          </a:lstStyle>
          <a:p>
            <a:r>
              <a:rPr lang="en-US" dirty="0"/>
              <a:t>Title</a:t>
            </a:r>
          </a:p>
        </p:txBody>
      </p:sp>
      <p:sp>
        <p:nvSpPr>
          <p:cNvPr id="3" name="Content Placeholder 2"/>
          <p:cNvSpPr>
            <a:spLocks noGrp="1"/>
          </p:cNvSpPr>
          <p:nvPr>
            <p:ph idx="1" hasCustomPrompt="1"/>
          </p:nvPr>
        </p:nvSpPr>
        <p:spPr/>
        <p:txBody>
          <a:bodyPr/>
          <a:lstStyle>
            <a:lvl1pPr>
              <a:defRPr b="0" i="0">
                <a:solidFill>
                  <a:schemeClr val="tx1"/>
                </a:solidFill>
                <a:latin typeface="Roboto Light" charset="0"/>
                <a:ea typeface="Roboto Light" charset="0"/>
                <a:cs typeface="Roboto Light" charset="0"/>
              </a:defRPr>
            </a:lvl1pPr>
            <a:lvl2pPr>
              <a:defRPr b="0" i="0" baseline="0">
                <a:solidFill>
                  <a:schemeClr val="tx1"/>
                </a:solidFill>
                <a:latin typeface="Roboto Light" charset="0"/>
                <a:ea typeface="Roboto Light" charset="0"/>
                <a:cs typeface="Roboto Light" charset="0"/>
              </a:defRPr>
            </a:lvl2pPr>
            <a:lvl3pPr>
              <a:defRPr b="0" i="0">
                <a:solidFill>
                  <a:schemeClr val="tx1"/>
                </a:solidFill>
                <a:latin typeface="Roboto Light" charset="0"/>
                <a:ea typeface="Roboto Light" charset="0"/>
                <a:cs typeface="Roboto Light" charset="0"/>
              </a:defRPr>
            </a:lvl3pPr>
            <a:lvl4pPr>
              <a:defRPr b="0" i="0">
                <a:solidFill>
                  <a:schemeClr val="tx1"/>
                </a:solidFill>
                <a:latin typeface="Roboto Light" charset="0"/>
                <a:ea typeface="Roboto Light" charset="0"/>
                <a:cs typeface="Roboto Light" charset="0"/>
              </a:defRPr>
            </a:lvl4pPr>
            <a:lvl5pPr>
              <a:defRPr b="0" i="0">
                <a:solidFill>
                  <a:schemeClr val="tx1"/>
                </a:solidFill>
                <a:latin typeface="Roboto Light" charset="0"/>
                <a:ea typeface="Roboto Light" charset="0"/>
                <a:cs typeface="Roboto Light"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0" name="Picture 9"/>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27597726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2"/>
                </a:solidFill>
                <a:latin typeface="Roboto" charset="0"/>
                <a:ea typeface="Roboto" charset="0"/>
                <a:cs typeface="Roboto"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2800" b="0" i="0">
                <a:solidFill>
                  <a:schemeClr val="accent1"/>
                </a:solidFill>
                <a:latin typeface="Roboto Light" charset="0"/>
                <a:ea typeface="Roboto Light" charset="0"/>
                <a:cs typeface="Robot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b="0" i="0">
                <a:solidFill>
                  <a:schemeClr val="tx1"/>
                </a:solidFill>
                <a:latin typeface="Roboto Thin" charset="0"/>
                <a:ea typeface="Roboto Thin" charset="0"/>
                <a:cs typeface="Roboto Thin" charset="0"/>
              </a:defRPr>
            </a:lvl1pPr>
            <a:lvl2pPr>
              <a:defRPr sz="2200" b="0" i="0">
                <a:solidFill>
                  <a:schemeClr val="tx1"/>
                </a:solidFill>
                <a:latin typeface="Roboto Thin" charset="0"/>
                <a:ea typeface="Roboto Thin" charset="0"/>
                <a:cs typeface="Roboto Thin" charset="0"/>
              </a:defRPr>
            </a:lvl2pPr>
            <a:lvl3pPr>
              <a:defRPr b="0" i="0">
                <a:solidFill>
                  <a:schemeClr val="tx1"/>
                </a:solidFill>
                <a:latin typeface="Roboto Thin" charset="0"/>
                <a:ea typeface="Roboto Thin" charset="0"/>
                <a:cs typeface="Roboto Thin" charset="0"/>
              </a:defRPr>
            </a:lvl3pPr>
            <a:lvl4pPr>
              <a:defRPr b="0" i="0">
                <a:solidFill>
                  <a:schemeClr val="tx1"/>
                </a:solidFill>
                <a:latin typeface="Roboto Thin" charset="0"/>
                <a:ea typeface="Roboto Thin" charset="0"/>
                <a:cs typeface="Roboto Thin" charset="0"/>
              </a:defRPr>
            </a:lvl4pPr>
            <a:lvl5pPr>
              <a:defRPr b="0" i="0">
                <a:solidFill>
                  <a:schemeClr val="tx1"/>
                </a:solidFill>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accent1"/>
                </a:solidFill>
                <a:latin typeface="Roboto Light" charset="0"/>
                <a:ea typeface="Roboto Light" charset="0"/>
                <a:cs typeface="Robot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b="0" i="0">
                <a:solidFill>
                  <a:schemeClr val="tx1"/>
                </a:solidFill>
                <a:latin typeface="Roboto Thin" charset="0"/>
                <a:ea typeface="Roboto Thin" charset="0"/>
                <a:cs typeface="Roboto Thin" charset="0"/>
              </a:defRPr>
            </a:lvl1pPr>
            <a:lvl2pPr>
              <a:defRPr sz="2200" b="0" i="0">
                <a:solidFill>
                  <a:schemeClr val="tx1"/>
                </a:solidFill>
                <a:latin typeface="Roboto Thin" charset="0"/>
                <a:ea typeface="Roboto Thin" charset="0"/>
                <a:cs typeface="Roboto Thin" charset="0"/>
              </a:defRPr>
            </a:lvl2pPr>
            <a:lvl3pPr>
              <a:defRPr b="0" i="0">
                <a:solidFill>
                  <a:schemeClr val="tx1"/>
                </a:solidFill>
                <a:latin typeface="Roboto Thin" charset="0"/>
                <a:ea typeface="Roboto Thin" charset="0"/>
                <a:cs typeface="Roboto Thin" charset="0"/>
              </a:defRPr>
            </a:lvl3pPr>
            <a:lvl4pPr>
              <a:defRPr b="0" i="0">
                <a:solidFill>
                  <a:schemeClr val="tx1"/>
                </a:solidFill>
                <a:latin typeface="Roboto Thin" charset="0"/>
                <a:ea typeface="Roboto Thin" charset="0"/>
                <a:cs typeface="Roboto Thin" charset="0"/>
              </a:defRPr>
            </a:lvl4pPr>
            <a:lvl5pPr>
              <a:defRPr b="0" i="0">
                <a:solidFill>
                  <a:schemeClr val="tx1"/>
                </a:solidFill>
                <a:latin typeface="Roboto Thin" charset="0"/>
                <a:ea typeface="Roboto Thin" charset="0"/>
                <a:cs typeface="Roboto Thin"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2" name="Picture 11"/>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0675719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2"/>
                </a:solidFill>
                <a:latin typeface="Roboto" charset="0"/>
                <a:ea typeface="Roboto" charset="0"/>
                <a:cs typeface="Roboto" charset="0"/>
              </a:defRPr>
            </a:lvl1pPr>
          </a:lstStyle>
          <a:p>
            <a:r>
              <a:rPr lang="en-US" dirty="0"/>
              <a:t>Title of open slide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123170" y="0"/>
            <a:ext cx="2011680" cy="277977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sp>
        <p:nvSpPr>
          <p:cNvPr id="9" name="TextBox 8"/>
          <p:cNvSpPr txBox="1"/>
          <p:nvPr/>
        </p:nvSpPr>
        <p:spPr>
          <a:xfrm>
            <a:off x="838200" y="1981200"/>
            <a:ext cx="10515600" cy="369332"/>
          </a:xfrm>
          <a:prstGeom prst="rect">
            <a:avLst/>
          </a:prstGeom>
          <a:noFill/>
        </p:spPr>
        <p:txBody>
          <a:bodyPr wrap="square" rtlCol="0">
            <a:spAutoFit/>
          </a:bodyPr>
          <a:lstStyle/>
          <a:p>
            <a:r>
              <a:rPr lang="en-US" dirty="0">
                <a:solidFill>
                  <a:schemeClr val="bg1"/>
                </a:solidFill>
                <a:latin typeface="Roboto" charset="0"/>
                <a:ea typeface="Roboto" charset="0"/>
                <a:cs typeface="Roboto" charset="0"/>
              </a:rPr>
              <a:t>Use this space for either</a:t>
            </a:r>
            <a:r>
              <a:rPr lang="en-US" baseline="0" dirty="0">
                <a:solidFill>
                  <a:schemeClr val="bg1"/>
                </a:solidFill>
                <a:latin typeface="Roboto" charset="0"/>
                <a:ea typeface="Roboto" charset="0"/>
                <a:cs typeface="Roboto" charset="0"/>
              </a:rPr>
              <a:t> a quote, </a:t>
            </a:r>
            <a:r>
              <a:rPr lang="en-US" baseline="0">
                <a:solidFill>
                  <a:schemeClr val="bg1"/>
                </a:solidFill>
                <a:latin typeface="Roboto" charset="0"/>
                <a:ea typeface="Roboto" charset="0"/>
                <a:cs typeface="Roboto" charset="0"/>
              </a:rPr>
              <a:t>a graph/chart, or a photo</a:t>
            </a:r>
            <a:endParaRPr lang="en-US">
              <a:solidFill>
                <a:schemeClr val="bg1"/>
              </a:solidFill>
              <a:latin typeface="Roboto" charset="0"/>
              <a:ea typeface="Roboto" charset="0"/>
              <a:cs typeface="Roboto"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11" name="Picture 10"/>
          <p:cNvPicPr>
            <a:picLocks noChangeAspect="1"/>
          </p:cNvPicPr>
          <p:nvPr/>
        </p:nvPicPr>
        <p:blipFill>
          <a:blip r:embed="rId5">
            <a:alphaModFix amt="13000"/>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1077486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pic>
        <p:nvPicPr>
          <p:cNvPr id="8" name="Picture 7"/>
          <p:cNvPicPr>
            <a:picLocks noChangeAspect="1"/>
          </p:cNvPicPr>
          <p:nvPr/>
        </p:nvPicPr>
        <p:blipFill>
          <a:blip r:embed="rId4">
            <a:alphaModFix amt="13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spTree>
    <p:extLst>
      <p:ext uri="{BB962C8B-B14F-4D97-AF65-F5344CB8AC3E}">
        <p14:creationId xmlns:p14="http://schemas.microsoft.com/office/powerpoint/2010/main" val="17324873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baseline="0">
                <a:solidFill>
                  <a:schemeClr val="bg2"/>
                </a:solidFill>
                <a:latin typeface="Roboto" charset="0"/>
                <a:ea typeface="Roboto" charset="0"/>
                <a:cs typeface="Roboto" charset="0"/>
              </a:defRPr>
            </a:lvl1pPr>
          </a:lstStyle>
          <a:p>
            <a:r>
              <a:rPr lang="en-US" dirty="0"/>
              <a:t>Title for photo slide</a:t>
            </a:r>
          </a:p>
        </p:txBody>
      </p:sp>
      <p:sp>
        <p:nvSpPr>
          <p:cNvPr id="3" name="Picture Placeholder 2"/>
          <p:cNvSpPr>
            <a:spLocks noGrp="1"/>
          </p:cNvSpPr>
          <p:nvPr>
            <p:ph type="pic" idx="1"/>
          </p:nvPr>
        </p:nvSpPr>
        <p:spPr>
          <a:xfrm>
            <a:off x="5183188" y="987425"/>
            <a:ext cx="6172200" cy="4873625"/>
          </a:xfrm>
          <a:blipFill>
            <a:blip r:embed="rId2"/>
            <a:stretch>
              <a:fillRect/>
            </a:stretch>
          </a:blipFill>
          <a:effectLst>
            <a:softEdge rad="3683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hasCustomPrompt="1"/>
          </p:nvPr>
        </p:nvSpPr>
        <p:spPr>
          <a:xfrm>
            <a:off x="839788" y="2057400"/>
            <a:ext cx="3932237" cy="3811588"/>
          </a:xfrm>
        </p:spPr>
        <p:txBody>
          <a:bodyPr>
            <a:normAutofit/>
          </a:bodyPr>
          <a:lstStyle>
            <a:lvl1pPr marL="0" indent="0">
              <a:buNone/>
              <a:defRPr sz="2000" b="0" i="0" baseline="0">
                <a:solidFill>
                  <a:schemeClr val="tx1"/>
                </a:solidFill>
                <a:latin typeface="Roboto Light" charset="0"/>
                <a:ea typeface="Roboto Light" charset="0"/>
                <a:cs typeface="Roboto 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 explanation, or content corresponding to photo</a:t>
            </a:r>
          </a:p>
          <a:p>
            <a:pPr lvl="0"/>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853"/>
          <a:stretch/>
        </p:blipFill>
        <p:spPr>
          <a:xfrm>
            <a:off x="0" y="6247700"/>
            <a:ext cx="2405640" cy="591250"/>
          </a:xfrm>
          <a:prstGeom prst="rect">
            <a:avLst/>
          </a:prstGeom>
        </p:spPr>
      </p:pic>
      <p:pic>
        <p:nvPicPr>
          <p:cNvPr id="7" name="Picture 6"/>
          <p:cNvPicPr>
            <a:picLocks noChangeAspect="1"/>
          </p:cNvPicPr>
          <p:nvPr/>
        </p:nvPicPr>
        <p:blipFill>
          <a:blip r:embed="rId4">
            <a:alphaModFix amt="13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225564" y="0"/>
            <a:ext cx="2011680" cy="2779776"/>
          </a:xfrm>
          <a:prstGeom prst="rect">
            <a:avLst/>
          </a:prstGeom>
          <a:effectLst>
            <a:glow rad="127000">
              <a:schemeClr val="accent1">
                <a:alpha val="0"/>
              </a:schemeClr>
            </a:glo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94285"/>
            <a:ext cx="12192000" cy="663715"/>
          </a:xfrm>
          <a:prstGeom prst="rect">
            <a:avLst/>
          </a:prstGeom>
        </p:spPr>
      </p:pic>
    </p:spTree>
    <p:extLst>
      <p:ext uri="{BB962C8B-B14F-4D97-AF65-F5344CB8AC3E}">
        <p14:creationId xmlns:p14="http://schemas.microsoft.com/office/powerpoint/2010/main" val="182582423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w/ body copy">
    <p:bg>
      <p:bgPr>
        <a:solidFill>
          <a:schemeClr val="bg1"/>
        </a:solidFill>
        <a:effectLst/>
      </p:bgPr>
    </p:bg>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671840" y="6238620"/>
            <a:ext cx="2844800" cy="363855"/>
          </a:xfrm>
          <a:prstGeom prst="rect">
            <a:avLst/>
          </a:prstGeom>
        </p:spPr>
        <p:txBody>
          <a:bodyPr vert="horz" lIns="91440" tIns="45720" rIns="91440" bIns="45720" rtlCol="0" anchor="ctr"/>
          <a:lstStyle>
            <a:lvl1pPr algn="r">
              <a:defRPr sz="1000" spc="0">
                <a:solidFill>
                  <a:srgbClr val="232325"/>
                </a:solidFill>
                <a:latin typeface="Arial" panose="020B0604020202020204" pitchFamily="34" charset="0"/>
                <a:cs typeface="Arial" panose="020B0604020202020204" pitchFamily="34" charset="0"/>
              </a:defRPr>
            </a:lvl1pPr>
          </a:lstStyle>
          <a:p>
            <a:fld id="{E39A72EE-4E20-4146-8B1B-6473D09B6EE5}" type="slidenum">
              <a:rPr lang="en-US" smtClean="0"/>
              <a:t>‹#›</a:t>
            </a:fld>
            <a:endParaRPr lang="en-US"/>
          </a:p>
        </p:txBody>
      </p:sp>
      <p:sp>
        <p:nvSpPr>
          <p:cNvPr id="5" name="Title 1"/>
          <p:cNvSpPr>
            <a:spLocks noGrp="1"/>
          </p:cNvSpPr>
          <p:nvPr>
            <p:ph type="title" hasCustomPrompt="1"/>
          </p:nvPr>
        </p:nvSpPr>
        <p:spPr>
          <a:xfrm>
            <a:off x="675360" y="179887"/>
            <a:ext cx="10833408" cy="1248424"/>
          </a:xfrm>
          <a:prstGeom prst="rect">
            <a:avLst/>
          </a:prstGeom>
        </p:spPr>
        <p:txBody>
          <a:bodyPr tIns="0" bIns="0">
            <a:noAutofit/>
          </a:bodyPr>
          <a:lstStyle>
            <a:lvl1pPr algn="l">
              <a:lnSpc>
                <a:spcPct val="90000"/>
              </a:lnSpc>
              <a:defRPr sz="3600" spc="-150">
                <a:solidFill>
                  <a:srgbClr val="003153"/>
                </a:solidFill>
                <a:latin typeface="Arial Narrow" panose="020B0606020202030204" pitchFamily="34" charset="0"/>
                <a:cs typeface="Arial" panose="020B0604020202020204" pitchFamily="34" charset="0"/>
              </a:defRPr>
            </a:lvl1pPr>
          </a:lstStyle>
          <a:p>
            <a:r>
              <a:rPr lang="en-US" dirty="0"/>
              <a:t>Title.</a:t>
            </a:r>
          </a:p>
        </p:txBody>
      </p:sp>
      <p:sp>
        <p:nvSpPr>
          <p:cNvPr id="8" name="Text Placeholder 7"/>
          <p:cNvSpPr>
            <a:spLocks noGrp="1"/>
          </p:cNvSpPr>
          <p:nvPr>
            <p:ph type="body" sz="quarter" idx="10" hasCustomPrompt="1"/>
          </p:nvPr>
        </p:nvSpPr>
        <p:spPr>
          <a:xfrm>
            <a:off x="675360" y="1565214"/>
            <a:ext cx="10841280" cy="4536500"/>
          </a:xfrm>
        </p:spPr>
        <p:txBody>
          <a:bodyPr/>
          <a:lstStyle>
            <a:lvl1pPr>
              <a:lnSpc>
                <a:spcPct val="110000"/>
              </a:lnSpc>
              <a:spcBef>
                <a:spcPts val="0"/>
              </a:spcBef>
              <a:defRPr sz="2000">
                <a:solidFill>
                  <a:srgbClr val="324150"/>
                </a:solidFill>
                <a:latin typeface="Arial Narrow" panose="020B0606020202030204" pitchFamily="34" charset="0"/>
              </a:defRPr>
            </a:lvl1pPr>
          </a:lstStyle>
          <a:p>
            <a:pPr lvl="0"/>
            <a:r>
              <a:rPr lang="en-US" dirty="0"/>
              <a:t>Object</a:t>
            </a:r>
          </a:p>
        </p:txBody>
      </p:sp>
    </p:spTree>
    <p:extLst>
      <p:ext uri="{BB962C8B-B14F-4D97-AF65-F5344CB8AC3E}">
        <p14:creationId xmlns:p14="http://schemas.microsoft.com/office/powerpoint/2010/main" val="236827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ABFB-3C88-DB40-BE09-6F5FE4733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4F313-8086-8B4A-A50D-B0EC3E07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B2DB2-15E7-064C-8A24-872327C86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B23F8-5F6B-6D44-9515-D002FFD88C2B}"/>
              </a:ext>
            </a:extLst>
          </p:cNvPr>
          <p:cNvSpPr>
            <a:spLocks noGrp="1"/>
          </p:cNvSpPr>
          <p:nvPr>
            <p:ph type="dt" sz="half" idx="10"/>
          </p:nvPr>
        </p:nvSpPr>
        <p:spPr/>
        <p:txBody>
          <a:bodyPr/>
          <a:lstStyle/>
          <a:p>
            <a:fld id="{CE6CAA19-D187-FD47-A376-6C614A72569E}" type="datetimeFigureOut">
              <a:rPr lang="en-US" smtClean="0"/>
              <a:t>1/7/24</a:t>
            </a:fld>
            <a:endParaRPr lang="en-US"/>
          </a:p>
        </p:txBody>
      </p:sp>
      <p:sp>
        <p:nvSpPr>
          <p:cNvPr id="6" name="Footer Placeholder 5">
            <a:extLst>
              <a:ext uri="{FF2B5EF4-FFF2-40B4-BE49-F238E27FC236}">
                <a16:creationId xmlns:a16="http://schemas.microsoft.com/office/drawing/2014/main" id="{8CCB030A-7EC8-C14C-89AD-A741BD041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6093B-719C-A44D-A718-FC794B7AEC8E}"/>
              </a:ext>
            </a:extLst>
          </p:cNvPr>
          <p:cNvSpPr>
            <a:spLocks noGrp="1"/>
          </p:cNvSpPr>
          <p:nvPr>
            <p:ph type="sldNum" sz="quarter" idx="12"/>
          </p:nvPr>
        </p:nvSpPr>
        <p:spPr/>
        <p:txBody>
          <a:bodyPr/>
          <a:lstStyle/>
          <a:p>
            <a:fld id="{63D4BE17-5B0F-3D41-B675-0AB8E9F93D9D}" type="slidenum">
              <a:rPr lang="en-US" smtClean="0"/>
              <a:t>‹#›</a:t>
            </a:fld>
            <a:endParaRPr lang="en-US"/>
          </a:p>
        </p:txBody>
      </p:sp>
    </p:spTree>
    <p:extLst>
      <p:ext uri="{BB962C8B-B14F-4D97-AF65-F5344CB8AC3E}">
        <p14:creationId xmlns:p14="http://schemas.microsoft.com/office/powerpoint/2010/main" val="381191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7995D-7148-B044-862C-B12EB581AF42}" type="datetimeFigureOut">
              <a:rPr lang="en-US" smtClean="0"/>
              <a:t>1/7/24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C82E3-2B3E-4947-A86E-D49ED65291DA}" type="slidenum">
              <a:rPr lang="en-US" smtClean="0"/>
              <a:t>‹#›</a:t>
            </a:fld>
            <a:endParaRPr lang="en-US"/>
          </a:p>
        </p:txBody>
      </p:sp>
    </p:spTree>
    <p:extLst>
      <p:ext uri="{BB962C8B-B14F-4D97-AF65-F5344CB8AC3E}">
        <p14:creationId xmlns:p14="http://schemas.microsoft.com/office/powerpoint/2010/main" val="2806140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6.wdp"/></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1.sv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www.childtrauma.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E3074-3029-F2B8-0BBD-26089D50E23F}"/>
              </a:ext>
            </a:extLst>
          </p:cNvPr>
          <p:cNvSpPr>
            <a:spLocks noGrp="1"/>
          </p:cNvSpPr>
          <p:nvPr>
            <p:ph type="ctrTitle"/>
          </p:nvPr>
        </p:nvSpPr>
        <p:spPr>
          <a:xfrm>
            <a:off x="548815" y="1740776"/>
            <a:ext cx="3737114" cy="1688224"/>
          </a:xfrm>
        </p:spPr>
        <p:txBody>
          <a:bodyPr vert="horz" lIns="91440" tIns="45720" rIns="91440" bIns="45720" rtlCol="0">
            <a:normAutofit fontScale="90000"/>
          </a:bodyPr>
          <a:lstStyle/>
          <a:p>
            <a:pPr algn="l"/>
            <a:br>
              <a:rPr lang="en-US" sz="3200" b="1" i="0" kern="1200" dirty="0">
                <a:effectLst/>
                <a:latin typeface="+mj-lt"/>
                <a:ea typeface="+mj-ea"/>
                <a:cs typeface="+mj-cs"/>
              </a:rPr>
            </a:br>
            <a:r>
              <a:rPr lang="en-US" sz="4900" b="1" i="0" kern="1200" dirty="0">
                <a:effectLst/>
                <a:latin typeface="+mj-lt"/>
                <a:ea typeface="+mj-ea"/>
                <a:cs typeface="+mj-cs"/>
              </a:rPr>
              <a:t>Mental Health in the Newsroom</a:t>
            </a:r>
            <a:br>
              <a:rPr lang="en-US" sz="3200" kern="1200" dirty="0">
                <a:latin typeface="+mj-lt"/>
                <a:ea typeface="+mj-ea"/>
                <a:cs typeface="+mj-cs"/>
              </a:rPr>
            </a:br>
            <a:endParaRPr lang="en-US" sz="3200" kern="1200" dirty="0">
              <a:latin typeface="+mj-lt"/>
              <a:ea typeface="+mj-ea"/>
              <a:cs typeface="+mj-cs"/>
            </a:endParaRPr>
          </a:p>
        </p:txBody>
      </p:sp>
      <p:sp>
        <p:nvSpPr>
          <p:cNvPr id="5" name="Subtitle 4">
            <a:extLst>
              <a:ext uri="{FF2B5EF4-FFF2-40B4-BE49-F238E27FC236}">
                <a16:creationId xmlns:a16="http://schemas.microsoft.com/office/drawing/2014/main" id="{AABDFB92-D336-DFCE-D0D2-65A520B19466}"/>
              </a:ext>
            </a:extLst>
          </p:cNvPr>
          <p:cNvSpPr>
            <a:spLocks noGrp="1"/>
          </p:cNvSpPr>
          <p:nvPr>
            <p:ph type="subTitle" idx="1"/>
          </p:nvPr>
        </p:nvSpPr>
        <p:spPr>
          <a:xfrm>
            <a:off x="548815" y="4003347"/>
            <a:ext cx="3737114" cy="1441706"/>
          </a:xfrm>
        </p:spPr>
        <p:txBody>
          <a:bodyPr vert="horz" lIns="91440" tIns="45720" rIns="91440" bIns="45720" rtlCol="0" anchor="t">
            <a:normAutofit/>
          </a:bodyPr>
          <a:lstStyle/>
          <a:p>
            <a:pPr algn="l"/>
            <a:r>
              <a:rPr lang="en-US" sz="1700" dirty="0"/>
              <a:t>Gretchen Schmelzer, PhD</a:t>
            </a:r>
          </a:p>
          <a:p>
            <a:pPr algn="l"/>
            <a:r>
              <a:rPr lang="en-US" sz="1700" dirty="0"/>
              <a:t>January 10, 2024</a:t>
            </a:r>
          </a:p>
          <a:p>
            <a:pPr algn="l"/>
            <a:r>
              <a:rPr lang="en-US" sz="1700" dirty="0"/>
              <a:t>Crime Coverage Summit</a:t>
            </a:r>
          </a:p>
          <a:p>
            <a:pPr algn="l"/>
            <a:r>
              <a:rPr lang="en-US" sz="1700" dirty="0"/>
              <a:t>RTDNA/National Press Foundation</a:t>
            </a:r>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p:txBody>
      </p:sp>
      <p:pic>
        <p:nvPicPr>
          <p:cNvPr id="9" name="Picture 8" descr="A person using a camera&#10;&#10;Description automatically generated with low confidence">
            <a:extLst>
              <a:ext uri="{FF2B5EF4-FFF2-40B4-BE49-F238E27FC236}">
                <a16:creationId xmlns:a16="http://schemas.microsoft.com/office/drawing/2014/main" id="{1F5E033B-C84F-C64A-6207-66B066E860D4}"/>
              </a:ext>
            </a:extLst>
          </p:cNvPr>
          <p:cNvPicPr>
            <a:picLocks noChangeAspect="1"/>
          </p:cNvPicPr>
          <p:nvPr/>
        </p:nvPicPr>
        <p:blipFill rotWithShape="1">
          <a:blip r:embed="rId3">
            <a:duotone>
              <a:prstClr val="black"/>
              <a:prstClr val="white"/>
            </a:duotone>
            <a:extLst>
              <a:ext uri="{BEBA8EAE-BF5A-486C-A8C5-ECC9F3942E4B}">
                <a14:imgProps xmlns:a14="http://schemas.microsoft.com/office/drawing/2010/main">
                  <a14:imgLayer r:embed="rId4">
                    <a14:imgEffect>
                      <a14:saturation sat="33000"/>
                    </a14:imgEffect>
                  </a14:imgLayer>
                </a14:imgProps>
              </a:ext>
            </a:extLst>
          </a:blip>
          <a:srcRect l="16061" r="17114" b="-1"/>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Tree>
    <p:extLst>
      <p:ext uri="{BB962C8B-B14F-4D97-AF65-F5344CB8AC3E}">
        <p14:creationId xmlns:p14="http://schemas.microsoft.com/office/powerpoint/2010/main" val="143177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292402"/>
            <a:ext cx="2530757" cy="1898068"/>
          </a:xfrm>
          <a:prstGeom prst="rect">
            <a:avLst/>
          </a:prstGeom>
        </p:spPr>
      </p:pic>
      <p:pic>
        <p:nvPicPr>
          <p:cNvPr id="5" name="Picture 4"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2253330"/>
            <a:ext cx="2530757" cy="1898068"/>
          </a:xfrm>
          <a:prstGeom prst="rect">
            <a:avLst/>
          </a:prstGeom>
        </p:spPr>
      </p:pic>
      <p:pic>
        <p:nvPicPr>
          <p:cNvPr id="6" name="Picture 5"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33" y="4213479"/>
            <a:ext cx="2530757" cy="1898068"/>
          </a:xfrm>
          <a:prstGeom prst="rect">
            <a:avLst/>
          </a:prstGeom>
        </p:spPr>
      </p:pic>
      <p:pic>
        <p:nvPicPr>
          <p:cNvPr id="7" name="Picture 6"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5" y="4213478"/>
            <a:ext cx="2530757" cy="1898068"/>
          </a:xfrm>
          <a:prstGeom prst="rect">
            <a:avLst/>
          </a:prstGeom>
        </p:spPr>
      </p:pic>
      <p:pic>
        <p:nvPicPr>
          <p:cNvPr id="8" name="Picture 7"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6" y="2253329"/>
            <a:ext cx="2530757" cy="1898068"/>
          </a:xfrm>
          <a:prstGeom prst="rect">
            <a:avLst/>
          </a:prstGeom>
        </p:spPr>
      </p:pic>
      <p:pic>
        <p:nvPicPr>
          <p:cNvPr id="9" name="Picture 8"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025" y="292402"/>
            <a:ext cx="2530757" cy="1898068"/>
          </a:xfrm>
          <a:prstGeom prst="rect">
            <a:avLst/>
          </a:prstGeom>
        </p:spPr>
      </p:pic>
      <p:pic>
        <p:nvPicPr>
          <p:cNvPr id="10" name="Picture 9"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8" y="292402"/>
            <a:ext cx="2530757" cy="1898068"/>
          </a:xfrm>
          <a:prstGeom prst="rect">
            <a:avLst/>
          </a:prstGeom>
        </p:spPr>
      </p:pic>
      <p:pic>
        <p:nvPicPr>
          <p:cNvPr id="11" name="Picture 10"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8" y="2253329"/>
            <a:ext cx="2530757" cy="1898068"/>
          </a:xfrm>
          <a:prstGeom prst="rect">
            <a:avLst/>
          </a:prstGeom>
        </p:spPr>
      </p:pic>
      <p:pic>
        <p:nvPicPr>
          <p:cNvPr id="12" name="Picture 11" descr="Car c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917" y="4213478"/>
            <a:ext cx="2530757" cy="1898068"/>
          </a:xfrm>
          <a:prstGeom prst="rect">
            <a:avLst/>
          </a:prstGeom>
        </p:spPr>
      </p:pic>
    </p:spTree>
    <p:extLst>
      <p:ext uri="{BB962C8B-B14F-4D97-AF65-F5344CB8AC3E}">
        <p14:creationId xmlns:p14="http://schemas.microsoft.com/office/powerpoint/2010/main" val="187048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D74771-8144-54D3-D7EC-5A060523487B}"/>
              </a:ext>
            </a:extLst>
          </p:cNvPr>
          <p:cNvPicPr>
            <a:picLocks noChangeAspect="1"/>
          </p:cNvPicPr>
          <p:nvPr/>
        </p:nvPicPr>
        <p:blipFill rotWithShape="1">
          <a:blip r:embed="rId3"/>
          <a:srcRect l="11586" r="15630"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4293B667-4A4D-6F4A-A736-451B03D01EF6}"/>
              </a:ext>
            </a:extLst>
          </p:cNvPr>
          <p:cNvSpPr>
            <a:spLocks noGrp="1"/>
          </p:cNvSpPr>
          <p:nvPr>
            <p:ph type="title"/>
          </p:nvPr>
        </p:nvSpPr>
        <p:spPr>
          <a:xfrm>
            <a:off x="481014" y="327026"/>
            <a:ext cx="4164011" cy="2611437"/>
          </a:xfrm>
        </p:spPr>
        <p:txBody>
          <a:bodyPr vert="horz" lIns="91440" tIns="45720" rIns="91440" bIns="45720" rtlCol="0" anchor="ctr">
            <a:normAutofit/>
          </a:bodyPr>
          <a:lstStyle/>
          <a:p>
            <a:r>
              <a:rPr lang="en-US" dirty="0">
                <a:solidFill>
                  <a:schemeClr val="tx1"/>
                </a:solidFill>
                <a:latin typeface="+mj-lt"/>
                <a:cs typeface="+mj-cs"/>
              </a:rPr>
              <a:t>REPEATED TRAUMA IS REALLY 3 FORMS OF TRAUMA</a:t>
            </a:r>
          </a:p>
        </p:txBody>
      </p:sp>
      <p:sp>
        <p:nvSpPr>
          <p:cNvPr id="6" name="TextBox 5">
            <a:extLst>
              <a:ext uri="{FF2B5EF4-FFF2-40B4-BE49-F238E27FC236}">
                <a16:creationId xmlns:a16="http://schemas.microsoft.com/office/drawing/2014/main" id="{ABD0EA45-87FE-6514-9449-FB43D39C3C14}"/>
              </a:ext>
            </a:extLst>
          </p:cNvPr>
          <p:cNvSpPr txBox="1"/>
          <p:nvPr/>
        </p:nvSpPr>
        <p:spPr>
          <a:xfrm>
            <a:off x="8016084" y="6541986"/>
            <a:ext cx="3568606" cy="261610"/>
          </a:xfrm>
          <a:prstGeom prst="rect">
            <a:avLst/>
          </a:prstGeom>
          <a:noFill/>
        </p:spPr>
        <p:txBody>
          <a:bodyPr wrap="none" rtlCol="0">
            <a:spAutoFit/>
          </a:bodyPr>
          <a:lstStyle/>
          <a:p>
            <a:pPr>
              <a:spcAft>
                <a:spcPts val="600"/>
              </a:spcAft>
            </a:pPr>
            <a:r>
              <a:rPr lang="en-US" sz="1100" i="1" dirty="0"/>
              <a:t>Schmelzer, G. (2018). Journey Through Trauma. NY: Avery. </a:t>
            </a:r>
            <a:endParaRPr lang="en-US" sz="1100" i="1"/>
          </a:p>
        </p:txBody>
      </p:sp>
      <p:graphicFrame>
        <p:nvGraphicFramePr>
          <p:cNvPr id="8" name="Text Placeholder 5">
            <a:extLst>
              <a:ext uri="{FF2B5EF4-FFF2-40B4-BE49-F238E27FC236}">
                <a16:creationId xmlns:a16="http://schemas.microsoft.com/office/drawing/2014/main" id="{A3642666-D14F-41D2-9EC7-1558F8A38337}"/>
              </a:ext>
            </a:extLst>
          </p:cNvPr>
          <p:cNvGraphicFramePr/>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706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4719-3FEF-BE4C-B924-92DC99284F89}"/>
              </a:ext>
            </a:extLst>
          </p:cNvPr>
          <p:cNvSpPr>
            <a:spLocks noGrp="1"/>
          </p:cNvSpPr>
          <p:nvPr>
            <p:ph type="title"/>
          </p:nvPr>
        </p:nvSpPr>
        <p:spPr>
          <a:xfrm>
            <a:off x="838200" y="192445"/>
            <a:ext cx="10515600" cy="1325563"/>
          </a:xfrm>
        </p:spPr>
        <p:txBody>
          <a:bodyPr>
            <a:normAutofit/>
          </a:bodyPr>
          <a:lstStyle/>
          <a:p>
            <a:r>
              <a:rPr lang="en-US" dirty="0">
                <a:latin typeface="Roboto" panose="02000000000000000000" pitchFamily="2" charset="0"/>
                <a:ea typeface="Roboto" panose="02000000000000000000" pitchFamily="2" charset="0"/>
              </a:rPr>
              <a:t>How stress/trauma impacts (E.Q.)</a:t>
            </a:r>
          </a:p>
        </p:txBody>
      </p:sp>
      <p:graphicFrame>
        <p:nvGraphicFramePr>
          <p:cNvPr id="4" name="Content Placeholder 3">
            <a:extLst>
              <a:ext uri="{FF2B5EF4-FFF2-40B4-BE49-F238E27FC236}">
                <a16:creationId xmlns:a16="http://schemas.microsoft.com/office/drawing/2014/main" id="{41D13259-4BF3-114E-A6AE-0B86784ACA44}"/>
              </a:ext>
            </a:extLst>
          </p:cNvPr>
          <p:cNvGraphicFramePr>
            <a:graphicFrameLocks noGrp="1"/>
          </p:cNvGraphicFramePr>
          <p:nvPr>
            <p:ph idx="1"/>
          </p:nvPr>
        </p:nvGraphicFramePr>
        <p:xfrm>
          <a:off x="838221" y="1311089"/>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80329C2-075A-684B-B377-D53CAAFA8320}"/>
              </a:ext>
            </a:extLst>
          </p:cNvPr>
          <p:cNvSpPr txBox="1"/>
          <p:nvPr/>
        </p:nvSpPr>
        <p:spPr>
          <a:xfrm>
            <a:off x="7972968" y="1943180"/>
            <a:ext cx="4006699" cy="1323439"/>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rPr>
              <a:t>Low self-awareness makes it hard to understand others</a:t>
            </a:r>
          </a:p>
          <a:p>
            <a:r>
              <a:rPr lang="en-US" sz="1600" dirty="0">
                <a:solidFill>
                  <a:schemeClr val="accent6"/>
                </a:solidFill>
                <a:latin typeface="Roboto" panose="02000000000000000000" pitchFamily="2" charset="0"/>
                <a:ea typeface="Roboto" panose="02000000000000000000" pitchFamily="2" charset="0"/>
              </a:rPr>
              <a:t>Stress narrows focus--makes it hard to see big picture</a:t>
            </a:r>
          </a:p>
          <a:p>
            <a:r>
              <a:rPr lang="en-US" sz="1600" dirty="0">
                <a:solidFill>
                  <a:schemeClr val="accent6"/>
                </a:solidFill>
                <a:latin typeface="Roboto" panose="02000000000000000000" pitchFamily="2" charset="0"/>
                <a:ea typeface="Roboto" panose="02000000000000000000" pitchFamily="2" charset="0"/>
              </a:rPr>
              <a:t>Lack of understanding or trust in others</a:t>
            </a:r>
          </a:p>
        </p:txBody>
      </p:sp>
      <p:sp>
        <p:nvSpPr>
          <p:cNvPr id="7" name="TextBox 6">
            <a:extLst>
              <a:ext uri="{FF2B5EF4-FFF2-40B4-BE49-F238E27FC236}">
                <a16:creationId xmlns:a16="http://schemas.microsoft.com/office/drawing/2014/main" id="{935AFC1D-463C-2E4F-AB11-D97779DFE039}"/>
              </a:ext>
            </a:extLst>
          </p:cNvPr>
          <p:cNvSpPr txBox="1"/>
          <p:nvPr/>
        </p:nvSpPr>
        <p:spPr>
          <a:xfrm>
            <a:off x="434023" y="3840170"/>
            <a:ext cx="3785011" cy="1323439"/>
          </a:xfrm>
          <a:prstGeom prst="rect">
            <a:avLst/>
          </a:prstGeom>
          <a:noFill/>
        </p:spPr>
        <p:txBody>
          <a:bodyPr wrap="none" rtlCol="0">
            <a:spAutoFit/>
          </a:bodyPr>
          <a:lstStyle/>
          <a:p>
            <a:pPr algn="r"/>
            <a:r>
              <a:rPr lang="en-US" sz="1600" dirty="0">
                <a:solidFill>
                  <a:schemeClr val="accent6"/>
                </a:solidFill>
                <a:latin typeface="Roboto" panose="02000000000000000000" pitchFamily="2" charset="0"/>
                <a:ea typeface="Roboto" panose="02000000000000000000" pitchFamily="2" charset="0"/>
              </a:rPr>
              <a:t>Hyper-arousal Fight/Flight/Freeze</a:t>
            </a:r>
          </a:p>
          <a:p>
            <a:pPr algn="r"/>
            <a:r>
              <a:rPr lang="en-US" sz="1600" dirty="0">
                <a:solidFill>
                  <a:schemeClr val="accent6"/>
                </a:solidFill>
                <a:latin typeface="Roboto" panose="02000000000000000000" pitchFamily="2" charset="0"/>
                <a:ea typeface="Roboto" panose="02000000000000000000" pitchFamily="2" charset="0"/>
              </a:rPr>
              <a:t>Narrows the window of tolerance</a:t>
            </a:r>
          </a:p>
          <a:p>
            <a:pPr algn="r"/>
            <a:r>
              <a:rPr lang="en-US" sz="1600" dirty="0">
                <a:solidFill>
                  <a:schemeClr val="accent6"/>
                </a:solidFill>
                <a:latin typeface="Roboto" panose="02000000000000000000" pitchFamily="2" charset="0"/>
                <a:ea typeface="Roboto" panose="02000000000000000000" pitchFamily="2" charset="0"/>
              </a:rPr>
              <a:t>Creates a fear of Emotions</a:t>
            </a:r>
          </a:p>
          <a:p>
            <a:pPr algn="r"/>
            <a:r>
              <a:rPr lang="en-US" sz="1600" dirty="0">
                <a:solidFill>
                  <a:schemeClr val="accent6"/>
                </a:solidFill>
                <a:latin typeface="Roboto" panose="02000000000000000000" pitchFamily="2" charset="0"/>
                <a:ea typeface="Roboto" panose="02000000000000000000" pitchFamily="2" charset="0"/>
              </a:rPr>
              <a:t>Foreshortened future</a:t>
            </a:r>
          </a:p>
          <a:p>
            <a:pPr algn="r"/>
            <a:r>
              <a:rPr lang="en-US" sz="1600" dirty="0">
                <a:solidFill>
                  <a:schemeClr val="accent6"/>
                </a:solidFill>
                <a:latin typeface="Roboto" panose="02000000000000000000" pitchFamily="2" charset="0"/>
                <a:ea typeface="Roboto" panose="02000000000000000000" pitchFamily="2" charset="0"/>
              </a:rPr>
              <a:t>Rigid defenses/All or Nothing Behavior</a:t>
            </a:r>
          </a:p>
        </p:txBody>
      </p:sp>
      <p:sp>
        <p:nvSpPr>
          <p:cNvPr id="8" name="TextBox 7">
            <a:extLst>
              <a:ext uri="{FF2B5EF4-FFF2-40B4-BE49-F238E27FC236}">
                <a16:creationId xmlns:a16="http://schemas.microsoft.com/office/drawing/2014/main" id="{1158849D-39A9-344C-A1B6-93C2B72B78AE}"/>
              </a:ext>
            </a:extLst>
          </p:cNvPr>
          <p:cNvSpPr txBox="1"/>
          <p:nvPr/>
        </p:nvSpPr>
        <p:spPr>
          <a:xfrm>
            <a:off x="996593" y="1941011"/>
            <a:ext cx="3222441" cy="1077218"/>
          </a:xfrm>
          <a:prstGeom prst="rect">
            <a:avLst/>
          </a:prstGeom>
          <a:noFill/>
        </p:spPr>
        <p:txBody>
          <a:bodyPr wrap="square" rtlCol="0">
            <a:spAutoFit/>
          </a:bodyPr>
          <a:lstStyle/>
          <a:p>
            <a:pPr algn="r"/>
            <a:r>
              <a:rPr lang="en-US" sz="1600" dirty="0">
                <a:solidFill>
                  <a:schemeClr val="accent6"/>
                </a:solidFill>
                <a:latin typeface="Roboto" panose="02000000000000000000" pitchFamily="2" charset="0"/>
                <a:ea typeface="Roboto" panose="02000000000000000000" pitchFamily="2" charset="0"/>
              </a:rPr>
              <a:t>Numbing</a:t>
            </a:r>
          </a:p>
          <a:p>
            <a:pPr algn="r"/>
            <a:r>
              <a:rPr lang="en-US" sz="1600" dirty="0">
                <a:solidFill>
                  <a:schemeClr val="accent6"/>
                </a:solidFill>
                <a:latin typeface="Roboto" panose="02000000000000000000" pitchFamily="2" charset="0"/>
                <a:ea typeface="Roboto" panose="02000000000000000000" pitchFamily="2" charset="0"/>
              </a:rPr>
              <a:t>Hyper-vigilance</a:t>
            </a:r>
          </a:p>
          <a:p>
            <a:pPr algn="r"/>
            <a:r>
              <a:rPr lang="en-US" sz="1600" dirty="0">
                <a:solidFill>
                  <a:schemeClr val="accent6"/>
                </a:solidFill>
                <a:latin typeface="Roboto" panose="02000000000000000000" pitchFamily="2" charset="0"/>
                <a:ea typeface="Roboto" panose="02000000000000000000" pitchFamily="2" charset="0"/>
              </a:rPr>
              <a:t>Trauma impacts capacity for attention and focus</a:t>
            </a:r>
          </a:p>
        </p:txBody>
      </p:sp>
      <p:sp>
        <p:nvSpPr>
          <p:cNvPr id="3" name="TextBox 2">
            <a:extLst>
              <a:ext uri="{FF2B5EF4-FFF2-40B4-BE49-F238E27FC236}">
                <a16:creationId xmlns:a16="http://schemas.microsoft.com/office/drawing/2014/main" id="{D9413BBD-753B-5246-929C-AE5D6FF12A28}"/>
              </a:ext>
            </a:extLst>
          </p:cNvPr>
          <p:cNvSpPr txBox="1"/>
          <p:nvPr/>
        </p:nvSpPr>
        <p:spPr>
          <a:xfrm>
            <a:off x="84065" y="5924067"/>
            <a:ext cx="6343650" cy="369332"/>
          </a:xfrm>
          <a:prstGeom prst="rect">
            <a:avLst/>
          </a:prstGeom>
          <a:noFill/>
        </p:spPr>
        <p:txBody>
          <a:bodyPr wrap="square" rtlCol="0">
            <a:spAutoFit/>
          </a:bodyPr>
          <a:lstStyle/>
          <a:p>
            <a:r>
              <a:rPr lang="en-US" sz="900" i="1" dirty="0"/>
              <a:t>Goleman, Daniel. (2005). Emotional Intelligence. New York, Bantam; Schmelzer, G. 2023. </a:t>
            </a:r>
          </a:p>
          <a:p>
            <a:endParaRPr lang="en-US" sz="900" i="1" dirty="0"/>
          </a:p>
        </p:txBody>
      </p:sp>
      <p:sp>
        <p:nvSpPr>
          <p:cNvPr id="9" name="TextBox 8">
            <a:extLst>
              <a:ext uri="{FF2B5EF4-FFF2-40B4-BE49-F238E27FC236}">
                <a16:creationId xmlns:a16="http://schemas.microsoft.com/office/drawing/2014/main" id="{D660C0D6-4F83-6E46-A9FE-795A76E795A6}"/>
              </a:ext>
            </a:extLst>
          </p:cNvPr>
          <p:cNvSpPr txBox="1"/>
          <p:nvPr/>
        </p:nvSpPr>
        <p:spPr>
          <a:xfrm>
            <a:off x="7972967" y="3840170"/>
            <a:ext cx="4006699" cy="1815882"/>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rPr>
              <a:t>Lack of trust/empathy impedes teamwork</a:t>
            </a:r>
          </a:p>
          <a:p>
            <a:r>
              <a:rPr lang="en-US" sz="1600" dirty="0">
                <a:solidFill>
                  <a:schemeClr val="accent6"/>
                </a:solidFill>
                <a:latin typeface="Roboto" panose="02000000000000000000" pitchFamily="2" charset="0"/>
                <a:ea typeface="Roboto" panose="02000000000000000000" pitchFamily="2" charset="0"/>
              </a:rPr>
              <a:t>“I have to do it myself”</a:t>
            </a:r>
          </a:p>
          <a:p>
            <a:r>
              <a:rPr lang="en-US" sz="1600" dirty="0">
                <a:solidFill>
                  <a:schemeClr val="accent6"/>
                </a:solidFill>
                <a:latin typeface="Roboto" panose="02000000000000000000" pitchFamily="2" charset="0"/>
                <a:ea typeface="Roboto" panose="02000000000000000000" pitchFamily="2" charset="0"/>
              </a:rPr>
              <a:t>Lower self-management impacts influence</a:t>
            </a:r>
          </a:p>
          <a:p>
            <a:r>
              <a:rPr lang="en-US" sz="1600" dirty="0">
                <a:solidFill>
                  <a:schemeClr val="accent6"/>
                </a:solidFill>
                <a:latin typeface="Roboto" panose="02000000000000000000" pitchFamily="2" charset="0"/>
                <a:ea typeface="Roboto" panose="02000000000000000000" pitchFamily="2" charset="0"/>
              </a:rPr>
              <a:t>Fear of negative emotions impedes conflict management</a:t>
            </a:r>
          </a:p>
          <a:p>
            <a:endParaRPr lang="en-US" sz="1600" dirty="0">
              <a:solidFill>
                <a:schemeClr val="accent6"/>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205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1A32A-C4BE-8B06-9439-F7CD4E6875FD}"/>
              </a:ext>
            </a:extLst>
          </p:cNvPr>
          <p:cNvSpPr>
            <a:spLocks noGrp="1"/>
          </p:cNvSpPr>
          <p:nvPr>
            <p:ph type="title"/>
          </p:nvPr>
        </p:nvSpPr>
        <p:spPr/>
        <p:txBody>
          <a:bodyPr/>
          <a:lstStyle/>
          <a:p>
            <a:r>
              <a:rPr lang="en-US" dirty="0"/>
              <a:t>Trauma impacts the way we think and communicate</a:t>
            </a:r>
          </a:p>
        </p:txBody>
      </p:sp>
      <p:sp>
        <p:nvSpPr>
          <p:cNvPr id="3" name="Content Placeholder 2">
            <a:extLst>
              <a:ext uri="{FF2B5EF4-FFF2-40B4-BE49-F238E27FC236}">
                <a16:creationId xmlns:a16="http://schemas.microsoft.com/office/drawing/2014/main" id="{8E0A21FD-7046-4803-241B-E0AFEF6D46A1}"/>
              </a:ext>
            </a:extLst>
          </p:cNvPr>
          <p:cNvSpPr>
            <a:spLocks noGrp="1"/>
          </p:cNvSpPr>
          <p:nvPr>
            <p:ph idx="1"/>
          </p:nvPr>
        </p:nvSpPr>
        <p:spPr>
          <a:xfrm>
            <a:off x="838200" y="1690688"/>
            <a:ext cx="10515600" cy="4486275"/>
          </a:xfrm>
        </p:spPr>
        <p:txBody>
          <a:bodyPr>
            <a:normAutofit/>
          </a:bodyPr>
          <a:lstStyle/>
          <a:p>
            <a:pPr marL="0" marR="0" indent="0">
              <a:spcBef>
                <a:spcPts val="0"/>
              </a:spcBef>
              <a:spcAft>
                <a:spcPts val="600"/>
              </a:spcAft>
              <a:buNone/>
            </a:pPr>
            <a:r>
              <a:rPr lang="en-US" sz="2200" b="1" dirty="0">
                <a:solidFill>
                  <a:schemeClr val="accent1"/>
                </a:solidFill>
                <a:effectLst/>
              </a:rPr>
              <a:t>Attention</a:t>
            </a:r>
          </a:p>
          <a:p>
            <a:pPr marL="0" marR="0">
              <a:spcBef>
                <a:spcPts val="0"/>
              </a:spcBef>
              <a:spcAft>
                <a:spcPts val="600"/>
              </a:spcAft>
            </a:pPr>
            <a:r>
              <a:rPr lang="en-US" sz="2200" dirty="0">
                <a:effectLst/>
              </a:rPr>
              <a:t>Adrenaline narrows focus</a:t>
            </a:r>
          </a:p>
          <a:p>
            <a:pPr marL="0" marR="0" indent="0">
              <a:spcBef>
                <a:spcPts val="0"/>
              </a:spcBef>
              <a:spcAft>
                <a:spcPts val="600"/>
              </a:spcAft>
              <a:buNone/>
            </a:pPr>
            <a:r>
              <a:rPr lang="en-US" sz="2200" b="1" dirty="0">
                <a:solidFill>
                  <a:schemeClr val="accent1"/>
                </a:solidFill>
                <a:effectLst/>
              </a:rPr>
              <a:t>Memory</a:t>
            </a:r>
          </a:p>
          <a:p>
            <a:pPr marL="0" marR="0">
              <a:spcBef>
                <a:spcPts val="0"/>
              </a:spcBef>
              <a:spcAft>
                <a:spcPts val="600"/>
              </a:spcAft>
            </a:pPr>
            <a:r>
              <a:rPr lang="en-US" sz="2200" dirty="0">
                <a:effectLst/>
              </a:rPr>
              <a:t>Blood is routed away from the hippocampus and language center of the brain. </a:t>
            </a:r>
          </a:p>
          <a:p>
            <a:pPr marL="0" marR="0">
              <a:spcBef>
                <a:spcPts val="0"/>
              </a:spcBef>
              <a:spcAft>
                <a:spcPts val="600"/>
              </a:spcAft>
            </a:pPr>
            <a:r>
              <a:rPr lang="en-US" sz="2200" dirty="0">
                <a:effectLst/>
              </a:rPr>
              <a:t>Memories can be stored as sensations, images, sounds and not as a coherent narrative.  </a:t>
            </a:r>
          </a:p>
          <a:p>
            <a:pPr marL="0" marR="0">
              <a:spcBef>
                <a:spcPts val="0"/>
              </a:spcBef>
              <a:spcAft>
                <a:spcPts val="600"/>
              </a:spcAft>
            </a:pPr>
            <a:r>
              <a:rPr lang="en-US" sz="2200" dirty="0">
                <a:effectLst/>
              </a:rPr>
              <a:t>Trauma impacts the way you take in information, the way you store information and the way you retrieve information. </a:t>
            </a:r>
          </a:p>
          <a:p>
            <a:pPr marL="0" marR="0" indent="0">
              <a:spcBef>
                <a:spcPts val="0"/>
              </a:spcBef>
              <a:spcAft>
                <a:spcPts val="600"/>
              </a:spcAft>
              <a:buNone/>
            </a:pPr>
            <a:r>
              <a:rPr lang="en-US" sz="2200" b="1" dirty="0">
                <a:solidFill>
                  <a:schemeClr val="accent1"/>
                </a:solidFill>
                <a:effectLst/>
              </a:rPr>
              <a:t>Time</a:t>
            </a:r>
          </a:p>
          <a:p>
            <a:pPr marL="0" marR="0">
              <a:spcBef>
                <a:spcPts val="0"/>
              </a:spcBef>
              <a:spcAft>
                <a:spcPts val="600"/>
              </a:spcAft>
            </a:pPr>
            <a:r>
              <a:rPr lang="en-US" sz="2200" dirty="0">
                <a:effectLst/>
              </a:rPr>
              <a:t>Time orientation shifts with trauma: time can get reordered in a desire for control, and time is foreshortened. </a:t>
            </a:r>
          </a:p>
          <a:p>
            <a:pPr>
              <a:spcAft>
                <a:spcPts val="600"/>
              </a:spcAft>
            </a:pPr>
            <a:endParaRPr lang="en-US" dirty="0"/>
          </a:p>
        </p:txBody>
      </p:sp>
    </p:spTree>
    <p:extLst>
      <p:ext uri="{BB962C8B-B14F-4D97-AF65-F5344CB8AC3E}">
        <p14:creationId xmlns:p14="http://schemas.microsoft.com/office/powerpoint/2010/main" val="2485189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BB9FBA1-FFC3-2ECF-7F07-C556787ADC1B}"/>
              </a:ext>
            </a:extLst>
          </p:cNvPr>
          <p:cNvSpPr/>
          <p:nvPr/>
        </p:nvSpPr>
        <p:spPr>
          <a:xfrm>
            <a:off x="581883" y="4896354"/>
            <a:ext cx="11021112" cy="1047244"/>
          </a:xfrm>
          <a:prstGeom prst="rect">
            <a:avLst/>
          </a:prstGeom>
          <a:solidFill>
            <a:srgbClr val="0050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5BFE2-E110-7354-F461-357AD6E0B27F}"/>
              </a:ext>
            </a:extLst>
          </p:cNvPr>
          <p:cNvSpPr>
            <a:spLocks noGrp="1"/>
          </p:cNvSpPr>
          <p:nvPr>
            <p:ph type="title"/>
          </p:nvPr>
        </p:nvSpPr>
        <p:spPr>
          <a:xfrm>
            <a:off x="581883" y="172306"/>
            <a:ext cx="10771908" cy="1325563"/>
          </a:xfrm>
        </p:spPr>
        <p:txBody>
          <a:bodyPr/>
          <a:lstStyle/>
          <a:p>
            <a:r>
              <a:rPr lang="en-US" dirty="0"/>
              <a:t>Vicarious Trauma</a:t>
            </a:r>
          </a:p>
        </p:txBody>
      </p:sp>
      <p:sp>
        <p:nvSpPr>
          <p:cNvPr id="17" name="Rectangle 16">
            <a:extLst>
              <a:ext uri="{FF2B5EF4-FFF2-40B4-BE49-F238E27FC236}">
                <a16:creationId xmlns:a16="http://schemas.microsoft.com/office/drawing/2014/main" id="{CA762CB5-7792-45A5-8B8F-B7B0B20446ED}"/>
              </a:ext>
            </a:extLst>
          </p:cNvPr>
          <p:cNvSpPr/>
          <p:nvPr/>
        </p:nvSpPr>
        <p:spPr>
          <a:xfrm flipH="1" flipV="1">
            <a:off x="7889474" y="1198699"/>
            <a:ext cx="3697961" cy="34716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AD57F6-B648-ED09-1424-F762C2141EDA}"/>
              </a:ext>
            </a:extLst>
          </p:cNvPr>
          <p:cNvSpPr txBox="1"/>
          <p:nvPr/>
        </p:nvSpPr>
        <p:spPr>
          <a:xfrm>
            <a:off x="8250010" y="2561836"/>
            <a:ext cx="2938452" cy="1295868"/>
          </a:xfrm>
          <a:prstGeom prst="rect">
            <a:avLst/>
          </a:prstGeom>
        </p:spPr>
        <p:txBody>
          <a:bodyPr wrap="square">
            <a:spAutoFit/>
          </a:bodyPr>
          <a:lstStyle>
            <a:defPPr>
              <a:defRPr lang="en-US"/>
            </a:defPPr>
          </a:lstStyle>
          <a:p>
            <a:pPr algn="ctr">
              <a:lnSpc>
                <a:spcPct val="110000"/>
              </a:lnSpc>
            </a:pPr>
            <a:r>
              <a:rPr lang="en-US" dirty="0">
                <a:latin typeface="Literata Light" pitchFamily="2" charset="0"/>
              </a:rPr>
              <a:t>Vicarious trauma is another form of repeated trauma where chronic exposure accumulates over time.</a:t>
            </a:r>
          </a:p>
        </p:txBody>
      </p:sp>
      <p:sp>
        <p:nvSpPr>
          <p:cNvPr id="19" name="Pentagon 18">
            <a:extLst>
              <a:ext uri="{FF2B5EF4-FFF2-40B4-BE49-F238E27FC236}">
                <a16:creationId xmlns:a16="http://schemas.microsoft.com/office/drawing/2014/main" id="{4D446461-62A7-0287-8002-15784E0B7B4D}"/>
              </a:ext>
            </a:extLst>
          </p:cNvPr>
          <p:cNvSpPr/>
          <p:nvPr/>
        </p:nvSpPr>
        <p:spPr>
          <a:xfrm>
            <a:off x="581883" y="1465482"/>
            <a:ext cx="1143344" cy="1012197"/>
          </a:xfrm>
          <a:prstGeom prst="homePlate">
            <a:avLst>
              <a:gd name="adj" fmla="val 364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Light" panose="020F0302020204030203" pitchFamily="34" charset="77"/>
            </a:endParaRPr>
          </a:p>
        </p:txBody>
      </p:sp>
      <p:sp>
        <p:nvSpPr>
          <p:cNvPr id="20" name="Pentagon 19">
            <a:extLst>
              <a:ext uri="{FF2B5EF4-FFF2-40B4-BE49-F238E27FC236}">
                <a16:creationId xmlns:a16="http://schemas.microsoft.com/office/drawing/2014/main" id="{3E8CE53C-BAAF-A68C-E7FE-144DAC20AF58}"/>
              </a:ext>
            </a:extLst>
          </p:cNvPr>
          <p:cNvSpPr/>
          <p:nvPr/>
        </p:nvSpPr>
        <p:spPr>
          <a:xfrm>
            <a:off x="581883" y="2561836"/>
            <a:ext cx="1143344" cy="1012197"/>
          </a:xfrm>
          <a:prstGeom prst="homePlate">
            <a:avLst>
              <a:gd name="adj" fmla="val 377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Light" panose="020F0302020204030203" pitchFamily="34" charset="77"/>
            </a:endParaRPr>
          </a:p>
        </p:txBody>
      </p:sp>
      <p:sp>
        <p:nvSpPr>
          <p:cNvPr id="21" name="Pentagon 20">
            <a:extLst>
              <a:ext uri="{FF2B5EF4-FFF2-40B4-BE49-F238E27FC236}">
                <a16:creationId xmlns:a16="http://schemas.microsoft.com/office/drawing/2014/main" id="{B7092178-ABD9-29C6-0686-4E67AFD8B4C0}"/>
              </a:ext>
            </a:extLst>
          </p:cNvPr>
          <p:cNvSpPr/>
          <p:nvPr/>
        </p:nvSpPr>
        <p:spPr>
          <a:xfrm>
            <a:off x="581883" y="3658190"/>
            <a:ext cx="1143344" cy="1012197"/>
          </a:xfrm>
          <a:prstGeom prst="homePlate">
            <a:avLst>
              <a:gd name="adj" fmla="val 391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Lato Light" panose="020F0302020204030203" pitchFamily="34" charset="77"/>
            </a:endParaRPr>
          </a:p>
        </p:txBody>
      </p:sp>
      <p:sp>
        <p:nvSpPr>
          <p:cNvPr id="22" name="Rectangle 21">
            <a:extLst>
              <a:ext uri="{FF2B5EF4-FFF2-40B4-BE49-F238E27FC236}">
                <a16:creationId xmlns:a16="http://schemas.microsoft.com/office/drawing/2014/main" id="{1C652F4F-2DDF-CE3C-E7EE-4C7F86534535}"/>
              </a:ext>
            </a:extLst>
          </p:cNvPr>
          <p:cNvSpPr/>
          <p:nvPr/>
        </p:nvSpPr>
        <p:spPr>
          <a:xfrm>
            <a:off x="1938839" y="1747804"/>
            <a:ext cx="4952497" cy="369332"/>
          </a:xfrm>
          <a:prstGeom prst="rect">
            <a:avLst/>
          </a:prstGeom>
        </p:spPr>
        <p:txBody>
          <a:bodyPr wrap="square">
            <a:spAutoFit/>
          </a:bodyPr>
          <a:lstStyle/>
          <a:p>
            <a:r>
              <a:rPr lang="en-US" dirty="0">
                <a:latin typeface="Literata Light" pitchFamily="2" charset="0"/>
              </a:rPr>
              <a:t>When you hear about firsthand trauma</a:t>
            </a:r>
          </a:p>
        </p:txBody>
      </p:sp>
      <p:sp>
        <p:nvSpPr>
          <p:cNvPr id="23" name="Rectangle 22">
            <a:extLst>
              <a:ext uri="{FF2B5EF4-FFF2-40B4-BE49-F238E27FC236}">
                <a16:creationId xmlns:a16="http://schemas.microsoft.com/office/drawing/2014/main" id="{E336159C-0197-8761-5E34-875E0818E118}"/>
              </a:ext>
            </a:extLst>
          </p:cNvPr>
          <p:cNvSpPr/>
          <p:nvPr/>
        </p:nvSpPr>
        <p:spPr>
          <a:xfrm>
            <a:off x="1938840" y="2850940"/>
            <a:ext cx="4646584" cy="369332"/>
          </a:xfrm>
          <a:prstGeom prst="rect">
            <a:avLst/>
          </a:prstGeom>
        </p:spPr>
        <p:txBody>
          <a:bodyPr wrap="square">
            <a:spAutoFit/>
          </a:bodyPr>
          <a:lstStyle/>
          <a:p>
            <a:r>
              <a:rPr lang="en-US" dirty="0">
                <a:latin typeface="Literata Light" pitchFamily="2" charset="0"/>
              </a:rPr>
              <a:t>When you read about accounts of trauma</a:t>
            </a:r>
          </a:p>
        </p:txBody>
      </p:sp>
      <p:sp>
        <p:nvSpPr>
          <p:cNvPr id="24" name="Rectangle 23">
            <a:extLst>
              <a:ext uri="{FF2B5EF4-FFF2-40B4-BE49-F238E27FC236}">
                <a16:creationId xmlns:a16="http://schemas.microsoft.com/office/drawing/2014/main" id="{5F3BA8FA-76AE-FDCD-689F-6E3D86BE3CC0}"/>
              </a:ext>
            </a:extLst>
          </p:cNvPr>
          <p:cNvSpPr/>
          <p:nvPr/>
        </p:nvSpPr>
        <p:spPr>
          <a:xfrm>
            <a:off x="1938839" y="3941150"/>
            <a:ext cx="5251371" cy="369332"/>
          </a:xfrm>
          <a:prstGeom prst="rect">
            <a:avLst/>
          </a:prstGeom>
        </p:spPr>
        <p:txBody>
          <a:bodyPr wrap="square">
            <a:spAutoFit/>
          </a:bodyPr>
          <a:lstStyle/>
          <a:p>
            <a:r>
              <a:rPr lang="en-US" dirty="0">
                <a:latin typeface="Literata Light" pitchFamily="2" charset="0"/>
              </a:rPr>
              <a:t>When you witness suffering</a:t>
            </a:r>
          </a:p>
        </p:txBody>
      </p:sp>
      <p:cxnSp>
        <p:nvCxnSpPr>
          <p:cNvPr id="25" name="Straight Connector 24">
            <a:extLst>
              <a:ext uri="{FF2B5EF4-FFF2-40B4-BE49-F238E27FC236}">
                <a16:creationId xmlns:a16="http://schemas.microsoft.com/office/drawing/2014/main" id="{113F5D18-8033-FD2C-8EBD-F0AF5B24EA8C}"/>
              </a:ext>
            </a:extLst>
          </p:cNvPr>
          <p:cNvCxnSpPr>
            <a:cxnSpLocks/>
          </p:cNvCxnSpPr>
          <p:nvPr/>
        </p:nvCxnSpPr>
        <p:spPr>
          <a:xfrm>
            <a:off x="1725227" y="1465482"/>
            <a:ext cx="54137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B0AEDA-62FB-A42A-2AB7-D7673D0D401E}"/>
              </a:ext>
            </a:extLst>
          </p:cNvPr>
          <p:cNvCxnSpPr>
            <a:cxnSpLocks/>
          </p:cNvCxnSpPr>
          <p:nvPr/>
        </p:nvCxnSpPr>
        <p:spPr>
          <a:xfrm>
            <a:off x="1725227" y="2533784"/>
            <a:ext cx="54137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81BBB3-7707-26B8-4C71-5544495EF05F}"/>
              </a:ext>
            </a:extLst>
          </p:cNvPr>
          <p:cNvCxnSpPr>
            <a:cxnSpLocks/>
          </p:cNvCxnSpPr>
          <p:nvPr/>
        </p:nvCxnSpPr>
        <p:spPr>
          <a:xfrm>
            <a:off x="1725227" y="3602086"/>
            <a:ext cx="54137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0DA60F-F76A-79A5-105E-3654C6603CDE}"/>
              </a:ext>
            </a:extLst>
          </p:cNvPr>
          <p:cNvCxnSpPr>
            <a:cxnSpLocks/>
          </p:cNvCxnSpPr>
          <p:nvPr/>
        </p:nvCxnSpPr>
        <p:spPr>
          <a:xfrm>
            <a:off x="1725227" y="4670387"/>
            <a:ext cx="5413782"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16E679C-9D7D-3549-4477-25837C934B7A}"/>
              </a:ext>
            </a:extLst>
          </p:cNvPr>
          <p:cNvSpPr/>
          <p:nvPr/>
        </p:nvSpPr>
        <p:spPr>
          <a:xfrm>
            <a:off x="7889478" y="1198700"/>
            <a:ext cx="3697961" cy="70381"/>
          </a:xfrm>
          <a:prstGeom prst="rect">
            <a:avLst/>
          </a:prstGeom>
          <a:solidFill>
            <a:srgbClr val="76A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Repeat with solid fill">
            <a:extLst>
              <a:ext uri="{FF2B5EF4-FFF2-40B4-BE49-F238E27FC236}">
                <a16:creationId xmlns:a16="http://schemas.microsoft.com/office/drawing/2014/main" id="{24C73D39-A437-6E9F-1E23-E667DD572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1254" y="1569593"/>
            <a:ext cx="914400" cy="914400"/>
          </a:xfrm>
          <a:prstGeom prst="rect">
            <a:avLst/>
          </a:prstGeom>
        </p:spPr>
      </p:pic>
      <p:pic>
        <p:nvPicPr>
          <p:cNvPr id="36" name="Graphic 35" descr="Ear with solid fill">
            <a:extLst>
              <a:ext uri="{FF2B5EF4-FFF2-40B4-BE49-F238E27FC236}">
                <a16:creationId xmlns:a16="http://schemas.microsoft.com/office/drawing/2014/main" id="{22110672-C82E-676C-D2FC-781C7FD6CA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798" y="1596182"/>
            <a:ext cx="766492" cy="766492"/>
          </a:xfrm>
          <a:prstGeom prst="rect">
            <a:avLst/>
          </a:prstGeom>
        </p:spPr>
      </p:pic>
      <p:pic>
        <p:nvPicPr>
          <p:cNvPr id="37" name="Graphic 36" descr="Newspaper with solid fill">
            <a:extLst>
              <a:ext uri="{FF2B5EF4-FFF2-40B4-BE49-F238E27FC236}">
                <a16:creationId xmlns:a16="http://schemas.microsoft.com/office/drawing/2014/main" id="{1531F28C-F506-03CF-C256-E0AED4F221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3891" y="2723298"/>
            <a:ext cx="676912" cy="676912"/>
          </a:xfrm>
          <a:prstGeom prst="rect">
            <a:avLst/>
          </a:prstGeom>
        </p:spPr>
      </p:pic>
      <p:pic>
        <p:nvPicPr>
          <p:cNvPr id="38" name="Graphic 37" descr="Glasses with solid fill">
            <a:extLst>
              <a:ext uri="{FF2B5EF4-FFF2-40B4-BE49-F238E27FC236}">
                <a16:creationId xmlns:a16="http://schemas.microsoft.com/office/drawing/2014/main" id="{D87A5CD5-9419-4FBB-61CD-CE115C672A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869" y="3799669"/>
            <a:ext cx="729238" cy="729238"/>
          </a:xfrm>
          <a:prstGeom prst="rect">
            <a:avLst/>
          </a:prstGeom>
        </p:spPr>
      </p:pic>
      <p:sp>
        <p:nvSpPr>
          <p:cNvPr id="40" name="TextBox 39">
            <a:extLst>
              <a:ext uri="{FF2B5EF4-FFF2-40B4-BE49-F238E27FC236}">
                <a16:creationId xmlns:a16="http://schemas.microsoft.com/office/drawing/2014/main" id="{FCF0FD0B-2EB6-0DEE-5185-452E410247EC}"/>
              </a:ext>
            </a:extLst>
          </p:cNvPr>
          <p:cNvSpPr txBox="1"/>
          <p:nvPr/>
        </p:nvSpPr>
        <p:spPr>
          <a:xfrm>
            <a:off x="721011" y="5109584"/>
            <a:ext cx="10866425" cy="615553"/>
          </a:xfrm>
          <a:prstGeom prst="rect">
            <a:avLst/>
          </a:prstGeom>
          <a:noFill/>
        </p:spPr>
        <p:txBody>
          <a:bodyPr wrap="square">
            <a:spAutoFit/>
          </a:bodyPr>
          <a:lstStyle/>
          <a:p>
            <a:pPr marL="0" marR="0">
              <a:spcBef>
                <a:spcPts val="0"/>
              </a:spcBef>
              <a:spcAft>
                <a:spcPts val="0"/>
              </a:spcAft>
            </a:pPr>
            <a:r>
              <a:rPr lang="en-US" sz="1700" kern="100" dirty="0">
                <a:solidFill>
                  <a:schemeClr val="bg1"/>
                </a:solidFill>
                <a:effectLst/>
                <a:latin typeface="Montserrat Medium" pitchFamily="2" charset="77"/>
                <a:ea typeface="Calibri" panose="020F0502020204030204" pitchFamily="34" charset="0"/>
                <a:cs typeface="Times New Roman" panose="02020603050405020304" pitchFamily="18" charset="0"/>
              </a:rPr>
              <a:t>Vicarious trauma is the transformation of the inner experiences of a person that comes about as a result of empathic engagement with the traumatic material of another.</a:t>
            </a:r>
          </a:p>
        </p:txBody>
      </p:sp>
      <p:sp>
        <p:nvSpPr>
          <p:cNvPr id="42" name="TextBox 41">
            <a:extLst>
              <a:ext uri="{FF2B5EF4-FFF2-40B4-BE49-F238E27FC236}">
                <a16:creationId xmlns:a16="http://schemas.microsoft.com/office/drawing/2014/main" id="{CF12A7E2-733A-80BD-2CAF-D5379E163CA9}"/>
              </a:ext>
            </a:extLst>
          </p:cNvPr>
          <p:cNvSpPr txBox="1"/>
          <p:nvPr/>
        </p:nvSpPr>
        <p:spPr>
          <a:xfrm>
            <a:off x="8878552" y="5432237"/>
            <a:ext cx="2731565" cy="253916"/>
          </a:xfrm>
          <a:prstGeom prst="rect">
            <a:avLst/>
          </a:prstGeom>
          <a:noFill/>
        </p:spPr>
        <p:txBody>
          <a:bodyPr wrap="square">
            <a:spAutoFit/>
          </a:bodyPr>
          <a:lstStyle/>
          <a:p>
            <a:pPr marL="0" marR="0">
              <a:spcBef>
                <a:spcPts val="0"/>
              </a:spcBef>
              <a:spcAft>
                <a:spcPts val="0"/>
              </a:spcAft>
            </a:pPr>
            <a:r>
              <a:rPr lang="en-US" sz="1050" kern="100" dirty="0">
                <a:solidFill>
                  <a:schemeClr val="bg1"/>
                </a:solidFill>
                <a:effectLst/>
                <a:latin typeface="Montserrat Light" pitchFamily="2" charset="77"/>
                <a:ea typeface="Calibri" panose="020F0502020204030204" pitchFamily="34" charset="0"/>
                <a:cs typeface="Times New Roman" panose="02020603050405020304" pitchFamily="18" charset="0"/>
              </a:rPr>
              <a:t>—Pearlman and </a:t>
            </a:r>
            <a:r>
              <a:rPr lang="en-US" sz="1050" kern="100" dirty="0" err="1">
                <a:solidFill>
                  <a:schemeClr val="bg1"/>
                </a:solidFill>
                <a:effectLst/>
                <a:latin typeface="Montserrat Light" pitchFamily="2" charset="77"/>
                <a:ea typeface="Calibri" panose="020F0502020204030204" pitchFamily="34" charset="0"/>
                <a:cs typeface="Times New Roman" panose="02020603050405020304" pitchFamily="18" charset="0"/>
              </a:rPr>
              <a:t>Saakvitne</a:t>
            </a:r>
            <a:r>
              <a:rPr lang="en-US" sz="1050" kern="100" dirty="0">
                <a:solidFill>
                  <a:schemeClr val="bg1"/>
                </a:solidFill>
                <a:effectLst/>
                <a:latin typeface="Montserrat Light" pitchFamily="2" charset="77"/>
                <a:ea typeface="Calibri" panose="020F0502020204030204" pitchFamily="34" charset="0"/>
                <a:cs typeface="Times New Roman" panose="02020603050405020304" pitchFamily="18" charset="0"/>
              </a:rPr>
              <a:t>, 1996, p. 31 </a:t>
            </a:r>
          </a:p>
        </p:txBody>
      </p:sp>
      <p:sp>
        <p:nvSpPr>
          <p:cNvPr id="43" name="Slide Number Placeholder 5">
            <a:extLst>
              <a:ext uri="{FF2B5EF4-FFF2-40B4-BE49-F238E27FC236}">
                <a16:creationId xmlns:a16="http://schemas.microsoft.com/office/drawing/2014/main" id="{287F0DA0-05D3-FE71-7A1B-E48EF09C10E9}"/>
              </a:ext>
            </a:extLst>
          </p:cNvPr>
          <p:cNvSpPr txBox="1">
            <a:spLocks/>
          </p:cNvSpPr>
          <p:nvPr/>
        </p:nvSpPr>
        <p:spPr>
          <a:xfrm>
            <a:off x="8104329" y="6303195"/>
            <a:ext cx="3691879" cy="268734"/>
          </a:xfrm>
          <a:prstGeom prst="rect">
            <a:avLst/>
          </a:prstGeom>
        </p:spPr>
        <p:txBody>
          <a:bodyPr lIns="0" tIns="9144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rgbClr val="263634">
                    <a:tint val="75000"/>
                  </a:srgbClr>
                </a:solidFill>
                <a:latin typeface="Montserrat" pitchFamily="2" charset="77"/>
              </a:rPr>
              <a:t>© 2023 Gretchen Schmelzer, PhD  |  </a:t>
            </a:r>
            <a:fld id="{57100C0F-75CD-2644-A07C-9C074E97A9EF}" type="slidenum">
              <a:rPr lang="en-US" b="1" smtClean="0">
                <a:solidFill>
                  <a:srgbClr val="263634">
                    <a:tint val="75000"/>
                  </a:srgbClr>
                </a:solidFill>
                <a:latin typeface="Montserrat" pitchFamily="2" charset="77"/>
              </a:rPr>
              <a:pPr algn="r">
                <a:defRPr/>
              </a:pPr>
              <a:t>14</a:t>
            </a:fld>
            <a:endParaRPr lang="en-US" b="1" dirty="0">
              <a:solidFill>
                <a:srgbClr val="263634">
                  <a:tint val="75000"/>
                </a:srgbClr>
              </a:solidFill>
              <a:latin typeface="Montserrat" pitchFamily="2" charset="77"/>
            </a:endParaRPr>
          </a:p>
        </p:txBody>
      </p:sp>
    </p:spTree>
    <p:extLst>
      <p:ext uri="{BB962C8B-B14F-4D97-AF65-F5344CB8AC3E}">
        <p14:creationId xmlns:p14="http://schemas.microsoft.com/office/powerpoint/2010/main" val="245342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BAF0-5486-C29D-EED9-4BA2CFD54C17}"/>
              </a:ext>
            </a:extLst>
          </p:cNvPr>
          <p:cNvSpPr>
            <a:spLocks noGrp="1"/>
          </p:cNvSpPr>
          <p:nvPr>
            <p:ph type="title"/>
          </p:nvPr>
        </p:nvSpPr>
        <p:spPr>
          <a:xfrm>
            <a:off x="635000" y="640823"/>
            <a:ext cx="3578185" cy="5583148"/>
          </a:xfrm>
        </p:spPr>
        <p:txBody>
          <a:bodyPr anchor="ctr">
            <a:normAutofit/>
          </a:bodyPr>
          <a:lstStyle/>
          <a:p>
            <a:r>
              <a:rPr lang="en-US" sz="5400" dirty="0"/>
              <a:t>Signs and Symptoms of Vicarious Trauma</a:t>
            </a:r>
          </a:p>
        </p:txBody>
      </p:sp>
      <p:graphicFrame>
        <p:nvGraphicFramePr>
          <p:cNvPr id="26" name="Content Placeholder 23">
            <a:extLst>
              <a:ext uri="{FF2B5EF4-FFF2-40B4-BE49-F238E27FC236}">
                <a16:creationId xmlns:a16="http://schemas.microsoft.com/office/drawing/2014/main" id="{F7A53866-6880-65EF-F48B-17805A63E402}"/>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62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3300"/>
            </a:pPr>
            <a:r>
              <a:rPr lang="en" dirty="0"/>
              <a:t>Warning signs of vicarious trauma</a:t>
            </a:r>
            <a:endParaRPr dirty="0"/>
          </a:p>
        </p:txBody>
      </p:sp>
      <p:graphicFrame>
        <p:nvGraphicFramePr>
          <p:cNvPr id="146" name="Google Shape;146;p21"/>
          <p:cNvGraphicFramePr/>
          <p:nvPr/>
        </p:nvGraphicFramePr>
        <p:xfrm>
          <a:off x="685323" y="1383559"/>
          <a:ext cx="10515600" cy="4526280"/>
        </p:xfrm>
        <a:graphic>
          <a:graphicData uri="http://schemas.openxmlformats.org/drawingml/2006/table">
            <a:tbl>
              <a:tblPr firstRow="1" bandRow="1">
                <a:noFill/>
              </a:tblPr>
              <a:tblGrid>
                <a:gridCol w="3973174">
                  <a:extLst>
                    <a:ext uri="{9D8B030D-6E8A-4147-A177-3AD203B41FA5}">
                      <a16:colId xmlns:a16="http://schemas.microsoft.com/office/drawing/2014/main" val="20000"/>
                    </a:ext>
                  </a:extLst>
                </a:gridCol>
                <a:gridCol w="6542426">
                  <a:extLst>
                    <a:ext uri="{9D8B030D-6E8A-4147-A177-3AD203B41FA5}">
                      <a16:colId xmlns:a16="http://schemas.microsoft.com/office/drawing/2014/main" val="20001"/>
                    </a:ext>
                  </a:extLst>
                </a:gridCol>
              </a:tblGrid>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Hypervigilance</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mpd="sng">
                      <a:noFill/>
                      <a:prstDash val="soli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Excessive alertness of threat/danger outside of work</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mpd="sng">
                      <a:noFill/>
                      <a:prstDash val="soli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Poor boundaries</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a:solidFill>
                            <a:srgbClr val="262626"/>
                          </a:solidFill>
                          <a:latin typeface="Literata Light" pitchFamily="2" charset="0"/>
                        </a:rPr>
                        <a:t>Difficulty leaving work/taking it personally, stepping in too much</a:t>
                      </a:r>
                      <a:endParaRPr sz="160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Avoidant</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a:solidFill>
                            <a:srgbClr val="262626"/>
                          </a:solidFill>
                          <a:latin typeface="Literata Light" pitchFamily="2" charset="0"/>
                        </a:rPr>
                        <a:t>Coping with stress by shutting down and disconnecting</a:t>
                      </a:r>
                      <a:endParaRPr sz="160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Inability to empathize/numbing</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Inability to stay emotionally connected</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Addictions</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Seeking distractions</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Chronic exhaustion</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Using fatigue to soothe</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Minimizing</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Trivializing the impact of the trauma</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Anger and cynicism</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Using anger and cynicism to manage emotions</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ap="flat" cmpd="sng" algn="ctr">
                      <a:solidFill>
                        <a:srgbClr val="CAC1C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02920">
                <a:tc>
                  <a:txBody>
                    <a:bodyPr/>
                    <a:lstStyle/>
                    <a:p>
                      <a:pPr marL="0" marR="0" lvl="0" indent="0" algn="l" rtl="0">
                        <a:spcBef>
                          <a:spcPts val="0"/>
                        </a:spcBef>
                        <a:spcAft>
                          <a:spcPts val="0"/>
                        </a:spcAft>
                        <a:buNone/>
                      </a:pPr>
                      <a:r>
                        <a:rPr lang="en" sz="1600" b="1" i="0" dirty="0">
                          <a:solidFill>
                            <a:srgbClr val="76A541"/>
                          </a:solidFill>
                          <a:latin typeface="Montserrat SemiBold" pitchFamily="2" charset="77"/>
                        </a:rPr>
                        <a:t>Professional inadequacy</a:t>
                      </a:r>
                      <a:endParaRPr sz="1600" b="1" i="0" dirty="0">
                        <a:solidFill>
                          <a:srgbClr val="76A541"/>
                        </a:solidFill>
                        <a:latin typeface="Montserrat SemiBold" pitchFamily="2" charset="77"/>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 sz="1600" dirty="0">
                          <a:solidFill>
                            <a:srgbClr val="262626"/>
                          </a:solidFill>
                          <a:latin typeface="Literata Light" pitchFamily="2" charset="0"/>
                        </a:rPr>
                        <a:t>Becoming unsure of yourself despite professional competence</a:t>
                      </a:r>
                      <a:endParaRPr sz="1600" dirty="0">
                        <a:solidFill>
                          <a:srgbClr val="262626"/>
                        </a:solidFill>
                        <a:latin typeface="Literata Light" pitchFamily="2" charset="0"/>
                      </a:endParaRPr>
                    </a:p>
                  </a:txBody>
                  <a:tcPr marL="91467" marR="91467" marT="45733" marB="45733" anchor="ctr">
                    <a:lnL w="12700" cmpd="sng">
                      <a:noFill/>
                      <a:prstDash val="solid"/>
                    </a:lnL>
                    <a:lnR w="12700" cmpd="sng">
                      <a:noFill/>
                      <a:prstDash val="solid"/>
                    </a:lnR>
                    <a:lnT w="12700" cap="flat" cmpd="sng" algn="ctr">
                      <a:solidFill>
                        <a:srgbClr val="CAC1C4"/>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cxnSp>
        <p:nvCxnSpPr>
          <p:cNvPr id="3" name="Straight Arrow Connector 2">
            <a:extLst>
              <a:ext uri="{FF2B5EF4-FFF2-40B4-BE49-F238E27FC236}">
                <a16:creationId xmlns:a16="http://schemas.microsoft.com/office/drawing/2014/main" id="{AAC96147-A541-B4D1-C51A-07C3589B5E80}"/>
              </a:ext>
            </a:extLst>
          </p:cNvPr>
          <p:cNvCxnSpPr>
            <a:cxnSpLocks/>
          </p:cNvCxnSpPr>
          <p:nvPr/>
        </p:nvCxnSpPr>
        <p:spPr>
          <a:xfrm>
            <a:off x="2533136" y="1658510"/>
            <a:ext cx="2029597"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1ED7469-100B-5980-B4A0-AF1CDED4AB52}"/>
              </a:ext>
            </a:extLst>
          </p:cNvPr>
          <p:cNvCxnSpPr>
            <a:cxnSpLocks/>
          </p:cNvCxnSpPr>
          <p:nvPr/>
        </p:nvCxnSpPr>
        <p:spPr>
          <a:xfrm>
            <a:off x="2646200" y="2160503"/>
            <a:ext cx="1916533"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51A0A-5D03-1206-77F6-1B399312C2D8}"/>
              </a:ext>
            </a:extLst>
          </p:cNvPr>
          <p:cNvCxnSpPr>
            <a:cxnSpLocks/>
          </p:cNvCxnSpPr>
          <p:nvPr/>
        </p:nvCxnSpPr>
        <p:spPr>
          <a:xfrm>
            <a:off x="1890584" y="2662496"/>
            <a:ext cx="2672149"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5D0223F-067C-9ACC-201F-C8E6505D3227}"/>
              </a:ext>
            </a:extLst>
          </p:cNvPr>
          <p:cNvCxnSpPr>
            <a:cxnSpLocks/>
          </p:cNvCxnSpPr>
          <p:nvPr/>
        </p:nvCxnSpPr>
        <p:spPr>
          <a:xfrm>
            <a:off x="4226011" y="3164489"/>
            <a:ext cx="336722"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5682D8-2EE0-E1D3-EBAD-79A4AA74AE0A}"/>
              </a:ext>
            </a:extLst>
          </p:cNvPr>
          <p:cNvCxnSpPr>
            <a:cxnSpLocks/>
          </p:cNvCxnSpPr>
          <p:nvPr/>
        </p:nvCxnSpPr>
        <p:spPr>
          <a:xfrm>
            <a:off x="2125363" y="3666482"/>
            <a:ext cx="2437370"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6DB1F2-684D-3A0A-466D-3E564D6429FC}"/>
              </a:ext>
            </a:extLst>
          </p:cNvPr>
          <p:cNvCxnSpPr>
            <a:cxnSpLocks/>
          </p:cNvCxnSpPr>
          <p:nvPr/>
        </p:nvCxnSpPr>
        <p:spPr>
          <a:xfrm>
            <a:off x="2945234" y="4168475"/>
            <a:ext cx="1617499"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8F3CF2-95DA-490E-FFB3-D6BA62583E63}"/>
              </a:ext>
            </a:extLst>
          </p:cNvPr>
          <p:cNvCxnSpPr>
            <a:cxnSpLocks/>
          </p:cNvCxnSpPr>
          <p:nvPr/>
        </p:nvCxnSpPr>
        <p:spPr>
          <a:xfrm>
            <a:off x="3514348" y="5674456"/>
            <a:ext cx="1048385"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4F052B-8B8F-4B6E-96AE-89DD18CDA3BE}"/>
              </a:ext>
            </a:extLst>
          </p:cNvPr>
          <p:cNvCxnSpPr>
            <a:cxnSpLocks/>
          </p:cNvCxnSpPr>
          <p:nvPr/>
        </p:nvCxnSpPr>
        <p:spPr>
          <a:xfrm>
            <a:off x="3039763" y="5172461"/>
            <a:ext cx="1522970"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236178-0784-8EDF-E52B-8DF5951BA3E5}"/>
              </a:ext>
            </a:extLst>
          </p:cNvPr>
          <p:cNvCxnSpPr>
            <a:cxnSpLocks/>
          </p:cNvCxnSpPr>
          <p:nvPr/>
        </p:nvCxnSpPr>
        <p:spPr>
          <a:xfrm>
            <a:off x="2125363" y="4670468"/>
            <a:ext cx="2437370" cy="0"/>
          </a:xfrm>
          <a:prstGeom prst="straightConnector1">
            <a:avLst/>
          </a:prstGeom>
          <a:ln w="12700">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FDD4A08D-7E50-3AC7-84F0-11774DDC8807}"/>
              </a:ext>
            </a:extLst>
          </p:cNvPr>
          <p:cNvSpPr txBox="1">
            <a:spLocks/>
          </p:cNvSpPr>
          <p:nvPr/>
        </p:nvSpPr>
        <p:spPr>
          <a:xfrm>
            <a:off x="8104329" y="6303195"/>
            <a:ext cx="3691879" cy="268734"/>
          </a:xfrm>
          <a:prstGeom prst="rect">
            <a:avLst/>
          </a:prstGeom>
        </p:spPr>
        <p:txBody>
          <a:bodyPr lIns="0" tIns="9144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solidFill>
                  <a:srgbClr val="263634">
                    <a:tint val="75000"/>
                  </a:srgbClr>
                </a:solidFill>
                <a:latin typeface="Montserrat" pitchFamily="2" charset="77"/>
              </a:rPr>
              <a:t>© 2023 Gretchen Schmelzer, PhD  |  </a:t>
            </a:r>
            <a:fld id="{57100C0F-75CD-2644-A07C-9C074E97A9EF}" type="slidenum">
              <a:rPr lang="en-US" b="1" smtClean="0">
                <a:solidFill>
                  <a:srgbClr val="263634">
                    <a:tint val="75000"/>
                  </a:srgbClr>
                </a:solidFill>
                <a:latin typeface="Montserrat" pitchFamily="2" charset="77"/>
              </a:rPr>
              <a:pPr algn="r">
                <a:defRPr/>
              </a:pPr>
              <a:t>16</a:t>
            </a:fld>
            <a:endParaRPr lang="en-US" b="1" dirty="0">
              <a:solidFill>
                <a:srgbClr val="263634">
                  <a:tint val="75000"/>
                </a:srgbClr>
              </a:solidFill>
              <a:latin typeface="Montserrat" pitchFamily="2"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D4A4-3044-383C-0FF9-CE376C7EFDF3}"/>
              </a:ext>
            </a:extLst>
          </p:cNvPr>
          <p:cNvSpPr>
            <a:spLocks noGrp="1"/>
          </p:cNvSpPr>
          <p:nvPr>
            <p:ph type="title"/>
          </p:nvPr>
        </p:nvSpPr>
        <p:spPr/>
        <p:txBody>
          <a:bodyPr/>
          <a:lstStyle/>
          <a:p>
            <a:r>
              <a:rPr lang="en-US" dirty="0"/>
              <a:t>Moral injury</a:t>
            </a:r>
          </a:p>
        </p:txBody>
      </p:sp>
      <p:sp>
        <p:nvSpPr>
          <p:cNvPr id="3" name="Content Placeholder 2">
            <a:extLst>
              <a:ext uri="{FF2B5EF4-FFF2-40B4-BE49-F238E27FC236}">
                <a16:creationId xmlns:a16="http://schemas.microsoft.com/office/drawing/2014/main" id="{8CAB12E1-AD98-135B-2E0D-B50002C68CEA}"/>
              </a:ext>
            </a:extLst>
          </p:cNvPr>
          <p:cNvSpPr>
            <a:spLocks noGrp="1"/>
          </p:cNvSpPr>
          <p:nvPr>
            <p:ph idx="1"/>
          </p:nvPr>
        </p:nvSpPr>
        <p:spPr>
          <a:xfrm>
            <a:off x="2682520" y="3575756"/>
            <a:ext cx="5143554" cy="1791808"/>
          </a:xfrm>
        </p:spPr>
        <p:txBody>
          <a:bodyPr/>
          <a:lstStyle/>
          <a:p>
            <a:pPr marL="0" indent="0">
              <a:buNone/>
            </a:pPr>
            <a:endParaRPr lang="en-US" sz="2000" dirty="0"/>
          </a:p>
          <a:p>
            <a:pPr marL="0" indent="0">
              <a:buNone/>
            </a:pPr>
            <a:r>
              <a:rPr lang="en-US" sz="2000" dirty="0"/>
              <a:t>When you have to make decisions that affect the survival of others, or where all options will lead to a negative outcome </a:t>
            </a:r>
          </a:p>
        </p:txBody>
      </p:sp>
      <p:sp>
        <p:nvSpPr>
          <p:cNvPr id="5" name="Rectangle 4">
            <a:extLst>
              <a:ext uri="{FF2B5EF4-FFF2-40B4-BE49-F238E27FC236}">
                <a16:creationId xmlns:a16="http://schemas.microsoft.com/office/drawing/2014/main" id="{E7BC5415-330C-8CBA-9CEA-4FA100071343}"/>
              </a:ext>
            </a:extLst>
          </p:cNvPr>
          <p:cNvSpPr/>
          <p:nvPr/>
        </p:nvSpPr>
        <p:spPr>
          <a:xfrm>
            <a:off x="1374670" y="3655273"/>
            <a:ext cx="10181138" cy="1643796"/>
          </a:xfrm>
          <a:prstGeom prst="rect">
            <a:avLst/>
          </a:prstGeom>
          <a:solidFill>
            <a:srgbClr val="F2F2F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BC53B0B-B05E-68EE-173E-7684C612697E}"/>
              </a:ext>
            </a:extLst>
          </p:cNvPr>
          <p:cNvSpPr/>
          <p:nvPr/>
        </p:nvSpPr>
        <p:spPr>
          <a:xfrm>
            <a:off x="1374670" y="1871233"/>
            <a:ext cx="10181138" cy="1643796"/>
          </a:xfrm>
          <a:prstGeom prst="rect">
            <a:avLst/>
          </a:prstGeom>
          <a:solidFill>
            <a:srgbClr val="F2F2F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Top Corners Rounded 7">
            <a:extLst>
              <a:ext uri="{FF2B5EF4-FFF2-40B4-BE49-F238E27FC236}">
                <a16:creationId xmlns:a16="http://schemas.microsoft.com/office/drawing/2014/main" id="{05D5E110-A395-703C-D986-A856873B5524}"/>
              </a:ext>
            </a:extLst>
          </p:cNvPr>
          <p:cNvSpPr/>
          <p:nvPr/>
        </p:nvSpPr>
        <p:spPr>
          <a:xfrm rot="16200000">
            <a:off x="666944" y="3625840"/>
            <a:ext cx="1691640" cy="1691640"/>
          </a:xfrm>
          <a:prstGeom prst="ellipse">
            <a:avLst/>
          </a:prstGeom>
          <a:solidFill>
            <a:schemeClr val="accent2"/>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0" numCol="1" spcCol="38100" rtlCol="0" anchor="t" anchorCtr="1">
            <a:noAutofit/>
          </a:bodyPr>
          <a:lstStyle/>
          <a:p>
            <a:pPr marL="0" marR="0" lvl="0" indent="0" algn="ctr" defTabSz="457200" rtl="0" eaLnBrk="1" fontAlgn="auto" latinLnBrk="0" hangingPunct="0">
              <a:lnSpc>
                <a:spcPct val="100000"/>
              </a:lnSpc>
              <a:spcBef>
                <a:spcPts val="0"/>
              </a:spcBef>
              <a:spcAft>
                <a:spcPts val="300"/>
              </a:spcAft>
              <a:buClrTx/>
              <a:buSzTx/>
              <a:buFontTx/>
              <a:buNone/>
              <a:tabLst/>
              <a:defRPr/>
            </a:pPr>
            <a:endParaRPr kumimoji="0" lang="en-US" sz="1900" b="1" i="0" u="none" strike="noStrike" kern="0" cap="none" spc="0" normalizeH="0" baseline="0" noProof="0" dirty="0">
              <a:ln>
                <a:noFill/>
              </a:ln>
              <a:solidFill>
                <a:srgbClr val="FFFFFF"/>
              </a:solidFill>
              <a:effectLst/>
              <a:uLnTx/>
              <a:uFillTx/>
              <a:latin typeface="Lato" panose="020F0502020204030203" pitchFamily="34" charset="77"/>
              <a:ea typeface="+mn-ea"/>
              <a:cs typeface="+mn-cs"/>
              <a:sym typeface="Avenir Next LT Com Regular"/>
            </a:endParaRPr>
          </a:p>
        </p:txBody>
      </p:sp>
      <p:sp>
        <p:nvSpPr>
          <p:cNvPr id="13" name="Rectangle: Top Corners Rounded 14">
            <a:extLst>
              <a:ext uri="{FF2B5EF4-FFF2-40B4-BE49-F238E27FC236}">
                <a16:creationId xmlns:a16="http://schemas.microsoft.com/office/drawing/2014/main" id="{DACD03A5-E447-132B-F494-CC276B1DA006}"/>
              </a:ext>
            </a:extLst>
          </p:cNvPr>
          <p:cNvSpPr/>
          <p:nvPr/>
        </p:nvSpPr>
        <p:spPr>
          <a:xfrm rot="16200000">
            <a:off x="665968" y="1849768"/>
            <a:ext cx="1691640" cy="1691640"/>
          </a:xfrm>
          <a:prstGeom prst="ellipse">
            <a:avLst/>
          </a:prstGeom>
          <a:solidFill>
            <a:srgbClr val="EE964B"/>
          </a:solid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0" numCol="1" spcCol="38100" rtlCol="0" anchor="t" anchorCtr="1">
            <a:noAutofit/>
          </a:bodyPr>
          <a:lstStyle/>
          <a:p>
            <a:pPr marL="0" marR="0" lvl="0" indent="0" algn="ctr" defTabSz="457200" rtl="0" eaLnBrk="1" fontAlgn="auto" latinLnBrk="0" hangingPunct="0">
              <a:lnSpc>
                <a:spcPct val="100000"/>
              </a:lnSpc>
              <a:spcBef>
                <a:spcPts val="0"/>
              </a:spcBef>
              <a:spcAft>
                <a:spcPts val="300"/>
              </a:spcAft>
              <a:buClrTx/>
              <a:buSzTx/>
              <a:buFontTx/>
              <a:buNone/>
              <a:tabLst/>
              <a:defRPr/>
            </a:pPr>
            <a:endParaRPr kumimoji="0" lang="en-US" sz="1900" b="1" i="0" u="none" strike="noStrike" kern="0" cap="none" spc="0" normalizeH="0" baseline="0" noProof="0" dirty="0">
              <a:ln>
                <a:noFill/>
              </a:ln>
              <a:solidFill>
                <a:srgbClr val="FFFFFF"/>
              </a:solidFill>
              <a:effectLst/>
              <a:uLnTx/>
              <a:uFillTx/>
              <a:latin typeface="Lato" panose="020F0502020204030203" pitchFamily="34" charset="77"/>
              <a:ea typeface="+mn-ea"/>
              <a:cs typeface="+mn-cs"/>
              <a:sym typeface="Avenir Next LT Com Regular"/>
            </a:endParaRPr>
          </a:p>
        </p:txBody>
      </p:sp>
      <p:cxnSp>
        <p:nvCxnSpPr>
          <p:cNvPr id="24" name="Straight Connector 23">
            <a:extLst>
              <a:ext uri="{FF2B5EF4-FFF2-40B4-BE49-F238E27FC236}">
                <a16:creationId xmlns:a16="http://schemas.microsoft.com/office/drawing/2014/main" id="{41F9AD5C-C9D9-E38C-9F18-CC6E22A37760}"/>
              </a:ext>
            </a:extLst>
          </p:cNvPr>
          <p:cNvCxnSpPr>
            <a:cxnSpLocks/>
          </p:cNvCxnSpPr>
          <p:nvPr/>
        </p:nvCxnSpPr>
        <p:spPr>
          <a:xfrm flipH="1">
            <a:off x="9168142" y="2664668"/>
            <a:ext cx="144" cy="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E1D8FB7-A4D9-9F58-B8D4-26AFE4F95D9D}"/>
              </a:ext>
            </a:extLst>
          </p:cNvPr>
          <p:cNvSpPr txBox="1">
            <a:spLocks/>
          </p:cNvSpPr>
          <p:nvPr/>
        </p:nvSpPr>
        <p:spPr>
          <a:xfrm>
            <a:off x="2682519" y="2195920"/>
            <a:ext cx="4423239" cy="988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rgbClr val="263634"/>
                </a:solidFill>
                <a:latin typeface="Literata Light"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b="0" i="0" kern="1200">
                <a:solidFill>
                  <a:srgbClr val="263634"/>
                </a:solidFill>
                <a:latin typeface="Literata Light"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b="0" i="0" kern="1200">
                <a:solidFill>
                  <a:srgbClr val="263634"/>
                </a:solidFill>
                <a:latin typeface="Literata Light"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b="0" i="0" kern="1200">
                <a:solidFill>
                  <a:srgbClr val="263634"/>
                </a:solidFill>
                <a:latin typeface="Literata Light"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b="0" i="0" kern="1200">
                <a:solidFill>
                  <a:srgbClr val="263634"/>
                </a:solidFill>
                <a:latin typeface="Literata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3634"/>
                </a:solidFill>
                <a:effectLst/>
                <a:uLnTx/>
                <a:uFillTx/>
                <a:latin typeface="Literata Light" pitchFamily="2" charset="0"/>
                <a:ea typeface="+mn-ea"/>
                <a:cs typeface="+mn-cs"/>
              </a:rPr>
              <a:t>When you engage in, fail to prevent, or witness acts that conflict with your values or beliefs </a:t>
            </a:r>
          </a:p>
        </p:txBody>
      </p:sp>
      <p:sp>
        <p:nvSpPr>
          <p:cNvPr id="4" name="Rectangle 3">
            <a:extLst>
              <a:ext uri="{FF2B5EF4-FFF2-40B4-BE49-F238E27FC236}">
                <a16:creationId xmlns:a16="http://schemas.microsoft.com/office/drawing/2014/main" id="{D8523EB2-FAC1-EF1D-8206-AE5BD9C874D4}"/>
              </a:ext>
            </a:extLst>
          </p:cNvPr>
          <p:cNvSpPr/>
          <p:nvPr/>
        </p:nvSpPr>
        <p:spPr>
          <a:xfrm>
            <a:off x="8098426" y="2107530"/>
            <a:ext cx="3185029" cy="2958495"/>
          </a:xfrm>
          <a:prstGeom prst="rect">
            <a:avLst/>
          </a:prstGeom>
          <a:solidFill>
            <a:srgbClr val="76A541"/>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ontserrat" pitchFamily="2" charset="77"/>
                <a:ea typeface="Open Sans" pitchFamily="2" charset="0"/>
                <a:cs typeface="Open Sans" pitchFamily="2" charset="0"/>
              </a:rPr>
              <a:t>These events do not </a:t>
            </a:r>
            <a:r>
              <a:rPr kumimoji="0" lang="en-US" sz="2000" b="0" i="0" u="none" strike="noStrike" kern="1200" cap="none" spc="0" normalizeH="0" baseline="0" noProof="0">
                <a:ln>
                  <a:noFill/>
                </a:ln>
                <a:solidFill>
                  <a:srgbClr val="FFFFFF"/>
                </a:solidFill>
                <a:effectLst/>
                <a:uLnTx/>
                <a:uFillTx/>
                <a:latin typeface="Montserrat" pitchFamily="2" charset="77"/>
                <a:ea typeface="Open Sans" pitchFamily="2" charset="0"/>
                <a:cs typeface="Open Sans" pitchFamily="2" charset="0"/>
              </a:rPr>
              <a:t>necessarily involve </a:t>
            </a:r>
            <a:r>
              <a:rPr kumimoji="0" lang="en-US" sz="2000" b="0" i="0" u="none" strike="noStrike" kern="1200" cap="none" spc="0" normalizeH="0" baseline="0" noProof="0" dirty="0">
                <a:ln>
                  <a:noFill/>
                </a:ln>
                <a:solidFill>
                  <a:srgbClr val="FFFFFF"/>
                </a:solidFill>
                <a:effectLst/>
                <a:uLnTx/>
                <a:uFillTx/>
                <a:latin typeface="Montserrat" pitchFamily="2" charset="77"/>
                <a:ea typeface="Open Sans" pitchFamily="2" charset="0"/>
                <a:cs typeface="Open Sans" pitchFamily="2" charset="0"/>
              </a:rPr>
              <a:t>a threat to life, but threaten one’s deeply held beliefs.</a:t>
            </a:r>
          </a:p>
        </p:txBody>
      </p:sp>
      <p:pic>
        <p:nvPicPr>
          <p:cNvPr id="33" name="Graphic 32" descr="Comment Heart Break with solid fill">
            <a:extLst>
              <a:ext uri="{FF2B5EF4-FFF2-40B4-BE49-F238E27FC236}">
                <a16:creationId xmlns:a16="http://schemas.microsoft.com/office/drawing/2014/main" id="{C21EE8EF-9643-0D45-FCDA-9EFE160ADA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029" y="2078769"/>
            <a:ext cx="1350648" cy="1350648"/>
          </a:xfrm>
          <a:prstGeom prst="rect">
            <a:avLst/>
          </a:prstGeom>
        </p:spPr>
      </p:pic>
      <p:pic>
        <p:nvPicPr>
          <p:cNvPr id="35" name="Graphic 34" descr="Confused person with solid fill">
            <a:extLst>
              <a:ext uri="{FF2B5EF4-FFF2-40B4-BE49-F238E27FC236}">
                <a16:creationId xmlns:a16="http://schemas.microsoft.com/office/drawing/2014/main" id="{0804E451-2C12-F9DD-D2F9-1BA9503D6D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812" y="3944634"/>
            <a:ext cx="1121391" cy="1121391"/>
          </a:xfrm>
          <a:prstGeom prst="rect">
            <a:avLst/>
          </a:prstGeom>
        </p:spPr>
      </p:pic>
      <p:sp>
        <p:nvSpPr>
          <p:cNvPr id="8" name="Content Placeholder 2">
            <a:extLst>
              <a:ext uri="{FF2B5EF4-FFF2-40B4-BE49-F238E27FC236}">
                <a16:creationId xmlns:a16="http://schemas.microsoft.com/office/drawing/2014/main" id="{C0EBC61D-3720-784A-2016-829CEC1C5239}"/>
              </a:ext>
            </a:extLst>
          </p:cNvPr>
          <p:cNvSpPr txBox="1">
            <a:spLocks/>
          </p:cNvSpPr>
          <p:nvPr/>
        </p:nvSpPr>
        <p:spPr>
          <a:xfrm>
            <a:off x="2682520" y="3876787"/>
            <a:ext cx="4916886" cy="1189238"/>
          </a:xfrm>
          <a:prstGeom prst="rect">
            <a:avLst/>
          </a:prstGeom>
        </p:spPr>
        <p:txBody>
          <a:bodyPr vert="horz" lIns="0" tIns="45720" rIns="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b="0" i="0" kern="1200">
                <a:solidFill>
                  <a:srgbClr val="263634"/>
                </a:solidFill>
                <a:latin typeface="Literata Light" pitchFamily="2"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b="0" i="0" kern="1200">
                <a:solidFill>
                  <a:srgbClr val="263634"/>
                </a:solidFill>
                <a:latin typeface="Literata Light" pitchFamily="2"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b="0" i="0" kern="1200">
                <a:solidFill>
                  <a:srgbClr val="263634"/>
                </a:solidFill>
                <a:latin typeface="Literata Light" pitchFamily="2"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b="0" i="0" kern="1200">
                <a:solidFill>
                  <a:srgbClr val="263634"/>
                </a:solidFill>
                <a:latin typeface="Literata Light" pitchFamily="2"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b="0" i="0" kern="1200">
                <a:solidFill>
                  <a:srgbClr val="263634"/>
                </a:solidFill>
                <a:latin typeface="Literata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When you have to make decisions that affect the survival of others, or where all options will lead to a negative outcome </a:t>
            </a:r>
          </a:p>
        </p:txBody>
      </p:sp>
      <p:sp>
        <p:nvSpPr>
          <p:cNvPr id="9" name="Slide Number Placeholder 5">
            <a:extLst>
              <a:ext uri="{FF2B5EF4-FFF2-40B4-BE49-F238E27FC236}">
                <a16:creationId xmlns:a16="http://schemas.microsoft.com/office/drawing/2014/main" id="{1739ECF9-F681-45CE-184D-8AABA8A19035}"/>
              </a:ext>
            </a:extLst>
          </p:cNvPr>
          <p:cNvSpPr txBox="1">
            <a:spLocks/>
          </p:cNvSpPr>
          <p:nvPr/>
        </p:nvSpPr>
        <p:spPr>
          <a:xfrm>
            <a:off x="8104329" y="6303195"/>
            <a:ext cx="3691879" cy="268734"/>
          </a:xfrm>
          <a:prstGeom prst="rect">
            <a:avLst/>
          </a:prstGeom>
        </p:spPr>
        <p:txBody>
          <a:bodyPr lIns="0" tIns="9144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solidFill>
                  <a:srgbClr val="263634">
                    <a:tint val="75000"/>
                  </a:srgbClr>
                </a:solidFill>
                <a:latin typeface="Montserrat" pitchFamily="2" charset="77"/>
              </a:rPr>
              <a:t>© 2023 Gretchen Schmelzer, PhD  |  </a:t>
            </a:r>
            <a:fld id="{57100C0F-75CD-2644-A07C-9C074E97A9EF}" type="slidenum">
              <a:rPr lang="en-US" b="1" smtClean="0">
                <a:solidFill>
                  <a:srgbClr val="263634">
                    <a:tint val="75000"/>
                  </a:srgbClr>
                </a:solidFill>
                <a:latin typeface="Montserrat" pitchFamily="2" charset="77"/>
              </a:rPr>
              <a:pPr algn="r">
                <a:defRPr/>
              </a:pPr>
              <a:t>17</a:t>
            </a:fld>
            <a:endParaRPr lang="en-US" b="1" dirty="0">
              <a:solidFill>
                <a:srgbClr val="263634">
                  <a:tint val="75000"/>
                </a:srgbClr>
              </a:solidFill>
              <a:latin typeface="Montserrat" pitchFamily="2" charset="77"/>
            </a:endParaRPr>
          </a:p>
        </p:txBody>
      </p:sp>
    </p:spTree>
    <p:custDataLst>
      <p:tags r:id="rId1"/>
    </p:custDataLst>
    <p:extLst>
      <p:ext uri="{BB962C8B-B14F-4D97-AF65-F5344CB8AC3E}">
        <p14:creationId xmlns:p14="http://schemas.microsoft.com/office/powerpoint/2010/main" val="366789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2D467-BA8C-1D89-F0EE-2CAB1EE2490A}"/>
              </a:ext>
            </a:extLst>
          </p:cNvPr>
          <p:cNvSpPr/>
          <p:nvPr/>
        </p:nvSpPr>
        <p:spPr>
          <a:xfrm>
            <a:off x="1322173" y="1881801"/>
            <a:ext cx="10233635" cy="1988994"/>
          </a:xfrm>
          <a:prstGeom prst="rect">
            <a:avLst/>
          </a:prstGeom>
          <a:solidFill>
            <a:srgbClr val="F2F2F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7E225F2C-01B7-BA42-3668-1760D1E32E54}"/>
              </a:ext>
            </a:extLst>
          </p:cNvPr>
          <p:cNvSpPr>
            <a:spLocks noGrp="1"/>
          </p:cNvSpPr>
          <p:nvPr>
            <p:ph type="title"/>
          </p:nvPr>
        </p:nvSpPr>
        <p:spPr>
          <a:xfrm>
            <a:off x="581883" y="258805"/>
            <a:ext cx="10771908" cy="1325563"/>
          </a:xfrm>
        </p:spPr>
        <p:txBody>
          <a:bodyPr/>
          <a:lstStyle/>
          <a:p>
            <a:r>
              <a:rPr lang="en-US" dirty="0"/>
              <a:t>Functional repeated trauma system</a:t>
            </a:r>
          </a:p>
        </p:txBody>
      </p:sp>
      <p:sp>
        <p:nvSpPr>
          <p:cNvPr id="11" name="Content Placeholder 2">
            <a:extLst>
              <a:ext uri="{FF2B5EF4-FFF2-40B4-BE49-F238E27FC236}">
                <a16:creationId xmlns:a16="http://schemas.microsoft.com/office/drawing/2014/main" id="{FFCC5A2C-00E5-317B-E576-A7D4B5D94C04}"/>
              </a:ext>
            </a:extLst>
          </p:cNvPr>
          <p:cNvSpPr>
            <a:spLocks noGrp="1"/>
          </p:cNvSpPr>
          <p:nvPr>
            <p:ph idx="1"/>
          </p:nvPr>
        </p:nvSpPr>
        <p:spPr>
          <a:xfrm>
            <a:off x="2768915" y="2160248"/>
            <a:ext cx="8634313" cy="3313795"/>
          </a:xfrm>
        </p:spPr>
        <p:txBody>
          <a:bodyPr>
            <a:noAutofit/>
          </a:bodyPr>
          <a:lstStyle/>
          <a:p>
            <a:pPr marL="0" indent="0">
              <a:buNone/>
            </a:pPr>
            <a:r>
              <a:rPr lang="en-US" sz="2000" dirty="0"/>
              <a:t>So rather than post-traumatic stress disorder, you actually live with a “</a:t>
            </a:r>
            <a:r>
              <a:rPr lang="en-US" sz="2000" b="1" dirty="0">
                <a:solidFill>
                  <a:srgbClr val="76A541"/>
                </a:solidFill>
                <a:latin typeface="Literata" pitchFamily="2" charset="0"/>
              </a:rPr>
              <a:t>Functional Repeated Trauma System</a:t>
            </a:r>
            <a:r>
              <a:rPr lang="en-US" sz="2000" dirty="0"/>
              <a:t>” — where you create a system of managing the ongoing repeated trauma and vicarious trauma and learn to maintain a balance of responsiveness and protectiveness. </a:t>
            </a:r>
          </a:p>
          <a:p>
            <a:pPr marL="0" indent="0">
              <a:buNone/>
            </a:pPr>
            <a:endParaRPr lang="en-US" sz="2000" dirty="0"/>
          </a:p>
          <a:p>
            <a:pPr marL="0" indent="0">
              <a:buNone/>
            </a:pPr>
            <a:r>
              <a:rPr lang="en-US" sz="2000" dirty="0"/>
              <a:t>This dynamic system is designed to allow you to adjust and adapt to the ongoing sustain stressor of trauma. It’s not dysfunctional or a disorder—it’s an </a:t>
            </a:r>
            <a:r>
              <a:rPr lang="en-US" sz="2000" b="1" dirty="0">
                <a:solidFill>
                  <a:srgbClr val="76A541"/>
                </a:solidFill>
                <a:latin typeface="Literata" pitchFamily="2" charset="0"/>
              </a:rPr>
              <a:t>adaptive dynamic system</a:t>
            </a:r>
            <a:r>
              <a:rPr lang="en-US" sz="2000" dirty="0">
                <a:solidFill>
                  <a:srgbClr val="76A541"/>
                </a:solidFill>
              </a:rPr>
              <a:t>.</a:t>
            </a:r>
          </a:p>
        </p:txBody>
      </p:sp>
      <p:grpSp>
        <p:nvGrpSpPr>
          <p:cNvPr id="16" name="Group 15">
            <a:extLst>
              <a:ext uri="{FF2B5EF4-FFF2-40B4-BE49-F238E27FC236}">
                <a16:creationId xmlns:a16="http://schemas.microsoft.com/office/drawing/2014/main" id="{ED3DB98E-E168-6EA4-70B2-CBA5B6A71F8E}"/>
              </a:ext>
            </a:extLst>
          </p:cNvPr>
          <p:cNvGrpSpPr/>
          <p:nvPr/>
        </p:nvGrpSpPr>
        <p:grpSpPr>
          <a:xfrm>
            <a:off x="520828" y="1857167"/>
            <a:ext cx="2062976" cy="2062976"/>
            <a:chOff x="702526" y="3104335"/>
            <a:chExt cx="2062976" cy="2062976"/>
          </a:xfrm>
        </p:grpSpPr>
        <p:sp>
          <p:nvSpPr>
            <p:cNvPr id="14" name="Oval 13">
              <a:extLst>
                <a:ext uri="{FF2B5EF4-FFF2-40B4-BE49-F238E27FC236}">
                  <a16:creationId xmlns:a16="http://schemas.microsoft.com/office/drawing/2014/main" id="{20A4B985-1DFF-C56F-082F-EB7B195C7BBC}"/>
                </a:ext>
              </a:extLst>
            </p:cNvPr>
            <p:cNvSpPr/>
            <p:nvPr/>
          </p:nvSpPr>
          <p:spPr>
            <a:xfrm>
              <a:off x="702526" y="3104335"/>
              <a:ext cx="2062976" cy="20629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Circles with arrows with solid fill">
              <a:extLst>
                <a:ext uri="{FF2B5EF4-FFF2-40B4-BE49-F238E27FC236}">
                  <a16:creationId xmlns:a16="http://schemas.microsoft.com/office/drawing/2014/main" id="{9FE400F3-C071-34FD-F974-604730706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9" y="3257664"/>
              <a:ext cx="1756317" cy="1756317"/>
            </a:xfrm>
            <a:prstGeom prst="rect">
              <a:avLst/>
            </a:prstGeom>
          </p:spPr>
        </p:pic>
      </p:grpSp>
      <p:sp>
        <p:nvSpPr>
          <p:cNvPr id="12" name="Slide Number Placeholder 5">
            <a:extLst>
              <a:ext uri="{FF2B5EF4-FFF2-40B4-BE49-F238E27FC236}">
                <a16:creationId xmlns:a16="http://schemas.microsoft.com/office/drawing/2014/main" id="{50D9AD40-77BC-60C0-4CCC-3DF21446B154}"/>
              </a:ext>
            </a:extLst>
          </p:cNvPr>
          <p:cNvSpPr txBox="1">
            <a:spLocks/>
          </p:cNvSpPr>
          <p:nvPr/>
        </p:nvSpPr>
        <p:spPr>
          <a:xfrm>
            <a:off x="8104329" y="6303195"/>
            <a:ext cx="3691879" cy="268734"/>
          </a:xfrm>
          <a:prstGeom prst="rect">
            <a:avLst/>
          </a:prstGeom>
        </p:spPr>
        <p:txBody>
          <a:bodyPr lIns="0" tIns="9144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solidFill>
                  <a:srgbClr val="263634">
                    <a:tint val="75000"/>
                  </a:srgbClr>
                </a:solidFill>
                <a:latin typeface="Montserrat" pitchFamily="2" charset="77"/>
              </a:rPr>
              <a:t>© 2023 Gretchen Schmelzer, PhD  |  </a:t>
            </a:r>
            <a:fld id="{57100C0F-75CD-2644-A07C-9C074E97A9EF}" type="slidenum">
              <a:rPr lang="en-US" b="1" smtClean="0">
                <a:solidFill>
                  <a:srgbClr val="263634">
                    <a:tint val="75000"/>
                  </a:srgbClr>
                </a:solidFill>
                <a:latin typeface="Montserrat" pitchFamily="2" charset="77"/>
              </a:rPr>
              <a:pPr algn="r">
                <a:defRPr/>
              </a:pPr>
              <a:t>18</a:t>
            </a:fld>
            <a:endParaRPr lang="en-US" b="1" dirty="0">
              <a:solidFill>
                <a:srgbClr val="263634">
                  <a:tint val="75000"/>
                </a:srgbClr>
              </a:solidFill>
              <a:latin typeface="Montserrat" pitchFamily="2" charset="77"/>
            </a:endParaRPr>
          </a:p>
        </p:txBody>
      </p:sp>
    </p:spTree>
    <p:extLst>
      <p:ext uri="{BB962C8B-B14F-4D97-AF65-F5344CB8AC3E}">
        <p14:creationId xmlns:p14="http://schemas.microsoft.com/office/powerpoint/2010/main" val="5667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E233F5-DEED-6B4E-BD73-D2CC965D57D9}"/>
              </a:ext>
            </a:extLst>
          </p:cNvPr>
          <p:cNvSpPr/>
          <p:nvPr/>
        </p:nvSpPr>
        <p:spPr>
          <a:xfrm>
            <a:off x="405521" y="4062020"/>
            <a:ext cx="2128645" cy="13516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DB0038-BC52-0E47-A723-4F9403027AC5}"/>
              </a:ext>
            </a:extLst>
          </p:cNvPr>
          <p:cNvSpPr/>
          <p:nvPr/>
        </p:nvSpPr>
        <p:spPr>
          <a:xfrm>
            <a:off x="421138" y="1822260"/>
            <a:ext cx="2128645" cy="17851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2E4613E-8519-8342-8655-B9E0676125B1}"/>
              </a:ext>
            </a:extLst>
          </p:cNvPr>
          <p:cNvCxnSpPr/>
          <p:nvPr/>
        </p:nvCxnSpPr>
        <p:spPr>
          <a:xfrm>
            <a:off x="2601086" y="2804508"/>
            <a:ext cx="7920318"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9B1ABD49-4F37-174A-8029-C3C969164ABE}"/>
              </a:ext>
            </a:extLst>
          </p:cNvPr>
          <p:cNvCxnSpPr/>
          <p:nvPr/>
        </p:nvCxnSpPr>
        <p:spPr>
          <a:xfrm>
            <a:off x="2725663" y="4790347"/>
            <a:ext cx="7920318" cy="0"/>
          </a:xfrm>
          <a:prstGeom prst="line">
            <a:avLst/>
          </a:prstGeom>
          <a:ln w="57150"/>
        </p:spPr>
        <p:style>
          <a:lnRef idx="3">
            <a:schemeClr val="dk1"/>
          </a:lnRef>
          <a:fillRef idx="0">
            <a:schemeClr val="dk1"/>
          </a:fillRef>
          <a:effectRef idx="2">
            <a:schemeClr val="dk1"/>
          </a:effectRef>
          <a:fontRef idx="minor">
            <a:schemeClr val="tx1"/>
          </a:fontRef>
        </p:style>
      </p:cxnSp>
      <p:sp>
        <p:nvSpPr>
          <p:cNvPr id="22" name="Freeform 21">
            <a:extLst>
              <a:ext uri="{FF2B5EF4-FFF2-40B4-BE49-F238E27FC236}">
                <a16:creationId xmlns:a16="http://schemas.microsoft.com/office/drawing/2014/main" id="{2F033445-4F82-A546-BC14-8270DCE17A92}"/>
              </a:ext>
            </a:extLst>
          </p:cNvPr>
          <p:cNvSpPr/>
          <p:nvPr/>
        </p:nvSpPr>
        <p:spPr>
          <a:xfrm>
            <a:off x="2983739" y="1928809"/>
            <a:ext cx="7404166" cy="3484910"/>
          </a:xfrm>
          <a:custGeom>
            <a:avLst/>
            <a:gdLst>
              <a:gd name="connsiteX0" fmla="*/ 0 w 8999583"/>
              <a:gd name="connsiteY0" fmla="*/ 1573306 h 4235823"/>
              <a:gd name="connsiteX1" fmla="*/ 121023 w 8999583"/>
              <a:gd name="connsiteY1" fmla="*/ 1586753 h 4235823"/>
              <a:gd name="connsiteX2" fmla="*/ 739588 w 8999583"/>
              <a:gd name="connsiteY2" fmla="*/ 1559859 h 4235823"/>
              <a:gd name="connsiteX3" fmla="*/ 860612 w 8999583"/>
              <a:gd name="connsiteY3" fmla="*/ 1532964 h 4235823"/>
              <a:gd name="connsiteX4" fmla="*/ 941294 w 8999583"/>
              <a:gd name="connsiteY4" fmla="*/ 1506070 h 4235823"/>
              <a:gd name="connsiteX5" fmla="*/ 1021976 w 8999583"/>
              <a:gd name="connsiteY5" fmla="*/ 1479176 h 4235823"/>
              <a:gd name="connsiteX6" fmla="*/ 1062318 w 8999583"/>
              <a:gd name="connsiteY6" fmla="*/ 1465729 h 4235823"/>
              <a:gd name="connsiteX7" fmla="*/ 1048871 w 8999583"/>
              <a:gd name="connsiteY7" fmla="*/ 1317811 h 4235823"/>
              <a:gd name="connsiteX8" fmla="*/ 1035423 w 8999583"/>
              <a:gd name="connsiteY8" fmla="*/ 1237129 h 4235823"/>
              <a:gd name="connsiteX9" fmla="*/ 1021976 w 8999583"/>
              <a:gd name="connsiteY9" fmla="*/ 1062317 h 4235823"/>
              <a:gd name="connsiteX10" fmla="*/ 995082 w 8999583"/>
              <a:gd name="connsiteY10" fmla="*/ 874059 h 4235823"/>
              <a:gd name="connsiteX11" fmla="*/ 981635 w 8999583"/>
              <a:gd name="connsiteY11" fmla="*/ 685800 h 4235823"/>
              <a:gd name="connsiteX12" fmla="*/ 1021976 w 8999583"/>
              <a:gd name="connsiteY12" fmla="*/ 510988 h 4235823"/>
              <a:gd name="connsiteX13" fmla="*/ 1048871 w 8999583"/>
              <a:gd name="connsiteY13" fmla="*/ 430306 h 4235823"/>
              <a:gd name="connsiteX14" fmla="*/ 1062318 w 8999583"/>
              <a:gd name="connsiteY14" fmla="*/ 389964 h 4235823"/>
              <a:gd name="connsiteX15" fmla="*/ 1102659 w 8999583"/>
              <a:gd name="connsiteY15" fmla="*/ 363070 h 4235823"/>
              <a:gd name="connsiteX16" fmla="*/ 1250576 w 8999583"/>
              <a:gd name="connsiteY16" fmla="*/ 322729 h 4235823"/>
              <a:gd name="connsiteX17" fmla="*/ 1385047 w 8999583"/>
              <a:gd name="connsiteY17" fmla="*/ 309282 h 4235823"/>
              <a:gd name="connsiteX18" fmla="*/ 1546412 w 8999583"/>
              <a:gd name="connsiteY18" fmla="*/ 282388 h 4235823"/>
              <a:gd name="connsiteX19" fmla="*/ 1600200 w 8999583"/>
              <a:gd name="connsiteY19" fmla="*/ 255494 h 4235823"/>
              <a:gd name="connsiteX20" fmla="*/ 1653988 w 8999583"/>
              <a:gd name="connsiteY20" fmla="*/ 242047 h 4235823"/>
              <a:gd name="connsiteX21" fmla="*/ 1788459 w 8999583"/>
              <a:gd name="connsiteY21" fmla="*/ 215153 h 4235823"/>
              <a:gd name="connsiteX22" fmla="*/ 1963271 w 8999583"/>
              <a:gd name="connsiteY22" fmla="*/ 188259 h 4235823"/>
              <a:gd name="connsiteX23" fmla="*/ 2218765 w 8999583"/>
              <a:gd name="connsiteY23" fmla="*/ 201706 h 4235823"/>
              <a:gd name="connsiteX24" fmla="*/ 2259106 w 8999583"/>
              <a:gd name="connsiteY24" fmla="*/ 215153 h 4235823"/>
              <a:gd name="connsiteX25" fmla="*/ 2286000 w 8999583"/>
              <a:gd name="connsiteY25" fmla="*/ 255494 h 4235823"/>
              <a:gd name="connsiteX26" fmla="*/ 2312894 w 8999583"/>
              <a:gd name="connsiteY26" fmla="*/ 1465729 h 4235823"/>
              <a:gd name="connsiteX27" fmla="*/ 2339788 w 8999583"/>
              <a:gd name="connsiteY27" fmla="*/ 1640541 h 4235823"/>
              <a:gd name="connsiteX28" fmla="*/ 2353235 w 8999583"/>
              <a:gd name="connsiteY28" fmla="*/ 1748117 h 4235823"/>
              <a:gd name="connsiteX29" fmla="*/ 2366682 w 8999583"/>
              <a:gd name="connsiteY29" fmla="*/ 1842247 h 4235823"/>
              <a:gd name="connsiteX30" fmla="*/ 2380129 w 8999583"/>
              <a:gd name="connsiteY30" fmla="*/ 2057400 h 4235823"/>
              <a:gd name="connsiteX31" fmla="*/ 2407023 w 8999583"/>
              <a:gd name="connsiteY31" fmla="*/ 2514600 h 4235823"/>
              <a:gd name="connsiteX32" fmla="*/ 2420471 w 8999583"/>
              <a:gd name="connsiteY32" fmla="*/ 2581835 h 4235823"/>
              <a:gd name="connsiteX33" fmla="*/ 2433918 w 8999583"/>
              <a:gd name="connsiteY33" fmla="*/ 2998694 h 4235823"/>
              <a:gd name="connsiteX34" fmla="*/ 2447365 w 8999583"/>
              <a:gd name="connsiteY34" fmla="*/ 3092823 h 4235823"/>
              <a:gd name="connsiteX35" fmla="*/ 2460812 w 8999583"/>
              <a:gd name="connsiteY35" fmla="*/ 3281082 h 4235823"/>
              <a:gd name="connsiteX36" fmla="*/ 2487706 w 8999583"/>
              <a:gd name="connsiteY36" fmla="*/ 3429000 h 4235823"/>
              <a:gd name="connsiteX37" fmla="*/ 2501153 w 8999583"/>
              <a:gd name="connsiteY37" fmla="*/ 3509682 h 4235823"/>
              <a:gd name="connsiteX38" fmla="*/ 2528047 w 8999583"/>
              <a:gd name="connsiteY38" fmla="*/ 3711388 h 4235823"/>
              <a:gd name="connsiteX39" fmla="*/ 2541494 w 8999583"/>
              <a:gd name="connsiteY39" fmla="*/ 3805517 h 4235823"/>
              <a:gd name="connsiteX40" fmla="*/ 2554941 w 8999583"/>
              <a:gd name="connsiteY40" fmla="*/ 3845859 h 4235823"/>
              <a:gd name="connsiteX41" fmla="*/ 2568388 w 8999583"/>
              <a:gd name="connsiteY41" fmla="*/ 3899647 h 4235823"/>
              <a:gd name="connsiteX42" fmla="*/ 2595282 w 8999583"/>
              <a:gd name="connsiteY42" fmla="*/ 3980329 h 4235823"/>
              <a:gd name="connsiteX43" fmla="*/ 2608729 w 8999583"/>
              <a:gd name="connsiteY43" fmla="*/ 4020670 h 4235823"/>
              <a:gd name="connsiteX44" fmla="*/ 2649071 w 8999583"/>
              <a:gd name="connsiteY44" fmla="*/ 4101353 h 4235823"/>
              <a:gd name="connsiteX45" fmla="*/ 2689412 w 8999583"/>
              <a:gd name="connsiteY45" fmla="*/ 4128247 h 4235823"/>
              <a:gd name="connsiteX46" fmla="*/ 2756647 w 8999583"/>
              <a:gd name="connsiteY46" fmla="*/ 4141694 h 4235823"/>
              <a:gd name="connsiteX47" fmla="*/ 3052482 w 8999583"/>
              <a:gd name="connsiteY47" fmla="*/ 4155141 h 4235823"/>
              <a:gd name="connsiteX48" fmla="*/ 3576918 w 8999583"/>
              <a:gd name="connsiteY48" fmla="*/ 4168588 h 4235823"/>
              <a:gd name="connsiteX49" fmla="*/ 3966882 w 8999583"/>
              <a:gd name="connsiteY49" fmla="*/ 4155141 h 4235823"/>
              <a:gd name="connsiteX50" fmla="*/ 3953435 w 8999583"/>
              <a:gd name="connsiteY50" fmla="*/ 2756647 h 4235823"/>
              <a:gd name="connsiteX51" fmla="*/ 3926541 w 8999583"/>
              <a:gd name="connsiteY51" fmla="*/ 443753 h 4235823"/>
              <a:gd name="connsiteX52" fmla="*/ 3939988 w 8999583"/>
              <a:gd name="connsiteY52" fmla="*/ 174811 h 4235823"/>
              <a:gd name="connsiteX53" fmla="*/ 4007223 w 8999583"/>
              <a:gd name="connsiteY53" fmla="*/ 161364 h 4235823"/>
              <a:gd name="connsiteX54" fmla="*/ 4047565 w 8999583"/>
              <a:gd name="connsiteY54" fmla="*/ 147917 h 4235823"/>
              <a:gd name="connsiteX55" fmla="*/ 4101353 w 8999583"/>
              <a:gd name="connsiteY55" fmla="*/ 134470 h 4235823"/>
              <a:gd name="connsiteX56" fmla="*/ 4141694 w 8999583"/>
              <a:gd name="connsiteY56" fmla="*/ 121023 h 4235823"/>
              <a:gd name="connsiteX57" fmla="*/ 4222376 w 8999583"/>
              <a:gd name="connsiteY57" fmla="*/ 107576 h 4235823"/>
              <a:gd name="connsiteX58" fmla="*/ 4370294 w 8999583"/>
              <a:gd name="connsiteY58" fmla="*/ 67235 h 4235823"/>
              <a:gd name="connsiteX59" fmla="*/ 4693023 w 8999583"/>
              <a:gd name="connsiteY59" fmla="*/ 53788 h 4235823"/>
              <a:gd name="connsiteX60" fmla="*/ 4840941 w 8999583"/>
              <a:gd name="connsiteY60" fmla="*/ 26894 h 4235823"/>
              <a:gd name="connsiteX61" fmla="*/ 5150223 w 8999583"/>
              <a:gd name="connsiteY61" fmla="*/ 40341 h 4235823"/>
              <a:gd name="connsiteX62" fmla="*/ 5217459 w 8999583"/>
              <a:gd name="connsiteY62" fmla="*/ 228600 h 4235823"/>
              <a:gd name="connsiteX63" fmla="*/ 5244353 w 8999583"/>
              <a:gd name="connsiteY63" fmla="*/ 564776 h 4235823"/>
              <a:gd name="connsiteX64" fmla="*/ 5257800 w 8999583"/>
              <a:gd name="connsiteY64" fmla="*/ 712694 h 4235823"/>
              <a:gd name="connsiteX65" fmla="*/ 5284694 w 8999583"/>
              <a:gd name="connsiteY65" fmla="*/ 860611 h 4235823"/>
              <a:gd name="connsiteX66" fmla="*/ 5325035 w 8999583"/>
              <a:gd name="connsiteY66" fmla="*/ 1506070 h 4235823"/>
              <a:gd name="connsiteX67" fmla="*/ 5338482 w 8999583"/>
              <a:gd name="connsiteY67" fmla="*/ 2608729 h 4235823"/>
              <a:gd name="connsiteX68" fmla="*/ 5351929 w 8999583"/>
              <a:gd name="connsiteY68" fmla="*/ 2931459 h 4235823"/>
              <a:gd name="connsiteX69" fmla="*/ 5365376 w 8999583"/>
              <a:gd name="connsiteY69" fmla="*/ 3523129 h 4235823"/>
              <a:gd name="connsiteX70" fmla="*/ 5378823 w 8999583"/>
              <a:gd name="connsiteY70" fmla="*/ 3590364 h 4235823"/>
              <a:gd name="connsiteX71" fmla="*/ 5392271 w 8999583"/>
              <a:gd name="connsiteY71" fmla="*/ 3711388 h 4235823"/>
              <a:gd name="connsiteX72" fmla="*/ 5419165 w 8999583"/>
              <a:gd name="connsiteY72" fmla="*/ 3792070 h 4235823"/>
              <a:gd name="connsiteX73" fmla="*/ 5432612 w 8999583"/>
              <a:gd name="connsiteY73" fmla="*/ 3886200 h 4235823"/>
              <a:gd name="connsiteX74" fmla="*/ 5459506 w 8999583"/>
              <a:gd name="connsiteY74" fmla="*/ 4061011 h 4235823"/>
              <a:gd name="connsiteX75" fmla="*/ 5486400 w 8999583"/>
              <a:gd name="connsiteY75" fmla="*/ 4101353 h 4235823"/>
              <a:gd name="connsiteX76" fmla="*/ 5634318 w 8999583"/>
              <a:gd name="connsiteY76" fmla="*/ 4155141 h 4235823"/>
              <a:gd name="connsiteX77" fmla="*/ 5849471 w 8999583"/>
              <a:gd name="connsiteY77" fmla="*/ 4182035 h 4235823"/>
              <a:gd name="connsiteX78" fmla="*/ 5943600 w 8999583"/>
              <a:gd name="connsiteY78" fmla="*/ 4195482 h 4235823"/>
              <a:gd name="connsiteX79" fmla="*/ 6131859 w 8999583"/>
              <a:gd name="connsiteY79" fmla="*/ 4208929 h 4235823"/>
              <a:gd name="connsiteX80" fmla="*/ 6400800 w 8999583"/>
              <a:gd name="connsiteY80" fmla="*/ 4235823 h 4235823"/>
              <a:gd name="connsiteX81" fmla="*/ 6669741 w 8999583"/>
              <a:gd name="connsiteY81" fmla="*/ 4222376 h 4235823"/>
              <a:gd name="connsiteX82" fmla="*/ 6911788 w 8999583"/>
              <a:gd name="connsiteY82" fmla="*/ 4195482 h 4235823"/>
              <a:gd name="connsiteX83" fmla="*/ 6925235 w 8999583"/>
              <a:gd name="connsiteY83" fmla="*/ 4141694 h 4235823"/>
              <a:gd name="connsiteX84" fmla="*/ 6925235 w 8999583"/>
              <a:gd name="connsiteY84" fmla="*/ 3509682 h 4235823"/>
              <a:gd name="connsiteX85" fmla="*/ 6911788 w 8999583"/>
              <a:gd name="connsiteY85" fmla="*/ 3348317 h 4235823"/>
              <a:gd name="connsiteX86" fmla="*/ 6884894 w 8999583"/>
              <a:gd name="connsiteY86" fmla="*/ 3186953 h 4235823"/>
              <a:gd name="connsiteX87" fmla="*/ 6858000 w 8999583"/>
              <a:gd name="connsiteY87" fmla="*/ 2850776 h 4235823"/>
              <a:gd name="connsiteX88" fmla="*/ 6831106 w 8999583"/>
              <a:gd name="connsiteY88" fmla="*/ 2460811 h 4235823"/>
              <a:gd name="connsiteX89" fmla="*/ 6790765 w 8999583"/>
              <a:gd name="connsiteY89" fmla="*/ 1264023 h 4235823"/>
              <a:gd name="connsiteX90" fmla="*/ 6777318 w 8999583"/>
              <a:gd name="connsiteY90" fmla="*/ 1129553 h 4235823"/>
              <a:gd name="connsiteX91" fmla="*/ 6790765 w 8999583"/>
              <a:gd name="connsiteY91" fmla="*/ 147917 h 4235823"/>
              <a:gd name="connsiteX92" fmla="*/ 6858000 w 8999583"/>
              <a:gd name="connsiteY92" fmla="*/ 121023 h 4235823"/>
              <a:gd name="connsiteX93" fmla="*/ 6938682 w 8999583"/>
              <a:gd name="connsiteY93" fmla="*/ 94129 h 4235823"/>
              <a:gd name="connsiteX94" fmla="*/ 7234518 w 8999583"/>
              <a:gd name="connsiteY94" fmla="*/ 67235 h 4235823"/>
              <a:gd name="connsiteX95" fmla="*/ 7315200 w 8999583"/>
              <a:gd name="connsiteY95" fmla="*/ 53788 h 4235823"/>
              <a:gd name="connsiteX96" fmla="*/ 7503459 w 8999583"/>
              <a:gd name="connsiteY96" fmla="*/ 13447 h 4235823"/>
              <a:gd name="connsiteX97" fmla="*/ 7624482 w 8999583"/>
              <a:gd name="connsiteY97" fmla="*/ 0 h 4235823"/>
              <a:gd name="connsiteX98" fmla="*/ 7678271 w 8999583"/>
              <a:gd name="connsiteY98" fmla="*/ 255494 h 4235823"/>
              <a:gd name="connsiteX99" fmla="*/ 7691718 w 8999583"/>
              <a:gd name="connsiteY99" fmla="*/ 389964 h 4235823"/>
              <a:gd name="connsiteX100" fmla="*/ 7705165 w 8999583"/>
              <a:gd name="connsiteY100" fmla="*/ 1196788 h 4235823"/>
              <a:gd name="connsiteX101" fmla="*/ 7732059 w 8999583"/>
              <a:gd name="connsiteY101" fmla="*/ 1425388 h 4235823"/>
              <a:gd name="connsiteX102" fmla="*/ 7745506 w 8999583"/>
              <a:gd name="connsiteY102" fmla="*/ 1667435 h 4235823"/>
              <a:gd name="connsiteX103" fmla="*/ 7758953 w 8999583"/>
              <a:gd name="connsiteY103" fmla="*/ 2164976 h 4235823"/>
              <a:gd name="connsiteX104" fmla="*/ 7772400 w 8999583"/>
              <a:gd name="connsiteY104" fmla="*/ 2286000 h 4235823"/>
              <a:gd name="connsiteX105" fmla="*/ 7799294 w 8999583"/>
              <a:gd name="connsiteY105" fmla="*/ 2460811 h 4235823"/>
              <a:gd name="connsiteX106" fmla="*/ 7812741 w 8999583"/>
              <a:gd name="connsiteY106" fmla="*/ 2501153 h 4235823"/>
              <a:gd name="connsiteX107" fmla="*/ 7839635 w 8999583"/>
              <a:gd name="connsiteY107" fmla="*/ 2622176 h 4235823"/>
              <a:gd name="connsiteX108" fmla="*/ 7853082 w 8999583"/>
              <a:gd name="connsiteY108" fmla="*/ 3872753 h 4235823"/>
              <a:gd name="connsiteX109" fmla="*/ 7879976 w 8999583"/>
              <a:gd name="connsiteY109" fmla="*/ 3980329 h 4235823"/>
              <a:gd name="connsiteX110" fmla="*/ 7920318 w 8999583"/>
              <a:gd name="connsiteY110" fmla="*/ 4087906 h 4235823"/>
              <a:gd name="connsiteX111" fmla="*/ 7933765 w 8999583"/>
              <a:gd name="connsiteY111" fmla="*/ 4128247 h 4235823"/>
              <a:gd name="connsiteX112" fmla="*/ 8027894 w 8999583"/>
              <a:gd name="connsiteY112" fmla="*/ 4141694 h 4235823"/>
              <a:gd name="connsiteX113" fmla="*/ 8538882 w 8999583"/>
              <a:gd name="connsiteY113" fmla="*/ 4101353 h 4235823"/>
              <a:gd name="connsiteX114" fmla="*/ 8700247 w 8999583"/>
              <a:gd name="connsiteY114" fmla="*/ 4074459 h 4235823"/>
              <a:gd name="connsiteX115" fmla="*/ 8780929 w 8999583"/>
              <a:gd name="connsiteY115" fmla="*/ 4061011 h 4235823"/>
              <a:gd name="connsiteX116" fmla="*/ 8996082 w 8999583"/>
              <a:gd name="connsiteY116" fmla="*/ 4074459 h 4235823"/>
              <a:gd name="connsiteX117" fmla="*/ 8955741 w 8999583"/>
              <a:gd name="connsiteY117" fmla="*/ 4101353 h 4235823"/>
              <a:gd name="connsiteX118" fmla="*/ 8875059 w 8999583"/>
              <a:gd name="connsiteY118" fmla="*/ 4141694 h 4235823"/>
              <a:gd name="connsiteX119" fmla="*/ 8915400 w 8999583"/>
              <a:gd name="connsiteY119" fmla="*/ 4141694 h 423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9583" h="4235823">
                <a:moveTo>
                  <a:pt x="0" y="1573306"/>
                </a:moveTo>
                <a:cubicBezTo>
                  <a:pt x="40341" y="1577788"/>
                  <a:pt x="80434" y="1586753"/>
                  <a:pt x="121023" y="1586753"/>
                </a:cubicBezTo>
                <a:cubicBezTo>
                  <a:pt x="297598" y="1586753"/>
                  <a:pt x="542123" y="1588069"/>
                  <a:pt x="739588" y="1559859"/>
                </a:cubicBezTo>
                <a:cubicBezTo>
                  <a:pt x="764007" y="1556370"/>
                  <a:pt x="833926" y="1540970"/>
                  <a:pt x="860612" y="1532964"/>
                </a:cubicBezTo>
                <a:cubicBezTo>
                  <a:pt x="887765" y="1524818"/>
                  <a:pt x="914400" y="1515035"/>
                  <a:pt x="941294" y="1506070"/>
                </a:cubicBezTo>
                <a:lnTo>
                  <a:pt x="1021976" y="1479176"/>
                </a:lnTo>
                <a:lnTo>
                  <a:pt x="1062318" y="1465729"/>
                </a:lnTo>
                <a:cubicBezTo>
                  <a:pt x="1057836" y="1416423"/>
                  <a:pt x="1054656" y="1366981"/>
                  <a:pt x="1048871" y="1317811"/>
                </a:cubicBezTo>
                <a:cubicBezTo>
                  <a:pt x="1045685" y="1290733"/>
                  <a:pt x="1038277" y="1264244"/>
                  <a:pt x="1035423" y="1237129"/>
                </a:cubicBezTo>
                <a:cubicBezTo>
                  <a:pt x="1029305" y="1179007"/>
                  <a:pt x="1027517" y="1120497"/>
                  <a:pt x="1021976" y="1062317"/>
                </a:cubicBezTo>
                <a:cubicBezTo>
                  <a:pt x="1014497" y="983783"/>
                  <a:pt x="1007416" y="948064"/>
                  <a:pt x="995082" y="874059"/>
                </a:cubicBezTo>
                <a:cubicBezTo>
                  <a:pt x="990600" y="811306"/>
                  <a:pt x="981635" y="748713"/>
                  <a:pt x="981635" y="685800"/>
                </a:cubicBezTo>
                <a:cubicBezTo>
                  <a:pt x="981635" y="615974"/>
                  <a:pt x="1000672" y="574900"/>
                  <a:pt x="1021976" y="510988"/>
                </a:cubicBezTo>
                <a:lnTo>
                  <a:pt x="1048871" y="430306"/>
                </a:lnTo>
                <a:cubicBezTo>
                  <a:pt x="1053354" y="416859"/>
                  <a:pt x="1050524" y="397827"/>
                  <a:pt x="1062318" y="389964"/>
                </a:cubicBezTo>
                <a:cubicBezTo>
                  <a:pt x="1075765" y="380999"/>
                  <a:pt x="1087891" y="369634"/>
                  <a:pt x="1102659" y="363070"/>
                </a:cubicBezTo>
                <a:cubicBezTo>
                  <a:pt x="1143206" y="345049"/>
                  <a:pt x="1205382" y="328755"/>
                  <a:pt x="1250576" y="322729"/>
                </a:cubicBezTo>
                <a:cubicBezTo>
                  <a:pt x="1295228" y="316775"/>
                  <a:pt x="1340275" y="314257"/>
                  <a:pt x="1385047" y="309282"/>
                </a:cubicBezTo>
                <a:cubicBezTo>
                  <a:pt x="1498369" y="296691"/>
                  <a:pt x="1464004" y="302990"/>
                  <a:pt x="1546412" y="282388"/>
                </a:cubicBezTo>
                <a:cubicBezTo>
                  <a:pt x="1564341" y="273423"/>
                  <a:pt x="1581431" y="262532"/>
                  <a:pt x="1600200" y="255494"/>
                </a:cubicBezTo>
                <a:cubicBezTo>
                  <a:pt x="1617504" y="249005"/>
                  <a:pt x="1635917" y="245919"/>
                  <a:pt x="1653988" y="242047"/>
                </a:cubicBezTo>
                <a:cubicBezTo>
                  <a:pt x="1698685" y="232469"/>
                  <a:pt x="1743207" y="221618"/>
                  <a:pt x="1788459" y="215153"/>
                </a:cubicBezTo>
                <a:cubicBezTo>
                  <a:pt x="1909579" y="197850"/>
                  <a:pt x="1851324" y="206917"/>
                  <a:pt x="1963271" y="188259"/>
                </a:cubicBezTo>
                <a:cubicBezTo>
                  <a:pt x="2048436" y="192741"/>
                  <a:pt x="2133833" y="193985"/>
                  <a:pt x="2218765" y="201706"/>
                </a:cubicBezTo>
                <a:cubicBezTo>
                  <a:pt x="2232881" y="202989"/>
                  <a:pt x="2248038" y="206298"/>
                  <a:pt x="2259106" y="215153"/>
                </a:cubicBezTo>
                <a:cubicBezTo>
                  <a:pt x="2271726" y="225249"/>
                  <a:pt x="2277035" y="242047"/>
                  <a:pt x="2286000" y="255494"/>
                </a:cubicBezTo>
                <a:cubicBezTo>
                  <a:pt x="2294965" y="658906"/>
                  <a:pt x="2268334" y="1064686"/>
                  <a:pt x="2312894" y="1465729"/>
                </a:cubicBezTo>
                <a:cubicBezTo>
                  <a:pt x="2362484" y="1912042"/>
                  <a:pt x="2300969" y="1407629"/>
                  <a:pt x="2339788" y="1640541"/>
                </a:cubicBezTo>
                <a:cubicBezTo>
                  <a:pt x="2345729" y="1676187"/>
                  <a:pt x="2348459" y="1712296"/>
                  <a:pt x="2353235" y="1748117"/>
                </a:cubicBezTo>
                <a:cubicBezTo>
                  <a:pt x="2357424" y="1779534"/>
                  <a:pt x="2362200" y="1810870"/>
                  <a:pt x="2366682" y="1842247"/>
                </a:cubicBezTo>
                <a:cubicBezTo>
                  <a:pt x="2371164" y="1913965"/>
                  <a:pt x="2376541" y="1985632"/>
                  <a:pt x="2380129" y="2057400"/>
                </a:cubicBezTo>
                <a:cubicBezTo>
                  <a:pt x="2388804" y="2230896"/>
                  <a:pt x="2385644" y="2354261"/>
                  <a:pt x="2407023" y="2514600"/>
                </a:cubicBezTo>
                <a:cubicBezTo>
                  <a:pt x="2410044" y="2537255"/>
                  <a:pt x="2415988" y="2559423"/>
                  <a:pt x="2420471" y="2581835"/>
                </a:cubicBezTo>
                <a:cubicBezTo>
                  <a:pt x="2424953" y="2720788"/>
                  <a:pt x="2426611" y="2859861"/>
                  <a:pt x="2433918" y="2998694"/>
                </a:cubicBezTo>
                <a:cubicBezTo>
                  <a:pt x="2435584" y="3030345"/>
                  <a:pt x="2444360" y="3061271"/>
                  <a:pt x="2447365" y="3092823"/>
                </a:cubicBezTo>
                <a:cubicBezTo>
                  <a:pt x="2453330" y="3155452"/>
                  <a:pt x="2454552" y="3218481"/>
                  <a:pt x="2460812" y="3281082"/>
                </a:cubicBezTo>
                <a:cubicBezTo>
                  <a:pt x="2465214" y="3325106"/>
                  <a:pt x="2479644" y="3384658"/>
                  <a:pt x="2487706" y="3429000"/>
                </a:cubicBezTo>
                <a:cubicBezTo>
                  <a:pt x="2492583" y="3455825"/>
                  <a:pt x="2497007" y="3482734"/>
                  <a:pt x="2501153" y="3509682"/>
                </a:cubicBezTo>
                <a:cubicBezTo>
                  <a:pt x="2518053" y="3619534"/>
                  <a:pt x="2512559" y="3595224"/>
                  <a:pt x="2528047" y="3711388"/>
                </a:cubicBezTo>
                <a:cubicBezTo>
                  <a:pt x="2532236" y="3742805"/>
                  <a:pt x="2535278" y="3774438"/>
                  <a:pt x="2541494" y="3805517"/>
                </a:cubicBezTo>
                <a:cubicBezTo>
                  <a:pt x="2544274" y="3819416"/>
                  <a:pt x="2551047" y="3832230"/>
                  <a:pt x="2554941" y="3845859"/>
                </a:cubicBezTo>
                <a:cubicBezTo>
                  <a:pt x="2560018" y="3863629"/>
                  <a:pt x="2563077" y="3881945"/>
                  <a:pt x="2568388" y="3899647"/>
                </a:cubicBezTo>
                <a:cubicBezTo>
                  <a:pt x="2576534" y="3926800"/>
                  <a:pt x="2586317" y="3953435"/>
                  <a:pt x="2595282" y="3980329"/>
                </a:cubicBezTo>
                <a:lnTo>
                  <a:pt x="2608729" y="4020670"/>
                </a:lnTo>
                <a:cubicBezTo>
                  <a:pt x="2619666" y="4053482"/>
                  <a:pt x="2623002" y="4075284"/>
                  <a:pt x="2649071" y="4101353"/>
                </a:cubicBezTo>
                <a:cubicBezTo>
                  <a:pt x="2660499" y="4112781"/>
                  <a:pt x="2674280" y="4122572"/>
                  <a:pt x="2689412" y="4128247"/>
                </a:cubicBezTo>
                <a:cubicBezTo>
                  <a:pt x="2710812" y="4136272"/>
                  <a:pt x="2733854" y="4140006"/>
                  <a:pt x="2756647" y="4141694"/>
                </a:cubicBezTo>
                <a:cubicBezTo>
                  <a:pt x="2855091" y="4148986"/>
                  <a:pt x="2953822" y="4151906"/>
                  <a:pt x="3052482" y="4155141"/>
                </a:cubicBezTo>
                <a:lnTo>
                  <a:pt x="3576918" y="4168588"/>
                </a:lnTo>
                <a:cubicBezTo>
                  <a:pt x="3706906" y="4164106"/>
                  <a:pt x="3933369" y="4280815"/>
                  <a:pt x="3966882" y="4155141"/>
                </a:cubicBezTo>
                <a:cubicBezTo>
                  <a:pt x="4087001" y="3704696"/>
                  <a:pt x="3956888" y="3222820"/>
                  <a:pt x="3953435" y="2756647"/>
                </a:cubicBezTo>
                <a:cubicBezTo>
                  <a:pt x="3936553" y="477545"/>
                  <a:pt x="4062435" y="1259114"/>
                  <a:pt x="3926541" y="443753"/>
                </a:cubicBezTo>
                <a:cubicBezTo>
                  <a:pt x="3931023" y="354106"/>
                  <a:pt x="3915329" y="261117"/>
                  <a:pt x="3939988" y="174811"/>
                </a:cubicBezTo>
                <a:cubicBezTo>
                  <a:pt x="3946267" y="152835"/>
                  <a:pt x="3985050" y="166907"/>
                  <a:pt x="4007223" y="161364"/>
                </a:cubicBezTo>
                <a:cubicBezTo>
                  <a:pt x="4020974" y="157926"/>
                  <a:pt x="4033936" y="151811"/>
                  <a:pt x="4047565" y="147917"/>
                </a:cubicBezTo>
                <a:cubicBezTo>
                  <a:pt x="4065335" y="142840"/>
                  <a:pt x="4083583" y="139547"/>
                  <a:pt x="4101353" y="134470"/>
                </a:cubicBezTo>
                <a:cubicBezTo>
                  <a:pt x="4114982" y="130576"/>
                  <a:pt x="4127857" y="124098"/>
                  <a:pt x="4141694" y="121023"/>
                </a:cubicBezTo>
                <a:cubicBezTo>
                  <a:pt x="4168310" y="115108"/>
                  <a:pt x="4195925" y="114189"/>
                  <a:pt x="4222376" y="107576"/>
                </a:cubicBezTo>
                <a:cubicBezTo>
                  <a:pt x="4286541" y="91535"/>
                  <a:pt x="4306059" y="71665"/>
                  <a:pt x="4370294" y="67235"/>
                </a:cubicBezTo>
                <a:cubicBezTo>
                  <a:pt x="4477709" y="59827"/>
                  <a:pt x="4585447" y="58270"/>
                  <a:pt x="4693023" y="53788"/>
                </a:cubicBezTo>
                <a:cubicBezTo>
                  <a:pt x="4740100" y="42019"/>
                  <a:pt x="4792760" y="26894"/>
                  <a:pt x="4840941" y="26894"/>
                </a:cubicBezTo>
                <a:cubicBezTo>
                  <a:pt x="4944132" y="26894"/>
                  <a:pt x="5047129" y="35859"/>
                  <a:pt x="5150223" y="40341"/>
                </a:cubicBezTo>
                <a:cubicBezTo>
                  <a:pt x="5260368" y="67877"/>
                  <a:pt x="5203676" y="35631"/>
                  <a:pt x="5217459" y="228600"/>
                </a:cubicBezTo>
                <a:cubicBezTo>
                  <a:pt x="5242907" y="584877"/>
                  <a:pt x="5218181" y="289972"/>
                  <a:pt x="5244353" y="564776"/>
                </a:cubicBezTo>
                <a:cubicBezTo>
                  <a:pt x="5249047" y="614062"/>
                  <a:pt x="5252015" y="663524"/>
                  <a:pt x="5257800" y="712694"/>
                </a:cubicBezTo>
                <a:cubicBezTo>
                  <a:pt x="5262715" y="754476"/>
                  <a:pt x="5276201" y="818148"/>
                  <a:pt x="5284694" y="860611"/>
                </a:cubicBezTo>
                <a:cubicBezTo>
                  <a:pt x="5322147" y="1272595"/>
                  <a:pt x="5307782" y="1057502"/>
                  <a:pt x="5325035" y="1506070"/>
                </a:cubicBezTo>
                <a:cubicBezTo>
                  <a:pt x="5329517" y="1873623"/>
                  <a:pt x="5331548" y="2241214"/>
                  <a:pt x="5338482" y="2608729"/>
                </a:cubicBezTo>
                <a:cubicBezTo>
                  <a:pt x="5340513" y="2716380"/>
                  <a:pt x="5348764" y="2823836"/>
                  <a:pt x="5351929" y="2931459"/>
                </a:cubicBezTo>
                <a:cubicBezTo>
                  <a:pt x="5357729" y="3128648"/>
                  <a:pt x="5357331" y="3326019"/>
                  <a:pt x="5365376" y="3523129"/>
                </a:cubicBezTo>
                <a:cubicBezTo>
                  <a:pt x="5366308" y="3545965"/>
                  <a:pt x="5375591" y="3567738"/>
                  <a:pt x="5378823" y="3590364"/>
                </a:cubicBezTo>
                <a:cubicBezTo>
                  <a:pt x="5384563" y="3630546"/>
                  <a:pt x="5384311" y="3671587"/>
                  <a:pt x="5392271" y="3711388"/>
                </a:cubicBezTo>
                <a:cubicBezTo>
                  <a:pt x="5397831" y="3739186"/>
                  <a:pt x="5419165" y="3792070"/>
                  <a:pt x="5419165" y="3792070"/>
                </a:cubicBezTo>
                <a:cubicBezTo>
                  <a:pt x="5423647" y="3823447"/>
                  <a:pt x="5428909" y="3854722"/>
                  <a:pt x="5432612" y="3886200"/>
                </a:cubicBezTo>
                <a:cubicBezTo>
                  <a:pt x="5437359" y="3926548"/>
                  <a:pt x="5434995" y="4011989"/>
                  <a:pt x="5459506" y="4061011"/>
                </a:cubicBezTo>
                <a:cubicBezTo>
                  <a:pt x="5466734" y="4075466"/>
                  <a:pt x="5474972" y="4089925"/>
                  <a:pt x="5486400" y="4101353"/>
                </a:cubicBezTo>
                <a:cubicBezTo>
                  <a:pt x="5525897" y="4140851"/>
                  <a:pt x="5583332" y="4142395"/>
                  <a:pt x="5634318" y="4155141"/>
                </a:cubicBezTo>
                <a:cubicBezTo>
                  <a:pt x="5749797" y="4184011"/>
                  <a:pt x="5642445" y="4160243"/>
                  <a:pt x="5849471" y="4182035"/>
                </a:cubicBezTo>
                <a:cubicBezTo>
                  <a:pt x="5880992" y="4185353"/>
                  <a:pt x="5912048" y="4192477"/>
                  <a:pt x="5943600" y="4195482"/>
                </a:cubicBezTo>
                <a:cubicBezTo>
                  <a:pt x="6006229" y="4201447"/>
                  <a:pt x="6069146" y="4203912"/>
                  <a:pt x="6131859" y="4208929"/>
                </a:cubicBezTo>
                <a:cubicBezTo>
                  <a:pt x="6254155" y="4218713"/>
                  <a:pt x="6284716" y="4222925"/>
                  <a:pt x="6400800" y="4235823"/>
                </a:cubicBezTo>
                <a:lnTo>
                  <a:pt x="6669741" y="4222376"/>
                </a:lnTo>
                <a:cubicBezTo>
                  <a:pt x="6844211" y="4211802"/>
                  <a:pt x="6796291" y="4218581"/>
                  <a:pt x="6911788" y="4195482"/>
                </a:cubicBezTo>
                <a:cubicBezTo>
                  <a:pt x="6916270" y="4177553"/>
                  <a:pt x="6922943" y="4160032"/>
                  <a:pt x="6925235" y="4141694"/>
                </a:cubicBezTo>
                <a:cubicBezTo>
                  <a:pt x="6953196" y="3918002"/>
                  <a:pt x="6935918" y="3760727"/>
                  <a:pt x="6925235" y="3509682"/>
                </a:cubicBezTo>
                <a:cubicBezTo>
                  <a:pt x="6922940" y="3455756"/>
                  <a:pt x="6918483" y="3401875"/>
                  <a:pt x="6911788" y="3348317"/>
                </a:cubicBezTo>
                <a:cubicBezTo>
                  <a:pt x="6905024" y="3294208"/>
                  <a:pt x="6884894" y="3186953"/>
                  <a:pt x="6884894" y="3186953"/>
                </a:cubicBezTo>
                <a:cubicBezTo>
                  <a:pt x="6875929" y="3074894"/>
                  <a:pt x="6865734" y="2962927"/>
                  <a:pt x="6858000" y="2850776"/>
                </a:cubicBezTo>
                <a:lnTo>
                  <a:pt x="6831106" y="2460811"/>
                </a:lnTo>
                <a:cubicBezTo>
                  <a:pt x="6825906" y="2226796"/>
                  <a:pt x="6814458" y="1500957"/>
                  <a:pt x="6790765" y="1264023"/>
                </a:cubicBezTo>
                <a:lnTo>
                  <a:pt x="6777318" y="1129553"/>
                </a:lnTo>
                <a:cubicBezTo>
                  <a:pt x="6781800" y="802341"/>
                  <a:pt x="6764669" y="474118"/>
                  <a:pt x="6790765" y="147917"/>
                </a:cubicBezTo>
                <a:cubicBezTo>
                  <a:pt x="6792690" y="123856"/>
                  <a:pt x="6835315" y="129272"/>
                  <a:pt x="6858000" y="121023"/>
                </a:cubicBezTo>
                <a:cubicBezTo>
                  <a:pt x="6884642" y="111335"/>
                  <a:pt x="6911180" y="101004"/>
                  <a:pt x="6938682" y="94129"/>
                </a:cubicBezTo>
                <a:cubicBezTo>
                  <a:pt x="7070865" y="61084"/>
                  <a:pt x="6974018" y="81707"/>
                  <a:pt x="7234518" y="67235"/>
                </a:cubicBezTo>
                <a:cubicBezTo>
                  <a:pt x="7261412" y="62753"/>
                  <a:pt x="7288464" y="59135"/>
                  <a:pt x="7315200" y="53788"/>
                </a:cubicBezTo>
                <a:cubicBezTo>
                  <a:pt x="7406843" y="35459"/>
                  <a:pt x="7366923" y="28618"/>
                  <a:pt x="7503459" y="13447"/>
                </a:cubicBezTo>
                <a:lnTo>
                  <a:pt x="7624482" y="0"/>
                </a:lnTo>
                <a:cubicBezTo>
                  <a:pt x="7742214" y="39244"/>
                  <a:pt x="7659871" y="-2094"/>
                  <a:pt x="7678271" y="255494"/>
                </a:cubicBezTo>
                <a:cubicBezTo>
                  <a:pt x="7681481" y="300426"/>
                  <a:pt x="7687236" y="345141"/>
                  <a:pt x="7691718" y="389964"/>
                </a:cubicBezTo>
                <a:cubicBezTo>
                  <a:pt x="7696200" y="658905"/>
                  <a:pt x="7697696" y="927913"/>
                  <a:pt x="7705165" y="1196788"/>
                </a:cubicBezTo>
                <a:cubicBezTo>
                  <a:pt x="7708630" y="1321530"/>
                  <a:pt x="7713057" y="1330379"/>
                  <a:pt x="7732059" y="1425388"/>
                </a:cubicBezTo>
                <a:cubicBezTo>
                  <a:pt x="7736541" y="1506070"/>
                  <a:pt x="7742570" y="1586682"/>
                  <a:pt x="7745506" y="1667435"/>
                </a:cubicBezTo>
                <a:cubicBezTo>
                  <a:pt x="7751535" y="1833233"/>
                  <a:pt x="7751746" y="1999225"/>
                  <a:pt x="7758953" y="2164976"/>
                </a:cubicBezTo>
                <a:cubicBezTo>
                  <a:pt x="7760716" y="2205527"/>
                  <a:pt x="7767657" y="2245688"/>
                  <a:pt x="7772400" y="2286000"/>
                </a:cubicBezTo>
                <a:cubicBezTo>
                  <a:pt x="7779658" y="2347693"/>
                  <a:pt x="7784467" y="2401503"/>
                  <a:pt x="7799294" y="2460811"/>
                </a:cubicBezTo>
                <a:cubicBezTo>
                  <a:pt x="7802732" y="2474562"/>
                  <a:pt x="7808847" y="2487524"/>
                  <a:pt x="7812741" y="2501153"/>
                </a:cubicBezTo>
                <a:cubicBezTo>
                  <a:pt x="7825401" y="2545465"/>
                  <a:pt x="7830392" y="2575959"/>
                  <a:pt x="7839635" y="2622176"/>
                </a:cubicBezTo>
                <a:cubicBezTo>
                  <a:pt x="7844117" y="3039035"/>
                  <a:pt x="7844576" y="3455957"/>
                  <a:pt x="7853082" y="3872753"/>
                </a:cubicBezTo>
                <a:cubicBezTo>
                  <a:pt x="7853983" y="3916916"/>
                  <a:pt x="7868806" y="3941234"/>
                  <a:pt x="7879976" y="3980329"/>
                </a:cubicBezTo>
                <a:cubicBezTo>
                  <a:pt x="7915393" y="4104287"/>
                  <a:pt x="7866601" y="3962569"/>
                  <a:pt x="7920318" y="4087906"/>
                </a:cubicBezTo>
                <a:cubicBezTo>
                  <a:pt x="7925902" y="4100934"/>
                  <a:pt x="7921087" y="4121908"/>
                  <a:pt x="7933765" y="4128247"/>
                </a:cubicBezTo>
                <a:cubicBezTo>
                  <a:pt x="7962114" y="4142421"/>
                  <a:pt x="7996518" y="4137212"/>
                  <a:pt x="8027894" y="4141694"/>
                </a:cubicBezTo>
                <a:cubicBezTo>
                  <a:pt x="8432010" y="4126151"/>
                  <a:pt x="8262476" y="4147420"/>
                  <a:pt x="8538882" y="4101353"/>
                </a:cubicBezTo>
                <a:lnTo>
                  <a:pt x="8700247" y="4074459"/>
                </a:lnTo>
                <a:lnTo>
                  <a:pt x="8780929" y="4061011"/>
                </a:lnTo>
                <a:cubicBezTo>
                  <a:pt x="8852647" y="4065494"/>
                  <a:pt x="8926065" y="4058301"/>
                  <a:pt x="8996082" y="4074459"/>
                </a:cubicBezTo>
                <a:cubicBezTo>
                  <a:pt x="9011829" y="4078093"/>
                  <a:pt x="8970196" y="4094125"/>
                  <a:pt x="8955741" y="4101353"/>
                </a:cubicBezTo>
                <a:cubicBezTo>
                  <a:pt x="8945793" y="4106327"/>
                  <a:pt x="8875059" y="4122425"/>
                  <a:pt x="8875059" y="4141694"/>
                </a:cubicBezTo>
                <a:cubicBezTo>
                  <a:pt x="8875059" y="4155141"/>
                  <a:pt x="8901953" y="4141694"/>
                  <a:pt x="8915400" y="4141694"/>
                </a:cubicBezTo>
              </a:path>
            </a:pathLst>
          </a:cu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D3E026-03AE-FB48-A526-C09FC133AB60}"/>
              </a:ext>
            </a:extLst>
          </p:cNvPr>
          <p:cNvSpPr txBox="1"/>
          <p:nvPr/>
        </p:nvSpPr>
        <p:spPr>
          <a:xfrm>
            <a:off x="570865" y="1889059"/>
            <a:ext cx="2982352" cy="1785104"/>
          </a:xfrm>
          <a:prstGeom prst="rect">
            <a:avLst/>
          </a:prstGeom>
          <a:noFill/>
        </p:spPr>
        <p:txBody>
          <a:bodyPr wrap="square" rtlCol="0">
            <a:spAutoFit/>
          </a:bodyPr>
          <a:lstStyle/>
          <a:p>
            <a:r>
              <a:rPr lang="en-US" sz="1400" b="1" dirty="0"/>
              <a:t>Hyperarousal</a:t>
            </a:r>
          </a:p>
          <a:p>
            <a:pPr marL="342900" indent="-342900">
              <a:buFont typeface="Arial" panose="020B0604020202020204" pitchFamily="34" charset="0"/>
              <a:buChar char="•"/>
            </a:pPr>
            <a:r>
              <a:rPr lang="en-US" sz="1400" dirty="0"/>
              <a:t>High adrenaline </a:t>
            </a:r>
          </a:p>
          <a:p>
            <a:pPr marL="342900" indent="-342900">
              <a:buFont typeface="Arial" panose="020B0604020202020204" pitchFamily="34" charset="0"/>
              <a:buChar char="•"/>
            </a:pPr>
            <a:r>
              <a:rPr lang="en-US" sz="1400" dirty="0"/>
              <a:t>Hypervigilant</a:t>
            </a:r>
          </a:p>
          <a:p>
            <a:pPr marL="342900" indent="-342900">
              <a:buFont typeface="Arial" panose="020B0604020202020204" pitchFamily="34" charset="0"/>
              <a:buChar char="•"/>
            </a:pPr>
            <a:r>
              <a:rPr lang="en-US" sz="1400" dirty="0"/>
              <a:t>High energy</a:t>
            </a:r>
          </a:p>
          <a:p>
            <a:pPr marL="342900" indent="-342900">
              <a:buFont typeface="Arial" panose="020B0604020202020204" pitchFamily="34" charset="0"/>
              <a:buChar char="•"/>
            </a:pPr>
            <a:r>
              <a:rPr lang="en-US" sz="1400" dirty="0"/>
              <a:t>Overstimulated</a:t>
            </a:r>
          </a:p>
          <a:p>
            <a:pPr marL="342900" indent="-342900">
              <a:buFont typeface="Arial" panose="020B0604020202020204" pitchFamily="34" charset="0"/>
              <a:buChar char="•"/>
            </a:pPr>
            <a:r>
              <a:rPr lang="en-US" sz="1400" dirty="0"/>
              <a:t>Anxious / panic</a:t>
            </a:r>
          </a:p>
          <a:p>
            <a:pPr marL="342900" indent="-342900">
              <a:buFont typeface="Arial" panose="020B0604020202020204" pitchFamily="34" charset="0"/>
              <a:buChar char="•"/>
            </a:pPr>
            <a:r>
              <a:rPr lang="en-US" sz="1400" dirty="0"/>
              <a:t>Angry</a:t>
            </a:r>
          </a:p>
          <a:p>
            <a:endParaRPr lang="en-US" sz="1200" dirty="0"/>
          </a:p>
        </p:txBody>
      </p:sp>
      <p:sp>
        <p:nvSpPr>
          <p:cNvPr id="26" name="TextBox 25">
            <a:extLst>
              <a:ext uri="{FF2B5EF4-FFF2-40B4-BE49-F238E27FC236}">
                <a16:creationId xmlns:a16="http://schemas.microsoft.com/office/drawing/2014/main" id="{5E3F77CE-F5C9-0A42-9078-A1FA4E7AC672}"/>
              </a:ext>
            </a:extLst>
          </p:cNvPr>
          <p:cNvSpPr txBox="1"/>
          <p:nvPr/>
        </p:nvSpPr>
        <p:spPr>
          <a:xfrm>
            <a:off x="65648" y="5968628"/>
            <a:ext cx="5886548" cy="369332"/>
          </a:xfrm>
          <a:prstGeom prst="rect">
            <a:avLst/>
          </a:prstGeom>
          <a:noFill/>
        </p:spPr>
        <p:txBody>
          <a:bodyPr wrap="none" rtlCol="0">
            <a:spAutoFit/>
          </a:bodyPr>
          <a:lstStyle/>
          <a:p>
            <a:r>
              <a:rPr lang="en-US" sz="900" i="1" dirty="0"/>
              <a:t>Gilmartin, K. (2002). Emotional Survival for Law Enforcement: A guide for officers and their families. </a:t>
            </a:r>
            <a:r>
              <a:rPr lang="en-US" sz="900" i="1" dirty="0" err="1"/>
              <a:t>Tuscon</a:t>
            </a:r>
            <a:r>
              <a:rPr lang="en-US" sz="900" i="1" dirty="0"/>
              <a:t>, AZ: E-S Press.</a:t>
            </a:r>
          </a:p>
          <a:p>
            <a:endParaRPr lang="en-US" sz="900" i="1" dirty="0"/>
          </a:p>
        </p:txBody>
      </p:sp>
      <p:sp>
        <p:nvSpPr>
          <p:cNvPr id="27" name="Title 26">
            <a:extLst>
              <a:ext uri="{FF2B5EF4-FFF2-40B4-BE49-F238E27FC236}">
                <a16:creationId xmlns:a16="http://schemas.microsoft.com/office/drawing/2014/main" id="{AB239534-31B0-4845-9790-8AC8A6DAE616}"/>
              </a:ext>
            </a:extLst>
          </p:cNvPr>
          <p:cNvSpPr>
            <a:spLocks noGrp="1"/>
          </p:cNvSpPr>
          <p:nvPr>
            <p:ph type="title"/>
          </p:nvPr>
        </p:nvSpPr>
        <p:spPr>
          <a:xfrm>
            <a:off x="584777" y="257326"/>
            <a:ext cx="10515600" cy="1325563"/>
          </a:xfrm>
        </p:spPr>
        <p:txBody>
          <a:bodyPr/>
          <a:lstStyle/>
          <a:p>
            <a:r>
              <a:rPr lang="en-US" dirty="0">
                <a:latin typeface="Roboto" panose="02000000000000000000" pitchFamily="2" charset="0"/>
                <a:ea typeface="Roboto" panose="02000000000000000000" pitchFamily="2" charset="0"/>
              </a:rPr>
              <a:t>Roller Coaster of Extreme Stress</a:t>
            </a:r>
          </a:p>
        </p:txBody>
      </p:sp>
      <p:sp>
        <p:nvSpPr>
          <p:cNvPr id="10" name="TextBox 9">
            <a:extLst>
              <a:ext uri="{FF2B5EF4-FFF2-40B4-BE49-F238E27FC236}">
                <a16:creationId xmlns:a16="http://schemas.microsoft.com/office/drawing/2014/main" id="{6F479EB2-13DE-BF48-9CD3-9D101B357260}"/>
              </a:ext>
            </a:extLst>
          </p:cNvPr>
          <p:cNvSpPr txBox="1"/>
          <p:nvPr/>
        </p:nvSpPr>
        <p:spPr>
          <a:xfrm>
            <a:off x="610708" y="4158450"/>
            <a:ext cx="1718271" cy="1600438"/>
          </a:xfrm>
          <a:prstGeom prst="rect">
            <a:avLst/>
          </a:prstGeom>
          <a:noFill/>
        </p:spPr>
        <p:txBody>
          <a:bodyPr wrap="square" rtlCol="0">
            <a:spAutoFit/>
          </a:bodyPr>
          <a:lstStyle/>
          <a:p>
            <a:r>
              <a:rPr lang="en-US" sz="1400" b="1" dirty="0"/>
              <a:t>Hypo arousal</a:t>
            </a:r>
          </a:p>
          <a:p>
            <a:pPr marL="342900" indent="-342900">
              <a:buFont typeface="Arial" panose="020B0604020202020204" pitchFamily="34" charset="0"/>
              <a:buChar char="•"/>
            </a:pPr>
            <a:r>
              <a:rPr lang="en-US" sz="1400" dirty="0"/>
              <a:t>Exhausted</a:t>
            </a:r>
          </a:p>
          <a:p>
            <a:pPr marL="342900" indent="-342900">
              <a:buFont typeface="Arial" panose="020B0604020202020204" pitchFamily="34" charset="0"/>
              <a:buChar char="•"/>
            </a:pPr>
            <a:r>
              <a:rPr lang="en-US" sz="1400" dirty="0"/>
              <a:t>Numb</a:t>
            </a:r>
          </a:p>
          <a:p>
            <a:pPr marL="342900" indent="-342900">
              <a:buFont typeface="Arial" panose="020B0604020202020204" pitchFamily="34" charset="0"/>
              <a:buChar char="•"/>
            </a:pPr>
            <a:r>
              <a:rPr lang="en-US" sz="1400" dirty="0"/>
              <a:t>Apathetic</a:t>
            </a:r>
          </a:p>
          <a:p>
            <a:pPr marL="342900" indent="-342900">
              <a:buFont typeface="Arial" panose="020B0604020202020204" pitchFamily="34" charset="0"/>
              <a:buChar char="•"/>
            </a:pPr>
            <a:r>
              <a:rPr lang="en-US" sz="1400" dirty="0"/>
              <a:t>Boredom</a:t>
            </a:r>
          </a:p>
          <a:p>
            <a:endParaRPr lang="en-US" sz="1400" dirty="0">
              <a:solidFill>
                <a:schemeClr val="accent6"/>
              </a:solidFill>
            </a:endParaRPr>
          </a:p>
          <a:p>
            <a:endParaRPr lang="en-US" sz="1200" dirty="0"/>
          </a:p>
        </p:txBody>
      </p:sp>
    </p:spTree>
    <p:extLst>
      <p:ext uri="{BB962C8B-B14F-4D97-AF65-F5344CB8AC3E}">
        <p14:creationId xmlns:p14="http://schemas.microsoft.com/office/powerpoint/2010/main" val="1590532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462BD8-52CE-52B0-263B-B74FE0CB2C20}"/>
              </a:ext>
            </a:extLst>
          </p:cNvPr>
          <p:cNvSpPr>
            <a:spLocks noGrp="1"/>
          </p:cNvSpPr>
          <p:nvPr>
            <p:ph type="ctrTitle"/>
          </p:nvPr>
        </p:nvSpPr>
        <p:spPr>
          <a:xfrm>
            <a:off x="1361761" y="3188204"/>
            <a:ext cx="9144000" cy="2532372"/>
          </a:xfrm>
        </p:spPr>
        <p:txBody>
          <a:bodyPr>
            <a:noAutofit/>
          </a:bodyPr>
          <a:lstStyle/>
          <a:p>
            <a:r>
              <a:rPr lang="en-US" sz="4400" b="0" i="0" dirty="0">
                <a:effectLst/>
                <a:latin typeface="Whitney"/>
              </a:rPr>
              <a:t>“Mental health is a state of mind characterized by emotional well-being, good behavioral adjustment, relative freedom from anxiety and disabling symptoms, and a capacity to establish constructive relationships and cope with the ordinary demands and stresses of life”</a:t>
            </a:r>
            <a:br>
              <a:rPr lang="en-US" sz="4400" b="0" i="0" dirty="0">
                <a:effectLst/>
                <a:latin typeface="Whitney"/>
              </a:rPr>
            </a:br>
            <a:endParaRPr lang="en-US" sz="2800" dirty="0"/>
          </a:p>
        </p:txBody>
      </p:sp>
      <p:sp>
        <p:nvSpPr>
          <p:cNvPr id="9" name="TextBox 8">
            <a:extLst>
              <a:ext uri="{FF2B5EF4-FFF2-40B4-BE49-F238E27FC236}">
                <a16:creationId xmlns:a16="http://schemas.microsoft.com/office/drawing/2014/main" id="{3001F4C6-5F6B-F440-058C-1242F7A34D10}"/>
              </a:ext>
            </a:extLst>
          </p:cNvPr>
          <p:cNvSpPr txBox="1"/>
          <p:nvPr/>
        </p:nvSpPr>
        <p:spPr>
          <a:xfrm>
            <a:off x="6356195" y="5351244"/>
            <a:ext cx="3491020" cy="369332"/>
          </a:xfrm>
          <a:prstGeom prst="rect">
            <a:avLst/>
          </a:prstGeom>
          <a:noFill/>
        </p:spPr>
        <p:txBody>
          <a:bodyPr wrap="none" rtlCol="0">
            <a:spAutoFit/>
          </a:bodyPr>
          <a:lstStyle/>
          <a:p>
            <a:r>
              <a:rPr lang="en-US" sz="1800" b="0" i="0" dirty="0">
                <a:solidFill>
                  <a:schemeClr val="bg1"/>
                </a:solidFill>
                <a:effectLst/>
                <a:latin typeface="Whitney"/>
              </a:rPr>
              <a:t>American Psychological Association</a:t>
            </a:r>
            <a:endParaRPr lang="en-US" dirty="0">
              <a:solidFill>
                <a:schemeClr val="bg1"/>
              </a:solidFill>
            </a:endParaRPr>
          </a:p>
        </p:txBody>
      </p:sp>
    </p:spTree>
    <p:extLst>
      <p:ext uri="{BB962C8B-B14F-4D97-AF65-F5344CB8AC3E}">
        <p14:creationId xmlns:p14="http://schemas.microsoft.com/office/powerpoint/2010/main" val="540434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B239534-31B0-4845-9790-8AC8A6DAE616}"/>
              </a:ext>
            </a:extLst>
          </p:cNvPr>
          <p:cNvSpPr>
            <a:spLocks noGrp="1"/>
          </p:cNvSpPr>
          <p:nvPr>
            <p:ph type="title" idx="4294967295"/>
          </p:nvPr>
        </p:nvSpPr>
        <p:spPr>
          <a:xfrm>
            <a:off x="1222375" y="285750"/>
            <a:ext cx="10969625" cy="1069975"/>
          </a:xfrm>
        </p:spPr>
        <p:txBody>
          <a:bodyPr/>
          <a:lstStyle/>
          <a:p>
            <a:r>
              <a:rPr lang="en-US" dirty="0">
                <a:ea typeface="Roboto" panose="02000000000000000000" pitchFamily="2" charset="0"/>
              </a:rPr>
              <a:t>Cultivating the “Window of Tolerance”</a:t>
            </a:r>
          </a:p>
        </p:txBody>
      </p:sp>
      <p:sp>
        <p:nvSpPr>
          <p:cNvPr id="12" name="Rectangle 11">
            <a:extLst>
              <a:ext uri="{FF2B5EF4-FFF2-40B4-BE49-F238E27FC236}">
                <a16:creationId xmlns:a16="http://schemas.microsoft.com/office/drawing/2014/main" id="{4CB9C3DD-3DE0-A541-8C47-685DBD907BEB}"/>
              </a:ext>
            </a:extLst>
          </p:cNvPr>
          <p:cNvSpPr/>
          <p:nvPr/>
        </p:nvSpPr>
        <p:spPr>
          <a:xfrm>
            <a:off x="719011" y="4182767"/>
            <a:ext cx="2445919" cy="16630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B01E0A-256A-5B48-AE89-BB782593E18A}"/>
              </a:ext>
            </a:extLst>
          </p:cNvPr>
          <p:cNvSpPr/>
          <p:nvPr/>
        </p:nvSpPr>
        <p:spPr>
          <a:xfrm>
            <a:off x="719011" y="1768244"/>
            <a:ext cx="2502492" cy="18762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ACD3B4-326A-7645-8860-E8CEA776F822}"/>
              </a:ext>
            </a:extLst>
          </p:cNvPr>
          <p:cNvSpPr txBox="1"/>
          <p:nvPr/>
        </p:nvSpPr>
        <p:spPr>
          <a:xfrm>
            <a:off x="814307" y="1828564"/>
            <a:ext cx="2350623" cy="1815882"/>
          </a:xfrm>
          <a:prstGeom prst="rect">
            <a:avLst/>
          </a:prstGeom>
          <a:noFill/>
        </p:spPr>
        <p:txBody>
          <a:bodyPr wrap="square" rtlCol="0">
            <a:spAutoFit/>
          </a:bodyPr>
          <a:lstStyle/>
          <a:p>
            <a:r>
              <a:rPr lang="en-US" sz="1400" b="1" dirty="0"/>
              <a:t>Hyperarousal</a:t>
            </a:r>
          </a:p>
          <a:p>
            <a:pPr marL="119063" indent="-119063">
              <a:buFont typeface="Arial" panose="020B0604020202020204" pitchFamily="34" charset="0"/>
              <a:buChar char="•"/>
            </a:pPr>
            <a:r>
              <a:rPr lang="en-US" sz="1400" dirty="0"/>
              <a:t>High adrenaline </a:t>
            </a:r>
          </a:p>
          <a:p>
            <a:pPr marL="119063" indent="-119063">
              <a:buFont typeface="Arial" panose="020B0604020202020204" pitchFamily="34" charset="0"/>
              <a:buChar char="•"/>
            </a:pPr>
            <a:r>
              <a:rPr lang="en-US" sz="1400" dirty="0"/>
              <a:t>Hypervigilant</a:t>
            </a:r>
          </a:p>
          <a:p>
            <a:pPr marL="119063" indent="-119063">
              <a:buFont typeface="Arial" panose="020B0604020202020204" pitchFamily="34" charset="0"/>
              <a:buChar char="•"/>
            </a:pPr>
            <a:r>
              <a:rPr lang="en-US" sz="1400" dirty="0"/>
              <a:t>High energy</a:t>
            </a:r>
          </a:p>
          <a:p>
            <a:pPr marL="119063" indent="-119063">
              <a:buFont typeface="Arial" panose="020B0604020202020204" pitchFamily="34" charset="0"/>
              <a:buChar char="•"/>
            </a:pPr>
            <a:r>
              <a:rPr lang="en-US" sz="1400" dirty="0"/>
              <a:t>Overstimulated</a:t>
            </a:r>
          </a:p>
          <a:p>
            <a:pPr marL="119063" indent="-119063">
              <a:buFont typeface="Arial" panose="020B0604020202020204" pitchFamily="34" charset="0"/>
              <a:buChar char="•"/>
            </a:pPr>
            <a:r>
              <a:rPr lang="en-US" sz="1400" dirty="0"/>
              <a:t>Anxious/panic</a:t>
            </a:r>
          </a:p>
          <a:p>
            <a:pPr marL="119063" indent="-119063">
              <a:buFont typeface="Arial" panose="020B0604020202020204" pitchFamily="34" charset="0"/>
              <a:buChar char="•"/>
            </a:pPr>
            <a:r>
              <a:rPr lang="en-US" sz="1400" dirty="0"/>
              <a:t>Angry</a:t>
            </a:r>
          </a:p>
          <a:p>
            <a:r>
              <a:rPr lang="en-US" sz="1400" b="1" dirty="0">
                <a:highlight>
                  <a:srgbClr val="FFFF00"/>
                </a:highlight>
              </a:rPr>
              <a:t>What you need: Soothing</a:t>
            </a:r>
          </a:p>
        </p:txBody>
      </p:sp>
      <p:sp>
        <p:nvSpPr>
          <p:cNvPr id="15" name="TextBox 14">
            <a:extLst>
              <a:ext uri="{FF2B5EF4-FFF2-40B4-BE49-F238E27FC236}">
                <a16:creationId xmlns:a16="http://schemas.microsoft.com/office/drawing/2014/main" id="{3268F6B6-3133-484E-8E64-78C869F01204}"/>
              </a:ext>
            </a:extLst>
          </p:cNvPr>
          <p:cNvSpPr txBox="1"/>
          <p:nvPr/>
        </p:nvSpPr>
        <p:spPr>
          <a:xfrm>
            <a:off x="780854" y="4224561"/>
            <a:ext cx="2305130" cy="1600438"/>
          </a:xfrm>
          <a:prstGeom prst="rect">
            <a:avLst/>
          </a:prstGeom>
          <a:noFill/>
        </p:spPr>
        <p:txBody>
          <a:bodyPr wrap="square" rtlCol="0">
            <a:spAutoFit/>
          </a:bodyPr>
          <a:lstStyle/>
          <a:p>
            <a:r>
              <a:rPr lang="en-US" sz="1400" b="1" dirty="0"/>
              <a:t>Hypo arousal</a:t>
            </a:r>
          </a:p>
          <a:p>
            <a:pPr marL="119063" indent="-119063">
              <a:buFont typeface="Arial" panose="020B0604020202020204" pitchFamily="34" charset="0"/>
              <a:buChar char="•"/>
            </a:pPr>
            <a:r>
              <a:rPr lang="en-US" sz="1400" dirty="0"/>
              <a:t>Exhausted</a:t>
            </a:r>
          </a:p>
          <a:p>
            <a:pPr marL="119063" indent="-119063">
              <a:buFont typeface="Arial" panose="020B0604020202020204" pitchFamily="34" charset="0"/>
              <a:buChar char="•"/>
            </a:pPr>
            <a:r>
              <a:rPr lang="en-US" sz="1400" dirty="0"/>
              <a:t>Numb</a:t>
            </a:r>
          </a:p>
          <a:p>
            <a:pPr marL="119063" indent="-119063">
              <a:buFont typeface="Arial" panose="020B0604020202020204" pitchFamily="34" charset="0"/>
              <a:buChar char="•"/>
            </a:pPr>
            <a:r>
              <a:rPr lang="en-US" sz="1400" dirty="0"/>
              <a:t>Apathetic</a:t>
            </a:r>
          </a:p>
          <a:p>
            <a:pPr marL="119063" indent="-119063">
              <a:buFont typeface="Arial" panose="020B0604020202020204" pitchFamily="34" charset="0"/>
              <a:buChar char="•"/>
            </a:pPr>
            <a:r>
              <a:rPr lang="en-US" sz="1400" dirty="0"/>
              <a:t>Boredom</a:t>
            </a:r>
          </a:p>
          <a:p>
            <a:r>
              <a:rPr lang="en-US" sz="1400" b="1" dirty="0">
                <a:highlight>
                  <a:srgbClr val="FFFF00"/>
                </a:highlight>
              </a:rPr>
              <a:t>What you need: Connect </a:t>
            </a:r>
            <a:br>
              <a:rPr lang="en-US" sz="1400" b="1" dirty="0">
                <a:highlight>
                  <a:srgbClr val="FFFF00"/>
                </a:highlight>
              </a:rPr>
            </a:br>
            <a:r>
              <a:rPr lang="en-US" sz="1400" b="1" dirty="0">
                <a:highlight>
                  <a:srgbClr val="FFFF00"/>
                </a:highlight>
              </a:rPr>
              <a:t>with your body/feelings</a:t>
            </a:r>
          </a:p>
        </p:txBody>
      </p:sp>
      <p:grpSp>
        <p:nvGrpSpPr>
          <p:cNvPr id="2" name="Group 1" descr="Graph from slide 33 showing the window of tolerance in the middle-right of the graph. ">
            <a:extLst>
              <a:ext uri="{FF2B5EF4-FFF2-40B4-BE49-F238E27FC236}">
                <a16:creationId xmlns:a16="http://schemas.microsoft.com/office/drawing/2014/main" id="{F00B1411-72D0-8C00-C7DB-88ADB81B55C8}"/>
              </a:ext>
            </a:extLst>
          </p:cNvPr>
          <p:cNvGrpSpPr/>
          <p:nvPr/>
        </p:nvGrpSpPr>
        <p:grpSpPr>
          <a:xfrm>
            <a:off x="2805974" y="-295106"/>
            <a:ext cx="8883149" cy="6107894"/>
            <a:chOff x="2805974" y="-295106"/>
            <a:chExt cx="8883149" cy="6107894"/>
          </a:xfrm>
        </p:grpSpPr>
        <p:cxnSp>
          <p:nvCxnSpPr>
            <p:cNvPr id="5" name="Straight Connector 4">
              <a:extLst>
                <a:ext uri="{FF2B5EF4-FFF2-40B4-BE49-F238E27FC236}">
                  <a16:creationId xmlns:a16="http://schemas.microsoft.com/office/drawing/2014/main" id="{92E4613E-8519-8342-8655-B9E0676125B1}"/>
                </a:ext>
              </a:extLst>
            </p:cNvPr>
            <p:cNvCxnSpPr/>
            <p:nvPr/>
          </p:nvCxnSpPr>
          <p:spPr>
            <a:xfrm>
              <a:off x="3496415" y="3198085"/>
              <a:ext cx="7920318"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9B1ABD49-4F37-174A-8029-C3C969164ABE}"/>
                </a:ext>
              </a:extLst>
            </p:cNvPr>
            <p:cNvCxnSpPr/>
            <p:nvPr/>
          </p:nvCxnSpPr>
          <p:spPr>
            <a:xfrm>
              <a:off x="3496415" y="5208547"/>
              <a:ext cx="7920318" cy="0"/>
            </a:xfrm>
            <a:prstGeom prst="line">
              <a:avLst/>
            </a:prstGeom>
            <a:ln w="57150"/>
          </p:spPr>
          <p:style>
            <a:lnRef idx="3">
              <a:schemeClr val="dk1"/>
            </a:lnRef>
            <a:fillRef idx="0">
              <a:schemeClr val="dk1"/>
            </a:fillRef>
            <a:effectRef idx="2">
              <a:schemeClr val="dk1"/>
            </a:effectRef>
            <a:fontRef idx="minor">
              <a:schemeClr val="tx1"/>
            </a:fontRef>
          </p:style>
        </p:cxnSp>
        <p:pic>
          <p:nvPicPr>
            <p:cNvPr id="36" name="Graphic 35" descr="Window with solid fill">
              <a:extLst>
                <a:ext uri="{FF2B5EF4-FFF2-40B4-BE49-F238E27FC236}">
                  <a16:creationId xmlns:a16="http://schemas.microsoft.com/office/drawing/2014/main" id="{C3E37D6E-8F25-8E61-356A-3CF058D2C5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0218" y="3066422"/>
              <a:ext cx="2097229" cy="2097229"/>
            </a:xfrm>
            <a:prstGeom prst="rect">
              <a:avLst/>
            </a:prstGeom>
          </p:spPr>
        </p:pic>
        <p:grpSp>
          <p:nvGrpSpPr>
            <p:cNvPr id="17" name="Group 16">
              <a:extLst>
                <a:ext uri="{FF2B5EF4-FFF2-40B4-BE49-F238E27FC236}">
                  <a16:creationId xmlns:a16="http://schemas.microsoft.com/office/drawing/2014/main" id="{A76AF575-0A84-FF7A-0686-50FAB21D0A7B}"/>
                </a:ext>
              </a:extLst>
            </p:cNvPr>
            <p:cNvGrpSpPr/>
            <p:nvPr/>
          </p:nvGrpSpPr>
          <p:grpSpPr>
            <a:xfrm>
              <a:off x="2805974" y="-295106"/>
              <a:ext cx="8883149" cy="6107894"/>
              <a:chOff x="2145485" y="-600229"/>
              <a:chExt cx="8883149" cy="6107894"/>
            </a:xfrm>
          </p:grpSpPr>
          <p:sp>
            <p:nvSpPr>
              <p:cNvPr id="18" name="Arc 17">
                <a:extLst>
                  <a:ext uri="{FF2B5EF4-FFF2-40B4-BE49-F238E27FC236}">
                    <a16:creationId xmlns:a16="http://schemas.microsoft.com/office/drawing/2014/main" id="{B78E6C32-7A0A-48B7-8ACD-38FFE942BE4E}"/>
                  </a:ext>
                </a:extLst>
              </p:cNvPr>
              <p:cNvSpPr/>
              <p:nvPr/>
            </p:nvSpPr>
            <p:spPr>
              <a:xfrm>
                <a:off x="3274828" y="1889059"/>
                <a:ext cx="2128645" cy="3618606"/>
              </a:xfrm>
              <a:prstGeom prst="arc">
                <a:avLst>
                  <a:gd name="adj1" fmla="val 15224031"/>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2B9B1F2-C048-92F5-17E1-CBD033BACC54}"/>
                  </a:ext>
                </a:extLst>
              </p:cNvPr>
              <p:cNvSpPr/>
              <p:nvPr/>
            </p:nvSpPr>
            <p:spPr>
              <a:xfrm>
                <a:off x="5724206" y="1686545"/>
                <a:ext cx="2128645" cy="3618606"/>
              </a:xfrm>
              <a:prstGeom prst="arc">
                <a:avLst>
                  <a:gd name="adj1" fmla="val 15055296"/>
                  <a:gd name="adj2" fmla="val 1713688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9FCF882-7291-304D-E521-9860CB9BD9ED}"/>
                  </a:ext>
                </a:extLst>
              </p:cNvPr>
              <p:cNvSpPr/>
              <p:nvPr/>
            </p:nvSpPr>
            <p:spPr>
              <a:xfrm>
                <a:off x="7904154" y="1686545"/>
                <a:ext cx="2128645" cy="3618606"/>
              </a:xfrm>
              <a:prstGeom prst="arc">
                <a:avLst>
                  <a:gd name="adj1" fmla="val 15378272"/>
                  <a:gd name="adj2" fmla="val 1677325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036D1681-7318-9ECA-DF70-59EB90ED6BFA}"/>
                  </a:ext>
                </a:extLst>
              </p:cNvPr>
              <p:cNvSpPr/>
              <p:nvPr/>
            </p:nvSpPr>
            <p:spPr>
              <a:xfrm rot="10800000">
                <a:off x="4608580" y="1591835"/>
                <a:ext cx="2128645" cy="3618606"/>
              </a:xfrm>
              <a:prstGeom prst="arc">
                <a:avLst>
                  <a:gd name="adj1" fmla="val 14870594"/>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CC1A2DDC-29BF-8B9C-C1ED-D073E690C61B}"/>
                  </a:ext>
                </a:extLst>
              </p:cNvPr>
              <p:cNvSpPr/>
              <p:nvPr/>
            </p:nvSpPr>
            <p:spPr>
              <a:xfrm rot="10800000">
                <a:off x="7028313" y="1666265"/>
                <a:ext cx="2128645" cy="3544176"/>
              </a:xfrm>
              <a:prstGeom prst="arc">
                <a:avLst>
                  <a:gd name="adj1" fmla="val 14853653"/>
                  <a:gd name="adj2" fmla="val 1745674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A590DA39-3C07-F895-C3E5-A5543C3E62A9}"/>
                  </a:ext>
                </a:extLst>
              </p:cNvPr>
              <p:cNvSpPr/>
              <p:nvPr/>
            </p:nvSpPr>
            <p:spPr>
              <a:xfrm rot="10800000">
                <a:off x="8899989" y="1524987"/>
                <a:ext cx="2128645" cy="3618606"/>
              </a:xfrm>
              <a:prstGeom prst="arc">
                <a:avLst>
                  <a:gd name="adj1" fmla="val 15377195"/>
                  <a:gd name="adj2" fmla="val 1729398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9239D2B-2E35-F105-4BB3-50B2AC574003}"/>
                  </a:ext>
                </a:extLst>
              </p:cNvPr>
              <p:cNvCxnSpPr>
                <a:cxnSpLocks/>
                <a:endCxn id="21" idx="2"/>
              </p:cNvCxnSpPr>
              <p:nvPr/>
            </p:nvCxnSpPr>
            <p:spPr>
              <a:xfrm>
                <a:off x="4853716" y="2104836"/>
                <a:ext cx="299152" cy="28749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A0C098-F38B-AC8A-8108-4A2AE9AAA3D6}"/>
                  </a:ext>
                </a:extLst>
              </p:cNvPr>
              <p:cNvCxnSpPr>
                <a:cxnSpLocks/>
                <a:stCxn id="19" idx="0"/>
              </p:cNvCxnSpPr>
              <p:nvPr/>
            </p:nvCxnSpPr>
            <p:spPr>
              <a:xfrm>
                <a:off x="6249093" y="1936150"/>
                <a:ext cx="24653" cy="2967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49483F-C635-2D6E-5152-E2CB825AB7B6}"/>
                  </a:ext>
                </a:extLst>
              </p:cNvPr>
              <p:cNvCxnSpPr>
                <a:cxnSpLocks/>
                <a:endCxn id="23" idx="2"/>
              </p:cNvCxnSpPr>
              <p:nvPr/>
            </p:nvCxnSpPr>
            <p:spPr>
              <a:xfrm>
                <a:off x="7237459" y="1850652"/>
                <a:ext cx="283156" cy="3082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8260FD8-C1D9-7605-107D-3DAC1AAECB13}"/>
                  </a:ext>
                </a:extLst>
              </p:cNvPr>
              <p:cNvCxnSpPr>
                <a:cxnSpLocks/>
              </p:cNvCxnSpPr>
              <p:nvPr/>
            </p:nvCxnSpPr>
            <p:spPr>
              <a:xfrm>
                <a:off x="8570659" y="1808240"/>
                <a:ext cx="115961" cy="31154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CCFBBE-0A82-FA12-083B-01432659D980}"/>
                  </a:ext>
                </a:extLst>
              </p:cNvPr>
              <p:cNvCxnSpPr>
                <a:cxnSpLocks/>
              </p:cNvCxnSpPr>
              <p:nvPr/>
            </p:nvCxnSpPr>
            <p:spPr>
              <a:xfrm>
                <a:off x="9274830" y="1751067"/>
                <a:ext cx="182547" cy="3174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881C4A-AEA7-9D9A-58BD-C89FFC9ECE4C}"/>
                  </a:ext>
                </a:extLst>
              </p:cNvPr>
              <p:cNvCxnSpPr>
                <a:cxnSpLocks/>
                <a:stCxn id="18" idx="0"/>
                <a:endCxn id="32" idx="0"/>
              </p:cNvCxnSpPr>
              <p:nvPr/>
            </p:nvCxnSpPr>
            <p:spPr>
              <a:xfrm>
                <a:off x="3866215" y="2077495"/>
                <a:ext cx="38863" cy="5921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271BA5AE-8B5A-DFEA-23A1-C230CB7F8E4D}"/>
                  </a:ext>
                </a:extLst>
              </p:cNvPr>
              <p:cNvSpPr/>
              <p:nvPr/>
            </p:nvSpPr>
            <p:spPr>
              <a:xfrm rot="10555056">
                <a:off x="2145485" y="-600229"/>
                <a:ext cx="2128645" cy="3618606"/>
              </a:xfrm>
              <a:prstGeom prst="arc">
                <a:avLst>
                  <a:gd name="adj1" fmla="val 14917636"/>
                  <a:gd name="adj2" fmla="val 168768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34" name="TextBox 33">
            <a:extLst>
              <a:ext uri="{FF2B5EF4-FFF2-40B4-BE49-F238E27FC236}">
                <a16:creationId xmlns:a16="http://schemas.microsoft.com/office/drawing/2014/main" id="{3CA3B1C0-25FA-BF13-733D-A4290E7A1446}"/>
              </a:ext>
            </a:extLst>
          </p:cNvPr>
          <p:cNvSpPr txBox="1"/>
          <p:nvPr/>
        </p:nvSpPr>
        <p:spPr>
          <a:xfrm>
            <a:off x="611255" y="5908143"/>
            <a:ext cx="2986587" cy="276999"/>
          </a:xfrm>
          <a:prstGeom prst="rect">
            <a:avLst/>
          </a:prstGeom>
          <a:noFill/>
        </p:spPr>
        <p:txBody>
          <a:bodyPr wrap="none" rtlCol="0">
            <a:spAutoFit/>
          </a:bodyPr>
          <a:lstStyle/>
          <a:p>
            <a:r>
              <a:rPr lang="en-US" sz="1200" i="1" dirty="0"/>
              <a:t>Siegel, D. 2010 Mindsight, New York: Bantam</a:t>
            </a:r>
          </a:p>
        </p:txBody>
      </p:sp>
      <p:sp>
        <p:nvSpPr>
          <p:cNvPr id="35" name="Pentagon 1">
            <a:extLst>
              <a:ext uri="{FF2B5EF4-FFF2-40B4-BE49-F238E27FC236}">
                <a16:creationId xmlns:a16="http://schemas.microsoft.com/office/drawing/2014/main" id="{32E2722B-5235-DCB0-71F2-E3A24497D389}"/>
              </a:ext>
            </a:extLst>
          </p:cNvPr>
          <p:cNvSpPr/>
          <p:nvPr/>
        </p:nvSpPr>
        <p:spPr>
          <a:xfrm>
            <a:off x="724281" y="1153881"/>
            <a:ext cx="10748707" cy="53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mj-lt"/>
                <a:ea typeface="Roboto" panose="02000000000000000000" pitchFamily="2" charset="0"/>
              </a:rPr>
              <a:t>Window of Tolerance: </a:t>
            </a:r>
            <a:r>
              <a:rPr lang="en-US" dirty="0">
                <a:solidFill>
                  <a:schemeClr val="tx1"/>
                </a:solidFill>
                <a:latin typeface="+mj-lt"/>
                <a:ea typeface="Roboto" panose="02000000000000000000" pitchFamily="2" charset="0"/>
              </a:rPr>
              <a:t>the place where I can respond appropriately to stress and call on resilience</a:t>
            </a:r>
          </a:p>
        </p:txBody>
      </p:sp>
      <p:sp>
        <p:nvSpPr>
          <p:cNvPr id="3" name="Pentagon 2">
            <a:extLst>
              <a:ext uri="{FF2B5EF4-FFF2-40B4-BE49-F238E27FC236}">
                <a16:creationId xmlns:a16="http://schemas.microsoft.com/office/drawing/2014/main" id="{1E282A92-B83E-81EA-120E-5F4F27CF58F3}"/>
              </a:ext>
            </a:extLst>
          </p:cNvPr>
          <p:cNvSpPr/>
          <p:nvPr/>
        </p:nvSpPr>
        <p:spPr>
          <a:xfrm>
            <a:off x="3831435" y="3482797"/>
            <a:ext cx="3834823" cy="1512169"/>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Roboto" panose="02000000000000000000" pitchFamily="2" charset="0"/>
                <a:ea typeface="Roboto" panose="02000000000000000000" pitchFamily="2" charset="0"/>
              </a:rPr>
              <a:t>Window of Tolerance</a:t>
            </a:r>
          </a:p>
          <a:p>
            <a:r>
              <a:rPr lang="en-US" sz="1600" dirty="0">
                <a:latin typeface="Roboto" panose="02000000000000000000" pitchFamily="2" charset="0"/>
                <a:ea typeface="Roboto" panose="02000000000000000000" pitchFamily="2" charset="0"/>
              </a:rPr>
              <a:t>the place where I can respond appropriately to stress and call on resilience</a:t>
            </a:r>
          </a:p>
        </p:txBody>
      </p:sp>
    </p:spTree>
    <p:extLst>
      <p:ext uri="{BB962C8B-B14F-4D97-AF65-F5344CB8AC3E}">
        <p14:creationId xmlns:p14="http://schemas.microsoft.com/office/powerpoint/2010/main" val="3946737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CD7D-9ECF-804B-8FBD-731BA7FA171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bg1"/>
                </a:solidFill>
              </a:rPr>
              <a:t>Own the </a:t>
            </a:r>
            <a:br>
              <a:rPr lang="en-US" sz="5400" dirty="0">
                <a:solidFill>
                  <a:schemeClr val="bg1"/>
                </a:solidFill>
              </a:rPr>
            </a:br>
            <a:r>
              <a:rPr lang="en-US" sz="5400" dirty="0">
                <a:solidFill>
                  <a:schemeClr val="bg1"/>
                </a:solidFill>
              </a:rPr>
              <a:t>Roller Coaster</a:t>
            </a:r>
          </a:p>
        </p:txBody>
      </p:sp>
      <p:sp>
        <p:nvSpPr>
          <p:cNvPr id="3" name="Text Placeholder 2">
            <a:extLst>
              <a:ext uri="{FF2B5EF4-FFF2-40B4-BE49-F238E27FC236}">
                <a16:creationId xmlns:a16="http://schemas.microsoft.com/office/drawing/2014/main" id="{B00937BC-AB2F-FE4B-9E89-867B29C00E2A}"/>
              </a:ext>
            </a:extLst>
          </p:cNvPr>
          <p:cNvSpPr>
            <a:spLocks noGrp="1"/>
          </p:cNvSpPr>
          <p:nvPr>
            <p:ph sz="half" idx="1"/>
          </p:nvPr>
        </p:nvSpPr>
        <p:spPr>
          <a:xfrm>
            <a:off x="640080" y="2872899"/>
            <a:ext cx="4243589" cy="3320668"/>
          </a:xfrm>
        </p:spPr>
        <p:txBody>
          <a:bodyPr vert="horz" lIns="91440" tIns="45720" rIns="91440" bIns="45720" rtlCol="0">
            <a:normAutofit/>
          </a:bodyPr>
          <a:lstStyle/>
          <a:p>
            <a:pPr marL="171450">
              <a:spcAft>
                <a:spcPts val="600"/>
              </a:spcAft>
            </a:pPr>
            <a:r>
              <a:rPr lang="en-US" sz="1700" dirty="0">
                <a:solidFill>
                  <a:schemeClr val="bg1"/>
                </a:solidFill>
              </a:rPr>
              <a:t>Own the roller coaster. Be aware of the impact on your body and brain - you have choices about what actions you can take.</a:t>
            </a:r>
          </a:p>
          <a:p>
            <a:pPr marL="171450">
              <a:spcAft>
                <a:spcPts val="600"/>
              </a:spcAft>
            </a:pPr>
            <a:r>
              <a:rPr lang="en-US" sz="1700" dirty="0">
                <a:solidFill>
                  <a:schemeClr val="bg1"/>
                </a:solidFill>
              </a:rPr>
              <a:t>Plan your transitions: create a ritual that helps you connect with people and previous aspects of yourself.</a:t>
            </a:r>
          </a:p>
          <a:p>
            <a:pPr marL="171450">
              <a:spcAft>
                <a:spcPts val="600"/>
              </a:spcAft>
            </a:pPr>
            <a:r>
              <a:rPr lang="en-US" sz="1700" dirty="0">
                <a:solidFill>
                  <a:schemeClr val="bg1"/>
                </a:solidFill>
              </a:rPr>
              <a:t>Avoid television, things that make you more likely to sit in ‘numb’ for too long.</a:t>
            </a:r>
          </a:p>
          <a:p>
            <a:pPr marL="171450">
              <a:spcAft>
                <a:spcPts val="600"/>
              </a:spcAft>
            </a:pPr>
            <a:r>
              <a:rPr lang="en-US" sz="1700" dirty="0">
                <a:solidFill>
                  <a:schemeClr val="bg1"/>
                </a:solidFill>
              </a:rPr>
              <a:t>Attend to your body. Above the line, things that ‘soothe’ you. Below the line, things that bring you back into a feeling state.</a:t>
            </a:r>
          </a:p>
        </p:txBody>
      </p:sp>
      <p:pic>
        <p:nvPicPr>
          <p:cNvPr id="5" name="Picture 4" descr="Low angle view of a rollercoaster against a blue sky">
            <a:extLst>
              <a:ext uri="{FF2B5EF4-FFF2-40B4-BE49-F238E27FC236}">
                <a16:creationId xmlns:a16="http://schemas.microsoft.com/office/drawing/2014/main" id="{8D509106-4B0A-777F-F3E6-D5D038272D91}"/>
              </a:ext>
            </a:extLst>
          </p:cNvPr>
          <p:cNvPicPr>
            <a:picLocks noChangeAspect="1"/>
          </p:cNvPicPr>
          <p:nvPr/>
        </p:nvPicPr>
        <p:blipFill rotWithShape="1">
          <a:blip r:embed="rId3"/>
          <a:srcRect l="10532" r="2251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545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ound, person, pulling&#10;&#10;Description automatically generated">
            <a:extLst>
              <a:ext uri="{FF2B5EF4-FFF2-40B4-BE49-F238E27FC236}">
                <a16:creationId xmlns:a16="http://schemas.microsoft.com/office/drawing/2014/main" id="{78322F52-753F-0EC2-4559-A0D79AECACA9}"/>
              </a:ext>
            </a:extLst>
          </p:cNvPr>
          <p:cNvPicPr>
            <a:picLocks noChangeAspect="1"/>
          </p:cNvPicPr>
          <p:nvPr/>
        </p:nvPicPr>
        <p:blipFill rotWithShape="1">
          <a:blip r:embed="rId3"/>
          <a:srcRect t="6352" r="23298" b="2740"/>
          <a:stretch/>
        </p:blipFill>
        <p:spPr>
          <a:xfrm>
            <a:off x="3523488" y="10"/>
            <a:ext cx="8668512" cy="6857990"/>
          </a:xfrm>
          <a:prstGeom prst="rect">
            <a:avLst/>
          </a:prstGeom>
        </p:spPr>
      </p:pic>
      <p:sp>
        <p:nvSpPr>
          <p:cNvPr id="4" name="Title 3">
            <a:extLst>
              <a:ext uri="{FF2B5EF4-FFF2-40B4-BE49-F238E27FC236}">
                <a16:creationId xmlns:a16="http://schemas.microsoft.com/office/drawing/2014/main" id="{0AE98F73-3588-A92C-F969-08BD510AB4C4}"/>
              </a:ext>
            </a:extLst>
          </p:cNvPr>
          <p:cNvSpPr>
            <a:spLocks noGrp="1"/>
          </p:cNvSpPr>
          <p:nvPr>
            <p:ph type="title"/>
          </p:nvPr>
        </p:nvSpPr>
        <p:spPr>
          <a:xfrm>
            <a:off x="371094" y="1161288"/>
            <a:ext cx="3438144" cy="1124712"/>
          </a:xfrm>
        </p:spPr>
        <p:txBody>
          <a:bodyPr anchor="b">
            <a:normAutofit/>
          </a:bodyPr>
          <a:lstStyle/>
          <a:p>
            <a:r>
              <a:rPr lang="en-US" sz="2800"/>
              <a:t>Let’s Talk about Resilience</a:t>
            </a:r>
          </a:p>
        </p:txBody>
      </p:sp>
      <p:sp>
        <p:nvSpPr>
          <p:cNvPr id="5" name="Content Placeholder 4"/>
          <p:cNvSpPr>
            <a:spLocks noGrp="1"/>
          </p:cNvSpPr>
          <p:nvPr>
            <p:ph idx="1"/>
          </p:nvPr>
        </p:nvSpPr>
        <p:spPr>
          <a:xfrm>
            <a:off x="371094" y="2718054"/>
            <a:ext cx="2175336" cy="2872518"/>
          </a:xfrm>
        </p:spPr>
        <p:txBody>
          <a:bodyPr vert="horz" lIns="91440" tIns="45720" rIns="91440" bIns="45720" rtlCol="0" anchor="t">
            <a:normAutofit/>
          </a:bodyPr>
          <a:lstStyle/>
          <a:p>
            <a:pPr marL="0" indent="0">
              <a:buNone/>
            </a:pPr>
            <a:r>
              <a:rPr lang="en-US" sz="1700" dirty="0"/>
              <a:t>Resilience is defined as the ability to both adapt and flex with major life stressors, and if knocked down or moved off-course—the ability to bounce or spring back. </a:t>
            </a:r>
          </a:p>
          <a:p>
            <a:pPr marL="0" indent="0">
              <a:buNone/>
            </a:pPr>
            <a:r>
              <a:rPr lang="en-US" sz="1700" dirty="0"/>
              <a:t>(Vaillant, 1993)</a:t>
            </a:r>
          </a:p>
          <a:p>
            <a:pPr marL="0" indent="0">
              <a:buNone/>
            </a:pPr>
            <a:endParaRPr lang="en-US" sz="1700" dirty="0"/>
          </a:p>
        </p:txBody>
      </p:sp>
    </p:spTree>
    <p:extLst>
      <p:ext uri="{BB962C8B-B14F-4D97-AF65-F5344CB8AC3E}">
        <p14:creationId xmlns:p14="http://schemas.microsoft.com/office/powerpoint/2010/main" val="409903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EA293-6295-5340-A547-FB72B271C0E7}"/>
              </a:ext>
            </a:extLst>
          </p:cNvPr>
          <p:cNvSpPr>
            <a:spLocks noGrp="1"/>
          </p:cNvSpPr>
          <p:nvPr>
            <p:ph type="title"/>
          </p:nvPr>
        </p:nvSpPr>
        <p:spPr/>
        <p:txBody>
          <a:bodyPr anchor="ctr">
            <a:normAutofit/>
          </a:bodyPr>
          <a:lstStyle/>
          <a:p>
            <a:r>
              <a:rPr lang="en-US" dirty="0">
                <a:solidFill>
                  <a:schemeClr val="bg1"/>
                </a:solidFill>
              </a:rPr>
              <a:t>Three forms of resilience</a:t>
            </a:r>
          </a:p>
        </p:txBody>
      </p:sp>
      <p:sp>
        <p:nvSpPr>
          <p:cNvPr id="6" name="Content Placeholder 5">
            <a:extLst>
              <a:ext uri="{FF2B5EF4-FFF2-40B4-BE49-F238E27FC236}">
                <a16:creationId xmlns:a16="http://schemas.microsoft.com/office/drawing/2014/main" id="{4C4E97C5-2797-544A-BF72-19DFAA237EAB}"/>
              </a:ext>
            </a:extLst>
          </p:cNvPr>
          <p:cNvSpPr>
            <a:spLocks noGrp="1"/>
          </p:cNvSpPr>
          <p:nvPr>
            <p:ph sz="half" idx="1"/>
          </p:nvPr>
        </p:nvSpPr>
        <p:spPr>
          <a:xfrm>
            <a:off x="838200" y="1825625"/>
            <a:ext cx="3421284" cy="3788097"/>
          </a:xfrm>
        </p:spPr>
        <p:txBody>
          <a:bodyPr>
            <a:normAutofit/>
          </a:bodyPr>
          <a:lstStyle/>
          <a:p>
            <a:r>
              <a:rPr lang="en-US" dirty="0">
                <a:solidFill>
                  <a:schemeClr val="bg1"/>
                </a:solidFill>
              </a:rPr>
              <a:t>Within me </a:t>
            </a:r>
          </a:p>
          <a:p>
            <a:r>
              <a:rPr lang="en-US" dirty="0">
                <a:solidFill>
                  <a:schemeClr val="bg1"/>
                </a:solidFill>
              </a:rPr>
              <a:t>Connected to my relationships</a:t>
            </a:r>
          </a:p>
          <a:p>
            <a:r>
              <a:rPr lang="en-US" dirty="0">
                <a:solidFill>
                  <a:schemeClr val="bg1"/>
                </a:solidFill>
              </a:rPr>
              <a:t>Connected to something bigger than myself: my belief system and/or faith</a:t>
            </a:r>
          </a:p>
          <a:p>
            <a:endParaRPr lang="en-US" dirty="0">
              <a:solidFill>
                <a:schemeClr val="bg1"/>
              </a:solidFill>
            </a:endParaRPr>
          </a:p>
          <a:p>
            <a:endParaRPr lang="en-US" dirty="0"/>
          </a:p>
        </p:txBody>
      </p:sp>
      <p:pic>
        <p:nvPicPr>
          <p:cNvPr id="3" name="Picture 2" descr="Child riding on adult's shoulders">
            <a:extLst>
              <a:ext uri="{FF2B5EF4-FFF2-40B4-BE49-F238E27FC236}">
                <a16:creationId xmlns:a16="http://schemas.microsoft.com/office/drawing/2014/main" id="{7F481A6E-461B-90AC-2746-8F804A416565}"/>
              </a:ext>
            </a:extLst>
          </p:cNvPr>
          <p:cNvPicPr>
            <a:picLocks noChangeAspect="1"/>
          </p:cNvPicPr>
          <p:nvPr/>
        </p:nvPicPr>
        <p:blipFill rotWithShape="1">
          <a:blip r:embed="rId2">
            <a:extLst>
              <a:ext uri="{28A0092B-C50C-407E-A947-70E740481C1C}">
                <a14:useLocalDpi xmlns:a14="http://schemas.microsoft.com/office/drawing/2010/main" val="0"/>
              </a:ext>
            </a:extLst>
          </a:blip>
          <a:srcRect l="8454" r="12059" b="-1"/>
          <a:stretch/>
        </p:blipFill>
        <p:spPr>
          <a:xfrm>
            <a:off x="6172200" y="1825625"/>
            <a:ext cx="5181600" cy="4351338"/>
          </a:xfrm>
          <a:prstGeom prst="rect">
            <a:avLst/>
          </a:prstGeom>
          <a:noFill/>
        </p:spPr>
      </p:pic>
    </p:spTree>
    <p:extLst>
      <p:ext uri="{BB962C8B-B14F-4D97-AF65-F5344CB8AC3E}">
        <p14:creationId xmlns:p14="http://schemas.microsoft.com/office/powerpoint/2010/main" val="332415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3200" dirty="0">
                <a:latin typeface="Roboto" panose="02000000000000000000" pitchFamily="2" charset="0"/>
                <a:ea typeface="Roboto" panose="02000000000000000000" pitchFamily="2" charset="0"/>
              </a:rPr>
              <a:t>5-Phase Cycle of Healing Repeated Trauma</a:t>
            </a:r>
          </a:p>
        </p:txBody>
      </p:sp>
      <p:pic>
        <p:nvPicPr>
          <p:cNvPr id="9" name="Picture 8">
            <a:extLst>
              <a:ext uri="{FF2B5EF4-FFF2-40B4-BE49-F238E27FC236}">
                <a16:creationId xmlns:a16="http://schemas.microsoft.com/office/drawing/2014/main" id="{999C68F8-DB26-8A4D-9BF3-37AB1DA92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926" y="1436914"/>
            <a:ext cx="5762067" cy="5090278"/>
          </a:xfrm>
          <a:prstGeom prst="rect">
            <a:avLst/>
          </a:prstGeom>
          <a:solidFill>
            <a:schemeClr val="bg1"/>
          </a:solidFill>
          <a:ln>
            <a:solidFill>
              <a:schemeClr val="bg1"/>
            </a:solidFill>
          </a:ln>
        </p:spPr>
      </p:pic>
      <p:sp>
        <p:nvSpPr>
          <p:cNvPr id="3" name="TextBox 2">
            <a:extLst>
              <a:ext uri="{FF2B5EF4-FFF2-40B4-BE49-F238E27FC236}">
                <a16:creationId xmlns:a16="http://schemas.microsoft.com/office/drawing/2014/main" id="{00851C3C-A254-354B-B705-CB0244DAD9D3}"/>
              </a:ext>
            </a:extLst>
          </p:cNvPr>
          <p:cNvSpPr txBox="1"/>
          <p:nvPr/>
        </p:nvSpPr>
        <p:spPr>
          <a:xfrm>
            <a:off x="838200" y="1834408"/>
            <a:ext cx="3962400" cy="2062103"/>
          </a:xfrm>
          <a:prstGeom prst="rect">
            <a:avLst/>
          </a:prstGeom>
          <a:noFill/>
        </p:spPr>
        <p:txBody>
          <a:bodyPr wrap="square" rtlCol="0">
            <a:spAutoFit/>
          </a:bodyPr>
          <a:lstStyle/>
          <a:p>
            <a:r>
              <a:rPr lang="en-US" sz="3200" dirty="0"/>
              <a:t>How do individuals, teams and communities recover from trauma?</a:t>
            </a:r>
          </a:p>
        </p:txBody>
      </p:sp>
      <p:sp>
        <p:nvSpPr>
          <p:cNvPr id="6" name="TextBox 5">
            <a:extLst>
              <a:ext uri="{FF2B5EF4-FFF2-40B4-BE49-F238E27FC236}">
                <a16:creationId xmlns:a16="http://schemas.microsoft.com/office/drawing/2014/main" id="{3A569315-3934-4641-8330-F565E2B19D21}"/>
              </a:ext>
            </a:extLst>
          </p:cNvPr>
          <p:cNvSpPr txBox="1"/>
          <p:nvPr/>
        </p:nvSpPr>
        <p:spPr>
          <a:xfrm>
            <a:off x="279199" y="5776433"/>
            <a:ext cx="3568606" cy="261610"/>
          </a:xfrm>
          <a:prstGeom prst="rect">
            <a:avLst/>
          </a:prstGeom>
          <a:noFill/>
        </p:spPr>
        <p:txBody>
          <a:bodyPr wrap="none" rtlCol="0">
            <a:spAutoFit/>
          </a:bodyPr>
          <a:lstStyle/>
          <a:p>
            <a:r>
              <a:rPr lang="en-US" sz="1100" i="1" dirty="0"/>
              <a:t>Schmelzer, G. (2018). Journey Through Trauma. NY: Avery. </a:t>
            </a:r>
          </a:p>
        </p:txBody>
      </p:sp>
    </p:spTree>
    <p:extLst>
      <p:ext uri="{BB962C8B-B14F-4D97-AF65-F5344CB8AC3E}">
        <p14:creationId xmlns:p14="http://schemas.microsoft.com/office/powerpoint/2010/main" val="3964218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dirty="0"/>
              <a:t>Crisis</a:t>
            </a:r>
            <a:endParaRPr lang="en-US"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AF2F56D8-9B84-E040-15AB-22281634061C}"/>
              </a:ext>
            </a:extLst>
          </p:cNvPr>
          <p:cNvSpPr>
            <a:spLocks noGrp="1"/>
          </p:cNvSpPr>
          <p:nvPr>
            <p:ph idx="1"/>
          </p:nvPr>
        </p:nvSpPr>
        <p:spPr>
          <a:xfrm>
            <a:off x="838200" y="2130071"/>
            <a:ext cx="4215714" cy="3122649"/>
          </a:xfrm>
        </p:spPr>
        <p:txBody>
          <a:bodyPr>
            <a:normAutofit/>
          </a:bodyPr>
          <a:lstStyle/>
          <a:p>
            <a:pPr marL="0" indent="0">
              <a:buNone/>
            </a:pPr>
            <a:r>
              <a:rPr lang="en-US" sz="3200" i="1" dirty="0">
                <a:latin typeface="+mj-lt"/>
                <a:ea typeface="Roboto" panose="02000000000000000000" pitchFamily="2" charset="0"/>
              </a:rPr>
              <a:t>When a crisis occurs (at any phase), return to Preparation</a:t>
            </a:r>
            <a:endParaRPr lang="en-US" sz="3200" i="1" dirty="0">
              <a:latin typeface="+mj-lt"/>
            </a:endParaRPr>
          </a:p>
        </p:txBody>
      </p:sp>
      <p:pic>
        <p:nvPicPr>
          <p:cNvPr id="8" name="Picture 7" descr="Shows the 5-Phase Cycle of Healing Repeated Trauma with a crisis added to the cycle. ">
            <a:extLst>
              <a:ext uri="{FF2B5EF4-FFF2-40B4-BE49-F238E27FC236}">
                <a16:creationId xmlns:a16="http://schemas.microsoft.com/office/drawing/2014/main" id="{94149D2D-00D3-144F-8C4A-98E2CEE2BECC}"/>
              </a:ext>
            </a:extLst>
          </p:cNvPr>
          <p:cNvPicPr>
            <a:picLocks noChangeAspect="1"/>
          </p:cNvPicPr>
          <p:nvPr/>
        </p:nvPicPr>
        <p:blipFill rotWithShape="1">
          <a:blip r:embed="rId2">
            <a:extLst>
              <a:ext uri="{28A0092B-C50C-407E-A947-70E740481C1C}">
                <a14:useLocalDpi xmlns:a14="http://schemas.microsoft.com/office/drawing/2010/main" val="0"/>
              </a:ext>
            </a:extLst>
          </a:blip>
          <a:srcRect l="3882" t="3524" r="4907" b="3687"/>
          <a:stretch/>
        </p:blipFill>
        <p:spPr>
          <a:xfrm>
            <a:off x="5688241" y="1266887"/>
            <a:ext cx="5257800" cy="5089999"/>
          </a:xfrm>
          <a:prstGeom prst="ellipse">
            <a:avLst/>
          </a:prstGeom>
          <a:solidFill>
            <a:schemeClr val="bg1"/>
          </a:solidFill>
        </p:spPr>
      </p:pic>
      <p:sp>
        <p:nvSpPr>
          <p:cNvPr id="6" name="Line Callout 1 (Accent Bar) 5" descr="Line connecting &quot;Unintegration/Disintegration&quot; to the Crisis piece of the cycle. ">
            <a:extLst>
              <a:ext uri="{FF2B5EF4-FFF2-40B4-BE49-F238E27FC236}">
                <a16:creationId xmlns:a16="http://schemas.microsoft.com/office/drawing/2014/main" id="{E49D0E3A-7EB6-DF43-A818-C765388ACA92}"/>
              </a:ext>
            </a:extLst>
          </p:cNvPr>
          <p:cNvSpPr/>
          <p:nvPr/>
        </p:nvSpPr>
        <p:spPr>
          <a:xfrm>
            <a:off x="5688241" y="429269"/>
            <a:ext cx="1896525" cy="878766"/>
          </a:xfrm>
          <a:prstGeom prst="accentCallout1">
            <a:avLst>
              <a:gd name="adj1" fmla="val 43858"/>
              <a:gd name="adj2" fmla="val 102884"/>
              <a:gd name="adj3" fmla="val 120638"/>
              <a:gd name="adj4" fmla="val 16928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Unintegration/ Disintegration</a:t>
            </a:r>
          </a:p>
        </p:txBody>
      </p:sp>
      <p:sp>
        <p:nvSpPr>
          <p:cNvPr id="7" name="Line Callout 1 (Accent Bar) 6" descr="Line linking &quot;Stabilization&quot; to the preparation piece of the cycle. ">
            <a:extLst>
              <a:ext uri="{FF2B5EF4-FFF2-40B4-BE49-F238E27FC236}">
                <a16:creationId xmlns:a16="http://schemas.microsoft.com/office/drawing/2014/main" id="{B168E9D7-2C57-064C-BFA5-49094B617417}"/>
              </a:ext>
            </a:extLst>
          </p:cNvPr>
          <p:cNvSpPr/>
          <p:nvPr/>
        </p:nvSpPr>
        <p:spPr>
          <a:xfrm>
            <a:off x="10189528" y="1266887"/>
            <a:ext cx="1513026" cy="730054"/>
          </a:xfrm>
          <a:prstGeom prst="accentCallout1">
            <a:avLst>
              <a:gd name="adj1" fmla="val 103216"/>
              <a:gd name="adj2" fmla="val 104160"/>
              <a:gd name="adj3" fmla="val 247968"/>
              <a:gd name="adj4" fmla="val 2236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Stabilization</a:t>
            </a:r>
          </a:p>
        </p:txBody>
      </p:sp>
      <p:sp>
        <p:nvSpPr>
          <p:cNvPr id="9" name="TextBox 8">
            <a:extLst>
              <a:ext uri="{FF2B5EF4-FFF2-40B4-BE49-F238E27FC236}">
                <a16:creationId xmlns:a16="http://schemas.microsoft.com/office/drawing/2014/main" id="{996BF0D4-B558-4128-1E86-DF6466A0177F}"/>
              </a:ext>
            </a:extLst>
          </p:cNvPr>
          <p:cNvSpPr txBox="1"/>
          <p:nvPr/>
        </p:nvSpPr>
        <p:spPr>
          <a:xfrm>
            <a:off x="416132" y="5538214"/>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86848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18EC0-4384-1C2A-1193-94C431EC75D2}"/>
              </a:ext>
            </a:extLst>
          </p:cNvPr>
          <p:cNvSpPr>
            <a:spLocks noGrp="1"/>
          </p:cNvSpPr>
          <p:nvPr>
            <p:ph type="ctrTitle"/>
          </p:nvPr>
        </p:nvSpPr>
        <p:spPr>
          <a:xfrm>
            <a:off x="1524000" y="2095384"/>
            <a:ext cx="9144000" cy="2387600"/>
          </a:xfrm>
        </p:spPr>
        <p:txBody>
          <a:bodyPr>
            <a:normAutofit fontScale="90000"/>
          </a:bodyPr>
          <a:lstStyle/>
          <a:p>
            <a:r>
              <a:rPr lang="en-US" dirty="0"/>
              <a:t>So how can leaders and managers talk about trauma?</a:t>
            </a:r>
          </a:p>
        </p:txBody>
      </p:sp>
    </p:spTree>
    <p:extLst>
      <p:ext uri="{BB962C8B-B14F-4D97-AF65-F5344CB8AC3E}">
        <p14:creationId xmlns:p14="http://schemas.microsoft.com/office/powerpoint/2010/main" val="1646907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EDAAF-EFEB-55AD-6B40-DF9DBB558DC8}"/>
              </a:ext>
            </a:extLst>
          </p:cNvPr>
          <p:cNvSpPr>
            <a:spLocks noGrp="1"/>
          </p:cNvSpPr>
          <p:nvPr>
            <p:ph type="ctrTitle"/>
          </p:nvPr>
        </p:nvSpPr>
        <p:spPr>
          <a:xfrm>
            <a:off x="1172190" y="3098800"/>
            <a:ext cx="9144000" cy="2387600"/>
          </a:xfrm>
        </p:spPr>
        <p:txBody>
          <a:bodyPr>
            <a:normAutofit fontScale="90000"/>
          </a:bodyPr>
          <a:lstStyle/>
          <a:p>
            <a:r>
              <a:rPr lang="en-US" dirty="0">
                <a:latin typeface="Helvetica" pitchFamily="2" charset="0"/>
              </a:rPr>
              <a:t>T</a:t>
            </a:r>
            <a:r>
              <a:rPr lang="en-US" dirty="0">
                <a:effectLst/>
                <a:latin typeface="Helvetica" pitchFamily="2" charset="0"/>
              </a:rPr>
              <a:t>here must be those among whom we can sit down and weep and still be counted as warriors.</a:t>
            </a:r>
            <a:br>
              <a:rPr lang="en-US" dirty="0">
                <a:effectLst/>
                <a:latin typeface="Helvetica" pitchFamily="2" charset="0"/>
              </a:rPr>
            </a:br>
            <a:endParaRPr lang="en-US" dirty="0"/>
          </a:p>
        </p:txBody>
      </p:sp>
      <p:sp>
        <p:nvSpPr>
          <p:cNvPr id="6" name="TextBox 5">
            <a:extLst>
              <a:ext uri="{FF2B5EF4-FFF2-40B4-BE49-F238E27FC236}">
                <a16:creationId xmlns:a16="http://schemas.microsoft.com/office/drawing/2014/main" id="{81694BFD-62F9-43C5-BE3F-51D69577BAF2}"/>
              </a:ext>
            </a:extLst>
          </p:cNvPr>
          <p:cNvSpPr txBox="1"/>
          <p:nvPr/>
        </p:nvSpPr>
        <p:spPr>
          <a:xfrm>
            <a:off x="8028877" y="4694663"/>
            <a:ext cx="1497526" cy="369332"/>
          </a:xfrm>
          <a:prstGeom prst="rect">
            <a:avLst/>
          </a:prstGeom>
          <a:noFill/>
        </p:spPr>
        <p:txBody>
          <a:bodyPr wrap="none" rtlCol="0">
            <a:spAutoFit/>
          </a:bodyPr>
          <a:lstStyle/>
          <a:p>
            <a:r>
              <a:rPr lang="en-US" dirty="0">
                <a:solidFill>
                  <a:schemeClr val="bg1"/>
                </a:solidFill>
              </a:rPr>
              <a:t>Adrienne Rich</a:t>
            </a:r>
          </a:p>
        </p:txBody>
      </p:sp>
    </p:spTree>
    <p:extLst>
      <p:ext uri="{BB962C8B-B14F-4D97-AF65-F5344CB8AC3E}">
        <p14:creationId xmlns:p14="http://schemas.microsoft.com/office/powerpoint/2010/main" val="2200800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BE3E-D730-644B-84FD-5272F6AE5737}"/>
              </a:ext>
            </a:extLst>
          </p:cNvPr>
          <p:cNvSpPr>
            <a:spLocks noGrp="1"/>
          </p:cNvSpPr>
          <p:nvPr>
            <p:ph type="title"/>
          </p:nvPr>
        </p:nvSpPr>
        <p:spPr>
          <a:xfrm>
            <a:off x="836611" y="400756"/>
            <a:ext cx="9672362" cy="1211066"/>
          </a:xfrm>
        </p:spPr>
        <p:txBody>
          <a:bodyPr anchor="b">
            <a:normAutofit fontScale="90000"/>
          </a:bodyPr>
          <a:lstStyle/>
          <a:p>
            <a:r>
              <a:rPr lang="en-US" sz="4400" dirty="0">
                <a:solidFill>
                  <a:schemeClr val="tx1"/>
                </a:solidFill>
                <a:latin typeface="Roboto" panose="02000000000000000000" pitchFamily="2" charset="0"/>
                <a:ea typeface="Roboto" panose="02000000000000000000" pitchFamily="2" charset="0"/>
              </a:rPr>
              <a:t>Leaders Establish Base Camp for Stressful Times</a:t>
            </a:r>
          </a:p>
        </p:txBody>
      </p:sp>
      <p:sp>
        <p:nvSpPr>
          <p:cNvPr id="4" name="Text Placeholder 3">
            <a:extLst>
              <a:ext uri="{FF2B5EF4-FFF2-40B4-BE49-F238E27FC236}">
                <a16:creationId xmlns:a16="http://schemas.microsoft.com/office/drawing/2014/main" id="{B8CCCEC8-5E16-7440-A956-267B0921FB7A}"/>
              </a:ext>
            </a:extLst>
          </p:cNvPr>
          <p:cNvSpPr>
            <a:spLocks noGrp="1"/>
          </p:cNvSpPr>
          <p:nvPr>
            <p:ph type="body" sz="half" idx="2"/>
          </p:nvPr>
        </p:nvSpPr>
        <p:spPr>
          <a:xfrm>
            <a:off x="836611" y="1946008"/>
            <a:ext cx="3932237" cy="3811588"/>
          </a:xfrm>
        </p:spPr>
        <p:txBody>
          <a:bodyPr>
            <a:normAutofit/>
          </a:bodyPr>
          <a:lstStyle/>
          <a:p>
            <a:r>
              <a:rPr lang="en-US" sz="2800" dirty="0">
                <a:latin typeface="+mn-lt"/>
              </a:rPr>
              <a:t>Base Camp: a main encampment providing resources, shelter, and communications that serves as a starting and staging area for a larger activity, for example in mountaineering</a:t>
            </a:r>
          </a:p>
          <a:p>
            <a:endParaRPr lang="en-US" dirty="0"/>
          </a:p>
        </p:txBody>
      </p:sp>
      <p:pic>
        <p:nvPicPr>
          <p:cNvPr id="5" name="Content Placeholder 6" descr="mari-partyka-PLzgu9O7xag-unsplash.jpg">
            <a:extLst>
              <a:ext uri="{FF2B5EF4-FFF2-40B4-BE49-F238E27FC236}">
                <a16:creationId xmlns:a16="http://schemas.microsoft.com/office/drawing/2014/main" id="{C4B2A4B3-3C5B-2A4A-B567-0D1EC1843FA5}"/>
              </a:ext>
            </a:extLst>
          </p:cNvPr>
          <p:cNvPicPr>
            <a:picLocks noChangeAspect="1"/>
          </p:cNvPicPr>
          <p:nvPr/>
        </p:nvPicPr>
        <p:blipFill rotWithShape="1">
          <a:blip r:embed="rId2">
            <a:extLst>
              <a:ext uri="{28A0092B-C50C-407E-A947-70E740481C1C}">
                <a14:useLocalDpi xmlns:a14="http://schemas.microsoft.com/office/drawing/2010/main" val="0"/>
              </a:ext>
            </a:extLst>
          </a:blip>
          <a:srcRect r="5014" b="-3"/>
          <a:stretch/>
        </p:blipFill>
        <p:spPr>
          <a:xfrm>
            <a:off x="5183189" y="1218157"/>
            <a:ext cx="6172200" cy="4873625"/>
          </a:xfrm>
          <a:prstGeom prst="rect">
            <a:avLst/>
          </a:prstGeom>
          <a:noFill/>
          <a:effectLst>
            <a:softEdge rad="368300"/>
          </a:effectLst>
        </p:spPr>
      </p:pic>
      <p:sp>
        <p:nvSpPr>
          <p:cNvPr id="3" name="TextBox 2">
            <a:extLst>
              <a:ext uri="{FF2B5EF4-FFF2-40B4-BE49-F238E27FC236}">
                <a16:creationId xmlns:a16="http://schemas.microsoft.com/office/drawing/2014/main" id="{64780E6E-0664-D623-0086-9FBE02270449}"/>
              </a:ext>
            </a:extLst>
          </p:cNvPr>
          <p:cNvSpPr txBox="1"/>
          <p:nvPr/>
        </p:nvSpPr>
        <p:spPr>
          <a:xfrm>
            <a:off x="115191" y="5784005"/>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289508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1D2F-3F66-5344-AE1F-619FC5B0CDBF}"/>
              </a:ext>
            </a:extLst>
          </p:cNvPr>
          <p:cNvSpPr>
            <a:spLocks noGrp="1"/>
          </p:cNvSpPr>
          <p:nvPr>
            <p:ph type="title"/>
          </p:nvPr>
        </p:nvSpPr>
        <p:spPr/>
        <p:txBody>
          <a:bodyPr/>
          <a:lstStyle/>
          <a:p>
            <a:r>
              <a:rPr lang="en-US" dirty="0">
                <a:solidFill>
                  <a:schemeClr val="tx1"/>
                </a:solidFill>
                <a:latin typeface="Roboto" panose="02000000000000000000" pitchFamily="2" charset="0"/>
                <a:ea typeface="Roboto" panose="02000000000000000000" pitchFamily="2" charset="0"/>
              </a:rPr>
              <a:t>Questions to support Base Camp for Ourselves  and our Teams</a:t>
            </a:r>
          </a:p>
        </p:txBody>
      </p:sp>
      <p:sp>
        <p:nvSpPr>
          <p:cNvPr id="3" name="Content Placeholder 2">
            <a:extLst>
              <a:ext uri="{FF2B5EF4-FFF2-40B4-BE49-F238E27FC236}">
                <a16:creationId xmlns:a16="http://schemas.microsoft.com/office/drawing/2014/main" id="{648D268C-8B2A-444D-8846-108347D48963}"/>
              </a:ext>
            </a:extLst>
          </p:cNvPr>
          <p:cNvSpPr>
            <a:spLocks noGrp="1"/>
          </p:cNvSpPr>
          <p:nvPr>
            <p:ph idx="1"/>
          </p:nvPr>
        </p:nvSpPr>
        <p:spPr>
          <a:xfrm>
            <a:off x="838200" y="1969463"/>
            <a:ext cx="10515600" cy="4351338"/>
          </a:xfrm>
        </p:spPr>
        <p:txBody>
          <a:bodyPr>
            <a:normAutofit/>
          </a:bodyPr>
          <a:lstStyle/>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of my strengths I (we) can rely on?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routines that can support me (us)?</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Who is on my (our) ‘team?’ and can offer support? How can I communicate with them more effectively?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What are some practices/activities that help me (us) feel grounded or more effective?   </a:t>
            </a:r>
          </a:p>
          <a:p>
            <a:pPr>
              <a:spcAft>
                <a:spcPts val="600"/>
              </a:spcAft>
              <a:buFont typeface="Arial" panose="020B0604020202020204" pitchFamily="34" charset="0"/>
              <a:buChar char="•"/>
            </a:pPr>
            <a:r>
              <a:rPr lang="en-US" dirty="0">
                <a:latin typeface="Roboto" panose="02000000000000000000" pitchFamily="2" charset="0"/>
                <a:ea typeface="Roboto" panose="02000000000000000000" pitchFamily="2" charset="0"/>
              </a:rPr>
              <a:t>How do I know it is time to slow down and return to Base Camp? (How will we know..)</a:t>
            </a:r>
          </a:p>
          <a:p>
            <a:pPr marL="0" indent="0">
              <a:buNone/>
            </a:pPr>
            <a:endParaRPr lang="en-US" sz="2400" dirty="0">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3CFFF95D-235F-B978-69A6-851558AEC856}"/>
              </a:ext>
            </a:extLst>
          </p:cNvPr>
          <p:cNvSpPr txBox="1"/>
          <p:nvPr/>
        </p:nvSpPr>
        <p:spPr>
          <a:xfrm>
            <a:off x="7627160" y="5746558"/>
            <a:ext cx="4954946" cy="307777"/>
          </a:xfrm>
          <a:prstGeom prst="rect">
            <a:avLst/>
          </a:prstGeom>
          <a:noFill/>
        </p:spPr>
        <p:txBody>
          <a:bodyPr wrap="none" rtlCol="0">
            <a:spAutoFit/>
          </a:bodyPr>
          <a:lstStyle/>
          <a:p>
            <a:r>
              <a:rPr lang="en-US" sz="1400" i="1" dirty="0" err="1"/>
              <a:t>Schmelzer</a:t>
            </a:r>
            <a:r>
              <a:rPr lang="en-US" sz="1400" i="1" dirty="0"/>
              <a:t>, G. (2018). Journey Through Trauma. NY: Avery. </a:t>
            </a:r>
          </a:p>
        </p:txBody>
      </p:sp>
    </p:spTree>
    <p:extLst>
      <p:ext uri="{BB962C8B-B14F-4D97-AF65-F5344CB8AC3E}">
        <p14:creationId xmlns:p14="http://schemas.microsoft.com/office/powerpoint/2010/main" val="299425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8DB2-C2A9-4243-2C21-19267F95F47C}"/>
              </a:ext>
            </a:extLst>
          </p:cNvPr>
          <p:cNvSpPr>
            <a:spLocks noGrp="1"/>
          </p:cNvSpPr>
          <p:nvPr>
            <p:ph type="title"/>
          </p:nvPr>
        </p:nvSpPr>
        <p:spPr/>
        <p:txBody>
          <a:bodyPr/>
          <a:lstStyle/>
          <a:p>
            <a:r>
              <a:rPr lang="en-US" dirty="0"/>
              <a:t>Mental Health in the Newsroom is highly impacted by Trauma</a:t>
            </a:r>
          </a:p>
        </p:txBody>
      </p:sp>
      <p:sp>
        <p:nvSpPr>
          <p:cNvPr id="3" name="Content Placeholder 2">
            <a:extLst>
              <a:ext uri="{FF2B5EF4-FFF2-40B4-BE49-F238E27FC236}">
                <a16:creationId xmlns:a16="http://schemas.microsoft.com/office/drawing/2014/main" id="{F47F8595-A8A6-D580-F531-B9167E222E4D}"/>
              </a:ext>
            </a:extLst>
          </p:cNvPr>
          <p:cNvSpPr>
            <a:spLocks noGrp="1"/>
          </p:cNvSpPr>
          <p:nvPr>
            <p:ph idx="1"/>
          </p:nvPr>
        </p:nvSpPr>
        <p:spPr>
          <a:xfrm>
            <a:off x="838200" y="2082104"/>
            <a:ext cx="10515600" cy="2885860"/>
          </a:xfrm>
        </p:spPr>
        <p:txBody>
          <a:bodyPr>
            <a:normAutofit fontScale="92500" lnSpcReduction="10000"/>
          </a:bodyPr>
          <a:lstStyle/>
          <a:p>
            <a:r>
              <a:rPr lang="en-US" sz="3600" b="0" i="0" dirty="0">
                <a:solidFill>
                  <a:srgbClr val="282828"/>
                </a:solidFill>
                <a:effectLst/>
                <a:latin typeface="pt serif script=all rev=5"/>
              </a:rPr>
              <a:t>Journalists have reported rates of anxiety and depression that are 4 X the average population</a:t>
            </a:r>
          </a:p>
          <a:p>
            <a:r>
              <a:rPr lang="en-US" sz="3600" b="0" i="0" dirty="0">
                <a:solidFill>
                  <a:srgbClr val="282828"/>
                </a:solidFill>
                <a:effectLst/>
                <a:latin typeface="pt serif script=all rev=5"/>
              </a:rPr>
              <a:t>60% of journalists have reported symptoms of anxiety, depression, or PTSD</a:t>
            </a:r>
          </a:p>
          <a:p>
            <a:r>
              <a:rPr lang="en-US" sz="3600" b="0" i="0" dirty="0">
                <a:solidFill>
                  <a:srgbClr val="282828"/>
                </a:solidFill>
                <a:effectLst/>
                <a:latin typeface="pt serif script=all rev=5"/>
              </a:rPr>
              <a:t>80 to 100% of journalists have been exposed to work-related traumatic events. </a:t>
            </a:r>
            <a:endParaRPr lang="en-US" sz="3600" dirty="0"/>
          </a:p>
        </p:txBody>
      </p:sp>
    </p:spTree>
    <p:extLst>
      <p:ext uri="{BB962C8B-B14F-4D97-AF65-F5344CB8AC3E}">
        <p14:creationId xmlns:p14="http://schemas.microsoft.com/office/powerpoint/2010/main" val="1962649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9C02353D-88E5-29D4-8337-73846DA8F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000" y="484602"/>
            <a:ext cx="3177770" cy="4799082"/>
          </a:xfrm>
          <a:prstGeom prst="rect">
            <a:avLst/>
          </a:prstGeom>
        </p:spPr>
      </p:pic>
      <p:sp>
        <p:nvSpPr>
          <p:cNvPr id="8" name="TextBox 7">
            <a:extLst>
              <a:ext uri="{FF2B5EF4-FFF2-40B4-BE49-F238E27FC236}">
                <a16:creationId xmlns:a16="http://schemas.microsoft.com/office/drawing/2014/main" id="{3565EA8C-C99B-1DCA-0463-5A636603CCDC}"/>
              </a:ext>
            </a:extLst>
          </p:cNvPr>
          <p:cNvSpPr txBox="1"/>
          <p:nvPr/>
        </p:nvSpPr>
        <p:spPr>
          <a:xfrm>
            <a:off x="4331682" y="1546269"/>
            <a:ext cx="6098582" cy="2510816"/>
          </a:xfrm>
          <a:prstGeom prst="rect">
            <a:avLst/>
          </a:prstGeom>
          <a:noFill/>
        </p:spPr>
        <p:txBody>
          <a:bodyPr wrap="square">
            <a:spAutoFit/>
          </a:bodyPr>
          <a:lstStyle/>
          <a:p>
            <a:pPr>
              <a:lnSpc>
                <a:spcPct val="110000"/>
              </a:lnSpc>
            </a:pPr>
            <a:r>
              <a:rPr lang="en-US" sz="1800" b="1" dirty="0">
                <a:solidFill>
                  <a:schemeClr val="bg1"/>
                </a:solidFill>
                <a:latin typeface="Montserrat" pitchFamily="2" charset="77"/>
              </a:rPr>
              <a:t>Gretchen Schmelzer, PhD</a:t>
            </a:r>
          </a:p>
          <a:p>
            <a:pPr>
              <a:lnSpc>
                <a:spcPct val="110000"/>
              </a:lnSpc>
            </a:pPr>
            <a:r>
              <a:rPr lang="en-US" sz="1800" dirty="0" err="1">
                <a:solidFill>
                  <a:schemeClr val="bg1"/>
                </a:solidFill>
                <a:latin typeface="Montserrat" pitchFamily="2" charset="77"/>
              </a:rPr>
              <a:t>gretchen@gretchenschmelzer.com</a:t>
            </a:r>
            <a:endParaRPr lang="en-US" sz="1800" dirty="0">
              <a:solidFill>
                <a:schemeClr val="bg1"/>
              </a:solidFill>
              <a:latin typeface="Montserrat" pitchFamily="2" charset="77"/>
            </a:endParaRPr>
          </a:p>
          <a:p>
            <a:pPr>
              <a:lnSpc>
                <a:spcPct val="110000"/>
              </a:lnSpc>
            </a:pPr>
            <a:r>
              <a:rPr lang="en-US" sz="1800" dirty="0">
                <a:solidFill>
                  <a:schemeClr val="bg1"/>
                </a:solidFill>
                <a:latin typeface="Montserrat" pitchFamily="2" charset="77"/>
              </a:rPr>
              <a:t>https://</a:t>
            </a:r>
            <a:r>
              <a:rPr lang="en-US" sz="1800" dirty="0" err="1">
                <a:solidFill>
                  <a:schemeClr val="bg1"/>
                </a:solidFill>
                <a:latin typeface="Montserrat" pitchFamily="2" charset="77"/>
              </a:rPr>
              <a:t>gretchenschmelzer.com</a:t>
            </a:r>
            <a:r>
              <a:rPr lang="en-US" sz="1800" dirty="0">
                <a:solidFill>
                  <a:schemeClr val="bg1"/>
                </a:solidFill>
                <a:latin typeface="Montserrat" pitchFamily="2" charset="77"/>
              </a:rPr>
              <a:t>/</a:t>
            </a:r>
          </a:p>
          <a:p>
            <a:pPr>
              <a:lnSpc>
                <a:spcPct val="110000"/>
              </a:lnSpc>
            </a:pPr>
            <a:r>
              <a:rPr lang="en-US" sz="1800" dirty="0">
                <a:solidFill>
                  <a:schemeClr val="bg1"/>
                </a:solidFill>
                <a:latin typeface="Montserrat" pitchFamily="2" charset="77"/>
              </a:rPr>
              <a:t>https://</a:t>
            </a:r>
            <a:r>
              <a:rPr lang="en-US" sz="1800" dirty="0" err="1">
                <a:solidFill>
                  <a:schemeClr val="bg1"/>
                </a:solidFill>
                <a:latin typeface="Montserrat" pitchFamily="2" charset="77"/>
              </a:rPr>
              <a:t>www.centerfortraumaandleadership.com</a:t>
            </a:r>
            <a:r>
              <a:rPr lang="en-US" sz="1800" dirty="0">
                <a:solidFill>
                  <a:schemeClr val="bg1"/>
                </a:solidFill>
                <a:latin typeface="Montserrat" pitchFamily="2" charset="77"/>
              </a:rPr>
              <a:t>/</a:t>
            </a:r>
          </a:p>
          <a:p>
            <a:pPr>
              <a:lnSpc>
                <a:spcPct val="110000"/>
              </a:lnSpc>
            </a:pPr>
            <a:endParaRPr lang="en-US" sz="1800" dirty="0">
              <a:solidFill>
                <a:schemeClr val="bg1"/>
              </a:solidFill>
              <a:latin typeface="Montserrat" pitchFamily="2" charset="77"/>
            </a:endParaRPr>
          </a:p>
          <a:p>
            <a:pPr>
              <a:lnSpc>
                <a:spcPct val="110000"/>
              </a:lnSpc>
            </a:pPr>
            <a:r>
              <a:rPr lang="en-US" sz="1800" dirty="0">
                <a:solidFill>
                  <a:schemeClr val="bg1"/>
                </a:solidFill>
                <a:latin typeface="Montserrat" pitchFamily="2" charset="77"/>
              </a:rPr>
              <a:t>Twitter: @</a:t>
            </a:r>
            <a:r>
              <a:rPr lang="en-US" sz="1800" dirty="0" err="1">
                <a:solidFill>
                  <a:schemeClr val="bg1"/>
                </a:solidFill>
                <a:latin typeface="Montserrat" pitchFamily="2" charset="77"/>
              </a:rPr>
              <a:t>TheTrailGuide</a:t>
            </a:r>
            <a:endParaRPr lang="en-US" sz="1800" dirty="0">
              <a:solidFill>
                <a:schemeClr val="bg1"/>
              </a:solidFill>
              <a:latin typeface="Montserrat" pitchFamily="2" charset="77"/>
            </a:endParaRPr>
          </a:p>
          <a:p>
            <a:pPr>
              <a:lnSpc>
                <a:spcPct val="110000"/>
              </a:lnSpc>
            </a:pPr>
            <a:r>
              <a:rPr lang="en-US" sz="1800" dirty="0">
                <a:solidFill>
                  <a:schemeClr val="bg1"/>
                </a:solidFill>
                <a:latin typeface="Montserrat" pitchFamily="2" charset="77"/>
              </a:rPr>
              <a:t>Facebook: @</a:t>
            </a:r>
            <a:r>
              <a:rPr lang="en-US" sz="1800" dirty="0" err="1">
                <a:solidFill>
                  <a:schemeClr val="bg1"/>
                </a:solidFill>
                <a:latin typeface="Montserrat" pitchFamily="2" charset="77"/>
              </a:rPr>
              <a:t>DrGretchenSchmelzer</a:t>
            </a:r>
            <a:endParaRPr lang="en-US" sz="1800" dirty="0">
              <a:solidFill>
                <a:schemeClr val="bg1"/>
              </a:solidFill>
              <a:latin typeface="Montserrat" pitchFamily="2" charset="77"/>
            </a:endParaRPr>
          </a:p>
          <a:p>
            <a:pPr>
              <a:lnSpc>
                <a:spcPct val="110000"/>
              </a:lnSpc>
            </a:pPr>
            <a:r>
              <a:rPr lang="en-US" sz="1800" dirty="0">
                <a:solidFill>
                  <a:schemeClr val="bg1"/>
                </a:solidFill>
                <a:latin typeface="Montserrat" pitchFamily="2" charset="77"/>
              </a:rPr>
              <a:t>Instagram: @</a:t>
            </a:r>
            <a:r>
              <a:rPr lang="en-US" sz="1800" dirty="0" err="1">
                <a:solidFill>
                  <a:schemeClr val="bg1"/>
                </a:solidFill>
                <a:latin typeface="Montserrat" pitchFamily="2" charset="77"/>
              </a:rPr>
              <a:t>gretchen_schmelzer</a:t>
            </a:r>
            <a:r>
              <a:rPr lang="en-US" sz="1800" dirty="0">
                <a:solidFill>
                  <a:schemeClr val="bg1"/>
                </a:solidFill>
                <a:latin typeface="Montserrat" pitchFamily="2" charset="77"/>
              </a:rPr>
              <a:t> </a:t>
            </a:r>
          </a:p>
        </p:txBody>
      </p:sp>
      <p:sp>
        <p:nvSpPr>
          <p:cNvPr id="10" name="TextBox 9">
            <a:extLst>
              <a:ext uri="{FF2B5EF4-FFF2-40B4-BE49-F238E27FC236}">
                <a16:creationId xmlns:a16="http://schemas.microsoft.com/office/drawing/2014/main" id="{BFF1652C-0A76-AED8-6A38-62B12D3F575A}"/>
              </a:ext>
            </a:extLst>
          </p:cNvPr>
          <p:cNvSpPr txBox="1"/>
          <p:nvPr/>
        </p:nvSpPr>
        <p:spPr>
          <a:xfrm>
            <a:off x="4331682" y="512004"/>
            <a:ext cx="3507058" cy="646331"/>
          </a:xfrm>
          <a:prstGeom prst="rect">
            <a:avLst/>
          </a:prstGeom>
          <a:noFill/>
        </p:spPr>
        <p:txBody>
          <a:bodyPr wrap="square">
            <a:spAutoFit/>
          </a:bodyPr>
          <a:lstStyle/>
          <a:p>
            <a:r>
              <a:rPr lang="en-US" sz="3600" b="1" dirty="0">
                <a:solidFill>
                  <a:schemeClr val="bg1"/>
                </a:solidFill>
                <a:latin typeface="Montserrat" pitchFamily="2" charset="77"/>
              </a:rPr>
              <a:t>THANK YOU!</a:t>
            </a:r>
            <a:endParaRPr lang="en-US" sz="3200" b="1" dirty="0">
              <a:latin typeface="Montserrat" pitchFamily="2" charset="77"/>
            </a:endParaRPr>
          </a:p>
        </p:txBody>
      </p:sp>
    </p:spTree>
    <p:extLst>
      <p:ext uri="{BB962C8B-B14F-4D97-AF65-F5344CB8AC3E}">
        <p14:creationId xmlns:p14="http://schemas.microsoft.com/office/powerpoint/2010/main" val="3822971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1733C-66DE-310A-51FD-7D8EBB6C524C}"/>
              </a:ext>
            </a:extLst>
          </p:cNvPr>
          <p:cNvSpPr>
            <a:spLocks noGrp="1"/>
          </p:cNvSpPr>
          <p:nvPr>
            <p:ph type="title"/>
          </p:nvPr>
        </p:nvSpPr>
        <p:spPr/>
        <p:txBody>
          <a:bodyPr/>
          <a:lstStyle/>
          <a:p>
            <a:r>
              <a:rPr lang="en-US" dirty="0"/>
              <a:t>Works Consulted</a:t>
            </a:r>
          </a:p>
        </p:txBody>
      </p:sp>
      <p:sp>
        <p:nvSpPr>
          <p:cNvPr id="5" name="Content Placeholder 4">
            <a:extLst>
              <a:ext uri="{FF2B5EF4-FFF2-40B4-BE49-F238E27FC236}">
                <a16:creationId xmlns:a16="http://schemas.microsoft.com/office/drawing/2014/main" id="{0A297CF4-CA35-C2A9-8313-18EF7D3F8306}"/>
              </a:ext>
            </a:extLst>
          </p:cNvPr>
          <p:cNvSpPr>
            <a:spLocks noGrp="1"/>
          </p:cNvSpPr>
          <p:nvPr>
            <p:ph idx="1"/>
          </p:nvPr>
        </p:nvSpPr>
        <p:spPr>
          <a:xfrm>
            <a:off x="560408" y="1397362"/>
            <a:ext cx="10515600" cy="4351338"/>
          </a:xfrm>
        </p:spPr>
        <p:txBody>
          <a:bodyPr>
            <a:normAutofit fontScale="40000" lnSpcReduction="20000"/>
          </a:bodyPr>
          <a:lstStyle/>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Bracken, P. J., &amp; Petty, C. (Ed.). (1998). Rethinking the Trauma of War. New York, NY: Free Associations Books Ltd.</a:t>
            </a:r>
          </a:p>
          <a:p>
            <a:pPr marL="0" marR="0" indent="0">
              <a:lnSpc>
                <a:spcPct val="170000"/>
              </a:lnSpc>
              <a:spcBef>
                <a:spcPts val="0"/>
              </a:spcBef>
              <a:spcAft>
                <a:spcPts val="0"/>
              </a:spcAft>
              <a:buNone/>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Boyatsis</a:t>
            </a:r>
            <a:r>
              <a:rPr lang="en-US" sz="2000" dirty="0">
                <a:effectLst/>
                <a:latin typeface="Calibri" panose="020F0502020204030204" pitchFamily="34" charset="0"/>
                <a:ea typeface="Calibri" panose="020F0502020204030204" pitchFamily="34" charset="0"/>
                <a:cs typeface="Times New Roman" panose="02020603050405020304" pitchFamily="18" charset="0"/>
              </a:rPr>
              <a:t>, R.,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Mckee</a:t>
            </a:r>
            <a:r>
              <a:rPr lang="en-US" sz="2000" dirty="0">
                <a:effectLst/>
                <a:latin typeface="Calibri" panose="020F0502020204030204" pitchFamily="34" charset="0"/>
                <a:ea typeface="Calibri" panose="020F0502020204030204" pitchFamily="34" charset="0"/>
                <a:cs typeface="Times New Roman" panose="02020603050405020304" pitchFamily="18" charset="0"/>
              </a:rPr>
              <a:t>, A., &amp; Johnston, F. (2008).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Becoming a Resonant Leader.</a:t>
            </a:r>
            <a:r>
              <a:rPr lang="en-US" sz="2000" dirty="0">
                <a:effectLst/>
                <a:latin typeface="Calibri" panose="020F0502020204030204" pitchFamily="34" charset="0"/>
                <a:ea typeface="Calibri" panose="020F0502020204030204" pitchFamily="34" charset="0"/>
                <a:cs typeface="Times New Roman" panose="02020603050405020304" pitchFamily="18" charset="0"/>
              </a:rPr>
              <a:t> Boston: Harvard Business School Press.</a:t>
            </a:r>
          </a:p>
          <a:p>
            <a:pPr marL="0" marR="0" indent="0">
              <a:lnSpc>
                <a:spcPct val="170000"/>
              </a:lnSpc>
              <a:spcBef>
                <a:spcPts val="0"/>
              </a:spcBef>
              <a:spcAft>
                <a:spcPts val="0"/>
              </a:spcAft>
              <a:buNone/>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Brayne</a:t>
            </a:r>
            <a:r>
              <a:rPr lang="en-US" sz="2000" dirty="0">
                <a:effectLst/>
                <a:latin typeface="Calibri" panose="020F0502020204030204" pitchFamily="34" charset="0"/>
                <a:ea typeface="Calibri" panose="020F0502020204030204" pitchFamily="34" charset="0"/>
                <a:cs typeface="Times New Roman" panose="02020603050405020304" pitchFamily="18" charset="0"/>
              </a:rPr>
              <a:t>, M. (Eds). (2007). Trauma and Journalism: A Guide for Journalists, Editors and Managers. Dart Centre for Journalism and Trauma.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Brock, R., &amp;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Lettini</a:t>
            </a:r>
            <a:r>
              <a:rPr lang="en-US" sz="2000" dirty="0">
                <a:effectLst/>
                <a:latin typeface="Calibri" panose="020F0502020204030204" pitchFamily="34" charset="0"/>
                <a:ea typeface="Calibri" panose="020F0502020204030204" pitchFamily="34" charset="0"/>
                <a:cs typeface="Times New Roman" panose="02020603050405020304" pitchFamily="18" charset="0"/>
              </a:rPr>
              <a:t>, G. (2012). Soul repair: Recovering from moral injury after war. Boston, MA: Beacon Press.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Clay, R. (2020). Journalists as vicarious first responders. American Psychological Association. https://</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www.apa.org</a:t>
            </a:r>
            <a:r>
              <a:rPr lang="en-US" sz="2000" dirty="0">
                <a:effectLst/>
                <a:latin typeface="Calibri" panose="020F0502020204030204" pitchFamily="34" charset="0"/>
                <a:ea typeface="Calibri" panose="020F0502020204030204" pitchFamily="34" charset="0"/>
                <a:cs typeface="Times New Roman" panose="02020603050405020304" pitchFamily="18" charset="0"/>
              </a:rPr>
              <a:t>/topics/covid-19/journalists-first-responders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Cuellar, R., Hendricks, A., Clarke, M., Sprang, G., &amp; the NCTSN Secondary Traumatic Stress Collaborative Group. (2021). Secondary Traumatic Stress: Understanding the Impact on Professionals in Trauma-Exposed Workplaces. Los Angeles, CA, and Durham, NC: National Center for Child Traumatic Stress.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Gilmartin, K. (2002). Emotional survival for law enforcement: A guide for officers and their families.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Tuscon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AZ: ES Press.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Goleman, Daniel. (2005).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Emotional Intelligence.</a:t>
            </a:r>
            <a:r>
              <a:rPr lang="en-US" sz="2000" dirty="0">
                <a:effectLst/>
                <a:latin typeface="Calibri" panose="020F0502020204030204" pitchFamily="34" charset="0"/>
                <a:ea typeface="Calibri" panose="020F0502020204030204" pitchFamily="34" charset="0"/>
                <a:cs typeface="Times New Roman" panose="02020603050405020304" pitchFamily="18" charset="0"/>
              </a:rPr>
              <a:t> New York, Bantam</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Herman, Judith. (1992). Trauma and Recovery: The Aftermath of Violence- from Domestic Abuse to Political Terror. New York, NY: Basic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Hoge, Charles W. (2010). Once and Warrior Always a Warrior: Navigating the Transition from Combat to Home Including Combat Stress, PTSD, and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mTBI</a:t>
            </a:r>
            <a:r>
              <a:rPr lang="en-US" sz="2000" dirty="0">
                <a:effectLst/>
                <a:latin typeface="Calibri" panose="020F0502020204030204" pitchFamily="34" charset="0"/>
                <a:ea typeface="Calibri" panose="020F0502020204030204" pitchFamily="34" charset="0"/>
                <a:cs typeface="Times New Roman" panose="02020603050405020304" pitchFamily="18" charset="0"/>
              </a:rPr>
              <a:t>. Guilford, CT: Globe Pequot Press.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Levine, P. (1997). Waking the tiger: Healing trauma. Berkeley, CA: North Atlantic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McMahon, C., &amp; Lyall, K. (2019). Leading Resilience: A Guide for Editors and News Managers: Working with Freelancers Exposed to Trauma. Dart Centre Asia Pacific.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Perry, B. (2007). Stress, Trauma, and Post-traumatic Stress in Children.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www.Childtrauma.org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SAMHSA’s Concept of Trauma and Guidance for a Trauma-Informed Approach. HHS Publication No. (SMA) 14-4884. Rockville, MD: Substance Abuse and Mental Health Services Administration, 2014.</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Schmelzer, G. (2018).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Journey Through Trauma: A Trail Guide to the 5-Phase Cycle of Healing Repeated Trauma.</a:t>
            </a:r>
            <a:r>
              <a:rPr lang="en-US" sz="2000" dirty="0">
                <a:effectLst/>
                <a:latin typeface="Calibri" panose="020F0502020204030204" pitchFamily="34" charset="0"/>
                <a:ea typeface="Calibri" panose="020F0502020204030204" pitchFamily="34" charset="0"/>
                <a:cs typeface="Times New Roman" panose="02020603050405020304" pitchFamily="18" charset="0"/>
              </a:rPr>
              <a:t> New York: Avery.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Siegel, Daniel J. (2010). Mindsight: The New Science of Personal Transformation. New York, NY: Bantam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Solomon, M. F., &amp; Siegel, D. F. (Ed.). (2003). Healing Trauma: Attachment, Mind, Body, and Brain. New York, NY: W. W. Norton &amp; Company.</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Terr, Lenore. (1990). Too Scared to Cry. New York, NY: Basic Books.</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Tick, Edward. (2005). War and the Soul: Healing Our Nation’s Veterans from Post-traumatic Stress Disorder. Wheaton, IL: Quest.</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van der Kolk, B. (2014). The body keeps score. NY: Penguin. </a:t>
            </a:r>
          </a:p>
          <a:p>
            <a:pPr marL="0" marR="0" indent="0">
              <a:lnSpc>
                <a:spcPct val="170000"/>
              </a:lnSpc>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Willis, D. (2014). Bulletproof Spirit: The first responder’s essential resource for protecting and healing mind and heart. Novato, CA: New World Library. </a:t>
            </a:r>
          </a:p>
          <a:p>
            <a:endParaRPr lang="en-US" dirty="0"/>
          </a:p>
        </p:txBody>
      </p:sp>
    </p:spTree>
    <p:extLst>
      <p:ext uri="{BB962C8B-B14F-4D97-AF65-F5344CB8AC3E}">
        <p14:creationId xmlns:p14="http://schemas.microsoft.com/office/powerpoint/2010/main" val="247250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37BB-0947-E047-9816-BCA438B31592}"/>
              </a:ext>
            </a:extLst>
          </p:cNvPr>
          <p:cNvSpPr>
            <a:spLocks noGrp="1"/>
          </p:cNvSpPr>
          <p:nvPr>
            <p:ph type="title"/>
          </p:nvPr>
        </p:nvSpPr>
        <p:spPr/>
        <p:txBody>
          <a:bodyPr/>
          <a:lstStyle/>
          <a:p>
            <a:r>
              <a:rPr lang="en-US" dirty="0"/>
              <a:t>What can leaders do?</a:t>
            </a:r>
          </a:p>
        </p:txBody>
      </p:sp>
      <p:sp>
        <p:nvSpPr>
          <p:cNvPr id="3" name="Text Placeholder 2">
            <a:extLst>
              <a:ext uri="{FF2B5EF4-FFF2-40B4-BE49-F238E27FC236}">
                <a16:creationId xmlns:a16="http://schemas.microsoft.com/office/drawing/2014/main" id="{326EB74F-3EFD-5C4A-9106-E096B32DA183}"/>
              </a:ext>
            </a:extLst>
          </p:cNvPr>
          <p:cNvSpPr>
            <a:spLocks noGrp="1"/>
          </p:cNvSpPr>
          <p:nvPr>
            <p:ph type="body" sz="quarter" idx="10"/>
          </p:nvPr>
        </p:nvSpPr>
        <p:spPr/>
        <p:txBody>
          <a:bodyPr/>
          <a:lstStyle/>
          <a:p>
            <a:r>
              <a:rPr lang="en-US" sz="2800" dirty="0">
                <a:solidFill>
                  <a:schemeClr val="tx1"/>
                </a:solidFill>
              </a:rPr>
              <a:t>Help your direct reports and colleagues understand and own the impact of stress and trauma.</a:t>
            </a:r>
          </a:p>
          <a:p>
            <a:r>
              <a:rPr lang="en-US" sz="2800" dirty="0">
                <a:solidFill>
                  <a:schemeClr val="tx1"/>
                </a:solidFill>
              </a:rPr>
              <a:t>Normalize it and encourage conversation and coping.</a:t>
            </a:r>
          </a:p>
          <a:p>
            <a:r>
              <a:rPr lang="en-US" sz="2800" dirty="0">
                <a:solidFill>
                  <a:schemeClr val="tx1"/>
                </a:solidFill>
              </a:rPr>
              <a:t>Make sure that the mental health resources are easily available, easy to find and widely distributed.</a:t>
            </a:r>
          </a:p>
          <a:p>
            <a:r>
              <a:rPr lang="en-US" sz="2800" dirty="0">
                <a:solidFill>
                  <a:schemeClr val="tx1"/>
                </a:solidFill>
              </a:rPr>
              <a:t>Establish base camp for yourself and the individuals and teams who work for you. </a:t>
            </a:r>
          </a:p>
          <a:p>
            <a:r>
              <a:rPr lang="en-US" sz="2800" dirty="0">
                <a:solidFill>
                  <a:schemeClr val="tx1"/>
                </a:solidFill>
              </a:rPr>
              <a:t>Be brave and risk conversations with your people. They may be awkward—that’s okay. And they will need to be repeated. </a:t>
            </a:r>
          </a:p>
          <a:p>
            <a:endParaRPr lang="en-US" dirty="0">
              <a:solidFill>
                <a:schemeClr val="bg1"/>
              </a:solidFill>
            </a:endParaRPr>
          </a:p>
        </p:txBody>
      </p:sp>
    </p:spTree>
    <p:extLst>
      <p:ext uri="{BB962C8B-B14F-4D97-AF65-F5344CB8AC3E}">
        <p14:creationId xmlns:p14="http://schemas.microsoft.com/office/powerpoint/2010/main" val="313224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CCA1-7F72-B34E-8094-0726056AAF25}"/>
              </a:ext>
            </a:extLst>
          </p:cNvPr>
          <p:cNvSpPr>
            <a:spLocks noGrp="1"/>
          </p:cNvSpPr>
          <p:nvPr>
            <p:ph type="title"/>
          </p:nvPr>
        </p:nvSpPr>
        <p:spPr/>
        <p:txBody>
          <a:bodyPr anchor="ctr">
            <a:normAutofit/>
          </a:bodyPr>
          <a:lstStyle/>
          <a:p>
            <a:r>
              <a:rPr lang="en-US" dirty="0"/>
              <a:t>Conversations for support during a crisis or transition:</a:t>
            </a:r>
          </a:p>
        </p:txBody>
      </p:sp>
      <p:sp>
        <p:nvSpPr>
          <p:cNvPr id="3" name="Content Placeholder 2">
            <a:extLst>
              <a:ext uri="{FF2B5EF4-FFF2-40B4-BE49-F238E27FC236}">
                <a16:creationId xmlns:a16="http://schemas.microsoft.com/office/drawing/2014/main" id="{D8750747-B7FD-7A4A-BFD1-0D1695043E27}"/>
              </a:ext>
            </a:extLst>
          </p:cNvPr>
          <p:cNvSpPr>
            <a:spLocks noGrp="1"/>
          </p:cNvSpPr>
          <p:nvPr>
            <p:ph type="body" sz="quarter" idx="10"/>
          </p:nvPr>
        </p:nvSpPr>
        <p:spPr/>
        <p:txBody>
          <a:bodyPr>
            <a:normAutofit/>
          </a:bodyPr>
          <a:lstStyle/>
          <a:p>
            <a:pPr>
              <a:spcAft>
                <a:spcPts val="600"/>
              </a:spcAft>
            </a:pPr>
            <a:r>
              <a:rPr lang="en-US" sz="3200" dirty="0">
                <a:solidFill>
                  <a:schemeClr val="tx1"/>
                </a:solidFill>
              </a:rPr>
              <a:t>What do you like/dislike about working from home and this current crisis or transition?</a:t>
            </a:r>
          </a:p>
          <a:p>
            <a:pPr>
              <a:spcAft>
                <a:spcPts val="600"/>
              </a:spcAft>
            </a:pPr>
            <a:r>
              <a:rPr lang="en-US" sz="3200" dirty="0">
                <a:solidFill>
                  <a:schemeClr val="tx1"/>
                </a:solidFill>
              </a:rPr>
              <a:t>What strengths are you leaning on?</a:t>
            </a:r>
          </a:p>
          <a:p>
            <a:pPr>
              <a:spcAft>
                <a:spcPts val="600"/>
              </a:spcAft>
            </a:pPr>
            <a:r>
              <a:rPr lang="en-US" sz="3200" dirty="0">
                <a:solidFill>
                  <a:schemeClr val="tx1"/>
                </a:solidFill>
              </a:rPr>
              <a:t>What are your biggest sources of stress?</a:t>
            </a:r>
          </a:p>
          <a:p>
            <a:pPr>
              <a:spcAft>
                <a:spcPts val="600"/>
              </a:spcAft>
            </a:pPr>
            <a:r>
              <a:rPr lang="en-US" sz="3200" dirty="0">
                <a:solidFill>
                  <a:schemeClr val="tx1"/>
                </a:solidFill>
              </a:rPr>
              <a:t>What are your signs of stress?</a:t>
            </a:r>
          </a:p>
          <a:p>
            <a:pPr>
              <a:spcAft>
                <a:spcPts val="600"/>
              </a:spcAft>
            </a:pPr>
            <a:r>
              <a:rPr lang="en-US" sz="3200" dirty="0">
                <a:solidFill>
                  <a:schemeClr val="tx1"/>
                </a:solidFill>
              </a:rPr>
              <a:t>How will I know that you need help?</a:t>
            </a:r>
          </a:p>
          <a:p>
            <a:pPr>
              <a:spcAft>
                <a:spcPts val="600"/>
              </a:spcAft>
            </a:pPr>
            <a:r>
              <a:rPr lang="en-US" sz="3200" dirty="0">
                <a:solidFill>
                  <a:schemeClr val="tx1"/>
                </a:solidFill>
              </a:rPr>
              <a:t>What can I do to support you at this time?</a:t>
            </a:r>
          </a:p>
        </p:txBody>
      </p:sp>
    </p:spTree>
    <p:extLst>
      <p:ext uri="{BB962C8B-B14F-4D97-AF65-F5344CB8AC3E}">
        <p14:creationId xmlns:p14="http://schemas.microsoft.com/office/powerpoint/2010/main" val="66584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462BD8-52CE-52B0-263B-B74FE0CB2C20}"/>
              </a:ext>
            </a:extLst>
          </p:cNvPr>
          <p:cNvSpPr>
            <a:spLocks noGrp="1"/>
          </p:cNvSpPr>
          <p:nvPr>
            <p:ph type="ctrTitle"/>
          </p:nvPr>
        </p:nvSpPr>
        <p:spPr>
          <a:xfrm>
            <a:off x="1116434" y="3199355"/>
            <a:ext cx="9144000" cy="2532372"/>
          </a:xfrm>
        </p:spPr>
        <p:txBody>
          <a:bodyPr>
            <a:noAutofit/>
          </a:bodyPr>
          <a:lstStyle/>
          <a:p>
            <a:r>
              <a:rPr lang="en-US" sz="4800" kern="100" dirty="0">
                <a:effectLst/>
                <a:latin typeface="Calibri" panose="020F0502020204030204" pitchFamily="34" charset="0"/>
                <a:ea typeface="Calibri" panose="020F0502020204030204" pitchFamily="34" charset="0"/>
                <a:cs typeface="Times New Roman" panose="02020603050405020304" pitchFamily="18" charset="0"/>
              </a:rPr>
              <a:t>‘Often, people begin recognizing the effect of trauma exposure when they realize they are behaving in ways they never would have when they first started working in their field.’</a:t>
            </a:r>
            <a:br>
              <a:rPr lang="en-US" sz="4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4800" dirty="0"/>
          </a:p>
        </p:txBody>
      </p:sp>
      <p:sp>
        <p:nvSpPr>
          <p:cNvPr id="3" name="TextBox 2">
            <a:extLst>
              <a:ext uri="{FF2B5EF4-FFF2-40B4-BE49-F238E27FC236}">
                <a16:creationId xmlns:a16="http://schemas.microsoft.com/office/drawing/2014/main" id="{0B2CD5D5-539A-9059-C354-F2786860FD89}"/>
              </a:ext>
            </a:extLst>
          </p:cNvPr>
          <p:cNvSpPr txBox="1"/>
          <p:nvPr/>
        </p:nvSpPr>
        <p:spPr>
          <a:xfrm>
            <a:off x="6092284" y="4850110"/>
            <a:ext cx="6099716" cy="369332"/>
          </a:xfrm>
          <a:prstGeom prst="rect">
            <a:avLst/>
          </a:prstGeom>
          <a:noFill/>
        </p:spPr>
        <p:txBody>
          <a:bodyPr wrap="square">
            <a:spAutoFit/>
          </a:bodyPr>
          <a:lstStyle/>
          <a:p>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Lipsky &amp; Burk, Trauma Stewardship</a:t>
            </a:r>
            <a:r>
              <a:rPr lang="en-US" dirty="0">
                <a:solidFill>
                  <a:schemeClr val="bg1"/>
                </a:solidFill>
                <a:effectLst/>
              </a:rPr>
              <a:t> </a:t>
            </a:r>
            <a:endParaRPr lang="en-US" dirty="0">
              <a:solidFill>
                <a:schemeClr val="bg1"/>
              </a:solidFill>
            </a:endParaRPr>
          </a:p>
        </p:txBody>
      </p:sp>
    </p:spTree>
    <p:extLst>
      <p:ext uri="{BB962C8B-B14F-4D97-AF65-F5344CB8AC3E}">
        <p14:creationId xmlns:p14="http://schemas.microsoft.com/office/powerpoint/2010/main" val="22242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7A76-7836-0F6C-1951-87B4DACD0013}"/>
              </a:ext>
            </a:extLst>
          </p:cNvPr>
          <p:cNvSpPr>
            <a:spLocks noGrp="1"/>
          </p:cNvSpPr>
          <p:nvPr>
            <p:ph type="title"/>
          </p:nvPr>
        </p:nvSpPr>
        <p:spPr/>
        <p:txBody>
          <a:bodyPr/>
          <a:lstStyle/>
          <a:p>
            <a:r>
              <a:rPr lang="en-US" dirty="0"/>
              <a:t>How Can Newsrooms Support the Mental Health of Journalists?</a:t>
            </a:r>
          </a:p>
        </p:txBody>
      </p:sp>
      <p:sp>
        <p:nvSpPr>
          <p:cNvPr id="3" name="Content Placeholder 2">
            <a:extLst>
              <a:ext uri="{FF2B5EF4-FFF2-40B4-BE49-F238E27FC236}">
                <a16:creationId xmlns:a16="http://schemas.microsoft.com/office/drawing/2014/main" id="{F9205E86-D1F0-FFD7-7FA3-0226388D2936}"/>
              </a:ext>
            </a:extLst>
          </p:cNvPr>
          <p:cNvSpPr>
            <a:spLocks noGrp="1"/>
          </p:cNvSpPr>
          <p:nvPr>
            <p:ph idx="1"/>
          </p:nvPr>
        </p:nvSpPr>
        <p:spPr/>
        <p:txBody>
          <a:bodyPr/>
          <a:lstStyle/>
          <a:p>
            <a:pPr marL="514350" indent="-514350">
              <a:buFont typeface="+mj-lt"/>
              <a:buAutoNum type="arabicPeriod"/>
            </a:pPr>
            <a:r>
              <a:rPr lang="en-US" sz="4000" dirty="0"/>
              <a:t>Train and educate people to understand trauma</a:t>
            </a:r>
          </a:p>
          <a:p>
            <a:pPr marL="514350" indent="-514350">
              <a:buFont typeface="+mj-lt"/>
              <a:buAutoNum type="arabicPeriod"/>
            </a:pPr>
            <a:r>
              <a:rPr lang="en-US" sz="4000" dirty="0"/>
              <a:t>Offer various means of support from peer support to professional support to time off</a:t>
            </a:r>
          </a:p>
          <a:p>
            <a:pPr marL="514350" indent="-514350">
              <a:buFont typeface="+mj-lt"/>
              <a:buAutoNum type="arabicPeriod"/>
            </a:pPr>
            <a:r>
              <a:rPr lang="en-US" sz="4000" dirty="0"/>
              <a:t>Train leaders and managers to talk about trauma</a:t>
            </a:r>
            <a:endParaRPr lang="en-US" dirty="0"/>
          </a:p>
        </p:txBody>
      </p:sp>
      <p:sp>
        <p:nvSpPr>
          <p:cNvPr id="4" name="TextBox 3">
            <a:extLst>
              <a:ext uri="{FF2B5EF4-FFF2-40B4-BE49-F238E27FC236}">
                <a16:creationId xmlns:a16="http://schemas.microsoft.com/office/drawing/2014/main" id="{67443FBF-6662-0075-C988-35E1A3B08294}"/>
              </a:ext>
            </a:extLst>
          </p:cNvPr>
          <p:cNvSpPr txBox="1"/>
          <p:nvPr/>
        </p:nvSpPr>
        <p:spPr>
          <a:xfrm>
            <a:off x="6969512" y="5319132"/>
            <a:ext cx="4000775" cy="646331"/>
          </a:xfrm>
          <a:prstGeom prst="rect">
            <a:avLst/>
          </a:prstGeom>
          <a:noFill/>
        </p:spPr>
        <p:txBody>
          <a:bodyPr wrap="none" rtlCol="0">
            <a:spAutoFit/>
          </a:bodyPr>
          <a:lstStyle/>
          <a:p>
            <a:r>
              <a:rPr lang="en-US" dirty="0"/>
              <a:t>Naseem Miller, The Journalist’s Resource</a:t>
            </a:r>
          </a:p>
          <a:p>
            <a:r>
              <a:rPr lang="en-US" dirty="0"/>
              <a:t>Harvard Kennedy School</a:t>
            </a:r>
          </a:p>
        </p:txBody>
      </p:sp>
    </p:spTree>
    <p:extLst>
      <p:ext uri="{BB962C8B-B14F-4D97-AF65-F5344CB8AC3E}">
        <p14:creationId xmlns:p14="http://schemas.microsoft.com/office/powerpoint/2010/main" val="61985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BF7CE7-C310-4ACF-A6C9-9A223B8CBC01}"/>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800" kern="1200" dirty="0">
                <a:solidFill>
                  <a:schemeClr val="tx1"/>
                </a:solidFill>
                <a:latin typeface="+mj-lt"/>
                <a:ea typeface="+mj-ea"/>
                <a:cs typeface="+mj-cs"/>
              </a:rPr>
              <a:t>Trauma is a workplace and leadership issue</a:t>
            </a:r>
          </a:p>
        </p:txBody>
      </p:sp>
      <p:sp>
        <p:nvSpPr>
          <p:cNvPr id="4" name="TextBox 3">
            <a:extLst>
              <a:ext uri="{FF2B5EF4-FFF2-40B4-BE49-F238E27FC236}">
                <a16:creationId xmlns:a16="http://schemas.microsoft.com/office/drawing/2014/main" id="{620FEF1D-4657-3E48-A148-40453C327C76}"/>
              </a:ext>
            </a:extLst>
          </p:cNvPr>
          <p:cNvSpPr txBox="1"/>
          <p:nvPr/>
        </p:nvSpPr>
        <p:spPr>
          <a:xfrm>
            <a:off x="4214191" y="331304"/>
            <a:ext cx="7383643" cy="6255026"/>
          </a:xfrm>
          <a:prstGeom prst="rect">
            <a:avLst/>
          </a:prstGeom>
        </p:spPr>
        <p:txBody>
          <a:bodyPr vert="horz" lIns="91440" tIns="45720" rIns="91440" bIns="45720" rtlCol="0" anchor="ctr">
            <a:normAutofit/>
          </a:bodyPr>
          <a:lstStyle/>
          <a:p>
            <a:pPr marL="342892" indent="-228600">
              <a:lnSpc>
                <a:spcPct val="90000"/>
              </a:lnSpc>
              <a:spcAft>
                <a:spcPts val="600"/>
              </a:spcAft>
              <a:buFont typeface="Arial" panose="020B0604020202020204" pitchFamily="34" charset="0"/>
              <a:buChar char="•"/>
            </a:pPr>
            <a:r>
              <a:rPr lang="en-US" sz="2400" dirty="0"/>
              <a:t>We don’t tend to think of the workplace as a place where we need to overtly work with trauma. We believe that trauma belongs in the domain of mental health. It belongs to your therapist, and not conversations with your boss, teams, journalists, or staff. </a:t>
            </a:r>
          </a:p>
          <a:p>
            <a:pPr marL="342892" indent="-228600">
              <a:lnSpc>
                <a:spcPct val="90000"/>
              </a:lnSpc>
              <a:spcAft>
                <a:spcPts val="600"/>
              </a:spcAft>
              <a:buFont typeface="Arial" panose="020B0604020202020204" pitchFamily="34" charset="0"/>
              <a:buChar char="•"/>
            </a:pPr>
            <a:r>
              <a:rPr lang="en-US" sz="2400" dirty="0"/>
              <a:t>But here’s the truth</a:t>
            </a:r>
            <a:r>
              <a:rPr lang="en-US" sz="2400" b="1" dirty="0"/>
              <a:t>: adults spend most of their time at work. We are at work more than we are with our loved ones, in our leisure activities or our civic activities.</a:t>
            </a:r>
            <a:r>
              <a:rPr lang="en-US" sz="2400" dirty="0"/>
              <a:t> </a:t>
            </a:r>
          </a:p>
          <a:p>
            <a:pPr marL="342892" indent="-228600">
              <a:lnSpc>
                <a:spcPct val="90000"/>
              </a:lnSpc>
              <a:spcAft>
                <a:spcPts val="600"/>
              </a:spcAft>
              <a:buFont typeface="Arial" panose="020B0604020202020204" pitchFamily="34" charset="0"/>
              <a:buChar char="•"/>
            </a:pPr>
            <a:r>
              <a:rPr lang="en-US" sz="2400" dirty="0"/>
              <a:t>Workplaces need to become places where we not only grow and develop—they also need to be places where we can heal and repair what has been hurt.</a:t>
            </a:r>
          </a:p>
          <a:p>
            <a:pPr marL="342892" indent="-228600">
              <a:lnSpc>
                <a:spcPct val="90000"/>
              </a:lnSpc>
              <a:spcAft>
                <a:spcPts val="600"/>
              </a:spcAft>
              <a:buFont typeface="Arial" panose="020B0604020202020204" pitchFamily="34" charset="0"/>
              <a:buChar char="•"/>
            </a:pPr>
            <a:r>
              <a:rPr lang="en-US" sz="2400" dirty="0"/>
              <a:t>And as the workplace has gotten more stressful– our work and homelife have become inextricably linked. To not address trauma and stress is to impact both work and home life.</a:t>
            </a:r>
          </a:p>
        </p:txBody>
      </p:sp>
    </p:spTree>
    <p:extLst>
      <p:ext uri="{BB962C8B-B14F-4D97-AF65-F5344CB8AC3E}">
        <p14:creationId xmlns:p14="http://schemas.microsoft.com/office/powerpoint/2010/main" val="294863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53755-61CA-B949-9915-AEFA7FC318A5}"/>
              </a:ext>
            </a:extLst>
          </p:cNvPr>
          <p:cNvSpPr txBox="1"/>
          <p:nvPr/>
        </p:nvSpPr>
        <p:spPr>
          <a:xfrm>
            <a:off x="733507" y="1439333"/>
            <a:ext cx="4859866" cy="3139321"/>
          </a:xfrm>
          <a:prstGeom prst="rect">
            <a:avLst/>
          </a:prstGeom>
          <a:noFill/>
        </p:spPr>
        <p:txBody>
          <a:bodyPr wrap="square" rtlCol="0">
            <a:spAutoFit/>
          </a:bodyPr>
          <a:lstStyle/>
          <a:p>
            <a:r>
              <a:rPr lang="en-US" sz="3600" dirty="0">
                <a:solidFill>
                  <a:schemeClr val="accent4"/>
                </a:solidFill>
                <a:latin typeface="Roboto" panose="02000000000000000000" pitchFamily="2" charset="0"/>
                <a:ea typeface="Roboto" panose="02000000000000000000" pitchFamily="2" charset="0"/>
              </a:rPr>
              <a:t>Trauma is an experience or event that overwhelms your capacity to defend or protect yourself</a:t>
            </a:r>
          </a:p>
          <a:p>
            <a:endParaRPr lang="en-US" dirty="0"/>
          </a:p>
        </p:txBody>
      </p:sp>
      <p:pic>
        <p:nvPicPr>
          <p:cNvPr id="5" name="Picture 4" descr="Car crash.jpg">
            <a:extLst>
              <a:ext uri="{FF2B5EF4-FFF2-40B4-BE49-F238E27FC236}">
                <a16:creationId xmlns:a16="http://schemas.microsoft.com/office/drawing/2014/main" id="{8EB5866A-00A4-BB49-917C-4EDDD2639EDF}"/>
              </a:ext>
            </a:extLst>
          </p:cNvPr>
          <p:cNvPicPr>
            <a:picLocks noChangeAspect="1"/>
          </p:cNvPicPr>
          <p:nvPr/>
        </p:nvPicPr>
        <p:blipFill rotWithShape="1">
          <a:blip r:embed="rId2">
            <a:extLst>
              <a:ext uri="{28A0092B-C50C-407E-A947-70E740481C1C}">
                <a14:useLocalDpi xmlns:a14="http://schemas.microsoft.com/office/drawing/2010/main" val="0"/>
              </a:ext>
            </a:extLst>
          </a:blip>
          <a:srcRect l="7847" r="16188" b="-2"/>
          <a:stretch/>
        </p:blipFill>
        <p:spPr>
          <a:xfrm>
            <a:off x="5920141" y="463527"/>
            <a:ext cx="5538352" cy="5468112"/>
          </a:xfrm>
          <a:prstGeom prst="rect">
            <a:avLst/>
          </a:prstGeom>
        </p:spPr>
      </p:pic>
    </p:spTree>
    <p:extLst>
      <p:ext uri="{BB962C8B-B14F-4D97-AF65-F5344CB8AC3E}">
        <p14:creationId xmlns:p14="http://schemas.microsoft.com/office/powerpoint/2010/main" val="167758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4719-3FEF-BE4C-B924-92DC99284F89}"/>
              </a:ext>
            </a:extLst>
          </p:cNvPr>
          <p:cNvSpPr>
            <a:spLocks noGrp="1"/>
          </p:cNvSpPr>
          <p:nvPr>
            <p:ph type="title"/>
          </p:nvPr>
        </p:nvSpPr>
        <p:spPr>
          <a:xfrm>
            <a:off x="838200" y="192445"/>
            <a:ext cx="10515600" cy="1325563"/>
          </a:xfrm>
        </p:spPr>
        <p:txBody>
          <a:bodyPr>
            <a:normAutofit/>
          </a:bodyPr>
          <a:lstStyle/>
          <a:p>
            <a:r>
              <a:rPr lang="en-US" dirty="0">
                <a:latin typeface="Roboto" panose="02000000000000000000" pitchFamily="2" charset="0"/>
                <a:ea typeface="Roboto" panose="02000000000000000000" pitchFamily="2" charset="0"/>
              </a:rPr>
              <a:t>Emotional Intelligence (E.Q.)</a:t>
            </a:r>
          </a:p>
        </p:txBody>
      </p:sp>
      <p:graphicFrame>
        <p:nvGraphicFramePr>
          <p:cNvPr id="4" name="Content Placeholder 3">
            <a:extLst>
              <a:ext uri="{FF2B5EF4-FFF2-40B4-BE49-F238E27FC236}">
                <a16:creationId xmlns:a16="http://schemas.microsoft.com/office/drawing/2014/main" id="{41D13259-4BF3-114E-A6AE-0B86784ACA44}"/>
              </a:ext>
            </a:extLst>
          </p:cNvPr>
          <p:cNvGraphicFramePr>
            <a:graphicFrameLocks noGrp="1"/>
          </p:cNvGraphicFramePr>
          <p:nvPr>
            <p:ph idx="1"/>
            <p:extLst>
              <p:ext uri="{D42A27DB-BD31-4B8C-83A1-F6EECF244321}">
                <p14:modId xmlns:p14="http://schemas.microsoft.com/office/powerpoint/2010/main" val="3682872180"/>
              </p:ext>
            </p:extLst>
          </p:nvPr>
        </p:nvGraphicFramePr>
        <p:xfrm>
          <a:off x="838221" y="1311089"/>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80329C2-075A-684B-B377-D53CAAFA8320}"/>
              </a:ext>
            </a:extLst>
          </p:cNvPr>
          <p:cNvSpPr txBox="1"/>
          <p:nvPr/>
        </p:nvSpPr>
        <p:spPr>
          <a:xfrm>
            <a:off x="7972967" y="2156455"/>
            <a:ext cx="2866490" cy="646331"/>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Empathy</a:t>
            </a:r>
          </a:p>
          <a:p>
            <a:r>
              <a:rPr lang="en-US" dirty="0">
                <a:latin typeface="Roboto" panose="02000000000000000000" pitchFamily="2" charset="0"/>
                <a:ea typeface="Roboto" panose="02000000000000000000" pitchFamily="2" charset="0"/>
              </a:rPr>
              <a:t>Organizational Awareness</a:t>
            </a:r>
          </a:p>
        </p:txBody>
      </p:sp>
      <p:sp>
        <p:nvSpPr>
          <p:cNvPr id="6" name="TextBox 5">
            <a:extLst>
              <a:ext uri="{FF2B5EF4-FFF2-40B4-BE49-F238E27FC236}">
                <a16:creationId xmlns:a16="http://schemas.microsoft.com/office/drawing/2014/main" id="{B1A2C6F7-01D3-394B-87FF-CD16ADEDC3AA}"/>
              </a:ext>
            </a:extLst>
          </p:cNvPr>
          <p:cNvSpPr txBox="1"/>
          <p:nvPr/>
        </p:nvSpPr>
        <p:spPr>
          <a:xfrm>
            <a:off x="8031929" y="3825941"/>
            <a:ext cx="3124573" cy="1477328"/>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Teamwork</a:t>
            </a:r>
          </a:p>
          <a:p>
            <a:r>
              <a:rPr lang="en-US" dirty="0">
                <a:latin typeface="Roboto" panose="02000000000000000000" pitchFamily="2" charset="0"/>
                <a:ea typeface="Roboto" panose="02000000000000000000" pitchFamily="2" charset="0"/>
              </a:rPr>
              <a:t>Inspirational Leadership</a:t>
            </a:r>
          </a:p>
          <a:p>
            <a:r>
              <a:rPr lang="en-US" dirty="0">
                <a:latin typeface="Roboto" panose="02000000000000000000" pitchFamily="2" charset="0"/>
                <a:ea typeface="Roboto" panose="02000000000000000000" pitchFamily="2" charset="0"/>
              </a:rPr>
              <a:t>Conflict Management</a:t>
            </a:r>
          </a:p>
          <a:p>
            <a:r>
              <a:rPr lang="en-US" dirty="0">
                <a:latin typeface="Roboto" panose="02000000000000000000" pitchFamily="2" charset="0"/>
                <a:ea typeface="Roboto" panose="02000000000000000000" pitchFamily="2" charset="0"/>
              </a:rPr>
              <a:t>Influence</a:t>
            </a:r>
          </a:p>
          <a:p>
            <a:r>
              <a:rPr lang="en-US" dirty="0">
                <a:latin typeface="Roboto" panose="02000000000000000000" pitchFamily="2" charset="0"/>
                <a:ea typeface="Roboto" panose="02000000000000000000" pitchFamily="2" charset="0"/>
              </a:rPr>
              <a:t>Coaching/Developing Others</a:t>
            </a:r>
          </a:p>
        </p:txBody>
      </p:sp>
      <p:sp>
        <p:nvSpPr>
          <p:cNvPr id="7" name="TextBox 6">
            <a:extLst>
              <a:ext uri="{FF2B5EF4-FFF2-40B4-BE49-F238E27FC236}">
                <a16:creationId xmlns:a16="http://schemas.microsoft.com/office/drawing/2014/main" id="{935AFC1D-463C-2E4F-AB11-D97779DFE039}"/>
              </a:ext>
            </a:extLst>
          </p:cNvPr>
          <p:cNvSpPr txBox="1"/>
          <p:nvPr/>
        </p:nvSpPr>
        <p:spPr>
          <a:xfrm>
            <a:off x="1445868" y="3825941"/>
            <a:ext cx="2714205" cy="1200329"/>
          </a:xfrm>
          <a:prstGeom prst="rect">
            <a:avLst/>
          </a:prstGeom>
          <a:noFill/>
        </p:spPr>
        <p:txBody>
          <a:bodyPr wrap="none" rtlCol="0">
            <a:spAutoFit/>
          </a:bodyPr>
          <a:lstStyle/>
          <a:p>
            <a:pPr algn="r"/>
            <a:r>
              <a:rPr lang="en-US" dirty="0">
                <a:latin typeface="Roboto" panose="02000000000000000000" pitchFamily="2" charset="0"/>
                <a:ea typeface="Roboto" panose="02000000000000000000" pitchFamily="2" charset="0"/>
              </a:rPr>
              <a:t>Emotional Self-Control</a:t>
            </a:r>
          </a:p>
          <a:p>
            <a:pPr algn="r"/>
            <a:r>
              <a:rPr lang="en-US" dirty="0">
                <a:latin typeface="Roboto" panose="02000000000000000000" pitchFamily="2" charset="0"/>
                <a:ea typeface="Roboto" panose="02000000000000000000" pitchFamily="2" charset="0"/>
              </a:rPr>
              <a:t>Adaptability</a:t>
            </a:r>
          </a:p>
          <a:p>
            <a:pPr algn="r"/>
            <a:r>
              <a:rPr lang="en-US" dirty="0">
                <a:latin typeface="Roboto" panose="02000000000000000000" pitchFamily="2" charset="0"/>
                <a:ea typeface="Roboto" panose="02000000000000000000" pitchFamily="2" charset="0"/>
              </a:rPr>
              <a:t>Positive Outlook </a:t>
            </a:r>
          </a:p>
          <a:p>
            <a:pPr algn="r"/>
            <a:r>
              <a:rPr lang="en-US" dirty="0">
                <a:latin typeface="Roboto" panose="02000000000000000000" pitchFamily="2" charset="0"/>
                <a:ea typeface="Roboto" panose="02000000000000000000" pitchFamily="2" charset="0"/>
              </a:rPr>
              <a:t>Achievement Orientation</a:t>
            </a:r>
          </a:p>
        </p:txBody>
      </p:sp>
      <p:sp>
        <p:nvSpPr>
          <p:cNvPr id="8" name="TextBox 7">
            <a:extLst>
              <a:ext uri="{FF2B5EF4-FFF2-40B4-BE49-F238E27FC236}">
                <a16:creationId xmlns:a16="http://schemas.microsoft.com/office/drawing/2014/main" id="{1158849D-39A9-344C-A1B6-93C2B72B78AE}"/>
              </a:ext>
            </a:extLst>
          </p:cNvPr>
          <p:cNvSpPr txBox="1"/>
          <p:nvPr/>
        </p:nvSpPr>
        <p:spPr>
          <a:xfrm>
            <a:off x="1165342" y="2156455"/>
            <a:ext cx="2876108"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Emotional Self-Awareness</a:t>
            </a:r>
          </a:p>
        </p:txBody>
      </p:sp>
      <p:sp>
        <p:nvSpPr>
          <p:cNvPr id="3" name="TextBox 2">
            <a:extLst>
              <a:ext uri="{FF2B5EF4-FFF2-40B4-BE49-F238E27FC236}">
                <a16:creationId xmlns:a16="http://schemas.microsoft.com/office/drawing/2014/main" id="{D9413BBD-753B-5246-929C-AE5D6FF12A28}"/>
              </a:ext>
            </a:extLst>
          </p:cNvPr>
          <p:cNvSpPr txBox="1"/>
          <p:nvPr/>
        </p:nvSpPr>
        <p:spPr>
          <a:xfrm>
            <a:off x="84065" y="5924067"/>
            <a:ext cx="6343650" cy="369332"/>
          </a:xfrm>
          <a:prstGeom prst="rect">
            <a:avLst/>
          </a:prstGeom>
          <a:noFill/>
        </p:spPr>
        <p:txBody>
          <a:bodyPr wrap="square" rtlCol="0">
            <a:spAutoFit/>
          </a:bodyPr>
          <a:lstStyle/>
          <a:p>
            <a:r>
              <a:rPr lang="en-US" sz="900" i="1" dirty="0"/>
              <a:t>Goleman, Daniel. (2005). Emotional Intelligence. New York, Bantam</a:t>
            </a:r>
          </a:p>
          <a:p>
            <a:endParaRPr lang="en-US" sz="900" i="1" dirty="0"/>
          </a:p>
        </p:txBody>
      </p:sp>
    </p:spTree>
    <p:extLst>
      <p:ext uri="{BB962C8B-B14F-4D97-AF65-F5344CB8AC3E}">
        <p14:creationId xmlns:p14="http://schemas.microsoft.com/office/powerpoint/2010/main" val="217717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2DB67F-5C46-444F-A9FA-3A9F043713A4}"/>
              </a:ext>
            </a:extLst>
          </p:cNvPr>
          <p:cNvSpPr>
            <a:spLocks noGrp="1"/>
          </p:cNvSpPr>
          <p:nvPr>
            <p:ph type="title"/>
          </p:nvPr>
        </p:nvSpPr>
        <p:spPr/>
        <p:txBody>
          <a:bodyPr vert="horz" lIns="91440" tIns="45720" rIns="91440" bIns="45720" rtlCol="0" anchor="ctr">
            <a:normAutofit/>
          </a:bodyPr>
          <a:lstStyle/>
          <a:p>
            <a:r>
              <a:rPr lang="en-US" dirty="0"/>
              <a:t>Acute Stress = </a:t>
            </a:r>
            <a:br>
              <a:rPr lang="en-US" dirty="0"/>
            </a:br>
            <a:r>
              <a:rPr lang="en-US" dirty="0"/>
              <a:t>Fight | Flight | Freeze </a:t>
            </a:r>
          </a:p>
        </p:txBody>
      </p:sp>
      <p:sp>
        <p:nvSpPr>
          <p:cNvPr id="6" name="Content Placeholder 5">
            <a:extLst>
              <a:ext uri="{FF2B5EF4-FFF2-40B4-BE49-F238E27FC236}">
                <a16:creationId xmlns:a16="http://schemas.microsoft.com/office/drawing/2014/main" id="{7649F8CE-CFDB-5B4F-AA9A-82113553863D}"/>
              </a:ext>
            </a:extLst>
          </p:cNvPr>
          <p:cNvSpPr>
            <a:spLocks noGrp="1"/>
          </p:cNvSpPr>
          <p:nvPr>
            <p:ph idx="1"/>
          </p:nvPr>
        </p:nvSpPr>
        <p:spPr>
          <a:xfrm>
            <a:off x="838200" y="2141537"/>
            <a:ext cx="10515600" cy="4351338"/>
          </a:xfrm>
        </p:spPr>
        <p:txBody>
          <a:bodyPr vert="horz" lIns="91440" tIns="45720" rIns="91440" bIns="45720" rtlCol="0">
            <a:normAutofit/>
          </a:bodyPr>
          <a:lstStyle/>
          <a:p>
            <a:pPr>
              <a:spcAft>
                <a:spcPts val="600"/>
              </a:spcAft>
            </a:pPr>
            <a:r>
              <a:rPr lang="en-US" altLang="en-US" dirty="0"/>
              <a:t>Stress primes our body with energy</a:t>
            </a:r>
          </a:p>
          <a:p>
            <a:pPr>
              <a:spcAft>
                <a:spcPts val="600"/>
              </a:spcAft>
            </a:pPr>
            <a:endParaRPr lang="en-US" altLang="en-US" dirty="0"/>
          </a:p>
          <a:p>
            <a:pPr>
              <a:spcBef>
                <a:spcPct val="0"/>
              </a:spcBef>
              <a:spcAft>
                <a:spcPts val="600"/>
              </a:spcAft>
            </a:pPr>
            <a:r>
              <a:rPr lang="en-US" altLang="en-US" dirty="0"/>
              <a:t>This energy narrows our focus, increases our blood flow  and directs all available energy to </a:t>
            </a:r>
            <a:r>
              <a:rPr lang="en-US" altLang="ja-JP" dirty="0"/>
              <a:t>‘the problem’</a:t>
            </a:r>
          </a:p>
          <a:p>
            <a:pPr>
              <a:spcBef>
                <a:spcPct val="0"/>
              </a:spcBef>
              <a:spcAft>
                <a:spcPts val="600"/>
              </a:spcAft>
            </a:pPr>
            <a:endParaRPr lang="en-US" altLang="en-US" dirty="0"/>
          </a:p>
          <a:p>
            <a:pPr>
              <a:spcBef>
                <a:spcPct val="0"/>
              </a:spcBef>
              <a:spcAft>
                <a:spcPts val="600"/>
              </a:spcAft>
            </a:pPr>
            <a:r>
              <a:rPr lang="en-US" altLang="en-US" dirty="0"/>
              <a:t>This method of stress response was designed with a </a:t>
            </a:r>
            <a:r>
              <a:rPr lang="en-US" altLang="ja-JP" dirty="0"/>
              <a:t>‘physical’ </a:t>
            </a:r>
            <a:r>
              <a:rPr lang="en-US" altLang="ja-JP" i="1" dirty="0"/>
              <a:t>action-oriented </a:t>
            </a:r>
            <a:r>
              <a:rPr lang="en-US" altLang="ja-JP" dirty="0"/>
              <a:t>problem in mind</a:t>
            </a:r>
          </a:p>
          <a:p>
            <a:pPr marL="0">
              <a:spcAft>
                <a:spcPts val="600"/>
              </a:spcAft>
            </a:pPr>
            <a:endParaRPr lang="en-US" dirty="0"/>
          </a:p>
        </p:txBody>
      </p:sp>
    </p:spTree>
    <p:extLst>
      <p:ext uri="{BB962C8B-B14F-4D97-AF65-F5344CB8AC3E}">
        <p14:creationId xmlns:p14="http://schemas.microsoft.com/office/powerpoint/2010/main" val="3520326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RC_TAGID" val="9ee4e169-9ccb-47f6-8b6c-241b22aa578b"/>
</p:tagLst>
</file>

<file path=ppt/theme/theme1.xml><?xml version="1.0" encoding="utf-8"?>
<a:theme xmlns:a="http://schemas.openxmlformats.org/drawingml/2006/main" name="Light Teleos Template">
  <a:themeElements>
    <a:clrScheme name="Custom 18">
      <a:dk1>
        <a:srgbClr val="045E66"/>
      </a:dk1>
      <a:lt1>
        <a:srgbClr val="FFFFFF"/>
      </a:lt1>
      <a:dk2>
        <a:srgbClr val="414143"/>
      </a:dk2>
      <a:lt2>
        <a:srgbClr val="07A5AC"/>
      </a:lt2>
      <a:accent1>
        <a:srgbClr val="E85524"/>
      </a:accent1>
      <a:accent2>
        <a:srgbClr val="A8AAAD"/>
      </a:accent2>
      <a:accent3>
        <a:srgbClr val="F6F6F6"/>
      </a:accent3>
      <a:accent4>
        <a:srgbClr val="07A5AC"/>
      </a:accent4>
      <a:accent5>
        <a:srgbClr val="045E67"/>
      </a:accent5>
      <a:accent6>
        <a:srgbClr val="E85524"/>
      </a:accent6>
      <a:hlink>
        <a:srgbClr val="414143"/>
      </a:hlink>
      <a:folHlink>
        <a:srgbClr val="A8AAA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3000E92-3590-5F44-A54C-182F12CD6353}" vid="{91E800FA-5751-4D49-ABE2-A2F0F38FFC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4139</TotalTime>
  <Words>2931</Words>
  <Application>Microsoft Macintosh PowerPoint</Application>
  <PresentationFormat>Widescreen</PresentationFormat>
  <Paragraphs>278</Paragraphs>
  <Slides>33</Slides>
  <Notes>16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33</vt:i4>
      </vt:variant>
    </vt:vector>
  </HeadingPairs>
  <TitlesOfParts>
    <vt:vector size="52" baseType="lpstr">
      <vt:lpstr>Arial</vt:lpstr>
      <vt:lpstr>Arial Narrow</vt:lpstr>
      <vt:lpstr>Calibri</vt:lpstr>
      <vt:lpstr>Calibri Light</vt:lpstr>
      <vt:lpstr>Helvetica</vt:lpstr>
      <vt:lpstr>Lato</vt:lpstr>
      <vt:lpstr>Lato Light</vt:lpstr>
      <vt:lpstr>Literata</vt:lpstr>
      <vt:lpstr>Literata Light</vt:lpstr>
      <vt:lpstr>Montserrat</vt:lpstr>
      <vt:lpstr>Montserrat Light</vt:lpstr>
      <vt:lpstr>Montserrat Medium</vt:lpstr>
      <vt:lpstr>Montserrat SemiBold</vt:lpstr>
      <vt:lpstr>pt serif script=all rev=5</vt:lpstr>
      <vt:lpstr>Roboto</vt:lpstr>
      <vt:lpstr>Roboto Light</vt:lpstr>
      <vt:lpstr>Roboto Thin</vt:lpstr>
      <vt:lpstr>Whitney</vt:lpstr>
      <vt:lpstr>Light Teleos Template</vt:lpstr>
      <vt:lpstr> Mental Health in the Newsroom </vt:lpstr>
      <vt:lpstr>“Mental health is a state of mind characterized by emotional well-being, good behavioral adjustment, relative freedom from anxiety and disabling symptoms, and a capacity to establish constructive relationships and cope with the ordinary demands and stresses of life” </vt:lpstr>
      <vt:lpstr>Mental Health in the Newsroom is highly impacted by Trauma</vt:lpstr>
      <vt:lpstr>‘Often, people begin recognizing the effect of trauma exposure when they realize they are behaving in ways they never would have when they first started working in their field.’ </vt:lpstr>
      <vt:lpstr>How Can Newsrooms Support the Mental Health of Journalists?</vt:lpstr>
      <vt:lpstr>Trauma is a workplace and leadership issue</vt:lpstr>
      <vt:lpstr>PowerPoint Presentation</vt:lpstr>
      <vt:lpstr>Emotional Intelligence (E.Q.)</vt:lpstr>
      <vt:lpstr>Acute Stress =  Fight | Flight | Freeze </vt:lpstr>
      <vt:lpstr>PowerPoint Presentation</vt:lpstr>
      <vt:lpstr>REPEATED TRAUMA IS REALLY 3 FORMS OF TRAUMA</vt:lpstr>
      <vt:lpstr>How stress/trauma impacts (E.Q.)</vt:lpstr>
      <vt:lpstr>Trauma impacts the way we think and communicate</vt:lpstr>
      <vt:lpstr>Vicarious Trauma</vt:lpstr>
      <vt:lpstr>Signs and Symptoms of Vicarious Trauma</vt:lpstr>
      <vt:lpstr>Warning signs of vicarious trauma</vt:lpstr>
      <vt:lpstr>Moral injury</vt:lpstr>
      <vt:lpstr>Functional repeated trauma system</vt:lpstr>
      <vt:lpstr>Roller Coaster of Extreme Stress</vt:lpstr>
      <vt:lpstr>Cultivating the “Window of Tolerance”</vt:lpstr>
      <vt:lpstr>Own the  Roller Coaster</vt:lpstr>
      <vt:lpstr>Let’s Talk about Resilience</vt:lpstr>
      <vt:lpstr>Three forms of resilience</vt:lpstr>
      <vt:lpstr>5-Phase Cycle of Healing Repeated Trauma</vt:lpstr>
      <vt:lpstr>Crisis</vt:lpstr>
      <vt:lpstr>So how can leaders and managers talk about trauma?</vt:lpstr>
      <vt:lpstr>There must be those among whom we can sit down and weep and still be counted as warriors. </vt:lpstr>
      <vt:lpstr>Leaders Establish Base Camp for Stressful Times</vt:lpstr>
      <vt:lpstr>Questions to support Base Camp for Ourselves  and our Teams</vt:lpstr>
      <vt:lpstr>PowerPoint Presentation</vt:lpstr>
      <vt:lpstr>Works Consulted</vt:lpstr>
      <vt:lpstr>What can leaders do?</vt:lpstr>
      <vt:lpstr>Conversations for support during a crisis or transition: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dc:title>
  <dc:creator>Megan Hurst</dc:creator>
  <cp:lastModifiedBy>Gretchen Schmelzer</cp:lastModifiedBy>
  <cp:revision>235</cp:revision>
  <cp:lastPrinted>2018-03-19T15:36:11Z</cp:lastPrinted>
  <dcterms:created xsi:type="dcterms:W3CDTF">2018-02-15T21:55:27Z</dcterms:created>
  <dcterms:modified xsi:type="dcterms:W3CDTF">2024-01-07T19:52:45Z</dcterms:modified>
</cp:coreProperties>
</file>