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48" r:id="rId5"/>
    <p:sldMasterId id="2147483696" r:id="rId6"/>
  </p:sldMasterIdLst>
  <p:notesMasterIdLst>
    <p:notesMasterId r:id="rId23"/>
  </p:notesMasterIdLst>
  <p:sldIdLst>
    <p:sldId id="266" r:id="rId7"/>
    <p:sldId id="318" r:id="rId8"/>
    <p:sldId id="316" r:id="rId9"/>
    <p:sldId id="274" r:id="rId10"/>
    <p:sldId id="263" r:id="rId11"/>
    <p:sldId id="273" r:id="rId12"/>
    <p:sldId id="275" r:id="rId13"/>
    <p:sldId id="257" r:id="rId14"/>
    <p:sldId id="261" r:id="rId15"/>
    <p:sldId id="309" r:id="rId16"/>
    <p:sldId id="311" r:id="rId17"/>
    <p:sldId id="277" r:id="rId18"/>
    <p:sldId id="260" r:id="rId19"/>
    <p:sldId id="259" r:id="rId20"/>
    <p:sldId id="258" r:id="rId21"/>
    <p:sldId id="3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521A5-E75E-49E8-A85C-D8ACF8FEAD1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506D5-8F07-4D54-BABE-F4221066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37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Si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0AF38CB-1287-8146-AB1F-F84D26EA0D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2932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3C450E7-C256-AB4A-9038-B10D763F58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23910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6521574-7127-1947-BF1A-9795C60B635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5824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8F145C2-AA7D-7F4D-9B94-B1EED69467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79027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723966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0EC083-E4D7-BD4E-B26D-4440655A4B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623088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85526826-511D-9B48-AD25-1BEDBEC0CD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46925" y="1008546"/>
            <a:ext cx="3520440" cy="4840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739766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565091-7E9E-3D44-841E-33FAC77CF2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9776"/>
            <a:ext cx="4052711" cy="4848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FDC08B3-F87E-D54A-BDA2-6960174FF5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580" y="0"/>
            <a:ext cx="2009775" cy="2009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B8C27F1-1564-1442-978F-B232F020E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42936" y="0"/>
            <a:ext cx="2009775" cy="2009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011105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Si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E933D84-D44A-994B-BADE-E1EF913D60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48538" y="640821"/>
            <a:ext cx="3849687" cy="55763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125053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Si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D6690F9B-AA45-1C4B-94BE-20CE781051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0316" y="640821"/>
            <a:ext cx="3849687" cy="55763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904005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Detail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4EC027-8294-BF41-8F19-5B5DBEF4CA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05688" y="0"/>
            <a:ext cx="4778375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384555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Detail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D595CE5-96CF-1F4F-B50F-96000ABF72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778375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616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i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0AF38CB-1287-8146-AB1F-F84D26EA0D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2932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3C450E7-C256-AB4A-9038-B10D763F58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23910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6521574-7127-1947-BF1A-9795C60B635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5824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8F145C2-AA7D-7F4D-9B94-B1EED69467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79027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019595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0417BF-A348-7E48-AA6A-FA89C745EC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661763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247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ED2528-31D5-0E44-9043-399F5C72C9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360862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797148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0F67C06-2003-AA46-B9B6-3804FA7FDF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49900" y="977900"/>
            <a:ext cx="292100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810A9AA4-0B02-1A49-9287-E692F58442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70900" y="977900"/>
            <a:ext cx="292100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853023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E41292C-E356-3941-8AEB-688C8F2900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7954" y="2360267"/>
            <a:ext cx="1531680" cy="153168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insert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DF7E645-56C8-5147-A658-12D907E1F61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00959" y="2360267"/>
            <a:ext cx="1531680" cy="153168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insert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04B0D82-4197-C24A-889C-46ECAD9CFF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26321" y="2360267"/>
            <a:ext cx="1531680" cy="153168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insert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88F00BF-4713-3248-9902-C5F462B450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51683" y="2360267"/>
            <a:ext cx="1531680" cy="153168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92DE40C-1539-BC49-8956-B15183A537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52331" y="2360267"/>
            <a:ext cx="1531680" cy="153168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240503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8D6D42-230C-DD4B-B47B-340ADFDE89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993556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526415EA-008E-4F45-A6ED-3B2F749266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59412" y="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42213CF6-4215-574F-BD2B-30442A5B23A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66434" y="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208596F-4D7C-F244-8DE0-C5815733E6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2979" y="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E09827A-006D-EC4E-9E85-F2EC7B7D28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59412" y="3425952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513CEAC0-EC82-3847-BD5F-9DB809FAD34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66434" y="3425952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6ADBD46-67AC-FB41-B36B-662FB0B392D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2979" y="3425952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1B54900C-CA3F-534F-92F4-B49D0DB60F7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342900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4141205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208596F-4D7C-F244-8DE0-C5815733E6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2979" y="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E09827A-006D-EC4E-9E85-F2EC7B7D28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25567" y="3425952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513CEAC0-EC82-3847-BD5F-9DB809FAD34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66434" y="3425952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43BF2EB1-10E4-4C47-860C-23448E5BD4C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2078588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287EF5F-409D-654E-B86A-B4A0203EB6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44098" y="808482"/>
            <a:ext cx="2622077" cy="26205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E007AEE-0606-BA4C-882E-AF080ECC40D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66175" y="808482"/>
            <a:ext cx="2622077" cy="26205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4E20E4D-DD87-374B-8B14-D95003C9D1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44098" y="3429000"/>
            <a:ext cx="2622077" cy="26205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01336DC-BA44-7F4E-9688-6B865E8933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66175" y="3429000"/>
            <a:ext cx="2622077" cy="26205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30972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A8C4E93-B457-C644-B10C-588FC6A728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5850" y="0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DC622F4-2416-D04D-AEAF-3D4AFCE906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65500" y="0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31F006F-0B97-E54D-8A17-0C2B420874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5850" y="2298701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2123FD4-9528-3A42-B216-1B089CB308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65500" y="2298701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C1D43F-3A7D-1641-9714-E9BCFC0A110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5850" y="4597402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30049CD9-F317-504D-BA94-DC151B36B2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65500" y="4597402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152265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0EC083-E4D7-BD4E-B26D-4440655A4B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589600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296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0EC083-E4D7-BD4E-B26D-4440655A4B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623088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85526826-511D-9B48-AD25-1BEDBEC0CD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46925" y="1008546"/>
            <a:ext cx="3520440" cy="4840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739766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565091-7E9E-3D44-841E-33FAC77CF2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9776"/>
            <a:ext cx="4052711" cy="4848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FDC08B3-F87E-D54A-BDA2-6960174FF5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580" y="0"/>
            <a:ext cx="2009775" cy="2009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B8C27F1-1564-1442-978F-B232F020E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42936" y="0"/>
            <a:ext cx="2009775" cy="2009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011105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Si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E933D84-D44A-994B-BADE-E1EF913D60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48538" y="640821"/>
            <a:ext cx="3849687" cy="55763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125053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Si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D6690F9B-AA45-1C4B-94BE-20CE781051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0316" y="640821"/>
            <a:ext cx="3849687" cy="55763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904005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Detail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4EC027-8294-BF41-8F19-5B5DBEF4CA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05688" y="0"/>
            <a:ext cx="4778375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384555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Detail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D595CE5-96CF-1F4F-B50F-96000ABF72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778375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616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i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0AF38CB-1287-8146-AB1F-F84D26EA0D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2932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3C450E7-C256-AB4A-9038-B10D763F58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23910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6521574-7127-1947-BF1A-9795C60B635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5824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8F145C2-AA7D-7F4D-9B94-B1EED69467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79027" y="2833688"/>
            <a:ext cx="2460625" cy="2460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019595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0417BF-A348-7E48-AA6A-FA89C745EC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661763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247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ED2528-31D5-0E44-9043-399F5C72C9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360862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797148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0F67C06-2003-AA46-B9B6-3804FA7FDF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49900" y="977900"/>
            <a:ext cx="292100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810A9AA4-0B02-1A49-9287-E692F58442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70900" y="977900"/>
            <a:ext cx="292100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8530236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E41292C-E356-3941-8AEB-688C8F2900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7954" y="2360267"/>
            <a:ext cx="1531680" cy="153168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insert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DF7E645-56C8-5147-A658-12D907E1F61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00959" y="2360267"/>
            <a:ext cx="1531680" cy="153168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insert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04B0D82-4197-C24A-889C-46ECAD9CFF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26321" y="2360267"/>
            <a:ext cx="1531680" cy="153168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insert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88F00BF-4713-3248-9902-C5F462B450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51683" y="2360267"/>
            <a:ext cx="1531680" cy="153168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92DE40C-1539-BC49-8956-B15183A537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52331" y="2360267"/>
            <a:ext cx="1531680" cy="153168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2405038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8D6D42-230C-DD4B-B47B-340ADFDE89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9935568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526415EA-008E-4F45-A6ED-3B2F749266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59412" y="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42213CF6-4215-574F-BD2B-30442A5B23A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66434" y="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208596F-4D7C-F244-8DE0-C5815733E6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2979" y="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E09827A-006D-EC4E-9E85-F2EC7B7D28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59412" y="3425952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513CEAC0-EC82-3847-BD5F-9DB809FAD34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66434" y="3425952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6ADBD46-67AC-FB41-B36B-662FB0B392D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2979" y="3425952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1B54900C-CA3F-534F-92F4-B49D0DB60F7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342900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4141205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208596F-4D7C-F244-8DE0-C5815733E6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2979" y="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E09827A-006D-EC4E-9E85-F2EC7B7D28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25567" y="3425952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513CEAC0-EC82-3847-BD5F-9DB809FAD34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66434" y="3425952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43BF2EB1-10E4-4C47-860C-23448E5BD4C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3032588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2078588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287EF5F-409D-654E-B86A-B4A0203EB6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44098" y="808482"/>
            <a:ext cx="2622077" cy="26205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E007AEE-0606-BA4C-882E-AF080ECC40D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66175" y="808482"/>
            <a:ext cx="2622077" cy="26205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4E20E4D-DD87-374B-8B14-D95003C9D1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44098" y="3429000"/>
            <a:ext cx="2622077" cy="26205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01336DC-BA44-7F4E-9688-6B865E8933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66175" y="3429000"/>
            <a:ext cx="2622077" cy="26205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30972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A8C4E93-B457-C644-B10C-588FC6A728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5850" y="0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DC622F4-2416-D04D-AEAF-3D4AFCE906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65500" y="0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31F006F-0B97-E54D-8A17-0C2B420874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5850" y="2298701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2123FD4-9528-3A42-B216-1B089CB308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65500" y="2298701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C1D43F-3A7D-1641-9714-E9BCFC0A110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5850" y="4597402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30049CD9-F317-504D-BA94-DC151B36B2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65500" y="4597402"/>
            <a:ext cx="2279650" cy="2279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152265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0EC083-E4D7-BD4E-B26D-4440655A4B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589600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29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69" r:id="rId9"/>
    <p:sldLayoutId id="2147483670" r:id="rId10"/>
    <p:sldLayoutId id="2147483671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4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4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4" Type="http://schemas.openxmlformats.org/officeDocument/2006/relationships/hyperlink" Target="mailto:Shahbaz@FreedomHouse.or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8CE798D-0AE7-59CC-2FE1-6849FDB91AA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496" y="6099022"/>
            <a:ext cx="11811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1E9E11-C6E2-AE6C-9933-D6B746D9E4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907C52F-002E-95D0-6BD5-BD96274BF8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4147"/>
            <a:ext cx="11811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942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6CA022D-0384-D09B-4343-24FD9133D65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-1" b="79"/>
          <a:stretch/>
        </p:blipFill>
        <p:spPr>
          <a:xfrm>
            <a:off x="1" y="10"/>
            <a:ext cx="6099048" cy="3428990"/>
          </a:xfrm>
          <a:prstGeom prst="rect">
            <a:avLst/>
          </a:prstGeom>
          <a:solidFill>
            <a:srgbClr val="F7F9F9"/>
          </a:solidFill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CDECFEE-D23E-00C7-1C8B-61B847D9A4C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496" y="6099022"/>
            <a:ext cx="11811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575EED-F9CE-D67C-04C2-86A46F148E36}"/>
              </a:ext>
            </a:extLst>
          </p:cNvPr>
          <p:cNvSpPr txBox="1"/>
          <p:nvPr/>
        </p:nvSpPr>
        <p:spPr>
          <a:xfrm>
            <a:off x="89241" y="221348"/>
            <a:ext cx="555577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24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Snapshots</a:t>
            </a:r>
          </a:p>
          <a:p>
            <a:r>
              <a:rPr lang="en-US" sz="3200" i="1">
                <a:solidFill>
                  <a:srgbClr val="124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Africa, the Americas, and Asia-Pacific</a:t>
            </a:r>
          </a:p>
          <a:p>
            <a:endParaRPr lang="en-US"/>
          </a:p>
        </p:txBody>
      </p:sp>
      <p:pic>
        <p:nvPicPr>
          <p:cNvPr id="8" name="Picture 7" descr="Chart, sunburst chart&#10;&#10;Description automatically generated">
            <a:extLst>
              <a:ext uri="{FF2B5EF4-FFF2-40B4-BE49-F238E27FC236}">
                <a16:creationId xmlns:a16="http://schemas.microsoft.com/office/drawing/2014/main" id="{02CB2AFB-86D3-E69D-8C37-D069EECCC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14" y="3576864"/>
            <a:ext cx="5653782" cy="3045857"/>
          </a:xfrm>
          <a:prstGeom prst="rect">
            <a:avLst/>
          </a:prstGeom>
        </p:spPr>
      </p:pic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F19C8EF0-FEE3-0CC4-A19D-F0CFD8BC0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04" y="3576864"/>
            <a:ext cx="5813596" cy="3059788"/>
          </a:xfrm>
          <a:prstGeom prst="rect">
            <a:avLst/>
          </a:prstGeom>
        </p:spPr>
      </p:pic>
      <p:pic>
        <p:nvPicPr>
          <p:cNvPr id="15" name="Picture 14" descr="Chart, sunburst chart&#10;&#10;Description automatically generated">
            <a:extLst>
              <a:ext uri="{FF2B5EF4-FFF2-40B4-BE49-F238E27FC236}">
                <a16:creationId xmlns:a16="http://schemas.microsoft.com/office/drawing/2014/main" id="{B44E26F4-6215-F7A5-AD8C-D4B0775C7F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14" y="291425"/>
            <a:ext cx="5653782" cy="298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29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6CA022D-0384-D09B-4343-24FD9133D65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-16" b="14369"/>
          <a:stretch/>
        </p:blipFill>
        <p:spPr>
          <a:xfrm>
            <a:off x="6195810" y="3514855"/>
            <a:ext cx="5796945" cy="2792626"/>
          </a:xfrm>
          <a:prstGeom prst="rect">
            <a:avLst/>
          </a:prstGeom>
          <a:solidFill>
            <a:srgbClr val="F7F9F9"/>
          </a:solidFill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CDECFEE-D23E-00C7-1C8B-61B847D9A4C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496" y="6099022"/>
            <a:ext cx="11811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53E84C8-7895-5E2A-CD4B-8E12564D3784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10760358" y="6099022"/>
            <a:ext cx="1117376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AF7CD-E0A5-AB0D-4E78-BFEEE137D3B8}"/>
              </a:ext>
            </a:extLst>
          </p:cNvPr>
          <p:cNvSpPr txBox="1"/>
          <p:nvPr/>
        </p:nvSpPr>
        <p:spPr>
          <a:xfrm>
            <a:off x="6321955" y="3640288"/>
            <a:ext cx="555577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24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Snapshots</a:t>
            </a:r>
          </a:p>
          <a:p>
            <a:r>
              <a:rPr lang="en-US" sz="3200" i="1">
                <a:solidFill>
                  <a:srgbClr val="124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Europe, Eurasia, and the Middle East</a:t>
            </a:r>
          </a:p>
          <a:p>
            <a:endParaRPr lang="en-US"/>
          </a:p>
        </p:txBody>
      </p:sp>
      <p:pic>
        <p:nvPicPr>
          <p:cNvPr id="9" name="Picture 8" descr="Chart, sunburst chart&#10;&#10;Description automatically generated">
            <a:extLst>
              <a:ext uri="{FF2B5EF4-FFF2-40B4-BE49-F238E27FC236}">
                <a16:creationId xmlns:a16="http://schemas.microsoft.com/office/drawing/2014/main" id="{6FD63711-890C-AC1A-4E2B-EED089F4D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2" y="359487"/>
            <a:ext cx="5722924" cy="3014908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4A458C1B-1943-506D-996D-1930A7B60A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72" y="359487"/>
            <a:ext cx="5722924" cy="3025738"/>
          </a:xfrm>
          <a:prstGeom prst="rect">
            <a:avLst/>
          </a:prstGeom>
        </p:spPr>
      </p:pic>
      <p:pic>
        <p:nvPicPr>
          <p:cNvPr id="55" name="Picture 54" descr="Chart, sunburst chart&#10;&#10;Description automatically generated">
            <a:extLst>
              <a:ext uri="{FF2B5EF4-FFF2-40B4-BE49-F238E27FC236}">
                <a16:creationId xmlns:a16="http://schemas.microsoft.com/office/drawing/2014/main" id="{E6598140-AF69-40E2-10CC-1CB8D74FF6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1" y="3514855"/>
            <a:ext cx="5722924" cy="30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12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961B06-95B5-F080-C488-1EA63B443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9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382F972-BEBD-6746-87C9-2E2AB77B7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07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C5B2B285-2BC7-9D8A-80AA-AEA00230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07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4BE217A9-2BE5-A360-C2DD-961C469D7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5369C-99DB-682F-0B8A-7C16C7CFD899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75BE2-07D1-67C0-8B79-C728EDE3A1AA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4106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D1FC1F-5E6B-B64D-AF77-0A175FC80D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80234" y="4398807"/>
            <a:ext cx="2226086" cy="340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140"/>
              </a:lnSpc>
            </a:pPr>
            <a:endParaRPr lang="en-US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7AF26F-E146-704E-B666-1ED2B71C1E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36937" y="4398807"/>
            <a:ext cx="2226086" cy="340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140"/>
              </a:lnSpc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04A3BC-E641-9840-A782-EF09C7F0A1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93641" y="4398807"/>
            <a:ext cx="2226086" cy="340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140"/>
              </a:lnSpc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F3B4A1-B999-13F7-FF92-F92D7BD499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24756" y="774693"/>
            <a:ext cx="834248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  <a:latin typeface="Arial"/>
                <a:cs typeface="Arial"/>
              </a:rPr>
              <a:t>Thank you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DDF0287-4C4F-4952-D900-5ADAD8A242B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496" y="6099022"/>
            <a:ext cx="11811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D1D094-3CDD-624B-987D-5CD5B5FF64A8}"/>
              </a:ext>
            </a:extLst>
          </p:cNvPr>
          <p:cNvSpPr txBox="1"/>
          <p:nvPr/>
        </p:nvSpPr>
        <p:spPr>
          <a:xfrm>
            <a:off x="489299" y="4651883"/>
            <a:ext cx="6581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Arial"/>
                <a:cs typeface="Arial"/>
              </a:rPr>
              <a:t>Adrian Shahbaz</a:t>
            </a:r>
          </a:p>
          <a:p>
            <a:r>
              <a:rPr lang="en-US" dirty="0">
                <a:solidFill>
                  <a:schemeClr val="accent5"/>
                </a:solidFill>
                <a:latin typeface="Arial"/>
                <a:cs typeface="Arial"/>
              </a:rPr>
              <a:t>Vice President, Research and Analysis</a:t>
            </a:r>
          </a:p>
          <a:p>
            <a:endParaRPr lang="en-US" dirty="0">
              <a:solidFill>
                <a:schemeClr val="accent5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accent5"/>
                </a:solidFill>
                <a:latin typeface="Arial"/>
                <a:cs typeface="Arial"/>
                <a:hlinkClick r:id="rId4"/>
              </a:rPr>
              <a:t>Shahbaz@FreedomHouse.org</a:t>
            </a:r>
            <a:endParaRPr lang="en-US" dirty="0">
              <a:solidFill>
                <a:schemeClr val="accent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36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512D95B-542E-D2C0-4235-778BEEBE9EEA}"/>
              </a:ext>
            </a:extLst>
          </p:cNvPr>
          <p:cNvSpPr/>
          <p:nvPr/>
        </p:nvSpPr>
        <p:spPr>
          <a:xfrm>
            <a:off x="2417989" y="2518155"/>
            <a:ext cx="1952369" cy="1952369"/>
          </a:xfrm>
          <a:prstGeom prst="ellipse">
            <a:avLst/>
          </a:prstGeom>
          <a:solidFill>
            <a:srgbClr val="9AB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661E0-019E-AABA-72F5-18F80085342C}"/>
              </a:ext>
            </a:extLst>
          </p:cNvPr>
          <p:cNvSpPr txBox="1"/>
          <p:nvPr/>
        </p:nvSpPr>
        <p:spPr>
          <a:xfrm>
            <a:off x="2281130" y="4544464"/>
            <a:ext cx="2226086" cy="87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4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 the public about key trends and emerging threats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5F5B07-BECC-ABAA-DAFB-BFF1045660BC}"/>
              </a:ext>
            </a:extLst>
          </p:cNvPr>
          <p:cNvSpPr/>
          <p:nvPr/>
        </p:nvSpPr>
        <p:spPr>
          <a:xfrm>
            <a:off x="5049978" y="2518155"/>
            <a:ext cx="1952369" cy="1952369"/>
          </a:xfrm>
          <a:prstGeom prst="ellipse">
            <a:avLst/>
          </a:prstGeom>
          <a:solidFill>
            <a:srgbClr val="9AB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393EC-E4CD-65E6-84DB-4F5DBE10A7DA}"/>
              </a:ext>
            </a:extLst>
          </p:cNvPr>
          <p:cNvSpPr txBox="1"/>
          <p:nvPr/>
        </p:nvSpPr>
        <p:spPr>
          <a:xfrm>
            <a:off x="4913119" y="4544464"/>
            <a:ext cx="2226086" cy="114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4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Mobilize decision-makers to respond to threats and protect democracy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C819AE-4D57-FB03-8EAD-4D2172B6DDEA}"/>
              </a:ext>
            </a:extLst>
          </p:cNvPr>
          <p:cNvSpPr/>
          <p:nvPr/>
        </p:nvSpPr>
        <p:spPr>
          <a:xfrm>
            <a:off x="7706681" y="2518155"/>
            <a:ext cx="1952369" cy="1952369"/>
          </a:xfrm>
          <a:prstGeom prst="ellipse">
            <a:avLst/>
          </a:prstGeom>
          <a:solidFill>
            <a:srgbClr val="9AB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745FC3-F6B0-20DF-B742-81E4EF7D6D8F}"/>
              </a:ext>
            </a:extLst>
          </p:cNvPr>
          <p:cNvSpPr txBox="1"/>
          <p:nvPr/>
        </p:nvSpPr>
        <p:spPr>
          <a:xfrm>
            <a:off x="7569822" y="4544464"/>
            <a:ext cx="2226086" cy="114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4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 support local activists and organizations working for human rights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F38A10-D9A8-A4B3-670B-B3C4E08E4ABE}"/>
              </a:ext>
            </a:extLst>
          </p:cNvPr>
          <p:cNvSpPr txBox="1"/>
          <p:nvPr/>
        </p:nvSpPr>
        <p:spPr>
          <a:xfrm>
            <a:off x="2866334" y="3780986"/>
            <a:ext cx="1030963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40"/>
              </a:lnSpc>
            </a:pPr>
            <a:r>
              <a:rPr lang="en-US" sz="1900" b="1" dirty="0">
                <a:solidFill>
                  <a:schemeClr val="bg1"/>
                </a:solidFill>
                <a:latin typeface="Rubik Medium" pitchFamily="2" charset="-79"/>
                <a:cs typeface="Rubik Medium" pitchFamily="2" charset="-79"/>
              </a:rPr>
              <a:t>Inform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9EF2E6-E25F-D257-4B80-3F59565015E8}"/>
              </a:ext>
            </a:extLst>
          </p:cNvPr>
          <p:cNvSpPr txBox="1"/>
          <p:nvPr/>
        </p:nvSpPr>
        <p:spPr>
          <a:xfrm>
            <a:off x="5357812" y="3780986"/>
            <a:ext cx="1328737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40"/>
              </a:lnSpc>
            </a:pPr>
            <a:r>
              <a:rPr lang="en-US" sz="1900" b="1" dirty="0">
                <a:solidFill>
                  <a:schemeClr val="bg1"/>
                </a:solidFill>
                <a:latin typeface="Rubik Medium" pitchFamily="2" charset="-79"/>
                <a:cs typeface="Rubik Medium" pitchFamily="2" charset="-79"/>
              </a:rPr>
              <a:t>Mobilize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5A1F7A-89C4-C7A8-8E65-4292B1CFCD32}"/>
              </a:ext>
            </a:extLst>
          </p:cNvPr>
          <p:cNvSpPr txBox="1"/>
          <p:nvPr/>
        </p:nvSpPr>
        <p:spPr>
          <a:xfrm>
            <a:off x="8130312" y="3780986"/>
            <a:ext cx="112096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40"/>
              </a:lnSpc>
            </a:pPr>
            <a:r>
              <a:rPr lang="en-US" sz="1900" b="1" dirty="0">
                <a:solidFill>
                  <a:schemeClr val="bg1"/>
                </a:solidFill>
                <a:latin typeface="Rubik Medium" pitchFamily="2" charset="-79"/>
                <a:cs typeface="Rubik Medium" pitchFamily="2" charset="-79"/>
              </a:rPr>
              <a:t>Support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117824-2466-9112-F525-D04A9E996762}"/>
              </a:ext>
            </a:extLst>
          </p:cNvPr>
          <p:cNvSpPr txBox="1"/>
          <p:nvPr/>
        </p:nvSpPr>
        <p:spPr>
          <a:xfrm>
            <a:off x="914400" y="774693"/>
            <a:ext cx="10115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Freedom House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000B8AE0-4BCE-564B-DC17-A8BD1DFFDE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496" y="6099022"/>
            <a:ext cx="11811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phic 25" descr="Clenched Fist with solid fill">
            <a:extLst>
              <a:ext uri="{FF2B5EF4-FFF2-40B4-BE49-F238E27FC236}">
                <a16:creationId xmlns:a16="http://schemas.microsoft.com/office/drawing/2014/main" id="{BAA0E8E9-7C03-9427-1E7F-3A0F9B41E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398" y="2831859"/>
            <a:ext cx="997528" cy="997528"/>
          </a:xfrm>
          <a:prstGeom prst="rect">
            <a:avLst/>
          </a:prstGeom>
        </p:spPr>
      </p:pic>
      <p:pic>
        <p:nvPicPr>
          <p:cNvPr id="28" name="Graphic 27" descr="Calligraphy Pen with solid fill">
            <a:extLst>
              <a:ext uri="{FF2B5EF4-FFF2-40B4-BE49-F238E27FC236}">
                <a16:creationId xmlns:a16="http://schemas.microsoft.com/office/drawing/2014/main" id="{CD75F205-0C5B-D3E4-5CD4-A9CE37DA0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6334" y="2825967"/>
            <a:ext cx="914400" cy="914400"/>
          </a:xfrm>
          <a:prstGeom prst="rect">
            <a:avLst/>
          </a:prstGeom>
        </p:spPr>
      </p:pic>
      <p:pic>
        <p:nvPicPr>
          <p:cNvPr id="29" name="Graphic 28" descr="Connections with solid fill">
            <a:extLst>
              <a:ext uri="{FF2B5EF4-FFF2-40B4-BE49-F238E27FC236}">
                <a16:creationId xmlns:a16="http://schemas.microsoft.com/office/drawing/2014/main" id="{DCA34BFB-8E05-4545-DB96-AB3ABC63AB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5443" y="28665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82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40EA5AD-1DC2-B44C-BC5D-2F34C2F9E4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83170" y="2365488"/>
            <a:ext cx="8584074" cy="953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340"/>
              </a:lnSpc>
              <a:buSzPct val="200000"/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CDECFEE-D23E-00C7-1C8B-61B847D9A4C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496" y="6099022"/>
            <a:ext cx="11811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A9A5E2-41CF-2451-42D2-AF3FF256DED0}"/>
              </a:ext>
            </a:extLst>
          </p:cNvPr>
          <p:cNvSpPr/>
          <p:nvPr/>
        </p:nvSpPr>
        <p:spPr>
          <a:xfrm>
            <a:off x="-1" y="0"/>
            <a:ext cx="5558971" cy="6858000"/>
          </a:xfrm>
          <a:prstGeom prst="rect">
            <a:avLst/>
          </a:prstGeom>
          <a:solidFill>
            <a:srgbClr val="F7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74A95-EFF4-F2C3-AE3A-B84DF57979DD}"/>
              </a:ext>
            </a:extLst>
          </p:cNvPr>
          <p:cNvSpPr txBox="1"/>
          <p:nvPr/>
        </p:nvSpPr>
        <p:spPr>
          <a:xfrm>
            <a:off x="6421292" y="241830"/>
            <a:ext cx="536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Freedom in the World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D0BC6-6498-3297-2CFF-1AE5232CA394}"/>
              </a:ext>
            </a:extLst>
          </p:cNvPr>
          <p:cNvSpPr txBox="1"/>
          <p:nvPr/>
        </p:nvSpPr>
        <p:spPr>
          <a:xfrm>
            <a:off x="6095999" y="2365488"/>
            <a:ext cx="56862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Electoral Process</a:t>
            </a: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Pluralism and Participation</a:t>
            </a: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Functioning of Government</a:t>
            </a: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Freedom of Expression and Belief</a:t>
            </a: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 and Organizational Rights</a:t>
            </a: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 of Law</a:t>
            </a: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Autonomy and Individual Rights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988DA8E-6ADC-B594-CC17-9E4063506C0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496" y="6099022"/>
            <a:ext cx="11811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Placeholder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B86A49BF-232D-EB24-9CBB-0981D6E3362B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4"/>
          <a:srcRect l="22187" r="22187"/>
          <a:stretch>
            <a:fillRect/>
          </a:stretch>
        </p:blipFill>
        <p:spPr>
          <a:xfrm>
            <a:off x="-1" y="0"/>
            <a:ext cx="5732965" cy="6858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F51B9D6-B93A-6D45-8ABC-21100CE167C7}"/>
              </a:ext>
            </a:extLst>
          </p:cNvPr>
          <p:cNvSpPr/>
          <p:nvPr/>
        </p:nvSpPr>
        <p:spPr>
          <a:xfrm rot="5400000">
            <a:off x="2379015" y="3315011"/>
            <a:ext cx="6857999" cy="22798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B1646-1059-A298-512E-19D4E1818390}"/>
              </a:ext>
            </a:extLst>
          </p:cNvPr>
          <p:cNvSpPr txBox="1"/>
          <p:nvPr/>
        </p:nvSpPr>
        <p:spPr>
          <a:xfrm>
            <a:off x="5975207" y="2236061"/>
            <a:ext cx="5558970" cy="216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40"/>
              </a:lnSpc>
              <a:buSzPct val="100000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Rights</a:t>
            </a: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340"/>
              </a:lnSpc>
              <a:buSzPct val="100000"/>
              <a:buFont typeface="+mj-lt"/>
              <a:buAutoNum type="alphaLcParenR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40"/>
              </a:lnSpc>
              <a:buSzPct val="100000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Liberties</a:t>
            </a:r>
          </a:p>
        </p:txBody>
      </p:sp>
    </p:spTree>
    <p:extLst>
      <p:ext uri="{BB962C8B-B14F-4D97-AF65-F5344CB8AC3E}">
        <p14:creationId xmlns:p14="http://schemas.microsoft.com/office/powerpoint/2010/main" val="272598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7263C520-CF93-C7D0-5B98-081A87CE59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0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C25C49F4-FE5C-A7E4-6701-5D940C251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07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6" descr="A picture containing day">
            <a:extLst>
              <a:ext uri="{FF2B5EF4-FFF2-40B4-BE49-F238E27FC236}">
                <a16:creationId xmlns:a16="http://schemas.microsoft.com/office/drawing/2014/main" id="{0F7422C9-3738-87C3-D3E7-815FD7E8D0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F6476C1-E167-BA00-121C-254C2B795C4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496" y="6099022"/>
            <a:ext cx="11811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3F3CF89-A28C-8449-C4A8-E3DAFC6AEA8C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10760358" y="6099022"/>
            <a:ext cx="1117376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525208-020A-503A-51C4-5ABFFF9C6D43}"/>
              </a:ext>
            </a:extLst>
          </p:cNvPr>
          <p:cNvSpPr txBox="1"/>
          <p:nvPr/>
        </p:nvSpPr>
        <p:spPr>
          <a:xfrm>
            <a:off x="360948" y="571500"/>
            <a:ext cx="11610470" cy="61555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b="1">
                <a:solidFill>
                  <a:schemeClr val="accent1"/>
                </a:solidFill>
                <a:latin typeface="Arial"/>
                <a:ea typeface="Calibri"/>
                <a:cs typeface="Calibri"/>
              </a:rPr>
              <a:t>LARGEST ONE-YEAR GAINS AND DECLINES</a:t>
            </a:r>
            <a:endParaRPr lang="en-US" sz="3400">
              <a:solidFill>
                <a:schemeClr val="accent1"/>
              </a:solidFill>
              <a:latin typeface="Arial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FFE7F-CB61-9C53-5BD6-41B6ECB065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87"/>
          <a:stretch/>
        </p:blipFill>
        <p:spPr>
          <a:xfrm>
            <a:off x="2084388" y="1271900"/>
            <a:ext cx="8023225" cy="510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39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person, sky, outdoor&#10;&#10;Description automatically generated">
            <a:extLst>
              <a:ext uri="{FF2B5EF4-FFF2-40B4-BE49-F238E27FC236}">
                <a16:creationId xmlns:a16="http://schemas.microsoft.com/office/drawing/2014/main" id="{C6961B06-95B5-F080-C488-1EA63B443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70" b="117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2254C4-AD7F-5D59-B616-3463D2A24EF7}"/>
              </a:ext>
            </a:extLst>
          </p:cNvPr>
          <p:cNvSpPr txBox="1"/>
          <p:nvPr/>
        </p:nvSpPr>
        <p:spPr>
          <a:xfrm>
            <a:off x="5664451" y="262550"/>
            <a:ext cx="65275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4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Russia’s full-scale invasion of Ukraine led to the second-largest score decline in the world.</a:t>
            </a:r>
            <a:endParaRPr lang="en-US" sz="2000" dirty="0">
              <a:solidFill>
                <a:srgbClr val="1243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69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2EA8D003-3D45-AC76-E59E-8A0A6215E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7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C26C317C-C761-8633-4A8A-BFFCCBC14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55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imal Theme">
  <a:themeElements>
    <a:clrScheme name="Custom 8">
      <a:dk1>
        <a:srgbClr val="000000"/>
      </a:dk1>
      <a:lt1>
        <a:srgbClr val="FFFFFF"/>
      </a:lt1>
      <a:dk2>
        <a:srgbClr val="7E8187"/>
      </a:dk2>
      <a:lt2>
        <a:srgbClr val="EBEFF0"/>
      </a:lt2>
      <a:accent1>
        <a:srgbClr val="003459"/>
      </a:accent1>
      <a:accent2>
        <a:srgbClr val="E6E6E6"/>
      </a:accent2>
      <a:accent3>
        <a:srgbClr val="F2F2F2"/>
      </a:accent3>
      <a:accent4>
        <a:srgbClr val="0078CA"/>
      </a:accent4>
      <a:accent5>
        <a:srgbClr val="FFFFFF"/>
      </a:accent5>
      <a:accent6>
        <a:srgbClr val="FFFFFF"/>
      </a:accent6>
      <a:hlink>
        <a:srgbClr val="FFFFFF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H_DarkTheme_SlidedeckTemplate" id="{98714F3F-1B64-472D-9D93-6218EADE7CF5}" vid="{627A38B0-8A88-40B4-B0BA-96FA0FBEC5C7}"/>
    </a:ext>
  </a:extLst>
</a:theme>
</file>

<file path=ppt/theme/theme3.xml><?xml version="1.0" encoding="utf-8"?>
<a:theme xmlns:a="http://schemas.openxmlformats.org/drawingml/2006/main" name="Minimal Theme">
  <a:themeElements>
    <a:clrScheme name="Custom 8">
      <a:dk1>
        <a:srgbClr val="000000"/>
      </a:dk1>
      <a:lt1>
        <a:srgbClr val="FFFFFF"/>
      </a:lt1>
      <a:dk2>
        <a:srgbClr val="7E8187"/>
      </a:dk2>
      <a:lt2>
        <a:srgbClr val="EBEFF0"/>
      </a:lt2>
      <a:accent1>
        <a:srgbClr val="003459"/>
      </a:accent1>
      <a:accent2>
        <a:srgbClr val="E6E6E6"/>
      </a:accent2>
      <a:accent3>
        <a:srgbClr val="F2F2F2"/>
      </a:accent3>
      <a:accent4>
        <a:srgbClr val="0078CA"/>
      </a:accent4>
      <a:accent5>
        <a:srgbClr val="FFFFFF"/>
      </a:accent5>
      <a:accent6>
        <a:srgbClr val="FFFFFF"/>
      </a:accent6>
      <a:hlink>
        <a:srgbClr val="FFFFFF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H_WhiteTheme_SlidedeckTemplate" id="{CC23B16F-5360-4E37-9DDE-4AA96E3EFDA7}" vid="{CF348CF1-EC1D-4EA1-ACDB-6897EE7B1FB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AE4BACD1F4F449AF1E45E0F4042A8E" ma:contentTypeVersion="16" ma:contentTypeDescription="Create a new document." ma:contentTypeScope="" ma:versionID="eded143caf773c6549f01d4d0f062af4">
  <xsd:schema xmlns:xsd="http://www.w3.org/2001/XMLSchema" xmlns:xs="http://www.w3.org/2001/XMLSchema" xmlns:p="http://schemas.microsoft.com/office/2006/metadata/properties" xmlns:ns2="aedc87c9-fa16-4ea4-92d3-41d4e2157c0b" xmlns:ns3="3d854844-489d-4a5d-b4ab-ea994fd25330" targetNamespace="http://schemas.microsoft.com/office/2006/metadata/properties" ma:root="true" ma:fieldsID="6294079e66df8b9a834b5f8be059438d" ns2:_="" ns3:_="">
    <xsd:import namespace="aedc87c9-fa16-4ea4-92d3-41d4e2157c0b"/>
    <xsd:import namespace="3d854844-489d-4a5d-b4ab-ea994fd253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dc87c9-fa16-4ea4-92d3-41d4e2157c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394a132-982a-4dbf-8bea-cf3d3a72db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54844-489d-4a5d-b4ab-ea994fd2533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7f0c8c4-ee44-4ead-9d67-108c9de97923}" ma:internalName="TaxCatchAll" ma:showField="CatchAllData" ma:web="3d854844-489d-4a5d-b4ab-ea994fd253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854844-489d-4a5d-b4ab-ea994fd25330" xsi:nil="true"/>
    <lcf76f155ced4ddcb4097134ff3c332f xmlns="aedc87c9-fa16-4ea4-92d3-41d4e2157c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5CCC12-A46B-43B0-8BED-6F82AB383F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D6A349-7C87-4D49-9968-6963FFCFFF10}">
  <ds:schemaRefs>
    <ds:schemaRef ds:uri="3d854844-489d-4a5d-b4ab-ea994fd25330"/>
    <ds:schemaRef ds:uri="aedc87c9-fa16-4ea4-92d3-41d4e2157c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8F19AB9-6532-451C-8EF7-9D25D9D18908}">
  <ds:schemaRefs>
    <ds:schemaRef ds:uri="3d854844-489d-4a5d-b4ab-ea994fd25330"/>
    <ds:schemaRef ds:uri="aedc87c9-fa16-4ea4-92d3-41d4e2157c0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124</Words>
  <Application>Microsoft Office PowerPoint</Application>
  <PresentationFormat>Widescreen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Rubik Medium</vt:lpstr>
      <vt:lpstr>office theme</vt:lpstr>
      <vt:lpstr>Minimal Theme</vt:lpstr>
      <vt:lpstr>Minimal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Shahbaz</dc:creator>
  <cp:lastModifiedBy>Jim Baird</cp:lastModifiedBy>
  <cp:revision>5</cp:revision>
  <dcterms:created xsi:type="dcterms:W3CDTF">2023-02-28T16:51:42Z</dcterms:created>
  <dcterms:modified xsi:type="dcterms:W3CDTF">2024-01-25T20:17:56Z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0x010100EDAE4BACD1F4F449AF1E45E0F4042A8E</vt:lpwstr>
  </property>
  <property fmtid="{D5CDD505-2E9C-101B-9397-08002B2CF9AE}" pid="3" name="MediaServiceImageTags">
    <vt:lpwstr/>
  </property>
</Properties>
</file>