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40"/>
  </p:notesMasterIdLst>
  <p:sldIdLst>
    <p:sldId id="256" r:id="rId2"/>
    <p:sldId id="2858" r:id="rId3"/>
    <p:sldId id="2773" r:id="rId4"/>
    <p:sldId id="2797" r:id="rId5"/>
    <p:sldId id="2775" r:id="rId6"/>
    <p:sldId id="2892" r:id="rId7"/>
    <p:sldId id="2893" r:id="rId8"/>
    <p:sldId id="2871" r:id="rId9"/>
    <p:sldId id="2894" r:id="rId10"/>
    <p:sldId id="265" r:id="rId11"/>
    <p:sldId id="2825" r:id="rId12"/>
    <p:sldId id="2813" r:id="rId13"/>
    <p:sldId id="2872" r:id="rId14"/>
    <p:sldId id="2857" r:id="rId15"/>
    <p:sldId id="2841" r:id="rId16"/>
    <p:sldId id="2784" r:id="rId17"/>
    <p:sldId id="2772" r:id="rId18"/>
    <p:sldId id="2787" r:id="rId19"/>
    <p:sldId id="2890" r:id="rId20"/>
    <p:sldId id="2839" r:id="rId21"/>
    <p:sldId id="2851" r:id="rId22"/>
    <p:sldId id="2818" r:id="rId23"/>
    <p:sldId id="2823" r:id="rId24"/>
    <p:sldId id="2889" r:id="rId25"/>
    <p:sldId id="2895" r:id="rId26"/>
    <p:sldId id="2896" r:id="rId27"/>
    <p:sldId id="2844" r:id="rId28"/>
    <p:sldId id="2809" r:id="rId29"/>
    <p:sldId id="2806" r:id="rId30"/>
    <p:sldId id="2870" r:id="rId31"/>
    <p:sldId id="2897" r:id="rId32"/>
    <p:sldId id="2856" r:id="rId33"/>
    <p:sldId id="2876" r:id="rId34"/>
    <p:sldId id="2799" r:id="rId35"/>
    <p:sldId id="2807" r:id="rId36"/>
    <p:sldId id="2794" r:id="rId37"/>
    <p:sldId id="264" r:id="rId38"/>
    <p:sldId id="271"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Condol" initials="PC" lastIdx="1" clrIdx="0">
    <p:extLst>
      <p:ext uri="{19B8F6BF-5375-455C-9EA6-DF929625EA0E}">
        <p15:presenceInfo xmlns:p15="http://schemas.microsoft.com/office/powerpoint/2012/main" userId="S::pcondol@dakotacac.org::82cfd476-828b-4fa5-9013-2aab40535997" providerId="AD"/>
      </p:ext>
    </p:extLst>
  </p:cmAuthor>
  <p:cmAuthor id="2" name="Melissa Kaiser" initials="MK" lastIdx="1" clrIdx="1">
    <p:extLst>
      <p:ext uri="{19B8F6BF-5375-455C-9EA6-DF929625EA0E}">
        <p15:presenceInfo xmlns:p15="http://schemas.microsoft.com/office/powerpoint/2012/main" userId="e03702387732ad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7BEE"/>
    <a:srgbClr val="7D86D9"/>
    <a:srgbClr val="EEF7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5316" autoAdjust="0"/>
  </p:normalViewPr>
  <p:slideViewPr>
    <p:cSldViewPr snapToGrid="0" snapToObjects="1">
      <p:cViewPr varScale="1">
        <p:scale>
          <a:sx n="73" d="100"/>
          <a:sy n="73" d="100"/>
        </p:scale>
        <p:origin x="1762" y="53"/>
      </p:cViewPr>
      <p:guideLst>
        <p:guide orient="horz" pos="2160"/>
        <p:guide pos="2880"/>
      </p:guideLst>
    </p:cSldViewPr>
  </p:slideViewPr>
  <p:notesTextViewPr>
    <p:cViewPr>
      <p:scale>
        <a:sx n="55" d="100"/>
        <a:sy n="5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7E168D-DA23-40F4-AD61-F6D6D8A873AA}" type="doc">
      <dgm:prSet loTypeId="urn:microsoft.com/office/officeart/2005/8/layout/venn1" loCatId="relationship" qsTypeId="urn:microsoft.com/office/officeart/2005/8/quickstyle/simple1" qsCatId="simple" csTypeId="urn:microsoft.com/office/officeart/2005/8/colors/accent1_5" csCatId="accent1" phldr="1"/>
      <dgm:spPr/>
    </dgm:pt>
    <dgm:pt modelId="{55980954-2B7B-4A45-B20D-D3F4A98EACD2}">
      <dgm:prSet phldrT="[Text]"/>
      <dgm:spPr/>
      <dgm:t>
        <a:bodyPr/>
        <a:lstStyle/>
        <a:p>
          <a:r>
            <a:rPr lang="en-US" b="1" dirty="0"/>
            <a:t>Personal Vulnerabilities</a:t>
          </a:r>
        </a:p>
      </dgm:t>
    </dgm:pt>
    <dgm:pt modelId="{BD63EA49-CCE3-44FF-BDB7-E4DDF6F229D5}" type="parTrans" cxnId="{2D6E8BFF-385A-4988-B482-325C98F99BD9}">
      <dgm:prSet/>
      <dgm:spPr/>
      <dgm:t>
        <a:bodyPr/>
        <a:lstStyle/>
        <a:p>
          <a:endParaRPr lang="en-US"/>
        </a:p>
      </dgm:t>
    </dgm:pt>
    <dgm:pt modelId="{CB253CE6-C304-4CA4-B8B4-1884CDAAEF15}" type="sibTrans" cxnId="{2D6E8BFF-385A-4988-B482-325C98F99BD9}">
      <dgm:prSet/>
      <dgm:spPr/>
      <dgm:t>
        <a:bodyPr/>
        <a:lstStyle/>
        <a:p>
          <a:endParaRPr lang="en-US"/>
        </a:p>
      </dgm:t>
    </dgm:pt>
    <dgm:pt modelId="{944D6AA7-44E5-42F9-AB04-09E7DCF28408}">
      <dgm:prSet phldrT="[Text]"/>
      <dgm:spPr/>
      <dgm:t>
        <a:bodyPr/>
        <a:lstStyle/>
        <a:p>
          <a:r>
            <a:rPr lang="en-US" b="1" dirty="0"/>
            <a:t>Work-related Traumatic Grief/Loss</a:t>
          </a:r>
        </a:p>
      </dgm:t>
    </dgm:pt>
    <dgm:pt modelId="{05F0DF0A-A166-4FE0-933C-9D1E3EAA1435}" type="parTrans" cxnId="{088CEEC9-DB27-4CD0-A9E2-CF9A063A4BC7}">
      <dgm:prSet/>
      <dgm:spPr/>
      <dgm:t>
        <a:bodyPr/>
        <a:lstStyle/>
        <a:p>
          <a:endParaRPr lang="en-US"/>
        </a:p>
      </dgm:t>
    </dgm:pt>
    <dgm:pt modelId="{0CF0FDA4-4B94-4F0F-B579-3B04BD27B43F}" type="sibTrans" cxnId="{088CEEC9-DB27-4CD0-A9E2-CF9A063A4BC7}">
      <dgm:prSet/>
      <dgm:spPr/>
      <dgm:t>
        <a:bodyPr/>
        <a:lstStyle/>
        <a:p>
          <a:endParaRPr lang="en-US"/>
        </a:p>
      </dgm:t>
    </dgm:pt>
    <dgm:pt modelId="{3711D9C9-5139-41B3-90E1-6EE0500BEF12}">
      <dgm:prSet phldrT="[Text]"/>
      <dgm:spPr/>
      <dgm:t>
        <a:bodyPr/>
        <a:lstStyle/>
        <a:p>
          <a:r>
            <a:rPr lang="en-US" dirty="0"/>
            <a:t>  </a:t>
          </a:r>
          <a:r>
            <a:rPr lang="en-US" b="1" dirty="0"/>
            <a:t>Direct Exposure</a:t>
          </a:r>
        </a:p>
      </dgm:t>
    </dgm:pt>
    <dgm:pt modelId="{5A64308B-A0B3-4795-89C7-09D7D3C7234E}" type="parTrans" cxnId="{3D80A103-F92C-4361-AD46-1784C5B92BDE}">
      <dgm:prSet/>
      <dgm:spPr/>
      <dgm:t>
        <a:bodyPr/>
        <a:lstStyle/>
        <a:p>
          <a:endParaRPr lang="en-US"/>
        </a:p>
      </dgm:t>
    </dgm:pt>
    <dgm:pt modelId="{B9663EAB-2B8F-4B44-9994-94989A876551}" type="sibTrans" cxnId="{3D80A103-F92C-4361-AD46-1784C5B92BDE}">
      <dgm:prSet/>
      <dgm:spPr/>
      <dgm:t>
        <a:bodyPr/>
        <a:lstStyle/>
        <a:p>
          <a:endParaRPr lang="en-US"/>
        </a:p>
      </dgm:t>
    </dgm:pt>
    <dgm:pt modelId="{B734D52B-EB22-440F-8281-3FEDC899B68A}">
      <dgm:prSet phldrT="[Text]"/>
      <dgm:spPr/>
      <dgm:t>
        <a:bodyPr/>
        <a:lstStyle/>
        <a:p>
          <a:r>
            <a:rPr lang="en-US" b="1" dirty="0"/>
            <a:t>Indirect Trauma</a:t>
          </a:r>
        </a:p>
      </dgm:t>
    </dgm:pt>
    <dgm:pt modelId="{2973CC38-C3A3-4F6A-AAFF-DC1601E08F19}" type="parTrans" cxnId="{9DBEC023-116D-48EA-99E8-21C6D5739A72}">
      <dgm:prSet/>
      <dgm:spPr/>
      <dgm:t>
        <a:bodyPr/>
        <a:lstStyle/>
        <a:p>
          <a:endParaRPr lang="en-US"/>
        </a:p>
      </dgm:t>
    </dgm:pt>
    <dgm:pt modelId="{8BA702F7-B35D-4AC7-A7C4-C9F6FD63307F}" type="sibTrans" cxnId="{9DBEC023-116D-48EA-99E8-21C6D5739A72}">
      <dgm:prSet/>
      <dgm:spPr/>
      <dgm:t>
        <a:bodyPr/>
        <a:lstStyle/>
        <a:p>
          <a:endParaRPr lang="en-US"/>
        </a:p>
      </dgm:t>
    </dgm:pt>
    <dgm:pt modelId="{B8F4FD4A-0E28-4FC2-ADDE-CE9F84FBDA12}">
      <dgm:prSet/>
      <dgm:spPr/>
      <dgm:t>
        <a:bodyPr/>
        <a:lstStyle/>
        <a:p>
          <a:r>
            <a:rPr lang="en-US" b="1" dirty="0"/>
            <a:t>Working conditions</a:t>
          </a:r>
        </a:p>
      </dgm:t>
    </dgm:pt>
    <dgm:pt modelId="{D137DACD-52E1-4778-9FDE-E9493BF9C64B}" type="parTrans" cxnId="{3F779117-5A9B-4CF0-A2FD-DF8819F90516}">
      <dgm:prSet/>
      <dgm:spPr/>
      <dgm:t>
        <a:bodyPr/>
        <a:lstStyle/>
        <a:p>
          <a:endParaRPr lang="en-US"/>
        </a:p>
      </dgm:t>
    </dgm:pt>
    <dgm:pt modelId="{C19C2A78-7715-4EF3-AAED-ED985E296CA4}" type="sibTrans" cxnId="{3F779117-5A9B-4CF0-A2FD-DF8819F90516}">
      <dgm:prSet/>
      <dgm:spPr/>
      <dgm:t>
        <a:bodyPr/>
        <a:lstStyle/>
        <a:p>
          <a:endParaRPr lang="en-US"/>
        </a:p>
      </dgm:t>
    </dgm:pt>
    <dgm:pt modelId="{DCA58BB4-A59E-4023-ACD9-8E066C02BEE5}">
      <dgm:prSet phldrT="[Text]"/>
      <dgm:spPr/>
      <dgm:t>
        <a:bodyPr/>
        <a:lstStyle/>
        <a:p>
          <a:r>
            <a:rPr lang="en-US" b="1" dirty="0"/>
            <a:t>Systems Failure</a:t>
          </a:r>
        </a:p>
      </dgm:t>
    </dgm:pt>
    <dgm:pt modelId="{179F8DD4-C04D-4ADA-B712-214801384BCE}" type="parTrans" cxnId="{5B154029-2B5F-425E-83B6-AD4690845EA3}">
      <dgm:prSet/>
      <dgm:spPr/>
      <dgm:t>
        <a:bodyPr/>
        <a:lstStyle/>
        <a:p>
          <a:endParaRPr lang="en-US"/>
        </a:p>
      </dgm:t>
    </dgm:pt>
    <dgm:pt modelId="{C13940DC-22BD-4F82-8338-AC1930736B09}" type="sibTrans" cxnId="{5B154029-2B5F-425E-83B6-AD4690845EA3}">
      <dgm:prSet/>
      <dgm:spPr/>
      <dgm:t>
        <a:bodyPr/>
        <a:lstStyle/>
        <a:p>
          <a:endParaRPr lang="en-US"/>
        </a:p>
      </dgm:t>
    </dgm:pt>
    <dgm:pt modelId="{97CAB897-6FD7-46E0-A320-9E357329CE95}" type="pres">
      <dgm:prSet presAssocID="{307E168D-DA23-40F4-AD61-F6D6D8A873AA}" presName="compositeShape" presStyleCnt="0">
        <dgm:presLayoutVars>
          <dgm:chMax val="7"/>
          <dgm:dir/>
          <dgm:resizeHandles val="exact"/>
        </dgm:presLayoutVars>
      </dgm:prSet>
      <dgm:spPr/>
    </dgm:pt>
    <dgm:pt modelId="{A1E48187-A56A-4EEF-AED8-C38DBCA31C79}" type="pres">
      <dgm:prSet presAssocID="{55980954-2B7B-4A45-B20D-D3F4A98EACD2}" presName="circ1" presStyleLbl="vennNode1" presStyleIdx="0" presStyleCnt="6" custScaleX="119324" custScaleY="124540" custLinFactNeighborX="23474" custLinFactNeighborY="-31816"/>
      <dgm:spPr>
        <a:solidFill>
          <a:srgbClr val="00B0F0">
            <a:alpha val="50000"/>
          </a:srgbClr>
        </a:solidFill>
      </dgm:spPr>
    </dgm:pt>
    <dgm:pt modelId="{C62644BB-9FE6-4660-BB07-F1ABFFF8EBC8}" type="pres">
      <dgm:prSet presAssocID="{55980954-2B7B-4A45-B20D-D3F4A98EACD2}" presName="circ1Tx" presStyleLbl="revTx" presStyleIdx="0" presStyleCnt="0" custScaleX="92321" custScaleY="69101" custLinFactNeighborX="100000" custLinFactNeighborY="-7725">
        <dgm:presLayoutVars>
          <dgm:chMax val="0"/>
          <dgm:chPref val="0"/>
          <dgm:bulletEnabled val="1"/>
        </dgm:presLayoutVars>
      </dgm:prSet>
      <dgm:spPr/>
    </dgm:pt>
    <dgm:pt modelId="{F18D4B8A-6895-4E65-906E-5235CB15E418}" type="pres">
      <dgm:prSet presAssocID="{944D6AA7-44E5-42F9-AB04-09E7DCF28408}" presName="circ2" presStyleLbl="vennNode1" presStyleIdx="1" presStyleCnt="6" custScaleX="119324" custScaleY="124540" custLinFactNeighborX="25678" custLinFactNeighborY="-14889"/>
      <dgm:spPr>
        <a:solidFill>
          <a:srgbClr val="92D050">
            <a:alpha val="56000"/>
          </a:srgbClr>
        </a:solidFill>
      </dgm:spPr>
    </dgm:pt>
    <dgm:pt modelId="{13204A43-6C75-451A-80FB-3626AE86702A}" type="pres">
      <dgm:prSet presAssocID="{944D6AA7-44E5-42F9-AB04-09E7DCF28408}" presName="circ2Tx" presStyleLbl="revTx" presStyleIdx="0" presStyleCnt="0" custLinFactNeighborX="17640" custLinFactNeighborY="21977">
        <dgm:presLayoutVars>
          <dgm:chMax val="0"/>
          <dgm:chPref val="0"/>
          <dgm:bulletEnabled val="1"/>
        </dgm:presLayoutVars>
      </dgm:prSet>
      <dgm:spPr/>
    </dgm:pt>
    <dgm:pt modelId="{A16FE083-A571-4A37-BEF8-1B5F82922913}" type="pres">
      <dgm:prSet presAssocID="{3711D9C9-5139-41B3-90E1-6EE0500BEF12}" presName="circ3" presStyleLbl="vennNode1" presStyleIdx="2" presStyleCnt="6" custScaleX="120340" custScaleY="124540" custLinFactNeighborX="18978" custLinFactNeighborY="-13661"/>
      <dgm:spPr>
        <a:solidFill>
          <a:schemeClr val="accent1">
            <a:lumMod val="60000"/>
            <a:lumOff val="40000"/>
            <a:alpha val="62000"/>
          </a:schemeClr>
        </a:solidFill>
      </dgm:spPr>
    </dgm:pt>
    <dgm:pt modelId="{71653C43-C581-4879-A451-3CA4D35738A4}" type="pres">
      <dgm:prSet presAssocID="{3711D9C9-5139-41B3-90E1-6EE0500BEF12}" presName="circ3Tx" presStyleLbl="revTx" presStyleIdx="0" presStyleCnt="0" custScaleX="122332" custScaleY="100846" custLinFactNeighborX="12471" custLinFactNeighborY="-11272">
        <dgm:presLayoutVars>
          <dgm:chMax val="0"/>
          <dgm:chPref val="0"/>
          <dgm:bulletEnabled val="1"/>
        </dgm:presLayoutVars>
      </dgm:prSet>
      <dgm:spPr/>
    </dgm:pt>
    <dgm:pt modelId="{D157B206-C219-4A46-ADA1-DB61D7F53F14}" type="pres">
      <dgm:prSet presAssocID="{B734D52B-EB22-440F-8281-3FEDC899B68A}" presName="circ4" presStyleLbl="vennNode1" presStyleIdx="3" presStyleCnt="6" custScaleX="119324" custScaleY="124540" custLinFactNeighborX="-1642" custLinFactNeighborY="-20413"/>
      <dgm:spPr>
        <a:solidFill>
          <a:schemeClr val="accent6">
            <a:lumMod val="60000"/>
            <a:lumOff val="40000"/>
            <a:alpha val="68000"/>
          </a:schemeClr>
        </a:solidFill>
      </dgm:spPr>
    </dgm:pt>
    <dgm:pt modelId="{82904BCA-27ED-4F95-AFFA-FEC41796F233}" type="pres">
      <dgm:prSet presAssocID="{B734D52B-EB22-440F-8281-3FEDC899B68A}" presName="circ4Tx" presStyleLbl="revTx" presStyleIdx="0" presStyleCnt="0" custScaleX="147026" custLinFactNeighborX="5395" custLinFactNeighborY="-47357">
        <dgm:presLayoutVars>
          <dgm:chMax val="0"/>
          <dgm:chPref val="0"/>
          <dgm:bulletEnabled val="1"/>
        </dgm:presLayoutVars>
      </dgm:prSet>
      <dgm:spPr/>
    </dgm:pt>
    <dgm:pt modelId="{3FBCC547-F7F7-472C-B5FA-139729156F44}" type="pres">
      <dgm:prSet presAssocID="{DCA58BB4-A59E-4023-ACD9-8E066C02BEE5}" presName="circ5" presStyleLbl="vennNode1" presStyleIdx="4" presStyleCnt="6" custScaleX="115371" custScaleY="119479" custLinFactNeighborX="-15456" custLinFactNeighborY="-4020"/>
      <dgm:spPr>
        <a:solidFill>
          <a:schemeClr val="accent2">
            <a:lumMod val="75000"/>
            <a:alpha val="74000"/>
          </a:schemeClr>
        </a:solidFill>
      </dgm:spPr>
    </dgm:pt>
    <dgm:pt modelId="{71F5310A-5BB9-4B9F-A949-709E145DE566}" type="pres">
      <dgm:prSet presAssocID="{DCA58BB4-A59E-4023-ACD9-8E066C02BEE5}" presName="circ5Tx" presStyleLbl="revTx" presStyleIdx="0" presStyleCnt="0" custScaleX="130378" custLinFactNeighborX="-16795" custLinFactNeighborY="-4530">
        <dgm:presLayoutVars>
          <dgm:chMax val="0"/>
          <dgm:chPref val="0"/>
          <dgm:bulletEnabled val="1"/>
        </dgm:presLayoutVars>
      </dgm:prSet>
      <dgm:spPr/>
    </dgm:pt>
    <dgm:pt modelId="{E33F1635-6368-4425-B128-27CE4455D4C5}" type="pres">
      <dgm:prSet presAssocID="{B8F4FD4A-0E28-4FC2-ADDE-CE9F84FBDA12}" presName="circ6" presStyleLbl="vennNode1" presStyleIdx="5" presStyleCnt="6" custScaleX="116798" custScaleY="113507" custLinFactNeighborX="-4386" custLinFactNeighborY="-62735"/>
      <dgm:spPr>
        <a:solidFill>
          <a:schemeClr val="accent1">
            <a:lumMod val="50000"/>
            <a:alpha val="80000"/>
          </a:schemeClr>
        </a:solidFill>
      </dgm:spPr>
    </dgm:pt>
    <dgm:pt modelId="{7D282CBC-EADD-4D9D-AFF0-1B10DC103B8B}" type="pres">
      <dgm:prSet presAssocID="{B8F4FD4A-0E28-4FC2-ADDE-CE9F84FBDA12}" presName="circ6Tx" presStyleLbl="revTx" presStyleIdx="0" presStyleCnt="0" custLinFactNeighborX="-14525" custLinFactNeighborY="33601">
        <dgm:presLayoutVars>
          <dgm:chMax val="0"/>
          <dgm:chPref val="0"/>
          <dgm:bulletEnabled val="1"/>
        </dgm:presLayoutVars>
      </dgm:prSet>
      <dgm:spPr/>
    </dgm:pt>
  </dgm:ptLst>
  <dgm:cxnLst>
    <dgm:cxn modelId="{3D80A103-F92C-4361-AD46-1784C5B92BDE}" srcId="{307E168D-DA23-40F4-AD61-F6D6D8A873AA}" destId="{3711D9C9-5139-41B3-90E1-6EE0500BEF12}" srcOrd="2" destOrd="0" parTransId="{5A64308B-A0B3-4795-89C7-09D7D3C7234E}" sibTransId="{B9663EAB-2B8F-4B44-9994-94989A876551}"/>
    <dgm:cxn modelId="{3F779117-5A9B-4CF0-A2FD-DF8819F90516}" srcId="{307E168D-DA23-40F4-AD61-F6D6D8A873AA}" destId="{B8F4FD4A-0E28-4FC2-ADDE-CE9F84FBDA12}" srcOrd="5" destOrd="0" parTransId="{D137DACD-52E1-4778-9FDE-E9493BF9C64B}" sibTransId="{C19C2A78-7715-4EF3-AAED-ED985E296CA4}"/>
    <dgm:cxn modelId="{D2E61D1E-3968-424B-87CB-191A455F2B81}" type="presOf" srcId="{944D6AA7-44E5-42F9-AB04-09E7DCF28408}" destId="{13204A43-6C75-451A-80FB-3626AE86702A}" srcOrd="0" destOrd="0" presId="urn:microsoft.com/office/officeart/2005/8/layout/venn1"/>
    <dgm:cxn modelId="{9DBEC023-116D-48EA-99E8-21C6D5739A72}" srcId="{307E168D-DA23-40F4-AD61-F6D6D8A873AA}" destId="{B734D52B-EB22-440F-8281-3FEDC899B68A}" srcOrd="3" destOrd="0" parTransId="{2973CC38-C3A3-4F6A-AAFF-DC1601E08F19}" sibTransId="{8BA702F7-B35D-4AC7-A7C4-C9F6FD63307F}"/>
    <dgm:cxn modelId="{5B154029-2B5F-425E-83B6-AD4690845EA3}" srcId="{307E168D-DA23-40F4-AD61-F6D6D8A873AA}" destId="{DCA58BB4-A59E-4023-ACD9-8E066C02BEE5}" srcOrd="4" destOrd="0" parTransId="{179F8DD4-C04D-4ADA-B712-214801384BCE}" sibTransId="{C13940DC-22BD-4F82-8338-AC1930736B09}"/>
    <dgm:cxn modelId="{E52B8F52-8919-2B43-86C3-87798557C743}" type="presOf" srcId="{307E168D-DA23-40F4-AD61-F6D6D8A873AA}" destId="{97CAB897-6FD7-46E0-A320-9E357329CE95}" srcOrd="0" destOrd="0" presId="urn:microsoft.com/office/officeart/2005/8/layout/venn1"/>
    <dgm:cxn modelId="{DFB83EAC-99AB-1C4B-9E89-37F6882E3010}" type="presOf" srcId="{55980954-2B7B-4A45-B20D-D3F4A98EACD2}" destId="{C62644BB-9FE6-4660-BB07-F1ABFFF8EBC8}" srcOrd="0" destOrd="0" presId="urn:microsoft.com/office/officeart/2005/8/layout/venn1"/>
    <dgm:cxn modelId="{4B5E63B2-AF5D-154A-B1D8-BC952FC4E0A7}" type="presOf" srcId="{3711D9C9-5139-41B3-90E1-6EE0500BEF12}" destId="{71653C43-C581-4879-A451-3CA4D35738A4}" srcOrd="0" destOrd="0" presId="urn:microsoft.com/office/officeart/2005/8/layout/venn1"/>
    <dgm:cxn modelId="{37031CC7-623B-465E-A0AF-D590E33576A8}" type="presOf" srcId="{B8F4FD4A-0E28-4FC2-ADDE-CE9F84FBDA12}" destId="{7D282CBC-EADD-4D9D-AFF0-1B10DC103B8B}" srcOrd="0" destOrd="0" presId="urn:microsoft.com/office/officeart/2005/8/layout/venn1"/>
    <dgm:cxn modelId="{088CEEC9-DB27-4CD0-A9E2-CF9A063A4BC7}" srcId="{307E168D-DA23-40F4-AD61-F6D6D8A873AA}" destId="{944D6AA7-44E5-42F9-AB04-09E7DCF28408}" srcOrd="1" destOrd="0" parTransId="{05F0DF0A-A166-4FE0-933C-9D1E3EAA1435}" sibTransId="{0CF0FDA4-4B94-4F0F-B579-3B04BD27B43F}"/>
    <dgm:cxn modelId="{32B794D6-3E8A-2C45-B310-0E5DAD5EC45B}" type="presOf" srcId="{B734D52B-EB22-440F-8281-3FEDC899B68A}" destId="{82904BCA-27ED-4F95-AFFA-FEC41796F233}" srcOrd="0" destOrd="0" presId="urn:microsoft.com/office/officeart/2005/8/layout/venn1"/>
    <dgm:cxn modelId="{2CA5DFFA-CFC8-413E-9ED1-61100760F298}" type="presOf" srcId="{DCA58BB4-A59E-4023-ACD9-8E066C02BEE5}" destId="{71F5310A-5BB9-4B9F-A949-709E145DE566}" srcOrd="0" destOrd="0" presId="urn:microsoft.com/office/officeart/2005/8/layout/venn1"/>
    <dgm:cxn modelId="{2D6E8BFF-385A-4988-B482-325C98F99BD9}" srcId="{307E168D-DA23-40F4-AD61-F6D6D8A873AA}" destId="{55980954-2B7B-4A45-B20D-D3F4A98EACD2}" srcOrd="0" destOrd="0" parTransId="{BD63EA49-CCE3-44FF-BDB7-E4DDF6F229D5}" sibTransId="{CB253CE6-C304-4CA4-B8B4-1884CDAAEF15}"/>
    <dgm:cxn modelId="{273BFE07-FDE2-9D44-8537-4AD6640AE5BE}" type="presParOf" srcId="{97CAB897-6FD7-46E0-A320-9E357329CE95}" destId="{A1E48187-A56A-4EEF-AED8-C38DBCA31C79}" srcOrd="0" destOrd="0" presId="urn:microsoft.com/office/officeart/2005/8/layout/venn1"/>
    <dgm:cxn modelId="{0943CDA6-99C0-3C40-8F19-99947FE85FDF}" type="presParOf" srcId="{97CAB897-6FD7-46E0-A320-9E357329CE95}" destId="{C62644BB-9FE6-4660-BB07-F1ABFFF8EBC8}" srcOrd="1" destOrd="0" presId="urn:microsoft.com/office/officeart/2005/8/layout/venn1"/>
    <dgm:cxn modelId="{A0D41644-6E4E-B544-86E7-A88DFB845378}" type="presParOf" srcId="{97CAB897-6FD7-46E0-A320-9E357329CE95}" destId="{F18D4B8A-6895-4E65-906E-5235CB15E418}" srcOrd="2" destOrd="0" presId="urn:microsoft.com/office/officeart/2005/8/layout/venn1"/>
    <dgm:cxn modelId="{1AACEE0D-FE9E-C648-ACD6-FC0797B7E246}" type="presParOf" srcId="{97CAB897-6FD7-46E0-A320-9E357329CE95}" destId="{13204A43-6C75-451A-80FB-3626AE86702A}" srcOrd="3" destOrd="0" presId="urn:microsoft.com/office/officeart/2005/8/layout/venn1"/>
    <dgm:cxn modelId="{1A9AAED1-22AE-7848-B5FC-E4F2B6FC9A9F}" type="presParOf" srcId="{97CAB897-6FD7-46E0-A320-9E357329CE95}" destId="{A16FE083-A571-4A37-BEF8-1B5F82922913}" srcOrd="4" destOrd="0" presId="urn:microsoft.com/office/officeart/2005/8/layout/venn1"/>
    <dgm:cxn modelId="{37E71D76-A71F-644A-B6D8-4F82D668332F}" type="presParOf" srcId="{97CAB897-6FD7-46E0-A320-9E357329CE95}" destId="{71653C43-C581-4879-A451-3CA4D35738A4}" srcOrd="5" destOrd="0" presId="urn:microsoft.com/office/officeart/2005/8/layout/venn1"/>
    <dgm:cxn modelId="{F41C3816-69A8-0845-8C33-930466C3A61E}" type="presParOf" srcId="{97CAB897-6FD7-46E0-A320-9E357329CE95}" destId="{D157B206-C219-4A46-ADA1-DB61D7F53F14}" srcOrd="6" destOrd="0" presId="urn:microsoft.com/office/officeart/2005/8/layout/venn1"/>
    <dgm:cxn modelId="{9DF08933-BA06-A54C-AE89-C98E590C078F}" type="presParOf" srcId="{97CAB897-6FD7-46E0-A320-9E357329CE95}" destId="{82904BCA-27ED-4F95-AFFA-FEC41796F233}" srcOrd="7" destOrd="0" presId="urn:microsoft.com/office/officeart/2005/8/layout/venn1"/>
    <dgm:cxn modelId="{FE34F151-D46D-4558-A70D-7019071C4C22}" type="presParOf" srcId="{97CAB897-6FD7-46E0-A320-9E357329CE95}" destId="{3FBCC547-F7F7-472C-B5FA-139729156F44}" srcOrd="8" destOrd="0" presId="urn:microsoft.com/office/officeart/2005/8/layout/venn1"/>
    <dgm:cxn modelId="{7938CFA6-47BD-4465-AD4C-E11FAE4FE6EF}" type="presParOf" srcId="{97CAB897-6FD7-46E0-A320-9E357329CE95}" destId="{71F5310A-5BB9-4B9F-A949-709E145DE566}" srcOrd="9" destOrd="0" presId="urn:microsoft.com/office/officeart/2005/8/layout/venn1"/>
    <dgm:cxn modelId="{B2BFB907-498E-4CCF-8951-07B503D4BDCE}" type="presParOf" srcId="{97CAB897-6FD7-46E0-A320-9E357329CE95}" destId="{E33F1635-6368-4425-B128-27CE4455D4C5}" srcOrd="10" destOrd="0" presId="urn:microsoft.com/office/officeart/2005/8/layout/venn1"/>
    <dgm:cxn modelId="{FFDE644A-AA45-49B5-8D1D-6CC06986E23C}" type="presParOf" srcId="{97CAB897-6FD7-46E0-A320-9E357329CE95}" destId="{7D282CBC-EADD-4D9D-AFF0-1B10DC103B8B}" srcOrd="11"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48187-A56A-4EEF-AED8-C38DBCA31C79}">
      <dsp:nvSpPr>
        <dsp:cNvPr id="0" name=""/>
        <dsp:cNvSpPr/>
      </dsp:nvSpPr>
      <dsp:spPr>
        <a:xfrm>
          <a:off x="3420618" y="391172"/>
          <a:ext cx="1845111" cy="1925766"/>
        </a:xfrm>
        <a:prstGeom prst="ellipse">
          <a:avLst/>
        </a:prstGeom>
        <a:solidFill>
          <a:srgbClr val="00B0F0">
            <a:alpha val="50000"/>
          </a:srgb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62644BB-9FE6-4660-BB07-F1ABFFF8EBC8}">
      <dsp:nvSpPr>
        <dsp:cNvPr id="0" name=""/>
        <dsp:cNvSpPr/>
      </dsp:nvSpPr>
      <dsp:spPr>
        <a:xfrm>
          <a:off x="5020847" y="0"/>
          <a:ext cx="1784453" cy="72758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Personal Vulnerabilities</a:t>
          </a:r>
        </a:p>
      </dsp:txBody>
      <dsp:txXfrm>
        <a:off x="5020847" y="0"/>
        <a:ext cx="1784453" cy="727585"/>
      </dsp:txXfrm>
    </dsp:sp>
    <dsp:sp modelId="{F18D4B8A-6895-4E65-906E-5235CB15E418}">
      <dsp:nvSpPr>
        <dsp:cNvPr id="0" name=""/>
        <dsp:cNvSpPr/>
      </dsp:nvSpPr>
      <dsp:spPr>
        <a:xfrm>
          <a:off x="3956603" y="942721"/>
          <a:ext cx="1845111" cy="1925766"/>
        </a:xfrm>
        <a:prstGeom prst="ellipse">
          <a:avLst/>
        </a:prstGeom>
        <a:solidFill>
          <a:srgbClr val="92D050">
            <a:alpha val="56000"/>
          </a:srgb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3204A43-6C75-451A-80FB-3626AE86702A}">
      <dsp:nvSpPr>
        <dsp:cNvPr id="0" name=""/>
        <dsp:cNvSpPr/>
      </dsp:nvSpPr>
      <dsp:spPr>
        <a:xfrm>
          <a:off x="5693051" y="1174895"/>
          <a:ext cx="1831725" cy="11532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Work-related Traumatic Grief/Loss</a:t>
          </a:r>
        </a:p>
      </dsp:txBody>
      <dsp:txXfrm>
        <a:off x="5693051" y="1174895"/>
        <a:ext cx="1831725" cy="1153209"/>
      </dsp:txXfrm>
    </dsp:sp>
    <dsp:sp modelId="{A16FE083-A571-4A37-BEF8-1B5F82922913}">
      <dsp:nvSpPr>
        <dsp:cNvPr id="0" name=""/>
        <dsp:cNvSpPr/>
      </dsp:nvSpPr>
      <dsp:spPr>
        <a:xfrm>
          <a:off x="3845145" y="1541323"/>
          <a:ext cx="1860821" cy="1925766"/>
        </a:xfrm>
        <a:prstGeom prst="ellipse">
          <a:avLst/>
        </a:prstGeom>
        <a:solidFill>
          <a:schemeClr val="accent1">
            <a:lumMod val="60000"/>
            <a:lumOff val="40000"/>
            <a:alpha val="62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1653C43-C581-4879-A451-3CA4D35738A4}">
      <dsp:nvSpPr>
        <dsp:cNvPr id="0" name=""/>
        <dsp:cNvSpPr/>
      </dsp:nvSpPr>
      <dsp:spPr>
        <a:xfrm>
          <a:off x="5393838" y="2490540"/>
          <a:ext cx="2240786" cy="12994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  </a:t>
          </a:r>
          <a:r>
            <a:rPr lang="en-US" sz="2000" b="1" kern="1200" dirty="0"/>
            <a:t>Direct Exposure</a:t>
          </a:r>
        </a:p>
      </dsp:txBody>
      <dsp:txXfrm>
        <a:off x="5393838" y="2490540"/>
        <a:ext cx="2240786" cy="1299487"/>
      </dsp:txXfrm>
    </dsp:sp>
    <dsp:sp modelId="{D157B206-C219-4A46-ADA1-DB61D7F53F14}">
      <dsp:nvSpPr>
        <dsp:cNvPr id="0" name=""/>
        <dsp:cNvSpPr/>
      </dsp:nvSpPr>
      <dsp:spPr>
        <a:xfrm>
          <a:off x="3032248" y="1727225"/>
          <a:ext cx="1845111" cy="1925766"/>
        </a:xfrm>
        <a:prstGeom prst="ellipse">
          <a:avLst/>
        </a:prstGeom>
        <a:solidFill>
          <a:schemeClr val="accent6">
            <a:lumMod val="60000"/>
            <a:lumOff val="40000"/>
            <a:alpha val="68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2904BCA-27ED-4F95-AFFA-FEC41796F233}">
      <dsp:nvSpPr>
        <dsp:cNvPr id="0" name=""/>
        <dsp:cNvSpPr/>
      </dsp:nvSpPr>
      <dsp:spPr>
        <a:xfrm>
          <a:off x="2663555" y="3381051"/>
          <a:ext cx="2841835" cy="10529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Indirect Trauma</a:t>
          </a:r>
        </a:p>
      </dsp:txBody>
      <dsp:txXfrm>
        <a:off x="2663555" y="3381051"/>
        <a:ext cx="2841835" cy="1052930"/>
      </dsp:txXfrm>
    </dsp:sp>
    <dsp:sp modelId="{3FBCC547-F7F7-472C-B5FA-139729156F44}">
      <dsp:nvSpPr>
        <dsp:cNvPr id="0" name=""/>
        <dsp:cNvSpPr/>
      </dsp:nvSpPr>
      <dsp:spPr>
        <a:xfrm>
          <a:off x="2347300" y="1729531"/>
          <a:ext cx="1783985" cy="1847507"/>
        </a:xfrm>
        <a:prstGeom prst="ellipse">
          <a:avLst/>
        </a:prstGeom>
        <a:solidFill>
          <a:schemeClr val="accent2">
            <a:lumMod val="75000"/>
            <a:alpha val="74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1F5310A-5BB9-4B9F-A949-709E145DE566}">
      <dsp:nvSpPr>
        <dsp:cNvPr id="0" name=""/>
        <dsp:cNvSpPr/>
      </dsp:nvSpPr>
      <dsp:spPr>
        <a:xfrm>
          <a:off x="172870" y="2582867"/>
          <a:ext cx="2388166" cy="12885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Systems Failure</a:t>
          </a:r>
        </a:p>
      </dsp:txBody>
      <dsp:txXfrm>
        <a:off x="172870" y="2582867"/>
        <a:ext cx="2388166" cy="1288586"/>
      </dsp:txXfrm>
    </dsp:sp>
    <dsp:sp modelId="{E33F1635-6368-4425-B128-27CE4455D4C5}">
      <dsp:nvSpPr>
        <dsp:cNvPr id="0" name=""/>
        <dsp:cNvSpPr/>
      </dsp:nvSpPr>
      <dsp:spPr>
        <a:xfrm>
          <a:off x="2507443" y="288179"/>
          <a:ext cx="1806051" cy="1755162"/>
        </a:xfrm>
        <a:prstGeom prst="ellipse">
          <a:avLst/>
        </a:prstGeom>
        <a:solidFill>
          <a:schemeClr val="accent1">
            <a:lumMod val="50000"/>
            <a:alpha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D282CBC-EADD-4D9D-AFF0-1B10DC103B8B}">
      <dsp:nvSpPr>
        <dsp:cNvPr id="0" name=""/>
        <dsp:cNvSpPr/>
      </dsp:nvSpPr>
      <dsp:spPr>
        <a:xfrm>
          <a:off x="492671" y="1354432"/>
          <a:ext cx="1831725" cy="12885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Working conditions</a:t>
          </a:r>
        </a:p>
      </dsp:txBody>
      <dsp:txXfrm>
        <a:off x="492671" y="1354432"/>
        <a:ext cx="1831725" cy="128858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6EE320-F096-B643-94ED-D42A219634D7}" type="datetimeFigureOut">
              <a:rPr lang="en-US" smtClean="0"/>
              <a:t>1/15/2024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B7E904-C04F-B249-A60E-CCB47A9152CA}" type="slidenum">
              <a:rPr lang="en-US" smtClean="0"/>
              <a:t>‹#›</a:t>
            </a:fld>
            <a:endParaRPr lang="en-US" dirty="0"/>
          </a:p>
        </p:txBody>
      </p:sp>
    </p:spTree>
    <p:extLst>
      <p:ext uri="{BB962C8B-B14F-4D97-AF65-F5344CB8AC3E}">
        <p14:creationId xmlns:p14="http://schemas.microsoft.com/office/powerpoint/2010/main" val="943123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7E904-C04F-B249-A60E-CCB47A9152CA}" type="slidenum">
              <a:rPr lang="en-US" smtClean="0"/>
              <a:t>1</a:t>
            </a:fld>
            <a:endParaRPr lang="en-US" dirty="0"/>
          </a:p>
        </p:txBody>
      </p:sp>
    </p:spTree>
    <p:extLst>
      <p:ext uri="{BB962C8B-B14F-4D97-AF65-F5344CB8AC3E}">
        <p14:creationId xmlns:p14="http://schemas.microsoft.com/office/powerpoint/2010/main" val="742467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300" b="1" dirty="0"/>
              <a:t>Understand Multiple Points of Exposure</a:t>
            </a:r>
            <a:endParaRPr lang="en-US" sz="1300" dirty="0"/>
          </a:p>
          <a:p>
            <a:pPr marL="181240" indent="-181240" fontAlgn="base">
              <a:buFont typeface="Arial" panose="020B0604020202020204" pitchFamily="34" charset="0"/>
              <a:buChar char="•"/>
            </a:pPr>
            <a:r>
              <a:rPr lang="en-US" sz="1300" dirty="0"/>
              <a:t>Personal Vulnerabilities – personal history of trauma, high stress home life, personal history of medical and MH conditions</a:t>
            </a:r>
          </a:p>
          <a:p>
            <a:pPr marL="181240" indent="-181240" defTabSz="966612" fontAlgn="base">
              <a:buFont typeface="Arial" panose="020B0604020202020204" pitchFamily="34" charset="0"/>
              <a:buChar char="•"/>
              <a:defRPr/>
            </a:pPr>
            <a:r>
              <a:rPr lang="en-US" sz="1300" dirty="0"/>
              <a:t>Work-Related Traumatic Grief and Loss – impact or loss of colleagues, death of clients</a:t>
            </a:r>
          </a:p>
          <a:p>
            <a:pPr marL="181240" indent="-181240" defTabSz="966612" fontAlgn="base">
              <a:buFont typeface="Arial" panose="020B0604020202020204" pitchFamily="34" charset="0"/>
              <a:buChar char="•"/>
              <a:defRPr/>
            </a:pPr>
            <a:r>
              <a:rPr lang="en-US" sz="1300" dirty="0"/>
              <a:t>Direct Exposures to Traumatic Events – witness fire, accident, death, violence</a:t>
            </a:r>
          </a:p>
          <a:p>
            <a:pPr marL="181240" indent="-181240" defTabSz="966612" fontAlgn="base">
              <a:buFont typeface="Arial" panose="020B0604020202020204" pitchFamily="34" charset="0"/>
              <a:buChar char="•"/>
              <a:defRPr/>
            </a:pPr>
            <a:r>
              <a:rPr lang="en-US" sz="1300" dirty="0"/>
              <a:t>Indirect Exposure – the stories we hear</a:t>
            </a:r>
          </a:p>
          <a:p>
            <a:pPr marL="181240" indent="-181240" defTabSz="966612" fontAlgn="base">
              <a:buFont typeface="Arial" panose="020B0604020202020204" pitchFamily="34" charset="0"/>
              <a:buChar char="•"/>
              <a:defRPr/>
            </a:pPr>
            <a:r>
              <a:rPr lang="en-US" sz="1300" dirty="0"/>
              <a:t>Empathic Strains - difficult having empathy, starting to not care</a:t>
            </a:r>
          </a:p>
          <a:p>
            <a:pPr marL="181240" indent="-181240" defTabSz="966612" fontAlgn="base">
              <a:buFont typeface="Arial" panose="020B0604020202020204" pitchFamily="34" charset="0"/>
              <a:buChar char="•"/>
              <a:defRPr/>
            </a:pPr>
            <a:r>
              <a:rPr lang="en-US" sz="1300" dirty="0"/>
              <a:t>Systems Failures – when the system doesn’t work as we believe it should, a kid is returned back to abuse, not guilty </a:t>
            </a:r>
          </a:p>
          <a:p>
            <a:pPr marL="181240" indent="-181240" defTabSz="966612" fontAlgn="base">
              <a:buFont typeface="Arial" panose="020B0604020202020204" pitchFamily="34" charset="0"/>
              <a:buChar char="•"/>
              <a:defRPr/>
            </a:pPr>
            <a:r>
              <a:rPr lang="en-US" sz="1300" dirty="0"/>
              <a:t>Working Conditions – long hours, no breaks, under pay, hostile work environment, lack of variety of responsibilities</a:t>
            </a:r>
          </a:p>
          <a:p>
            <a:pPr marL="181240" indent="-181240" fontAlgn="base">
              <a:buFont typeface="Arial" panose="020B0604020202020204" pitchFamily="34" charset="0"/>
              <a:buChar char="•"/>
            </a:pPr>
            <a:r>
              <a:rPr lang="en-US" sz="1300" dirty="0"/>
              <a:t>Socio-Cultural Contexts – current cultural, social, political climate for instance in 2020 we have faced a health crisis, the reality of systematic racism</a:t>
            </a:r>
          </a:p>
          <a:p>
            <a:pPr fontAlgn="base"/>
            <a:endParaRPr lang="en-US" sz="1300" dirty="0"/>
          </a:p>
          <a:p>
            <a:pPr fontAlgn="base"/>
            <a:r>
              <a:rPr lang="en-US" sz="1300" dirty="0"/>
              <a:t>ALL can lead to greater rates of stress. </a:t>
            </a:r>
          </a:p>
          <a:p>
            <a:pPr fontAlgn="base"/>
            <a:endParaRPr lang="en-US" sz="1300" dirty="0"/>
          </a:p>
          <a:p>
            <a:pPr fontAlgn="base"/>
            <a:r>
              <a:rPr lang="en-US" sz="1300" dirty="0"/>
              <a:t>Over time, these multiple points of exposure can contribute to Empathetic Strain and related symptoms.</a:t>
            </a:r>
          </a:p>
          <a:p>
            <a:pPr fontAlgn="base"/>
            <a:endParaRPr lang="en-US" sz="1300" dirty="0"/>
          </a:p>
          <a:p>
            <a:pPr fontAlgn="base"/>
            <a:r>
              <a:rPr lang="en-US" sz="1300" dirty="0"/>
              <a:t>Pause: ask them to note down their personal vulnerabilities</a:t>
            </a:r>
          </a:p>
          <a:p>
            <a:pPr fontAlgn="base"/>
            <a:endParaRPr lang="en-US" sz="1300" dirty="0"/>
          </a:p>
          <a:p>
            <a:endParaRPr lang="en-US" dirty="0"/>
          </a:p>
        </p:txBody>
      </p:sp>
      <p:sp>
        <p:nvSpPr>
          <p:cNvPr id="4" name="Slide Number Placeholder 3"/>
          <p:cNvSpPr>
            <a:spLocks noGrp="1"/>
          </p:cNvSpPr>
          <p:nvPr>
            <p:ph type="sldNum" sz="quarter" idx="5"/>
          </p:nvPr>
        </p:nvSpPr>
        <p:spPr/>
        <p:txBody>
          <a:bodyPr/>
          <a:lstStyle/>
          <a:p>
            <a:fld id="{99E8F450-6C49-3C43-AEFE-DC96CAAB77E7}" type="slidenum">
              <a:rPr lang="en-US" smtClean="0"/>
              <a:t>16</a:t>
            </a:fld>
            <a:endParaRPr lang="en-US"/>
          </a:p>
        </p:txBody>
      </p:sp>
    </p:spTree>
    <p:extLst>
      <p:ext uri="{BB962C8B-B14F-4D97-AF65-F5344CB8AC3E}">
        <p14:creationId xmlns:p14="http://schemas.microsoft.com/office/powerpoint/2010/main" val="4038967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300" dirty="0">
                <a:solidFill>
                  <a:srgbClr val="1F4E8C"/>
                </a:solidFill>
              </a:rPr>
              <a:t>Empathetic Strain &amp; vicarious trauma affects the most caring. Research has shown us the factors that help protect individuals in high stress and trauma exposed environments </a:t>
            </a:r>
          </a:p>
          <a:p>
            <a:endParaRPr lang="en-US" altLang="en-US" sz="1300" dirty="0">
              <a:solidFill>
                <a:srgbClr val="1F4E8C"/>
              </a:solidFill>
            </a:endParaRPr>
          </a:p>
          <a:p>
            <a:r>
              <a:rPr lang="en-US" altLang="en-US" sz="1300" dirty="0">
                <a:solidFill>
                  <a:srgbClr val="1F4E8C"/>
                </a:solidFill>
              </a:rPr>
              <a:t>Percentage of traumatic cases on caseload - the more traumatic the work, the higher the incidence of VT</a:t>
            </a:r>
          </a:p>
          <a:p>
            <a:r>
              <a:rPr lang="en-US" altLang="en-US" sz="1300" dirty="0">
                <a:solidFill>
                  <a:srgbClr val="1F4E8C"/>
                </a:solidFill>
              </a:rPr>
              <a:t>Full time vs Part time – amount of time exposed to trauma</a:t>
            </a:r>
          </a:p>
          <a:p>
            <a:r>
              <a:rPr lang="en-US" altLang="en-US" sz="1300" dirty="0">
                <a:solidFill>
                  <a:srgbClr val="1F4E8C"/>
                </a:solidFill>
              </a:rPr>
              <a:t>Social support is a protective factor</a:t>
            </a:r>
          </a:p>
          <a:p>
            <a:r>
              <a:rPr lang="en-US" altLang="en-US" sz="1300" dirty="0">
                <a:solidFill>
                  <a:srgbClr val="1F4E8C"/>
                </a:solidFill>
              </a:rPr>
              <a:t>Adequate training – in both your position and in building resiliency is also a protective factor -</a:t>
            </a:r>
          </a:p>
          <a:p>
            <a:r>
              <a:rPr lang="en-US" dirty="0"/>
              <a:t>Having supervision and support at work to process and debrief</a:t>
            </a:r>
          </a:p>
          <a:p>
            <a:r>
              <a:rPr lang="en-US" dirty="0"/>
              <a:t>Diversify responsibilities so not all trauma content, like part of the job is training and outreach</a:t>
            </a:r>
          </a:p>
        </p:txBody>
      </p:sp>
      <p:sp>
        <p:nvSpPr>
          <p:cNvPr id="4" name="Slide Number Placeholder 3"/>
          <p:cNvSpPr>
            <a:spLocks noGrp="1"/>
          </p:cNvSpPr>
          <p:nvPr>
            <p:ph type="sldNum" sz="quarter" idx="5"/>
          </p:nvPr>
        </p:nvSpPr>
        <p:spPr/>
        <p:txBody>
          <a:bodyPr/>
          <a:lstStyle/>
          <a:p>
            <a:fld id="{99E8F450-6C49-3C43-AEFE-DC96CAAB77E7}" type="slidenum">
              <a:rPr lang="en-US" smtClean="0"/>
              <a:t>17</a:t>
            </a:fld>
            <a:endParaRPr lang="en-US"/>
          </a:p>
        </p:txBody>
      </p:sp>
    </p:spTree>
    <p:extLst>
      <p:ext uri="{BB962C8B-B14F-4D97-AF65-F5344CB8AC3E}">
        <p14:creationId xmlns:p14="http://schemas.microsoft.com/office/powerpoint/2010/main" val="3438158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300" dirty="0"/>
              <a:t>How one makes a change</a:t>
            </a:r>
          </a:p>
          <a:p>
            <a:pPr marL="241653" indent="-241653">
              <a:buFont typeface="+mj-lt"/>
              <a:buAutoNum type="arabicPeriod"/>
            </a:pPr>
            <a:r>
              <a:rPr lang="en-US" altLang="ja-JP" sz="1300" dirty="0"/>
              <a:t>Understanding what is happening to you -  is it burnout, empathic strain/compassion fatigue, or secondary traumatic stress?</a:t>
            </a:r>
          </a:p>
          <a:p>
            <a:pPr marL="241653" indent="-241653">
              <a:buFont typeface="+mj-lt"/>
              <a:buAutoNum type="arabicPeriod"/>
            </a:pPr>
            <a:r>
              <a:rPr lang="en-US" altLang="ja-JP" sz="1300" dirty="0"/>
              <a:t>Understanding the warning signs </a:t>
            </a:r>
          </a:p>
          <a:p>
            <a:pPr marL="241653" indent="-241653">
              <a:buFont typeface="+mj-lt"/>
              <a:buAutoNum type="arabicPeriod"/>
            </a:pPr>
            <a:r>
              <a:rPr lang="en-US" altLang="ja-JP" sz="1300" dirty="0"/>
              <a:t>Learn strategies to protect yourself and respond to stress</a:t>
            </a:r>
          </a:p>
          <a:p>
            <a:pPr marL="241653" indent="-241653">
              <a:buFont typeface="+mj-lt"/>
              <a:buAutoNum type="arabicPeriod"/>
            </a:pPr>
            <a:r>
              <a:rPr lang="en-US" altLang="ja-JP" sz="1300" dirty="0"/>
              <a:t>Developing an early intervention plan</a:t>
            </a:r>
          </a:p>
          <a:p>
            <a:endParaRPr lang="en-US" dirty="0"/>
          </a:p>
        </p:txBody>
      </p:sp>
      <p:sp>
        <p:nvSpPr>
          <p:cNvPr id="4" name="Slide Number Placeholder 3"/>
          <p:cNvSpPr>
            <a:spLocks noGrp="1"/>
          </p:cNvSpPr>
          <p:nvPr>
            <p:ph type="sldNum" sz="quarter" idx="5"/>
          </p:nvPr>
        </p:nvSpPr>
        <p:spPr/>
        <p:txBody>
          <a:bodyPr/>
          <a:lstStyle/>
          <a:p>
            <a:fld id="{99E8F450-6C49-3C43-AEFE-DC96CAAB77E7}" type="slidenum">
              <a:rPr lang="en-US" smtClean="0"/>
              <a:t>18</a:t>
            </a:fld>
            <a:endParaRPr lang="en-US"/>
          </a:p>
        </p:txBody>
      </p:sp>
    </p:spTree>
    <p:extLst>
      <p:ext uri="{BB962C8B-B14F-4D97-AF65-F5344CB8AC3E}">
        <p14:creationId xmlns:p14="http://schemas.microsoft.com/office/powerpoint/2010/main" val="3519065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are doing a disservice to our clients:</a:t>
            </a:r>
          </a:p>
          <a:p>
            <a:pPr marL="342900" indent="-342900">
              <a:buFont typeface="Arial" panose="020B0604020202020204" pitchFamily="34" charset="0"/>
              <a:buChar char="•"/>
            </a:pPr>
            <a:r>
              <a:rPr lang="en-US" sz="1200" dirty="0"/>
              <a:t>Can sense burnout/loss of interest</a:t>
            </a:r>
          </a:p>
          <a:p>
            <a:pPr marL="342900" indent="-342900">
              <a:buFont typeface="Arial" panose="020B0604020202020204" pitchFamily="34" charset="0"/>
              <a:buChar char="•"/>
            </a:pPr>
            <a:r>
              <a:rPr lang="en-US" sz="1200" dirty="0"/>
              <a:t>Re-traumatization</a:t>
            </a:r>
          </a:p>
          <a:p>
            <a:pPr marL="342900" indent="-342900">
              <a:buFont typeface="Arial" panose="020B0604020202020204" pitchFamily="34" charset="0"/>
              <a:buChar char="•"/>
            </a:pPr>
            <a:r>
              <a:rPr lang="en-US" sz="1200" dirty="0"/>
              <a:t>Blame/shame and judgement</a:t>
            </a:r>
          </a:p>
          <a:p>
            <a:pPr marL="342900" indent="-342900">
              <a:buFont typeface="Arial" panose="020B0604020202020204" pitchFamily="34" charset="0"/>
              <a:buChar char="•"/>
            </a:pPr>
            <a:r>
              <a:rPr lang="en-US" sz="1200" dirty="0"/>
              <a:t>Lack of response</a:t>
            </a:r>
          </a:p>
          <a:p>
            <a:pPr marL="342900" indent="-342900">
              <a:buFont typeface="Arial" panose="020B0604020202020204" pitchFamily="34" charset="0"/>
              <a:buChar char="•"/>
            </a:pPr>
            <a:r>
              <a:rPr lang="en-US" sz="1200" dirty="0"/>
              <a:t>Inability to actively listen</a:t>
            </a:r>
          </a:p>
          <a:p>
            <a:pPr marL="342900" indent="-342900">
              <a:buFont typeface="Arial" panose="020B0604020202020204" pitchFamily="34" charset="0"/>
              <a:buChar char="•"/>
            </a:pPr>
            <a:r>
              <a:rPr lang="en-US" sz="1200" dirty="0"/>
              <a:t>Lose faith in the system</a:t>
            </a:r>
          </a:p>
          <a:p>
            <a:pPr marL="342900" indent="-342900">
              <a:buFont typeface="Arial" panose="020B0604020202020204" pitchFamily="34" charset="0"/>
              <a:buChar char="•"/>
            </a:pPr>
            <a:r>
              <a:rPr lang="en-US" sz="1200" dirty="0"/>
              <a:t>Forget why we are here in the first place</a:t>
            </a:r>
          </a:p>
          <a:p>
            <a:pPr marL="342900" indent="-342900">
              <a:buFont typeface="Arial" panose="020B0604020202020204" pitchFamily="34" charset="0"/>
              <a:buChar char="•"/>
            </a:pPr>
            <a:endParaRPr lang="en-US" sz="1200"/>
          </a:p>
          <a:p>
            <a:endParaRPr lang="en-US" dirty="0"/>
          </a:p>
        </p:txBody>
      </p:sp>
      <p:sp>
        <p:nvSpPr>
          <p:cNvPr id="4" name="Slide Number Placeholder 3"/>
          <p:cNvSpPr>
            <a:spLocks noGrp="1"/>
          </p:cNvSpPr>
          <p:nvPr>
            <p:ph type="sldNum" sz="quarter" idx="5"/>
          </p:nvPr>
        </p:nvSpPr>
        <p:spPr/>
        <p:txBody>
          <a:bodyPr/>
          <a:lstStyle/>
          <a:p>
            <a:fld id="{3FB7E904-C04F-B249-A60E-CCB47A9152CA}" type="slidenum">
              <a:rPr lang="en-US" smtClean="0"/>
              <a:t>20</a:t>
            </a:fld>
            <a:endParaRPr lang="en-US" dirty="0"/>
          </a:p>
        </p:txBody>
      </p:sp>
    </p:spTree>
    <p:extLst>
      <p:ext uri="{BB962C8B-B14F-4D97-AF65-F5344CB8AC3E}">
        <p14:creationId xmlns:p14="http://schemas.microsoft.com/office/powerpoint/2010/main" val="684786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There are physical, emotional, and behavioral signs of empathic strain. Creating a warning system can help you monitor your levels of empathic strain so you’re able to implement strategies to resolve empathic strain in a more timely manner.</a:t>
            </a:r>
          </a:p>
          <a:p>
            <a:endParaRPr lang="en-US" sz="1300" dirty="0"/>
          </a:p>
          <a:p>
            <a:r>
              <a:rPr lang="en-US" sz="1300" dirty="0"/>
              <a:t>Give an </a:t>
            </a:r>
            <a:r>
              <a:rPr lang="en-US" sz="1300" u="sng" dirty="0"/>
              <a:t>examples</a:t>
            </a:r>
            <a:r>
              <a:rPr lang="en-US" sz="1300" dirty="0"/>
              <a:t> of signs:</a:t>
            </a:r>
          </a:p>
          <a:p>
            <a:r>
              <a:rPr lang="en-US" sz="1300" dirty="0"/>
              <a:t>Green Zone -  healthy eating, exercise, time with loved ones</a:t>
            </a:r>
          </a:p>
          <a:p>
            <a:r>
              <a:rPr lang="en-US" sz="1300" dirty="0"/>
              <a:t>Yellow Zone – no time to exercise, increased irritability </a:t>
            </a:r>
          </a:p>
          <a:p>
            <a:r>
              <a:rPr lang="en-US" sz="1300" dirty="0"/>
              <a:t>Red Zone – no time to eat, work-out, reacting irritable, angry, </a:t>
            </a:r>
          </a:p>
          <a:p>
            <a:endParaRPr lang="en-US" sz="1300" dirty="0"/>
          </a:p>
          <a:p>
            <a:r>
              <a:rPr lang="en-US" sz="1300" dirty="0"/>
              <a:t>Ask people around you what each of those looks like for you, and what is it like to be around you in each zone?</a:t>
            </a:r>
          </a:p>
          <a:p>
            <a:endParaRPr lang="en-US" sz="1300" dirty="0"/>
          </a:p>
          <a:p>
            <a:r>
              <a:rPr lang="en-US" sz="1300" dirty="0"/>
              <a:t>Family-doesn’t have it that bad/compare, eating, emotions/irritable and impatient</a:t>
            </a:r>
            <a:br>
              <a:rPr lang="en-US" sz="1300" dirty="0"/>
            </a:br>
            <a:r>
              <a:rPr lang="en-US" sz="1300" dirty="0"/>
              <a:t>Sarah story </a:t>
            </a:r>
            <a:endParaRPr lang="en-US" dirty="0"/>
          </a:p>
        </p:txBody>
      </p:sp>
      <p:sp>
        <p:nvSpPr>
          <p:cNvPr id="4" name="Slide Number Placeholder 3"/>
          <p:cNvSpPr>
            <a:spLocks noGrp="1"/>
          </p:cNvSpPr>
          <p:nvPr>
            <p:ph type="sldNum" sz="quarter" idx="5"/>
          </p:nvPr>
        </p:nvSpPr>
        <p:spPr/>
        <p:txBody>
          <a:bodyPr/>
          <a:lstStyle/>
          <a:p>
            <a:fld id="{99E8F450-6C49-3C43-AEFE-DC96CAAB77E7}" type="slidenum">
              <a:rPr lang="en-US" smtClean="0"/>
              <a:t>22</a:t>
            </a:fld>
            <a:endParaRPr lang="en-US"/>
          </a:p>
        </p:txBody>
      </p:sp>
    </p:spTree>
    <p:extLst>
      <p:ext uri="{BB962C8B-B14F-4D97-AF65-F5344CB8AC3E}">
        <p14:creationId xmlns:p14="http://schemas.microsoft.com/office/powerpoint/2010/main" val="531698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Selfcare is not just bubble baths, shopping, wine, etc.. It’s discipline </a:t>
            </a:r>
          </a:p>
        </p:txBody>
      </p:sp>
      <p:sp>
        <p:nvSpPr>
          <p:cNvPr id="4" name="Slide Number Placeholder 3"/>
          <p:cNvSpPr>
            <a:spLocks noGrp="1"/>
          </p:cNvSpPr>
          <p:nvPr>
            <p:ph type="sldNum" sz="quarter" idx="5"/>
          </p:nvPr>
        </p:nvSpPr>
        <p:spPr/>
        <p:txBody>
          <a:bodyPr/>
          <a:lstStyle/>
          <a:p>
            <a:fld id="{3FB7E904-C04F-B249-A60E-CCB47A9152CA}" type="slidenum">
              <a:rPr lang="en-US" smtClean="0"/>
              <a:t>25</a:t>
            </a:fld>
            <a:endParaRPr lang="en-US"/>
          </a:p>
        </p:txBody>
      </p:sp>
    </p:spTree>
    <p:extLst>
      <p:ext uri="{BB962C8B-B14F-4D97-AF65-F5344CB8AC3E}">
        <p14:creationId xmlns:p14="http://schemas.microsoft.com/office/powerpoint/2010/main" val="2838948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LOW IMPACT DEBRIEFING</a:t>
            </a:r>
          </a:p>
          <a:p>
            <a:pPr marL="241653" indent="-241653">
              <a:buAutoNum type="arabicPeriod"/>
            </a:pPr>
            <a:r>
              <a:rPr lang="en-US"/>
              <a:t>Self Awareness: be aware of the stories you tell and the level of detail you tell them, in. Are all the details necessary? Can you give an abbreviated version. </a:t>
            </a:r>
          </a:p>
          <a:p>
            <a:pPr marL="241653" indent="-241653">
              <a:buAutoNum type="arabicPeriod"/>
            </a:pPr>
            <a:r>
              <a:rPr lang="en-US"/>
              <a:t>Give the person fair warning: allow the listener to prepare and brace for impact by saying “ I would like to debrief a difficult situation with you and the story involves some traumatic content.” </a:t>
            </a:r>
          </a:p>
          <a:p>
            <a:pPr marL="241653" indent="-241653">
              <a:buAutoNum type="arabicPeriod"/>
            </a:pPr>
            <a:r>
              <a:rPr lang="en-US"/>
              <a:t>Get consent: ask for permission, “Is now a good time to debrief? “Could I talk about something hard that happened today?</a:t>
            </a:r>
          </a:p>
          <a:p>
            <a:pPr marL="241653" indent="-241653">
              <a:buAutoNum type="arabicPeriod"/>
            </a:pPr>
            <a:r>
              <a:rPr lang="en-US"/>
              <a:t>Use limited disclosure: decide how much to share and start with the least traumatic information and see if that is sufficient. </a:t>
            </a:r>
          </a:p>
          <a:p>
            <a:pPr marL="241653" indent="-241653">
              <a:buAutoNum type="arabicPeriod"/>
            </a:pPr>
            <a:endParaRPr lang="en-US"/>
          </a:p>
        </p:txBody>
      </p:sp>
      <p:sp>
        <p:nvSpPr>
          <p:cNvPr id="4" name="Slide Number Placeholder 3"/>
          <p:cNvSpPr>
            <a:spLocks noGrp="1"/>
          </p:cNvSpPr>
          <p:nvPr>
            <p:ph type="sldNum" sz="quarter" idx="5"/>
          </p:nvPr>
        </p:nvSpPr>
        <p:spPr/>
        <p:txBody>
          <a:bodyPr/>
          <a:lstStyle/>
          <a:p>
            <a:fld id="{99E8F450-6C49-3C43-AEFE-DC96CAAB77E7}" type="slidenum">
              <a:rPr lang="en-US" smtClean="0"/>
              <a:t>26</a:t>
            </a:fld>
            <a:endParaRPr lang="en-US"/>
          </a:p>
        </p:txBody>
      </p:sp>
    </p:spTree>
    <p:extLst>
      <p:ext uri="{BB962C8B-B14F-4D97-AF65-F5344CB8AC3E}">
        <p14:creationId xmlns:p14="http://schemas.microsoft.com/office/powerpoint/2010/main" val="3870416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Divorce rate is the same as the average, but increase in: </a:t>
            </a:r>
          </a:p>
          <a:p>
            <a:r>
              <a:rPr lang="en-US" sz="1200" dirty="0"/>
              <a:t>Affairs</a:t>
            </a:r>
          </a:p>
          <a:p>
            <a:r>
              <a:rPr lang="en-US" sz="1200" dirty="0"/>
              <a:t>Stay in bad relationships</a:t>
            </a:r>
          </a:p>
          <a:p>
            <a:endParaRPr lang="en-US" sz="1200" dirty="0"/>
          </a:p>
          <a:p>
            <a:r>
              <a:rPr lang="en-US" sz="1200" dirty="0"/>
              <a:t>Up at work, down at home – spouse or family want engagement but you feel annoyed, nagged, or not enough = bad</a:t>
            </a:r>
          </a:p>
          <a:p>
            <a:endParaRPr lang="en-US" sz="1200" dirty="0"/>
          </a:p>
          <a:p>
            <a:r>
              <a:rPr lang="en-US" sz="1200" dirty="0"/>
              <a:t>Cyndi Doyle</a:t>
            </a:r>
            <a:endParaRPr lang="en-US" dirty="0"/>
          </a:p>
          <a:p>
            <a:endParaRPr lang="en-US" dirty="0"/>
          </a:p>
        </p:txBody>
      </p:sp>
      <p:sp>
        <p:nvSpPr>
          <p:cNvPr id="4" name="Slide Number Placeholder 3"/>
          <p:cNvSpPr>
            <a:spLocks noGrp="1"/>
          </p:cNvSpPr>
          <p:nvPr>
            <p:ph type="sldNum" sz="quarter" idx="5"/>
          </p:nvPr>
        </p:nvSpPr>
        <p:spPr/>
        <p:txBody>
          <a:bodyPr/>
          <a:lstStyle/>
          <a:p>
            <a:fld id="{3FB7E904-C04F-B249-A60E-CCB47A9152CA}" type="slidenum">
              <a:rPr lang="en-US" smtClean="0"/>
              <a:t>27</a:t>
            </a:fld>
            <a:endParaRPr lang="en-US" dirty="0"/>
          </a:p>
        </p:txBody>
      </p:sp>
    </p:spTree>
    <p:extLst>
      <p:ext uri="{BB962C8B-B14F-4D97-AF65-F5344CB8AC3E}">
        <p14:creationId xmlns:p14="http://schemas.microsoft.com/office/powerpoint/2010/main" val="630885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Posters and website for more</a:t>
            </a:r>
          </a:p>
        </p:txBody>
      </p:sp>
      <p:sp>
        <p:nvSpPr>
          <p:cNvPr id="4" name="Slide Number Placeholder 3"/>
          <p:cNvSpPr>
            <a:spLocks noGrp="1"/>
          </p:cNvSpPr>
          <p:nvPr>
            <p:ph type="sldNum" sz="quarter" idx="5"/>
          </p:nvPr>
        </p:nvSpPr>
        <p:spPr/>
        <p:txBody>
          <a:bodyPr/>
          <a:lstStyle/>
          <a:p>
            <a:fld id="{99E8F450-6C49-3C43-AEFE-DC96CAAB77E7}" type="slidenum">
              <a:rPr lang="en-US" smtClean="0"/>
              <a:t>28</a:t>
            </a:fld>
            <a:endParaRPr lang="en-US"/>
          </a:p>
        </p:txBody>
      </p:sp>
    </p:spTree>
    <p:extLst>
      <p:ext uri="{BB962C8B-B14F-4D97-AF65-F5344CB8AC3E}">
        <p14:creationId xmlns:p14="http://schemas.microsoft.com/office/powerpoint/2010/main" val="1579866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an office trend, normalize</a:t>
            </a:r>
          </a:p>
        </p:txBody>
      </p:sp>
      <p:sp>
        <p:nvSpPr>
          <p:cNvPr id="4" name="Slide Number Placeholder 3"/>
          <p:cNvSpPr>
            <a:spLocks noGrp="1"/>
          </p:cNvSpPr>
          <p:nvPr>
            <p:ph type="sldNum" sz="quarter" idx="5"/>
          </p:nvPr>
        </p:nvSpPr>
        <p:spPr/>
        <p:txBody>
          <a:bodyPr/>
          <a:lstStyle/>
          <a:p>
            <a:fld id="{3FB7E904-C04F-B249-A60E-CCB47A9152CA}" type="slidenum">
              <a:rPr lang="en-US" smtClean="0"/>
              <a:t>35</a:t>
            </a:fld>
            <a:endParaRPr lang="en-US" dirty="0"/>
          </a:p>
        </p:txBody>
      </p:sp>
    </p:spTree>
    <p:extLst>
      <p:ext uri="{BB962C8B-B14F-4D97-AF65-F5344CB8AC3E}">
        <p14:creationId xmlns:p14="http://schemas.microsoft.com/office/powerpoint/2010/main" val="3942160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get it because we CARE</a:t>
            </a:r>
            <a:endParaRPr lang="en-US" dirty="0"/>
          </a:p>
          <a:p>
            <a:endParaRPr lang="en-US" dirty="0"/>
          </a:p>
          <a:p>
            <a:endParaRPr lang="en-US" dirty="0"/>
          </a:p>
          <a:p>
            <a:r>
              <a:rPr lang="en-US" dirty="0"/>
              <a:t>We will all experience compassion fatigue and secondary trauma, it’s about our awareness of it that makes the difference. </a:t>
            </a:r>
          </a:p>
          <a:p>
            <a:r>
              <a:rPr lang="en-US" dirty="0"/>
              <a:t>Give examples</a:t>
            </a:r>
          </a:p>
          <a:p>
            <a:endParaRPr lang="en-US" dirty="0"/>
          </a:p>
          <a:p>
            <a:r>
              <a:rPr lang="en-US" dirty="0"/>
              <a:t>The reality is…</a:t>
            </a:r>
          </a:p>
          <a:p>
            <a:pPr eaLnBrk="1" hangingPunct="1">
              <a:lnSpc>
                <a:spcPct val="90000"/>
              </a:lnSpc>
              <a:defRPr/>
            </a:pPr>
            <a:r>
              <a:rPr lang="en-US" altLang="en-US" sz="1300" dirty="0"/>
              <a:t>Deeply compromised system</a:t>
            </a:r>
          </a:p>
          <a:p>
            <a:pPr eaLnBrk="1" hangingPunct="1">
              <a:lnSpc>
                <a:spcPct val="90000"/>
              </a:lnSpc>
              <a:defRPr/>
            </a:pPr>
            <a:r>
              <a:rPr lang="en-US" altLang="en-US" sz="1300" dirty="0"/>
              <a:t>Ongoing challenges &amp; cutbacks</a:t>
            </a:r>
          </a:p>
          <a:p>
            <a:pPr eaLnBrk="1" hangingPunct="1">
              <a:lnSpc>
                <a:spcPct val="90000"/>
              </a:lnSpc>
              <a:defRPr/>
            </a:pPr>
            <a:r>
              <a:rPr lang="en-US" altLang="en-US" sz="1300" dirty="0"/>
              <a:t>Difficult stories</a:t>
            </a:r>
          </a:p>
          <a:p>
            <a:pPr eaLnBrk="1" hangingPunct="1">
              <a:lnSpc>
                <a:spcPct val="90000"/>
              </a:lnSpc>
              <a:defRPr/>
            </a:pPr>
            <a:r>
              <a:rPr lang="en-US" altLang="en-US" sz="1300" dirty="0"/>
              <a:t>Losses</a:t>
            </a:r>
          </a:p>
          <a:p>
            <a:endParaRPr lang="en-US" dirty="0"/>
          </a:p>
        </p:txBody>
      </p:sp>
      <p:sp>
        <p:nvSpPr>
          <p:cNvPr id="4" name="Slide Number Placeholder 3"/>
          <p:cNvSpPr>
            <a:spLocks noGrp="1"/>
          </p:cNvSpPr>
          <p:nvPr>
            <p:ph type="sldNum" sz="quarter" idx="5"/>
          </p:nvPr>
        </p:nvSpPr>
        <p:spPr/>
        <p:txBody>
          <a:bodyPr/>
          <a:lstStyle/>
          <a:p>
            <a:fld id="{99E8F450-6C49-3C43-AEFE-DC96CAAB77E7}" type="slidenum">
              <a:rPr lang="en-US" smtClean="0"/>
              <a:t>3</a:t>
            </a:fld>
            <a:endParaRPr lang="en-US"/>
          </a:p>
        </p:txBody>
      </p:sp>
    </p:spTree>
    <p:extLst>
      <p:ext uri="{BB962C8B-B14F-4D97-AF65-F5344CB8AC3E}">
        <p14:creationId xmlns:p14="http://schemas.microsoft.com/office/powerpoint/2010/main" val="337135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Derek</a:t>
            </a:r>
            <a:br>
              <a:rPr lang="en-US" b="1" dirty="0"/>
            </a:br>
            <a:endParaRPr lang="en-US" b="1" dirty="0"/>
          </a:p>
          <a:p>
            <a:r>
              <a:rPr lang="en-US" b="0" dirty="0"/>
              <a:t>Pick on a few to answer</a:t>
            </a:r>
          </a:p>
          <a:p>
            <a:r>
              <a:rPr lang="en-US" dirty="0"/>
              <a:t>Pause and write what you get as a reward from this work</a:t>
            </a:r>
          </a:p>
          <a:p>
            <a:endParaRPr lang="en-US" dirty="0"/>
          </a:p>
          <a:p>
            <a:r>
              <a:rPr lang="en-US" dirty="0"/>
              <a:t>Ask for 2 volunteers to share</a:t>
            </a:r>
            <a:br>
              <a:rPr lang="en-US" dirty="0"/>
            </a:br>
            <a:endParaRPr lang="en-US" dirty="0"/>
          </a:p>
          <a:p>
            <a:r>
              <a:rPr lang="en-US" dirty="0"/>
              <a:t>GIVEAWAYS</a:t>
            </a:r>
          </a:p>
        </p:txBody>
      </p:sp>
      <p:sp>
        <p:nvSpPr>
          <p:cNvPr id="4" name="Slide Number Placeholder 3"/>
          <p:cNvSpPr>
            <a:spLocks noGrp="1"/>
          </p:cNvSpPr>
          <p:nvPr>
            <p:ph type="sldNum" sz="quarter" idx="5"/>
          </p:nvPr>
        </p:nvSpPr>
        <p:spPr/>
        <p:txBody>
          <a:bodyPr/>
          <a:lstStyle/>
          <a:p>
            <a:fld id="{99E8F450-6C49-3C43-AEFE-DC96CAAB77E7}" type="slidenum">
              <a:rPr lang="en-US" smtClean="0"/>
              <a:t>36</a:t>
            </a:fld>
            <a:endParaRPr lang="en-US"/>
          </a:p>
        </p:txBody>
      </p:sp>
    </p:spTree>
    <p:extLst>
      <p:ext uri="{BB962C8B-B14F-4D97-AF65-F5344CB8AC3E}">
        <p14:creationId xmlns:p14="http://schemas.microsoft.com/office/powerpoint/2010/main" val="3126493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7E904-C04F-B249-A60E-CCB47A9152CA}" type="slidenum">
              <a:rPr lang="en-US" smtClean="0"/>
              <a:t>37</a:t>
            </a:fld>
            <a:endParaRPr lang="en-US" dirty="0"/>
          </a:p>
        </p:txBody>
      </p:sp>
    </p:spTree>
    <p:extLst>
      <p:ext uri="{BB962C8B-B14F-4D97-AF65-F5344CB8AC3E}">
        <p14:creationId xmlns:p14="http://schemas.microsoft.com/office/powerpoint/2010/main" val="724608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FB7E904-C04F-B249-A60E-CCB47A9152CA}" type="slidenum">
              <a:rPr lang="en-US" smtClean="0"/>
              <a:t>38</a:t>
            </a:fld>
            <a:endParaRPr lang="en-US" dirty="0"/>
          </a:p>
        </p:txBody>
      </p:sp>
    </p:spTree>
    <p:extLst>
      <p:ext uri="{BB962C8B-B14F-4D97-AF65-F5344CB8AC3E}">
        <p14:creationId xmlns:p14="http://schemas.microsoft.com/office/powerpoint/2010/main" val="101595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Newton’s Law</a:t>
            </a:r>
          </a:p>
          <a:p>
            <a:endParaRPr lang="en-US" dirty="0"/>
          </a:p>
          <a:p>
            <a:r>
              <a:rPr lang="en-US" dirty="0"/>
              <a:t>Addiction, depression, hypervigilance, suicide, </a:t>
            </a:r>
            <a:r>
              <a:rPr lang="en-US" dirty="0" err="1"/>
              <a:t>etc</a:t>
            </a:r>
            <a:r>
              <a:rPr lang="en-US" dirty="0"/>
              <a:t>…</a:t>
            </a:r>
          </a:p>
          <a:p>
            <a:endParaRPr lang="en-US" sz="1200" i="1" dirty="0">
              <a:solidFill>
                <a:srgbClr val="000000"/>
              </a:solidFill>
              <a:latin typeface="Source Sans Pro" panose="020B0503030403020204" pitchFamily="34" charset="0"/>
            </a:endParaRPr>
          </a:p>
          <a:p>
            <a:r>
              <a:rPr lang="en-US" sz="1200" b="0" i="0" dirty="0">
                <a:solidFill>
                  <a:srgbClr val="1F497D"/>
                </a:solidFill>
                <a:effectLst/>
                <a:latin typeface="Calibri" panose="020F0502020204030204" pitchFamily="34" charset="0"/>
              </a:rPr>
              <a:t>The latter is derived from Dr. Kevin Gilmartin’s book and course on Emotional Survival for LE, in a nutshell that we have this thought that we in LE (applicable to other professions in this realm too) remain at high stress levels for survival reasons during work and we just assume we go home and return to normal, however research has shown we actually go well below normal to cope/adapt (almost </a:t>
            </a:r>
            <a:r>
              <a:rPr lang="en-US" sz="1200" b="0" i="0" dirty="0" err="1">
                <a:solidFill>
                  <a:srgbClr val="1F497D"/>
                </a:solidFill>
                <a:effectLst/>
                <a:latin typeface="Calibri" panose="020F0502020204030204" pitchFamily="34" charset="0"/>
              </a:rPr>
              <a:t>depressionesque</a:t>
            </a:r>
            <a:r>
              <a:rPr lang="en-US" sz="1200" b="0" i="0" dirty="0">
                <a:solidFill>
                  <a:srgbClr val="1F497D"/>
                </a:solidFill>
                <a:effectLst/>
                <a:latin typeface="Calibri" panose="020F0502020204030204" pitchFamily="34" charset="0"/>
              </a:rPr>
              <a:t>), hence the equal and opposite aspect</a:t>
            </a:r>
            <a:br>
              <a:rPr lang="en-US" sz="1200" b="0" i="1" dirty="0">
                <a:solidFill>
                  <a:srgbClr val="000000"/>
                </a:solidFill>
                <a:effectLst/>
                <a:latin typeface="Source Sans Pro" panose="020B0503030403020204" pitchFamily="34" charset="0"/>
              </a:rPr>
            </a:br>
            <a:r>
              <a:rPr lang="en-US" sz="1200" b="0" i="1" dirty="0">
                <a:solidFill>
                  <a:srgbClr val="000000"/>
                </a:solidFill>
                <a:effectLst/>
                <a:latin typeface="Source Sans Pro" panose="020B0503030403020204" pitchFamily="34" charset="0"/>
              </a:rPr>
              <a:t>Clayton Platt</a:t>
            </a:r>
            <a:endParaRPr lang="en-US" sz="1200" i="1" dirty="0"/>
          </a:p>
          <a:p>
            <a:endParaRPr lang="en-US" dirty="0"/>
          </a:p>
        </p:txBody>
      </p:sp>
      <p:sp>
        <p:nvSpPr>
          <p:cNvPr id="4" name="Slide Number Placeholder 3"/>
          <p:cNvSpPr>
            <a:spLocks noGrp="1"/>
          </p:cNvSpPr>
          <p:nvPr>
            <p:ph type="sldNum" sz="quarter" idx="5"/>
          </p:nvPr>
        </p:nvSpPr>
        <p:spPr/>
        <p:txBody>
          <a:bodyPr/>
          <a:lstStyle/>
          <a:p>
            <a:fld id="{3FB7E904-C04F-B249-A60E-CCB47A9152CA}" type="slidenum">
              <a:rPr lang="en-US" smtClean="0"/>
              <a:t>4</a:t>
            </a:fld>
            <a:endParaRPr lang="en-US" dirty="0"/>
          </a:p>
        </p:txBody>
      </p:sp>
    </p:spTree>
    <p:extLst>
      <p:ext uri="{BB962C8B-B14F-4D97-AF65-F5344CB8AC3E}">
        <p14:creationId xmlns:p14="http://schemas.microsoft.com/office/powerpoint/2010/main" val="4009243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Derek-</a:t>
            </a:r>
            <a:r>
              <a:rPr lang="en-US" b="0" dirty="0"/>
              <a:t>Share </a:t>
            </a:r>
          </a:p>
          <a:p>
            <a:endParaRPr lang="en-US" dirty="0"/>
          </a:p>
          <a:p>
            <a:r>
              <a:rPr lang="en-US" dirty="0"/>
              <a:t>Offer small group discussion about these questions or if doing virtually ask people to chat (5 min)</a:t>
            </a:r>
          </a:p>
          <a:p>
            <a:endParaRPr lang="en-US" dirty="0"/>
          </a:p>
          <a:p>
            <a:endParaRPr lang="en-US" dirty="0"/>
          </a:p>
          <a:p>
            <a:endParaRPr lang="en-US" dirty="0"/>
          </a:p>
          <a:p>
            <a:r>
              <a:rPr lang="en-US" dirty="0"/>
              <a:t>Give examples : softball tournament, Sarah/baby, Quinn/’she could die if I don’t do anything;, lack of trust for men, Emily-changing baby diaper</a:t>
            </a:r>
          </a:p>
          <a:p>
            <a:r>
              <a:rPr lang="en-US" dirty="0"/>
              <a:t>Needing to see the doorway</a:t>
            </a:r>
          </a:p>
        </p:txBody>
      </p:sp>
      <p:sp>
        <p:nvSpPr>
          <p:cNvPr id="4" name="Slide Number Placeholder 3"/>
          <p:cNvSpPr>
            <a:spLocks noGrp="1"/>
          </p:cNvSpPr>
          <p:nvPr>
            <p:ph type="sldNum" sz="quarter" idx="5"/>
          </p:nvPr>
        </p:nvSpPr>
        <p:spPr/>
        <p:txBody>
          <a:bodyPr/>
          <a:lstStyle/>
          <a:p>
            <a:fld id="{99E8F450-6C49-3C43-AEFE-DC96CAAB77E7}" type="slidenum">
              <a:rPr lang="en-US" smtClean="0"/>
              <a:t>5</a:t>
            </a:fld>
            <a:endParaRPr lang="en-US"/>
          </a:p>
        </p:txBody>
      </p:sp>
    </p:spTree>
    <p:extLst>
      <p:ext uri="{BB962C8B-B14F-4D97-AF65-F5344CB8AC3E}">
        <p14:creationId xmlns:p14="http://schemas.microsoft.com/office/powerpoint/2010/main" val="3171587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Donut story, pregnant client, jail staff/no emotions, </a:t>
            </a:r>
            <a:r>
              <a:rPr lang="en-US" baseline="0" dirty="0" err="1"/>
              <a:t>McQuades</a:t>
            </a:r>
            <a:endParaRPr lang="en-US" baseline="0" dirty="0"/>
          </a:p>
          <a:p>
            <a:endParaRPr lang="en-US" baseline="0" dirty="0"/>
          </a:p>
          <a:p>
            <a:r>
              <a:rPr lang="en-US" baseline="0" dirty="0"/>
              <a:t>Relating to Lisa: How does this cause STS? How can you relate? Why is it </a:t>
            </a:r>
            <a:r>
              <a:rPr lang="en-US" baseline="0" dirty="0" err="1"/>
              <a:t>triggersome</a:t>
            </a:r>
            <a:r>
              <a:rPr lang="en-US" baseline="0" dirty="0"/>
              <a:t>? How can you debrief with your team? </a:t>
            </a:r>
          </a:p>
          <a:p>
            <a:pPr rtl="0" fontAlgn="base">
              <a:spcBef>
                <a:spcPts val="0"/>
              </a:spcBef>
              <a:spcAft>
                <a:spcPts val="0"/>
              </a:spcAft>
              <a:buFont typeface="Arial" panose="020B0604020202020204" pitchFamily="34" charset="0"/>
              <a:buChar char="•"/>
            </a:pPr>
            <a:r>
              <a:rPr lang="en-US" dirty="0">
                <a:effectLst/>
              </a:rPr>
              <a:t>There is potential for compassion fatigue or secondary trauma to surface for first responders and VSPs working on this case based on personal vulnerabilities/factors and details of Lisa's story. </a:t>
            </a:r>
          </a:p>
          <a:p>
            <a:pPr rtl="0" fontAlgn="base">
              <a:spcBef>
                <a:spcPts val="0"/>
              </a:spcBef>
              <a:spcAft>
                <a:spcPts val="0"/>
              </a:spcAft>
              <a:buFont typeface="Arial" panose="020B0604020202020204" pitchFamily="34" charset="0"/>
              <a:buChar char="•"/>
            </a:pPr>
            <a:r>
              <a:rPr lang="en-US" dirty="0">
                <a:effectLst/>
              </a:rPr>
              <a:t>Dynamics of Lisa's story could be </a:t>
            </a:r>
            <a:r>
              <a:rPr lang="en-US" dirty="0" err="1">
                <a:effectLst/>
              </a:rPr>
              <a:t>triggersome</a:t>
            </a:r>
            <a:r>
              <a:rPr lang="en-US" dirty="0">
                <a:effectLst/>
              </a:rPr>
              <a:t> for VSPs and first responders, or remind them of a family member, another case, their personal life, etc... Her story can be relatable to those helping her which may have an impact on the VSP/first responder, and hinder/change the services they are providing to her.</a:t>
            </a:r>
          </a:p>
          <a:p>
            <a:pPr rtl="0" fontAlgn="base">
              <a:spcBef>
                <a:spcPts val="0"/>
              </a:spcBef>
              <a:spcAft>
                <a:spcPts val="0"/>
              </a:spcAft>
              <a:buFont typeface="Arial" panose="020B0604020202020204" pitchFamily="34" charset="0"/>
              <a:buChar char="•"/>
            </a:pPr>
            <a:r>
              <a:rPr lang="en-US" dirty="0">
                <a:effectLst/>
              </a:rPr>
              <a:t>Considerations and awareness prior to discussing this case (debriefing, venting, </a:t>
            </a:r>
            <a:r>
              <a:rPr lang="en-US" dirty="0" err="1">
                <a:effectLst/>
              </a:rPr>
              <a:t>etc</a:t>
            </a:r>
            <a:r>
              <a:rPr lang="en-US" dirty="0">
                <a:effectLst/>
              </a:rPr>
              <a:t>) with colleagues.  </a:t>
            </a:r>
          </a:p>
          <a:p>
            <a:pPr rtl="0" fontAlgn="base">
              <a:spcBef>
                <a:spcPts val="0"/>
              </a:spcBef>
              <a:spcAft>
                <a:spcPts val="0"/>
              </a:spcAft>
              <a:buFont typeface="Arial" panose="020B0604020202020204" pitchFamily="34" charset="0"/>
              <a:buNone/>
            </a:pPr>
            <a:r>
              <a:rPr lang="en-US" dirty="0">
                <a:effectLst/>
              </a:rPr>
              <a:t>-Trusting men and dating</a:t>
            </a:r>
          </a:p>
          <a:p>
            <a:endParaRPr lang="en-US" baseline="0" dirty="0"/>
          </a:p>
        </p:txBody>
      </p:sp>
      <p:sp>
        <p:nvSpPr>
          <p:cNvPr id="4" name="Slide Number Placeholder 3"/>
          <p:cNvSpPr>
            <a:spLocks noGrp="1"/>
          </p:cNvSpPr>
          <p:nvPr>
            <p:ph type="sldNum" sz="quarter" idx="10"/>
          </p:nvPr>
        </p:nvSpPr>
        <p:spPr/>
        <p:txBody>
          <a:bodyPr/>
          <a:lstStyle/>
          <a:p>
            <a:fld id="{3FB7E904-C04F-B249-A60E-CCB47A9152CA}" type="slidenum">
              <a:rPr lang="en-US" smtClean="0"/>
              <a:t>10</a:t>
            </a:fld>
            <a:endParaRPr lang="en-US" dirty="0"/>
          </a:p>
        </p:txBody>
      </p:sp>
    </p:spTree>
    <p:extLst>
      <p:ext uri="{BB962C8B-B14F-4D97-AF65-F5344CB8AC3E}">
        <p14:creationId xmlns:p14="http://schemas.microsoft.com/office/powerpoint/2010/main" val="65821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BCA wellness program</a:t>
            </a:r>
          </a:p>
          <a:p>
            <a:r>
              <a:rPr lang="en-US" dirty="0"/>
              <a:t>ICAC has a full-time therapist</a:t>
            </a:r>
          </a:p>
        </p:txBody>
      </p:sp>
      <p:sp>
        <p:nvSpPr>
          <p:cNvPr id="4" name="Slide Number Placeholder 3"/>
          <p:cNvSpPr>
            <a:spLocks noGrp="1"/>
          </p:cNvSpPr>
          <p:nvPr>
            <p:ph type="sldNum" sz="quarter" idx="5"/>
          </p:nvPr>
        </p:nvSpPr>
        <p:spPr/>
        <p:txBody>
          <a:bodyPr/>
          <a:lstStyle/>
          <a:p>
            <a:fld id="{3FB7E904-C04F-B249-A60E-CCB47A9152CA}" type="slidenum">
              <a:rPr lang="en-US" smtClean="0"/>
              <a:t>11</a:t>
            </a:fld>
            <a:endParaRPr lang="en-US" dirty="0"/>
          </a:p>
        </p:txBody>
      </p:sp>
    </p:spTree>
    <p:extLst>
      <p:ext uri="{BB962C8B-B14F-4D97-AF65-F5344CB8AC3E}">
        <p14:creationId xmlns:p14="http://schemas.microsoft.com/office/powerpoint/2010/main" val="3440666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kills us”</a:t>
            </a:r>
          </a:p>
        </p:txBody>
      </p:sp>
      <p:sp>
        <p:nvSpPr>
          <p:cNvPr id="4" name="Slide Number Placeholder 3"/>
          <p:cNvSpPr>
            <a:spLocks noGrp="1"/>
          </p:cNvSpPr>
          <p:nvPr>
            <p:ph type="sldNum" sz="quarter" idx="5"/>
          </p:nvPr>
        </p:nvSpPr>
        <p:spPr/>
        <p:txBody>
          <a:bodyPr/>
          <a:lstStyle/>
          <a:p>
            <a:fld id="{3FB7E904-C04F-B249-A60E-CCB47A9152CA}" type="slidenum">
              <a:rPr lang="en-US" smtClean="0"/>
              <a:t>12</a:t>
            </a:fld>
            <a:endParaRPr lang="en-US" dirty="0"/>
          </a:p>
        </p:txBody>
      </p:sp>
    </p:spTree>
    <p:extLst>
      <p:ext uri="{BB962C8B-B14F-4D97-AF65-F5344CB8AC3E}">
        <p14:creationId xmlns:p14="http://schemas.microsoft.com/office/powerpoint/2010/main" val="238348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Conflicts with MH and sick days</a:t>
            </a:r>
            <a:r>
              <a:rPr lang="en-US"/>
              <a:t>, relief worker PTO</a:t>
            </a:r>
          </a:p>
        </p:txBody>
      </p:sp>
      <p:sp>
        <p:nvSpPr>
          <p:cNvPr id="4" name="Slide Number Placeholder 3"/>
          <p:cNvSpPr>
            <a:spLocks noGrp="1"/>
          </p:cNvSpPr>
          <p:nvPr>
            <p:ph type="sldNum" sz="quarter" idx="5"/>
          </p:nvPr>
        </p:nvSpPr>
        <p:spPr/>
        <p:txBody>
          <a:bodyPr/>
          <a:lstStyle/>
          <a:p>
            <a:fld id="{3FB7E904-C04F-B249-A60E-CCB47A9152CA}" type="slidenum">
              <a:rPr lang="en-US" smtClean="0"/>
              <a:t>13</a:t>
            </a:fld>
            <a:endParaRPr lang="en-US" dirty="0"/>
          </a:p>
        </p:txBody>
      </p:sp>
    </p:spTree>
    <p:extLst>
      <p:ext uri="{BB962C8B-B14F-4D97-AF65-F5344CB8AC3E}">
        <p14:creationId xmlns:p14="http://schemas.microsoft.com/office/powerpoint/2010/main" val="4038113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55,000 thoughts a day, 80% are negative</a:t>
            </a:r>
          </a:p>
          <a:p>
            <a:r>
              <a:rPr lang="en-US" b="0" i="0" dirty="0">
                <a:solidFill>
                  <a:srgbClr val="111111"/>
                </a:solidFill>
                <a:effectLst/>
                <a:latin typeface="Roboto" panose="02000000000000000000" pitchFamily="2" charset="0"/>
              </a:rPr>
              <a:t>National Science Foundation</a:t>
            </a:r>
            <a:endParaRPr lang="en-US" dirty="0"/>
          </a:p>
          <a:p>
            <a:endParaRPr lang="en-US" sz="1200" dirty="0"/>
          </a:p>
          <a:p>
            <a:r>
              <a:rPr lang="en-US" sz="1200" dirty="0"/>
              <a:t>Push of numbers/lack of quality, lack of victim rapport</a:t>
            </a:r>
          </a:p>
          <a:p>
            <a:r>
              <a:rPr lang="en-US" sz="1200" dirty="0"/>
              <a:t>Results/lack of relationship, offender focused</a:t>
            </a:r>
          </a:p>
          <a:p>
            <a:r>
              <a:rPr lang="en-US" sz="1200" dirty="0"/>
              <a:t>Exhaustion, discouragement, confusion, anger, annoyance</a:t>
            </a:r>
          </a:p>
          <a:p>
            <a:r>
              <a:rPr lang="en-US" sz="1200" dirty="0"/>
              <a:t>Rushed, miss details, lack of rapport building/authenticity, lack of reward</a:t>
            </a:r>
          </a:p>
          <a:p>
            <a:r>
              <a:rPr lang="en-US" sz="1200" dirty="0"/>
              <a:t>Rushed, missing details, no victim-involvement, overwhelmed</a:t>
            </a:r>
          </a:p>
          <a:p>
            <a:r>
              <a:rPr lang="en-US" sz="1200" dirty="0"/>
              <a:t>Number vs quality </a:t>
            </a:r>
          </a:p>
          <a:p>
            <a:br>
              <a:rPr lang="en-US" sz="1200" dirty="0"/>
            </a:br>
            <a:endParaRPr lang="en-US" sz="1200" dirty="0"/>
          </a:p>
          <a:p>
            <a:pPr marL="342900" indent="-342900">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3FB7E904-C04F-B249-A60E-CCB47A9152CA}" type="slidenum">
              <a:rPr lang="en-US" smtClean="0"/>
              <a:t>15</a:t>
            </a:fld>
            <a:endParaRPr lang="en-US" dirty="0"/>
          </a:p>
        </p:txBody>
      </p:sp>
    </p:spTree>
    <p:extLst>
      <p:ext uri="{BB962C8B-B14F-4D97-AF65-F5344CB8AC3E}">
        <p14:creationId xmlns:p14="http://schemas.microsoft.com/office/powerpoint/2010/main" val="2831945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0AAC96-166A-BF41-A89A-0CE81620CC4F}" type="datetimeFigureOut">
              <a:rPr lang="en-US" smtClean="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9A5B2E-7DFC-2C4D-BA1B-D11A8893D2E3}" type="slidenum">
              <a:rPr lang="en-US" smtClean="0"/>
              <a:pPr/>
              <a:t>‹#›</a:t>
            </a:fld>
            <a:endParaRPr lang="en-US" dirty="0"/>
          </a:p>
        </p:txBody>
      </p:sp>
    </p:spTree>
    <p:extLst>
      <p:ext uri="{BB962C8B-B14F-4D97-AF65-F5344CB8AC3E}">
        <p14:creationId xmlns:p14="http://schemas.microsoft.com/office/powerpoint/2010/main" val="3105307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0AAC96-166A-BF41-A89A-0CE81620CC4F}" type="datetimeFigureOut">
              <a:rPr lang="en-US" smtClean="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9A5B2E-7DFC-2C4D-BA1B-D11A8893D2E3}" type="slidenum">
              <a:rPr lang="en-US" smtClean="0"/>
              <a:pPr/>
              <a:t>‹#›</a:t>
            </a:fld>
            <a:endParaRPr lang="en-US" dirty="0"/>
          </a:p>
        </p:txBody>
      </p:sp>
    </p:spTree>
    <p:extLst>
      <p:ext uri="{BB962C8B-B14F-4D97-AF65-F5344CB8AC3E}">
        <p14:creationId xmlns:p14="http://schemas.microsoft.com/office/powerpoint/2010/main" val="3156277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580AAC96-166A-BF41-A89A-0CE81620CC4F}" type="datetimeFigureOut">
              <a:rPr lang="en-US" smtClean="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9A5B2E-7DFC-2C4D-BA1B-D11A8893D2E3}" type="slidenum">
              <a:rPr lang="en-US" smtClean="0"/>
              <a:pPr/>
              <a:t>‹#›</a:t>
            </a:fld>
            <a:endParaRPr lang="en-US" dirty="0"/>
          </a:p>
        </p:txBody>
      </p:sp>
    </p:spTree>
    <p:extLst>
      <p:ext uri="{BB962C8B-B14F-4D97-AF65-F5344CB8AC3E}">
        <p14:creationId xmlns:p14="http://schemas.microsoft.com/office/powerpoint/2010/main" val="4093010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580AAC96-166A-BF41-A89A-0CE81620CC4F}" type="datetimeFigureOut">
              <a:rPr lang="en-US" smtClean="0"/>
              <a:pPr/>
              <a:t>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9A5B2E-7DFC-2C4D-BA1B-D11A8893D2E3}" type="slidenum">
              <a:rPr lang="en-US" smtClean="0"/>
              <a:pPr/>
              <a:t>‹#›</a:t>
            </a:fld>
            <a:endParaRPr lang="en-US" dirty="0"/>
          </a:p>
        </p:txBody>
      </p:sp>
    </p:spTree>
    <p:extLst>
      <p:ext uri="{BB962C8B-B14F-4D97-AF65-F5344CB8AC3E}">
        <p14:creationId xmlns:p14="http://schemas.microsoft.com/office/powerpoint/2010/main" val="2222294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AAC96-166A-BF41-A89A-0CE81620CC4F}" type="datetimeFigureOut">
              <a:rPr lang="en-US" smtClean="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9A5B2E-7DFC-2C4D-BA1B-D11A8893D2E3}" type="slidenum">
              <a:rPr lang="en-US" smtClean="0"/>
              <a:pPr/>
              <a:t>‹#›</a:t>
            </a:fld>
            <a:endParaRPr lang="en-US" dirty="0"/>
          </a:p>
        </p:txBody>
      </p:sp>
    </p:spTree>
    <p:extLst>
      <p:ext uri="{BB962C8B-B14F-4D97-AF65-F5344CB8AC3E}">
        <p14:creationId xmlns:p14="http://schemas.microsoft.com/office/powerpoint/2010/main" val="1324585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AAC96-166A-BF41-A89A-0CE81620CC4F}" type="datetimeFigureOut">
              <a:rPr lang="en-US" smtClean="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9A5B2E-7DFC-2C4D-BA1B-D11A8893D2E3}" type="slidenum">
              <a:rPr lang="en-US" smtClean="0"/>
              <a:pPr/>
              <a:t>‹#›</a:t>
            </a:fld>
            <a:endParaRPr lang="en-US" dirty="0"/>
          </a:p>
        </p:txBody>
      </p:sp>
    </p:spTree>
    <p:extLst>
      <p:ext uri="{BB962C8B-B14F-4D97-AF65-F5344CB8AC3E}">
        <p14:creationId xmlns:p14="http://schemas.microsoft.com/office/powerpoint/2010/main" val="3445219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AAC96-166A-BF41-A89A-0CE81620CC4F}" type="datetimeFigureOut">
              <a:rPr lang="en-US" smtClean="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9A5B2E-7DFC-2C4D-BA1B-D11A8893D2E3}" type="slidenum">
              <a:rPr lang="en-US" smtClean="0"/>
              <a:pPr/>
              <a:t>‹#›</a:t>
            </a:fld>
            <a:endParaRPr lang="en-US" dirty="0"/>
          </a:p>
        </p:txBody>
      </p:sp>
    </p:spTree>
    <p:extLst>
      <p:ext uri="{BB962C8B-B14F-4D97-AF65-F5344CB8AC3E}">
        <p14:creationId xmlns:p14="http://schemas.microsoft.com/office/powerpoint/2010/main" val="421816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0AAC96-166A-BF41-A89A-0CE81620CC4F}" type="datetimeFigureOut">
              <a:rPr lang="en-US" smtClean="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9A5B2E-7DFC-2C4D-BA1B-D11A8893D2E3}" type="slidenum">
              <a:rPr lang="en-US" smtClean="0"/>
              <a:pPr/>
              <a:t>‹#›</a:t>
            </a:fld>
            <a:endParaRPr lang="en-US" dirty="0"/>
          </a:p>
        </p:txBody>
      </p:sp>
    </p:spTree>
    <p:extLst>
      <p:ext uri="{BB962C8B-B14F-4D97-AF65-F5344CB8AC3E}">
        <p14:creationId xmlns:p14="http://schemas.microsoft.com/office/powerpoint/2010/main" val="4032035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0AAC96-166A-BF41-A89A-0CE81620CC4F}" type="datetimeFigureOut">
              <a:rPr lang="en-US" smtClean="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9A5B2E-7DFC-2C4D-BA1B-D11A8893D2E3}" type="slidenum">
              <a:rPr lang="en-US" smtClean="0"/>
              <a:pPr/>
              <a:t>‹#›</a:t>
            </a:fld>
            <a:endParaRPr lang="en-US" dirty="0"/>
          </a:p>
        </p:txBody>
      </p:sp>
    </p:spTree>
    <p:extLst>
      <p:ext uri="{BB962C8B-B14F-4D97-AF65-F5344CB8AC3E}">
        <p14:creationId xmlns:p14="http://schemas.microsoft.com/office/powerpoint/2010/main" val="347141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0AAC96-166A-BF41-A89A-0CE81620CC4F}" type="datetimeFigureOut">
              <a:rPr lang="en-US" smtClean="0"/>
              <a:pPr/>
              <a:t>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9A5B2E-7DFC-2C4D-BA1B-D11A8893D2E3}" type="slidenum">
              <a:rPr lang="en-US" smtClean="0"/>
              <a:pPr/>
              <a:t>‹#›</a:t>
            </a:fld>
            <a:endParaRPr lang="en-US" dirty="0"/>
          </a:p>
        </p:txBody>
      </p:sp>
    </p:spTree>
    <p:extLst>
      <p:ext uri="{BB962C8B-B14F-4D97-AF65-F5344CB8AC3E}">
        <p14:creationId xmlns:p14="http://schemas.microsoft.com/office/powerpoint/2010/main" val="483046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0AAC96-166A-BF41-A89A-0CE81620CC4F}" type="datetimeFigureOut">
              <a:rPr lang="en-US" smtClean="0"/>
              <a:pPr/>
              <a:t>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9A5B2E-7DFC-2C4D-BA1B-D11A8893D2E3}" type="slidenum">
              <a:rPr lang="en-US" smtClean="0"/>
              <a:pPr/>
              <a:t>‹#›</a:t>
            </a:fld>
            <a:endParaRPr lang="en-US" dirty="0"/>
          </a:p>
        </p:txBody>
      </p:sp>
    </p:spTree>
    <p:extLst>
      <p:ext uri="{BB962C8B-B14F-4D97-AF65-F5344CB8AC3E}">
        <p14:creationId xmlns:p14="http://schemas.microsoft.com/office/powerpoint/2010/main" val="96018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AAC96-166A-BF41-A89A-0CE81620CC4F}" type="datetimeFigureOut">
              <a:rPr lang="en-US" smtClean="0"/>
              <a:pPr/>
              <a:t>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9A5B2E-7DFC-2C4D-BA1B-D11A8893D2E3}" type="slidenum">
              <a:rPr lang="en-US" smtClean="0"/>
              <a:pPr/>
              <a:t>‹#›</a:t>
            </a:fld>
            <a:endParaRPr lang="en-US" dirty="0"/>
          </a:p>
        </p:txBody>
      </p:sp>
    </p:spTree>
    <p:extLst>
      <p:ext uri="{BB962C8B-B14F-4D97-AF65-F5344CB8AC3E}">
        <p14:creationId xmlns:p14="http://schemas.microsoft.com/office/powerpoint/2010/main" val="3007551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0AAC96-166A-BF41-A89A-0CE81620CC4F}" type="datetimeFigureOut">
              <a:rPr lang="en-US" smtClean="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9A5B2E-7DFC-2C4D-BA1B-D11A8893D2E3}" type="slidenum">
              <a:rPr lang="en-US" smtClean="0"/>
              <a:pPr/>
              <a:t>‹#›</a:t>
            </a:fld>
            <a:endParaRPr lang="en-US" dirty="0"/>
          </a:p>
        </p:txBody>
      </p:sp>
    </p:spTree>
    <p:extLst>
      <p:ext uri="{BB962C8B-B14F-4D97-AF65-F5344CB8AC3E}">
        <p14:creationId xmlns:p14="http://schemas.microsoft.com/office/powerpoint/2010/main" val="3232920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580AAC96-166A-BF41-A89A-0CE81620CC4F}" type="datetimeFigureOut">
              <a:rPr lang="en-US" smtClean="0"/>
              <a:pPr/>
              <a:t>1/15/2024</a:t>
            </a:fld>
            <a:endParaRPr lang="en-US" dirty="0"/>
          </a:p>
        </p:txBody>
      </p:sp>
      <p:sp>
        <p:nvSpPr>
          <p:cNvPr id="6" name="Footer Placeholder 5"/>
          <p:cNvSpPr>
            <a:spLocks noGrp="1"/>
          </p:cNvSpPr>
          <p:nvPr>
            <p:ph type="ftr" sz="quarter" idx="11"/>
          </p:nvPr>
        </p:nvSpPr>
        <p:spPr>
          <a:xfrm>
            <a:off x="442797" y="6041361"/>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7"/>
            <a:ext cx="796616" cy="490599"/>
          </a:xfrm>
        </p:spPr>
        <p:txBody>
          <a:bodyPr/>
          <a:lstStyle/>
          <a:p>
            <a:fld id="{1F9A5B2E-7DFC-2C4D-BA1B-D11A8893D2E3}" type="slidenum">
              <a:rPr lang="en-US" smtClean="0"/>
              <a:pPr/>
              <a:t>‹#›</a:t>
            </a:fld>
            <a:endParaRPr lang="en-US" dirty="0"/>
          </a:p>
        </p:txBody>
      </p:sp>
    </p:spTree>
    <p:extLst>
      <p:ext uri="{BB962C8B-B14F-4D97-AF65-F5344CB8AC3E}">
        <p14:creationId xmlns:p14="http://schemas.microsoft.com/office/powerpoint/2010/main" val="306329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580AAC96-166A-BF41-A89A-0CE81620CC4F}" type="datetimeFigureOut">
              <a:rPr lang="en-US" smtClean="0"/>
              <a:pPr/>
              <a:t>1/15/2024</a:t>
            </a:fld>
            <a:endParaRPr lang="en-US" dirty="0"/>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1F9A5B2E-7DFC-2C4D-BA1B-D11A8893D2E3}" type="slidenum">
              <a:rPr lang="en-US" smtClean="0"/>
              <a:pPr/>
              <a:t>‹#›</a:t>
            </a:fld>
            <a:endParaRPr lang="en-US" dirty="0"/>
          </a:p>
        </p:txBody>
      </p:sp>
    </p:spTree>
    <p:extLst>
      <p:ext uri="{BB962C8B-B14F-4D97-AF65-F5344CB8AC3E}">
        <p14:creationId xmlns:p14="http://schemas.microsoft.com/office/powerpoint/2010/main" val="3280615292"/>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flickr.com/photos/40225188@N00/455401965" TargetMode="External"/><Relationship Id="rId5" Type="http://schemas.openxmlformats.org/officeDocument/2006/relationships/image" Target="../media/image23.jpg"/><Relationship Id="rId4" Type="http://schemas.openxmlformats.org/officeDocument/2006/relationships/hyperlink" Target="http://www.pngall.com/checklist-pn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propublica.org/article/five-things-i-learned-making-a-chart-out-of-body-parts" TargetMode="External"/><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flickr.com/photos/swanksalot/6583202853/" TargetMode="External"/><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9.emf"/></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www.publicdomainpictures.net/en/view-image.php?image=141060&amp;picture=home-is-where-the-heart-i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flatworldknowledge.lardbucket.org/books/public-speaking-practice-and-ethics/s12-03-putting-it-together-steps-to-c.html" TargetMode="External"/><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pngimg.com/download/18931"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hyperlink" Target="mailto:melkaiconsulting@gmail.com" TargetMode="External"/><Relationship Id="rId7"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www.linkedin.com/in/kaisermel/" TargetMode="External"/><Relationship Id="rId4" Type="http://schemas.openxmlformats.org/officeDocument/2006/relationships/hyperlink" Target="http://www.swsecrets.net/"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ovc.ojp.gov/" TargetMode="External"/><Relationship Id="rId3" Type="http://schemas.openxmlformats.org/officeDocument/2006/relationships/hyperlink" Target="https://www.cacnd.org/building-resiliency/" TargetMode="External"/><Relationship Id="rId7" Type="http://schemas.openxmlformats.org/officeDocument/2006/relationships/hyperlink" Target="https://www.acf.hhs.gov/trauma-toolkit/secondary-traumatic-stress#:~:text=Cognitive%20restructuring%20%E2%80%94%20regularly%20evaluate%20experiences%20and%20apply,when%20signs%20of%20compassion%20fatigue%20begin%20to%20surface." TargetMode="External"/><Relationship Id="rId12" Type="http://schemas.openxmlformats.org/officeDocument/2006/relationships/hyperlink" Target="https://thejourney2well.com/"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ojjdp.ojp.gov/" TargetMode="External"/><Relationship Id="rId11" Type="http://schemas.openxmlformats.org/officeDocument/2006/relationships/hyperlink" Target="http://www.code4couples.com/" TargetMode="External"/><Relationship Id="rId5" Type="http://schemas.openxmlformats.org/officeDocument/2006/relationships/hyperlink" Target="https://www.ndhttf.org/" TargetMode="External"/><Relationship Id="rId10" Type="http://schemas.openxmlformats.org/officeDocument/2006/relationships/hyperlink" Target="https://www.shiftnursing.com/" TargetMode="External"/><Relationship Id="rId4" Type="http://schemas.openxmlformats.org/officeDocument/2006/relationships/hyperlink" Target="https://www.tendacademy.ca/" TargetMode="External"/><Relationship Id="rId9" Type="http://schemas.openxmlformats.org/officeDocument/2006/relationships/hyperlink" Target="https://www.acf.hhs.gov/trauma-toolkit/secondary-traumatic-stres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83618"/>
            <a:ext cx="7772400" cy="2151478"/>
          </a:xfrm>
        </p:spPr>
        <p:txBody>
          <a:bodyPr>
            <a:noAutofit/>
          </a:bodyPr>
          <a:lstStyle/>
          <a:p>
            <a:pPr algn="ctr"/>
            <a:br>
              <a:rPr lang="en-US" sz="4400" dirty="0">
                <a:solidFill>
                  <a:schemeClr val="tx1"/>
                </a:solidFill>
              </a:rPr>
            </a:br>
            <a:r>
              <a:rPr lang="en-US" sz="4400" i="1" dirty="0">
                <a:solidFill>
                  <a:schemeClr val="tx1"/>
                </a:solidFill>
              </a:rPr>
              <a:t>Compassion Fatigue</a:t>
            </a:r>
            <a:br>
              <a:rPr lang="en-US" sz="4400" i="1" dirty="0">
                <a:solidFill>
                  <a:schemeClr val="tx1"/>
                </a:solidFill>
              </a:rPr>
            </a:br>
            <a:r>
              <a:rPr lang="en-US" sz="4400" i="1" dirty="0">
                <a:solidFill>
                  <a:schemeClr val="tx1"/>
                </a:solidFill>
              </a:rPr>
              <a:t>and</a:t>
            </a:r>
            <a:br>
              <a:rPr lang="en-US" sz="4400" i="1" dirty="0">
                <a:solidFill>
                  <a:schemeClr val="tx1"/>
                </a:solidFill>
              </a:rPr>
            </a:br>
            <a:r>
              <a:rPr lang="en-US" sz="4400" i="1" dirty="0">
                <a:solidFill>
                  <a:schemeClr val="tx1"/>
                </a:solidFill>
              </a:rPr>
              <a:t>Secondary Traumatic Stress</a:t>
            </a:r>
            <a:br>
              <a:rPr lang="en-US" sz="4800" i="1" dirty="0">
                <a:solidFill>
                  <a:schemeClr val="accent4">
                    <a:lumMod val="75000"/>
                  </a:schemeClr>
                </a:solidFill>
              </a:rPr>
            </a:br>
            <a:br>
              <a:rPr lang="en-US" sz="4800" dirty="0">
                <a:solidFill>
                  <a:schemeClr val="accent4">
                    <a:lumMod val="75000"/>
                  </a:schemeClr>
                </a:solidFill>
              </a:rPr>
            </a:br>
            <a:endParaRPr lang="en-US" sz="6000" dirty="0">
              <a:solidFill>
                <a:schemeClr val="accent4">
                  <a:lumMod val="75000"/>
                </a:schemeClr>
              </a:solidFill>
            </a:endParaRPr>
          </a:p>
        </p:txBody>
      </p:sp>
      <p:pic>
        <p:nvPicPr>
          <p:cNvPr id="5" name="image1.png">
            <a:extLst>
              <a:ext uri="{FF2B5EF4-FFF2-40B4-BE49-F238E27FC236}">
                <a16:creationId xmlns:a16="http://schemas.microsoft.com/office/drawing/2014/main" id="{9ACBE3E6-FC16-4D40-8F99-C2D7725A544A}"/>
              </a:ext>
            </a:extLst>
          </p:cNvPr>
          <p:cNvPicPr/>
          <p:nvPr/>
        </p:nvPicPr>
        <p:blipFill>
          <a:blip r:embed="rId3"/>
          <a:srcRect/>
          <a:stretch>
            <a:fillRect/>
          </a:stretch>
        </p:blipFill>
        <p:spPr>
          <a:xfrm>
            <a:off x="212651" y="4051004"/>
            <a:ext cx="3141829" cy="734907"/>
          </a:xfrm>
          <a:prstGeom prst="rect">
            <a:avLst/>
          </a:prstGeom>
          <a:ln/>
        </p:spPr>
      </p:pic>
      <p:sp>
        <p:nvSpPr>
          <p:cNvPr id="3" name="TextBox 2">
            <a:extLst>
              <a:ext uri="{FF2B5EF4-FFF2-40B4-BE49-F238E27FC236}">
                <a16:creationId xmlns:a16="http://schemas.microsoft.com/office/drawing/2014/main" id="{37718A70-2B7D-3FF8-2A2E-F53A2A48867F}"/>
              </a:ext>
            </a:extLst>
          </p:cNvPr>
          <p:cNvSpPr txBox="1"/>
          <p:nvPr/>
        </p:nvSpPr>
        <p:spPr>
          <a:xfrm>
            <a:off x="281763" y="5252484"/>
            <a:ext cx="4290237" cy="830997"/>
          </a:xfrm>
          <a:prstGeom prst="rect">
            <a:avLst/>
          </a:prstGeom>
          <a:noFill/>
        </p:spPr>
        <p:txBody>
          <a:bodyPr wrap="square" rtlCol="0">
            <a:spAutoFit/>
          </a:bodyPr>
          <a:lstStyle/>
          <a:p>
            <a:r>
              <a:rPr lang="en-US" sz="2400" b="1" dirty="0"/>
              <a:t>Melissa Kaiser, LBSW</a:t>
            </a:r>
            <a:br>
              <a:rPr lang="en-US" sz="2400" b="1" dirty="0"/>
            </a:br>
            <a:r>
              <a:rPr lang="en-US" sz="2400" b="1" dirty="0" err="1"/>
              <a:t>MelKai</a:t>
            </a:r>
            <a:r>
              <a:rPr lang="en-US" sz="2400" b="1" dirty="0"/>
              <a:t> Consulting, LLC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903" y="5075594"/>
            <a:ext cx="8808097" cy="1710862"/>
          </a:xfrm>
          <a:ln>
            <a:noFill/>
          </a:ln>
        </p:spPr>
        <p:txBody>
          <a:bodyPr>
            <a:noAutofit/>
          </a:bodyPr>
          <a:lstStyle/>
          <a:p>
            <a:pPr algn="l"/>
            <a:r>
              <a:rPr lang="en-US" sz="4400" b="1" dirty="0"/>
              <a:t>Personal Impact</a:t>
            </a:r>
            <a:br>
              <a:rPr lang="en-US" sz="4400" b="1" dirty="0"/>
            </a:br>
            <a:r>
              <a:rPr lang="en-US" sz="2400" b="1" i="1" dirty="0"/>
              <a:t>How do you relate?</a:t>
            </a:r>
            <a:endParaRPr lang="en-US" b="1" i="1" dirty="0"/>
          </a:p>
        </p:txBody>
      </p:sp>
      <p:sp>
        <p:nvSpPr>
          <p:cNvPr id="5" name="TextBox 4"/>
          <p:cNvSpPr txBox="1"/>
          <p:nvPr/>
        </p:nvSpPr>
        <p:spPr>
          <a:xfrm>
            <a:off x="275592" y="333146"/>
            <a:ext cx="8928718" cy="4924425"/>
          </a:xfrm>
          <a:prstGeom prst="rect">
            <a:avLst/>
          </a:prstGeom>
          <a:noFill/>
        </p:spPr>
        <p:txBody>
          <a:bodyPr wrap="square" rtlCol="0">
            <a:spAutoFit/>
          </a:bodyPr>
          <a:lstStyle/>
          <a:p>
            <a:endParaRPr lang="en-US" sz="1400" dirty="0"/>
          </a:p>
          <a:p>
            <a:endParaRPr lang="en-US" dirty="0"/>
          </a:p>
          <a:p>
            <a:r>
              <a:rPr lang="en-US" sz="2000" dirty="0"/>
              <a:t>“I miss feeling my emotions”</a:t>
            </a:r>
            <a:br>
              <a:rPr lang="en-US" sz="2000" dirty="0"/>
            </a:br>
            <a:r>
              <a:rPr lang="en-US" sz="2000" dirty="0"/>
              <a:t>“I am mean to my kids”</a:t>
            </a:r>
          </a:p>
          <a:p>
            <a:r>
              <a:rPr lang="en-US" sz="2000" dirty="0"/>
              <a:t>“I am married to my job”</a:t>
            </a:r>
          </a:p>
          <a:p>
            <a:r>
              <a:rPr lang="en-US" sz="2000" dirty="0"/>
              <a:t>“I have a hard time relaxing”</a:t>
            </a:r>
            <a:br>
              <a:rPr lang="en-US" sz="2000" dirty="0"/>
            </a:br>
            <a:r>
              <a:rPr lang="en-US" sz="2000" dirty="0"/>
              <a:t>“Gory scenes in movies do not phase me”</a:t>
            </a:r>
          </a:p>
          <a:p>
            <a:r>
              <a:rPr lang="en-US" sz="2000" dirty="0"/>
              <a:t>“Nobody’s redeemable”</a:t>
            </a:r>
          </a:p>
          <a:p>
            <a:r>
              <a:rPr lang="en-US" sz="2000" dirty="0"/>
              <a:t>“I had empathy when I first started this job”</a:t>
            </a:r>
          </a:p>
          <a:p>
            <a:endParaRPr lang="en-US" sz="2000" b="0" i="0" dirty="0">
              <a:effectLst/>
            </a:endParaRPr>
          </a:p>
          <a:p>
            <a:r>
              <a:rPr lang="en-US" sz="2000" dirty="0"/>
              <a:t>“It is what it is, I’m good”</a:t>
            </a:r>
          </a:p>
          <a:p>
            <a:r>
              <a:rPr lang="en-US" sz="2000" dirty="0"/>
              <a:t>“Throw them into the wolves, that’s how I had to learn”</a:t>
            </a:r>
          </a:p>
          <a:p>
            <a:r>
              <a:rPr lang="en-US" sz="2000" dirty="0"/>
              <a:t>“We all have to just pull ourselves up by our bootstraps and get over it”</a:t>
            </a:r>
          </a:p>
          <a:p>
            <a:endParaRPr lang="en-US" sz="2000" dirty="0"/>
          </a:p>
          <a:p>
            <a:endParaRPr lang="en-US" sz="1400" dirty="0"/>
          </a:p>
          <a:p>
            <a:endParaRPr lang="en-US" sz="1400" dirty="0"/>
          </a:p>
          <a:p>
            <a:endParaRPr lang="en-US" sz="1400" dirty="0"/>
          </a:p>
        </p:txBody>
      </p:sp>
      <p:pic>
        <p:nvPicPr>
          <p:cNvPr id="6" name="Picture 5">
            <a:extLst>
              <a:ext uri="{FF2B5EF4-FFF2-40B4-BE49-F238E27FC236}">
                <a16:creationId xmlns:a16="http://schemas.microsoft.com/office/drawing/2014/main" id="{728A40FD-6D50-0713-7DFD-3F5089EDA8FF}"/>
              </a:ext>
            </a:extLst>
          </p:cNvPr>
          <p:cNvPicPr>
            <a:picLocks noChangeAspect="1"/>
          </p:cNvPicPr>
          <p:nvPr/>
        </p:nvPicPr>
        <p:blipFill>
          <a:blip r:embed="rId3"/>
          <a:stretch>
            <a:fillRect/>
          </a:stretch>
        </p:blipFill>
        <p:spPr>
          <a:xfrm>
            <a:off x="6195722" y="333146"/>
            <a:ext cx="2197100" cy="2709333"/>
          </a:xfrm>
          <a:prstGeom prst="rect">
            <a:avLst/>
          </a:prstGeom>
        </p:spPr>
      </p:pic>
    </p:spTree>
    <p:extLst>
      <p:ext uri="{BB962C8B-B14F-4D97-AF65-F5344CB8AC3E}">
        <p14:creationId xmlns:p14="http://schemas.microsoft.com/office/powerpoint/2010/main" val="4169167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DAE3-2E69-D73F-029E-983DA7BE03B1}"/>
              </a:ext>
            </a:extLst>
          </p:cNvPr>
          <p:cNvSpPr>
            <a:spLocks noGrp="1"/>
          </p:cNvSpPr>
          <p:nvPr>
            <p:ph type="title"/>
          </p:nvPr>
        </p:nvSpPr>
        <p:spPr>
          <a:xfrm>
            <a:off x="350616" y="653554"/>
            <a:ext cx="8229600" cy="1143000"/>
          </a:xfrm>
        </p:spPr>
        <p:txBody>
          <a:bodyPr/>
          <a:lstStyle/>
          <a:p>
            <a:r>
              <a:rPr lang="en-US" dirty="0">
                <a:solidFill>
                  <a:schemeClr val="tx1"/>
                </a:solidFill>
              </a:rPr>
              <a:t>What are we even doing, anyways?</a:t>
            </a:r>
          </a:p>
        </p:txBody>
      </p:sp>
      <p:sp>
        <p:nvSpPr>
          <p:cNvPr id="3" name="Content Placeholder 2">
            <a:extLst>
              <a:ext uri="{FF2B5EF4-FFF2-40B4-BE49-F238E27FC236}">
                <a16:creationId xmlns:a16="http://schemas.microsoft.com/office/drawing/2014/main" id="{FEDDD256-E830-08E3-C988-17158035CD85}"/>
              </a:ext>
            </a:extLst>
          </p:cNvPr>
          <p:cNvSpPr>
            <a:spLocks noGrp="1"/>
          </p:cNvSpPr>
          <p:nvPr>
            <p:ph idx="1"/>
          </p:nvPr>
        </p:nvSpPr>
        <p:spPr>
          <a:xfrm>
            <a:off x="350616" y="1873658"/>
            <a:ext cx="8229600" cy="5023624"/>
          </a:xfrm>
        </p:spPr>
        <p:txBody>
          <a:bodyPr>
            <a:normAutofit/>
          </a:bodyPr>
          <a:lstStyle/>
          <a:p>
            <a:pPr marL="0" indent="0">
              <a:buNone/>
            </a:pPr>
            <a:r>
              <a:rPr lang="en-US" sz="2400" b="1" dirty="0"/>
              <a:t>Journalism…</a:t>
            </a:r>
          </a:p>
          <a:p>
            <a:r>
              <a:rPr lang="en-US" sz="2000" dirty="0"/>
              <a:t>Can feel defeating and discouraging</a:t>
            </a:r>
          </a:p>
          <a:p>
            <a:r>
              <a:rPr lang="en-US" sz="2000" dirty="0"/>
              <a:t>Little reward or acknowledgement</a:t>
            </a:r>
          </a:p>
          <a:p>
            <a:r>
              <a:rPr lang="en-US" sz="2000" dirty="0"/>
              <a:t>Taking blame and putting ourselves in danger</a:t>
            </a:r>
          </a:p>
          <a:p>
            <a:r>
              <a:rPr lang="en-US" sz="2000" dirty="0"/>
              <a:t>Things that matter vs. things you can control</a:t>
            </a:r>
          </a:p>
          <a:p>
            <a:r>
              <a:rPr lang="en-US" sz="2000" dirty="0"/>
              <a:t>Lack of utilization of mental health services</a:t>
            </a:r>
          </a:p>
        </p:txBody>
      </p:sp>
      <p:pic>
        <p:nvPicPr>
          <p:cNvPr id="4" name="Picture 2" descr="See the source image">
            <a:extLst>
              <a:ext uri="{FF2B5EF4-FFF2-40B4-BE49-F238E27FC236}">
                <a16:creationId xmlns:a16="http://schemas.microsoft.com/office/drawing/2014/main" id="{0B05891B-5A72-2F72-DFAD-2F84DE07A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429" y="932659"/>
            <a:ext cx="2152185" cy="249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237926E-502B-42D1-9E6A-20F01F0E4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169" y="0"/>
            <a:ext cx="6351661" cy="693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03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997A2-D5E0-1D9E-2886-25029213A93E}"/>
              </a:ext>
            </a:extLst>
          </p:cNvPr>
          <p:cNvSpPr>
            <a:spLocks noGrp="1"/>
          </p:cNvSpPr>
          <p:nvPr>
            <p:ph type="title"/>
          </p:nvPr>
        </p:nvSpPr>
        <p:spPr>
          <a:xfrm>
            <a:off x="463156" y="742959"/>
            <a:ext cx="7524003" cy="970450"/>
          </a:xfrm>
        </p:spPr>
        <p:txBody>
          <a:bodyPr/>
          <a:lstStyle/>
          <a:p>
            <a:br>
              <a:rPr lang="en-US" sz="3200" dirty="0">
                <a:solidFill>
                  <a:schemeClr val="tx1"/>
                </a:solidFill>
              </a:rPr>
            </a:br>
            <a:r>
              <a:rPr lang="en-US" sz="3200" dirty="0">
                <a:solidFill>
                  <a:schemeClr val="tx1"/>
                </a:solidFill>
              </a:rPr>
              <a:t>Absent vs. Present?</a:t>
            </a:r>
          </a:p>
        </p:txBody>
      </p:sp>
      <p:sp>
        <p:nvSpPr>
          <p:cNvPr id="3" name="Content Placeholder 2">
            <a:extLst>
              <a:ext uri="{FF2B5EF4-FFF2-40B4-BE49-F238E27FC236}">
                <a16:creationId xmlns:a16="http://schemas.microsoft.com/office/drawing/2014/main" id="{4B566F81-436A-79BC-16FB-AEEE8ACD54B9}"/>
              </a:ext>
            </a:extLst>
          </p:cNvPr>
          <p:cNvSpPr>
            <a:spLocks noGrp="1"/>
          </p:cNvSpPr>
          <p:nvPr>
            <p:ph idx="1"/>
          </p:nvPr>
        </p:nvSpPr>
        <p:spPr>
          <a:xfrm>
            <a:off x="535700" y="2205871"/>
            <a:ext cx="7524003" cy="3636510"/>
          </a:xfrm>
        </p:spPr>
        <p:txBody>
          <a:bodyPr>
            <a:normAutofit/>
          </a:bodyPr>
          <a:lstStyle/>
          <a:p>
            <a:r>
              <a:rPr lang="en-US" sz="2000" dirty="0"/>
              <a:t>Absenteeism </a:t>
            </a:r>
          </a:p>
          <a:p>
            <a:pPr lvl="1"/>
            <a:r>
              <a:rPr lang="en-US" sz="1800" dirty="0"/>
              <a:t>Missing work often</a:t>
            </a:r>
          </a:p>
          <a:p>
            <a:pPr lvl="1"/>
            <a:r>
              <a:rPr lang="en-US" sz="1800" dirty="0"/>
              <a:t>Not available</a:t>
            </a:r>
          </a:p>
          <a:p>
            <a:pPr lvl="1"/>
            <a:r>
              <a:rPr lang="en-US" sz="1800" dirty="0"/>
              <a:t>Not mentally “there”</a:t>
            </a:r>
          </a:p>
          <a:p>
            <a:r>
              <a:rPr lang="en-US" sz="2000" dirty="0"/>
              <a:t>Presenteeism </a:t>
            </a:r>
          </a:p>
          <a:p>
            <a:pPr lvl="1"/>
            <a:r>
              <a:rPr lang="en-US" sz="1800" dirty="0"/>
              <a:t>At work too often/no breaks</a:t>
            </a:r>
          </a:p>
          <a:p>
            <a:pPr lvl="1"/>
            <a:r>
              <a:rPr lang="en-US" sz="1800" dirty="0"/>
              <a:t>No use of vacation or sick time</a:t>
            </a:r>
          </a:p>
          <a:p>
            <a:pPr lvl="1"/>
            <a:r>
              <a:rPr lang="en-US" sz="1800" dirty="0"/>
              <a:t>Always available</a:t>
            </a:r>
          </a:p>
        </p:txBody>
      </p:sp>
      <p:pic>
        <p:nvPicPr>
          <p:cNvPr id="1026" name="Picture 2" descr="SUPER DUPER FUNNY – Live laugh love Laugh MEMES!">
            <a:extLst>
              <a:ext uri="{FF2B5EF4-FFF2-40B4-BE49-F238E27FC236}">
                <a16:creationId xmlns:a16="http://schemas.microsoft.com/office/drawing/2014/main" id="{BE608735-DE04-34A9-A54F-4AD0CBCC5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785" y="2976111"/>
            <a:ext cx="3237515" cy="1810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854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25B21-C6CD-953B-32F3-6A9BDFB134E9}"/>
              </a:ext>
            </a:extLst>
          </p:cNvPr>
          <p:cNvSpPr>
            <a:spLocks noGrp="1"/>
          </p:cNvSpPr>
          <p:nvPr>
            <p:ph type="title"/>
          </p:nvPr>
        </p:nvSpPr>
        <p:spPr>
          <a:xfrm>
            <a:off x="515707" y="699436"/>
            <a:ext cx="7524003" cy="970450"/>
          </a:xfrm>
        </p:spPr>
        <p:txBody>
          <a:bodyPr>
            <a:normAutofit/>
          </a:bodyPr>
          <a:lstStyle/>
          <a:p>
            <a:r>
              <a:rPr lang="en-US" dirty="0">
                <a:solidFill>
                  <a:schemeClr val="tx1"/>
                </a:solidFill>
              </a:rPr>
              <a:t>6 Causes of Burnout</a:t>
            </a:r>
            <a:br>
              <a:rPr lang="en-US" dirty="0"/>
            </a:br>
            <a:r>
              <a:rPr lang="en-US" sz="1600" dirty="0"/>
              <a:t>The Burnout Epidemic, </a:t>
            </a:r>
            <a:r>
              <a:rPr lang="en-US" sz="1600" i="1" dirty="0"/>
              <a:t>Jennifer Moss </a:t>
            </a:r>
            <a:endParaRPr lang="en-US" i="1" dirty="0"/>
          </a:p>
        </p:txBody>
      </p:sp>
      <p:sp>
        <p:nvSpPr>
          <p:cNvPr id="3" name="Content Placeholder 2">
            <a:extLst>
              <a:ext uri="{FF2B5EF4-FFF2-40B4-BE49-F238E27FC236}">
                <a16:creationId xmlns:a16="http://schemas.microsoft.com/office/drawing/2014/main" id="{9AB64215-787D-D631-DC29-3789859A7C18}"/>
              </a:ext>
            </a:extLst>
          </p:cNvPr>
          <p:cNvSpPr>
            <a:spLocks noGrp="1"/>
          </p:cNvSpPr>
          <p:nvPr>
            <p:ph idx="1"/>
          </p:nvPr>
        </p:nvSpPr>
        <p:spPr>
          <a:xfrm>
            <a:off x="809997" y="1917487"/>
            <a:ext cx="7524003" cy="3636510"/>
          </a:xfrm>
        </p:spPr>
        <p:txBody>
          <a:bodyPr/>
          <a:lstStyle/>
          <a:p>
            <a:r>
              <a:rPr lang="en-US" dirty="0"/>
              <a:t>Workload</a:t>
            </a:r>
          </a:p>
          <a:p>
            <a:r>
              <a:rPr lang="en-US" dirty="0"/>
              <a:t>Perceived lack of control</a:t>
            </a:r>
          </a:p>
          <a:p>
            <a:r>
              <a:rPr lang="en-US" dirty="0"/>
              <a:t>Lack of reward or recognition</a:t>
            </a:r>
          </a:p>
          <a:p>
            <a:r>
              <a:rPr lang="en-US" dirty="0"/>
              <a:t>Poor relationships</a:t>
            </a:r>
          </a:p>
          <a:p>
            <a:r>
              <a:rPr lang="en-US" dirty="0"/>
              <a:t>Lack of fairness</a:t>
            </a:r>
          </a:p>
          <a:p>
            <a:r>
              <a:rPr lang="en-US" dirty="0"/>
              <a:t>Values mismatch</a:t>
            </a:r>
          </a:p>
        </p:txBody>
      </p:sp>
    </p:spTree>
    <p:extLst>
      <p:ext uri="{BB962C8B-B14F-4D97-AF65-F5344CB8AC3E}">
        <p14:creationId xmlns:p14="http://schemas.microsoft.com/office/powerpoint/2010/main" val="1080288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ADDF489-D233-DAED-60E3-84641D054E8E}"/>
              </a:ext>
            </a:extLst>
          </p:cNvPr>
          <p:cNvSpPr txBox="1"/>
          <p:nvPr/>
        </p:nvSpPr>
        <p:spPr>
          <a:xfrm>
            <a:off x="5592009" y="2261308"/>
            <a:ext cx="1828800" cy="461665"/>
          </a:xfrm>
          <a:prstGeom prst="rect">
            <a:avLst/>
          </a:prstGeom>
          <a:noFill/>
        </p:spPr>
        <p:txBody>
          <a:bodyPr wrap="square" rtlCol="0">
            <a:spAutoFit/>
          </a:bodyPr>
          <a:lstStyle/>
          <a:p>
            <a:r>
              <a:rPr lang="en-US" sz="2400" b="1" dirty="0"/>
              <a:t>Thoughts</a:t>
            </a:r>
          </a:p>
        </p:txBody>
      </p:sp>
      <p:sp>
        <p:nvSpPr>
          <p:cNvPr id="7" name="TextBox 6">
            <a:extLst>
              <a:ext uri="{FF2B5EF4-FFF2-40B4-BE49-F238E27FC236}">
                <a16:creationId xmlns:a16="http://schemas.microsoft.com/office/drawing/2014/main" id="{728B55E2-90CF-4B27-1746-1C4ADE6C9210}"/>
              </a:ext>
            </a:extLst>
          </p:cNvPr>
          <p:cNvSpPr txBox="1"/>
          <p:nvPr/>
        </p:nvSpPr>
        <p:spPr>
          <a:xfrm>
            <a:off x="5988472" y="4218055"/>
            <a:ext cx="1828800" cy="461665"/>
          </a:xfrm>
          <a:prstGeom prst="rect">
            <a:avLst/>
          </a:prstGeom>
          <a:noFill/>
        </p:spPr>
        <p:txBody>
          <a:bodyPr wrap="square" rtlCol="0">
            <a:spAutoFit/>
          </a:bodyPr>
          <a:lstStyle/>
          <a:p>
            <a:r>
              <a:rPr lang="en-US" sz="2400" b="1" dirty="0"/>
              <a:t>Feelings</a:t>
            </a:r>
          </a:p>
        </p:txBody>
      </p:sp>
      <p:sp>
        <p:nvSpPr>
          <p:cNvPr id="8" name="TextBox 7">
            <a:extLst>
              <a:ext uri="{FF2B5EF4-FFF2-40B4-BE49-F238E27FC236}">
                <a16:creationId xmlns:a16="http://schemas.microsoft.com/office/drawing/2014/main" id="{D320DBF8-D504-06F4-DA85-4A7F863F057B}"/>
              </a:ext>
            </a:extLst>
          </p:cNvPr>
          <p:cNvSpPr txBox="1"/>
          <p:nvPr/>
        </p:nvSpPr>
        <p:spPr>
          <a:xfrm>
            <a:off x="3743802" y="897349"/>
            <a:ext cx="1828800" cy="461665"/>
          </a:xfrm>
          <a:prstGeom prst="rect">
            <a:avLst/>
          </a:prstGeom>
          <a:noFill/>
        </p:spPr>
        <p:txBody>
          <a:bodyPr wrap="square" rtlCol="0">
            <a:spAutoFit/>
          </a:bodyPr>
          <a:lstStyle/>
          <a:p>
            <a:r>
              <a:rPr lang="en-US" sz="2400" b="1" dirty="0"/>
              <a:t>Beliefs</a:t>
            </a:r>
          </a:p>
        </p:txBody>
      </p:sp>
      <p:sp>
        <p:nvSpPr>
          <p:cNvPr id="9" name="TextBox 8">
            <a:extLst>
              <a:ext uri="{FF2B5EF4-FFF2-40B4-BE49-F238E27FC236}">
                <a16:creationId xmlns:a16="http://schemas.microsoft.com/office/drawing/2014/main" id="{AE3B527D-49B3-1649-2143-92E8CB56020F}"/>
              </a:ext>
            </a:extLst>
          </p:cNvPr>
          <p:cNvSpPr txBox="1"/>
          <p:nvPr/>
        </p:nvSpPr>
        <p:spPr>
          <a:xfrm>
            <a:off x="2829402" y="4315662"/>
            <a:ext cx="1828800" cy="461665"/>
          </a:xfrm>
          <a:prstGeom prst="rect">
            <a:avLst/>
          </a:prstGeom>
          <a:noFill/>
        </p:spPr>
        <p:txBody>
          <a:bodyPr wrap="square" rtlCol="0">
            <a:spAutoFit/>
          </a:bodyPr>
          <a:lstStyle/>
          <a:p>
            <a:r>
              <a:rPr lang="en-US" sz="2400" b="1" dirty="0"/>
              <a:t>Behaviors</a:t>
            </a:r>
          </a:p>
        </p:txBody>
      </p:sp>
      <p:sp>
        <p:nvSpPr>
          <p:cNvPr id="10" name="TextBox 9">
            <a:extLst>
              <a:ext uri="{FF2B5EF4-FFF2-40B4-BE49-F238E27FC236}">
                <a16:creationId xmlns:a16="http://schemas.microsoft.com/office/drawing/2014/main" id="{2A6E84CF-4171-46F6-C7A8-5C0381DDD57D}"/>
              </a:ext>
            </a:extLst>
          </p:cNvPr>
          <p:cNvSpPr txBox="1"/>
          <p:nvPr/>
        </p:nvSpPr>
        <p:spPr>
          <a:xfrm>
            <a:off x="2420497" y="2350219"/>
            <a:ext cx="1828800" cy="461665"/>
          </a:xfrm>
          <a:prstGeom prst="rect">
            <a:avLst/>
          </a:prstGeom>
          <a:noFill/>
        </p:spPr>
        <p:txBody>
          <a:bodyPr wrap="square" rtlCol="0">
            <a:spAutoFit/>
          </a:bodyPr>
          <a:lstStyle/>
          <a:p>
            <a:r>
              <a:rPr lang="en-US" sz="2400" b="1" dirty="0"/>
              <a:t>Results</a:t>
            </a:r>
          </a:p>
        </p:txBody>
      </p:sp>
      <p:sp>
        <p:nvSpPr>
          <p:cNvPr id="11" name="Arrow: Curved Left 10">
            <a:extLst>
              <a:ext uri="{FF2B5EF4-FFF2-40B4-BE49-F238E27FC236}">
                <a16:creationId xmlns:a16="http://schemas.microsoft.com/office/drawing/2014/main" id="{472B2C7C-0D5E-0C5D-337E-D8065FCFC352}"/>
              </a:ext>
            </a:extLst>
          </p:cNvPr>
          <p:cNvSpPr/>
          <p:nvPr/>
        </p:nvSpPr>
        <p:spPr>
          <a:xfrm rot="878930">
            <a:off x="6341125" y="1619455"/>
            <a:ext cx="1658218" cy="4886760"/>
          </a:xfrm>
          <a:prstGeom prst="curvedLeftArrow">
            <a:avLst/>
          </a:prstGeom>
          <a:solidFill>
            <a:schemeClr val="tx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Arrow: Curved Left 11">
            <a:extLst>
              <a:ext uri="{FF2B5EF4-FFF2-40B4-BE49-F238E27FC236}">
                <a16:creationId xmlns:a16="http://schemas.microsoft.com/office/drawing/2014/main" id="{A672BB02-A4D1-7205-2FC0-F43B1C8655CB}"/>
              </a:ext>
            </a:extLst>
          </p:cNvPr>
          <p:cNvSpPr/>
          <p:nvPr/>
        </p:nvSpPr>
        <p:spPr>
          <a:xfrm rot="8208098">
            <a:off x="2049927" y="2329835"/>
            <a:ext cx="1804642" cy="4995379"/>
          </a:xfrm>
          <a:prstGeom prst="curvedLeftArrow">
            <a:avLst/>
          </a:prstGeom>
          <a:solidFill>
            <a:schemeClr val="tx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Arrow: Curved Left 12">
            <a:extLst>
              <a:ext uri="{FF2B5EF4-FFF2-40B4-BE49-F238E27FC236}">
                <a16:creationId xmlns:a16="http://schemas.microsoft.com/office/drawing/2014/main" id="{681B82B3-0458-A528-FA06-339A44AF795B}"/>
              </a:ext>
            </a:extLst>
          </p:cNvPr>
          <p:cNvSpPr/>
          <p:nvPr/>
        </p:nvSpPr>
        <p:spPr>
          <a:xfrm rot="15477254">
            <a:off x="3387496" y="-1431727"/>
            <a:ext cx="1433775" cy="4957503"/>
          </a:xfrm>
          <a:prstGeom prst="curvedLeftArrow">
            <a:avLst/>
          </a:prstGeom>
          <a:solidFill>
            <a:schemeClr val="tx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2834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77ED633-4B7E-AE4C-B68E-A9A07B40A6F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21424" y="131088"/>
            <a:ext cx="1048310" cy="7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a:extLst>
              <a:ext uri="{FF2B5EF4-FFF2-40B4-BE49-F238E27FC236}">
                <a16:creationId xmlns:a16="http://schemas.microsoft.com/office/drawing/2014/main" id="{F02F7FA1-9F93-D944-B7CB-0F2406B04A8D}"/>
              </a:ext>
            </a:extLst>
          </p:cNvPr>
          <p:cNvSpPr txBox="1">
            <a:spLocks noChangeArrowheads="1"/>
          </p:cNvSpPr>
          <p:nvPr/>
        </p:nvSpPr>
        <p:spPr bwMode="auto">
          <a:xfrm>
            <a:off x="7037785" y="969393"/>
            <a:ext cx="2106215" cy="230832"/>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900" i="1" dirty="0">
                <a:latin typeface="+mj-lt"/>
              </a:rPr>
              <a:t>Slide source TEND ACADEMY LTD</a:t>
            </a:r>
          </a:p>
        </p:txBody>
      </p:sp>
      <p:sp>
        <p:nvSpPr>
          <p:cNvPr id="8" name="Rectangle 2">
            <a:extLst>
              <a:ext uri="{FF2B5EF4-FFF2-40B4-BE49-F238E27FC236}">
                <a16:creationId xmlns:a16="http://schemas.microsoft.com/office/drawing/2014/main" id="{C601E7AD-5FEC-A14B-ACA0-C964E30BDCBD}"/>
              </a:ext>
            </a:extLst>
          </p:cNvPr>
          <p:cNvSpPr>
            <a:spLocks noChangeArrowheads="1"/>
          </p:cNvSpPr>
          <p:nvPr/>
        </p:nvSpPr>
        <p:spPr bwMode="auto">
          <a:xfrm>
            <a:off x="5404400" y="6202102"/>
            <a:ext cx="323393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gn="just">
              <a:spcBef>
                <a:spcPct val="20000"/>
              </a:spcBef>
              <a:buChar char="–"/>
              <a:defRPr sz="2800">
                <a:solidFill>
                  <a:schemeClr val="tx1"/>
                </a:solidFill>
                <a:latin typeface="Trebuchet MS" panose="020B070302020209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panose="020B0300000000000000" pitchFamily="34" charset="-128"/>
              </a:defRPr>
            </a:lvl9pPr>
          </a:lstStyle>
          <a:p>
            <a:pPr>
              <a:spcBef>
                <a:spcPct val="0"/>
              </a:spcBef>
              <a:buFontTx/>
              <a:buNone/>
            </a:pPr>
            <a:r>
              <a:rPr lang="en-US" altLang="en-US" sz="900" i="1" dirty="0">
                <a:solidFill>
                  <a:srgbClr val="000000"/>
                </a:solidFill>
                <a:latin typeface="+mj-lt"/>
              </a:rPr>
              <a:t>Image courtesy of Dr. Leslie Anne Ross, </a:t>
            </a:r>
            <a:r>
              <a:rPr lang="en-CA" altLang="en-US" sz="900" i="1" dirty="0">
                <a:solidFill>
                  <a:srgbClr val="000000"/>
                </a:solidFill>
                <a:latin typeface="+mj-lt"/>
              </a:rPr>
              <a:t>UCLA</a:t>
            </a:r>
            <a:endParaRPr lang="en-US" altLang="en-US" sz="900" i="1" dirty="0">
              <a:solidFill>
                <a:srgbClr val="000000"/>
              </a:solidFill>
              <a:latin typeface="+mj-lt"/>
            </a:endParaRPr>
          </a:p>
        </p:txBody>
      </p:sp>
      <p:graphicFrame>
        <p:nvGraphicFramePr>
          <p:cNvPr id="11" name="Content Placeholder 3">
            <a:extLst>
              <a:ext uri="{FF2B5EF4-FFF2-40B4-BE49-F238E27FC236}">
                <a16:creationId xmlns:a16="http://schemas.microsoft.com/office/drawing/2014/main" id="{507DA937-8106-D241-8A37-C4D08133F519}"/>
              </a:ext>
            </a:extLst>
          </p:cNvPr>
          <p:cNvGraphicFramePr>
            <a:graphicFrameLocks noGrp="1"/>
          </p:cNvGraphicFramePr>
          <p:nvPr>
            <p:ph idx="1"/>
            <p:extLst>
              <p:ext uri="{D42A27DB-BD31-4B8C-83A1-F6EECF244321}">
                <p14:modId xmlns:p14="http://schemas.microsoft.com/office/powerpoint/2010/main" val="315788746"/>
              </p:ext>
            </p:extLst>
          </p:nvPr>
        </p:nvGraphicFramePr>
        <p:xfrm>
          <a:off x="628650" y="2078491"/>
          <a:ext cx="7886699" cy="50139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a:extLst>
              <a:ext uri="{FF2B5EF4-FFF2-40B4-BE49-F238E27FC236}">
                <a16:creationId xmlns:a16="http://schemas.microsoft.com/office/drawing/2014/main" id="{A5134DF3-85F6-F04C-8264-B02B168B6697}"/>
              </a:ext>
            </a:extLst>
          </p:cNvPr>
          <p:cNvSpPr txBox="1"/>
          <p:nvPr/>
        </p:nvSpPr>
        <p:spPr>
          <a:xfrm>
            <a:off x="1459406" y="2298721"/>
            <a:ext cx="2106215" cy="738664"/>
          </a:xfrm>
          <a:prstGeom prst="rect">
            <a:avLst/>
          </a:prstGeom>
          <a:noFill/>
        </p:spPr>
        <p:txBody>
          <a:bodyPr wrap="square" rtlCol="0">
            <a:spAutoFit/>
          </a:bodyPr>
          <a:lstStyle/>
          <a:p>
            <a:pPr algn="ctr"/>
            <a:r>
              <a:rPr lang="en-CA" sz="2100" b="1" dirty="0"/>
              <a:t>Socio-Cultural Context</a:t>
            </a:r>
          </a:p>
        </p:txBody>
      </p:sp>
      <p:sp>
        <p:nvSpPr>
          <p:cNvPr id="16" name="Title 4">
            <a:extLst>
              <a:ext uri="{FF2B5EF4-FFF2-40B4-BE49-F238E27FC236}">
                <a16:creationId xmlns:a16="http://schemas.microsoft.com/office/drawing/2014/main" id="{42598795-25A7-E546-BB6B-89757399DB17}"/>
              </a:ext>
            </a:extLst>
          </p:cNvPr>
          <p:cNvSpPr txBox="1">
            <a:spLocks/>
          </p:cNvSpPr>
          <p:nvPr/>
        </p:nvSpPr>
        <p:spPr>
          <a:xfrm>
            <a:off x="521321" y="1026856"/>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cs typeface="Calibri" panose="020F0502020204030204" pitchFamily="34" charset="0"/>
              </a:rPr>
              <a:t>INDIVIDUAL RISK FACTORS</a:t>
            </a:r>
            <a:endParaRPr lang="en-US" sz="3200" dirty="0">
              <a:latin typeface="+mn-lt"/>
            </a:endParaRPr>
          </a:p>
        </p:txBody>
      </p:sp>
      <p:sp>
        <p:nvSpPr>
          <p:cNvPr id="2" name="Oval 1">
            <a:extLst>
              <a:ext uri="{FF2B5EF4-FFF2-40B4-BE49-F238E27FC236}">
                <a16:creationId xmlns:a16="http://schemas.microsoft.com/office/drawing/2014/main" id="{13A018EC-DFB1-6E31-D8AA-33D124C82D7D}"/>
              </a:ext>
            </a:extLst>
          </p:cNvPr>
          <p:cNvSpPr/>
          <p:nvPr/>
        </p:nvSpPr>
        <p:spPr>
          <a:xfrm>
            <a:off x="2888933" y="3257615"/>
            <a:ext cx="1806051" cy="1755162"/>
          </a:xfrm>
          <a:prstGeom prst="ellipse">
            <a:avLst/>
          </a:prstGeom>
          <a:solidFill>
            <a:srgbClr val="EEF797">
              <a:alpha val="80000"/>
            </a:srgbClr>
          </a:solidFill>
        </p:spPr>
        <p:style>
          <a:lnRef idx="2">
            <a:schemeClr val="lt1">
              <a:hueOff val="0"/>
              <a:satOff val="0"/>
              <a:lumOff val="0"/>
              <a:alphaOff val="0"/>
            </a:schemeClr>
          </a:lnRef>
          <a:fillRef idx="1">
            <a:scrgbClr r="0" g="0" b="0"/>
          </a:fillRef>
          <a:effectRef idx="0">
            <a:schemeClr val="accent1">
              <a:shade val="80000"/>
              <a:alpha val="50000"/>
              <a:hueOff val="-24"/>
              <a:satOff val="4667"/>
              <a:lumOff val="5294"/>
              <a:alphaOff val="30000"/>
            </a:schemeClr>
          </a:effectRef>
          <a:fontRef idx="minor">
            <a:schemeClr val="tx1"/>
          </a:fontRef>
        </p:style>
        <p:txBody>
          <a:bodyPr/>
          <a:lstStyle/>
          <a:p>
            <a:endParaRPr lang="en-US"/>
          </a:p>
        </p:txBody>
      </p:sp>
    </p:spTree>
    <p:extLst>
      <p:ext uri="{BB962C8B-B14F-4D97-AF65-F5344CB8AC3E}">
        <p14:creationId xmlns:p14="http://schemas.microsoft.com/office/powerpoint/2010/main" val="1948091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ubtitle 2">
            <a:extLst>
              <a:ext uri="{FF2B5EF4-FFF2-40B4-BE49-F238E27FC236}">
                <a16:creationId xmlns:a16="http://schemas.microsoft.com/office/drawing/2014/main" id="{B4ED1386-3E31-C94D-9BD4-613F93606C8F}"/>
              </a:ext>
            </a:extLst>
          </p:cNvPr>
          <p:cNvSpPr txBox="1">
            <a:spLocks/>
          </p:cNvSpPr>
          <p:nvPr/>
        </p:nvSpPr>
        <p:spPr>
          <a:xfrm>
            <a:off x="1098349" y="1794860"/>
            <a:ext cx="6858000" cy="48871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cs typeface="Calibri" panose="020F0502020204030204" pitchFamily="34" charset="0"/>
              </a:rPr>
              <a:t>PROTECTIVE FACTORS</a:t>
            </a:r>
            <a:endParaRPr lang="en-US" sz="3600" dirty="0">
              <a:cs typeface="Futura Condensed Medium" panose="020B0602020204020303" pitchFamily="34" charset="-79"/>
            </a:endParaRPr>
          </a:p>
        </p:txBody>
      </p:sp>
      <p:sp>
        <p:nvSpPr>
          <p:cNvPr id="30" name="Round Diagonal Corner Rectangle 29">
            <a:extLst>
              <a:ext uri="{FF2B5EF4-FFF2-40B4-BE49-F238E27FC236}">
                <a16:creationId xmlns:a16="http://schemas.microsoft.com/office/drawing/2014/main" id="{0A7D3F78-B648-DA47-B106-7CB08386731E}"/>
              </a:ext>
            </a:extLst>
          </p:cNvPr>
          <p:cNvSpPr/>
          <p:nvPr/>
        </p:nvSpPr>
        <p:spPr>
          <a:xfrm>
            <a:off x="821496" y="2560966"/>
            <a:ext cx="3525473" cy="787606"/>
          </a:xfrm>
          <a:prstGeom prst="round2DiagRect">
            <a:avLst/>
          </a:prstGeom>
          <a:solidFill>
            <a:srgbClr val="02BAB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Round Diagonal Corner Rectangle 30">
            <a:extLst>
              <a:ext uri="{FF2B5EF4-FFF2-40B4-BE49-F238E27FC236}">
                <a16:creationId xmlns:a16="http://schemas.microsoft.com/office/drawing/2014/main" id="{967DD260-D51A-F140-8160-8AC6F2409A7E}"/>
              </a:ext>
            </a:extLst>
          </p:cNvPr>
          <p:cNvSpPr/>
          <p:nvPr/>
        </p:nvSpPr>
        <p:spPr>
          <a:xfrm>
            <a:off x="821496" y="3480148"/>
            <a:ext cx="3525473" cy="787606"/>
          </a:xfrm>
          <a:prstGeom prst="round2DiagRect">
            <a:avLst/>
          </a:prstGeom>
          <a:solidFill>
            <a:srgbClr val="81CDC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ound Diagonal Corner Rectangle 31">
            <a:extLst>
              <a:ext uri="{FF2B5EF4-FFF2-40B4-BE49-F238E27FC236}">
                <a16:creationId xmlns:a16="http://schemas.microsoft.com/office/drawing/2014/main" id="{CE16F937-7FEC-F847-A7E1-44402DAC51B9}"/>
              </a:ext>
            </a:extLst>
          </p:cNvPr>
          <p:cNvSpPr/>
          <p:nvPr/>
        </p:nvSpPr>
        <p:spPr>
          <a:xfrm>
            <a:off x="821496" y="4399330"/>
            <a:ext cx="3525473" cy="787606"/>
          </a:xfrm>
          <a:prstGeom prst="round2DiagRect">
            <a:avLst/>
          </a:prstGeom>
          <a:solidFill>
            <a:srgbClr val="D93B9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Oval 35">
            <a:extLst>
              <a:ext uri="{FF2B5EF4-FFF2-40B4-BE49-F238E27FC236}">
                <a16:creationId xmlns:a16="http://schemas.microsoft.com/office/drawing/2014/main" id="{C0E07FA4-8DDA-694F-9296-4B87EC3A6549}"/>
              </a:ext>
            </a:extLst>
          </p:cNvPr>
          <p:cNvSpPr/>
          <p:nvPr/>
        </p:nvSpPr>
        <p:spPr>
          <a:xfrm>
            <a:off x="604971" y="2750048"/>
            <a:ext cx="409441" cy="409441"/>
          </a:xfrm>
          <a:prstGeom prst="ellipse">
            <a:avLst/>
          </a:prstGeom>
          <a:solidFill>
            <a:srgbClr val="02BABC"/>
          </a:solidFill>
          <a:ln w="25400">
            <a:solidFill>
              <a:schemeClr val="bg1"/>
            </a:solidFill>
            <a:extLst>
              <a:ext uri="{C807C97D-BFC1-408E-A445-0C87EB9F89A2}">
                <ask:lineSketchStyleProps xmlns:ask="http://schemas.microsoft.com/office/drawing/2018/sketchyshapes" sd="1219033472">
                  <a:custGeom>
                    <a:avLst/>
                    <a:gdLst>
                      <a:gd name="connsiteX0" fmla="*/ 0 w 545921"/>
                      <a:gd name="connsiteY0" fmla="*/ 272961 h 545921"/>
                      <a:gd name="connsiteX1" fmla="*/ 272961 w 545921"/>
                      <a:gd name="connsiteY1" fmla="*/ 0 h 545921"/>
                      <a:gd name="connsiteX2" fmla="*/ 545922 w 545921"/>
                      <a:gd name="connsiteY2" fmla="*/ 272961 h 545921"/>
                      <a:gd name="connsiteX3" fmla="*/ 272961 w 545921"/>
                      <a:gd name="connsiteY3" fmla="*/ 545922 h 545921"/>
                      <a:gd name="connsiteX4" fmla="*/ 0 w 545921"/>
                      <a:gd name="connsiteY4" fmla="*/ 272961 h 545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921" h="545921" fill="none" extrusionOk="0">
                        <a:moveTo>
                          <a:pt x="0" y="272961"/>
                        </a:moveTo>
                        <a:cubicBezTo>
                          <a:pt x="23211" y="124963"/>
                          <a:pt x="130009" y="-16053"/>
                          <a:pt x="272961" y="0"/>
                        </a:cubicBezTo>
                        <a:cubicBezTo>
                          <a:pt x="418409" y="-812"/>
                          <a:pt x="543217" y="124755"/>
                          <a:pt x="545922" y="272961"/>
                        </a:cubicBezTo>
                        <a:cubicBezTo>
                          <a:pt x="545180" y="416638"/>
                          <a:pt x="413987" y="559438"/>
                          <a:pt x="272961" y="545922"/>
                        </a:cubicBezTo>
                        <a:cubicBezTo>
                          <a:pt x="141720" y="556845"/>
                          <a:pt x="7374" y="425486"/>
                          <a:pt x="0" y="272961"/>
                        </a:cubicBezTo>
                        <a:close/>
                      </a:path>
                      <a:path w="545921" h="545921" stroke="0" extrusionOk="0">
                        <a:moveTo>
                          <a:pt x="0" y="272961"/>
                        </a:moveTo>
                        <a:cubicBezTo>
                          <a:pt x="-3898" y="119804"/>
                          <a:pt x="102860" y="7262"/>
                          <a:pt x="272961" y="0"/>
                        </a:cubicBezTo>
                        <a:cubicBezTo>
                          <a:pt x="435016" y="2380"/>
                          <a:pt x="514189" y="123218"/>
                          <a:pt x="545922" y="272961"/>
                        </a:cubicBezTo>
                        <a:cubicBezTo>
                          <a:pt x="523242" y="445861"/>
                          <a:pt x="422349" y="553463"/>
                          <a:pt x="272961" y="545922"/>
                        </a:cubicBezTo>
                        <a:cubicBezTo>
                          <a:pt x="109584" y="539014"/>
                          <a:pt x="17679" y="432160"/>
                          <a:pt x="0" y="27296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36">
            <a:extLst>
              <a:ext uri="{FF2B5EF4-FFF2-40B4-BE49-F238E27FC236}">
                <a16:creationId xmlns:a16="http://schemas.microsoft.com/office/drawing/2014/main" id="{4A22A900-0DB5-EA40-8156-B6E8E2198B9B}"/>
              </a:ext>
            </a:extLst>
          </p:cNvPr>
          <p:cNvSpPr txBox="1"/>
          <p:nvPr/>
        </p:nvSpPr>
        <p:spPr>
          <a:xfrm>
            <a:off x="1098349" y="2677768"/>
            <a:ext cx="3164681" cy="553998"/>
          </a:xfrm>
          <a:prstGeom prst="rect">
            <a:avLst/>
          </a:prstGeom>
          <a:noFill/>
        </p:spPr>
        <p:txBody>
          <a:bodyPr wrap="square" rtlCol="0" anchor="ctr">
            <a:spAutoFit/>
          </a:bodyPr>
          <a:lstStyle/>
          <a:p>
            <a:r>
              <a:rPr lang="en-US" altLang="en-US" sz="1500" b="1" dirty="0">
                <a:latin typeface="Helvetica" pitchFamily="2" charset="0"/>
              </a:rPr>
              <a:t>Balanced and reasonable caseload</a:t>
            </a:r>
            <a:endParaRPr lang="en-US" sz="1500" b="1" dirty="0">
              <a:latin typeface="Helvetica" pitchFamily="2" charset="0"/>
            </a:endParaRPr>
          </a:p>
        </p:txBody>
      </p:sp>
      <p:sp>
        <p:nvSpPr>
          <p:cNvPr id="38" name="Oval 37">
            <a:extLst>
              <a:ext uri="{FF2B5EF4-FFF2-40B4-BE49-F238E27FC236}">
                <a16:creationId xmlns:a16="http://schemas.microsoft.com/office/drawing/2014/main" id="{14412B31-0AA0-7E4B-8A5A-2D1547DDD6BD}"/>
              </a:ext>
            </a:extLst>
          </p:cNvPr>
          <p:cNvSpPr/>
          <p:nvPr/>
        </p:nvSpPr>
        <p:spPr>
          <a:xfrm>
            <a:off x="604970" y="3666931"/>
            <a:ext cx="409441" cy="409441"/>
          </a:xfrm>
          <a:prstGeom prst="ellipse">
            <a:avLst/>
          </a:prstGeom>
          <a:solidFill>
            <a:srgbClr val="8DD2CF"/>
          </a:solidFill>
          <a:ln w="25400">
            <a:solidFill>
              <a:schemeClr val="bg1"/>
            </a:solidFill>
            <a:extLst>
              <a:ext uri="{C807C97D-BFC1-408E-A445-0C87EB9F89A2}">
                <ask:lineSketchStyleProps xmlns:ask="http://schemas.microsoft.com/office/drawing/2018/sketchyshapes" sd="1219033472">
                  <a:custGeom>
                    <a:avLst/>
                    <a:gdLst>
                      <a:gd name="connsiteX0" fmla="*/ 0 w 545921"/>
                      <a:gd name="connsiteY0" fmla="*/ 272961 h 545921"/>
                      <a:gd name="connsiteX1" fmla="*/ 272961 w 545921"/>
                      <a:gd name="connsiteY1" fmla="*/ 0 h 545921"/>
                      <a:gd name="connsiteX2" fmla="*/ 545922 w 545921"/>
                      <a:gd name="connsiteY2" fmla="*/ 272961 h 545921"/>
                      <a:gd name="connsiteX3" fmla="*/ 272961 w 545921"/>
                      <a:gd name="connsiteY3" fmla="*/ 545922 h 545921"/>
                      <a:gd name="connsiteX4" fmla="*/ 0 w 545921"/>
                      <a:gd name="connsiteY4" fmla="*/ 272961 h 545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921" h="545921" fill="none" extrusionOk="0">
                        <a:moveTo>
                          <a:pt x="0" y="272961"/>
                        </a:moveTo>
                        <a:cubicBezTo>
                          <a:pt x="23211" y="124963"/>
                          <a:pt x="130009" y="-16053"/>
                          <a:pt x="272961" y="0"/>
                        </a:cubicBezTo>
                        <a:cubicBezTo>
                          <a:pt x="418409" y="-812"/>
                          <a:pt x="543217" y="124755"/>
                          <a:pt x="545922" y="272961"/>
                        </a:cubicBezTo>
                        <a:cubicBezTo>
                          <a:pt x="545180" y="416638"/>
                          <a:pt x="413987" y="559438"/>
                          <a:pt x="272961" y="545922"/>
                        </a:cubicBezTo>
                        <a:cubicBezTo>
                          <a:pt x="141720" y="556845"/>
                          <a:pt x="7374" y="425486"/>
                          <a:pt x="0" y="272961"/>
                        </a:cubicBezTo>
                        <a:close/>
                      </a:path>
                      <a:path w="545921" h="545921" stroke="0" extrusionOk="0">
                        <a:moveTo>
                          <a:pt x="0" y="272961"/>
                        </a:moveTo>
                        <a:cubicBezTo>
                          <a:pt x="-3898" y="119804"/>
                          <a:pt x="102860" y="7262"/>
                          <a:pt x="272961" y="0"/>
                        </a:cubicBezTo>
                        <a:cubicBezTo>
                          <a:pt x="435016" y="2380"/>
                          <a:pt x="514189" y="123218"/>
                          <a:pt x="545922" y="272961"/>
                        </a:cubicBezTo>
                        <a:cubicBezTo>
                          <a:pt x="523242" y="445861"/>
                          <a:pt x="422349" y="553463"/>
                          <a:pt x="272961" y="545922"/>
                        </a:cubicBezTo>
                        <a:cubicBezTo>
                          <a:pt x="109584" y="539014"/>
                          <a:pt x="17679" y="432160"/>
                          <a:pt x="0" y="27296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9" name="Oval 38">
            <a:extLst>
              <a:ext uri="{FF2B5EF4-FFF2-40B4-BE49-F238E27FC236}">
                <a16:creationId xmlns:a16="http://schemas.microsoft.com/office/drawing/2014/main" id="{1E4E438E-A03C-3C42-B8D9-C8F2234C45AD}"/>
              </a:ext>
            </a:extLst>
          </p:cNvPr>
          <p:cNvSpPr/>
          <p:nvPr/>
        </p:nvSpPr>
        <p:spPr>
          <a:xfrm>
            <a:off x="616776" y="4588412"/>
            <a:ext cx="409441" cy="409441"/>
          </a:xfrm>
          <a:prstGeom prst="ellipse">
            <a:avLst/>
          </a:prstGeom>
          <a:solidFill>
            <a:srgbClr val="D93B92"/>
          </a:solidFill>
          <a:ln w="25400">
            <a:solidFill>
              <a:schemeClr val="bg1"/>
            </a:solidFill>
            <a:extLst>
              <a:ext uri="{C807C97D-BFC1-408E-A445-0C87EB9F89A2}">
                <ask:lineSketchStyleProps xmlns:ask="http://schemas.microsoft.com/office/drawing/2018/sketchyshapes" sd="1219033472">
                  <a:custGeom>
                    <a:avLst/>
                    <a:gdLst>
                      <a:gd name="connsiteX0" fmla="*/ 0 w 545921"/>
                      <a:gd name="connsiteY0" fmla="*/ 272961 h 545921"/>
                      <a:gd name="connsiteX1" fmla="*/ 272961 w 545921"/>
                      <a:gd name="connsiteY1" fmla="*/ 0 h 545921"/>
                      <a:gd name="connsiteX2" fmla="*/ 545922 w 545921"/>
                      <a:gd name="connsiteY2" fmla="*/ 272961 h 545921"/>
                      <a:gd name="connsiteX3" fmla="*/ 272961 w 545921"/>
                      <a:gd name="connsiteY3" fmla="*/ 545922 h 545921"/>
                      <a:gd name="connsiteX4" fmla="*/ 0 w 545921"/>
                      <a:gd name="connsiteY4" fmla="*/ 272961 h 545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921" h="545921" fill="none" extrusionOk="0">
                        <a:moveTo>
                          <a:pt x="0" y="272961"/>
                        </a:moveTo>
                        <a:cubicBezTo>
                          <a:pt x="23211" y="124963"/>
                          <a:pt x="130009" y="-16053"/>
                          <a:pt x="272961" y="0"/>
                        </a:cubicBezTo>
                        <a:cubicBezTo>
                          <a:pt x="418409" y="-812"/>
                          <a:pt x="543217" y="124755"/>
                          <a:pt x="545922" y="272961"/>
                        </a:cubicBezTo>
                        <a:cubicBezTo>
                          <a:pt x="545180" y="416638"/>
                          <a:pt x="413987" y="559438"/>
                          <a:pt x="272961" y="545922"/>
                        </a:cubicBezTo>
                        <a:cubicBezTo>
                          <a:pt x="141720" y="556845"/>
                          <a:pt x="7374" y="425486"/>
                          <a:pt x="0" y="272961"/>
                        </a:cubicBezTo>
                        <a:close/>
                      </a:path>
                      <a:path w="545921" h="545921" stroke="0" extrusionOk="0">
                        <a:moveTo>
                          <a:pt x="0" y="272961"/>
                        </a:moveTo>
                        <a:cubicBezTo>
                          <a:pt x="-3898" y="119804"/>
                          <a:pt x="102860" y="7262"/>
                          <a:pt x="272961" y="0"/>
                        </a:cubicBezTo>
                        <a:cubicBezTo>
                          <a:pt x="435016" y="2380"/>
                          <a:pt x="514189" y="123218"/>
                          <a:pt x="545922" y="272961"/>
                        </a:cubicBezTo>
                        <a:cubicBezTo>
                          <a:pt x="523242" y="445861"/>
                          <a:pt x="422349" y="553463"/>
                          <a:pt x="272961" y="545922"/>
                        </a:cubicBezTo>
                        <a:cubicBezTo>
                          <a:pt x="109584" y="539014"/>
                          <a:pt x="17679" y="432160"/>
                          <a:pt x="0" y="27296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TextBox 40">
            <a:extLst>
              <a:ext uri="{FF2B5EF4-FFF2-40B4-BE49-F238E27FC236}">
                <a16:creationId xmlns:a16="http://schemas.microsoft.com/office/drawing/2014/main" id="{4C94EF4A-CCED-8F4D-8D40-0896D28A04AF}"/>
              </a:ext>
            </a:extLst>
          </p:cNvPr>
          <p:cNvSpPr txBox="1"/>
          <p:nvPr/>
        </p:nvSpPr>
        <p:spPr>
          <a:xfrm>
            <a:off x="1098349" y="3596951"/>
            <a:ext cx="3164681" cy="553998"/>
          </a:xfrm>
          <a:prstGeom prst="rect">
            <a:avLst/>
          </a:prstGeom>
          <a:noFill/>
        </p:spPr>
        <p:txBody>
          <a:bodyPr wrap="square" rtlCol="0" anchor="ctr">
            <a:spAutoFit/>
          </a:bodyPr>
          <a:lstStyle/>
          <a:p>
            <a:r>
              <a:rPr lang="en-US" altLang="en-US" sz="1500" b="1" dirty="0">
                <a:latin typeface="Helvetica" pitchFamily="2" charset="0"/>
              </a:rPr>
              <a:t>Time away from high stress work</a:t>
            </a:r>
          </a:p>
        </p:txBody>
      </p:sp>
      <p:sp>
        <p:nvSpPr>
          <p:cNvPr id="42" name="TextBox 41">
            <a:extLst>
              <a:ext uri="{FF2B5EF4-FFF2-40B4-BE49-F238E27FC236}">
                <a16:creationId xmlns:a16="http://schemas.microsoft.com/office/drawing/2014/main" id="{BACC1FD8-3258-1542-998F-C26A42E58609}"/>
              </a:ext>
            </a:extLst>
          </p:cNvPr>
          <p:cNvSpPr txBox="1"/>
          <p:nvPr/>
        </p:nvSpPr>
        <p:spPr>
          <a:xfrm>
            <a:off x="1089420" y="4631550"/>
            <a:ext cx="3164681" cy="323165"/>
          </a:xfrm>
          <a:prstGeom prst="rect">
            <a:avLst/>
          </a:prstGeom>
          <a:noFill/>
        </p:spPr>
        <p:txBody>
          <a:bodyPr wrap="square" rtlCol="0" anchor="ctr">
            <a:spAutoFit/>
          </a:bodyPr>
          <a:lstStyle/>
          <a:p>
            <a:r>
              <a:rPr lang="en-US" altLang="en-US" sz="1500" b="1" dirty="0">
                <a:latin typeface="Helvetica" pitchFamily="2" charset="0"/>
              </a:rPr>
              <a:t>Adequate training</a:t>
            </a:r>
          </a:p>
        </p:txBody>
      </p:sp>
      <p:sp>
        <p:nvSpPr>
          <p:cNvPr id="43" name="Round Diagonal Corner Rectangle 42">
            <a:extLst>
              <a:ext uri="{FF2B5EF4-FFF2-40B4-BE49-F238E27FC236}">
                <a16:creationId xmlns:a16="http://schemas.microsoft.com/office/drawing/2014/main" id="{F81B65D4-1E8B-6540-B629-C699D0AA2240}"/>
              </a:ext>
            </a:extLst>
          </p:cNvPr>
          <p:cNvSpPr/>
          <p:nvPr/>
        </p:nvSpPr>
        <p:spPr>
          <a:xfrm>
            <a:off x="4906399" y="2506831"/>
            <a:ext cx="3525473" cy="787606"/>
          </a:xfrm>
          <a:prstGeom prst="round2DiagRect">
            <a:avLst/>
          </a:prstGeom>
          <a:solidFill>
            <a:srgbClr val="90B4D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ound Diagonal Corner Rectangle 43">
            <a:extLst>
              <a:ext uri="{FF2B5EF4-FFF2-40B4-BE49-F238E27FC236}">
                <a16:creationId xmlns:a16="http://schemas.microsoft.com/office/drawing/2014/main" id="{66FC2F81-E844-5A44-A333-9FDCC8300984}"/>
              </a:ext>
            </a:extLst>
          </p:cNvPr>
          <p:cNvSpPr/>
          <p:nvPr/>
        </p:nvSpPr>
        <p:spPr>
          <a:xfrm>
            <a:off x="4906399" y="3426013"/>
            <a:ext cx="3525473" cy="787606"/>
          </a:xfrm>
          <a:prstGeom prst="round2DiagRect">
            <a:avLst/>
          </a:prstGeom>
          <a:solidFill>
            <a:srgbClr val="1F4E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Round Diagonal Corner Rectangle 44">
            <a:extLst>
              <a:ext uri="{FF2B5EF4-FFF2-40B4-BE49-F238E27FC236}">
                <a16:creationId xmlns:a16="http://schemas.microsoft.com/office/drawing/2014/main" id="{B2AAD4C3-2372-EF4F-B112-AFB4BAA27FF7}"/>
              </a:ext>
            </a:extLst>
          </p:cNvPr>
          <p:cNvSpPr/>
          <p:nvPr/>
        </p:nvSpPr>
        <p:spPr>
          <a:xfrm>
            <a:off x="4906399" y="4345195"/>
            <a:ext cx="3525473" cy="787606"/>
          </a:xfrm>
          <a:prstGeom prst="round2DiagRect">
            <a:avLst/>
          </a:prstGeom>
          <a:solidFill>
            <a:srgbClr val="FCB27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Oval 45">
            <a:extLst>
              <a:ext uri="{FF2B5EF4-FFF2-40B4-BE49-F238E27FC236}">
                <a16:creationId xmlns:a16="http://schemas.microsoft.com/office/drawing/2014/main" id="{E44F9C8C-B942-824E-8179-DFC53AC5946A}"/>
              </a:ext>
            </a:extLst>
          </p:cNvPr>
          <p:cNvSpPr/>
          <p:nvPr/>
        </p:nvSpPr>
        <p:spPr>
          <a:xfrm>
            <a:off x="4701679" y="2698212"/>
            <a:ext cx="409441" cy="409441"/>
          </a:xfrm>
          <a:prstGeom prst="ellipse">
            <a:avLst/>
          </a:prstGeom>
          <a:solidFill>
            <a:srgbClr val="90B4DF"/>
          </a:solidFill>
          <a:ln w="25400">
            <a:solidFill>
              <a:schemeClr val="bg1"/>
            </a:solidFill>
            <a:extLst>
              <a:ext uri="{C807C97D-BFC1-408E-A445-0C87EB9F89A2}">
                <ask:lineSketchStyleProps xmlns:ask="http://schemas.microsoft.com/office/drawing/2018/sketchyshapes" sd="1219033472">
                  <a:custGeom>
                    <a:avLst/>
                    <a:gdLst>
                      <a:gd name="connsiteX0" fmla="*/ 0 w 545921"/>
                      <a:gd name="connsiteY0" fmla="*/ 272961 h 545921"/>
                      <a:gd name="connsiteX1" fmla="*/ 272961 w 545921"/>
                      <a:gd name="connsiteY1" fmla="*/ 0 h 545921"/>
                      <a:gd name="connsiteX2" fmla="*/ 545922 w 545921"/>
                      <a:gd name="connsiteY2" fmla="*/ 272961 h 545921"/>
                      <a:gd name="connsiteX3" fmla="*/ 272961 w 545921"/>
                      <a:gd name="connsiteY3" fmla="*/ 545922 h 545921"/>
                      <a:gd name="connsiteX4" fmla="*/ 0 w 545921"/>
                      <a:gd name="connsiteY4" fmla="*/ 272961 h 545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921" h="545921" fill="none" extrusionOk="0">
                        <a:moveTo>
                          <a:pt x="0" y="272961"/>
                        </a:moveTo>
                        <a:cubicBezTo>
                          <a:pt x="23211" y="124963"/>
                          <a:pt x="130009" y="-16053"/>
                          <a:pt x="272961" y="0"/>
                        </a:cubicBezTo>
                        <a:cubicBezTo>
                          <a:pt x="418409" y="-812"/>
                          <a:pt x="543217" y="124755"/>
                          <a:pt x="545922" y="272961"/>
                        </a:cubicBezTo>
                        <a:cubicBezTo>
                          <a:pt x="545180" y="416638"/>
                          <a:pt x="413987" y="559438"/>
                          <a:pt x="272961" y="545922"/>
                        </a:cubicBezTo>
                        <a:cubicBezTo>
                          <a:pt x="141720" y="556845"/>
                          <a:pt x="7374" y="425486"/>
                          <a:pt x="0" y="272961"/>
                        </a:cubicBezTo>
                        <a:close/>
                      </a:path>
                      <a:path w="545921" h="545921" stroke="0" extrusionOk="0">
                        <a:moveTo>
                          <a:pt x="0" y="272961"/>
                        </a:moveTo>
                        <a:cubicBezTo>
                          <a:pt x="-3898" y="119804"/>
                          <a:pt x="102860" y="7262"/>
                          <a:pt x="272961" y="0"/>
                        </a:cubicBezTo>
                        <a:cubicBezTo>
                          <a:pt x="435016" y="2380"/>
                          <a:pt x="514189" y="123218"/>
                          <a:pt x="545922" y="272961"/>
                        </a:cubicBezTo>
                        <a:cubicBezTo>
                          <a:pt x="523242" y="445861"/>
                          <a:pt x="422349" y="553463"/>
                          <a:pt x="272961" y="545922"/>
                        </a:cubicBezTo>
                        <a:cubicBezTo>
                          <a:pt x="109584" y="539014"/>
                          <a:pt x="17679" y="432160"/>
                          <a:pt x="0" y="27296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Oval 46">
            <a:extLst>
              <a:ext uri="{FF2B5EF4-FFF2-40B4-BE49-F238E27FC236}">
                <a16:creationId xmlns:a16="http://schemas.microsoft.com/office/drawing/2014/main" id="{6406E9D1-4019-C841-907B-978F7C3A0237}"/>
              </a:ext>
            </a:extLst>
          </p:cNvPr>
          <p:cNvSpPr/>
          <p:nvPr/>
        </p:nvSpPr>
        <p:spPr>
          <a:xfrm>
            <a:off x="4689874" y="3615095"/>
            <a:ext cx="409441" cy="409441"/>
          </a:xfrm>
          <a:prstGeom prst="ellipse">
            <a:avLst/>
          </a:prstGeom>
          <a:solidFill>
            <a:srgbClr val="1F4E8C"/>
          </a:solidFill>
          <a:ln w="25400">
            <a:solidFill>
              <a:schemeClr val="bg1"/>
            </a:solidFill>
            <a:extLst>
              <a:ext uri="{C807C97D-BFC1-408E-A445-0C87EB9F89A2}">
                <ask:lineSketchStyleProps xmlns:ask="http://schemas.microsoft.com/office/drawing/2018/sketchyshapes" sd="1219033472">
                  <a:custGeom>
                    <a:avLst/>
                    <a:gdLst>
                      <a:gd name="connsiteX0" fmla="*/ 0 w 545921"/>
                      <a:gd name="connsiteY0" fmla="*/ 272961 h 545921"/>
                      <a:gd name="connsiteX1" fmla="*/ 272961 w 545921"/>
                      <a:gd name="connsiteY1" fmla="*/ 0 h 545921"/>
                      <a:gd name="connsiteX2" fmla="*/ 545922 w 545921"/>
                      <a:gd name="connsiteY2" fmla="*/ 272961 h 545921"/>
                      <a:gd name="connsiteX3" fmla="*/ 272961 w 545921"/>
                      <a:gd name="connsiteY3" fmla="*/ 545922 h 545921"/>
                      <a:gd name="connsiteX4" fmla="*/ 0 w 545921"/>
                      <a:gd name="connsiteY4" fmla="*/ 272961 h 545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921" h="545921" fill="none" extrusionOk="0">
                        <a:moveTo>
                          <a:pt x="0" y="272961"/>
                        </a:moveTo>
                        <a:cubicBezTo>
                          <a:pt x="23211" y="124963"/>
                          <a:pt x="130009" y="-16053"/>
                          <a:pt x="272961" y="0"/>
                        </a:cubicBezTo>
                        <a:cubicBezTo>
                          <a:pt x="418409" y="-812"/>
                          <a:pt x="543217" y="124755"/>
                          <a:pt x="545922" y="272961"/>
                        </a:cubicBezTo>
                        <a:cubicBezTo>
                          <a:pt x="545180" y="416638"/>
                          <a:pt x="413987" y="559438"/>
                          <a:pt x="272961" y="545922"/>
                        </a:cubicBezTo>
                        <a:cubicBezTo>
                          <a:pt x="141720" y="556845"/>
                          <a:pt x="7374" y="425486"/>
                          <a:pt x="0" y="272961"/>
                        </a:cubicBezTo>
                        <a:close/>
                      </a:path>
                      <a:path w="545921" h="545921" stroke="0" extrusionOk="0">
                        <a:moveTo>
                          <a:pt x="0" y="272961"/>
                        </a:moveTo>
                        <a:cubicBezTo>
                          <a:pt x="-3898" y="119804"/>
                          <a:pt x="102860" y="7262"/>
                          <a:pt x="272961" y="0"/>
                        </a:cubicBezTo>
                        <a:cubicBezTo>
                          <a:pt x="435016" y="2380"/>
                          <a:pt x="514189" y="123218"/>
                          <a:pt x="545922" y="272961"/>
                        </a:cubicBezTo>
                        <a:cubicBezTo>
                          <a:pt x="523242" y="445861"/>
                          <a:pt x="422349" y="553463"/>
                          <a:pt x="272961" y="545922"/>
                        </a:cubicBezTo>
                        <a:cubicBezTo>
                          <a:pt x="109584" y="539014"/>
                          <a:pt x="17679" y="432160"/>
                          <a:pt x="0" y="27296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TextBox 47">
            <a:extLst>
              <a:ext uri="{FF2B5EF4-FFF2-40B4-BE49-F238E27FC236}">
                <a16:creationId xmlns:a16="http://schemas.microsoft.com/office/drawing/2014/main" id="{2BD2B7BE-B0D8-2440-8169-C0F51B839CD7}"/>
              </a:ext>
            </a:extLst>
          </p:cNvPr>
          <p:cNvSpPr txBox="1"/>
          <p:nvPr/>
        </p:nvSpPr>
        <p:spPr>
          <a:xfrm>
            <a:off x="5174323" y="2739051"/>
            <a:ext cx="3164681" cy="323165"/>
          </a:xfrm>
          <a:prstGeom prst="rect">
            <a:avLst/>
          </a:prstGeom>
          <a:noFill/>
        </p:spPr>
        <p:txBody>
          <a:bodyPr wrap="square" rtlCol="0" anchor="ctr">
            <a:spAutoFit/>
          </a:bodyPr>
          <a:lstStyle/>
          <a:p>
            <a:r>
              <a:rPr lang="en-US" altLang="ja-JP" sz="1500" b="1" dirty="0">
                <a:latin typeface="Helvetica" pitchFamily="2" charset="0"/>
              </a:rPr>
              <a:t>Supervision and support at work</a:t>
            </a:r>
          </a:p>
        </p:txBody>
      </p:sp>
      <p:sp>
        <p:nvSpPr>
          <p:cNvPr id="49" name="TextBox 48">
            <a:extLst>
              <a:ext uri="{FF2B5EF4-FFF2-40B4-BE49-F238E27FC236}">
                <a16:creationId xmlns:a16="http://schemas.microsoft.com/office/drawing/2014/main" id="{BD3DACFD-58ED-0D49-948B-E8E719973A41}"/>
              </a:ext>
            </a:extLst>
          </p:cNvPr>
          <p:cNvSpPr txBox="1"/>
          <p:nvPr/>
        </p:nvSpPr>
        <p:spPr>
          <a:xfrm>
            <a:off x="5183253" y="3658233"/>
            <a:ext cx="3164681" cy="323165"/>
          </a:xfrm>
          <a:prstGeom prst="rect">
            <a:avLst/>
          </a:prstGeom>
          <a:noFill/>
        </p:spPr>
        <p:txBody>
          <a:bodyPr wrap="square" rtlCol="0" anchor="ctr">
            <a:spAutoFit/>
          </a:bodyPr>
          <a:lstStyle/>
          <a:p>
            <a:r>
              <a:rPr lang="en-US" altLang="en-US" sz="1500" b="1" dirty="0">
                <a:latin typeface="Helvetica" pitchFamily="2" charset="0"/>
              </a:rPr>
              <a:t>Social support outside of work</a:t>
            </a:r>
          </a:p>
        </p:txBody>
      </p:sp>
      <p:sp>
        <p:nvSpPr>
          <p:cNvPr id="50" name="Oval 49">
            <a:extLst>
              <a:ext uri="{FF2B5EF4-FFF2-40B4-BE49-F238E27FC236}">
                <a16:creationId xmlns:a16="http://schemas.microsoft.com/office/drawing/2014/main" id="{407F7351-2D0C-034C-AFE3-11246B927A5A}"/>
              </a:ext>
            </a:extLst>
          </p:cNvPr>
          <p:cNvSpPr/>
          <p:nvPr/>
        </p:nvSpPr>
        <p:spPr>
          <a:xfrm>
            <a:off x="4689873" y="4531978"/>
            <a:ext cx="409441" cy="409441"/>
          </a:xfrm>
          <a:prstGeom prst="ellipse">
            <a:avLst/>
          </a:prstGeom>
          <a:solidFill>
            <a:srgbClr val="FDCDA4"/>
          </a:solidFill>
          <a:ln w="25400">
            <a:solidFill>
              <a:schemeClr val="bg1"/>
            </a:solidFill>
            <a:extLst>
              <a:ext uri="{C807C97D-BFC1-408E-A445-0C87EB9F89A2}">
                <ask:lineSketchStyleProps xmlns:ask="http://schemas.microsoft.com/office/drawing/2018/sketchyshapes" sd="1219033472">
                  <a:custGeom>
                    <a:avLst/>
                    <a:gdLst>
                      <a:gd name="connsiteX0" fmla="*/ 0 w 545921"/>
                      <a:gd name="connsiteY0" fmla="*/ 272961 h 545921"/>
                      <a:gd name="connsiteX1" fmla="*/ 272961 w 545921"/>
                      <a:gd name="connsiteY1" fmla="*/ 0 h 545921"/>
                      <a:gd name="connsiteX2" fmla="*/ 545922 w 545921"/>
                      <a:gd name="connsiteY2" fmla="*/ 272961 h 545921"/>
                      <a:gd name="connsiteX3" fmla="*/ 272961 w 545921"/>
                      <a:gd name="connsiteY3" fmla="*/ 545922 h 545921"/>
                      <a:gd name="connsiteX4" fmla="*/ 0 w 545921"/>
                      <a:gd name="connsiteY4" fmla="*/ 272961 h 545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921" h="545921" fill="none" extrusionOk="0">
                        <a:moveTo>
                          <a:pt x="0" y="272961"/>
                        </a:moveTo>
                        <a:cubicBezTo>
                          <a:pt x="23211" y="124963"/>
                          <a:pt x="130009" y="-16053"/>
                          <a:pt x="272961" y="0"/>
                        </a:cubicBezTo>
                        <a:cubicBezTo>
                          <a:pt x="418409" y="-812"/>
                          <a:pt x="543217" y="124755"/>
                          <a:pt x="545922" y="272961"/>
                        </a:cubicBezTo>
                        <a:cubicBezTo>
                          <a:pt x="545180" y="416638"/>
                          <a:pt x="413987" y="559438"/>
                          <a:pt x="272961" y="545922"/>
                        </a:cubicBezTo>
                        <a:cubicBezTo>
                          <a:pt x="141720" y="556845"/>
                          <a:pt x="7374" y="425486"/>
                          <a:pt x="0" y="272961"/>
                        </a:cubicBezTo>
                        <a:close/>
                      </a:path>
                      <a:path w="545921" h="545921" stroke="0" extrusionOk="0">
                        <a:moveTo>
                          <a:pt x="0" y="272961"/>
                        </a:moveTo>
                        <a:cubicBezTo>
                          <a:pt x="-3898" y="119804"/>
                          <a:pt x="102860" y="7262"/>
                          <a:pt x="272961" y="0"/>
                        </a:cubicBezTo>
                        <a:cubicBezTo>
                          <a:pt x="435016" y="2380"/>
                          <a:pt x="514189" y="123218"/>
                          <a:pt x="545922" y="272961"/>
                        </a:cubicBezTo>
                        <a:cubicBezTo>
                          <a:pt x="523242" y="445861"/>
                          <a:pt x="422349" y="553463"/>
                          <a:pt x="272961" y="545922"/>
                        </a:cubicBezTo>
                        <a:cubicBezTo>
                          <a:pt x="109584" y="539014"/>
                          <a:pt x="17679" y="432160"/>
                          <a:pt x="0" y="272961"/>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1" name="TextBox 50">
            <a:extLst>
              <a:ext uri="{FF2B5EF4-FFF2-40B4-BE49-F238E27FC236}">
                <a16:creationId xmlns:a16="http://schemas.microsoft.com/office/drawing/2014/main" id="{91558F07-899B-9D42-9DD2-79C2850EB436}"/>
              </a:ext>
            </a:extLst>
          </p:cNvPr>
          <p:cNvSpPr txBox="1"/>
          <p:nvPr/>
        </p:nvSpPr>
        <p:spPr>
          <a:xfrm>
            <a:off x="5183252" y="4577415"/>
            <a:ext cx="3164681" cy="323165"/>
          </a:xfrm>
          <a:prstGeom prst="rect">
            <a:avLst/>
          </a:prstGeom>
          <a:noFill/>
        </p:spPr>
        <p:txBody>
          <a:bodyPr wrap="square" rtlCol="0" anchor="ctr">
            <a:spAutoFit/>
          </a:bodyPr>
          <a:lstStyle/>
          <a:p>
            <a:r>
              <a:rPr lang="en-US" altLang="en-US" sz="1500" b="1" dirty="0">
                <a:latin typeface="Helvetica" pitchFamily="2" charset="0"/>
              </a:rPr>
              <a:t>Diversifying responsibilities</a:t>
            </a:r>
          </a:p>
        </p:txBody>
      </p:sp>
      <p:pic>
        <p:nvPicPr>
          <p:cNvPr id="5" name="Graphic 4" descr="Scales of justice">
            <a:extLst>
              <a:ext uri="{FF2B5EF4-FFF2-40B4-BE49-F238E27FC236}">
                <a16:creationId xmlns:a16="http://schemas.microsoft.com/office/drawing/2014/main" id="{A25F4CD5-1419-1541-9373-2E62F77ADE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5823" y="2766292"/>
            <a:ext cx="350165" cy="35016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996" y="4675631"/>
            <a:ext cx="281000" cy="25166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8877" y="3677229"/>
            <a:ext cx="251432" cy="27415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3941" y="2766292"/>
            <a:ext cx="274739" cy="27473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798" y="3723909"/>
            <a:ext cx="387281" cy="300083"/>
          </a:xfrm>
          <a:prstGeom prst="rect">
            <a:avLst/>
          </a:prstGeom>
        </p:spPr>
      </p:pic>
      <p:pic>
        <p:nvPicPr>
          <p:cNvPr id="8194" name="Picture 2" descr="mind map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8878" y="4588412"/>
            <a:ext cx="289360" cy="2893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085E9C41-36F5-7559-FA5D-5BC1A5049F13}"/>
              </a:ext>
            </a:extLst>
          </p:cNvPr>
          <p:cNvPicPr>
            <a:picLocks noChangeAspect="1"/>
          </p:cNvPicPr>
          <p:nvPr/>
        </p:nvPicPr>
        <p:blipFill>
          <a:blip r:embed="rId10"/>
          <a:stretch>
            <a:fillRect/>
          </a:stretch>
        </p:blipFill>
        <p:spPr>
          <a:xfrm>
            <a:off x="8091377" y="6159732"/>
            <a:ext cx="880212" cy="613005"/>
          </a:xfrm>
          <a:prstGeom prst="rect">
            <a:avLst/>
          </a:prstGeom>
        </p:spPr>
      </p:pic>
      <p:pic>
        <p:nvPicPr>
          <p:cNvPr id="28" name="Picture 27">
            <a:extLst>
              <a:ext uri="{FF2B5EF4-FFF2-40B4-BE49-F238E27FC236}">
                <a16:creationId xmlns:a16="http://schemas.microsoft.com/office/drawing/2014/main" id="{CB392B4D-F2B4-E745-D0BD-9CB6145E8911}"/>
              </a:ext>
            </a:extLst>
          </p:cNvPr>
          <p:cNvPicPr>
            <a:picLocks noChangeAspect="1"/>
          </p:cNvPicPr>
          <p:nvPr/>
        </p:nvPicPr>
        <p:blipFill>
          <a:blip r:embed="rId11"/>
          <a:stretch>
            <a:fillRect/>
          </a:stretch>
        </p:blipFill>
        <p:spPr>
          <a:xfrm>
            <a:off x="7076137" y="6306197"/>
            <a:ext cx="880212" cy="320077"/>
          </a:xfrm>
          <a:prstGeom prst="rect">
            <a:avLst/>
          </a:prstGeom>
        </p:spPr>
      </p:pic>
    </p:spTree>
    <p:extLst>
      <p:ext uri="{BB962C8B-B14F-4D97-AF65-F5344CB8AC3E}">
        <p14:creationId xmlns:p14="http://schemas.microsoft.com/office/powerpoint/2010/main" val="955536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BD2C-02FF-2A40-B2CB-9F9DA0F2B478}"/>
              </a:ext>
            </a:extLst>
          </p:cNvPr>
          <p:cNvSpPr>
            <a:spLocks noGrp="1"/>
          </p:cNvSpPr>
          <p:nvPr>
            <p:ph type="ctrTitle"/>
          </p:nvPr>
        </p:nvSpPr>
        <p:spPr>
          <a:xfrm>
            <a:off x="445275" y="5297877"/>
            <a:ext cx="7926305" cy="628820"/>
          </a:xfrm>
        </p:spPr>
        <p:txBody>
          <a:bodyPr anchor="t">
            <a:normAutofit fontScale="90000"/>
          </a:bodyPr>
          <a:lstStyle/>
          <a:p>
            <a:pPr algn="l"/>
            <a:r>
              <a:rPr lang="en-US" sz="3600" b="1" spc="225" dirty="0">
                <a:solidFill>
                  <a:schemeClr val="tx1"/>
                </a:solidFill>
                <a:latin typeface="+mn-lt"/>
                <a:cs typeface="Futura Medium" panose="020B0602020204020303" pitchFamily="34" charset="-79"/>
              </a:rPr>
              <a:t>MAKING A CHANG</a:t>
            </a:r>
            <a:r>
              <a:rPr lang="en-US" sz="3600" spc="225" dirty="0">
                <a:solidFill>
                  <a:schemeClr val="tx1"/>
                </a:solidFill>
                <a:latin typeface="+mn-lt"/>
                <a:cs typeface="Futura Medium" panose="020B0602020204020303" pitchFamily="34" charset="-79"/>
              </a:rPr>
              <a:t>E</a:t>
            </a:r>
            <a:endParaRPr lang="en-US" sz="3600" b="1" dirty="0">
              <a:solidFill>
                <a:schemeClr val="tx1"/>
              </a:solidFill>
              <a:latin typeface="+mn-lt"/>
              <a:cs typeface="Futura Medium" panose="020B0602020204020303" pitchFamily="34" charset="-79"/>
            </a:endParaRPr>
          </a:p>
        </p:txBody>
      </p:sp>
      <p:sp>
        <p:nvSpPr>
          <p:cNvPr id="4" name="Rectangle 3">
            <a:extLst>
              <a:ext uri="{FF2B5EF4-FFF2-40B4-BE49-F238E27FC236}">
                <a16:creationId xmlns:a16="http://schemas.microsoft.com/office/drawing/2014/main" id="{E5CBB722-AE00-D143-A60C-CBCBEA38A4DB}"/>
              </a:ext>
            </a:extLst>
          </p:cNvPr>
          <p:cNvSpPr txBox="1">
            <a:spLocks noChangeArrowheads="1"/>
          </p:cNvSpPr>
          <p:nvPr/>
        </p:nvSpPr>
        <p:spPr>
          <a:xfrm>
            <a:off x="200985" y="2861028"/>
            <a:ext cx="8055769" cy="245745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85763" indent="-385763" algn="l">
              <a:buFont typeface="+mj-lt"/>
              <a:buAutoNum type="arabicPeriod"/>
            </a:pPr>
            <a:r>
              <a:rPr lang="en-US" altLang="ja-JP" dirty="0"/>
              <a:t>Assess where you are at</a:t>
            </a:r>
          </a:p>
          <a:p>
            <a:pPr marL="385763" indent="-385763" algn="l">
              <a:buFont typeface="+mj-lt"/>
              <a:buAutoNum type="arabicPeriod"/>
            </a:pPr>
            <a:r>
              <a:rPr lang="en-US" altLang="ja-JP" dirty="0"/>
              <a:t>Understand your warning signs </a:t>
            </a:r>
          </a:p>
          <a:p>
            <a:pPr marL="385763" indent="-385763" algn="l">
              <a:buFont typeface="+mj-lt"/>
              <a:buAutoNum type="arabicPeriod"/>
            </a:pPr>
            <a:r>
              <a:rPr lang="en-US" altLang="ja-JP" dirty="0"/>
              <a:t>Learn strategies</a:t>
            </a:r>
          </a:p>
          <a:p>
            <a:pPr marL="385763" indent="-385763" algn="l">
              <a:buFont typeface="+mj-lt"/>
              <a:buAutoNum type="arabicPeriod"/>
            </a:pPr>
            <a:r>
              <a:rPr lang="en-US" altLang="ja-JP" dirty="0"/>
              <a:t>Develop an intervention plan</a:t>
            </a:r>
          </a:p>
        </p:txBody>
      </p:sp>
      <p:sp>
        <p:nvSpPr>
          <p:cNvPr id="5" name="TextBox 4">
            <a:extLst>
              <a:ext uri="{FF2B5EF4-FFF2-40B4-BE49-F238E27FC236}">
                <a16:creationId xmlns:a16="http://schemas.microsoft.com/office/drawing/2014/main" id="{4AE6FE4F-30C0-534A-A40B-A6A52DA8FB17}"/>
              </a:ext>
            </a:extLst>
          </p:cNvPr>
          <p:cNvSpPr txBox="1">
            <a:spLocks noChangeArrowheads="1"/>
          </p:cNvSpPr>
          <p:nvPr/>
        </p:nvSpPr>
        <p:spPr bwMode="auto">
          <a:xfrm>
            <a:off x="6465078" y="6451433"/>
            <a:ext cx="2169184" cy="230832"/>
          </a:xfrm>
          <a:prstGeom prst="rect">
            <a:avLst/>
          </a:prstGeom>
          <a:no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900" b="1" i="1" dirty="0">
                <a:solidFill>
                  <a:schemeClr val="tx2"/>
                </a:solidFill>
                <a:latin typeface="+mj-lt"/>
              </a:rPr>
              <a:t>Slide courtesy of Françoise Mathieu, 2019</a:t>
            </a:r>
          </a:p>
        </p:txBody>
      </p:sp>
      <p:pic>
        <p:nvPicPr>
          <p:cNvPr id="1026" name="Picture 2" descr="See the source image">
            <a:extLst>
              <a:ext uri="{FF2B5EF4-FFF2-40B4-BE49-F238E27FC236}">
                <a16:creationId xmlns:a16="http://schemas.microsoft.com/office/drawing/2014/main" id="{99BABE55-2BB9-F3CA-2C71-CB570CBE9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473" y="2611468"/>
            <a:ext cx="2686409" cy="2686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919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1ACA-8358-1F64-E95F-10626A1037D0}"/>
              </a:ext>
            </a:extLst>
          </p:cNvPr>
          <p:cNvSpPr>
            <a:spLocks noGrp="1"/>
          </p:cNvSpPr>
          <p:nvPr>
            <p:ph type="title"/>
          </p:nvPr>
        </p:nvSpPr>
        <p:spPr>
          <a:xfrm>
            <a:off x="463155" y="783519"/>
            <a:ext cx="7524003" cy="970450"/>
          </a:xfrm>
        </p:spPr>
        <p:txBody>
          <a:bodyPr/>
          <a:lstStyle/>
          <a:p>
            <a:r>
              <a:rPr lang="en-US" dirty="0">
                <a:solidFill>
                  <a:schemeClr val="tx1"/>
                </a:solidFill>
              </a:rPr>
              <a:t>First Thing’s First…</a:t>
            </a:r>
          </a:p>
        </p:txBody>
      </p:sp>
      <p:sp>
        <p:nvSpPr>
          <p:cNvPr id="3" name="Content Placeholder 2">
            <a:extLst>
              <a:ext uri="{FF2B5EF4-FFF2-40B4-BE49-F238E27FC236}">
                <a16:creationId xmlns:a16="http://schemas.microsoft.com/office/drawing/2014/main" id="{4D790E8B-3D4D-F725-0E2F-CFD89433EBB6}"/>
              </a:ext>
            </a:extLst>
          </p:cNvPr>
          <p:cNvSpPr>
            <a:spLocks noGrp="1"/>
          </p:cNvSpPr>
          <p:nvPr>
            <p:ph idx="1"/>
          </p:nvPr>
        </p:nvSpPr>
        <p:spPr>
          <a:xfrm>
            <a:off x="463155" y="1697422"/>
            <a:ext cx="7524003" cy="3636510"/>
          </a:xfrm>
        </p:spPr>
        <p:txBody>
          <a:bodyPr>
            <a:normAutofit/>
          </a:bodyPr>
          <a:lstStyle/>
          <a:p>
            <a:pPr marL="0" indent="0">
              <a:buNone/>
            </a:pPr>
            <a:r>
              <a:rPr lang="en-US" sz="4000" dirty="0">
                <a:solidFill>
                  <a:schemeClr val="tx1"/>
                </a:solidFill>
              </a:rPr>
              <a:t>Avoidance Creates Burnout</a:t>
            </a:r>
            <a:endParaRPr lang="en-US" dirty="0"/>
          </a:p>
          <a:p>
            <a:pPr marL="0" indent="0">
              <a:buNone/>
            </a:pPr>
            <a:r>
              <a:rPr lang="en-US" sz="2800" i="1" dirty="0"/>
              <a:t>We have to be willing to experience negative emotions!</a:t>
            </a:r>
          </a:p>
        </p:txBody>
      </p:sp>
      <p:pic>
        <p:nvPicPr>
          <p:cNvPr id="3074" name="Picture 2" descr="6 Tips to Improve Your Emotional Intelligence | Emotional intelligence ...">
            <a:extLst>
              <a:ext uri="{FF2B5EF4-FFF2-40B4-BE49-F238E27FC236}">
                <a16:creationId xmlns:a16="http://schemas.microsoft.com/office/drawing/2014/main" id="{7853E5D6-282B-2331-2D1E-E472982D8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3202" y="4238996"/>
            <a:ext cx="2876635" cy="2189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782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B415-6242-3139-F26C-FBC5651E15D2}"/>
              </a:ext>
            </a:extLst>
          </p:cNvPr>
          <p:cNvSpPr>
            <a:spLocks noGrp="1"/>
          </p:cNvSpPr>
          <p:nvPr>
            <p:ph type="title"/>
          </p:nvPr>
        </p:nvSpPr>
        <p:spPr>
          <a:xfrm>
            <a:off x="337031" y="825560"/>
            <a:ext cx="7524003" cy="970450"/>
          </a:xfrm>
        </p:spPr>
        <p:txBody>
          <a:bodyPr/>
          <a:lstStyle/>
          <a:p>
            <a:r>
              <a:rPr lang="en-US" dirty="0"/>
              <a:t>Melissa Kaiser</a:t>
            </a:r>
          </a:p>
        </p:txBody>
      </p:sp>
      <p:sp>
        <p:nvSpPr>
          <p:cNvPr id="3" name="Content Placeholder 2">
            <a:extLst>
              <a:ext uri="{FF2B5EF4-FFF2-40B4-BE49-F238E27FC236}">
                <a16:creationId xmlns:a16="http://schemas.microsoft.com/office/drawing/2014/main" id="{59CB9E1D-F90A-45D9-32BC-D714B743E32A}"/>
              </a:ext>
            </a:extLst>
          </p:cNvPr>
          <p:cNvSpPr>
            <a:spLocks noGrp="1"/>
          </p:cNvSpPr>
          <p:nvPr>
            <p:ph idx="1"/>
          </p:nvPr>
        </p:nvSpPr>
        <p:spPr>
          <a:xfrm>
            <a:off x="473666" y="2222287"/>
            <a:ext cx="8249920" cy="3636510"/>
          </a:xfrm>
        </p:spPr>
        <p:txBody>
          <a:bodyPr/>
          <a:lstStyle/>
          <a:p>
            <a:r>
              <a:rPr lang="en-US" dirty="0"/>
              <a:t>Licensed social worker in ND</a:t>
            </a:r>
          </a:p>
          <a:p>
            <a:r>
              <a:rPr lang="en-US" dirty="0"/>
              <a:t>From Linton, ND, currently living in Clearwater, FL </a:t>
            </a:r>
          </a:p>
          <a:p>
            <a:r>
              <a:rPr lang="en-US" dirty="0"/>
              <a:t>Consulting and training on human trafficking/CSEC, MDTs, person-centered and trauma-informed approaches, and secondary traumatic stress</a:t>
            </a:r>
          </a:p>
          <a:p>
            <a:r>
              <a:rPr lang="en-US" dirty="0"/>
              <a:t>First Human Trafficking Navigator in ND</a:t>
            </a:r>
          </a:p>
          <a:p>
            <a:r>
              <a:rPr lang="en-US" dirty="0"/>
              <a:t>First Victim/Witness Specialist with the BCI</a:t>
            </a:r>
          </a:p>
          <a:p>
            <a:r>
              <a:rPr lang="en-US" dirty="0"/>
              <a:t>History of working in psychiatric and addiction, treatment foster care, youth homelessness, domestic violence, and prevention education</a:t>
            </a:r>
          </a:p>
        </p:txBody>
      </p:sp>
    </p:spTree>
    <p:extLst>
      <p:ext uri="{BB962C8B-B14F-4D97-AF65-F5344CB8AC3E}">
        <p14:creationId xmlns:p14="http://schemas.microsoft.com/office/powerpoint/2010/main" val="4060302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AC4F69-D110-44E8-A1A9-9D0F6B04A643}"/>
              </a:ext>
            </a:extLst>
          </p:cNvPr>
          <p:cNvSpPr>
            <a:spLocks noGrp="1"/>
          </p:cNvSpPr>
          <p:nvPr>
            <p:ph idx="1"/>
          </p:nvPr>
        </p:nvSpPr>
        <p:spPr>
          <a:xfrm>
            <a:off x="-1469951" y="675223"/>
            <a:ext cx="7886700" cy="1750967"/>
          </a:xfrm>
        </p:spPr>
        <p:txBody>
          <a:bodyPr>
            <a:normAutofit/>
          </a:bodyPr>
          <a:lstStyle/>
          <a:p>
            <a:pPr marL="0" indent="0" algn="ctr">
              <a:buNone/>
            </a:pPr>
            <a:r>
              <a:rPr lang="en-US" sz="4050" b="1" dirty="0"/>
              <a:t>Self Assessments</a:t>
            </a:r>
          </a:p>
        </p:txBody>
      </p:sp>
      <p:pic>
        <p:nvPicPr>
          <p:cNvPr id="5" name="Picture 4">
            <a:extLst>
              <a:ext uri="{FF2B5EF4-FFF2-40B4-BE49-F238E27FC236}">
                <a16:creationId xmlns:a16="http://schemas.microsoft.com/office/drawing/2014/main" id="{0AE62BDB-E600-4CF7-B02D-04C85B2A4D0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69180" y="1109378"/>
            <a:ext cx="1117985" cy="1117985"/>
          </a:xfrm>
          <a:prstGeom prst="rect">
            <a:avLst/>
          </a:prstGeom>
        </p:spPr>
      </p:pic>
      <p:sp>
        <p:nvSpPr>
          <p:cNvPr id="4" name="TextBox 3">
            <a:extLst>
              <a:ext uri="{FF2B5EF4-FFF2-40B4-BE49-F238E27FC236}">
                <a16:creationId xmlns:a16="http://schemas.microsoft.com/office/drawing/2014/main" id="{7C8F633B-9D09-79ED-741B-BF8D86EC3C85}"/>
              </a:ext>
            </a:extLst>
          </p:cNvPr>
          <p:cNvSpPr txBox="1"/>
          <p:nvPr/>
        </p:nvSpPr>
        <p:spPr>
          <a:xfrm>
            <a:off x="0" y="2426190"/>
            <a:ext cx="10093301" cy="1874552"/>
          </a:xfrm>
          <a:prstGeom prst="rect">
            <a:avLst/>
          </a:prstGeom>
          <a:noFill/>
        </p:spPr>
        <p:txBody>
          <a:bodyPr wrap="square">
            <a:spAutoFit/>
          </a:bodyPr>
          <a:lstStyle/>
          <a:p>
            <a:pPr marL="342900" indent="-342900">
              <a:lnSpc>
                <a:spcPct val="115000"/>
              </a:lnSpc>
              <a:spcAft>
                <a:spcPts val="750"/>
              </a:spcAft>
              <a:buFont typeface="Arial" panose="020B0604020202020204" pitchFamily="34" charset="0"/>
              <a:buChar char="•"/>
            </a:pPr>
            <a:r>
              <a:rPr lang="en-US" sz="2000" dirty="0" err="1">
                <a:latin typeface="Gisha" panose="020B0502040204020203" pitchFamily="34" charset="-79"/>
                <a:ea typeface="Calibri" panose="020F0502020204030204" pitchFamily="34" charset="0"/>
                <a:cs typeface="Times New Roman" panose="02020603050405020304" pitchFamily="18" charset="0"/>
              </a:rPr>
              <a:t>PRoQol</a:t>
            </a:r>
            <a:r>
              <a:rPr lang="en-US" sz="2000" dirty="0">
                <a:latin typeface="Gisha" panose="020B0502040204020203" pitchFamily="34" charset="-79"/>
                <a:ea typeface="Calibri" panose="020F0502020204030204" pitchFamily="34" charset="0"/>
                <a:cs typeface="Times New Roman" panose="02020603050405020304" pitchFamily="18" charset="0"/>
              </a:rPr>
              <a:t> app</a:t>
            </a:r>
          </a:p>
          <a:p>
            <a:pPr marL="342900" indent="-342900">
              <a:lnSpc>
                <a:spcPct val="115000"/>
              </a:lnSpc>
              <a:spcAft>
                <a:spcPts val="750"/>
              </a:spcAft>
              <a:buFont typeface="Arial" panose="020B0604020202020204" pitchFamily="34" charset="0"/>
              <a:buChar char="•"/>
            </a:pPr>
            <a:r>
              <a:rPr lang="en-US" sz="2000" dirty="0">
                <a:latin typeface="Gisha" panose="020B0502040204020203" pitchFamily="34" charset="-79"/>
                <a:ea typeface="Calibri" panose="020F0502020204030204" pitchFamily="34" charset="0"/>
                <a:cs typeface="Times New Roman" panose="02020603050405020304" pitchFamily="18" charset="0"/>
              </a:rPr>
              <a:t>Compassion Fatigue and Vicarious Trauma - Signs and Symptoms</a:t>
            </a:r>
            <a:endParaRPr lang="en-US" sz="1200" dirty="0">
              <a:latin typeface="Gisha" panose="020B0502040204020203" pitchFamily="34" charset="-79"/>
              <a:ea typeface="Calibri" panose="020F0502020204030204" pitchFamily="34" charset="0"/>
              <a:cs typeface="Times New Roman" panose="02020603050405020304" pitchFamily="18" charset="0"/>
            </a:endParaRPr>
          </a:p>
          <a:p>
            <a:pPr marL="342900" indent="-342900">
              <a:lnSpc>
                <a:spcPct val="115000"/>
              </a:lnSpc>
              <a:spcAft>
                <a:spcPts val="750"/>
              </a:spcAft>
              <a:buFont typeface="Arial" panose="020B0604020202020204" pitchFamily="34" charset="0"/>
              <a:buChar char="•"/>
            </a:pPr>
            <a:r>
              <a:rPr lang="en-US" sz="2000" dirty="0">
                <a:latin typeface="Gisha" panose="020B0502040204020203" pitchFamily="34" charset="-79"/>
                <a:ea typeface="Calibri" panose="020F0502020204030204" pitchFamily="34" charset="0"/>
                <a:cs typeface="Times New Roman" panose="02020603050405020304" pitchFamily="18" charset="0"/>
              </a:rPr>
              <a:t>What’s Draining You?</a:t>
            </a:r>
          </a:p>
          <a:p>
            <a:pPr algn="ctr">
              <a:lnSpc>
                <a:spcPct val="115000"/>
              </a:lnSpc>
              <a:spcAft>
                <a:spcPts val="750"/>
              </a:spcAft>
            </a:pPr>
            <a:endParaRPr lang="en-US" sz="21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6CB9D0B5-EEC1-C95C-E633-AA4D2B5ED21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98238" y="4919752"/>
            <a:ext cx="2261671" cy="1696254"/>
          </a:xfrm>
          <a:prstGeom prst="rect">
            <a:avLst/>
          </a:prstGeom>
        </p:spPr>
      </p:pic>
    </p:spTree>
    <p:extLst>
      <p:ext uri="{BB962C8B-B14F-4D97-AF65-F5344CB8AC3E}">
        <p14:creationId xmlns:p14="http://schemas.microsoft.com/office/powerpoint/2010/main" val="2533226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223B68-ACD4-4336-016C-C6F1D95F093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288746" y="2459504"/>
            <a:ext cx="2667000" cy="3943350"/>
          </a:xfrm>
          <a:prstGeom prst="rect">
            <a:avLst/>
          </a:prstGeom>
        </p:spPr>
      </p:pic>
      <p:sp>
        <p:nvSpPr>
          <p:cNvPr id="2" name="Title 1">
            <a:extLst>
              <a:ext uri="{FF2B5EF4-FFF2-40B4-BE49-F238E27FC236}">
                <a16:creationId xmlns:a16="http://schemas.microsoft.com/office/drawing/2014/main" id="{5161DCEB-8955-5DFA-5B82-E726427E26C9}"/>
              </a:ext>
            </a:extLst>
          </p:cNvPr>
          <p:cNvSpPr>
            <a:spLocks noGrp="1"/>
          </p:cNvSpPr>
          <p:nvPr>
            <p:ph type="title"/>
          </p:nvPr>
        </p:nvSpPr>
        <p:spPr>
          <a:xfrm>
            <a:off x="381282" y="500977"/>
            <a:ext cx="8229600" cy="1143000"/>
          </a:xfrm>
        </p:spPr>
        <p:txBody>
          <a:bodyPr>
            <a:noAutofit/>
          </a:bodyPr>
          <a:lstStyle/>
          <a:p>
            <a:r>
              <a:rPr lang="en-US" sz="3200" dirty="0">
                <a:solidFill>
                  <a:schemeClr val="tx1"/>
                </a:solidFill>
              </a:rPr>
              <a:t>Self Assessment:</a:t>
            </a:r>
            <a:br>
              <a:rPr lang="en-US" sz="3200" dirty="0">
                <a:solidFill>
                  <a:schemeClr val="tx1"/>
                </a:solidFill>
              </a:rPr>
            </a:br>
            <a:r>
              <a:rPr lang="en-US" sz="3200" i="1" dirty="0">
                <a:solidFill>
                  <a:schemeClr val="tx1"/>
                </a:solidFill>
              </a:rPr>
              <a:t>What does stress feel like?</a:t>
            </a:r>
          </a:p>
        </p:txBody>
      </p:sp>
      <p:sp>
        <p:nvSpPr>
          <p:cNvPr id="4" name="Oval 3">
            <a:extLst>
              <a:ext uri="{FF2B5EF4-FFF2-40B4-BE49-F238E27FC236}">
                <a16:creationId xmlns:a16="http://schemas.microsoft.com/office/drawing/2014/main" id="{6006E932-AEE1-69E2-1301-3C6AA48B7262}"/>
              </a:ext>
            </a:extLst>
          </p:cNvPr>
          <p:cNvSpPr/>
          <p:nvPr/>
        </p:nvSpPr>
        <p:spPr>
          <a:xfrm>
            <a:off x="4496082" y="5435868"/>
            <a:ext cx="1487670" cy="1206425"/>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Weak immune system/sick often</a:t>
            </a:r>
          </a:p>
        </p:txBody>
      </p:sp>
      <p:sp>
        <p:nvSpPr>
          <p:cNvPr id="5" name="Oval 4">
            <a:extLst>
              <a:ext uri="{FF2B5EF4-FFF2-40B4-BE49-F238E27FC236}">
                <a16:creationId xmlns:a16="http://schemas.microsoft.com/office/drawing/2014/main" id="{328C07F5-10DB-B766-F3CB-07EBC9BDAD23}"/>
              </a:ext>
            </a:extLst>
          </p:cNvPr>
          <p:cNvSpPr/>
          <p:nvPr/>
        </p:nvSpPr>
        <p:spPr>
          <a:xfrm>
            <a:off x="7484641" y="3754866"/>
            <a:ext cx="1587352" cy="1372902"/>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Migraines and/or headaches</a:t>
            </a:r>
          </a:p>
        </p:txBody>
      </p:sp>
      <p:sp>
        <p:nvSpPr>
          <p:cNvPr id="6" name="Oval 5">
            <a:extLst>
              <a:ext uri="{FF2B5EF4-FFF2-40B4-BE49-F238E27FC236}">
                <a16:creationId xmlns:a16="http://schemas.microsoft.com/office/drawing/2014/main" id="{F000E16C-8F8D-82FD-E7B9-3CBBEBEB8959}"/>
              </a:ext>
            </a:extLst>
          </p:cNvPr>
          <p:cNvSpPr/>
          <p:nvPr/>
        </p:nvSpPr>
        <p:spPr>
          <a:xfrm>
            <a:off x="7484641" y="2555270"/>
            <a:ext cx="1376030" cy="1174233"/>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Exhaustion</a:t>
            </a:r>
          </a:p>
        </p:txBody>
      </p:sp>
      <p:sp>
        <p:nvSpPr>
          <p:cNvPr id="7" name="Oval 6">
            <a:extLst>
              <a:ext uri="{FF2B5EF4-FFF2-40B4-BE49-F238E27FC236}">
                <a16:creationId xmlns:a16="http://schemas.microsoft.com/office/drawing/2014/main" id="{572EBC57-DEAB-55BD-36AF-29107F61F65C}"/>
              </a:ext>
            </a:extLst>
          </p:cNvPr>
          <p:cNvSpPr/>
          <p:nvPr/>
        </p:nvSpPr>
        <p:spPr>
          <a:xfrm>
            <a:off x="5724288" y="1269359"/>
            <a:ext cx="1376030" cy="1285911"/>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Jaw tension, grinding of  teeth</a:t>
            </a:r>
          </a:p>
        </p:txBody>
      </p:sp>
      <p:sp>
        <p:nvSpPr>
          <p:cNvPr id="8" name="Oval 7">
            <a:extLst>
              <a:ext uri="{FF2B5EF4-FFF2-40B4-BE49-F238E27FC236}">
                <a16:creationId xmlns:a16="http://schemas.microsoft.com/office/drawing/2014/main" id="{920D6A21-C4E7-15C9-94C2-580C35D56FC1}"/>
              </a:ext>
            </a:extLst>
          </p:cNvPr>
          <p:cNvSpPr/>
          <p:nvPr/>
        </p:nvSpPr>
        <p:spPr>
          <a:xfrm>
            <a:off x="5983752" y="5516724"/>
            <a:ext cx="1550820" cy="1285911"/>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Numbness and/or tingling</a:t>
            </a:r>
          </a:p>
        </p:txBody>
      </p:sp>
      <p:sp>
        <p:nvSpPr>
          <p:cNvPr id="9" name="Oval 8">
            <a:extLst>
              <a:ext uri="{FF2B5EF4-FFF2-40B4-BE49-F238E27FC236}">
                <a16:creationId xmlns:a16="http://schemas.microsoft.com/office/drawing/2014/main" id="{FE74B188-9C38-64B9-8E37-BA7241733829}"/>
              </a:ext>
            </a:extLst>
          </p:cNvPr>
          <p:cNvSpPr/>
          <p:nvPr/>
        </p:nvSpPr>
        <p:spPr>
          <a:xfrm>
            <a:off x="4101588" y="4138977"/>
            <a:ext cx="1587352" cy="1377747"/>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Tension, aches/pains and muscle soreness</a:t>
            </a:r>
          </a:p>
        </p:txBody>
      </p:sp>
      <p:sp>
        <p:nvSpPr>
          <p:cNvPr id="10" name="Oval 9">
            <a:extLst>
              <a:ext uri="{FF2B5EF4-FFF2-40B4-BE49-F238E27FC236}">
                <a16:creationId xmlns:a16="http://schemas.microsoft.com/office/drawing/2014/main" id="{B1A7F238-FEE1-9022-52A3-84279100A80B}"/>
              </a:ext>
            </a:extLst>
          </p:cNvPr>
          <p:cNvSpPr/>
          <p:nvPr/>
        </p:nvSpPr>
        <p:spPr>
          <a:xfrm>
            <a:off x="7069540" y="1461874"/>
            <a:ext cx="1292742" cy="1206425"/>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Increase or decrease in appetite</a:t>
            </a:r>
          </a:p>
        </p:txBody>
      </p:sp>
      <p:sp>
        <p:nvSpPr>
          <p:cNvPr id="11" name="Oval 10">
            <a:extLst>
              <a:ext uri="{FF2B5EF4-FFF2-40B4-BE49-F238E27FC236}">
                <a16:creationId xmlns:a16="http://schemas.microsoft.com/office/drawing/2014/main" id="{D0830AEF-4F0B-358B-BFD3-BE09DB4233BB}"/>
              </a:ext>
            </a:extLst>
          </p:cNvPr>
          <p:cNvSpPr/>
          <p:nvPr/>
        </p:nvSpPr>
        <p:spPr>
          <a:xfrm>
            <a:off x="4356598" y="2964744"/>
            <a:ext cx="1292743" cy="1174233"/>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High heartrate and blood pressure</a:t>
            </a:r>
          </a:p>
        </p:txBody>
      </p:sp>
      <p:sp>
        <p:nvSpPr>
          <p:cNvPr id="12" name="Oval 11">
            <a:extLst>
              <a:ext uri="{FF2B5EF4-FFF2-40B4-BE49-F238E27FC236}">
                <a16:creationId xmlns:a16="http://schemas.microsoft.com/office/drawing/2014/main" id="{400268EA-3532-9F63-2A82-DD33AE72D6AE}"/>
              </a:ext>
            </a:extLst>
          </p:cNvPr>
          <p:cNvSpPr/>
          <p:nvPr/>
        </p:nvSpPr>
        <p:spPr>
          <a:xfrm>
            <a:off x="4501781" y="1791910"/>
            <a:ext cx="1330866" cy="1206425"/>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Frequent urination, GI issues</a:t>
            </a:r>
          </a:p>
        </p:txBody>
      </p:sp>
      <p:sp>
        <p:nvSpPr>
          <p:cNvPr id="13" name="Oval 12">
            <a:extLst>
              <a:ext uri="{FF2B5EF4-FFF2-40B4-BE49-F238E27FC236}">
                <a16:creationId xmlns:a16="http://schemas.microsoft.com/office/drawing/2014/main" id="{AB9CFE84-C1F1-506F-87D8-6C8814C44EA6}"/>
              </a:ext>
            </a:extLst>
          </p:cNvPr>
          <p:cNvSpPr/>
          <p:nvPr/>
        </p:nvSpPr>
        <p:spPr>
          <a:xfrm>
            <a:off x="7484641" y="5127768"/>
            <a:ext cx="1587352" cy="1377747"/>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Skin irritation (Rashes, hives, acne, </a:t>
            </a:r>
            <a:r>
              <a:rPr lang="en-US" sz="1200" dirty="0" err="1"/>
              <a:t>etc</a:t>
            </a:r>
            <a:r>
              <a:rPr lang="en-US" sz="1200" dirty="0"/>
              <a:t>)</a:t>
            </a:r>
          </a:p>
        </p:txBody>
      </p:sp>
      <p:sp>
        <p:nvSpPr>
          <p:cNvPr id="14" name="TextBox 13">
            <a:extLst>
              <a:ext uri="{FF2B5EF4-FFF2-40B4-BE49-F238E27FC236}">
                <a16:creationId xmlns:a16="http://schemas.microsoft.com/office/drawing/2014/main" id="{D4841C44-87E8-A226-E071-3CEE7CD0BDF7}"/>
              </a:ext>
            </a:extLst>
          </p:cNvPr>
          <p:cNvSpPr txBox="1"/>
          <p:nvPr/>
        </p:nvSpPr>
        <p:spPr>
          <a:xfrm>
            <a:off x="210073" y="2502325"/>
            <a:ext cx="3691606" cy="1938992"/>
          </a:xfrm>
          <a:prstGeom prst="rect">
            <a:avLst/>
          </a:prstGeom>
          <a:noFill/>
        </p:spPr>
        <p:txBody>
          <a:bodyPr wrap="square">
            <a:spAutoFit/>
          </a:bodyPr>
          <a:lstStyle/>
          <a:p>
            <a:pPr marL="285750" indent="-285750">
              <a:buFont typeface="Arial" panose="020B0604020202020204" pitchFamily="34" charset="0"/>
              <a:buChar char="•"/>
            </a:pPr>
            <a:r>
              <a:rPr lang="en-US" sz="2000" dirty="0"/>
              <a:t>What level of stress can you put up with?</a:t>
            </a:r>
          </a:p>
          <a:p>
            <a:pPr marL="285750" indent="-285750">
              <a:buFont typeface="Arial" panose="020B0604020202020204" pitchFamily="34" charset="0"/>
              <a:buChar char="•"/>
            </a:pPr>
            <a:r>
              <a:rPr lang="en-US" sz="2000" dirty="0"/>
              <a:t>Have you become accustomed to a certain level of stress?</a:t>
            </a:r>
          </a:p>
          <a:p>
            <a:pPr marL="285750" indent="-285750">
              <a:buFont typeface="Arial" panose="020B0604020202020204" pitchFamily="34" charset="0"/>
              <a:buChar char="•"/>
            </a:pPr>
            <a:r>
              <a:rPr lang="en-US" sz="2000" dirty="0"/>
              <a:t>How does that affect your responsiveness to it?</a:t>
            </a:r>
          </a:p>
        </p:txBody>
      </p:sp>
    </p:spTree>
    <p:extLst>
      <p:ext uri="{BB962C8B-B14F-4D97-AF65-F5344CB8AC3E}">
        <p14:creationId xmlns:p14="http://schemas.microsoft.com/office/powerpoint/2010/main" val="1036600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E8B787F4-7BA6-BC41-9D61-C633FDA31900}"/>
              </a:ext>
            </a:extLst>
          </p:cNvPr>
          <p:cNvPicPr>
            <a:picLocks noChangeAspect="1"/>
          </p:cNvPicPr>
          <p:nvPr/>
        </p:nvPicPr>
        <p:blipFill>
          <a:blip r:embed="rId3"/>
          <a:stretch>
            <a:fillRect/>
          </a:stretch>
        </p:blipFill>
        <p:spPr>
          <a:xfrm>
            <a:off x="86557" y="5866799"/>
            <a:ext cx="1944262" cy="627181"/>
          </a:xfrm>
          <a:prstGeom prst="rect">
            <a:avLst/>
          </a:prstGeom>
        </p:spPr>
      </p:pic>
      <p:sp>
        <p:nvSpPr>
          <p:cNvPr id="3" name="Rectangle 2">
            <a:extLst>
              <a:ext uri="{FF2B5EF4-FFF2-40B4-BE49-F238E27FC236}">
                <a16:creationId xmlns:a16="http://schemas.microsoft.com/office/drawing/2014/main" id="{6EC9ED89-402F-EF42-BC82-41E6E83DAB52}"/>
              </a:ext>
            </a:extLst>
          </p:cNvPr>
          <p:cNvSpPr>
            <a:spLocks noGrp="1" noChangeArrowheads="1"/>
          </p:cNvSpPr>
          <p:nvPr>
            <p:ph type="title"/>
          </p:nvPr>
        </p:nvSpPr>
        <p:spPr>
          <a:xfrm>
            <a:off x="400747" y="823698"/>
            <a:ext cx="7886700" cy="994172"/>
          </a:xfrm>
        </p:spPr>
        <p:txBody>
          <a:bodyPr>
            <a:normAutofit fontScale="90000"/>
          </a:bodyPr>
          <a:lstStyle/>
          <a:p>
            <a:pPr eaLnBrk="1" hangingPunct="1">
              <a:defRPr/>
            </a:pPr>
            <a:r>
              <a:rPr lang="en-US" sz="3200" b="1" dirty="0">
                <a:solidFill>
                  <a:schemeClr val="tx1"/>
                </a:solidFill>
                <a:latin typeface="+mn-lt"/>
                <a:ea typeface="ＭＳ Ｐゴシック" charset="0"/>
                <a:cs typeface="ＭＳ Ｐゴシック" charset="0"/>
              </a:rPr>
              <a:t>Self Assessment:</a:t>
            </a:r>
            <a:br>
              <a:rPr lang="en-US" sz="3200" b="1" dirty="0">
                <a:solidFill>
                  <a:schemeClr val="tx1"/>
                </a:solidFill>
                <a:latin typeface="+mn-lt"/>
                <a:ea typeface="ＭＳ Ｐゴシック" charset="0"/>
                <a:cs typeface="ＭＳ Ｐゴシック" charset="0"/>
              </a:rPr>
            </a:br>
            <a:r>
              <a:rPr lang="en-US" sz="3200" b="1" dirty="0">
                <a:solidFill>
                  <a:schemeClr val="tx1"/>
                </a:solidFill>
                <a:latin typeface="+mn-lt"/>
                <a:ea typeface="ＭＳ Ｐゴシック" charset="0"/>
                <a:cs typeface="ＭＳ Ｐゴシック" charset="0"/>
              </a:rPr>
              <a:t>Understanding your warning signs</a:t>
            </a:r>
            <a:endParaRPr lang="en-US" sz="3200" dirty="0">
              <a:solidFill>
                <a:schemeClr val="tx1"/>
              </a:solidFill>
              <a:latin typeface="+mn-lt"/>
              <a:ea typeface="ＭＳ Ｐゴシック" charset="0"/>
              <a:cs typeface="ＭＳ Ｐゴシック" charset="0"/>
            </a:endParaRPr>
          </a:p>
        </p:txBody>
      </p:sp>
      <p:sp>
        <p:nvSpPr>
          <p:cNvPr id="4" name="Rectangle 3">
            <a:extLst>
              <a:ext uri="{FF2B5EF4-FFF2-40B4-BE49-F238E27FC236}">
                <a16:creationId xmlns:a16="http://schemas.microsoft.com/office/drawing/2014/main" id="{746C180C-E937-DB47-B66F-61E294900B96}"/>
              </a:ext>
            </a:extLst>
          </p:cNvPr>
          <p:cNvSpPr>
            <a:spLocks noChangeArrowheads="1"/>
          </p:cNvSpPr>
          <p:nvPr/>
        </p:nvSpPr>
        <p:spPr bwMode="auto">
          <a:xfrm>
            <a:off x="1314450" y="2327208"/>
            <a:ext cx="2171700" cy="1771650"/>
          </a:xfrm>
          <a:prstGeom prst="rect">
            <a:avLst/>
          </a:prstGeom>
          <a:solidFill>
            <a:srgbClr val="46B22B"/>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gn="just">
              <a:spcBef>
                <a:spcPct val="20000"/>
              </a:spcBef>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a:spcBef>
                <a:spcPct val="0"/>
              </a:spcBef>
              <a:buFontTx/>
              <a:buNone/>
            </a:pPr>
            <a:endParaRPr lang="en-US" altLang="en-US" sz="1800"/>
          </a:p>
        </p:txBody>
      </p:sp>
      <p:sp>
        <p:nvSpPr>
          <p:cNvPr id="5" name="Rectangle 6">
            <a:extLst>
              <a:ext uri="{FF2B5EF4-FFF2-40B4-BE49-F238E27FC236}">
                <a16:creationId xmlns:a16="http://schemas.microsoft.com/office/drawing/2014/main" id="{95E36A99-1090-FC47-8677-C69016C96244}"/>
              </a:ext>
            </a:extLst>
          </p:cNvPr>
          <p:cNvSpPr>
            <a:spLocks noChangeArrowheads="1"/>
          </p:cNvSpPr>
          <p:nvPr/>
        </p:nvSpPr>
        <p:spPr bwMode="auto">
          <a:xfrm>
            <a:off x="5657850" y="2327208"/>
            <a:ext cx="2171700" cy="1771650"/>
          </a:xfrm>
          <a:prstGeom prst="rect">
            <a:avLst/>
          </a:prstGeom>
          <a:solidFill>
            <a:srgbClr val="D5020E"/>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gn="just">
              <a:spcBef>
                <a:spcPct val="20000"/>
              </a:spcBef>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a:spcBef>
                <a:spcPct val="0"/>
              </a:spcBef>
              <a:buFontTx/>
              <a:buNone/>
            </a:pPr>
            <a:endParaRPr lang="en-US" altLang="en-US" sz="1800">
              <a:solidFill>
                <a:srgbClr val="000000"/>
              </a:solidFill>
            </a:endParaRPr>
          </a:p>
        </p:txBody>
      </p:sp>
      <p:sp>
        <p:nvSpPr>
          <p:cNvPr id="6" name="Rectangle 7">
            <a:extLst>
              <a:ext uri="{FF2B5EF4-FFF2-40B4-BE49-F238E27FC236}">
                <a16:creationId xmlns:a16="http://schemas.microsoft.com/office/drawing/2014/main" id="{13F3771C-AC2F-F44D-892A-999504B052B5}"/>
              </a:ext>
            </a:extLst>
          </p:cNvPr>
          <p:cNvSpPr>
            <a:spLocks noChangeArrowheads="1"/>
          </p:cNvSpPr>
          <p:nvPr/>
        </p:nvSpPr>
        <p:spPr bwMode="auto">
          <a:xfrm>
            <a:off x="3486150" y="2327208"/>
            <a:ext cx="2171700" cy="1771650"/>
          </a:xfrm>
          <a:prstGeom prst="rect">
            <a:avLst/>
          </a:prstGeom>
          <a:solidFill>
            <a:srgbClr val="E1E72B"/>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gn="just">
              <a:spcBef>
                <a:spcPct val="20000"/>
              </a:spcBef>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lgn="ctr">
              <a:spcBef>
                <a:spcPct val="0"/>
              </a:spcBef>
              <a:buFontTx/>
              <a:buNone/>
            </a:pPr>
            <a:endParaRPr lang="en-US" altLang="en-US" sz="1800">
              <a:solidFill>
                <a:srgbClr val="000000"/>
              </a:solidFill>
            </a:endParaRPr>
          </a:p>
        </p:txBody>
      </p:sp>
      <p:sp>
        <p:nvSpPr>
          <p:cNvPr id="7" name="Right Arrow 8">
            <a:extLst>
              <a:ext uri="{FF2B5EF4-FFF2-40B4-BE49-F238E27FC236}">
                <a16:creationId xmlns:a16="http://schemas.microsoft.com/office/drawing/2014/main" id="{66557757-CE69-0445-8E80-E19D922EFF40}"/>
              </a:ext>
            </a:extLst>
          </p:cNvPr>
          <p:cNvSpPr>
            <a:spLocks noChangeArrowheads="1"/>
          </p:cNvSpPr>
          <p:nvPr/>
        </p:nvSpPr>
        <p:spPr bwMode="auto">
          <a:xfrm>
            <a:off x="1828800" y="3013008"/>
            <a:ext cx="5257800" cy="400050"/>
          </a:xfrm>
          <a:prstGeom prst="rightArrow">
            <a:avLst>
              <a:gd name="adj1" fmla="val 50000"/>
              <a:gd name="adj2" fmla="val 50016"/>
            </a:avLst>
          </a:prstGeom>
          <a:solidFill>
            <a:schemeClr val="tx1"/>
          </a:solidFill>
          <a:ln w="9525">
            <a:solidFill>
              <a:schemeClr val="bg2"/>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lgn="just">
              <a:spcBef>
                <a:spcPct val="20000"/>
              </a:spcBef>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ヒラギノ角ゴ Pro W3" charset="-128"/>
              </a:defRPr>
            </a:lvl3pPr>
            <a:lvl4pPr marL="1600200" indent="-228600">
              <a:spcBef>
                <a:spcPct val="20000"/>
              </a:spcBef>
              <a:buChar char="–"/>
              <a:defRPr sz="2000">
                <a:solidFill>
                  <a:schemeClr val="tx1"/>
                </a:solidFill>
                <a:latin typeface="Arial" panose="020B0604020202020204" pitchFamily="34" charset="0"/>
                <a:ea typeface="ヒラギノ角ゴ Pro W3" charset="-128"/>
              </a:defRPr>
            </a:lvl4pPr>
            <a:lvl5pPr marL="2057400" indent="-228600">
              <a:spcBef>
                <a:spcPct val="20000"/>
              </a:spcBef>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charset="-128"/>
              </a:defRPr>
            </a:lvl9pPr>
          </a:lstStyle>
          <a:p>
            <a:pPr>
              <a:spcBef>
                <a:spcPct val="0"/>
              </a:spcBef>
              <a:buFontTx/>
              <a:buNone/>
            </a:pPr>
            <a:endParaRPr lang="fr-CA" altLang="en-US" sz="1800"/>
          </a:p>
        </p:txBody>
      </p:sp>
      <p:sp>
        <p:nvSpPr>
          <p:cNvPr id="8" name="TextBox 7">
            <a:extLst>
              <a:ext uri="{FF2B5EF4-FFF2-40B4-BE49-F238E27FC236}">
                <a16:creationId xmlns:a16="http://schemas.microsoft.com/office/drawing/2014/main" id="{7691ECC0-6159-974B-9857-75EB8DD64D55}"/>
              </a:ext>
            </a:extLst>
          </p:cNvPr>
          <p:cNvSpPr txBox="1">
            <a:spLocks noChangeArrowheads="1"/>
          </p:cNvSpPr>
          <p:nvPr/>
        </p:nvSpPr>
        <p:spPr bwMode="auto">
          <a:xfrm>
            <a:off x="166961" y="6506193"/>
            <a:ext cx="1476686" cy="230832"/>
          </a:xfrm>
          <a:prstGeom prst="rect">
            <a:avLst/>
          </a:prstGeom>
          <a:no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900" dirty="0">
                <a:solidFill>
                  <a:schemeClr val="tx2"/>
                </a:solidFill>
              </a:rPr>
              <a:t>© </a:t>
            </a:r>
            <a:r>
              <a:rPr lang="en-US" altLang="en-US" sz="900" b="1" i="1" dirty="0">
                <a:solidFill>
                  <a:schemeClr val="tx2"/>
                </a:solidFill>
                <a:latin typeface="+mj-lt"/>
              </a:rPr>
              <a:t>Françoise Mathieu, 2019</a:t>
            </a:r>
          </a:p>
        </p:txBody>
      </p:sp>
      <p:sp>
        <p:nvSpPr>
          <p:cNvPr id="10" name="TextBox 9">
            <a:extLst>
              <a:ext uri="{FF2B5EF4-FFF2-40B4-BE49-F238E27FC236}">
                <a16:creationId xmlns:a16="http://schemas.microsoft.com/office/drawing/2014/main" id="{D4A3BFEA-8DB7-AF72-45FE-3BD6F9C200D4}"/>
              </a:ext>
            </a:extLst>
          </p:cNvPr>
          <p:cNvSpPr txBox="1"/>
          <p:nvPr/>
        </p:nvSpPr>
        <p:spPr>
          <a:xfrm>
            <a:off x="86558" y="4457643"/>
            <a:ext cx="8972382" cy="923330"/>
          </a:xfrm>
          <a:prstGeom prst="rect">
            <a:avLst/>
          </a:prstGeom>
          <a:noFill/>
        </p:spPr>
        <p:txBody>
          <a:bodyPr wrap="square">
            <a:spAutoFit/>
          </a:bodyPr>
          <a:lstStyle/>
          <a:p>
            <a:pPr algn="ctr"/>
            <a:r>
              <a:rPr lang="en-US" dirty="0"/>
              <a:t>What is the worst part of my job?</a:t>
            </a:r>
            <a:br>
              <a:rPr lang="en-US" dirty="0"/>
            </a:br>
            <a:r>
              <a:rPr lang="en-US" dirty="0"/>
              <a:t>How do I avoid (or delay) it?</a:t>
            </a:r>
            <a:br>
              <a:rPr lang="en-US" dirty="0"/>
            </a:br>
            <a:r>
              <a:rPr lang="en-US" dirty="0"/>
              <a:t>What are the feeling(s) I am avoiding by avoiding this task or responsibility? </a:t>
            </a:r>
          </a:p>
        </p:txBody>
      </p:sp>
    </p:spTree>
    <p:extLst>
      <p:ext uri="{BB962C8B-B14F-4D97-AF65-F5344CB8AC3E}">
        <p14:creationId xmlns:p14="http://schemas.microsoft.com/office/powerpoint/2010/main" val="205298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B8FF6-0DBF-D6F0-1D1E-496BE50ADF63}"/>
              </a:ext>
            </a:extLst>
          </p:cNvPr>
          <p:cNvSpPr>
            <a:spLocks noGrp="1"/>
          </p:cNvSpPr>
          <p:nvPr>
            <p:ph type="title"/>
          </p:nvPr>
        </p:nvSpPr>
        <p:spPr>
          <a:xfrm>
            <a:off x="522918" y="932413"/>
            <a:ext cx="7524003" cy="970450"/>
          </a:xfrm>
        </p:spPr>
        <p:txBody>
          <a:bodyPr/>
          <a:lstStyle/>
          <a:p>
            <a:r>
              <a:rPr lang="en-US" dirty="0">
                <a:solidFill>
                  <a:schemeClr val="tx1"/>
                </a:solidFill>
              </a:rPr>
              <a:t>HOME LIFE</a:t>
            </a:r>
          </a:p>
        </p:txBody>
      </p:sp>
      <p:sp>
        <p:nvSpPr>
          <p:cNvPr id="4" name="Content Placeholder 3">
            <a:extLst>
              <a:ext uri="{FF2B5EF4-FFF2-40B4-BE49-F238E27FC236}">
                <a16:creationId xmlns:a16="http://schemas.microsoft.com/office/drawing/2014/main" id="{F233471E-6328-DAE1-7F55-07C480C9E488}"/>
              </a:ext>
            </a:extLst>
          </p:cNvPr>
          <p:cNvSpPr>
            <a:spLocks noGrp="1"/>
          </p:cNvSpPr>
          <p:nvPr>
            <p:ph sz="half" idx="2"/>
          </p:nvPr>
        </p:nvSpPr>
        <p:spPr>
          <a:xfrm>
            <a:off x="97636" y="2251021"/>
            <a:ext cx="8374566" cy="3951288"/>
          </a:xfrm>
        </p:spPr>
        <p:txBody>
          <a:bodyPr>
            <a:normAutofit/>
          </a:bodyPr>
          <a:lstStyle/>
          <a:p>
            <a:pPr algn="l">
              <a:buFont typeface="Arial" panose="020B0604020202020204" pitchFamily="34" charset="0"/>
              <a:buChar char="•"/>
            </a:pPr>
            <a:r>
              <a:rPr lang="en-US" b="0" i="0" dirty="0">
                <a:effectLst/>
                <a:latin typeface="Roboto" panose="02000000000000000000" pitchFamily="2" charset="0"/>
              </a:rPr>
              <a:t>If you are a trauma-exposed professional, have you asked your loved ones/friends what it’s like to live/hang out with you when you are in the yellow zone?</a:t>
            </a:r>
            <a:br>
              <a:rPr lang="en-US" b="0" i="0" dirty="0">
                <a:effectLst/>
                <a:latin typeface="Roboto" panose="02000000000000000000" pitchFamily="2" charset="0"/>
              </a:rPr>
            </a:br>
            <a:endParaRPr lang="en-US" b="0" i="0" dirty="0">
              <a:effectLst/>
              <a:latin typeface="Roboto" panose="02000000000000000000" pitchFamily="2" charset="0"/>
            </a:endParaRPr>
          </a:p>
          <a:p>
            <a:pPr algn="l">
              <a:buFont typeface="Arial" panose="020B0604020202020204" pitchFamily="34" charset="0"/>
              <a:buChar char="•"/>
            </a:pPr>
            <a:r>
              <a:rPr lang="en-US" b="0" i="0" dirty="0">
                <a:effectLst/>
                <a:latin typeface="Roboto" panose="02000000000000000000" pitchFamily="2" charset="0"/>
              </a:rPr>
              <a:t>What would they say about how you transition from work to home?</a:t>
            </a:r>
            <a:br>
              <a:rPr lang="en-US" b="0" i="0" dirty="0">
                <a:effectLst/>
                <a:latin typeface="Roboto" panose="02000000000000000000" pitchFamily="2" charset="0"/>
              </a:rPr>
            </a:br>
            <a:endParaRPr lang="en-US" b="0" i="0" dirty="0">
              <a:effectLst/>
              <a:latin typeface="Roboto" panose="02000000000000000000" pitchFamily="2" charset="0"/>
            </a:endParaRPr>
          </a:p>
          <a:p>
            <a:pPr algn="l">
              <a:buFont typeface="Arial" panose="020B0604020202020204" pitchFamily="34" charset="0"/>
              <a:buChar char="•"/>
            </a:pPr>
            <a:r>
              <a:rPr lang="en-US" b="0" i="0" dirty="0">
                <a:effectLst/>
                <a:latin typeface="Roboto" panose="02000000000000000000" pitchFamily="2" charset="0"/>
              </a:rPr>
              <a:t>What would they say about the impact hard stories and cases have on you? On them?</a:t>
            </a:r>
            <a:br>
              <a:rPr lang="en-US" b="0" i="0" dirty="0">
                <a:effectLst/>
                <a:latin typeface="Roboto" panose="02000000000000000000" pitchFamily="2" charset="0"/>
              </a:rPr>
            </a:br>
            <a:endParaRPr lang="en-US" b="0" i="0" dirty="0">
              <a:effectLst/>
              <a:latin typeface="Roboto" panose="02000000000000000000" pitchFamily="2" charset="0"/>
            </a:endParaRPr>
          </a:p>
          <a:p>
            <a:pPr algn="l">
              <a:buFont typeface="Arial" panose="020B0604020202020204" pitchFamily="34" charset="0"/>
              <a:buChar char="•"/>
            </a:pPr>
            <a:r>
              <a:rPr lang="en-US" b="0" i="0" dirty="0">
                <a:effectLst/>
                <a:latin typeface="Roboto" panose="02000000000000000000" pitchFamily="2" charset="0"/>
              </a:rPr>
              <a:t>Have you developed a keen self-awareness about your warning signs and when it’s time to take stock and reset yourself?</a:t>
            </a:r>
          </a:p>
          <a:p>
            <a:endParaRPr lang="en-US" dirty="0"/>
          </a:p>
        </p:txBody>
      </p:sp>
      <p:pic>
        <p:nvPicPr>
          <p:cNvPr id="7" name="Content Placeholder 6">
            <a:extLst>
              <a:ext uri="{FF2B5EF4-FFF2-40B4-BE49-F238E27FC236}">
                <a16:creationId xmlns:a16="http://schemas.microsoft.com/office/drawing/2014/main" id="{811FC31A-3145-7F7B-6AED-7994DB9A96DD}"/>
              </a:ext>
            </a:extLst>
          </p:cNvPr>
          <p:cNvPicPr>
            <a:picLocks noGrp="1" noChangeAspect="1"/>
          </p:cNvPicPr>
          <p:nvPr>
            <p:ph sz="quarter" idx="4"/>
          </p:nvPr>
        </p:nvPicPr>
        <p:blipFill>
          <a:blip r:embed="rId2"/>
          <a:stretch>
            <a:fillRect/>
          </a:stretch>
        </p:blipFill>
        <p:spPr>
          <a:xfrm>
            <a:off x="7760992" y="6202309"/>
            <a:ext cx="1146766" cy="417006"/>
          </a:xfrm>
          <a:prstGeom prst="rect">
            <a:avLst/>
          </a:prstGeom>
        </p:spPr>
      </p:pic>
    </p:spTree>
    <p:extLst>
      <p:ext uri="{BB962C8B-B14F-4D97-AF65-F5344CB8AC3E}">
        <p14:creationId xmlns:p14="http://schemas.microsoft.com/office/powerpoint/2010/main" val="961862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DDFC-AD0D-E8D7-4906-603A97E695C4}"/>
              </a:ext>
            </a:extLst>
          </p:cNvPr>
          <p:cNvSpPr>
            <a:spLocks noGrp="1"/>
          </p:cNvSpPr>
          <p:nvPr>
            <p:ph type="title"/>
          </p:nvPr>
        </p:nvSpPr>
        <p:spPr>
          <a:xfrm>
            <a:off x="340547" y="683990"/>
            <a:ext cx="7953153" cy="1143000"/>
          </a:xfrm>
        </p:spPr>
        <p:txBody>
          <a:bodyPr>
            <a:normAutofit fontScale="90000"/>
          </a:bodyPr>
          <a:lstStyle/>
          <a:p>
            <a:r>
              <a:rPr lang="en-US" dirty="0">
                <a:solidFill>
                  <a:schemeClr val="tx1"/>
                </a:solidFill>
              </a:rPr>
              <a:t>What is my before-work narrative?</a:t>
            </a:r>
          </a:p>
        </p:txBody>
      </p:sp>
      <p:sp>
        <p:nvSpPr>
          <p:cNvPr id="3" name="Content Placeholder 2">
            <a:extLst>
              <a:ext uri="{FF2B5EF4-FFF2-40B4-BE49-F238E27FC236}">
                <a16:creationId xmlns:a16="http://schemas.microsoft.com/office/drawing/2014/main" id="{78496DE8-98BD-2323-4841-D3E297A0BBA7}"/>
              </a:ext>
            </a:extLst>
          </p:cNvPr>
          <p:cNvSpPr>
            <a:spLocks noGrp="1"/>
          </p:cNvSpPr>
          <p:nvPr>
            <p:ph sz="half" idx="1"/>
          </p:nvPr>
        </p:nvSpPr>
        <p:spPr>
          <a:xfrm>
            <a:off x="94593" y="593835"/>
            <a:ext cx="8791385" cy="4525963"/>
          </a:xfrm>
        </p:spPr>
        <p:txBody>
          <a:bodyPr>
            <a:normAutofit/>
          </a:bodyPr>
          <a:lstStyle/>
          <a:p>
            <a:r>
              <a:rPr lang="en-US" sz="2400" dirty="0"/>
              <a:t>What is the narrative in my mind before going to work?</a:t>
            </a:r>
          </a:p>
          <a:p>
            <a:pPr lvl="1">
              <a:buFont typeface="Wingdings" panose="05000000000000000000" pitchFamily="2" charset="2"/>
              <a:buChar char="Ø"/>
            </a:pPr>
            <a:r>
              <a:rPr lang="en-US" sz="2000" dirty="0"/>
              <a:t>What feelings are associated with this?</a:t>
            </a:r>
          </a:p>
        </p:txBody>
      </p:sp>
      <p:sp>
        <p:nvSpPr>
          <p:cNvPr id="4" name="Content Placeholder 3">
            <a:extLst>
              <a:ext uri="{FF2B5EF4-FFF2-40B4-BE49-F238E27FC236}">
                <a16:creationId xmlns:a16="http://schemas.microsoft.com/office/drawing/2014/main" id="{AA84C156-4D7A-CAB5-0B81-82172A89CE64}"/>
              </a:ext>
            </a:extLst>
          </p:cNvPr>
          <p:cNvSpPr>
            <a:spLocks noGrp="1"/>
          </p:cNvSpPr>
          <p:nvPr>
            <p:ph sz="half" idx="2"/>
          </p:nvPr>
        </p:nvSpPr>
        <p:spPr>
          <a:xfrm>
            <a:off x="2711669" y="2478364"/>
            <a:ext cx="6337738" cy="4525963"/>
          </a:xfrm>
        </p:spPr>
        <p:txBody>
          <a:bodyPr>
            <a:normAutofit/>
          </a:bodyPr>
          <a:lstStyle/>
          <a:p>
            <a:r>
              <a:rPr lang="en-US" sz="2400" dirty="0"/>
              <a:t>What do I want it to be?</a:t>
            </a:r>
          </a:p>
          <a:p>
            <a:pPr marL="0" indent="0">
              <a:buNone/>
            </a:pPr>
            <a:r>
              <a:rPr lang="en-US" sz="2400" dirty="0"/>
              <a:t>     …even in the most stressful moments?</a:t>
            </a:r>
          </a:p>
        </p:txBody>
      </p:sp>
    </p:spTree>
    <p:extLst>
      <p:ext uri="{BB962C8B-B14F-4D97-AF65-F5344CB8AC3E}">
        <p14:creationId xmlns:p14="http://schemas.microsoft.com/office/powerpoint/2010/main" val="3992078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9BBD7-90C3-3843-A0D0-B5B2AAFCF7C3}"/>
              </a:ext>
            </a:extLst>
          </p:cNvPr>
          <p:cNvSpPr>
            <a:spLocks noGrp="1"/>
          </p:cNvSpPr>
          <p:nvPr>
            <p:ph type="title"/>
          </p:nvPr>
        </p:nvSpPr>
        <p:spPr>
          <a:xfrm>
            <a:off x="224192" y="688801"/>
            <a:ext cx="8229600" cy="1143000"/>
          </a:xfrm>
        </p:spPr>
        <p:txBody>
          <a:bodyPr>
            <a:normAutofit/>
          </a:bodyPr>
          <a:lstStyle/>
          <a:p>
            <a:r>
              <a:rPr lang="en-US" sz="4000" dirty="0">
                <a:solidFill>
                  <a:schemeClr val="tx1"/>
                </a:solidFill>
                <a:latin typeface="+mn-lt"/>
                <a:cs typeface="Helvetica" panose="020B0604020202020204" pitchFamily="34" charset="0"/>
              </a:rPr>
              <a:t>STRATEGIES</a:t>
            </a:r>
          </a:p>
        </p:txBody>
      </p:sp>
      <p:sp>
        <p:nvSpPr>
          <p:cNvPr id="3" name="Content Placeholder 2">
            <a:extLst>
              <a:ext uri="{FF2B5EF4-FFF2-40B4-BE49-F238E27FC236}">
                <a16:creationId xmlns:a16="http://schemas.microsoft.com/office/drawing/2014/main" id="{650C2EBA-5347-A23F-475C-0A605B84F80C}"/>
              </a:ext>
            </a:extLst>
          </p:cNvPr>
          <p:cNvSpPr>
            <a:spLocks noGrp="1"/>
          </p:cNvSpPr>
          <p:nvPr>
            <p:ph idx="1"/>
          </p:nvPr>
        </p:nvSpPr>
        <p:spPr>
          <a:xfrm>
            <a:off x="551985" y="2821227"/>
            <a:ext cx="7348026" cy="3318766"/>
          </a:xfrm>
        </p:spPr>
        <p:txBody>
          <a:bodyPr>
            <a:normAutofit lnSpcReduction="10000"/>
          </a:bodyPr>
          <a:lstStyle/>
          <a:p>
            <a:pPr marL="0" indent="0">
              <a:buNone/>
            </a:pPr>
            <a:r>
              <a:rPr lang="en-US" sz="2800" b="1" dirty="0"/>
              <a:t>True </a:t>
            </a:r>
            <a:r>
              <a:rPr lang="en-US" sz="2800" dirty="0"/>
              <a:t>self-care:</a:t>
            </a:r>
          </a:p>
          <a:p>
            <a:r>
              <a:rPr lang="en-US" dirty="0"/>
              <a:t>Sleep</a:t>
            </a:r>
          </a:p>
          <a:p>
            <a:r>
              <a:rPr lang="en-US" dirty="0"/>
              <a:t>Time management</a:t>
            </a:r>
          </a:p>
          <a:p>
            <a:r>
              <a:rPr lang="en-US" dirty="0"/>
              <a:t>Spirituality </a:t>
            </a:r>
          </a:p>
          <a:p>
            <a:r>
              <a:rPr lang="en-US" dirty="0"/>
              <a:t>Health and wellness</a:t>
            </a:r>
          </a:p>
          <a:p>
            <a:r>
              <a:rPr lang="en-US" dirty="0"/>
              <a:t>Fun and laughter</a:t>
            </a:r>
          </a:p>
          <a:p>
            <a:r>
              <a:rPr lang="en-US" dirty="0"/>
              <a:t>Motivation</a:t>
            </a:r>
          </a:p>
          <a:p>
            <a:r>
              <a:rPr lang="en-US" dirty="0"/>
              <a:t>Self compassion </a:t>
            </a:r>
          </a:p>
          <a:p>
            <a:endParaRPr lang="en-US" dirty="0"/>
          </a:p>
          <a:p>
            <a:endParaRPr lang="en-US" dirty="0"/>
          </a:p>
          <a:p>
            <a:endParaRPr lang="en-US" dirty="0"/>
          </a:p>
        </p:txBody>
      </p:sp>
      <p:pic>
        <p:nvPicPr>
          <p:cNvPr id="3076" name="Picture 4" descr="See the source image">
            <a:extLst>
              <a:ext uri="{FF2B5EF4-FFF2-40B4-BE49-F238E27FC236}">
                <a16:creationId xmlns:a16="http://schemas.microsoft.com/office/drawing/2014/main" id="{382C2F71-057B-88AA-96B9-AC558FCD7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966" y="2146747"/>
            <a:ext cx="2005723" cy="20189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See the source image">
            <a:extLst>
              <a:ext uri="{FF2B5EF4-FFF2-40B4-BE49-F238E27FC236}">
                <a16:creationId xmlns:a16="http://schemas.microsoft.com/office/drawing/2014/main" id="{11512128-2165-5626-0D44-7028D6D8F3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4966" y="4480610"/>
            <a:ext cx="2240244" cy="22701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FF4649B-544A-A434-CBD9-600C9D4300B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007565" y="3375354"/>
            <a:ext cx="2494323" cy="1780615"/>
          </a:xfrm>
          <a:prstGeom prst="rect">
            <a:avLst/>
          </a:prstGeom>
        </p:spPr>
      </p:pic>
    </p:spTree>
    <p:extLst>
      <p:ext uri="{BB962C8B-B14F-4D97-AF65-F5344CB8AC3E}">
        <p14:creationId xmlns:p14="http://schemas.microsoft.com/office/powerpoint/2010/main" val="3125791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C9ED89-402F-EF42-BC82-41E6E83DAB52}"/>
              </a:ext>
            </a:extLst>
          </p:cNvPr>
          <p:cNvSpPr>
            <a:spLocks noGrp="1" noChangeArrowheads="1"/>
          </p:cNvSpPr>
          <p:nvPr>
            <p:ph type="title"/>
          </p:nvPr>
        </p:nvSpPr>
        <p:spPr>
          <a:xfrm>
            <a:off x="800237" y="859950"/>
            <a:ext cx="7886700" cy="994172"/>
          </a:xfrm>
        </p:spPr>
        <p:txBody>
          <a:bodyPr>
            <a:normAutofit/>
          </a:bodyPr>
          <a:lstStyle/>
          <a:p>
            <a:pPr eaLnBrk="1" hangingPunct="1">
              <a:defRPr/>
            </a:pPr>
            <a:r>
              <a:rPr lang="en-US" sz="3200" b="1" dirty="0">
                <a:solidFill>
                  <a:schemeClr val="tx1"/>
                </a:solidFill>
                <a:latin typeface="+mn-lt"/>
                <a:ea typeface="ＭＳ Ｐゴシック" charset="0"/>
                <a:cs typeface="ＭＳ Ｐゴシック" charset="0"/>
              </a:rPr>
              <a:t>STRATEGIES</a:t>
            </a:r>
            <a:endParaRPr lang="en-US" sz="3200" dirty="0">
              <a:solidFill>
                <a:schemeClr val="tx1"/>
              </a:solidFill>
              <a:latin typeface="+mn-lt"/>
              <a:ea typeface="ＭＳ Ｐゴシック" charset="0"/>
              <a:cs typeface="ＭＳ Ｐゴシック" charset="0"/>
            </a:endParaRPr>
          </a:p>
        </p:txBody>
      </p:sp>
      <p:sp>
        <p:nvSpPr>
          <p:cNvPr id="8" name="TextBox 7">
            <a:extLst>
              <a:ext uri="{FF2B5EF4-FFF2-40B4-BE49-F238E27FC236}">
                <a16:creationId xmlns:a16="http://schemas.microsoft.com/office/drawing/2014/main" id="{7691ECC0-6159-974B-9857-75EB8DD64D55}"/>
              </a:ext>
            </a:extLst>
          </p:cNvPr>
          <p:cNvSpPr txBox="1">
            <a:spLocks noChangeArrowheads="1"/>
          </p:cNvSpPr>
          <p:nvPr/>
        </p:nvSpPr>
        <p:spPr bwMode="auto">
          <a:xfrm>
            <a:off x="7461155" y="6596354"/>
            <a:ext cx="1476686" cy="230832"/>
          </a:xfrm>
          <a:prstGeom prst="rect">
            <a:avLst/>
          </a:prstGeom>
          <a:no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900">
                <a:solidFill>
                  <a:schemeClr val="tx2"/>
                </a:solidFill>
              </a:rPr>
              <a:t>© </a:t>
            </a:r>
            <a:r>
              <a:rPr lang="en-US" altLang="en-US" sz="900" b="1" i="1">
                <a:solidFill>
                  <a:schemeClr val="tx2"/>
                </a:solidFill>
                <a:latin typeface="+mj-lt"/>
              </a:rPr>
              <a:t>Françoise Mathieu, 2019</a:t>
            </a:r>
          </a:p>
        </p:txBody>
      </p:sp>
      <p:pic>
        <p:nvPicPr>
          <p:cNvPr id="4" name="Picture 3">
            <a:extLst>
              <a:ext uri="{FF2B5EF4-FFF2-40B4-BE49-F238E27FC236}">
                <a16:creationId xmlns:a16="http://schemas.microsoft.com/office/drawing/2014/main" id="{4364871D-C5D7-4544-A785-A01F52F9D182}"/>
              </a:ext>
            </a:extLst>
          </p:cNvPr>
          <p:cNvPicPr>
            <a:picLocks noChangeAspect="1"/>
          </p:cNvPicPr>
          <p:nvPr/>
        </p:nvPicPr>
        <p:blipFill rotWithShape="1">
          <a:blip r:embed="rId3"/>
          <a:srcRect t="26339" b="11921"/>
          <a:stretch/>
        </p:blipFill>
        <p:spPr>
          <a:xfrm>
            <a:off x="307579" y="2478157"/>
            <a:ext cx="4781934" cy="3960278"/>
          </a:xfrm>
          <a:prstGeom prst="rect">
            <a:avLst/>
          </a:prstGeom>
        </p:spPr>
      </p:pic>
      <p:pic>
        <p:nvPicPr>
          <p:cNvPr id="2" name="Picture 1">
            <a:extLst>
              <a:ext uri="{FF2B5EF4-FFF2-40B4-BE49-F238E27FC236}">
                <a16:creationId xmlns:a16="http://schemas.microsoft.com/office/drawing/2014/main" id="{309F4A03-627B-C13A-5B88-CD52D9D0B572}"/>
              </a:ext>
            </a:extLst>
          </p:cNvPr>
          <p:cNvPicPr>
            <a:picLocks noChangeAspect="1"/>
          </p:cNvPicPr>
          <p:nvPr/>
        </p:nvPicPr>
        <p:blipFill rotWithShape="1">
          <a:blip r:embed="rId4"/>
          <a:srcRect b="65640"/>
          <a:stretch/>
        </p:blipFill>
        <p:spPr>
          <a:xfrm>
            <a:off x="5016629" y="2912142"/>
            <a:ext cx="3667183" cy="2000377"/>
          </a:xfrm>
          <a:prstGeom prst="rect">
            <a:avLst/>
          </a:prstGeom>
        </p:spPr>
      </p:pic>
      <p:pic>
        <p:nvPicPr>
          <p:cNvPr id="5" name="Picture 4" descr="Text&#10;&#10;Description automatically generated">
            <a:extLst>
              <a:ext uri="{FF2B5EF4-FFF2-40B4-BE49-F238E27FC236}">
                <a16:creationId xmlns:a16="http://schemas.microsoft.com/office/drawing/2014/main" id="{A5E90F0E-ED7E-0B70-BBFB-F333B9065F33}"/>
              </a:ext>
            </a:extLst>
          </p:cNvPr>
          <p:cNvPicPr>
            <a:picLocks noChangeAspect="1"/>
          </p:cNvPicPr>
          <p:nvPr/>
        </p:nvPicPr>
        <p:blipFill>
          <a:blip r:embed="rId5"/>
          <a:stretch>
            <a:fillRect/>
          </a:stretch>
        </p:blipFill>
        <p:spPr>
          <a:xfrm>
            <a:off x="6850221" y="5970539"/>
            <a:ext cx="1986200" cy="640709"/>
          </a:xfrm>
          <a:prstGeom prst="rect">
            <a:avLst/>
          </a:prstGeom>
        </p:spPr>
      </p:pic>
    </p:spTree>
    <p:extLst>
      <p:ext uri="{BB962C8B-B14F-4D97-AF65-F5344CB8AC3E}">
        <p14:creationId xmlns:p14="http://schemas.microsoft.com/office/powerpoint/2010/main" val="3694861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36116-ACDB-A0EA-4323-F35E511BA1AD}"/>
              </a:ext>
            </a:extLst>
          </p:cNvPr>
          <p:cNvSpPr>
            <a:spLocks noGrp="1"/>
          </p:cNvSpPr>
          <p:nvPr>
            <p:ph type="title"/>
          </p:nvPr>
        </p:nvSpPr>
        <p:spPr>
          <a:xfrm>
            <a:off x="563880" y="723260"/>
            <a:ext cx="8686800" cy="1143000"/>
          </a:xfrm>
        </p:spPr>
        <p:txBody>
          <a:bodyPr/>
          <a:lstStyle/>
          <a:p>
            <a:r>
              <a:rPr lang="en-US" dirty="0">
                <a:solidFill>
                  <a:schemeClr val="tx1"/>
                </a:solidFill>
              </a:rPr>
              <a:t>Home Life</a:t>
            </a:r>
          </a:p>
        </p:txBody>
      </p:sp>
      <p:sp>
        <p:nvSpPr>
          <p:cNvPr id="6" name="Content Placeholder 5">
            <a:extLst>
              <a:ext uri="{FF2B5EF4-FFF2-40B4-BE49-F238E27FC236}">
                <a16:creationId xmlns:a16="http://schemas.microsoft.com/office/drawing/2014/main" id="{71EF9269-5303-99C2-02C9-B98C2F068212}"/>
              </a:ext>
            </a:extLst>
          </p:cNvPr>
          <p:cNvSpPr>
            <a:spLocks noGrp="1"/>
          </p:cNvSpPr>
          <p:nvPr>
            <p:ph sz="quarter" idx="4"/>
          </p:nvPr>
        </p:nvSpPr>
        <p:spPr>
          <a:xfrm>
            <a:off x="204952" y="2307925"/>
            <a:ext cx="6122276" cy="4391956"/>
          </a:xfrm>
        </p:spPr>
        <p:txBody>
          <a:bodyPr>
            <a:noAutofit/>
          </a:bodyPr>
          <a:lstStyle/>
          <a:p>
            <a:pPr marL="0" indent="0">
              <a:buNone/>
            </a:pPr>
            <a:r>
              <a:rPr lang="en-US" b="1" dirty="0"/>
              <a:t>Relationships are our greatest safety net! </a:t>
            </a:r>
          </a:p>
          <a:p>
            <a:pPr lvl="1"/>
            <a:r>
              <a:rPr lang="en-US" sz="1800" dirty="0"/>
              <a:t>Keep a routine/rituals</a:t>
            </a:r>
          </a:p>
          <a:p>
            <a:pPr lvl="2">
              <a:buFont typeface="Wingdings" panose="05000000000000000000" pitchFamily="2" charset="2"/>
              <a:buChar char="Ø"/>
            </a:pPr>
            <a:r>
              <a:rPr lang="en-US" sz="1800" dirty="0"/>
              <a:t>Communication and connection</a:t>
            </a:r>
          </a:p>
          <a:p>
            <a:pPr lvl="1"/>
            <a:r>
              <a:rPr lang="en-US" sz="1800" dirty="0"/>
              <a:t>Regular updates</a:t>
            </a:r>
          </a:p>
          <a:p>
            <a:pPr lvl="2">
              <a:buFont typeface="Wingdings" panose="05000000000000000000" pitchFamily="2" charset="2"/>
              <a:buChar char="Ø"/>
            </a:pPr>
            <a:r>
              <a:rPr lang="en-US" sz="1800" dirty="0"/>
              <a:t>Understand the barriers</a:t>
            </a:r>
          </a:p>
          <a:p>
            <a:pPr lvl="1"/>
            <a:r>
              <a:rPr lang="en-US" sz="1800" dirty="0"/>
              <a:t>Compromise and balance, mutual empathy</a:t>
            </a:r>
          </a:p>
          <a:p>
            <a:pPr lvl="1"/>
            <a:r>
              <a:rPr lang="en-US" sz="1800" dirty="0"/>
              <a:t>Over food and drink</a:t>
            </a:r>
          </a:p>
        </p:txBody>
      </p:sp>
      <p:pic>
        <p:nvPicPr>
          <p:cNvPr id="4" name="Picture 3">
            <a:extLst>
              <a:ext uri="{FF2B5EF4-FFF2-40B4-BE49-F238E27FC236}">
                <a16:creationId xmlns:a16="http://schemas.microsoft.com/office/drawing/2014/main" id="{CC5778C4-7CE8-D125-413C-A5D7A954010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27228" y="4799338"/>
            <a:ext cx="2539146" cy="1800485"/>
          </a:xfrm>
          <a:prstGeom prst="rect">
            <a:avLst/>
          </a:prstGeom>
        </p:spPr>
      </p:pic>
    </p:spTree>
    <p:extLst>
      <p:ext uri="{BB962C8B-B14F-4D97-AF65-F5344CB8AC3E}">
        <p14:creationId xmlns:p14="http://schemas.microsoft.com/office/powerpoint/2010/main" val="3840426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90025" y="284898"/>
            <a:ext cx="7563949" cy="6126586"/>
          </a:xfrm>
          <a:prstGeom prst="rect">
            <a:avLst/>
          </a:prstGeom>
        </p:spPr>
      </p:pic>
      <p:sp>
        <p:nvSpPr>
          <p:cNvPr id="3" name="Rectangle 2">
            <a:extLst>
              <a:ext uri="{FF2B5EF4-FFF2-40B4-BE49-F238E27FC236}">
                <a16:creationId xmlns:a16="http://schemas.microsoft.com/office/drawing/2014/main" id="{6EC9ED89-402F-EF42-BC82-41E6E83DAB52}"/>
              </a:ext>
            </a:extLst>
          </p:cNvPr>
          <p:cNvSpPr>
            <a:spLocks noGrp="1" noChangeArrowheads="1"/>
          </p:cNvSpPr>
          <p:nvPr>
            <p:ph type="title"/>
          </p:nvPr>
        </p:nvSpPr>
        <p:spPr>
          <a:xfrm>
            <a:off x="1260386" y="5867043"/>
            <a:ext cx="6285185" cy="544441"/>
          </a:xfrm>
          <a:solidFill>
            <a:schemeClr val="bg1"/>
          </a:solidFill>
        </p:spPr>
        <p:txBody>
          <a:bodyPr>
            <a:normAutofit/>
          </a:bodyPr>
          <a:lstStyle/>
          <a:p>
            <a:pPr eaLnBrk="1" hangingPunct="1">
              <a:defRPr/>
            </a:pPr>
            <a:r>
              <a:rPr lang="en-US" sz="2700" b="1" dirty="0">
                <a:solidFill>
                  <a:schemeClr val="tx1"/>
                </a:solidFill>
                <a:latin typeface="Helvetica" pitchFamily="2" charset="0"/>
                <a:ea typeface="ＭＳ Ｐゴシック" charset="0"/>
                <a:cs typeface="ＭＳ Ｐゴシック" charset="0"/>
              </a:rPr>
              <a:t>www.cacnd.org/buildingresiliency</a:t>
            </a:r>
            <a:endParaRPr lang="en-US" sz="2700" dirty="0">
              <a:solidFill>
                <a:schemeClr val="tx1"/>
              </a:solidFill>
              <a:latin typeface="Helvetica" pitchFamily="2" charset="0"/>
              <a:ea typeface="ＭＳ Ｐゴシック" charset="0"/>
              <a:cs typeface="ＭＳ Ｐゴシック" charset="0"/>
            </a:endParaRPr>
          </a:p>
        </p:txBody>
      </p:sp>
    </p:spTree>
    <p:extLst>
      <p:ext uri="{BB962C8B-B14F-4D97-AF65-F5344CB8AC3E}">
        <p14:creationId xmlns:p14="http://schemas.microsoft.com/office/powerpoint/2010/main" val="27590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900818-DEEE-4544-9065-DFE1A8514851}"/>
              </a:ext>
            </a:extLst>
          </p:cNvPr>
          <p:cNvSpPr>
            <a:spLocks noGrp="1"/>
          </p:cNvSpPr>
          <p:nvPr>
            <p:ph idx="1"/>
          </p:nvPr>
        </p:nvSpPr>
        <p:spPr>
          <a:xfrm>
            <a:off x="204216" y="790316"/>
            <a:ext cx="8735568" cy="1096963"/>
          </a:xfrm>
        </p:spPr>
        <p:txBody>
          <a:bodyPr>
            <a:normAutofit/>
          </a:bodyPr>
          <a:lstStyle/>
          <a:p>
            <a:pPr marL="0" indent="0">
              <a:buNone/>
            </a:pPr>
            <a:r>
              <a:rPr lang="en-US" sz="4000" b="1" dirty="0"/>
              <a:t>Organizational Considerations</a:t>
            </a:r>
          </a:p>
        </p:txBody>
      </p:sp>
      <p:pic>
        <p:nvPicPr>
          <p:cNvPr id="4098" name="Picture 2" descr="I'm Gonna need you to complete the Organizational Survey - Meme Generator">
            <a:extLst>
              <a:ext uri="{FF2B5EF4-FFF2-40B4-BE49-F238E27FC236}">
                <a16:creationId xmlns:a16="http://schemas.microsoft.com/office/drawing/2014/main" id="{67EF8B2E-4FE8-5CDE-374E-252A136DB4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09" r="7395" b="30954"/>
          <a:stretch/>
        </p:blipFill>
        <p:spPr bwMode="auto">
          <a:xfrm>
            <a:off x="361506" y="2430095"/>
            <a:ext cx="6168045" cy="280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17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F5A3AB45-41A1-544D-A220-7C283A75D403}"/>
              </a:ext>
            </a:extLst>
          </p:cNvPr>
          <p:cNvPicPr>
            <a:picLocks noChangeAspect="1"/>
          </p:cNvPicPr>
          <p:nvPr/>
        </p:nvPicPr>
        <p:blipFill>
          <a:blip r:embed="rId3"/>
          <a:stretch>
            <a:fillRect/>
          </a:stretch>
        </p:blipFill>
        <p:spPr>
          <a:xfrm>
            <a:off x="91293" y="5794629"/>
            <a:ext cx="2169184" cy="699736"/>
          </a:xfrm>
          <a:prstGeom prst="rect">
            <a:avLst/>
          </a:prstGeom>
        </p:spPr>
      </p:pic>
      <p:sp>
        <p:nvSpPr>
          <p:cNvPr id="3" name="TextBox 1">
            <a:extLst>
              <a:ext uri="{FF2B5EF4-FFF2-40B4-BE49-F238E27FC236}">
                <a16:creationId xmlns:a16="http://schemas.microsoft.com/office/drawing/2014/main" id="{E10723FE-DD9C-D84E-BE26-2D1F4539EF33}"/>
              </a:ext>
            </a:extLst>
          </p:cNvPr>
          <p:cNvSpPr txBox="1">
            <a:spLocks noChangeArrowheads="1"/>
          </p:cNvSpPr>
          <p:nvPr/>
        </p:nvSpPr>
        <p:spPr bwMode="auto">
          <a:xfrm>
            <a:off x="332580" y="2421263"/>
            <a:ext cx="738757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Arial" panose="020B0604020202020204" pitchFamily="34" charset="0"/>
                <a:ea typeface="ＭＳ Ｐゴシック" panose="020B0600070205080204" pitchFamily="34" charset="-128"/>
              </a:defRPr>
            </a:lvl1pPr>
            <a:lvl2pPr marL="742950" indent="-285750" algn="just">
              <a:spcBef>
                <a:spcPct val="20000"/>
              </a:spcBef>
              <a:buChar char="–"/>
              <a:defRPr sz="2800">
                <a:solidFill>
                  <a:schemeClr val="bg1"/>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chemeClr val="bg1"/>
                </a:solidFill>
                <a:latin typeface="Arial" panose="020B0604020202020204" pitchFamily="34" charset="0"/>
                <a:ea typeface="ヒラギノ角ゴ Pro W3" charset="-128"/>
              </a:defRPr>
            </a:lvl3pPr>
            <a:lvl4pPr marL="1600200" indent="-228600">
              <a:spcBef>
                <a:spcPct val="20000"/>
              </a:spcBef>
              <a:buChar char="–"/>
              <a:defRPr sz="2000">
                <a:solidFill>
                  <a:schemeClr val="bg1"/>
                </a:solidFill>
                <a:latin typeface="Arial" panose="020B0604020202020204" pitchFamily="34" charset="0"/>
                <a:ea typeface="ヒラギノ角ゴ Pro W3" charset="-128"/>
              </a:defRPr>
            </a:lvl4pPr>
            <a:lvl5pPr marL="2057400" indent="-228600">
              <a:spcBef>
                <a:spcPct val="20000"/>
              </a:spcBef>
              <a:buChar char="»"/>
              <a:defRPr sz="2000">
                <a:solidFill>
                  <a:schemeClr val="bg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ea typeface="ヒラギノ角ゴ Pro W3" charset="-128"/>
              </a:defRPr>
            </a:lvl9pPr>
          </a:lstStyle>
          <a:p>
            <a:pPr algn="ctr">
              <a:spcBef>
                <a:spcPct val="0"/>
              </a:spcBef>
              <a:buFontTx/>
              <a:buNone/>
            </a:pPr>
            <a:r>
              <a:rPr lang="ja-JP" altLang="en-US" sz="2800" b="1" dirty="0">
                <a:solidFill>
                  <a:schemeClr val="tx1"/>
                </a:solidFill>
                <a:latin typeface="+mn-lt"/>
              </a:rPr>
              <a:t>“</a:t>
            </a:r>
            <a:r>
              <a:rPr lang="en-US" altLang="ja-JP" sz="2800" b="1" dirty="0">
                <a:solidFill>
                  <a:schemeClr val="tx1"/>
                </a:solidFill>
                <a:latin typeface="+mn-lt"/>
              </a:rPr>
              <a:t>The expectation that we can be immersed in suffering and loss daily and not be touched by it is as unrealistic as expecting to be able to walk through water without getting wet.</a:t>
            </a:r>
            <a:r>
              <a:rPr lang="ja-JP" altLang="en-US" sz="2800" b="1" dirty="0">
                <a:solidFill>
                  <a:schemeClr val="tx1"/>
                </a:solidFill>
                <a:latin typeface="+mn-lt"/>
              </a:rPr>
              <a:t>”</a:t>
            </a:r>
            <a:endParaRPr lang="en-US" altLang="ja-JP" sz="2800" b="1" dirty="0">
              <a:solidFill>
                <a:schemeClr val="tx1"/>
              </a:solidFill>
              <a:latin typeface="+mn-lt"/>
            </a:endParaRPr>
          </a:p>
          <a:p>
            <a:pPr algn="ctr">
              <a:spcBef>
                <a:spcPct val="0"/>
              </a:spcBef>
              <a:buFontTx/>
              <a:buNone/>
            </a:pPr>
            <a:endParaRPr lang="en-US" altLang="en-US" sz="2800" b="1" dirty="0">
              <a:solidFill>
                <a:schemeClr val="accent4">
                  <a:lumMod val="75000"/>
                </a:schemeClr>
              </a:solidFill>
              <a:latin typeface="+mn-lt"/>
            </a:endParaRPr>
          </a:p>
          <a:p>
            <a:pPr algn="r">
              <a:spcBef>
                <a:spcPct val="0"/>
              </a:spcBef>
              <a:buFontTx/>
              <a:buNone/>
            </a:pPr>
            <a:r>
              <a:rPr lang="en-US" altLang="en-US" sz="1600" b="1" i="1" dirty="0">
                <a:solidFill>
                  <a:schemeClr val="tx1"/>
                </a:solidFill>
                <a:latin typeface="+mn-lt"/>
              </a:rPr>
              <a:t>Rachel Naomi </a:t>
            </a:r>
            <a:r>
              <a:rPr lang="en-US" altLang="en-US" sz="1600" b="1" i="1" dirty="0" err="1">
                <a:solidFill>
                  <a:schemeClr val="tx1"/>
                </a:solidFill>
                <a:latin typeface="+mn-lt"/>
              </a:rPr>
              <a:t>Remen</a:t>
            </a:r>
            <a:r>
              <a:rPr lang="en-US" altLang="en-US" sz="1600" b="1" i="1" dirty="0">
                <a:solidFill>
                  <a:schemeClr val="tx1"/>
                </a:solidFill>
                <a:latin typeface="+mn-lt"/>
              </a:rPr>
              <a:t>, </a:t>
            </a:r>
          </a:p>
          <a:p>
            <a:pPr algn="r">
              <a:spcBef>
                <a:spcPct val="0"/>
              </a:spcBef>
              <a:buFontTx/>
              <a:buNone/>
            </a:pPr>
            <a:r>
              <a:rPr lang="en-US" altLang="en-US" sz="1600" b="1" i="1" dirty="0">
                <a:solidFill>
                  <a:schemeClr val="tx1"/>
                </a:solidFill>
                <a:latin typeface="+mn-lt"/>
              </a:rPr>
              <a:t>Kitchen Table Wisdom, 1996</a:t>
            </a:r>
          </a:p>
          <a:p>
            <a:pPr>
              <a:spcBef>
                <a:spcPct val="0"/>
              </a:spcBef>
              <a:buFontTx/>
              <a:buNone/>
            </a:pPr>
            <a:endParaRPr lang="en-US" altLang="en-US" sz="2400" b="1" dirty="0">
              <a:solidFill>
                <a:srgbClr val="1F4E8C"/>
              </a:solidFill>
              <a:latin typeface="+mn-lt"/>
            </a:endParaRPr>
          </a:p>
        </p:txBody>
      </p:sp>
      <p:sp>
        <p:nvSpPr>
          <p:cNvPr id="4" name="TextBox 3">
            <a:extLst>
              <a:ext uri="{FF2B5EF4-FFF2-40B4-BE49-F238E27FC236}">
                <a16:creationId xmlns:a16="http://schemas.microsoft.com/office/drawing/2014/main" id="{84CE95D8-F1DD-3F41-BC23-882EEC517D4F}"/>
              </a:ext>
            </a:extLst>
          </p:cNvPr>
          <p:cNvSpPr txBox="1">
            <a:spLocks noChangeArrowheads="1"/>
          </p:cNvSpPr>
          <p:nvPr/>
        </p:nvSpPr>
        <p:spPr bwMode="auto">
          <a:xfrm>
            <a:off x="91293" y="6492237"/>
            <a:ext cx="2169184" cy="230832"/>
          </a:xfrm>
          <a:prstGeom prst="rect">
            <a:avLst/>
          </a:prstGeom>
          <a:no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900" b="1" i="1" dirty="0">
                <a:solidFill>
                  <a:schemeClr val="tx2"/>
                </a:solidFill>
                <a:latin typeface="+mj-lt"/>
              </a:rPr>
              <a:t>Slide courtesy of Françoise Mathieu, 2019</a:t>
            </a:r>
          </a:p>
        </p:txBody>
      </p:sp>
      <p:sp>
        <p:nvSpPr>
          <p:cNvPr id="2" name="TextBox 1">
            <a:extLst>
              <a:ext uri="{FF2B5EF4-FFF2-40B4-BE49-F238E27FC236}">
                <a16:creationId xmlns:a16="http://schemas.microsoft.com/office/drawing/2014/main" id="{B8148A58-2A60-3BF3-4424-B37CF625FCF3}"/>
              </a:ext>
            </a:extLst>
          </p:cNvPr>
          <p:cNvSpPr txBox="1"/>
          <p:nvPr/>
        </p:nvSpPr>
        <p:spPr>
          <a:xfrm>
            <a:off x="364957" y="1181833"/>
            <a:ext cx="5808000" cy="707886"/>
          </a:xfrm>
          <a:prstGeom prst="rect">
            <a:avLst/>
          </a:prstGeom>
          <a:noFill/>
        </p:spPr>
        <p:txBody>
          <a:bodyPr wrap="none" rtlCol="0">
            <a:spAutoFit/>
          </a:bodyPr>
          <a:lstStyle/>
          <a:p>
            <a:r>
              <a:rPr lang="en-US" sz="4000" b="1" dirty="0"/>
              <a:t>Normalize the Problem</a:t>
            </a:r>
          </a:p>
        </p:txBody>
      </p:sp>
    </p:spTree>
    <p:extLst>
      <p:ext uri="{BB962C8B-B14F-4D97-AF65-F5344CB8AC3E}">
        <p14:creationId xmlns:p14="http://schemas.microsoft.com/office/powerpoint/2010/main" val="4055892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C08B-5928-FBFC-7D35-E18F106C0B37}"/>
              </a:ext>
            </a:extLst>
          </p:cNvPr>
          <p:cNvSpPr>
            <a:spLocks noGrp="1"/>
          </p:cNvSpPr>
          <p:nvPr>
            <p:ph type="title"/>
          </p:nvPr>
        </p:nvSpPr>
        <p:spPr>
          <a:xfrm>
            <a:off x="341587" y="493986"/>
            <a:ext cx="8229600" cy="1143000"/>
          </a:xfrm>
        </p:spPr>
        <p:txBody>
          <a:bodyPr/>
          <a:lstStyle/>
          <a:p>
            <a:r>
              <a:rPr lang="en-US" sz="3600" dirty="0">
                <a:solidFill>
                  <a:schemeClr val="tx1"/>
                </a:solidFill>
              </a:rPr>
              <a:t>But wait, who’s responsibility is it?</a:t>
            </a:r>
          </a:p>
        </p:txBody>
      </p:sp>
      <p:sp>
        <p:nvSpPr>
          <p:cNvPr id="4" name="Content Placeholder 3">
            <a:extLst>
              <a:ext uri="{FF2B5EF4-FFF2-40B4-BE49-F238E27FC236}">
                <a16:creationId xmlns:a16="http://schemas.microsoft.com/office/drawing/2014/main" id="{9BA9A18D-5049-4B50-5A4F-5B4B6FE4C3E2}"/>
              </a:ext>
            </a:extLst>
          </p:cNvPr>
          <p:cNvSpPr>
            <a:spLocks noGrp="1"/>
          </p:cNvSpPr>
          <p:nvPr>
            <p:ph sz="half" idx="1"/>
          </p:nvPr>
        </p:nvSpPr>
        <p:spPr>
          <a:xfrm>
            <a:off x="533400" y="1791373"/>
            <a:ext cx="4038600" cy="4525963"/>
          </a:xfrm>
        </p:spPr>
        <p:txBody>
          <a:bodyPr>
            <a:normAutofit/>
          </a:bodyPr>
          <a:lstStyle/>
          <a:p>
            <a:pPr marL="0" indent="0">
              <a:buNone/>
            </a:pPr>
            <a:r>
              <a:rPr lang="en-US" sz="4400" dirty="0"/>
              <a:t>Employee</a:t>
            </a:r>
          </a:p>
        </p:txBody>
      </p:sp>
      <p:sp>
        <p:nvSpPr>
          <p:cNvPr id="5" name="Content Placeholder 4">
            <a:extLst>
              <a:ext uri="{FF2B5EF4-FFF2-40B4-BE49-F238E27FC236}">
                <a16:creationId xmlns:a16="http://schemas.microsoft.com/office/drawing/2014/main" id="{BD3B88D6-C6F2-DE31-DB7A-7CE3971C752E}"/>
              </a:ext>
            </a:extLst>
          </p:cNvPr>
          <p:cNvSpPr>
            <a:spLocks noGrp="1"/>
          </p:cNvSpPr>
          <p:nvPr>
            <p:ph sz="half" idx="2"/>
          </p:nvPr>
        </p:nvSpPr>
        <p:spPr>
          <a:xfrm>
            <a:off x="4795656" y="1835220"/>
            <a:ext cx="4038600" cy="4525963"/>
          </a:xfrm>
        </p:spPr>
        <p:txBody>
          <a:bodyPr/>
          <a:lstStyle/>
          <a:p>
            <a:pPr marL="0" indent="0">
              <a:buNone/>
            </a:pPr>
            <a:r>
              <a:rPr lang="en-US" sz="4400" dirty="0"/>
              <a:t>Organization</a:t>
            </a:r>
            <a:r>
              <a:rPr lang="en-US" dirty="0"/>
              <a:t> </a:t>
            </a:r>
          </a:p>
        </p:txBody>
      </p:sp>
      <p:sp>
        <p:nvSpPr>
          <p:cNvPr id="6" name="Arrow: Curved Up 5">
            <a:extLst>
              <a:ext uri="{FF2B5EF4-FFF2-40B4-BE49-F238E27FC236}">
                <a16:creationId xmlns:a16="http://schemas.microsoft.com/office/drawing/2014/main" id="{AFE373B1-09AF-FC47-CF89-CE606FA9B357}"/>
              </a:ext>
            </a:extLst>
          </p:cNvPr>
          <p:cNvSpPr/>
          <p:nvPr/>
        </p:nvSpPr>
        <p:spPr>
          <a:xfrm flipH="1">
            <a:off x="2912142" y="4528180"/>
            <a:ext cx="2270850" cy="1007936"/>
          </a:xfrm>
          <a:prstGeom prst="curved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sp>
        <p:nvSpPr>
          <p:cNvPr id="7" name="Arrow: Curved Down 6">
            <a:extLst>
              <a:ext uri="{FF2B5EF4-FFF2-40B4-BE49-F238E27FC236}">
                <a16:creationId xmlns:a16="http://schemas.microsoft.com/office/drawing/2014/main" id="{FE68E89D-9520-132A-8B54-44D94BD54CE5}"/>
              </a:ext>
            </a:extLst>
          </p:cNvPr>
          <p:cNvSpPr/>
          <p:nvPr/>
        </p:nvSpPr>
        <p:spPr>
          <a:xfrm>
            <a:off x="2958353" y="2770094"/>
            <a:ext cx="2375647" cy="878541"/>
          </a:xfrm>
          <a:prstGeom prst="curved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24272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CFCFD-AE06-6A0B-FDC7-7417BC51949D}"/>
              </a:ext>
            </a:extLst>
          </p:cNvPr>
          <p:cNvSpPr>
            <a:spLocks noGrp="1"/>
          </p:cNvSpPr>
          <p:nvPr>
            <p:ph type="title"/>
          </p:nvPr>
        </p:nvSpPr>
        <p:spPr>
          <a:xfrm>
            <a:off x="494687" y="815051"/>
            <a:ext cx="7524003" cy="970450"/>
          </a:xfrm>
        </p:spPr>
        <p:txBody>
          <a:bodyPr/>
          <a:lstStyle/>
          <a:p>
            <a:r>
              <a:rPr lang="en-US" dirty="0"/>
              <a:t>What are the benefits?</a:t>
            </a:r>
          </a:p>
        </p:txBody>
      </p:sp>
      <p:sp>
        <p:nvSpPr>
          <p:cNvPr id="3" name="Content Placeholder 2">
            <a:extLst>
              <a:ext uri="{FF2B5EF4-FFF2-40B4-BE49-F238E27FC236}">
                <a16:creationId xmlns:a16="http://schemas.microsoft.com/office/drawing/2014/main" id="{2F28E5AB-573B-1309-38BF-2F5F0D73241E}"/>
              </a:ext>
            </a:extLst>
          </p:cNvPr>
          <p:cNvSpPr>
            <a:spLocks noGrp="1"/>
          </p:cNvSpPr>
          <p:nvPr>
            <p:ph sz="half" idx="1"/>
          </p:nvPr>
        </p:nvSpPr>
        <p:spPr>
          <a:xfrm>
            <a:off x="620811" y="2222393"/>
            <a:ext cx="4497728" cy="3638763"/>
          </a:xfrm>
        </p:spPr>
        <p:txBody>
          <a:bodyPr/>
          <a:lstStyle/>
          <a:p>
            <a:r>
              <a:rPr lang="en-US" dirty="0"/>
              <a:t>Resilience and less turnover</a:t>
            </a:r>
          </a:p>
          <a:p>
            <a:r>
              <a:rPr lang="en-US" dirty="0"/>
              <a:t>Recognition and normalization</a:t>
            </a:r>
          </a:p>
          <a:p>
            <a:r>
              <a:rPr lang="en-US" dirty="0"/>
              <a:t>Cost Savings</a:t>
            </a:r>
          </a:p>
          <a:p>
            <a:r>
              <a:rPr lang="en-US" dirty="0"/>
              <a:t>Positivity </a:t>
            </a:r>
          </a:p>
          <a:p>
            <a:r>
              <a:rPr lang="en-US" dirty="0"/>
              <a:t>Support</a:t>
            </a:r>
          </a:p>
          <a:p>
            <a:r>
              <a:rPr lang="en-US" dirty="0"/>
              <a:t>Healthy boundaries</a:t>
            </a:r>
          </a:p>
          <a:p>
            <a:r>
              <a:rPr lang="en-US" dirty="0"/>
              <a:t>Increased individual wellbeing</a:t>
            </a:r>
          </a:p>
          <a:p>
            <a:r>
              <a:rPr lang="en-US" dirty="0"/>
              <a:t>Community success</a:t>
            </a:r>
          </a:p>
        </p:txBody>
      </p:sp>
      <p:pic>
        <p:nvPicPr>
          <p:cNvPr id="1026" name="Picture 2" descr="YES! - fist pump baby | Meme Generator">
            <a:extLst>
              <a:ext uri="{FF2B5EF4-FFF2-40B4-BE49-F238E27FC236}">
                <a16:creationId xmlns:a16="http://schemas.microsoft.com/office/drawing/2014/main" id="{1AC6B4D9-CCA9-50F5-DA39-53516781E0F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46267" y="2833306"/>
            <a:ext cx="3671887" cy="241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102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5FDC-2B33-8244-9419-8370F5B7BBEC}"/>
              </a:ext>
            </a:extLst>
          </p:cNvPr>
          <p:cNvSpPr>
            <a:spLocks noGrp="1"/>
          </p:cNvSpPr>
          <p:nvPr>
            <p:ph type="title"/>
          </p:nvPr>
        </p:nvSpPr>
        <p:spPr>
          <a:xfrm>
            <a:off x="244549" y="704407"/>
            <a:ext cx="8229600" cy="1143000"/>
          </a:xfrm>
        </p:spPr>
        <p:txBody>
          <a:bodyPr>
            <a:normAutofit fontScale="90000"/>
          </a:bodyPr>
          <a:lstStyle/>
          <a:p>
            <a:br>
              <a:rPr lang="en-US" sz="4400" dirty="0">
                <a:solidFill>
                  <a:schemeClr val="accent4">
                    <a:lumMod val="75000"/>
                  </a:schemeClr>
                </a:solidFill>
              </a:rPr>
            </a:br>
            <a:r>
              <a:rPr lang="en-US" sz="4000" dirty="0">
                <a:solidFill>
                  <a:schemeClr val="tx1"/>
                </a:solidFill>
              </a:rPr>
              <a:t>Organizational</a:t>
            </a:r>
            <a:br>
              <a:rPr lang="en-US" sz="4000" dirty="0">
                <a:solidFill>
                  <a:schemeClr val="tx1"/>
                </a:solidFill>
              </a:rPr>
            </a:br>
            <a:r>
              <a:rPr lang="en-US" sz="4000" dirty="0">
                <a:solidFill>
                  <a:schemeClr val="tx1"/>
                </a:solidFill>
              </a:rPr>
              <a:t>Intervention Planning</a:t>
            </a:r>
            <a:endParaRPr lang="en-US" dirty="0">
              <a:solidFill>
                <a:schemeClr val="tx1"/>
              </a:solidFill>
            </a:endParaRPr>
          </a:p>
        </p:txBody>
      </p:sp>
      <p:sp>
        <p:nvSpPr>
          <p:cNvPr id="3" name="Content Placeholder 2">
            <a:extLst>
              <a:ext uri="{FF2B5EF4-FFF2-40B4-BE49-F238E27FC236}">
                <a16:creationId xmlns:a16="http://schemas.microsoft.com/office/drawing/2014/main" id="{EE4C0C95-4C0C-EC4D-BA6D-5100E46A2B2B}"/>
              </a:ext>
            </a:extLst>
          </p:cNvPr>
          <p:cNvSpPr>
            <a:spLocks noGrp="1"/>
          </p:cNvSpPr>
          <p:nvPr>
            <p:ph idx="1"/>
          </p:nvPr>
        </p:nvSpPr>
        <p:spPr>
          <a:xfrm>
            <a:off x="212651" y="2603039"/>
            <a:ext cx="8686800" cy="4525963"/>
          </a:xfrm>
        </p:spPr>
        <p:txBody>
          <a:bodyPr/>
          <a:lstStyle/>
          <a:p>
            <a:pPr marL="0" indent="0">
              <a:buNone/>
            </a:pPr>
            <a:r>
              <a:rPr lang="en-US" sz="2800" i="1" dirty="0">
                <a:solidFill>
                  <a:schemeClr val="tx1"/>
                </a:solidFill>
              </a:rPr>
              <a:t>What are first steps your organization can take?</a:t>
            </a:r>
            <a:br>
              <a:rPr lang="en-US" sz="2800" i="1" dirty="0">
                <a:solidFill>
                  <a:schemeClr val="tx1"/>
                </a:solidFill>
              </a:rPr>
            </a:br>
            <a:r>
              <a:rPr lang="en-US" sz="2800" i="1" dirty="0">
                <a:solidFill>
                  <a:schemeClr val="tx1"/>
                </a:solidFill>
              </a:rPr>
              <a:t>How can you advocate for change?</a:t>
            </a:r>
          </a:p>
          <a:p>
            <a:pPr lvl="1"/>
            <a:r>
              <a:rPr lang="en-US" sz="2000" dirty="0">
                <a:solidFill>
                  <a:schemeClr val="tx1"/>
                </a:solidFill>
              </a:rPr>
              <a:t>Who are the champions/influencers/partners?</a:t>
            </a:r>
          </a:p>
          <a:p>
            <a:pPr lvl="1"/>
            <a:r>
              <a:rPr lang="en-US" sz="2000" dirty="0">
                <a:solidFill>
                  <a:schemeClr val="tx1"/>
                </a:solidFill>
              </a:rPr>
              <a:t>Who has passion and agency buy-in?</a:t>
            </a:r>
          </a:p>
          <a:p>
            <a:pPr lvl="1"/>
            <a:r>
              <a:rPr lang="en-US" sz="2000" dirty="0">
                <a:solidFill>
                  <a:schemeClr val="tx1"/>
                </a:solidFill>
              </a:rPr>
              <a:t>What are easy ways to start changing culture?</a:t>
            </a:r>
          </a:p>
          <a:p>
            <a:pPr lvl="2">
              <a:buFont typeface="Wingdings" panose="05000000000000000000" pitchFamily="2" charset="2"/>
              <a:buChar char="Ø"/>
            </a:pPr>
            <a:r>
              <a:rPr lang="en-US" sz="1800" i="1" dirty="0">
                <a:solidFill>
                  <a:schemeClr val="tx1"/>
                </a:solidFill>
              </a:rPr>
              <a:t>What can I do when I leave here today?</a:t>
            </a:r>
          </a:p>
          <a:p>
            <a:pPr lvl="2">
              <a:buFont typeface="Wingdings" panose="05000000000000000000" pitchFamily="2" charset="2"/>
              <a:buChar char="Ø"/>
            </a:pPr>
            <a:r>
              <a:rPr lang="en-US" sz="1800" i="1" dirty="0">
                <a:solidFill>
                  <a:schemeClr val="tx1"/>
                </a:solidFill>
              </a:rPr>
              <a:t>What barriers can I expect?</a:t>
            </a:r>
          </a:p>
          <a:p>
            <a:endParaRPr lang="en-US" dirty="0"/>
          </a:p>
        </p:txBody>
      </p:sp>
      <p:pic>
        <p:nvPicPr>
          <p:cNvPr id="6" name="Picture 5">
            <a:extLst>
              <a:ext uri="{FF2B5EF4-FFF2-40B4-BE49-F238E27FC236}">
                <a16:creationId xmlns:a16="http://schemas.microsoft.com/office/drawing/2014/main" id="{48F866D9-EB9E-4838-947F-BC19C5603FC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865761" y="917058"/>
            <a:ext cx="3033690" cy="1860698"/>
          </a:xfrm>
          <a:prstGeom prst="rect">
            <a:avLst/>
          </a:prstGeom>
        </p:spPr>
      </p:pic>
      <p:sp>
        <p:nvSpPr>
          <p:cNvPr id="7" name="TextBox 6">
            <a:extLst>
              <a:ext uri="{FF2B5EF4-FFF2-40B4-BE49-F238E27FC236}">
                <a16:creationId xmlns:a16="http://schemas.microsoft.com/office/drawing/2014/main" id="{B1867789-6206-4327-BD9E-3851351B33CA}"/>
              </a:ext>
            </a:extLst>
          </p:cNvPr>
          <p:cNvSpPr txBox="1"/>
          <p:nvPr/>
        </p:nvSpPr>
        <p:spPr>
          <a:xfrm>
            <a:off x="2932770" y="6954284"/>
            <a:ext cx="3534937" cy="230832"/>
          </a:xfrm>
          <a:prstGeom prst="rect">
            <a:avLst/>
          </a:prstGeom>
          <a:noFill/>
        </p:spPr>
        <p:txBody>
          <a:bodyPr wrap="square" rtlCol="0">
            <a:spAutoFit/>
          </a:bodyPr>
          <a:lstStyle/>
          <a:p>
            <a:r>
              <a:rPr lang="en-US" sz="900">
                <a:hlinkClick r:id="rId3" tooltip="https://flatworldknowledge.lardbucket.org/books/public-speaking-practice-and-ethics/s12-03-putting-it-together-steps-to-c.html"/>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1808502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EAE20-E816-CB1A-8EBD-E3236367859E}"/>
              </a:ext>
            </a:extLst>
          </p:cNvPr>
          <p:cNvSpPr>
            <a:spLocks noGrp="1"/>
          </p:cNvSpPr>
          <p:nvPr>
            <p:ph type="title"/>
          </p:nvPr>
        </p:nvSpPr>
        <p:spPr>
          <a:xfrm>
            <a:off x="568259" y="783519"/>
            <a:ext cx="7524003" cy="970450"/>
          </a:xfrm>
        </p:spPr>
        <p:txBody>
          <a:bodyPr>
            <a:normAutofit/>
          </a:bodyPr>
          <a:lstStyle/>
          <a:p>
            <a:r>
              <a:rPr lang="en-US" sz="4400" b="1" dirty="0">
                <a:solidFill>
                  <a:schemeClr val="tx1"/>
                </a:solidFill>
              </a:rPr>
              <a:t>Acknowledgement</a:t>
            </a:r>
            <a:endParaRPr lang="en-US" b="1" dirty="0">
              <a:solidFill>
                <a:schemeClr val="tx1"/>
              </a:solidFill>
            </a:endParaRPr>
          </a:p>
        </p:txBody>
      </p:sp>
      <p:sp>
        <p:nvSpPr>
          <p:cNvPr id="3" name="Content Placeholder 2">
            <a:extLst>
              <a:ext uri="{FF2B5EF4-FFF2-40B4-BE49-F238E27FC236}">
                <a16:creationId xmlns:a16="http://schemas.microsoft.com/office/drawing/2014/main" id="{12AC9C1D-F186-DFB3-34BE-A0CB49741793}"/>
              </a:ext>
            </a:extLst>
          </p:cNvPr>
          <p:cNvSpPr>
            <a:spLocks noGrp="1"/>
          </p:cNvSpPr>
          <p:nvPr>
            <p:ph idx="1"/>
          </p:nvPr>
        </p:nvSpPr>
        <p:spPr>
          <a:xfrm>
            <a:off x="457200" y="2085839"/>
            <a:ext cx="8229600" cy="4525963"/>
          </a:xfrm>
        </p:spPr>
        <p:txBody>
          <a:bodyPr>
            <a:normAutofit/>
          </a:bodyPr>
          <a:lstStyle/>
          <a:p>
            <a:pPr marL="0" indent="0" algn="ctr">
              <a:buNone/>
            </a:pPr>
            <a:endParaRPr lang="en-US" dirty="0"/>
          </a:p>
          <a:p>
            <a:r>
              <a:rPr lang="en-US" dirty="0"/>
              <a:t>Employee of the week/month</a:t>
            </a:r>
          </a:p>
          <a:p>
            <a:r>
              <a:rPr lang="en-US" dirty="0"/>
              <a:t>Recognition board</a:t>
            </a:r>
          </a:p>
          <a:p>
            <a:r>
              <a:rPr lang="en-US" dirty="0"/>
              <a:t>Fun!</a:t>
            </a:r>
          </a:p>
          <a:p>
            <a:r>
              <a:rPr lang="en-US" dirty="0"/>
              <a:t>Data and updates</a:t>
            </a:r>
          </a:p>
          <a:p>
            <a:r>
              <a:rPr lang="en-US" dirty="0"/>
              <a:t>Feedback from the community</a:t>
            </a:r>
          </a:p>
          <a:p>
            <a:r>
              <a:rPr lang="en-US" dirty="0"/>
              <a:t>Online presence</a:t>
            </a:r>
          </a:p>
          <a:p>
            <a:r>
              <a:rPr lang="en-US" dirty="0"/>
              <a:t>National Journalism Day</a:t>
            </a:r>
          </a:p>
          <a:p>
            <a:r>
              <a:rPr lang="en-US" dirty="0"/>
              <a:t>Training and feedback from the communities</a:t>
            </a:r>
          </a:p>
          <a:p>
            <a:endParaRPr lang="en-US" dirty="0"/>
          </a:p>
          <a:p>
            <a:endParaRPr lang="en-US" dirty="0"/>
          </a:p>
          <a:p>
            <a:endParaRPr lang="en-US" dirty="0"/>
          </a:p>
        </p:txBody>
      </p:sp>
      <p:pic>
        <p:nvPicPr>
          <p:cNvPr id="2050" name="Picture 2" descr="Employee Of The Year Meme / 15 Memes Everyone Who Works In An Office ...">
            <a:extLst>
              <a:ext uri="{FF2B5EF4-FFF2-40B4-BE49-F238E27FC236}">
                <a16:creationId xmlns:a16="http://schemas.microsoft.com/office/drawing/2014/main" id="{7C35D931-5561-ECF2-7DD5-87B0D9B97E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002" y="1513490"/>
            <a:ext cx="2865557" cy="283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086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C4BD78-2AFE-4857-9704-837E19324E40}"/>
              </a:ext>
            </a:extLst>
          </p:cNvPr>
          <p:cNvSpPr>
            <a:spLocks noGrp="1"/>
          </p:cNvSpPr>
          <p:nvPr>
            <p:ph idx="1"/>
          </p:nvPr>
        </p:nvSpPr>
        <p:spPr>
          <a:xfrm>
            <a:off x="-1318980" y="943710"/>
            <a:ext cx="8229600" cy="1009781"/>
          </a:xfrm>
        </p:spPr>
        <p:txBody>
          <a:bodyPr>
            <a:normAutofit/>
          </a:bodyPr>
          <a:lstStyle/>
          <a:p>
            <a:pPr marL="0" indent="0" algn="ctr">
              <a:buNone/>
            </a:pPr>
            <a:r>
              <a:rPr lang="en-US" sz="4800" b="1" dirty="0"/>
              <a:t>So, now what?</a:t>
            </a:r>
          </a:p>
        </p:txBody>
      </p:sp>
      <p:pic>
        <p:nvPicPr>
          <p:cNvPr id="1026" name="Picture 2" descr="See the source image">
            <a:extLst>
              <a:ext uri="{FF2B5EF4-FFF2-40B4-BE49-F238E27FC236}">
                <a16:creationId xmlns:a16="http://schemas.microsoft.com/office/drawing/2014/main" id="{F08168A4-73B6-42A1-8529-54D888FDCF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82936"/>
            <a:ext cx="4677240" cy="242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06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418CF97-4628-49CD-BC0B-F3604A96A78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075601" y="1399553"/>
            <a:ext cx="4038600" cy="4058894"/>
          </a:xfrm>
          <a:prstGeom prst="rect">
            <a:avLst/>
          </a:prstGeom>
        </p:spPr>
      </p:pic>
      <p:pic>
        <p:nvPicPr>
          <p:cNvPr id="13" name="Picture 12">
            <a:extLst>
              <a:ext uri="{FF2B5EF4-FFF2-40B4-BE49-F238E27FC236}">
                <a16:creationId xmlns:a16="http://schemas.microsoft.com/office/drawing/2014/main" id="{1584C703-A5CB-4B9C-8FD1-13D0FB1F13B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00197" y="2372762"/>
            <a:ext cx="4148003" cy="3785838"/>
          </a:xfrm>
          <a:prstGeom prst="rect">
            <a:avLst/>
          </a:prstGeom>
        </p:spPr>
      </p:pic>
      <p:sp>
        <p:nvSpPr>
          <p:cNvPr id="3" name="Content Placeholder 2">
            <a:extLst>
              <a:ext uri="{FF2B5EF4-FFF2-40B4-BE49-F238E27FC236}">
                <a16:creationId xmlns:a16="http://schemas.microsoft.com/office/drawing/2014/main" id="{547ACA8F-E557-4C18-94CC-93BBA860C8B3}"/>
              </a:ext>
            </a:extLst>
          </p:cNvPr>
          <p:cNvSpPr>
            <a:spLocks noGrp="1"/>
          </p:cNvSpPr>
          <p:nvPr>
            <p:ph sz="half" idx="1"/>
          </p:nvPr>
        </p:nvSpPr>
        <p:spPr>
          <a:xfrm>
            <a:off x="949900" y="2731908"/>
            <a:ext cx="4038600" cy="3067545"/>
          </a:xfrm>
        </p:spPr>
        <p:txBody>
          <a:bodyPr>
            <a:normAutofit/>
          </a:bodyPr>
          <a:lstStyle/>
          <a:p>
            <a:r>
              <a:rPr lang="en-US" sz="2400" dirty="0">
                <a:solidFill>
                  <a:schemeClr val="bg1"/>
                </a:solidFill>
              </a:rPr>
              <a:t>Gratitude</a:t>
            </a:r>
          </a:p>
          <a:p>
            <a:r>
              <a:rPr lang="en-US" sz="2400" dirty="0">
                <a:solidFill>
                  <a:schemeClr val="bg1"/>
                </a:solidFill>
              </a:rPr>
              <a:t>Motivation</a:t>
            </a:r>
          </a:p>
          <a:p>
            <a:r>
              <a:rPr lang="en-US" sz="2400" dirty="0">
                <a:solidFill>
                  <a:schemeClr val="bg1"/>
                </a:solidFill>
              </a:rPr>
              <a:t>Goal</a:t>
            </a:r>
          </a:p>
          <a:p>
            <a:r>
              <a:rPr lang="en-US" sz="2400" dirty="0">
                <a:solidFill>
                  <a:schemeClr val="bg1"/>
                </a:solidFill>
              </a:rPr>
              <a:t>Symbolism</a:t>
            </a:r>
          </a:p>
          <a:p>
            <a:r>
              <a:rPr lang="en-US" sz="2400" dirty="0">
                <a:solidFill>
                  <a:schemeClr val="bg1"/>
                </a:solidFill>
              </a:rPr>
              <a:t>Reminders</a:t>
            </a:r>
          </a:p>
        </p:txBody>
      </p:sp>
      <p:sp>
        <p:nvSpPr>
          <p:cNvPr id="4" name="Content Placeholder 3">
            <a:extLst>
              <a:ext uri="{FF2B5EF4-FFF2-40B4-BE49-F238E27FC236}">
                <a16:creationId xmlns:a16="http://schemas.microsoft.com/office/drawing/2014/main" id="{70645F32-41F3-49E3-9C28-7DB084253980}"/>
              </a:ext>
            </a:extLst>
          </p:cNvPr>
          <p:cNvSpPr>
            <a:spLocks noGrp="1"/>
          </p:cNvSpPr>
          <p:nvPr>
            <p:ph sz="half" idx="2"/>
          </p:nvPr>
        </p:nvSpPr>
        <p:spPr>
          <a:xfrm>
            <a:off x="5415901" y="2154084"/>
            <a:ext cx="4038600" cy="2111596"/>
          </a:xfrm>
        </p:spPr>
        <p:txBody>
          <a:bodyPr>
            <a:normAutofit/>
          </a:bodyPr>
          <a:lstStyle/>
          <a:p>
            <a:r>
              <a:rPr lang="en-US" sz="2400" i="1" dirty="0">
                <a:solidFill>
                  <a:schemeClr val="bg1"/>
                </a:solidFill>
              </a:rPr>
              <a:t>Why am I here?</a:t>
            </a:r>
          </a:p>
          <a:p>
            <a:r>
              <a:rPr lang="en-US" sz="2400" i="1" dirty="0">
                <a:solidFill>
                  <a:schemeClr val="bg1"/>
                </a:solidFill>
              </a:rPr>
              <a:t>What makes me</a:t>
            </a:r>
            <a:br>
              <a:rPr lang="en-US" sz="2400" i="1" dirty="0">
                <a:solidFill>
                  <a:schemeClr val="bg1"/>
                </a:solidFill>
              </a:rPr>
            </a:br>
            <a:r>
              <a:rPr lang="en-US" sz="2400" i="1" dirty="0">
                <a:solidFill>
                  <a:schemeClr val="bg1"/>
                </a:solidFill>
              </a:rPr>
              <a:t>want to be here?</a:t>
            </a:r>
          </a:p>
        </p:txBody>
      </p:sp>
      <p:sp>
        <p:nvSpPr>
          <p:cNvPr id="14" name="TextBox 13">
            <a:extLst>
              <a:ext uri="{FF2B5EF4-FFF2-40B4-BE49-F238E27FC236}">
                <a16:creationId xmlns:a16="http://schemas.microsoft.com/office/drawing/2014/main" id="{FDCB0913-FFFE-4D6D-BC26-961BDB74D25D}"/>
              </a:ext>
            </a:extLst>
          </p:cNvPr>
          <p:cNvSpPr txBox="1"/>
          <p:nvPr/>
        </p:nvSpPr>
        <p:spPr>
          <a:xfrm>
            <a:off x="29799" y="998101"/>
            <a:ext cx="5617920" cy="769441"/>
          </a:xfrm>
          <a:prstGeom prst="rect">
            <a:avLst/>
          </a:prstGeom>
          <a:noFill/>
        </p:spPr>
        <p:txBody>
          <a:bodyPr wrap="square" rtlCol="0">
            <a:spAutoFit/>
          </a:bodyPr>
          <a:lstStyle/>
          <a:p>
            <a:pPr algn="ctr"/>
            <a:r>
              <a:rPr lang="en-US" sz="4400" b="1" dirty="0"/>
              <a:t>Last but not least….</a:t>
            </a:r>
          </a:p>
        </p:txBody>
      </p:sp>
    </p:spTree>
    <p:extLst>
      <p:ext uri="{BB962C8B-B14F-4D97-AF65-F5344CB8AC3E}">
        <p14:creationId xmlns:p14="http://schemas.microsoft.com/office/powerpoint/2010/main" val="1045829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00E78FC9-1E29-0448-AD00-5D6B448C53A8}"/>
              </a:ext>
            </a:extLst>
          </p:cNvPr>
          <p:cNvSpPr txBox="1">
            <a:spLocks noChangeArrowheads="1"/>
          </p:cNvSpPr>
          <p:nvPr/>
        </p:nvSpPr>
        <p:spPr>
          <a:xfrm>
            <a:off x="145281" y="5312038"/>
            <a:ext cx="7145424" cy="112728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3200" b="1" dirty="0"/>
              <a:t>Remember the rewards of the work</a:t>
            </a:r>
          </a:p>
          <a:p>
            <a:endParaRPr lang="en-US" altLang="en-US" b="1" dirty="0">
              <a:solidFill>
                <a:srgbClr val="1F4E8C"/>
              </a:solidFill>
              <a:latin typeface="Helvetica" pitchFamily="2" charset="0"/>
            </a:endParaRPr>
          </a:p>
        </p:txBody>
      </p:sp>
      <p:sp>
        <p:nvSpPr>
          <p:cNvPr id="5" name="TextBox 4">
            <a:extLst>
              <a:ext uri="{FF2B5EF4-FFF2-40B4-BE49-F238E27FC236}">
                <a16:creationId xmlns:a16="http://schemas.microsoft.com/office/drawing/2014/main" id="{04642545-E3E5-4C93-BB11-6081F32629C8}"/>
              </a:ext>
            </a:extLst>
          </p:cNvPr>
          <p:cNvSpPr txBox="1"/>
          <p:nvPr/>
        </p:nvSpPr>
        <p:spPr>
          <a:xfrm>
            <a:off x="145281" y="3186333"/>
            <a:ext cx="7967913" cy="1569660"/>
          </a:xfrm>
          <a:prstGeom prst="rect">
            <a:avLst/>
          </a:prstGeom>
          <a:noFill/>
        </p:spPr>
        <p:txBody>
          <a:bodyPr wrap="square">
            <a:spAutoFit/>
          </a:bodyPr>
          <a:lstStyle/>
          <a:p>
            <a:pPr marL="342900" indent="-342900">
              <a:buFont typeface="Arial" panose="020B0604020202020204" pitchFamily="34" charset="0"/>
              <a:buChar char="•"/>
            </a:pPr>
            <a:r>
              <a:rPr lang="en-US" sz="2400" dirty="0"/>
              <a:t>Why did you sign up for this work?</a:t>
            </a:r>
          </a:p>
          <a:p>
            <a:pPr marL="342900" indent="-342900">
              <a:buFont typeface="Arial" panose="020B0604020202020204" pitchFamily="34" charset="0"/>
              <a:buChar char="•"/>
            </a:pPr>
            <a:r>
              <a:rPr lang="en-US" sz="2400" dirty="0"/>
              <a:t>What do you love about your job?</a:t>
            </a:r>
          </a:p>
          <a:p>
            <a:pPr marL="342900" indent="-342900">
              <a:buFont typeface="Arial" panose="020B0604020202020204" pitchFamily="34" charset="0"/>
              <a:buChar char="•"/>
            </a:pPr>
            <a:r>
              <a:rPr lang="en-US" sz="2400" dirty="0"/>
              <a:t>Whose lives have you touched?</a:t>
            </a:r>
          </a:p>
          <a:p>
            <a:pPr marL="342900" indent="-342900">
              <a:buFont typeface="Arial" panose="020B0604020202020204" pitchFamily="34" charset="0"/>
              <a:buChar char="•"/>
            </a:pPr>
            <a:r>
              <a:rPr lang="en-US" sz="2400" dirty="0"/>
              <a:t>What do you bring to the work? </a:t>
            </a:r>
          </a:p>
        </p:txBody>
      </p:sp>
      <p:pic>
        <p:nvPicPr>
          <p:cNvPr id="2" name="Picture 1">
            <a:extLst>
              <a:ext uri="{FF2B5EF4-FFF2-40B4-BE49-F238E27FC236}">
                <a16:creationId xmlns:a16="http://schemas.microsoft.com/office/drawing/2014/main" id="{61529D6F-48AF-F933-C9DC-416D3495ED97}"/>
              </a:ext>
            </a:extLst>
          </p:cNvPr>
          <p:cNvPicPr>
            <a:picLocks noChangeAspect="1"/>
          </p:cNvPicPr>
          <p:nvPr/>
        </p:nvPicPr>
        <p:blipFill>
          <a:blip r:embed="rId3"/>
          <a:stretch>
            <a:fillRect/>
          </a:stretch>
        </p:blipFill>
        <p:spPr>
          <a:xfrm>
            <a:off x="8034984" y="6461630"/>
            <a:ext cx="1090019" cy="396370"/>
          </a:xfrm>
          <a:prstGeom prst="rect">
            <a:avLst/>
          </a:prstGeom>
        </p:spPr>
      </p:pic>
      <p:pic>
        <p:nvPicPr>
          <p:cNvPr id="1026" name="Picture 2" descr="Happy Work Anniversary Memes That Will Make Your Co-Workers Laugh">
            <a:extLst>
              <a:ext uri="{FF2B5EF4-FFF2-40B4-BE49-F238E27FC236}">
                <a16:creationId xmlns:a16="http://schemas.microsoft.com/office/drawing/2014/main" id="{EA9BD82F-DB1A-AC4D-94B7-EC22DFDCFB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4897"/>
          <a:stretch/>
        </p:blipFill>
        <p:spPr bwMode="auto">
          <a:xfrm>
            <a:off x="922283" y="336332"/>
            <a:ext cx="3649717" cy="271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783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BAC27-47E6-407C-81EE-0497B4B868EB}"/>
              </a:ext>
            </a:extLst>
          </p:cNvPr>
          <p:cNvSpPr>
            <a:spLocks noGrp="1"/>
          </p:cNvSpPr>
          <p:nvPr>
            <p:ph type="title"/>
          </p:nvPr>
        </p:nvSpPr>
        <p:spPr>
          <a:xfrm>
            <a:off x="375395" y="734882"/>
            <a:ext cx="8229600" cy="1143000"/>
          </a:xfrm>
        </p:spPr>
        <p:txBody>
          <a:bodyPr>
            <a:normAutofit/>
          </a:bodyPr>
          <a:lstStyle/>
          <a:p>
            <a:r>
              <a:rPr lang="en-US" sz="5400" dirty="0">
                <a:solidFill>
                  <a:schemeClr val="tx1"/>
                </a:solidFill>
              </a:rPr>
              <a:t>Questions?</a:t>
            </a:r>
          </a:p>
        </p:txBody>
      </p:sp>
      <p:sp>
        <p:nvSpPr>
          <p:cNvPr id="6" name="Text Placeholder 5">
            <a:extLst>
              <a:ext uri="{FF2B5EF4-FFF2-40B4-BE49-F238E27FC236}">
                <a16:creationId xmlns:a16="http://schemas.microsoft.com/office/drawing/2014/main" id="{BFBC184F-8524-4BF8-B45D-DFE5B1953285}"/>
              </a:ext>
            </a:extLst>
          </p:cNvPr>
          <p:cNvSpPr>
            <a:spLocks noGrp="1"/>
          </p:cNvSpPr>
          <p:nvPr>
            <p:ph type="body" idx="1"/>
          </p:nvPr>
        </p:nvSpPr>
        <p:spPr>
          <a:xfrm>
            <a:off x="-315303" y="2130638"/>
            <a:ext cx="4383025" cy="921495"/>
          </a:xfrm>
        </p:spPr>
        <p:txBody>
          <a:bodyPr>
            <a:normAutofit/>
          </a:bodyPr>
          <a:lstStyle/>
          <a:p>
            <a:r>
              <a:rPr lang="en-US" sz="2400" dirty="0"/>
              <a:t>Melissa Kaiser</a:t>
            </a:r>
            <a:br>
              <a:rPr lang="en-US" sz="2400" dirty="0"/>
            </a:br>
            <a:r>
              <a:rPr lang="en-US" sz="2400" b="0" dirty="0"/>
              <a:t>(701) 321-0689</a:t>
            </a:r>
          </a:p>
        </p:txBody>
      </p:sp>
      <p:sp>
        <p:nvSpPr>
          <p:cNvPr id="4" name="Content Placeholder 3">
            <a:extLst>
              <a:ext uri="{FF2B5EF4-FFF2-40B4-BE49-F238E27FC236}">
                <a16:creationId xmlns:a16="http://schemas.microsoft.com/office/drawing/2014/main" id="{484C89C4-8521-4FFA-9D46-345BAB64464F}"/>
              </a:ext>
            </a:extLst>
          </p:cNvPr>
          <p:cNvSpPr>
            <a:spLocks noGrp="1"/>
          </p:cNvSpPr>
          <p:nvPr>
            <p:ph sz="half" idx="2"/>
          </p:nvPr>
        </p:nvSpPr>
        <p:spPr>
          <a:xfrm>
            <a:off x="1016038" y="3942532"/>
            <a:ext cx="4040188" cy="3951288"/>
          </a:xfrm>
        </p:spPr>
        <p:txBody>
          <a:bodyPr/>
          <a:lstStyle/>
          <a:p>
            <a:pPr marL="0" indent="0">
              <a:buNone/>
            </a:pPr>
            <a:br>
              <a:rPr lang="en-US" dirty="0"/>
            </a:br>
            <a:endParaRPr lang="en-US" dirty="0"/>
          </a:p>
        </p:txBody>
      </p:sp>
      <p:sp>
        <p:nvSpPr>
          <p:cNvPr id="7" name="Content Placeholder 6">
            <a:extLst>
              <a:ext uri="{FF2B5EF4-FFF2-40B4-BE49-F238E27FC236}">
                <a16:creationId xmlns:a16="http://schemas.microsoft.com/office/drawing/2014/main" id="{4F708107-DF71-4F0C-ADA2-F7BD2A5DB884}"/>
              </a:ext>
            </a:extLst>
          </p:cNvPr>
          <p:cNvSpPr>
            <a:spLocks noGrp="1"/>
          </p:cNvSpPr>
          <p:nvPr>
            <p:ph sz="quarter" idx="4"/>
          </p:nvPr>
        </p:nvSpPr>
        <p:spPr>
          <a:xfrm>
            <a:off x="278775" y="3121172"/>
            <a:ext cx="4041775" cy="3951288"/>
          </a:xfrm>
        </p:spPr>
        <p:txBody>
          <a:bodyPr/>
          <a:lstStyle/>
          <a:p>
            <a:pPr marL="0" indent="0">
              <a:buNone/>
            </a:pPr>
            <a:r>
              <a:rPr lang="en-US" dirty="0">
                <a:hlinkClick r:id="rId3">
                  <a:extLst>
                    <a:ext uri="{A12FA001-AC4F-418D-AE19-62706E023703}">
                      <ahyp:hlinkClr xmlns:ahyp="http://schemas.microsoft.com/office/drawing/2018/hyperlinkcolor" val="tx"/>
                    </a:ext>
                  </a:extLst>
                </a:hlinkClick>
              </a:rPr>
              <a:t>melkaiconsulting@gmail.com</a:t>
            </a:r>
            <a:endParaRPr lang="en-US" dirty="0"/>
          </a:p>
          <a:p>
            <a:pPr marL="0" indent="0">
              <a:buNone/>
            </a:pPr>
            <a:r>
              <a:rPr lang="en-US" dirty="0">
                <a:hlinkClick r:id="rId4">
                  <a:extLst>
                    <a:ext uri="{A12FA001-AC4F-418D-AE19-62706E023703}">
                      <ahyp:hlinkClr xmlns:ahyp="http://schemas.microsoft.com/office/drawing/2018/hyperlinkcolor" val="tx"/>
                    </a:ext>
                  </a:extLst>
                </a:hlinkClick>
              </a:rPr>
              <a:t>www.swsecrets.net</a:t>
            </a:r>
            <a:r>
              <a:rPr lang="en-US" dirty="0"/>
              <a:t> </a:t>
            </a:r>
          </a:p>
          <a:p>
            <a:pPr marL="0" indent="0">
              <a:buNone/>
            </a:pPr>
            <a:r>
              <a:rPr lang="en-US" dirty="0">
                <a:hlinkClick r:id="rId5">
                  <a:extLst>
                    <a:ext uri="{A12FA001-AC4F-418D-AE19-62706E023703}">
                      <ahyp:hlinkClr xmlns:ahyp="http://schemas.microsoft.com/office/drawing/2018/hyperlinkcolor" val="tx"/>
                    </a:ext>
                  </a:extLst>
                </a:hlinkClick>
              </a:rPr>
              <a:t>www.linkedin.com/in/kaisermel/</a:t>
            </a:r>
            <a:endParaRPr lang="en-US" dirty="0"/>
          </a:p>
          <a:p>
            <a:pPr marL="0" indent="0">
              <a:buNone/>
            </a:pPr>
            <a:endParaRPr lang="en-US" dirty="0"/>
          </a:p>
          <a:p>
            <a:pPr marL="0" indent="0">
              <a:buNone/>
            </a:pPr>
            <a:endParaRPr lang="en-US" dirty="0"/>
          </a:p>
        </p:txBody>
      </p:sp>
      <p:pic>
        <p:nvPicPr>
          <p:cNvPr id="10" name="image1.png">
            <a:extLst>
              <a:ext uri="{FF2B5EF4-FFF2-40B4-BE49-F238E27FC236}">
                <a16:creationId xmlns:a16="http://schemas.microsoft.com/office/drawing/2014/main" id="{363EF06F-614A-4F66-AF64-E712923E3ACE}"/>
              </a:ext>
            </a:extLst>
          </p:cNvPr>
          <p:cNvPicPr/>
          <p:nvPr/>
        </p:nvPicPr>
        <p:blipFill>
          <a:blip r:embed="rId6"/>
          <a:srcRect/>
          <a:stretch>
            <a:fillRect/>
          </a:stretch>
        </p:blipFill>
        <p:spPr>
          <a:xfrm>
            <a:off x="686773" y="246710"/>
            <a:ext cx="2378872" cy="723589"/>
          </a:xfrm>
          <a:prstGeom prst="rect">
            <a:avLst/>
          </a:prstGeom>
          <a:ln/>
        </p:spPr>
      </p:pic>
      <p:pic>
        <p:nvPicPr>
          <p:cNvPr id="1026" name="Picture 2" descr="See the source image">
            <a:extLst>
              <a:ext uri="{FF2B5EF4-FFF2-40B4-BE49-F238E27FC236}">
                <a16:creationId xmlns:a16="http://schemas.microsoft.com/office/drawing/2014/main" id="{02B3F55C-FA87-40BB-8DA2-8E43C20F46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5615" y="870512"/>
            <a:ext cx="2919610" cy="29115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101 Funny Thank You Memes to Say Thanks for a Job Well Done | Funny ...">
            <a:extLst>
              <a:ext uri="{FF2B5EF4-FFF2-40B4-BE49-F238E27FC236}">
                <a16:creationId xmlns:a16="http://schemas.microsoft.com/office/drawing/2014/main" id="{6CB299F7-558B-FD4E-E5FC-9CE82C1EDD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0550" y="3665316"/>
            <a:ext cx="2629605" cy="2629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762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30B72-9937-4A71-8EB3-E5577138528F}"/>
              </a:ext>
            </a:extLst>
          </p:cNvPr>
          <p:cNvSpPr>
            <a:spLocks noGrp="1"/>
          </p:cNvSpPr>
          <p:nvPr>
            <p:ph type="title"/>
          </p:nvPr>
        </p:nvSpPr>
        <p:spPr>
          <a:xfrm>
            <a:off x="329610" y="1231198"/>
            <a:ext cx="8229600" cy="1143000"/>
          </a:xfrm>
        </p:spPr>
        <p:txBody>
          <a:bodyPr>
            <a:normAutofit fontScale="90000"/>
          </a:bodyPr>
          <a:lstStyle/>
          <a:p>
            <a:r>
              <a:rPr lang="en-US" sz="4400" dirty="0">
                <a:solidFill>
                  <a:schemeClr val="tx1"/>
                </a:solidFill>
              </a:rPr>
              <a:t>References and Resources </a:t>
            </a:r>
            <a:br>
              <a:rPr lang="en-US" sz="4400" dirty="0">
                <a:solidFill>
                  <a:schemeClr val="tx1"/>
                </a:solidFill>
              </a:rPr>
            </a:br>
            <a:endParaRPr lang="en-US" dirty="0">
              <a:solidFill>
                <a:schemeClr val="tx1"/>
              </a:solidFill>
            </a:endParaRPr>
          </a:p>
        </p:txBody>
      </p:sp>
      <p:sp>
        <p:nvSpPr>
          <p:cNvPr id="3" name="Subtitle 2"/>
          <p:cNvSpPr>
            <a:spLocks noGrp="1"/>
          </p:cNvSpPr>
          <p:nvPr>
            <p:ph sz="half" idx="1"/>
          </p:nvPr>
        </p:nvSpPr>
        <p:spPr>
          <a:xfrm>
            <a:off x="99424" y="4483803"/>
            <a:ext cx="4217395" cy="2293316"/>
          </a:xfrm>
          <a:ln>
            <a:noFill/>
          </a:ln>
        </p:spPr>
        <p:txBody>
          <a:bodyPr>
            <a:noAutofit/>
          </a:bodyPr>
          <a:lstStyle/>
          <a:p>
            <a:pPr marL="342900" indent="-342900">
              <a:buFont typeface="Arial" panose="020B0604020202020204" pitchFamily="34" charset="0"/>
              <a:buChar char="•"/>
            </a:pPr>
            <a:r>
              <a:rPr lang="en-US" sz="1400" dirty="0">
                <a:solidFill>
                  <a:schemeClr val="tx1"/>
                </a:solidFill>
              </a:rPr>
              <a:t>Dakota Children’s Advocacy Center</a:t>
            </a:r>
            <a:br>
              <a:rPr lang="en-US" sz="1400" dirty="0">
                <a:solidFill>
                  <a:schemeClr val="tx1"/>
                </a:solidFill>
              </a:rPr>
            </a:br>
            <a:r>
              <a:rPr lang="en-US" sz="1400" dirty="0">
                <a:solidFill>
                  <a:schemeClr val="tx1"/>
                </a:solidFill>
                <a:hlinkClick r:id="rId3">
                  <a:extLst>
                    <a:ext uri="{A12FA001-AC4F-418D-AE19-62706E023703}">
                      <ahyp:hlinkClr xmlns:ahyp="http://schemas.microsoft.com/office/drawing/2018/hyperlinkcolor" val="tx"/>
                    </a:ext>
                  </a:extLst>
                </a:hlinkClick>
              </a:rPr>
              <a:t>https://www.cacnd.org/building-resiliency/</a:t>
            </a:r>
            <a:r>
              <a:rPr lang="en-US" sz="1400" dirty="0">
                <a:solidFill>
                  <a:schemeClr val="tx1"/>
                </a:solidFill>
              </a:rPr>
              <a:t> </a:t>
            </a:r>
          </a:p>
          <a:p>
            <a:pPr marL="342900" indent="-342900">
              <a:buFont typeface="Arial" panose="020B0604020202020204" pitchFamily="34" charset="0"/>
              <a:buChar char="•"/>
            </a:pPr>
            <a:r>
              <a:rPr lang="en-US" sz="1400" dirty="0">
                <a:solidFill>
                  <a:schemeClr val="tx1"/>
                </a:solidFill>
              </a:rPr>
              <a:t>TEND Academy</a:t>
            </a:r>
            <a:br>
              <a:rPr lang="en-US" sz="1400" dirty="0">
                <a:solidFill>
                  <a:schemeClr val="tx1"/>
                </a:solidFill>
              </a:rPr>
            </a:br>
            <a:r>
              <a:rPr lang="en-US" sz="1400" dirty="0">
                <a:solidFill>
                  <a:schemeClr val="tx1"/>
                </a:solidFill>
                <a:hlinkClick r:id="rId4">
                  <a:extLst>
                    <a:ext uri="{A12FA001-AC4F-418D-AE19-62706E023703}">
                      <ahyp:hlinkClr xmlns:ahyp="http://schemas.microsoft.com/office/drawing/2018/hyperlinkcolor" val="tx"/>
                    </a:ext>
                  </a:extLst>
                </a:hlinkClick>
              </a:rPr>
              <a:t>https://www.tendacademy.ca/</a:t>
            </a:r>
            <a:r>
              <a:rPr lang="en-US" sz="1400" dirty="0">
                <a:solidFill>
                  <a:schemeClr val="tx1"/>
                </a:solidFill>
              </a:rPr>
              <a:t> </a:t>
            </a:r>
          </a:p>
          <a:p>
            <a:pPr marL="342900" indent="-342900">
              <a:buFont typeface="Arial" panose="020B0604020202020204" pitchFamily="34" charset="0"/>
              <a:buChar char="•"/>
            </a:pPr>
            <a:r>
              <a:rPr lang="en-US" sz="1400" dirty="0">
                <a:solidFill>
                  <a:schemeClr val="tx1"/>
                </a:solidFill>
              </a:rPr>
              <a:t>North Dakota Human Trafficking Task Force</a:t>
            </a:r>
            <a:br>
              <a:rPr lang="en-US" sz="1400" dirty="0">
                <a:solidFill>
                  <a:schemeClr val="tx1"/>
                </a:solidFill>
              </a:rPr>
            </a:br>
            <a:r>
              <a:rPr lang="en-US" sz="1400" dirty="0">
                <a:solidFill>
                  <a:schemeClr val="tx1"/>
                </a:solidFill>
                <a:hlinkClick r:id="rId5">
                  <a:extLst>
                    <a:ext uri="{A12FA001-AC4F-418D-AE19-62706E023703}">
                      <ahyp:hlinkClr xmlns:ahyp="http://schemas.microsoft.com/office/drawing/2018/hyperlinkcolor" val="tx"/>
                    </a:ext>
                  </a:extLst>
                </a:hlinkClick>
              </a:rPr>
              <a:t>https://www.ndhttf.org/</a:t>
            </a:r>
            <a:r>
              <a:rPr lang="en-US" sz="1400" dirty="0">
                <a:solidFill>
                  <a:schemeClr val="tx1"/>
                </a:solidFill>
              </a:rPr>
              <a:t> </a:t>
            </a:r>
          </a:p>
          <a:p>
            <a:pPr>
              <a:buFont typeface="Arial" panose="020B0604020202020204" pitchFamily="34" charset="0"/>
              <a:buChar char="•"/>
            </a:pPr>
            <a:r>
              <a:rPr lang="en-US" sz="1400" dirty="0">
                <a:solidFill>
                  <a:schemeClr val="tx1"/>
                </a:solidFill>
              </a:rPr>
              <a:t>Office of Juvenile Justice and Delinquency Prevention/NTTAC</a:t>
            </a:r>
            <a:br>
              <a:rPr lang="en-US" sz="1400" dirty="0">
                <a:solidFill>
                  <a:schemeClr val="tx1"/>
                </a:solidFill>
              </a:rPr>
            </a:br>
            <a:r>
              <a:rPr lang="en-US" sz="1400" dirty="0">
                <a:solidFill>
                  <a:schemeClr val="tx1"/>
                </a:solidFill>
                <a:hlinkClick r:id="rId6">
                  <a:extLst>
                    <a:ext uri="{A12FA001-AC4F-418D-AE19-62706E023703}">
                      <ahyp:hlinkClr xmlns:ahyp="http://schemas.microsoft.com/office/drawing/2018/hyperlinkcolor" val="tx"/>
                    </a:ext>
                  </a:extLst>
                </a:hlinkClick>
              </a:rPr>
              <a:t>Working for Youth Justice and Safety | Office of Juvenile Justice and Delinquency Prevention (ojp.gov)</a:t>
            </a:r>
            <a:endParaRPr lang="en-US" sz="1400" dirty="0">
              <a:solidFill>
                <a:schemeClr val="tx1"/>
              </a:solidFill>
            </a:endParaRPr>
          </a:p>
          <a:p>
            <a:pPr>
              <a:buFont typeface="Arial" panose="020B0604020202020204" pitchFamily="34" charset="0"/>
              <a:buChar char="•"/>
            </a:pPr>
            <a:r>
              <a:rPr lang="en-US" sz="1400" dirty="0">
                <a:solidFill>
                  <a:schemeClr val="tx1"/>
                </a:solidFill>
              </a:rPr>
              <a:t>Administration for Children and Families</a:t>
            </a:r>
            <a:br>
              <a:rPr lang="en-US" sz="1400" dirty="0">
                <a:solidFill>
                  <a:schemeClr val="tx1"/>
                </a:solidFill>
              </a:rPr>
            </a:br>
            <a:r>
              <a:rPr lang="en-US" sz="1400" dirty="0">
                <a:solidFill>
                  <a:schemeClr val="tx1"/>
                </a:solidFill>
                <a:hlinkClick r:id="rId7">
                  <a:extLst>
                    <a:ext uri="{A12FA001-AC4F-418D-AE19-62706E023703}">
                      <ahyp:hlinkClr xmlns:ahyp="http://schemas.microsoft.com/office/drawing/2018/hyperlinkcolor" val="tx"/>
                    </a:ext>
                  </a:extLst>
                </a:hlinkClick>
              </a:rPr>
              <a:t>Secondary Traumatic Stress | The Administration for Children and Families (hhs.gov)</a:t>
            </a:r>
            <a:endParaRPr lang="en-US" sz="1400" dirty="0">
              <a:solidFill>
                <a:schemeClr val="tx1"/>
              </a:solidFill>
            </a:endParaRPr>
          </a:p>
          <a:p>
            <a:pPr marL="342900" indent="-342900">
              <a:buFont typeface="Arial" panose="020B0604020202020204" pitchFamily="34" charset="0"/>
              <a:buChar char="•"/>
            </a:pPr>
            <a:endParaRPr lang="en-US" sz="1750" dirty="0"/>
          </a:p>
          <a:p>
            <a:pPr marL="0" indent="0">
              <a:buNone/>
            </a:pPr>
            <a:br>
              <a:rPr lang="en-US" sz="3600" dirty="0"/>
            </a:br>
            <a:endParaRPr lang="en-US" sz="2400" dirty="0"/>
          </a:p>
          <a:p>
            <a:endParaRPr lang="en-US" sz="2400" dirty="0"/>
          </a:p>
          <a:p>
            <a:endParaRPr lang="en-US" sz="3600" dirty="0">
              <a:solidFill>
                <a:schemeClr val="accent4">
                  <a:lumMod val="75000"/>
                </a:schemeClr>
              </a:solidFill>
            </a:endParaRPr>
          </a:p>
        </p:txBody>
      </p:sp>
      <p:sp>
        <p:nvSpPr>
          <p:cNvPr id="6" name="Content Placeholder 5">
            <a:extLst>
              <a:ext uri="{FF2B5EF4-FFF2-40B4-BE49-F238E27FC236}">
                <a16:creationId xmlns:a16="http://schemas.microsoft.com/office/drawing/2014/main" id="{70E2D6E2-9982-4934-AB88-B3A1D8CC3CB0}"/>
              </a:ext>
            </a:extLst>
          </p:cNvPr>
          <p:cNvSpPr>
            <a:spLocks noGrp="1"/>
          </p:cNvSpPr>
          <p:nvPr>
            <p:ph sz="half" idx="2"/>
          </p:nvPr>
        </p:nvSpPr>
        <p:spPr>
          <a:xfrm>
            <a:off x="4572000" y="1898281"/>
            <a:ext cx="4387516" cy="4525963"/>
          </a:xfrm>
        </p:spPr>
        <p:txBody>
          <a:bodyPr>
            <a:normAutofit lnSpcReduction="10000"/>
          </a:bodyPr>
          <a:lstStyle/>
          <a:p>
            <a:pPr>
              <a:buFont typeface="Arial" panose="020B0604020202020204" pitchFamily="34" charset="0"/>
              <a:buChar char="•"/>
            </a:pPr>
            <a:endParaRPr lang="en-US" sz="1800" dirty="0">
              <a:solidFill>
                <a:schemeClr val="tx1"/>
              </a:solidFill>
            </a:endParaRPr>
          </a:p>
          <a:p>
            <a:pPr>
              <a:buFont typeface="Arial" panose="020B0604020202020204" pitchFamily="34" charset="0"/>
              <a:buChar char="•"/>
            </a:pPr>
            <a:r>
              <a:rPr lang="en-US" sz="1400" dirty="0">
                <a:solidFill>
                  <a:schemeClr val="tx1"/>
                </a:solidFill>
              </a:rPr>
              <a:t>Office for Victims of Crime </a:t>
            </a:r>
            <a:br>
              <a:rPr lang="en-US" sz="1400" dirty="0">
                <a:solidFill>
                  <a:schemeClr val="tx1"/>
                </a:solidFill>
              </a:rPr>
            </a:br>
            <a:r>
              <a:rPr lang="en-US" sz="1400" dirty="0">
                <a:solidFill>
                  <a:schemeClr val="tx1"/>
                </a:solidFill>
              </a:rPr>
              <a:t>*Search compassion fatigue</a:t>
            </a:r>
            <a:br>
              <a:rPr lang="en-US" sz="1400" dirty="0">
                <a:solidFill>
                  <a:schemeClr val="tx1"/>
                </a:solidFill>
              </a:rPr>
            </a:br>
            <a:r>
              <a:rPr lang="en-US" sz="1400" dirty="0">
                <a:solidFill>
                  <a:schemeClr val="tx1"/>
                </a:solidFill>
                <a:hlinkClick r:id="rId8">
                  <a:extLst>
                    <a:ext uri="{A12FA001-AC4F-418D-AE19-62706E023703}">
                      <ahyp:hlinkClr xmlns:ahyp="http://schemas.microsoft.com/office/drawing/2018/hyperlinkcolor" val="tx"/>
                    </a:ext>
                  </a:extLst>
                </a:hlinkClick>
              </a:rPr>
              <a:t>Home | Office for Victims of Crime (ojp.gov)</a:t>
            </a:r>
            <a:endParaRPr lang="en-US" sz="1400" dirty="0">
              <a:solidFill>
                <a:schemeClr val="tx1"/>
              </a:solidFill>
            </a:endParaRPr>
          </a:p>
          <a:p>
            <a:pPr>
              <a:buFont typeface="Arial" panose="020B0604020202020204" pitchFamily="34" charset="0"/>
              <a:buChar char="•"/>
            </a:pPr>
            <a:r>
              <a:rPr lang="en-US" sz="1400" dirty="0">
                <a:solidFill>
                  <a:schemeClr val="tx1"/>
                </a:solidFill>
                <a:hlinkClick r:id="rId9">
                  <a:extLst>
                    <a:ext uri="{A12FA001-AC4F-418D-AE19-62706E023703}">
                      <ahyp:hlinkClr xmlns:ahyp="http://schemas.microsoft.com/office/drawing/2018/hyperlinkcolor" val="tx"/>
                    </a:ext>
                  </a:extLst>
                </a:hlinkClick>
              </a:rPr>
              <a:t>Secondary Traumatic Stress | The Administration for Children and Families (hhs.gov)</a:t>
            </a:r>
            <a:endParaRPr lang="en-US" sz="1400" dirty="0">
              <a:solidFill>
                <a:schemeClr val="tx1"/>
              </a:solidFill>
            </a:endParaRPr>
          </a:p>
          <a:p>
            <a:pPr>
              <a:buFont typeface="Arial" panose="020B0604020202020204" pitchFamily="34" charset="0"/>
              <a:buChar char="•"/>
            </a:pPr>
            <a:r>
              <a:rPr lang="en-US" sz="1400" dirty="0">
                <a:solidFill>
                  <a:schemeClr val="tx1"/>
                </a:solidFill>
              </a:rPr>
              <a:t>SHIFT Nursing</a:t>
            </a:r>
            <a:br>
              <a:rPr lang="en-US" sz="1400" dirty="0">
                <a:solidFill>
                  <a:schemeClr val="tx1"/>
                </a:solidFill>
              </a:rPr>
            </a:br>
            <a:r>
              <a:rPr lang="en-US" sz="1400" dirty="0">
                <a:solidFill>
                  <a:schemeClr val="tx1"/>
                </a:solidFill>
                <a:hlinkClick r:id="rId10">
                  <a:extLst>
                    <a:ext uri="{A12FA001-AC4F-418D-AE19-62706E023703}">
                      <ahyp:hlinkClr xmlns:ahyp="http://schemas.microsoft.com/office/drawing/2018/hyperlinkcolor" val="tx"/>
                    </a:ext>
                  </a:extLst>
                </a:hlinkClick>
              </a:rPr>
              <a:t>Home | SHIFT (shiftnursing.com)</a:t>
            </a:r>
            <a:endParaRPr lang="en-US" sz="1400" dirty="0">
              <a:solidFill>
                <a:schemeClr val="tx1"/>
              </a:solidFill>
            </a:endParaRPr>
          </a:p>
          <a:p>
            <a:pPr>
              <a:buFont typeface="Arial" panose="020B0604020202020204" pitchFamily="34" charset="0"/>
              <a:buChar char="•"/>
            </a:pPr>
            <a:r>
              <a:rPr lang="en-US" sz="1400" dirty="0">
                <a:solidFill>
                  <a:schemeClr val="tx1"/>
                </a:solidFill>
              </a:rPr>
              <a:t>Code4Couples</a:t>
            </a:r>
            <a:br>
              <a:rPr lang="en-US" sz="1400" dirty="0">
                <a:solidFill>
                  <a:schemeClr val="tx1"/>
                </a:solidFill>
              </a:rPr>
            </a:br>
            <a:r>
              <a:rPr lang="en-US" sz="1400" dirty="0">
                <a:solidFill>
                  <a:schemeClr val="tx1"/>
                </a:solidFill>
                <a:hlinkClick r:id="rId11">
                  <a:extLst>
                    <a:ext uri="{A12FA001-AC4F-418D-AE19-62706E023703}">
                      <ahyp:hlinkClr xmlns:ahyp="http://schemas.microsoft.com/office/drawing/2018/hyperlinkcolor" val="tx"/>
                    </a:ext>
                  </a:extLst>
                </a:hlinkClick>
              </a:rPr>
              <a:t>www.code4couples.com</a:t>
            </a:r>
            <a:r>
              <a:rPr lang="en-US" sz="1400" dirty="0">
                <a:solidFill>
                  <a:schemeClr val="tx1"/>
                </a:solidFill>
              </a:rPr>
              <a:t> </a:t>
            </a:r>
          </a:p>
          <a:p>
            <a:pPr>
              <a:buFont typeface="Arial" panose="020B0604020202020204" pitchFamily="34" charset="0"/>
              <a:buChar char="•"/>
            </a:pPr>
            <a:r>
              <a:rPr lang="en-US" sz="1400" dirty="0">
                <a:solidFill>
                  <a:schemeClr val="tx1"/>
                </a:solidFill>
              </a:rPr>
              <a:t>The Journey 2 Well</a:t>
            </a:r>
            <a:br>
              <a:rPr lang="en-US" sz="1400" dirty="0">
                <a:solidFill>
                  <a:schemeClr val="tx1"/>
                </a:solidFill>
              </a:rPr>
            </a:br>
            <a:r>
              <a:rPr lang="en-US" sz="1400" u="sng" dirty="0">
                <a:solidFill>
                  <a:schemeClr val="tx1"/>
                </a:solidFill>
                <a:hlinkClick r:id="rId12">
                  <a:extLst>
                    <a:ext uri="{A12FA001-AC4F-418D-AE19-62706E023703}">
                      <ahyp:hlinkClr xmlns:ahyp="http://schemas.microsoft.com/office/drawing/2018/hyperlinkcolor" val="tx"/>
                    </a:ext>
                  </a:extLst>
                </a:hlinkClick>
              </a:rPr>
              <a:t>theJourney2well</a:t>
            </a:r>
            <a:r>
              <a:rPr lang="en-US" sz="1400" u="sng" dirty="0">
                <a:solidFill>
                  <a:schemeClr val="tx1"/>
                </a:solidFill>
              </a:rPr>
              <a:t>.com</a:t>
            </a:r>
          </a:p>
          <a:p>
            <a:pPr>
              <a:buFont typeface="Arial" panose="020B0604020202020204" pitchFamily="34" charset="0"/>
              <a:buChar char="•"/>
            </a:pPr>
            <a:r>
              <a:rPr lang="en-US" sz="1400" dirty="0"/>
              <a:t>Mark </a:t>
            </a:r>
            <a:r>
              <a:rPr lang="en-US" sz="1400" dirty="0" err="1"/>
              <a:t>DiBona</a:t>
            </a:r>
            <a:br>
              <a:rPr lang="en-US" sz="1400" dirty="0"/>
            </a:br>
            <a:r>
              <a:rPr lang="en-US" sz="1400" dirty="0"/>
              <a:t>Protecting the Guardian</a:t>
            </a:r>
          </a:p>
          <a:p>
            <a:pPr>
              <a:buFont typeface="Arial" panose="020B0604020202020204" pitchFamily="34" charset="0"/>
              <a:buChar char="•"/>
            </a:pPr>
            <a:r>
              <a:rPr lang="en-US" sz="1400" dirty="0"/>
              <a:t>John Kelley</a:t>
            </a:r>
            <a:br>
              <a:rPr lang="en-US" sz="1400" dirty="0"/>
            </a:br>
            <a:r>
              <a:rPr lang="en-US" sz="1400" dirty="0"/>
              <a:t>Sometimes Heroes Need Help</a:t>
            </a:r>
            <a:br>
              <a:rPr lang="en-US" sz="1400" dirty="0"/>
            </a:br>
            <a:r>
              <a:rPr lang="en-US" sz="1400" dirty="0"/>
              <a:t>Book: Surviving Self-Inflicted Wounds</a:t>
            </a:r>
          </a:p>
        </p:txBody>
      </p:sp>
    </p:spTree>
    <p:extLst>
      <p:ext uri="{BB962C8B-B14F-4D97-AF65-F5344CB8AC3E}">
        <p14:creationId xmlns:p14="http://schemas.microsoft.com/office/powerpoint/2010/main" val="3607792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FB92D6-5879-4578-86F8-3EE06D04728B}"/>
              </a:ext>
            </a:extLst>
          </p:cNvPr>
          <p:cNvSpPr>
            <a:spLocks noGrp="1"/>
          </p:cNvSpPr>
          <p:nvPr>
            <p:ph idx="1"/>
          </p:nvPr>
        </p:nvSpPr>
        <p:spPr>
          <a:xfrm>
            <a:off x="77926" y="270027"/>
            <a:ext cx="9222060" cy="2335464"/>
          </a:xfrm>
        </p:spPr>
        <p:txBody>
          <a:bodyPr>
            <a:normAutofit fontScale="92500" lnSpcReduction="20000"/>
          </a:bodyPr>
          <a:lstStyle/>
          <a:p>
            <a:pPr marL="0" indent="0">
              <a:buNone/>
            </a:pPr>
            <a:r>
              <a:rPr lang="en-US" sz="3700" b="1" dirty="0">
                <a:effectLst/>
              </a:rPr>
              <a:t>“For every </a:t>
            </a:r>
            <a:r>
              <a:rPr lang="en-US" sz="3700" b="1" dirty="0"/>
              <a:t>a</a:t>
            </a:r>
            <a:r>
              <a:rPr lang="en-US" sz="3700" b="1" dirty="0">
                <a:effectLst/>
              </a:rPr>
              <a:t>ction </a:t>
            </a:r>
            <a:r>
              <a:rPr lang="en-US" sz="3700" b="1" dirty="0"/>
              <a:t>t</a:t>
            </a:r>
            <a:r>
              <a:rPr lang="en-US" sz="3700" b="1" dirty="0">
                <a:effectLst/>
              </a:rPr>
              <a:t>here </a:t>
            </a:r>
            <a:r>
              <a:rPr lang="en-US" sz="3700" b="1" dirty="0"/>
              <a:t>i</a:t>
            </a:r>
            <a:r>
              <a:rPr lang="en-US" sz="3700" b="1" dirty="0">
                <a:effectLst/>
              </a:rPr>
              <a:t>s an </a:t>
            </a:r>
            <a:r>
              <a:rPr lang="en-US" sz="3700" b="1" dirty="0"/>
              <a:t>e</a:t>
            </a:r>
            <a:r>
              <a:rPr lang="en-US" sz="3700" b="1" dirty="0">
                <a:effectLst/>
              </a:rPr>
              <a:t>qual and opposite </a:t>
            </a:r>
            <a:r>
              <a:rPr lang="en-US" sz="3700" b="1" dirty="0"/>
              <a:t>r</a:t>
            </a:r>
            <a:r>
              <a:rPr lang="en-US" sz="3700" b="1" dirty="0">
                <a:effectLst/>
              </a:rPr>
              <a:t>eaction”</a:t>
            </a:r>
            <a:br>
              <a:rPr lang="en-US" sz="3200" b="0" i="1" u="sng" dirty="0">
                <a:effectLst/>
                <a:latin typeface="Arial" panose="020B0604020202020204" pitchFamily="34" charset="0"/>
              </a:rPr>
            </a:br>
            <a:endParaRPr lang="en-US" sz="3200" b="0" i="1" u="sng" dirty="0">
              <a:effectLst/>
              <a:latin typeface="Arial" panose="020B0604020202020204" pitchFamily="34" charset="0"/>
            </a:endParaRPr>
          </a:p>
          <a:p>
            <a:pPr marL="0" indent="0" algn="ctr">
              <a:buNone/>
            </a:pPr>
            <a:br>
              <a:rPr lang="en-US" sz="2400" i="1" dirty="0">
                <a:latin typeface="Arial" panose="020B0604020202020204" pitchFamily="34" charset="0"/>
              </a:rPr>
            </a:br>
            <a:br>
              <a:rPr lang="en-US" i="1" dirty="0">
                <a:latin typeface="Arial" panose="020B0604020202020204" pitchFamily="34" charset="0"/>
              </a:rPr>
            </a:br>
            <a:endParaRPr lang="en-US" dirty="0"/>
          </a:p>
        </p:txBody>
      </p:sp>
      <p:sp>
        <p:nvSpPr>
          <p:cNvPr id="5" name="TextBox 4">
            <a:extLst>
              <a:ext uri="{FF2B5EF4-FFF2-40B4-BE49-F238E27FC236}">
                <a16:creationId xmlns:a16="http://schemas.microsoft.com/office/drawing/2014/main" id="{13C7FA79-2BDE-4B93-B09F-B09995877FAB}"/>
              </a:ext>
            </a:extLst>
          </p:cNvPr>
          <p:cNvSpPr txBox="1"/>
          <p:nvPr/>
        </p:nvSpPr>
        <p:spPr>
          <a:xfrm>
            <a:off x="311268" y="2339081"/>
            <a:ext cx="7823231" cy="4216539"/>
          </a:xfrm>
          <a:prstGeom prst="rect">
            <a:avLst/>
          </a:prstGeom>
          <a:noFill/>
        </p:spPr>
        <p:txBody>
          <a:bodyPr wrap="square">
            <a:spAutoFit/>
          </a:bodyPr>
          <a:lstStyle/>
          <a:p>
            <a:pPr algn="ctr"/>
            <a:endParaRPr lang="en-US" sz="2000" b="0" i="0" dirty="0">
              <a:effectLst/>
              <a:latin typeface="Calibri" panose="020F0502020204030204" pitchFamily="34" charset="0"/>
            </a:endParaRPr>
          </a:p>
          <a:p>
            <a:pPr algn="ctr"/>
            <a:r>
              <a:rPr lang="en-US" sz="2000" b="0" i="0" dirty="0">
                <a:effectLst/>
              </a:rPr>
              <a:t>We are constantly at high stress levels (survival during work), and we go home assuming we return to ‘normal’. However we actually go through depression, addiction, etc. to cope/adapt. </a:t>
            </a:r>
          </a:p>
          <a:p>
            <a:pPr algn="ctr"/>
            <a:endParaRPr lang="en-US" sz="2000" dirty="0">
              <a:solidFill>
                <a:srgbClr val="1F497D"/>
              </a:solidFill>
            </a:endParaRPr>
          </a:p>
          <a:p>
            <a:pPr algn="ctr"/>
            <a:endParaRPr lang="en-US" sz="2800" b="0" i="0" dirty="0">
              <a:effectLst/>
            </a:endParaRPr>
          </a:p>
          <a:p>
            <a:pPr algn="ctr"/>
            <a:r>
              <a:rPr lang="en-US" sz="2000" dirty="0"/>
              <a:t>When our</a:t>
            </a:r>
            <a:r>
              <a:rPr lang="en-US" sz="2000" i="1" dirty="0"/>
              <a:t> </a:t>
            </a:r>
            <a:r>
              <a:rPr lang="en-US" sz="2000" u="sng" dirty="0"/>
              <a:t>actions</a:t>
            </a:r>
            <a:r>
              <a:rPr lang="en-US" sz="2000" dirty="0"/>
              <a:t>/daily experiences at work expose us to trauma, we have to assume there is going to be a </a:t>
            </a:r>
            <a:r>
              <a:rPr lang="en-US" sz="2000" u="sng" dirty="0"/>
              <a:t>reaction</a:t>
            </a:r>
            <a:r>
              <a:rPr lang="en-US" sz="2000" dirty="0"/>
              <a:t>/result that impacts us, day after day. </a:t>
            </a:r>
          </a:p>
          <a:p>
            <a:pPr algn="ctr"/>
            <a:endParaRPr lang="en-US" sz="2000" dirty="0"/>
          </a:p>
          <a:p>
            <a:pPr algn="ctr"/>
            <a:endParaRPr lang="en-US" sz="2000" dirty="0"/>
          </a:p>
          <a:p>
            <a:pPr algn="ctr"/>
            <a:r>
              <a:rPr lang="en-US" sz="2000" dirty="0"/>
              <a:t>We are stuck on high or low.</a:t>
            </a:r>
          </a:p>
        </p:txBody>
      </p:sp>
      <p:pic>
        <p:nvPicPr>
          <p:cNvPr id="2050" name="Picture 2" descr="See the source image">
            <a:extLst>
              <a:ext uri="{FF2B5EF4-FFF2-40B4-BE49-F238E27FC236}">
                <a16:creationId xmlns:a16="http://schemas.microsoft.com/office/drawing/2014/main" id="{7899515F-B95E-4149-9194-F172A319D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825" y="1041429"/>
            <a:ext cx="3007418" cy="1478488"/>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Down 12">
            <a:extLst>
              <a:ext uri="{FF2B5EF4-FFF2-40B4-BE49-F238E27FC236}">
                <a16:creationId xmlns:a16="http://schemas.microsoft.com/office/drawing/2014/main" id="{0EBABC35-F85E-442A-AB56-A7BF2A76A2B5}"/>
              </a:ext>
            </a:extLst>
          </p:cNvPr>
          <p:cNvSpPr/>
          <p:nvPr/>
        </p:nvSpPr>
        <p:spPr>
          <a:xfrm rot="10800000">
            <a:off x="4543989" y="4056342"/>
            <a:ext cx="289931" cy="408306"/>
          </a:xfrm>
          <a:prstGeom prst="downArrow">
            <a:avLst/>
          </a:prstGeom>
          <a:solidFill>
            <a:schemeClr val="accent1">
              <a:lumMod val="40000"/>
              <a:lumOff val="60000"/>
            </a:schemeClr>
          </a:solidFill>
          <a:ln>
            <a:solidFill>
              <a:schemeClr val="accent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7AEE7B81-B69B-46B1-8127-DDA95852FD8E}"/>
              </a:ext>
            </a:extLst>
          </p:cNvPr>
          <p:cNvSpPr/>
          <p:nvPr/>
        </p:nvSpPr>
        <p:spPr>
          <a:xfrm>
            <a:off x="3577670" y="4048357"/>
            <a:ext cx="289931" cy="408306"/>
          </a:xfrm>
          <a:prstGeom prst="downArrow">
            <a:avLst/>
          </a:prstGeom>
          <a:solidFill>
            <a:schemeClr val="accent1">
              <a:lumMod val="40000"/>
              <a:lumOff val="60000"/>
            </a:schemeClr>
          </a:solidFill>
          <a:ln>
            <a:solidFill>
              <a:schemeClr val="accent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B1742AF7-2EBC-4D4F-B115-3EFB425B8DDC}"/>
              </a:ext>
            </a:extLst>
          </p:cNvPr>
          <p:cNvSpPr/>
          <p:nvPr/>
        </p:nvSpPr>
        <p:spPr>
          <a:xfrm>
            <a:off x="3577669" y="5712154"/>
            <a:ext cx="289931" cy="408306"/>
          </a:xfrm>
          <a:prstGeom prst="downArrow">
            <a:avLst/>
          </a:prstGeom>
          <a:solidFill>
            <a:schemeClr val="accent1">
              <a:lumMod val="40000"/>
              <a:lumOff val="60000"/>
            </a:schemeClr>
          </a:solidFill>
          <a:ln>
            <a:solidFill>
              <a:schemeClr val="accent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6735EAE0-074C-418E-A678-1594A6665343}"/>
              </a:ext>
            </a:extLst>
          </p:cNvPr>
          <p:cNvSpPr/>
          <p:nvPr/>
        </p:nvSpPr>
        <p:spPr>
          <a:xfrm rot="10800000">
            <a:off x="4543988" y="5668609"/>
            <a:ext cx="289931" cy="408306"/>
          </a:xfrm>
          <a:prstGeom prst="downArrow">
            <a:avLst/>
          </a:prstGeom>
          <a:solidFill>
            <a:schemeClr val="accent1">
              <a:lumMod val="40000"/>
              <a:lumOff val="60000"/>
            </a:schemeClr>
          </a:solidFill>
          <a:ln>
            <a:solidFill>
              <a:schemeClr val="accent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933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E9F1D-7850-1B4B-B40A-345C2B13007C}"/>
              </a:ext>
            </a:extLst>
          </p:cNvPr>
          <p:cNvSpPr txBox="1">
            <a:spLocks noChangeArrowheads="1"/>
          </p:cNvSpPr>
          <p:nvPr/>
        </p:nvSpPr>
        <p:spPr>
          <a:xfrm>
            <a:off x="399533" y="2449458"/>
            <a:ext cx="7808802" cy="307834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100" dirty="0">
                <a:ea typeface="ＭＳ Ｐゴシック" panose="020B0600070205080204" pitchFamily="34" charset="-128"/>
              </a:rPr>
              <a:t>How has this work changed you?</a:t>
            </a:r>
          </a:p>
          <a:p>
            <a:r>
              <a:rPr lang="en-US" altLang="en-US" sz="2100" dirty="0">
                <a:ea typeface="ＭＳ Ｐゴシック" panose="020B0600070205080204" pitchFamily="34" charset="-128"/>
              </a:rPr>
              <a:t>How has this work changed your views on the world?</a:t>
            </a:r>
          </a:p>
          <a:p>
            <a:r>
              <a:rPr lang="en-US" altLang="en-US" sz="2100" dirty="0">
                <a:ea typeface="ＭＳ Ｐゴシック" panose="020B0600070205080204" pitchFamily="34" charset="-128"/>
              </a:rPr>
              <a:t>What happens to the stories you hear at work?</a:t>
            </a:r>
          </a:p>
          <a:p>
            <a:r>
              <a:rPr lang="en-US" altLang="en-US" sz="2100" dirty="0">
                <a:ea typeface="ＭＳ Ｐゴシック" panose="020B0600070205080204" pitchFamily="34" charset="-128"/>
              </a:rPr>
              <a:t>Were you trained for this?</a:t>
            </a:r>
          </a:p>
          <a:p>
            <a:endParaRPr lang="en-US" altLang="en-US" sz="2100" dirty="0">
              <a:ea typeface="ＭＳ Ｐゴシック" panose="020B0600070205080204" pitchFamily="34" charset="-128"/>
            </a:endParaRPr>
          </a:p>
        </p:txBody>
      </p:sp>
      <p:sp>
        <p:nvSpPr>
          <p:cNvPr id="5" name="Subtitle 2">
            <a:extLst>
              <a:ext uri="{FF2B5EF4-FFF2-40B4-BE49-F238E27FC236}">
                <a16:creationId xmlns:a16="http://schemas.microsoft.com/office/drawing/2014/main" id="{EAC8FF5E-79EC-9D43-BE32-79C5959285DF}"/>
              </a:ext>
            </a:extLst>
          </p:cNvPr>
          <p:cNvSpPr txBox="1">
            <a:spLocks/>
          </p:cNvSpPr>
          <p:nvPr/>
        </p:nvSpPr>
        <p:spPr>
          <a:xfrm>
            <a:off x="698691" y="1188297"/>
            <a:ext cx="6858000" cy="14559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cs typeface="Calibri" panose="020F0502020204030204" pitchFamily="34" charset="0"/>
              </a:rPr>
              <a:t>Let’s chat…</a:t>
            </a:r>
            <a:br>
              <a:rPr lang="en-US" sz="2400" b="1" dirty="0">
                <a:latin typeface="Helvetica" pitchFamily="2" charset="0"/>
                <a:cs typeface="Calibri" panose="020F0502020204030204" pitchFamily="34" charset="0"/>
              </a:rPr>
            </a:br>
            <a:endParaRPr lang="en-US" sz="2400" dirty="0">
              <a:latin typeface="Helvetica" pitchFamily="2" charset="0"/>
              <a:cs typeface="Futura Condensed Medium" panose="020B0602020204020303" pitchFamily="34" charset="-79"/>
            </a:endParaRPr>
          </a:p>
        </p:txBody>
      </p:sp>
      <p:pic>
        <p:nvPicPr>
          <p:cNvPr id="6" name="Picture 5">
            <a:extLst>
              <a:ext uri="{FF2B5EF4-FFF2-40B4-BE49-F238E27FC236}">
                <a16:creationId xmlns:a16="http://schemas.microsoft.com/office/drawing/2014/main" id="{A6AAB112-C7FB-4D02-93E6-E928394FA40A}"/>
              </a:ext>
            </a:extLst>
          </p:cNvPr>
          <p:cNvPicPr>
            <a:picLocks noChangeAspect="1"/>
          </p:cNvPicPr>
          <p:nvPr/>
        </p:nvPicPr>
        <p:blipFill>
          <a:blip r:embed="rId3"/>
          <a:stretch>
            <a:fillRect/>
          </a:stretch>
        </p:blipFill>
        <p:spPr>
          <a:xfrm>
            <a:off x="8006316" y="6283249"/>
            <a:ext cx="1010853" cy="367583"/>
          </a:xfrm>
          <a:prstGeom prst="rect">
            <a:avLst/>
          </a:prstGeom>
        </p:spPr>
      </p:pic>
      <p:pic>
        <p:nvPicPr>
          <p:cNvPr id="1026" name="Picture 2" descr="1990s First World Problems Meme - Imgflip">
            <a:extLst>
              <a:ext uri="{FF2B5EF4-FFF2-40B4-BE49-F238E27FC236}">
                <a16:creationId xmlns:a16="http://schemas.microsoft.com/office/drawing/2014/main" id="{3F71A12C-9333-C62F-9858-5A9645D2AF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3868" y="4502944"/>
            <a:ext cx="2381251" cy="214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473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8D8621-7695-4926-8590-F83B6B5187F4}"/>
              </a:ext>
            </a:extLst>
          </p:cNvPr>
          <p:cNvSpPr>
            <a:spLocks noGrp="1"/>
          </p:cNvSpPr>
          <p:nvPr>
            <p:ph idx="1"/>
          </p:nvPr>
        </p:nvSpPr>
        <p:spPr>
          <a:xfrm>
            <a:off x="290472" y="-311633"/>
            <a:ext cx="7524003" cy="3636510"/>
          </a:xfrm>
        </p:spPr>
        <p:txBody>
          <a:bodyPr>
            <a:normAutofit/>
          </a:bodyPr>
          <a:lstStyle/>
          <a:p>
            <a:pPr marL="0" indent="0">
              <a:buNone/>
            </a:pPr>
            <a:r>
              <a:rPr lang="en-US" sz="4000" b="1" dirty="0"/>
              <a:t>Terms to Understand</a:t>
            </a:r>
          </a:p>
        </p:txBody>
      </p:sp>
      <p:sp>
        <p:nvSpPr>
          <p:cNvPr id="4" name="Isosceles Triangle 3">
            <a:extLst>
              <a:ext uri="{FF2B5EF4-FFF2-40B4-BE49-F238E27FC236}">
                <a16:creationId xmlns:a16="http://schemas.microsoft.com/office/drawing/2014/main" id="{C27A1E7D-F441-275E-9390-E9DFBACB24A3}"/>
              </a:ext>
            </a:extLst>
          </p:cNvPr>
          <p:cNvSpPr/>
          <p:nvPr/>
        </p:nvSpPr>
        <p:spPr>
          <a:xfrm flipH="1">
            <a:off x="674363" y="4688369"/>
            <a:ext cx="2648713" cy="1783080"/>
          </a:xfrm>
          <a:prstGeom prst="triangle">
            <a:avLst/>
          </a:prstGeom>
          <a:solidFill>
            <a:schemeClr val="accent1">
              <a:lumMod val="60000"/>
              <a:lumOff val="40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PTSD</a:t>
            </a:r>
          </a:p>
        </p:txBody>
      </p:sp>
      <p:sp>
        <p:nvSpPr>
          <p:cNvPr id="5" name="Isosceles Triangle 4">
            <a:extLst>
              <a:ext uri="{FF2B5EF4-FFF2-40B4-BE49-F238E27FC236}">
                <a16:creationId xmlns:a16="http://schemas.microsoft.com/office/drawing/2014/main" id="{0925FEB5-79B5-72E0-19DD-3E897AABBC33}"/>
              </a:ext>
            </a:extLst>
          </p:cNvPr>
          <p:cNvSpPr/>
          <p:nvPr/>
        </p:nvSpPr>
        <p:spPr>
          <a:xfrm flipH="1">
            <a:off x="2477099" y="4065123"/>
            <a:ext cx="3434315" cy="1783080"/>
          </a:xfrm>
          <a:prstGeom prst="triangle">
            <a:avLst/>
          </a:prstGeom>
          <a:solidFill>
            <a:schemeClr val="accent1"/>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Compassion Fatigue</a:t>
            </a:r>
          </a:p>
        </p:txBody>
      </p:sp>
      <p:sp>
        <p:nvSpPr>
          <p:cNvPr id="6" name="Isosceles Triangle 5">
            <a:extLst>
              <a:ext uri="{FF2B5EF4-FFF2-40B4-BE49-F238E27FC236}">
                <a16:creationId xmlns:a16="http://schemas.microsoft.com/office/drawing/2014/main" id="{0BDB8247-3522-CEE2-6842-87A7AAA2ABBA}"/>
              </a:ext>
            </a:extLst>
          </p:cNvPr>
          <p:cNvSpPr/>
          <p:nvPr/>
        </p:nvSpPr>
        <p:spPr>
          <a:xfrm flipH="1">
            <a:off x="4572000" y="3038595"/>
            <a:ext cx="2648713" cy="1783080"/>
          </a:xfrm>
          <a:prstGeom prst="triangle">
            <a:avLst/>
          </a:prstGeom>
          <a:solidFill>
            <a:schemeClr val="accent2">
              <a:lumMod val="50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Burn Out</a:t>
            </a:r>
          </a:p>
        </p:txBody>
      </p:sp>
      <p:sp>
        <p:nvSpPr>
          <p:cNvPr id="8" name="Isosceles Triangle 7">
            <a:extLst>
              <a:ext uri="{FF2B5EF4-FFF2-40B4-BE49-F238E27FC236}">
                <a16:creationId xmlns:a16="http://schemas.microsoft.com/office/drawing/2014/main" id="{D70D3053-2E7A-8220-9CD8-46A77F32F582}"/>
              </a:ext>
            </a:extLst>
          </p:cNvPr>
          <p:cNvSpPr/>
          <p:nvPr/>
        </p:nvSpPr>
        <p:spPr>
          <a:xfrm flipH="1">
            <a:off x="4935699" y="4670817"/>
            <a:ext cx="2648713" cy="1844812"/>
          </a:xfrm>
          <a:prstGeom prst="triangle">
            <a:avLst/>
          </a:prstGeom>
          <a:solidFill>
            <a:srgbClr val="7030A0"/>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Moral Suffering</a:t>
            </a:r>
          </a:p>
        </p:txBody>
      </p:sp>
      <p:sp>
        <p:nvSpPr>
          <p:cNvPr id="9" name="Isosceles Triangle 8">
            <a:extLst>
              <a:ext uri="{FF2B5EF4-FFF2-40B4-BE49-F238E27FC236}">
                <a16:creationId xmlns:a16="http://schemas.microsoft.com/office/drawing/2014/main" id="{893240E6-DE4B-A0B6-7D52-86B1F69B15FC}"/>
              </a:ext>
            </a:extLst>
          </p:cNvPr>
          <p:cNvSpPr/>
          <p:nvPr/>
        </p:nvSpPr>
        <p:spPr>
          <a:xfrm flipH="1">
            <a:off x="1403761" y="3027821"/>
            <a:ext cx="2648713" cy="1783080"/>
          </a:xfrm>
          <a:prstGeom prst="triangle">
            <a:avLst/>
          </a:prstGeom>
          <a:solidFill>
            <a:schemeClr val="accent1">
              <a:lumMod val="50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Vicarious Trauma</a:t>
            </a:r>
          </a:p>
        </p:txBody>
      </p:sp>
      <p:sp>
        <p:nvSpPr>
          <p:cNvPr id="10" name="Isosceles Triangle 9">
            <a:extLst>
              <a:ext uri="{FF2B5EF4-FFF2-40B4-BE49-F238E27FC236}">
                <a16:creationId xmlns:a16="http://schemas.microsoft.com/office/drawing/2014/main" id="{137F3ABB-EDD5-2FE5-1447-0495A392F876}"/>
              </a:ext>
            </a:extLst>
          </p:cNvPr>
          <p:cNvSpPr/>
          <p:nvPr/>
        </p:nvSpPr>
        <p:spPr>
          <a:xfrm flipH="1">
            <a:off x="3000644" y="2025273"/>
            <a:ext cx="2895712" cy="1844812"/>
          </a:xfrm>
          <a:prstGeom prst="triangle">
            <a:avLst/>
          </a:prstGeom>
          <a:solidFill>
            <a:srgbClr val="7D86D9"/>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Secondary Traumatic Stress</a:t>
            </a:r>
          </a:p>
        </p:txBody>
      </p:sp>
    </p:spTree>
    <p:extLst>
      <p:ext uri="{BB962C8B-B14F-4D97-AF65-F5344CB8AC3E}">
        <p14:creationId xmlns:p14="http://schemas.microsoft.com/office/powerpoint/2010/main" val="4270740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BFCDF-9EEE-1A99-0F73-CF93E4F3B40B}"/>
              </a:ext>
            </a:extLst>
          </p:cNvPr>
          <p:cNvSpPr>
            <a:spLocks noGrp="1"/>
          </p:cNvSpPr>
          <p:nvPr>
            <p:ph type="title"/>
          </p:nvPr>
        </p:nvSpPr>
        <p:spPr>
          <a:xfrm>
            <a:off x="681601" y="803006"/>
            <a:ext cx="7524003" cy="970450"/>
          </a:xfrm>
        </p:spPr>
        <p:txBody>
          <a:bodyPr/>
          <a:lstStyle/>
          <a:p>
            <a:r>
              <a:rPr lang="en-US" dirty="0"/>
              <a:t>Definitions</a:t>
            </a:r>
          </a:p>
        </p:txBody>
      </p:sp>
      <p:sp>
        <p:nvSpPr>
          <p:cNvPr id="6" name="Text Placeholder 5">
            <a:extLst>
              <a:ext uri="{FF2B5EF4-FFF2-40B4-BE49-F238E27FC236}">
                <a16:creationId xmlns:a16="http://schemas.microsoft.com/office/drawing/2014/main" id="{3F0A8B9B-DE7E-F81C-9E1F-99F49EF38C5F}"/>
              </a:ext>
            </a:extLst>
          </p:cNvPr>
          <p:cNvSpPr>
            <a:spLocks noGrp="1"/>
          </p:cNvSpPr>
          <p:nvPr>
            <p:ph type="body" idx="1"/>
          </p:nvPr>
        </p:nvSpPr>
        <p:spPr>
          <a:xfrm>
            <a:off x="-659180" y="2364061"/>
            <a:ext cx="3670723" cy="576262"/>
          </a:xfrm>
        </p:spPr>
        <p:txBody>
          <a:bodyPr/>
          <a:lstStyle/>
          <a:p>
            <a:r>
              <a:rPr lang="en-US" b="1" dirty="0"/>
              <a:t>Burn Out</a:t>
            </a:r>
          </a:p>
        </p:txBody>
      </p:sp>
      <p:sp>
        <p:nvSpPr>
          <p:cNvPr id="7" name="Content Placeholder 6">
            <a:extLst>
              <a:ext uri="{FF2B5EF4-FFF2-40B4-BE49-F238E27FC236}">
                <a16:creationId xmlns:a16="http://schemas.microsoft.com/office/drawing/2014/main" id="{6B620D06-4408-410D-988B-4B4DF2C39F4E}"/>
              </a:ext>
            </a:extLst>
          </p:cNvPr>
          <p:cNvSpPr>
            <a:spLocks noGrp="1"/>
          </p:cNvSpPr>
          <p:nvPr>
            <p:ph sz="half" idx="2"/>
          </p:nvPr>
        </p:nvSpPr>
        <p:spPr>
          <a:xfrm>
            <a:off x="578772" y="2940323"/>
            <a:ext cx="3687391" cy="3109913"/>
          </a:xfrm>
        </p:spPr>
        <p:txBody>
          <a:bodyPr/>
          <a:lstStyle/>
          <a:p>
            <a:r>
              <a:rPr lang="en-US" sz="1800" dirty="0"/>
              <a:t>Can happen at any job</a:t>
            </a:r>
          </a:p>
          <a:p>
            <a:r>
              <a:rPr lang="en-US" sz="1800" dirty="0"/>
              <a:t>High workload, low pay</a:t>
            </a:r>
          </a:p>
          <a:p>
            <a:r>
              <a:rPr lang="en-US" sz="1800" dirty="0"/>
              <a:t>Loss of purpose</a:t>
            </a:r>
          </a:p>
          <a:p>
            <a:r>
              <a:rPr lang="en-US" sz="1800" dirty="0"/>
              <a:t>Increase in frustration</a:t>
            </a:r>
          </a:p>
          <a:p>
            <a:r>
              <a:rPr lang="en-US" sz="1800" dirty="0"/>
              <a:t>Poor working conditions</a:t>
            </a:r>
            <a:endParaRPr lang="en-US" dirty="0"/>
          </a:p>
        </p:txBody>
      </p:sp>
      <p:sp>
        <p:nvSpPr>
          <p:cNvPr id="8" name="Text Placeholder 7">
            <a:extLst>
              <a:ext uri="{FF2B5EF4-FFF2-40B4-BE49-F238E27FC236}">
                <a16:creationId xmlns:a16="http://schemas.microsoft.com/office/drawing/2014/main" id="{E02E9A92-A884-8BEA-76AC-DD1F9A250E1F}"/>
              </a:ext>
            </a:extLst>
          </p:cNvPr>
          <p:cNvSpPr>
            <a:spLocks noGrp="1"/>
          </p:cNvSpPr>
          <p:nvPr>
            <p:ph type="body" sz="quarter" idx="3"/>
          </p:nvPr>
        </p:nvSpPr>
        <p:spPr>
          <a:xfrm>
            <a:off x="3410277" y="2349582"/>
            <a:ext cx="3670720" cy="576262"/>
          </a:xfrm>
        </p:spPr>
        <p:txBody>
          <a:bodyPr/>
          <a:lstStyle/>
          <a:p>
            <a:r>
              <a:rPr lang="en-US" b="1" dirty="0"/>
              <a:t>PTSD</a:t>
            </a:r>
          </a:p>
        </p:txBody>
      </p:sp>
      <p:sp>
        <p:nvSpPr>
          <p:cNvPr id="9" name="Content Placeholder 8">
            <a:extLst>
              <a:ext uri="{FF2B5EF4-FFF2-40B4-BE49-F238E27FC236}">
                <a16:creationId xmlns:a16="http://schemas.microsoft.com/office/drawing/2014/main" id="{85C47730-D96E-0DF7-02E9-007E4B6C709A}"/>
              </a:ext>
            </a:extLst>
          </p:cNvPr>
          <p:cNvSpPr>
            <a:spLocks noGrp="1"/>
          </p:cNvSpPr>
          <p:nvPr>
            <p:ph sz="quarter" idx="4"/>
          </p:nvPr>
        </p:nvSpPr>
        <p:spPr>
          <a:xfrm>
            <a:off x="4894508" y="2940323"/>
            <a:ext cx="3670720" cy="3109913"/>
          </a:xfrm>
        </p:spPr>
        <p:txBody>
          <a:bodyPr/>
          <a:lstStyle/>
          <a:p>
            <a:r>
              <a:rPr lang="en-US" sz="1800" dirty="0"/>
              <a:t>Mental health diagnosis</a:t>
            </a:r>
          </a:p>
          <a:p>
            <a:r>
              <a:rPr lang="en-US" sz="1800" dirty="0"/>
              <a:t>Impacts daily functioning</a:t>
            </a:r>
          </a:p>
          <a:p>
            <a:r>
              <a:rPr lang="en-US" sz="1800" dirty="0"/>
              <a:t>Flashbacks</a:t>
            </a:r>
          </a:p>
          <a:p>
            <a:r>
              <a:rPr lang="en-US" sz="1800" dirty="0"/>
              <a:t>Avoidance</a:t>
            </a:r>
          </a:p>
          <a:p>
            <a:r>
              <a:rPr lang="en-US" sz="1800" dirty="0"/>
              <a:t>Recurrent stress/anxiety</a:t>
            </a:r>
          </a:p>
          <a:p>
            <a:endParaRPr lang="en-US" dirty="0"/>
          </a:p>
        </p:txBody>
      </p:sp>
    </p:spTree>
    <p:extLst>
      <p:ext uri="{BB962C8B-B14F-4D97-AF65-F5344CB8AC3E}">
        <p14:creationId xmlns:p14="http://schemas.microsoft.com/office/powerpoint/2010/main" val="267610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BFCDF-9EEE-1A99-0F73-CF93E4F3B40B}"/>
              </a:ext>
            </a:extLst>
          </p:cNvPr>
          <p:cNvSpPr>
            <a:spLocks noGrp="1"/>
          </p:cNvSpPr>
          <p:nvPr>
            <p:ph type="title"/>
          </p:nvPr>
        </p:nvSpPr>
        <p:spPr>
          <a:xfrm>
            <a:off x="667779" y="827375"/>
            <a:ext cx="7524003" cy="970450"/>
          </a:xfrm>
        </p:spPr>
        <p:txBody>
          <a:bodyPr/>
          <a:lstStyle/>
          <a:p>
            <a:r>
              <a:rPr lang="en-US" dirty="0"/>
              <a:t>Definitions</a:t>
            </a:r>
          </a:p>
        </p:txBody>
      </p:sp>
      <p:sp>
        <p:nvSpPr>
          <p:cNvPr id="6" name="Text Placeholder 5">
            <a:extLst>
              <a:ext uri="{FF2B5EF4-FFF2-40B4-BE49-F238E27FC236}">
                <a16:creationId xmlns:a16="http://schemas.microsoft.com/office/drawing/2014/main" id="{3F0A8B9B-DE7E-F81C-9E1F-99F49EF38C5F}"/>
              </a:ext>
            </a:extLst>
          </p:cNvPr>
          <p:cNvSpPr>
            <a:spLocks noGrp="1"/>
          </p:cNvSpPr>
          <p:nvPr>
            <p:ph type="body" idx="1"/>
          </p:nvPr>
        </p:nvSpPr>
        <p:spPr>
          <a:xfrm>
            <a:off x="34503" y="2237171"/>
            <a:ext cx="3670723" cy="576262"/>
          </a:xfrm>
        </p:spPr>
        <p:txBody>
          <a:bodyPr/>
          <a:lstStyle/>
          <a:p>
            <a:r>
              <a:rPr lang="en-US" b="1" dirty="0"/>
              <a:t>Compassion Fatigue</a:t>
            </a:r>
          </a:p>
        </p:txBody>
      </p:sp>
      <p:sp>
        <p:nvSpPr>
          <p:cNvPr id="7" name="Content Placeholder 6">
            <a:extLst>
              <a:ext uri="{FF2B5EF4-FFF2-40B4-BE49-F238E27FC236}">
                <a16:creationId xmlns:a16="http://schemas.microsoft.com/office/drawing/2014/main" id="{6B620D06-4408-410D-988B-4B4DF2C39F4E}"/>
              </a:ext>
            </a:extLst>
          </p:cNvPr>
          <p:cNvSpPr>
            <a:spLocks noGrp="1"/>
          </p:cNvSpPr>
          <p:nvPr>
            <p:ph sz="half" idx="2"/>
          </p:nvPr>
        </p:nvSpPr>
        <p:spPr>
          <a:xfrm>
            <a:off x="505196" y="2940324"/>
            <a:ext cx="3687391" cy="3109913"/>
          </a:xfrm>
        </p:spPr>
        <p:txBody>
          <a:bodyPr>
            <a:normAutofit/>
          </a:bodyPr>
          <a:lstStyle/>
          <a:p>
            <a:r>
              <a:rPr lang="en-US" sz="1800" dirty="0"/>
              <a:t>Predetermination</a:t>
            </a:r>
          </a:p>
          <a:p>
            <a:r>
              <a:rPr lang="en-US" sz="1800" dirty="0"/>
              <a:t>Impatient and irritable</a:t>
            </a:r>
          </a:p>
          <a:p>
            <a:r>
              <a:rPr lang="en-US" sz="1800" dirty="0"/>
              <a:t>“Eyeroll” mentality</a:t>
            </a:r>
          </a:p>
          <a:p>
            <a:r>
              <a:rPr lang="en-US" sz="1800" dirty="0"/>
              <a:t>Extreme self sacrifice</a:t>
            </a:r>
          </a:p>
          <a:p>
            <a:r>
              <a:rPr lang="en-US" sz="1800" dirty="0"/>
              <a:t>Loss in empathy</a:t>
            </a:r>
          </a:p>
          <a:p>
            <a:endParaRPr lang="en-US" dirty="0"/>
          </a:p>
        </p:txBody>
      </p:sp>
      <p:sp>
        <p:nvSpPr>
          <p:cNvPr id="8" name="Text Placeholder 7">
            <a:extLst>
              <a:ext uri="{FF2B5EF4-FFF2-40B4-BE49-F238E27FC236}">
                <a16:creationId xmlns:a16="http://schemas.microsoft.com/office/drawing/2014/main" id="{E02E9A92-A884-8BEA-76AC-DD1F9A250E1F}"/>
              </a:ext>
            </a:extLst>
          </p:cNvPr>
          <p:cNvSpPr>
            <a:spLocks noGrp="1"/>
          </p:cNvSpPr>
          <p:nvPr>
            <p:ph type="body" sz="quarter" idx="3"/>
          </p:nvPr>
        </p:nvSpPr>
        <p:spPr>
          <a:xfrm>
            <a:off x="3705226" y="2161299"/>
            <a:ext cx="3670720" cy="576262"/>
          </a:xfrm>
        </p:spPr>
        <p:txBody>
          <a:bodyPr/>
          <a:lstStyle/>
          <a:p>
            <a:r>
              <a:rPr lang="en-US" b="1" dirty="0"/>
              <a:t>Secondary Trauma</a:t>
            </a:r>
          </a:p>
        </p:txBody>
      </p:sp>
      <p:sp>
        <p:nvSpPr>
          <p:cNvPr id="9" name="Content Placeholder 8">
            <a:extLst>
              <a:ext uri="{FF2B5EF4-FFF2-40B4-BE49-F238E27FC236}">
                <a16:creationId xmlns:a16="http://schemas.microsoft.com/office/drawing/2014/main" id="{85C47730-D96E-0DF7-02E9-007E4B6C709A}"/>
              </a:ext>
            </a:extLst>
          </p:cNvPr>
          <p:cNvSpPr>
            <a:spLocks noGrp="1"/>
          </p:cNvSpPr>
          <p:nvPr>
            <p:ph sz="quarter" idx="4"/>
          </p:nvPr>
        </p:nvSpPr>
        <p:spPr>
          <a:xfrm>
            <a:off x="4319752" y="2859580"/>
            <a:ext cx="4572000" cy="3109913"/>
          </a:xfrm>
        </p:spPr>
        <p:txBody>
          <a:bodyPr>
            <a:normAutofit/>
          </a:bodyPr>
          <a:lstStyle/>
          <a:p>
            <a:pPr>
              <a:buFont typeface="Courier New" panose="02070309020205020404" pitchFamily="49" charset="0"/>
              <a:buChar char="o"/>
            </a:pPr>
            <a:r>
              <a:rPr lang="en-US" dirty="0"/>
              <a:t>Indirect exposure causing second-hand trauma</a:t>
            </a:r>
          </a:p>
          <a:p>
            <a:pPr algn="l">
              <a:buFont typeface="Courier New" panose="02070309020205020404" pitchFamily="49" charset="0"/>
              <a:buChar char="o"/>
            </a:pPr>
            <a:r>
              <a:rPr lang="en-US" dirty="0"/>
              <a:t>L</a:t>
            </a:r>
            <a:r>
              <a:rPr lang="en-US" b="0" i="0" dirty="0">
                <a:effectLst/>
              </a:rPr>
              <a:t>istening to heart-wrenching or disturbing stories</a:t>
            </a:r>
          </a:p>
          <a:p>
            <a:pPr algn="l">
              <a:buFont typeface="Courier New" panose="02070309020205020404" pitchFamily="49" charset="0"/>
              <a:buChar char="o"/>
            </a:pPr>
            <a:r>
              <a:rPr lang="en-US" dirty="0"/>
              <a:t>S</a:t>
            </a:r>
            <a:r>
              <a:rPr lang="en-US" b="0" i="0" dirty="0">
                <a:effectLst/>
              </a:rPr>
              <a:t>eeing people in physical or emotional distress</a:t>
            </a:r>
          </a:p>
          <a:p>
            <a:pPr algn="l">
              <a:buFont typeface="Courier New" panose="02070309020205020404" pitchFamily="49" charset="0"/>
              <a:buChar char="o"/>
            </a:pPr>
            <a:r>
              <a:rPr lang="en-US" dirty="0"/>
              <a:t>W</a:t>
            </a:r>
            <a:r>
              <a:rPr lang="en-US" b="0" i="0" dirty="0">
                <a:effectLst/>
              </a:rPr>
              <a:t>itnessing others’ graphic injuries</a:t>
            </a:r>
            <a:endParaRPr lang="en-US" dirty="0"/>
          </a:p>
          <a:p>
            <a:pPr>
              <a:buFont typeface="Courier New" panose="02070309020205020404" pitchFamily="49" charset="0"/>
              <a:buChar char="o"/>
            </a:pPr>
            <a:r>
              <a:rPr lang="en-US" sz="1800" dirty="0"/>
              <a:t>Similar symptoms to victims w/ trauma</a:t>
            </a:r>
            <a:endParaRPr lang="en-US" dirty="0"/>
          </a:p>
        </p:txBody>
      </p:sp>
    </p:spTree>
    <p:extLst>
      <p:ext uri="{BB962C8B-B14F-4D97-AF65-F5344CB8AC3E}">
        <p14:creationId xmlns:p14="http://schemas.microsoft.com/office/powerpoint/2010/main" val="2795319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E1119-4BF7-37E8-7D2E-2A2893828420}"/>
              </a:ext>
            </a:extLst>
          </p:cNvPr>
          <p:cNvSpPr>
            <a:spLocks noGrp="1"/>
          </p:cNvSpPr>
          <p:nvPr>
            <p:ph type="title"/>
          </p:nvPr>
        </p:nvSpPr>
        <p:spPr>
          <a:xfrm>
            <a:off x="809996" y="818243"/>
            <a:ext cx="7524003" cy="970450"/>
          </a:xfrm>
        </p:spPr>
        <p:txBody>
          <a:bodyPr/>
          <a:lstStyle/>
          <a:p>
            <a:r>
              <a:rPr lang="en-US" dirty="0"/>
              <a:t>Definitions </a:t>
            </a:r>
          </a:p>
        </p:txBody>
      </p:sp>
      <p:sp>
        <p:nvSpPr>
          <p:cNvPr id="3" name="Text Placeholder 2">
            <a:extLst>
              <a:ext uri="{FF2B5EF4-FFF2-40B4-BE49-F238E27FC236}">
                <a16:creationId xmlns:a16="http://schemas.microsoft.com/office/drawing/2014/main" id="{B0A5F14A-0017-AA6E-AF71-61344A5D6B31}"/>
              </a:ext>
            </a:extLst>
          </p:cNvPr>
          <p:cNvSpPr>
            <a:spLocks noGrp="1"/>
          </p:cNvSpPr>
          <p:nvPr>
            <p:ph type="body" idx="1"/>
          </p:nvPr>
        </p:nvSpPr>
        <p:spPr>
          <a:xfrm>
            <a:off x="147844" y="2311510"/>
            <a:ext cx="3670723" cy="576262"/>
          </a:xfrm>
        </p:spPr>
        <p:txBody>
          <a:bodyPr/>
          <a:lstStyle/>
          <a:p>
            <a:r>
              <a:rPr lang="en-US" b="1" dirty="0"/>
              <a:t>Vicarious Trauma</a:t>
            </a:r>
          </a:p>
        </p:txBody>
      </p:sp>
      <p:sp>
        <p:nvSpPr>
          <p:cNvPr id="4" name="Content Placeholder 3">
            <a:extLst>
              <a:ext uri="{FF2B5EF4-FFF2-40B4-BE49-F238E27FC236}">
                <a16:creationId xmlns:a16="http://schemas.microsoft.com/office/drawing/2014/main" id="{26B33666-3B83-02EC-B4EB-6FA39FD50CA9}"/>
              </a:ext>
            </a:extLst>
          </p:cNvPr>
          <p:cNvSpPr>
            <a:spLocks noGrp="1"/>
          </p:cNvSpPr>
          <p:nvPr>
            <p:ph sz="half" idx="2"/>
          </p:nvPr>
        </p:nvSpPr>
        <p:spPr>
          <a:xfrm>
            <a:off x="884607" y="3038140"/>
            <a:ext cx="3687391" cy="3109913"/>
          </a:xfrm>
        </p:spPr>
        <p:txBody>
          <a:bodyPr>
            <a:normAutofit fontScale="92500" lnSpcReduction="20000"/>
          </a:bodyPr>
          <a:lstStyle/>
          <a:p>
            <a:r>
              <a:rPr lang="en-US" sz="1800" dirty="0"/>
              <a:t>Worldview Shift</a:t>
            </a:r>
          </a:p>
          <a:p>
            <a:r>
              <a:rPr lang="en-US" sz="1800" dirty="0"/>
              <a:t>Intrusive thoughts</a:t>
            </a:r>
          </a:p>
          <a:p>
            <a:r>
              <a:rPr lang="en-US" sz="1800" dirty="0"/>
              <a:t>Difficult, repeated exposure</a:t>
            </a:r>
          </a:p>
          <a:p>
            <a:r>
              <a:rPr lang="en-US" sz="1800" dirty="0"/>
              <a:t>Impacts sense of self</a:t>
            </a:r>
          </a:p>
          <a:p>
            <a:r>
              <a:rPr lang="en-US" sz="1800" dirty="0"/>
              <a:t>Similar symptoms to victims w/ trauma</a:t>
            </a:r>
            <a:endParaRPr lang="en-US" dirty="0"/>
          </a:p>
          <a:p>
            <a:endParaRPr lang="en-US" dirty="0"/>
          </a:p>
        </p:txBody>
      </p:sp>
      <p:sp>
        <p:nvSpPr>
          <p:cNvPr id="5" name="Text Placeholder 4">
            <a:extLst>
              <a:ext uri="{FF2B5EF4-FFF2-40B4-BE49-F238E27FC236}">
                <a16:creationId xmlns:a16="http://schemas.microsoft.com/office/drawing/2014/main" id="{81AD90B5-DADD-6DB8-C311-A25975DDCE45}"/>
              </a:ext>
            </a:extLst>
          </p:cNvPr>
          <p:cNvSpPr>
            <a:spLocks noGrp="1"/>
          </p:cNvSpPr>
          <p:nvPr>
            <p:ph type="body" sz="quarter" idx="3"/>
          </p:nvPr>
        </p:nvSpPr>
        <p:spPr>
          <a:xfrm>
            <a:off x="4116742" y="2254773"/>
            <a:ext cx="3670720" cy="576262"/>
          </a:xfrm>
        </p:spPr>
        <p:txBody>
          <a:bodyPr/>
          <a:lstStyle/>
          <a:p>
            <a:r>
              <a:rPr lang="en-US" b="1" dirty="0"/>
              <a:t>Moral Suffering</a:t>
            </a:r>
          </a:p>
        </p:txBody>
      </p:sp>
      <p:sp>
        <p:nvSpPr>
          <p:cNvPr id="6" name="Content Placeholder 5">
            <a:extLst>
              <a:ext uri="{FF2B5EF4-FFF2-40B4-BE49-F238E27FC236}">
                <a16:creationId xmlns:a16="http://schemas.microsoft.com/office/drawing/2014/main" id="{3FF6A43A-B1A8-4E5C-4088-0EFBCBFE6947}"/>
              </a:ext>
            </a:extLst>
          </p:cNvPr>
          <p:cNvSpPr>
            <a:spLocks noGrp="1"/>
          </p:cNvSpPr>
          <p:nvPr>
            <p:ph sz="quarter" idx="4"/>
          </p:nvPr>
        </p:nvSpPr>
        <p:spPr>
          <a:xfrm>
            <a:off x="4957569" y="2906219"/>
            <a:ext cx="3670720" cy="3109913"/>
          </a:xfrm>
        </p:spPr>
        <p:txBody>
          <a:bodyPr>
            <a:normAutofit fontScale="92500" lnSpcReduction="20000"/>
          </a:bodyPr>
          <a:lstStyle/>
          <a:p>
            <a:r>
              <a:rPr lang="en-US" sz="1800" b="1" dirty="0"/>
              <a:t>Moral Injury </a:t>
            </a:r>
            <a:r>
              <a:rPr lang="en-US" sz="1800" dirty="0"/>
              <a:t>is the damage done to one’s conscience or moral compass when that person perpetrates, witnesses, or fails to prevent acts that transgress one’s own moral beliefs, values, or ethical codes of conduct (military)</a:t>
            </a:r>
          </a:p>
          <a:p>
            <a:r>
              <a:rPr lang="en-US" sz="1800" b="1" dirty="0"/>
              <a:t>Moral Distress </a:t>
            </a:r>
            <a:r>
              <a:rPr lang="en-US" sz="1800" dirty="0"/>
              <a:t>is being constrained to act in an ethical manner due to rules, regulations, procedures (healthcare)</a:t>
            </a:r>
          </a:p>
          <a:p>
            <a:endParaRPr lang="en-US" sz="1800" dirty="0"/>
          </a:p>
          <a:p>
            <a:endParaRPr lang="en-US" dirty="0"/>
          </a:p>
        </p:txBody>
      </p:sp>
    </p:spTree>
    <p:extLst>
      <p:ext uri="{BB962C8B-B14F-4D97-AF65-F5344CB8AC3E}">
        <p14:creationId xmlns:p14="http://schemas.microsoft.com/office/powerpoint/2010/main" val="26614011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TM03457515[[fn=View]]</Template>
  <TotalTime>62706</TotalTime>
  <Words>2756</Words>
  <Application>Microsoft Office PowerPoint</Application>
  <PresentationFormat>On-screen Show (4:3)</PresentationFormat>
  <Paragraphs>395</Paragraphs>
  <Slides>38</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38</vt:i4>
      </vt:variant>
    </vt:vector>
  </HeadingPairs>
  <TitlesOfParts>
    <vt:vector size="52" baseType="lpstr">
      <vt:lpstr>ＭＳ Ｐゴシック</vt:lpstr>
      <vt:lpstr>Arial</vt:lpstr>
      <vt:lpstr>Calibri</vt:lpstr>
      <vt:lpstr>Century Gothic</vt:lpstr>
      <vt:lpstr>Courier New</vt:lpstr>
      <vt:lpstr>Futura Condensed Medium</vt:lpstr>
      <vt:lpstr>Gisha</vt:lpstr>
      <vt:lpstr>Helvetica</vt:lpstr>
      <vt:lpstr>Roboto</vt:lpstr>
      <vt:lpstr>Source Sans Pro</vt:lpstr>
      <vt:lpstr>Times New Roman</vt:lpstr>
      <vt:lpstr>Wingdings</vt:lpstr>
      <vt:lpstr>Wingdings 2</vt:lpstr>
      <vt:lpstr>Quotable</vt:lpstr>
      <vt:lpstr> Compassion Fatigue and Secondary Traumatic Stress  </vt:lpstr>
      <vt:lpstr>Melissa Kaiser</vt:lpstr>
      <vt:lpstr>PowerPoint Presentation</vt:lpstr>
      <vt:lpstr>PowerPoint Presentation</vt:lpstr>
      <vt:lpstr>PowerPoint Presentation</vt:lpstr>
      <vt:lpstr>PowerPoint Presentation</vt:lpstr>
      <vt:lpstr>Definitions</vt:lpstr>
      <vt:lpstr>Definitions</vt:lpstr>
      <vt:lpstr>Definitions </vt:lpstr>
      <vt:lpstr>PowerPoint Presentation</vt:lpstr>
      <vt:lpstr>What are we even doing, anyways?</vt:lpstr>
      <vt:lpstr>PowerPoint Presentation</vt:lpstr>
      <vt:lpstr> Absent vs. Present?</vt:lpstr>
      <vt:lpstr>6 Causes of Burnout The Burnout Epidemic, Jennifer Moss </vt:lpstr>
      <vt:lpstr>PowerPoint Presentation</vt:lpstr>
      <vt:lpstr>PowerPoint Presentation</vt:lpstr>
      <vt:lpstr>PowerPoint Presentation</vt:lpstr>
      <vt:lpstr>MAKING A CHANGE</vt:lpstr>
      <vt:lpstr>First Thing’s First…</vt:lpstr>
      <vt:lpstr>PowerPoint Presentation</vt:lpstr>
      <vt:lpstr>Self Assessment: What does stress feel like?</vt:lpstr>
      <vt:lpstr>Self Assessment: Understanding your warning signs</vt:lpstr>
      <vt:lpstr>HOME LIFE</vt:lpstr>
      <vt:lpstr>What is my before-work narrative?</vt:lpstr>
      <vt:lpstr>STRATEGIES</vt:lpstr>
      <vt:lpstr>STRATEGIES</vt:lpstr>
      <vt:lpstr>Home Life</vt:lpstr>
      <vt:lpstr>www.cacnd.org/buildingresiliency</vt:lpstr>
      <vt:lpstr>PowerPoint Presentation</vt:lpstr>
      <vt:lpstr>But wait, who’s responsibility is it?</vt:lpstr>
      <vt:lpstr>What are the benefits?</vt:lpstr>
      <vt:lpstr> Organizational Intervention Planning</vt:lpstr>
      <vt:lpstr>Acknowledgement</vt:lpstr>
      <vt:lpstr>PowerPoint Presentation</vt:lpstr>
      <vt:lpstr>PowerPoint Presentation</vt:lpstr>
      <vt:lpstr>PowerPoint Presentation</vt:lpstr>
      <vt:lpstr>Questions?</vt:lpstr>
      <vt:lpstr>References and Resources  </vt:lpstr>
    </vt:vector>
  </TitlesOfParts>
  <Company>Inkling Creative Design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Sadie Maas</dc:creator>
  <cp:lastModifiedBy>Melissa Kaiser</cp:lastModifiedBy>
  <cp:revision>249</cp:revision>
  <dcterms:created xsi:type="dcterms:W3CDTF">2018-06-11T19:47:15Z</dcterms:created>
  <dcterms:modified xsi:type="dcterms:W3CDTF">2024-01-15T19:24:17Z</dcterms:modified>
</cp:coreProperties>
</file>