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GT America 1" pitchFamily="2" charset="0"/>
      <p:regular r:id="rId22"/>
      <p:bold r:id="rId23"/>
      <p:italic r:id="rId24"/>
      <p:boldItalic r:id="rId25"/>
    </p:embeddedFont>
    <p:embeddedFont>
      <p:font typeface="GT America 2" pitchFamily="2"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595" autoAdjust="0"/>
  </p:normalViewPr>
  <p:slideViewPr>
    <p:cSldViewPr>
      <p:cViewPr varScale="1">
        <p:scale>
          <a:sx n="72" d="100"/>
          <a:sy n="72" d="100"/>
        </p:scale>
        <p:origin x="760"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s://docs.google.com/spreadsheets/d/19_bPfz5lgpLcx3utWzcy8kRHwI3nBxjF5jxDZhhkMJo/edit#gid=936590981" TargetMode="External"/><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7.sv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sv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png"/><Relationship Id="rId10" Type="http://schemas.openxmlformats.org/officeDocument/2006/relationships/image" Target="../media/image27.png"/><Relationship Id="rId4" Type="http://schemas.openxmlformats.org/officeDocument/2006/relationships/image" Target="../media/image5.svg"/><Relationship Id="rId9"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8976632"/>
          </a:xfrm>
          <a:custGeom>
            <a:avLst/>
            <a:gdLst/>
            <a:ahLst/>
            <a:cxnLst/>
            <a:rect l="l" t="t" r="r" b="b"/>
            <a:pathLst>
              <a:path w="18288000" h="8976632">
                <a:moveTo>
                  <a:pt x="0" y="0"/>
                </a:moveTo>
                <a:lnTo>
                  <a:pt x="18288000" y="0"/>
                </a:lnTo>
                <a:lnTo>
                  <a:pt x="18288000" y="8976632"/>
                </a:lnTo>
                <a:lnTo>
                  <a:pt x="0" y="8976632"/>
                </a:lnTo>
                <a:lnTo>
                  <a:pt x="0" y="0"/>
                </a:lnTo>
                <a:close/>
              </a:path>
            </a:pathLst>
          </a:custGeom>
          <a:blipFill>
            <a:blip r:embed="rId2">
              <a:alphaModFix amt="67000"/>
            </a:blip>
            <a:stretch>
              <a:fillRect t="-17867" b="-17867"/>
            </a:stretch>
          </a:blipFill>
        </p:spPr>
      </p:sp>
      <p:grpSp>
        <p:nvGrpSpPr>
          <p:cNvPr id="3" name="Group 3"/>
          <p:cNvGrpSpPr/>
          <p:nvPr/>
        </p:nvGrpSpPr>
        <p:grpSpPr>
          <a:xfrm>
            <a:off x="0" y="8634005"/>
            <a:ext cx="18288000" cy="1652995"/>
            <a:chOff x="0" y="0"/>
            <a:chExt cx="4816593" cy="435357"/>
          </a:xfrm>
        </p:grpSpPr>
        <p:sp>
          <p:nvSpPr>
            <p:cNvPr id="4" name="Freeform 4"/>
            <p:cNvSpPr/>
            <p:nvPr/>
          </p:nvSpPr>
          <p:spPr>
            <a:xfrm>
              <a:off x="0" y="0"/>
              <a:ext cx="4816592" cy="435357"/>
            </a:xfrm>
            <a:custGeom>
              <a:avLst/>
              <a:gdLst/>
              <a:ahLst/>
              <a:cxnLst/>
              <a:rect l="l" t="t" r="r" b="b"/>
              <a:pathLst>
                <a:path w="4816592" h="435357">
                  <a:moveTo>
                    <a:pt x="0" y="0"/>
                  </a:moveTo>
                  <a:lnTo>
                    <a:pt x="4816592" y="0"/>
                  </a:lnTo>
                  <a:lnTo>
                    <a:pt x="4816592" y="435357"/>
                  </a:lnTo>
                  <a:lnTo>
                    <a:pt x="0" y="435357"/>
                  </a:lnTo>
                  <a:close/>
                </a:path>
              </a:pathLst>
            </a:custGeom>
            <a:solidFill>
              <a:srgbClr val="EF404E"/>
            </a:solidFill>
          </p:spPr>
        </p:sp>
        <p:sp>
          <p:nvSpPr>
            <p:cNvPr id="5" name="TextBox 5"/>
            <p:cNvSpPr txBox="1"/>
            <p:nvPr/>
          </p:nvSpPr>
          <p:spPr>
            <a:xfrm>
              <a:off x="0" y="-38100"/>
              <a:ext cx="4816593" cy="473457"/>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529180" y="0"/>
            <a:ext cx="18817180" cy="8634005"/>
            <a:chOff x="0" y="0"/>
            <a:chExt cx="12101621" cy="5552663"/>
          </a:xfrm>
        </p:grpSpPr>
        <p:sp>
          <p:nvSpPr>
            <p:cNvPr id="7" name="Freeform 7"/>
            <p:cNvSpPr/>
            <p:nvPr/>
          </p:nvSpPr>
          <p:spPr>
            <a:xfrm>
              <a:off x="0" y="0"/>
              <a:ext cx="12101621" cy="5552663"/>
            </a:xfrm>
            <a:custGeom>
              <a:avLst/>
              <a:gdLst/>
              <a:ahLst/>
              <a:cxnLst/>
              <a:rect l="l" t="t" r="r" b="b"/>
              <a:pathLst>
                <a:path w="12101621" h="5552663">
                  <a:moveTo>
                    <a:pt x="0" y="0"/>
                  </a:moveTo>
                  <a:lnTo>
                    <a:pt x="12101621" y="0"/>
                  </a:lnTo>
                  <a:lnTo>
                    <a:pt x="12101621" y="5552663"/>
                  </a:lnTo>
                  <a:lnTo>
                    <a:pt x="0" y="5552663"/>
                  </a:lnTo>
                  <a:close/>
                </a:path>
              </a:pathLst>
            </a:custGeom>
            <a:solidFill>
              <a:srgbClr val="130F54">
                <a:alpha val="68627"/>
              </a:srgbClr>
            </a:solidFill>
          </p:spPr>
        </p:sp>
        <p:sp>
          <p:nvSpPr>
            <p:cNvPr id="8" name="TextBox 8"/>
            <p:cNvSpPr txBox="1"/>
            <p:nvPr/>
          </p:nvSpPr>
          <p:spPr>
            <a:xfrm>
              <a:off x="0" y="-9525"/>
              <a:ext cx="12101621" cy="5562188"/>
            </a:xfrm>
            <a:prstGeom prst="rect">
              <a:avLst/>
            </a:prstGeom>
          </p:spPr>
          <p:txBody>
            <a:bodyPr lIns="20804" tIns="20804" rIns="20804" bIns="20804" rtlCol="0" anchor="ctr"/>
            <a:lstStyle/>
            <a:p>
              <a:pPr algn="ctr">
                <a:lnSpc>
                  <a:spcPts val="1089"/>
                </a:lnSpc>
                <a:spcBef>
                  <a:spcPct val="0"/>
                </a:spcBef>
              </a:pPr>
              <a:endParaRPr/>
            </a:p>
          </p:txBody>
        </p:sp>
      </p:grpSp>
      <p:sp>
        <p:nvSpPr>
          <p:cNvPr id="9" name="Freeform 9"/>
          <p:cNvSpPr/>
          <p:nvPr/>
        </p:nvSpPr>
        <p:spPr>
          <a:xfrm>
            <a:off x="14780744" y="7390511"/>
            <a:ext cx="2478556" cy="2486987"/>
          </a:xfrm>
          <a:custGeom>
            <a:avLst/>
            <a:gdLst/>
            <a:ahLst/>
            <a:cxnLst/>
            <a:rect l="l" t="t" r="r" b="b"/>
            <a:pathLst>
              <a:path w="2478556" h="2486987">
                <a:moveTo>
                  <a:pt x="0" y="0"/>
                </a:moveTo>
                <a:lnTo>
                  <a:pt x="2478556" y="0"/>
                </a:lnTo>
                <a:lnTo>
                  <a:pt x="2478556" y="2486987"/>
                </a:lnTo>
                <a:lnTo>
                  <a:pt x="0" y="2486987"/>
                </a:lnTo>
                <a:lnTo>
                  <a:pt x="0" y="0"/>
                </a:lnTo>
                <a:close/>
              </a:path>
            </a:pathLst>
          </a:custGeom>
          <a:blipFill>
            <a:blip r:embed="rId3"/>
            <a:stretch>
              <a:fillRect/>
            </a:stretch>
          </a:blipFill>
        </p:spPr>
      </p:sp>
      <p:sp>
        <p:nvSpPr>
          <p:cNvPr id="10" name="TextBox 10"/>
          <p:cNvSpPr txBox="1"/>
          <p:nvPr/>
        </p:nvSpPr>
        <p:spPr>
          <a:xfrm>
            <a:off x="1028700" y="3231336"/>
            <a:ext cx="12306300" cy="1601144"/>
          </a:xfrm>
          <a:prstGeom prst="rect">
            <a:avLst/>
          </a:prstGeom>
        </p:spPr>
        <p:txBody>
          <a:bodyPr wrap="square" lIns="0" tIns="0" rIns="0" bIns="0" rtlCol="0" anchor="t">
            <a:spAutoFit/>
          </a:bodyPr>
          <a:lstStyle/>
          <a:p>
            <a:pPr>
              <a:lnSpc>
                <a:spcPts val="13958"/>
              </a:lnSpc>
            </a:pPr>
            <a:r>
              <a:rPr lang="en-US" sz="9970" dirty="0">
                <a:solidFill>
                  <a:srgbClr val="FFFFFF"/>
                </a:solidFill>
                <a:latin typeface="GT America 1"/>
              </a:rPr>
              <a:t>COVERING RACE</a:t>
            </a:r>
          </a:p>
        </p:txBody>
      </p:sp>
      <p:sp>
        <p:nvSpPr>
          <p:cNvPr id="11" name="TextBox 11"/>
          <p:cNvSpPr txBox="1"/>
          <p:nvPr/>
        </p:nvSpPr>
        <p:spPr>
          <a:xfrm>
            <a:off x="1028700" y="4848007"/>
            <a:ext cx="16595798" cy="795135"/>
          </a:xfrm>
          <a:prstGeom prst="rect">
            <a:avLst/>
          </a:prstGeom>
        </p:spPr>
        <p:txBody>
          <a:bodyPr lIns="0" tIns="0" rIns="0" bIns="0" rtlCol="0" anchor="t">
            <a:spAutoFit/>
          </a:bodyPr>
          <a:lstStyle/>
          <a:p>
            <a:pPr>
              <a:lnSpc>
                <a:spcPts val="6573"/>
              </a:lnSpc>
            </a:pPr>
            <a:r>
              <a:rPr lang="en-US" sz="4695">
                <a:solidFill>
                  <a:srgbClr val="FFE06A"/>
                </a:solidFill>
                <a:latin typeface="GT America 2"/>
              </a:rPr>
              <a:t>Racial Bias, Reporting, and the Criminal Legal System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30F54"/>
        </a:solidFill>
        <a:effectLst/>
      </p:bgPr>
    </p:bg>
    <p:spTree>
      <p:nvGrpSpPr>
        <p:cNvPr id="1" name=""/>
        <p:cNvGrpSpPr/>
        <p:nvPr/>
      </p:nvGrpSpPr>
      <p:grpSpPr>
        <a:xfrm>
          <a:off x="0" y="0"/>
          <a:ext cx="0" cy="0"/>
          <a:chOff x="0" y="0"/>
          <a:chExt cx="0" cy="0"/>
        </a:xfrm>
      </p:grpSpPr>
      <p:grpSp>
        <p:nvGrpSpPr>
          <p:cNvPr id="2" name="Group 2"/>
          <p:cNvGrpSpPr/>
          <p:nvPr/>
        </p:nvGrpSpPr>
        <p:grpSpPr>
          <a:xfrm>
            <a:off x="0" y="8531217"/>
            <a:ext cx="18288000" cy="1755783"/>
            <a:chOff x="0" y="0"/>
            <a:chExt cx="4816593" cy="462429"/>
          </a:xfrm>
        </p:grpSpPr>
        <p:sp>
          <p:nvSpPr>
            <p:cNvPr id="3" name="Freeform 3"/>
            <p:cNvSpPr/>
            <p:nvPr/>
          </p:nvSpPr>
          <p:spPr>
            <a:xfrm>
              <a:off x="0" y="0"/>
              <a:ext cx="4816592" cy="462429"/>
            </a:xfrm>
            <a:custGeom>
              <a:avLst/>
              <a:gdLst/>
              <a:ahLst/>
              <a:cxnLst/>
              <a:rect l="l" t="t" r="r" b="b"/>
              <a:pathLst>
                <a:path w="4816592" h="462429">
                  <a:moveTo>
                    <a:pt x="0" y="0"/>
                  </a:moveTo>
                  <a:lnTo>
                    <a:pt x="4816592" y="0"/>
                  </a:lnTo>
                  <a:lnTo>
                    <a:pt x="4816592" y="462429"/>
                  </a:lnTo>
                  <a:lnTo>
                    <a:pt x="0" y="462429"/>
                  </a:lnTo>
                  <a:close/>
                </a:path>
              </a:pathLst>
            </a:custGeom>
            <a:solidFill>
              <a:srgbClr val="EF404E"/>
            </a:solidFill>
          </p:spPr>
        </p:sp>
        <p:sp>
          <p:nvSpPr>
            <p:cNvPr id="4" name="TextBox 4"/>
            <p:cNvSpPr txBox="1"/>
            <p:nvPr/>
          </p:nvSpPr>
          <p:spPr>
            <a:xfrm>
              <a:off x="0" y="-38100"/>
              <a:ext cx="4816593" cy="50052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6773011" y="8731803"/>
            <a:ext cx="1239278" cy="1243493"/>
          </a:xfrm>
          <a:custGeom>
            <a:avLst/>
            <a:gdLst/>
            <a:ahLst/>
            <a:cxnLst/>
            <a:rect l="l" t="t" r="r" b="b"/>
            <a:pathLst>
              <a:path w="1239278" h="1243493">
                <a:moveTo>
                  <a:pt x="0" y="0"/>
                </a:moveTo>
                <a:lnTo>
                  <a:pt x="1239278" y="0"/>
                </a:lnTo>
                <a:lnTo>
                  <a:pt x="1239278" y="1243494"/>
                </a:lnTo>
                <a:lnTo>
                  <a:pt x="0" y="1243494"/>
                </a:lnTo>
                <a:lnTo>
                  <a:pt x="0" y="0"/>
                </a:lnTo>
                <a:close/>
              </a:path>
            </a:pathLst>
          </a:custGeom>
          <a:blipFill>
            <a:blip r:embed="rId2"/>
            <a:stretch>
              <a:fillRect/>
            </a:stretch>
          </a:blipFill>
        </p:spPr>
      </p:sp>
      <p:sp>
        <p:nvSpPr>
          <p:cNvPr id="6" name="TextBox 6"/>
          <p:cNvSpPr txBox="1"/>
          <p:nvPr/>
        </p:nvSpPr>
        <p:spPr>
          <a:xfrm>
            <a:off x="1345830" y="1564287"/>
            <a:ext cx="15596341" cy="4286860"/>
          </a:xfrm>
          <a:prstGeom prst="rect">
            <a:avLst/>
          </a:prstGeom>
        </p:spPr>
        <p:txBody>
          <a:bodyPr lIns="0" tIns="0" rIns="0" bIns="0" rtlCol="0" anchor="t">
            <a:spAutoFit/>
          </a:bodyPr>
          <a:lstStyle/>
          <a:p>
            <a:pPr algn="ctr">
              <a:lnSpc>
                <a:spcPts val="8467"/>
              </a:lnSpc>
            </a:pPr>
            <a:r>
              <a:rPr lang="en-US" sz="7559">
                <a:solidFill>
                  <a:srgbClr val="FFE06A"/>
                </a:solidFill>
                <a:latin typeface="GT America 2"/>
              </a:rPr>
              <a:t>UNCONSTITUTIONAL POLICING IS A MAJOR CONTRIBUTING FACTOR TO THE INJUSTICE IN THE CRIMINAL LEGAL SYSTEM</a:t>
            </a:r>
          </a:p>
        </p:txBody>
      </p:sp>
      <p:sp>
        <p:nvSpPr>
          <p:cNvPr id="7" name="TextBox 7"/>
          <p:cNvSpPr txBox="1"/>
          <p:nvPr/>
        </p:nvSpPr>
        <p:spPr>
          <a:xfrm>
            <a:off x="1399877" y="6369776"/>
            <a:ext cx="15488245" cy="1144910"/>
          </a:xfrm>
          <a:prstGeom prst="rect">
            <a:avLst/>
          </a:prstGeom>
        </p:spPr>
        <p:txBody>
          <a:bodyPr lIns="0" tIns="0" rIns="0" bIns="0" rtlCol="0" anchor="t">
            <a:spAutoFit/>
          </a:bodyPr>
          <a:lstStyle/>
          <a:p>
            <a:pPr algn="ctr">
              <a:lnSpc>
                <a:spcPts val="4619"/>
              </a:lnSpc>
            </a:pPr>
            <a:r>
              <a:rPr lang="en-US" sz="3299">
                <a:solidFill>
                  <a:srgbClr val="FFFFFF"/>
                </a:solidFill>
                <a:latin typeface="GT America 2"/>
              </a:rPr>
              <a:t> Prosecutorial Discretion, Draconian Sentencing, Legal Financial Obligations, and Barriers to Re-Entry are also key contributing factors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30F54"/>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92" r="-14524" b="-28054"/>
            </a:stretch>
          </a:blipFill>
        </p:spPr>
      </p:sp>
      <p:sp>
        <p:nvSpPr>
          <p:cNvPr id="3" name="Freeform 3"/>
          <p:cNvSpPr/>
          <p:nvPr/>
        </p:nvSpPr>
        <p:spPr>
          <a:xfrm>
            <a:off x="4383501" y="-1867319"/>
            <a:ext cx="12154319" cy="12154319"/>
          </a:xfrm>
          <a:custGeom>
            <a:avLst/>
            <a:gdLst/>
            <a:ahLst/>
            <a:cxnLst/>
            <a:rect l="l" t="t" r="r" b="b"/>
            <a:pathLst>
              <a:path w="12154319" h="12154319">
                <a:moveTo>
                  <a:pt x="0" y="0"/>
                </a:moveTo>
                <a:lnTo>
                  <a:pt x="12154319" y="0"/>
                </a:lnTo>
                <a:lnTo>
                  <a:pt x="12154319" y="12154319"/>
                </a:lnTo>
                <a:lnTo>
                  <a:pt x="0" y="121543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44421" y="0"/>
            <a:ext cx="4627923" cy="10766678"/>
            <a:chOff x="0" y="0"/>
            <a:chExt cx="1218877" cy="2835668"/>
          </a:xfrm>
        </p:grpSpPr>
        <p:sp>
          <p:nvSpPr>
            <p:cNvPr id="5" name="Freeform 5"/>
            <p:cNvSpPr/>
            <p:nvPr/>
          </p:nvSpPr>
          <p:spPr>
            <a:xfrm>
              <a:off x="0" y="0"/>
              <a:ext cx="1218877" cy="2835668"/>
            </a:xfrm>
            <a:custGeom>
              <a:avLst/>
              <a:gdLst/>
              <a:ahLst/>
              <a:cxnLst/>
              <a:rect l="l" t="t" r="r" b="b"/>
              <a:pathLst>
                <a:path w="1218877" h="2835668">
                  <a:moveTo>
                    <a:pt x="0" y="0"/>
                  </a:moveTo>
                  <a:lnTo>
                    <a:pt x="1218877" y="0"/>
                  </a:lnTo>
                  <a:lnTo>
                    <a:pt x="1218877" y="2835668"/>
                  </a:lnTo>
                  <a:lnTo>
                    <a:pt x="0" y="2835668"/>
                  </a:lnTo>
                  <a:close/>
                </a:path>
              </a:pathLst>
            </a:custGeom>
            <a:solidFill>
              <a:srgbClr val="130F54"/>
            </a:solidFill>
          </p:spPr>
        </p:sp>
        <p:sp>
          <p:nvSpPr>
            <p:cNvPr id="6" name="TextBox 6"/>
            <p:cNvSpPr txBox="1"/>
            <p:nvPr/>
          </p:nvSpPr>
          <p:spPr>
            <a:xfrm>
              <a:off x="0" y="-38100"/>
              <a:ext cx="1218877" cy="2873768"/>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028700" y="1272880"/>
            <a:ext cx="8650932" cy="2936961"/>
          </a:xfrm>
          <a:prstGeom prst="rect">
            <a:avLst/>
          </a:prstGeom>
        </p:spPr>
        <p:txBody>
          <a:bodyPr lIns="0" tIns="0" rIns="0" bIns="0" rtlCol="0" anchor="t">
            <a:spAutoFit/>
          </a:bodyPr>
          <a:lstStyle/>
          <a:p>
            <a:pPr>
              <a:lnSpc>
                <a:spcPts val="7707"/>
              </a:lnSpc>
            </a:pPr>
            <a:r>
              <a:rPr lang="en-US" sz="7006">
                <a:solidFill>
                  <a:srgbClr val="FFFFFF"/>
                </a:solidFill>
                <a:latin typeface="GT America 2"/>
              </a:rPr>
              <a:t>JUSTICE LAB: </a:t>
            </a:r>
          </a:p>
          <a:p>
            <a:pPr>
              <a:lnSpc>
                <a:spcPts val="7707"/>
              </a:lnSpc>
            </a:pPr>
            <a:r>
              <a:rPr lang="en-US" sz="7006">
                <a:solidFill>
                  <a:srgbClr val="FFFFFF"/>
                </a:solidFill>
                <a:latin typeface="GT America 2"/>
              </a:rPr>
              <a:t>PUTTING RACIST </a:t>
            </a:r>
          </a:p>
          <a:p>
            <a:pPr>
              <a:lnSpc>
                <a:spcPts val="7707"/>
              </a:lnSpc>
            </a:pPr>
            <a:r>
              <a:rPr lang="en-US" sz="7006">
                <a:solidFill>
                  <a:srgbClr val="FFFFFF"/>
                </a:solidFill>
                <a:latin typeface="GT America 2"/>
              </a:rPr>
              <a:t>POLICING ON TRIAL</a:t>
            </a:r>
          </a:p>
        </p:txBody>
      </p:sp>
      <p:sp>
        <p:nvSpPr>
          <p:cNvPr id="8" name="TextBox 8"/>
          <p:cNvSpPr txBox="1"/>
          <p:nvPr/>
        </p:nvSpPr>
        <p:spPr>
          <a:xfrm>
            <a:off x="1138868" y="4910767"/>
            <a:ext cx="8544337" cy="3469010"/>
          </a:xfrm>
          <a:prstGeom prst="rect">
            <a:avLst/>
          </a:prstGeom>
        </p:spPr>
        <p:txBody>
          <a:bodyPr lIns="0" tIns="0" rIns="0" bIns="0" rtlCol="0" anchor="t">
            <a:spAutoFit/>
          </a:bodyPr>
          <a:lstStyle/>
          <a:p>
            <a:pPr>
              <a:lnSpc>
                <a:spcPts val="4619"/>
              </a:lnSpc>
            </a:pPr>
            <a:r>
              <a:rPr lang="en-US" sz="3299" dirty="0">
                <a:solidFill>
                  <a:srgbClr val="FFE06A"/>
                </a:solidFill>
                <a:latin typeface="GT America 2"/>
              </a:rPr>
              <a:t>This intensive litigation and storytelling effort by the ACLU of Louisiana and partnering law firms challenges racially discriminatory policing practices and combats police violence against people of color.</a:t>
            </a:r>
            <a:endParaRPr lang="en-US" sz="3299" dirty="0">
              <a:solidFill>
                <a:srgbClr val="FFE06A"/>
              </a:solidFill>
              <a:latin typeface="GT America 2"/>
              <a:hlinkClick r:id="rId5" tooltip="https://docs.google.com/spreadsheets/d/19_bPfz5lgpLcx3utWzcy8kRHwI3nBxjF5jxDZhhkMJo/edit#gid=936590981"/>
            </a:endParaRPr>
          </a:p>
        </p:txBody>
      </p:sp>
      <p:sp>
        <p:nvSpPr>
          <p:cNvPr id="9" name="Freeform 9"/>
          <p:cNvSpPr/>
          <p:nvPr/>
        </p:nvSpPr>
        <p:spPr>
          <a:xfrm>
            <a:off x="16773011" y="8731803"/>
            <a:ext cx="1239278" cy="1243493"/>
          </a:xfrm>
          <a:custGeom>
            <a:avLst/>
            <a:gdLst/>
            <a:ahLst/>
            <a:cxnLst/>
            <a:rect l="l" t="t" r="r" b="b"/>
            <a:pathLst>
              <a:path w="1239278" h="1243493">
                <a:moveTo>
                  <a:pt x="0" y="0"/>
                </a:moveTo>
                <a:lnTo>
                  <a:pt x="1239278" y="0"/>
                </a:lnTo>
                <a:lnTo>
                  <a:pt x="1239278" y="1243494"/>
                </a:lnTo>
                <a:lnTo>
                  <a:pt x="0" y="1243494"/>
                </a:lnTo>
                <a:lnTo>
                  <a:pt x="0" y="0"/>
                </a:lnTo>
                <a:close/>
              </a:path>
            </a:pathLst>
          </a:custGeom>
          <a:blipFill>
            <a:blip r:embed="rId6"/>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30F54"/>
        </a:solidFill>
        <a:effectLst/>
      </p:bgPr>
    </p:bg>
    <p:spTree>
      <p:nvGrpSpPr>
        <p:cNvPr id="1" name=""/>
        <p:cNvGrpSpPr/>
        <p:nvPr/>
      </p:nvGrpSpPr>
      <p:grpSpPr>
        <a:xfrm>
          <a:off x="0" y="0"/>
          <a:ext cx="0" cy="0"/>
          <a:chOff x="0" y="0"/>
          <a:chExt cx="0" cy="0"/>
        </a:xfrm>
      </p:grpSpPr>
      <p:grpSp>
        <p:nvGrpSpPr>
          <p:cNvPr id="2" name="Group 2"/>
          <p:cNvGrpSpPr/>
          <p:nvPr/>
        </p:nvGrpSpPr>
        <p:grpSpPr>
          <a:xfrm>
            <a:off x="0" y="8531217"/>
            <a:ext cx="18288000" cy="1755783"/>
            <a:chOff x="0" y="0"/>
            <a:chExt cx="4816593" cy="462429"/>
          </a:xfrm>
        </p:grpSpPr>
        <p:sp>
          <p:nvSpPr>
            <p:cNvPr id="3" name="Freeform 3"/>
            <p:cNvSpPr/>
            <p:nvPr/>
          </p:nvSpPr>
          <p:spPr>
            <a:xfrm>
              <a:off x="0" y="0"/>
              <a:ext cx="4816592" cy="462429"/>
            </a:xfrm>
            <a:custGeom>
              <a:avLst/>
              <a:gdLst/>
              <a:ahLst/>
              <a:cxnLst/>
              <a:rect l="l" t="t" r="r" b="b"/>
              <a:pathLst>
                <a:path w="4816592" h="462429">
                  <a:moveTo>
                    <a:pt x="0" y="0"/>
                  </a:moveTo>
                  <a:lnTo>
                    <a:pt x="4816592" y="0"/>
                  </a:lnTo>
                  <a:lnTo>
                    <a:pt x="4816592" y="462429"/>
                  </a:lnTo>
                  <a:lnTo>
                    <a:pt x="0" y="462429"/>
                  </a:lnTo>
                  <a:close/>
                </a:path>
              </a:pathLst>
            </a:custGeom>
            <a:solidFill>
              <a:srgbClr val="EF404E"/>
            </a:solidFill>
          </p:spPr>
        </p:sp>
        <p:sp>
          <p:nvSpPr>
            <p:cNvPr id="4" name="TextBox 4"/>
            <p:cNvSpPr txBox="1"/>
            <p:nvPr/>
          </p:nvSpPr>
          <p:spPr>
            <a:xfrm>
              <a:off x="0" y="-38100"/>
              <a:ext cx="4816593" cy="50052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6773011" y="8731803"/>
            <a:ext cx="1239278" cy="1243493"/>
          </a:xfrm>
          <a:custGeom>
            <a:avLst/>
            <a:gdLst/>
            <a:ahLst/>
            <a:cxnLst/>
            <a:rect l="l" t="t" r="r" b="b"/>
            <a:pathLst>
              <a:path w="1239278" h="1243493">
                <a:moveTo>
                  <a:pt x="0" y="0"/>
                </a:moveTo>
                <a:lnTo>
                  <a:pt x="1239278" y="0"/>
                </a:lnTo>
                <a:lnTo>
                  <a:pt x="1239278" y="1243494"/>
                </a:lnTo>
                <a:lnTo>
                  <a:pt x="0" y="1243494"/>
                </a:lnTo>
                <a:lnTo>
                  <a:pt x="0" y="0"/>
                </a:lnTo>
                <a:close/>
              </a:path>
            </a:pathLst>
          </a:custGeom>
          <a:blipFill>
            <a:blip r:embed="rId2"/>
            <a:stretch>
              <a:fillRect/>
            </a:stretch>
          </a:blipFill>
        </p:spPr>
      </p:sp>
      <p:sp>
        <p:nvSpPr>
          <p:cNvPr id="6" name="TextBox 6"/>
          <p:cNvSpPr txBox="1"/>
          <p:nvPr/>
        </p:nvSpPr>
        <p:spPr>
          <a:xfrm>
            <a:off x="1208032" y="1851610"/>
            <a:ext cx="15871936" cy="3220060"/>
          </a:xfrm>
          <a:prstGeom prst="rect">
            <a:avLst/>
          </a:prstGeom>
        </p:spPr>
        <p:txBody>
          <a:bodyPr lIns="0" tIns="0" rIns="0" bIns="0" rtlCol="0" anchor="t">
            <a:spAutoFit/>
          </a:bodyPr>
          <a:lstStyle/>
          <a:p>
            <a:pPr algn="ctr">
              <a:lnSpc>
                <a:spcPts val="8467"/>
              </a:lnSpc>
            </a:pPr>
            <a:r>
              <a:rPr lang="en-US" sz="7559">
                <a:solidFill>
                  <a:srgbClr val="FFE06A"/>
                </a:solidFill>
                <a:latin typeface="GT America 2"/>
              </a:rPr>
              <a:t>JUSTICE LAB CASES SHOW THAT BLACK PEOPLE ARE POLICED FOR EVERY DAY ACTIVITIES</a:t>
            </a:r>
          </a:p>
        </p:txBody>
      </p:sp>
      <p:sp>
        <p:nvSpPr>
          <p:cNvPr id="7" name="TextBox 7"/>
          <p:cNvSpPr txBox="1"/>
          <p:nvPr/>
        </p:nvSpPr>
        <p:spPr>
          <a:xfrm>
            <a:off x="1399877" y="5627526"/>
            <a:ext cx="15488245" cy="1144910"/>
          </a:xfrm>
          <a:prstGeom prst="rect">
            <a:avLst/>
          </a:prstGeom>
        </p:spPr>
        <p:txBody>
          <a:bodyPr lIns="0" tIns="0" rIns="0" bIns="0" rtlCol="0" anchor="t">
            <a:spAutoFit/>
          </a:bodyPr>
          <a:lstStyle/>
          <a:p>
            <a:pPr algn="ctr">
              <a:lnSpc>
                <a:spcPts val="4619"/>
              </a:lnSpc>
            </a:pPr>
            <a:r>
              <a:rPr lang="en-US" sz="3299">
                <a:solidFill>
                  <a:srgbClr val="FFFFFF"/>
                </a:solidFill>
                <a:latin typeface="GT America 2"/>
              </a:rPr>
              <a:t> These activities include driving home from work, owning a motorcycle, performing their work duties, and looking for a lost dog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30F54"/>
        </a:solidFill>
        <a:effectLst/>
      </p:bgPr>
    </p:bg>
    <p:spTree>
      <p:nvGrpSpPr>
        <p:cNvPr id="1" name=""/>
        <p:cNvGrpSpPr/>
        <p:nvPr/>
      </p:nvGrpSpPr>
      <p:grpSpPr>
        <a:xfrm>
          <a:off x="0" y="0"/>
          <a:ext cx="0" cy="0"/>
          <a:chOff x="0" y="0"/>
          <a:chExt cx="0" cy="0"/>
        </a:xfrm>
      </p:grpSpPr>
      <p:grpSp>
        <p:nvGrpSpPr>
          <p:cNvPr id="2" name="Group 2"/>
          <p:cNvGrpSpPr/>
          <p:nvPr/>
        </p:nvGrpSpPr>
        <p:grpSpPr>
          <a:xfrm>
            <a:off x="0" y="7139624"/>
            <a:ext cx="5425358" cy="3283969"/>
            <a:chOff x="0" y="0"/>
            <a:chExt cx="906036" cy="548424"/>
          </a:xfrm>
        </p:grpSpPr>
        <p:sp>
          <p:nvSpPr>
            <p:cNvPr id="3" name="Freeform 3"/>
            <p:cNvSpPr/>
            <p:nvPr/>
          </p:nvSpPr>
          <p:spPr>
            <a:xfrm>
              <a:off x="0" y="0"/>
              <a:ext cx="906036" cy="548424"/>
            </a:xfrm>
            <a:custGeom>
              <a:avLst/>
              <a:gdLst/>
              <a:ahLst/>
              <a:cxnLst/>
              <a:rect l="l" t="t" r="r" b="b"/>
              <a:pathLst>
                <a:path w="906036" h="548424">
                  <a:moveTo>
                    <a:pt x="0" y="0"/>
                  </a:moveTo>
                  <a:lnTo>
                    <a:pt x="906036" y="0"/>
                  </a:lnTo>
                  <a:lnTo>
                    <a:pt x="906036" y="548424"/>
                  </a:lnTo>
                  <a:lnTo>
                    <a:pt x="0" y="548424"/>
                  </a:lnTo>
                  <a:close/>
                </a:path>
              </a:pathLst>
            </a:custGeom>
            <a:solidFill>
              <a:srgbClr val="130F54"/>
            </a:solidFill>
          </p:spPr>
        </p:sp>
        <p:sp>
          <p:nvSpPr>
            <p:cNvPr id="4" name="TextBox 4"/>
            <p:cNvSpPr txBox="1"/>
            <p:nvPr/>
          </p:nvSpPr>
          <p:spPr>
            <a:xfrm>
              <a:off x="0" y="-38100"/>
              <a:ext cx="906036" cy="58652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0800000">
            <a:off x="4726067" y="-1600108"/>
            <a:ext cx="11866188" cy="11866188"/>
          </a:xfrm>
          <a:custGeom>
            <a:avLst/>
            <a:gdLst/>
            <a:ahLst/>
            <a:cxnLst/>
            <a:rect l="l" t="t" r="r" b="b"/>
            <a:pathLst>
              <a:path w="11866188" h="11866188">
                <a:moveTo>
                  <a:pt x="0" y="0"/>
                </a:moveTo>
                <a:lnTo>
                  <a:pt x="11866188" y="0"/>
                </a:lnTo>
                <a:lnTo>
                  <a:pt x="11866188" y="11866188"/>
                </a:lnTo>
                <a:lnTo>
                  <a:pt x="0" y="118661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16573205" y="0"/>
            <a:ext cx="6421812" cy="10423593"/>
            <a:chOff x="0" y="0"/>
            <a:chExt cx="1691342" cy="2745309"/>
          </a:xfrm>
        </p:grpSpPr>
        <p:sp>
          <p:nvSpPr>
            <p:cNvPr id="7" name="Freeform 7"/>
            <p:cNvSpPr/>
            <p:nvPr/>
          </p:nvSpPr>
          <p:spPr>
            <a:xfrm>
              <a:off x="0" y="0"/>
              <a:ext cx="1691342" cy="2745309"/>
            </a:xfrm>
            <a:custGeom>
              <a:avLst/>
              <a:gdLst/>
              <a:ahLst/>
              <a:cxnLst/>
              <a:rect l="l" t="t" r="r" b="b"/>
              <a:pathLst>
                <a:path w="1691342" h="2745309">
                  <a:moveTo>
                    <a:pt x="0" y="0"/>
                  </a:moveTo>
                  <a:lnTo>
                    <a:pt x="1691342" y="0"/>
                  </a:lnTo>
                  <a:lnTo>
                    <a:pt x="1691342" y="2745309"/>
                  </a:lnTo>
                  <a:lnTo>
                    <a:pt x="0" y="2745309"/>
                  </a:lnTo>
                  <a:close/>
                </a:path>
              </a:pathLst>
            </a:custGeom>
            <a:solidFill>
              <a:srgbClr val="EF404E"/>
            </a:solidFill>
          </p:spPr>
        </p:sp>
        <p:sp>
          <p:nvSpPr>
            <p:cNvPr id="8" name="TextBox 8"/>
            <p:cNvSpPr txBox="1"/>
            <p:nvPr/>
          </p:nvSpPr>
          <p:spPr>
            <a:xfrm>
              <a:off x="0" y="-38100"/>
              <a:ext cx="1691342" cy="278340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773011" y="8731803"/>
            <a:ext cx="1239278" cy="1243493"/>
          </a:xfrm>
          <a:custGeom>
            <a:avLst/>
            <a:gdLst/>
            <a:ahLst/>
            <a:cxnLst/>
            <a:rect l="l" t="t" r="r" b="b"/>
            <a:pathLst>
              <a:path w="1239278" h="1243493">
                <a:moveTo>
                  <a:pt x="0" y="0"/>
                </a:moveTo>
                <a:lnTo>
                  <a:pt x="1239278" y="0"/>
                </a:lnTo>
                <a:lnTo>
                  <a:pt x="1239278" y="1243494"/>
                </a:lnTo>
                <a:lnTo>
                  <a:pt x="0" y="1243494"/>
                </a:lnTo>
                <a:lnTo>
                  <a:pt x="0" y="0"/>
                </a:lnTo>
                <a:close/>
              </a:path>
            </a:pathLst>
          </a:custGeom>
          <a:blipFill>
            <a:blip r:embed="rId6"/>
            <a:stretch>
              <a:fillRect/>
            </a:stretch>
          </a:blipFill>
        </p:spPr>
      </p:sp>
      <p:pic>
        <p:nvPicPr>
          <p:cNvPr id="10" name="Picture 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a:stretch>
            <a:fillRect/>
          </a:stretch>
        </p:blipFill>
        <p:spPr>
          <a:xfrm>
            <a:off x="1832724" y="1028700"/>
            <a:ext cx="14622551"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1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30F54"/>
        </a:solidFill>
        <a:effectLst/>
      </p:bgPr>
    </p:bg>
    <p:spTree>
      <p:nvGrpSpPr>
        <p:cNvPr id="1" name=""/>
        <p:cNvGrpSpPr/>
        <p:nvPr/>
      </p:nvGrpSpPr>
      <p:grpSpPr>
        <a:xfrm>
          <a:off x="0" y="0"/>
          <a:ext cx="0" cy="0"/>
          <a:chOff x="0" y="0"/>
          <a:chExt cx="0" cy="0"/>
        </a:xfrm>
      </p:grpSpPr>
      <p:sp>
        <p:nvSpPr>
          <p:cNvPr id="2" name="Freeform 2"/>
          <p:cNvSpPr/>
          <p:nvPr/>
        </p:nvSpPr>
        <p:spPr>
          <a:xfrm>
            <a:off x="16773011" y="8731803"/>
            <a:ext cx="1239278" cy="1243493"/>
          </a:xfrm>
          <a:custGeom>
            <a:avLst/>
            <a:gdLst/>
            <a:ahLst/>
            <a:cxnLst/>
            <a:rect l="l" t="t" r="r" b="b"/>
            <a:pathLst>
              <a:path w="1239278" h="1243493">
                <a:moveTo>
                  <a:pt x="0" y="0"/>
                </a:moveTo>
                <a:lnTo>
                  <a:pt x="1239278" y="0"/>
                </a:lnTo>
                <a:lnTo>
                  <a:pt x="1239278" y="1243494"/>
                </a:lnTo>
                <a:lnTo>
                  <a:pt x="0" y="1243494"/>
                </a:lnTo>
                <a:lnTo>
                  <a:pt x="0" y="0"/>
                </a:lnTo>
                <a:close/>
              </a:path>
            </a:pathLst>
          </a:custGeom>
          <a:blipFill>
            <a:blip r:embed="rId2"/>
            <a:stretch>
              <a:fillRect/>
            </a:stretch>
          </a:blipFill>
        </p:spPr>
      </p:sp>
      <p:sp>
        <p:nvSpPr>
          <p:cNvPr id="3" name="Freeform 3"/>
          <p:cNvSpPr/>
          <p:nvPr/>
        </p:nvSpPr>
        <p:spPr>
          <a:xfrm>
            <a:off x="9934611" y="1852441"/>
            <a:ext cx="6582119" cy="6582119"/>
          </a:xfrm>
          <a:custGeom>
            <a:avLst/>
            <a:gdLst/>
            <a:ahLst/>
            <a:cxnLst/>
            <a:rect l="l" t="t" r="r" b="b"/>
            <a:pathLst>
              <a:path w="6582119" h="6582119">
                <a:moveTo>
                  <a:pt x="0" y="0"/>
                </a:moveTo>
                <a:lnTo>
                  <a:pt x="6582119" y="0"/>
                </a:lnTo>
                <a:lnTo>
                  <a:pt x="6582119" y="6582118"/>
                </a:lnTo>
                <a:lnTo>
                  <a:pt x="0" y="6582118"/>
                </a:lnTo>
                <a:lnTo>
                  <a:pt x="0" y="0"/>
                </a:lnTo>
                <a:close/>
              </a:path>
            </a:pathLst>
          </a:custGeom>
          <a:blipFill>
            <a:blip r:embed="rId3"/>
            <a:stretch>
              <a:fillRect/>
            </a:stretch>
          </a:blipFill>
        </p:spPr>
      </p:sp>
      <p:sp>
        <p:nvSpPr>
          <p:cNvPr id="4" name="TextBox 4"/>
          <p:cNvSpPr txBox="1"/>
          <p:nvPr/>
        </p:nvSpPr>
        <p:spPr>
          <a:xfrm>
            <a:off x="1028700" y="1089270"/>
            <a:ext cx="8115300" cy="1965411"/>
          </a:xfrm>
          <a:prstGeom prst="rect">
            <a:avLst/>
          </a:prstGeom>
        </p:spPr>
        <p:txBody>
          <a:bodyPr lIns="0" tIns="0" rIns="0" bIns="0" rtlCol="0" anchor="t">
            <a:spAutoFit/>
          </a:bodyPr>
          <a:lstStyle/>
          <a:p>
            <a:pPr>
              <a:lnSpc>
                <a:spcPts val="7707"/>
              </a:lnSpc>
            </a:pPr>
            <a:r>
              <a:rPr lang="en-US" sz="7006" dirty="0">
                <a:solidFill>
                  <a:srgbClr val="FFFFFF"/>
                </a:solidFill>
                <a:latin typeface="GT America 2"/>
              </a:rPr>
              <a:t>THE IMPORTANCE</a:t>
            </a:r>
          </a:p>
          <a:p>
            <a:pPr>
              <a:lnSpc>
                <a:spcPts val="7707"/>
              </a:lnSpc>
            </a:pPr>
            <a:r>
              <a:rPr lang="en-US" sz="7006" dirty="0">
                <a:solidFill>
                  <a:srgbClr val="FFFFFF"/>
                </a:solidFill>
                <a:latin typeface="GT America 2"/>
              </a:rPr>
              <a:t>OF DATA</a:t>
            </a:r>
          </a:p>
        </p:txBody>
      </p:sp>
      <p:sp>
        <p:nvSpPr>
          <p:cNvPr id="5" name="TextBox 5"/>
          <p:cNvSpPr txBox="1"/>
          <p:nvPr/>
        </p:nvSpPr>
        <p:spPr>
          <a:xfrm>
            <a:off x="1138868" y="3451806"/>
            <a:ext cx="8005132" cy="5806494"/>
          </a:xfrm>
          <a:prstGeom prst="rect">
            <a:avLst/>
          </a:prstGeom>
        </p:spPr>
        <p:txBody>
          <a:bodyPr lIns="0" tIns="0" rIns="0" bIns="0" rtlCol="0" anchor="t">
            <a:spAutoFit/>
          </a:bodyPr>
          <a:lstStyle/>
          <a:p>
            <a:pPr>
              <a:lnSpc>
                <a:spcPts val="4619"/>
              </a:lnSpc>
            </a:pPr>
            <a:r>
              <a:rPr lang="en-US" sz="3299" dirty="0">
                <a:solidFill>
                  <a:srgbClr val="FFE06A"/>
                </a:solidFill>
                <a:latin typeface="GT America 2"/>
              </a:rPr>
              <a:t>Anecdotal evidence is not a complete story. The ACLU of Louisiana’s forthcoming police violence dashboard showcases the need for more data and reporting by police agencies on misconduct.</a:t>
            </a:r>
          </a:p>
          <a:p>
            <a:pPr>
              <a:lnSpc>
                <a:spcPts val="4619"/>
              </a:lnSpc>
            </a:pPr>
            <a:r>
              <a:rPr lang="en-US" sz="3299" dirty="0">
                <a:solidFill>
                  <a:srgbClr val="FFE06A"/>
                </a:solidFill>
                <a:latin typeface="GT America 2"/>
              </a:rPr>
              <a:t> </a:t>
            </a:r>
          </a:p>
          <a:p>
            <a:pPr>
              <a:lnSpc>
                <a:spcPts val="4619"/>
              </a:lnSpc>
            </a:pPr>
            <a:r>
              <a:rPr lang="en-US" sz="3299" dirty="0">
                <a:solidFill>
                  <a:srgbClr val="FFE06A"/>
                </a:solidFill>
                <a:latin typeface="GT America 2"/>
              </a:rPr>
              <a:t>The dashboard goes live on January 29th: </a:t>
            </a:r>
            <a:r>
              <a:rPr lang="en-US" sz="3299" dirty="0" err="1">
                <a:solidFill>
                  <a:srgbClr val="FFE06A"/>
                </a:solidFill>
                <a:latin typeface="GT America 2"/>
              </a:rPr>
              <a:t>www.aclujusticelab</a:t>
            </a:r>
            <a:r>
              <a:rPr lang="en-US" sz="3299" dirty="0">
                <a:solidFill>
                  <a:srgbClr val="FFE06A"/>
                </a:solidFill>
                <a:latin typeface="GT America 2"/>
              </a:rPr>
              <a:t>/dashboard</a:t>
            </a:r>
          </a:p>
          <a:p>
            <a:pPr>
              <a:lnSpc>
                <a:spcPts val="4619"/>
              </a:lnSpc>
            </a:pPr>
            <a:endParaRPr lang="en-US" sz="3299" dirty="0">
              <a:solidFill>
                <a:srgbClr val="FFE06A"/>
              </a:solidFill>
              <a:latin typeface="GT America 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30F54"/>
        </a:solidFill>
        <a:effectLst/>
      </p:bgPr>
    </p:bg>
    <p:spTree>
      <p:nvGrpSpPr>
        <p:cNvPr id="1" name=""/>
        <p:cNvGrpSpPr/>
        <p:nvPr/>
      </p:nvGrpSpPr>
      <p:grpSpPr>
        <a:xfrm>
          <a:off x="0" y="0"/>
          <a:ext cx="0" cy="0"/>
          <a:chOff x="0" y="0"/>
          <a:chExt cx="0" cy="0"/>
        </a:xfrm>
      </p:grpSpPr>
      <p:grpSp>
        <p:nvGrpSpPr>
          <p:cNvPr id="2" name="Group 2"/>
          <p:cNvGrpSpPr/>
          <p:nvPr/>
        </p:nvGrpSpPr>
        <p:grpSpPr>
          <a:xfrm>
            <a:off x="0" y="8531217"/>
            <a:ext cx="18288000" cy="1755783"/>
            <a:chOff x="0" y="0"/>
            <a:chExt cx="4816593" cy="462429"/>
          </a:xfrm>
        </p:grpSpPr>
        <p:sp>
          <p:nvSpPr>
            <p:cNvPr id="3" name="Freeform 3"/>
            <p:cNvSpPr/>
            <p:nvPr/>
          </p:nvSpPr>
          <p:spPr>
            <a:xfrm>
              <a:off x="0" y="0"/>
              <a:ext cx="4816592" cy="462429"/>
            </a:xfrm>
            <a:custGeom>
              <a:avLst/>
              <a:gdLst/>
              <a:ahLst/>
              <a:cxnLst/>
              <a:rect l="l" t="t" r="r" b="b"/>
              <a:pathLst>
                <a:path w="4816592" h="462429">
                  <a:moveTo>
                    <a:pt x="0" y="0"/>
                  </a:moveTo>
                  <a:lnTo>
                    <a:pt x="4816592" y="0"/>
                  </a:lnTo>
                  <a:lnTo>
                    <a:pt x="4816592" y="462429"/>
                  </a:lnTo>
                  <a:lnTo>
                    <a:pt x="0" y="462429"/>
                  </a:lnTo>
                  <a:close/>
                </a:path>
              </a:pathLst>
            </a:custGeom>
            <a:solidFill>
              <a:srgbClr val="EF404E"/>
            </a:solidFill>
          </p:spPr>
        </p:sp>
        <p:sp>
          <p:nvSpPr>
            <p:cNvPr id="4" name="TextBox 4"/>
            <p:cNvSpPr txBox="1"/>
            <p:nvPr/>
          </p:nvSpPr>
          <p:spPr>
            <a:xfrm>
              <a:off x="0" y="-38100"/>
              <a:ext cx="4816593" cy="50052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6773011" y="8731803"/>
            <a:ext cx="1239278" cy="1243493"/>
          </a:xfrm>
          <a:custGeom>
            <a:avLst/>
            <a:gdLst/>
            <a:ahLst/>
            <a:cxnLst/>
            <a:rect l="l" t="t" r="r" b="b"/>
            <a:pathLst>
              <a:path w="1239278" h="1243493">
                <a:moveTo>
                  <a:pt x="0" y="0"/>
                </a:moveTo>
                <a:lnTo>
                  <a:pt x="1239278" y="0"/>
                </a:lnTo>
                <a:lnTo>
                  <a:pt x="1239278" y="1243494"/>
                </a:lnTo>
                <a:lnTo>
                  <a:pt x="0" y="1243494"/>
                </a:lnTo>
                <a:lnTo>
                  <a:pt x="0" y="0"/>
                </a:lnTo>
                <a:close/>
              </a:path>
            </a:pathLst>
          </a:custGeom>
          <a:blipFill>
            <a:blip r:embed="rId2"/>
            <a:stretch>
              <a:fillRect/>
            </a:stretch>
          </a:blipFill>
        </p:spPr>
      </p:sp>
      <p:sp>
        <p:nvSpPr>
          <p:cNvPr id="6" name="AutoShape 6"/>
          <p:cNvSpPr/>
          <p:nvPr/>
        </p:nvSpPr>
        <p:spPr>
          <a:xfrm flipV="1">
            <a:off x="9124950" y="3597371"/>
            <a:ext cx="0" cy="4504990"/>
          </a:xfrm>
          <a:prstGeom prst="line">
            <a:avLst/>
          </a:prstGeom>
          <a:ln w="38100" cap="flat">
            <a:solidFill>
              <a:srgbClr val="FFFFFF"/>
            </a:solidFill>
            <a:prstDash val="solid"/>
            <a:headEnd type="none" w="sm" len="sm"/>
            <a:tailEnd type="none" w="sm" len="sm"/>
          </a:ln>
        </p:spPr>
      </p:sp>
      <p:sp>
        <p:nvSpPr>
          <p:cNvPr id="7" name="Freeform 7"/>
          <p:cNvSpPr/>
          <p:nvPr/>
        </p:nvSpPr>
        <p:spPr>
          <a:xfrm>
            <a:off x="658151" y="4052834"/>
            <a:ext cx="1761237" cy="1761237"/>
          </a:xfrm>
          <a:custGeom>
            <a:avLst/>
            <a:gdLst/>
            <a:ahLst/>
            <a:cxnLst/>
            <a:rect l="l" t="t" r="r" b="b"/>
            <a:pathLst>
              <a:path w="1761237" h="1761237">
                <a:moveTo>
                  <a:pt x="0" y="0"/>
                </a:moveTo>
                <a:lnTo>
                  <a:pt x="1761237" y="0"/>
                </a:lnTo>
                <a:lnTo>
                  <a:pt x="1761237" y="1761237"/>
                </a:lnTo>
                <a:lnTo>
                  <a:pt x="0" y="1761237"/>
                </a:lnTo>
                <a:lnTo>
                  <a:pt x="0" y="0"/>
                </a:lnTo>
                <a:close/>
              </a:path>
            </a:pathLst>
          </a:custGeom>
          <a:blipFill>
            <a:blip r:embed="rId3"/>
            <a:stretch>
              <a:fillRect/>
            </a:stretch>
          </a:blipFill>
        </p:spPr>
      </p:sp>
      <p:sp>
        <p:nvSpPr>
          <p:cNvPr id="8" name="Freeform 8"/>
          <p:cNvSpPr/>
          <p:nvPr/>
        </p:nvSpPr>
        <p:spPr>
          <a:xfrm>
            <a:off x="2537861" y="4068608"/>
            <a:ext cx="2969304" cy="1682152"/>
          </a:xfrm>
          <a:custGeom>
            <a:avLst/>
            <a:gdLst/>
            <a:ahLst/>
            <a:cxnLst/>
            <a:rect l="l" t="t" r="r" b="b"/>
            <a:pathLst>
              <a:path w="2969304" h="1682152">
                <a:moveTo>
                  <a:pt x="0" y="0"/>
                </a:moveTo>
                <a:lnTo>
                  <a:pt x="2969304" y="0"/>
                </a:lnTo>
                <a:lnTo>
                  <a:pt x="2969304" y="1682152"/>
                </a:lnTo>
                <a:lnTo>
                  <a:pt x="0" y="1682152"/>
                </a:lnTo>
                <a:lnTo>
                  <a:pt x="0" y="0"/>
                </a:lnTo>
                <a:close/>
              </a:path>
            </a:pathLst>
          </a:custGeom>
          <a:blipFill>
            <a:blip r:embed="rId4"/>
            <a:stretch>
              <a:fillRect/>
            </a:stretch>
          </a:blipFill>
        </p:spPr>
      </p:sp>
      <p:sp>
        <p:nvSpPr>
          <p:cNvPr id="9" name="Freeform 9"/>
          <p:cNvSpPr/>
          <p:nvPr/>
        </p:nvSpPr>
        <p:spPr>
          <a:xfrm>
            <a:off x="5507165" y="4068608"/>
            <a:ext cx="3049642" cy="1597176"/>
          </a:xfrm>
          <a:custGeom>
            <a:avLst/>
            <a:gdLst/>
            <a:ahLst/>
            <a:cxnLst/>
            <a:rect l="l" t="t" r="r" b="b"/>
            <a:pathLst>
              <a:path w="3049642" h="1597176">
                <a:moveTo>
                  <a:pt x="0" y="0"/>
                </a:moveTo>
                <a:lnTo>
                  <a:pt x="3049642" y="0"/>
                </a:lnTo>
                <a:lnTo>
                  <a:pt x="3049642" y="1597176"/>
                </a:lnTo>
                <a:lnTo>
                  <a:pt x="0" y="1597176"/>
                </a:lnTo>
                <a:lnTo>
                  <a:pt x="0" y="0"/>
                </a:lnTo>
                <a:close/>
              </a:path>
            </a:pathLst>
          </a:custGeom>
          <a:blipFill>
            <a:blip r:embed="rId5"/>
            <a:stretch>
              <a:fillRect/>
            </a:stretch>
          </a:blipFill>
        </p:spPr>
      </p:sp>
      <p:sp>
        <p:nvSpPr>
          <p:cNvPr id="10" name="Freeform 10"/>
          <p:cNvSpPr/>
          <p:nvPr/>
        </p:nvSpPr>
        <p:spPr>
          <a:xfrm>
            <a:off x="10145727" y="3597371"/>
            <a:ext cx="1752237" cy="2672162"/>
          </a:xfrm>
          <a:custGeom>
            <a:avLst/>
            <a:gdLst/>
            <a:ahLst/>
            <a:cxnLst/>
            <a:rect l="l" t="t" r="r" b="b"/>
            <a:pathLst>
              <a:path w="1752237" h="2672162">
                <a:moveTo>
                  <a:pt x="0" y="0"/>
                </a:moveTo>
                <a:lnTo>
                  <a:pt x="1752238" y="0"/>
                </a:lnTo>
                <a:lnTo>
                  <a:pt x="1752238" y="2672162"/>
                </a:lnTo>
                <a:lnTo>
                  <a:pt x="0" y="2672162"/>
                </a:lnTo>
                <a:lnTo>
                  <a:pt x="0" y="0"/>
                </a:lnTo>
                <a:close/>
              </a:path>
            </a:pathLst>
          </a:custGeom>
          <a:blipFill>
            <a:blip r:embed="rId6"/>
            <a:stretch>
              <a:fillRect/>
            </a:stretch>
          </a:blipFill>
        </p:spPr>
      </p:sp>
      <p:sp>
        <p:nvSpPr>
          <p:cNvPr id="11" name="TextBox 11"/>
          <p:cNvSpPr txBox="1"/>
          <p:nvPr/>
        </p:nvSpPr>
        <p:spPr>
          <a:xfrm>
            <a:off x="1028700" y="1089270"/>
            <a:ext cx="15744311" cy="1974900"/>
          </a:xfrm>
          <a:prstGeom prst="rect">
            <a:avLst/>
          </a:prstGeom>
        </p:spPr>
        <p:txBody>
          <a:bodyPr lIns="0" tIns="0" rIns="0" bIns="0" rtlCol="0" anchor="t">
            <a:spAutoFit/>
          </a:bodyPr>
          <a:lstStyle/>
          <a:p>
            <a:pPr>
              <a:lnSpc>
                <a:spcPts val="7707"/>
              </a:lnSpc>
            </a:pPr>
            <a:r>
              <a:rPr lang="en-US" sz="7006" dirty="0">
                <a:solidFill>
                  <a:srgbClr val="FFFFFF"/>
                </a:solidFill>
                <a:latin typeface="GT America 2"/>
              </a:rPr>
              <a:t>RESOURCE RECOMMENDATIONS FOR RACE-CONSCIOUS REPORTING</a:t>
            </a:r>
          </a:p>
        </p:txBody>
      </p:sp>
      <p:sp>
        <p:nvSpPr>
          <p:cNvPr id="12" name="TextBox 12"/>
          <p:cNvSpPr txBox="1"/>
          <p:nvPr/>
        </p:nvSpPr>
        <p:spPr>
          <a:xfrm>
            <a:off x="1196305" y="6644624"/>
            <a:ext cx="6822349" cy="1325496"/>
          </a:xfrm>
          <a:prstGeom prst="rect">
            <a:avLst/>
          </a:prstGeom>
        </p:spPr>
        <p:txBody>
          <a:bodyPr lIns="0" tIns="0" rIns="0" bIns="0" rtlCol="0" anchor="t">
            <a:spAutoFit/>
          </a:bodyPr>
          <a:lstStyle/>
          <a:p>
            <a:pPr algn="ctr">
              <a:lnSpc>
                <a:spcPts val="3497"/>
              </a:lnSpc>
            </a:pPr>
            <a:r>
              <a:rPr lang="en-US" sz="3299">
                <a:solidFill>
                  <a:srgbClr val="FFE06A"/>
                </a:solidFill>
                <a:latin typeface="GT America 2"/>
              </a:rPr>
              <a:t>Reach out to Your local ACLU and other non-profit organizations to learn more about the issues</a:t>
            </a:r>
          </a:p>
        </p:txBody>
      </p:sp>
      <p:sp>
        <p:nvSpPr>
          <p:cNvPr id="13" name="TextBox 13"/>
          <p:cNvSpPr txBox="1"/>
          <p:nvPr/>
        </p:nvSpPr>
        <p:spPr>
          <a:xfrm>
            <a:off x="10297191" y="6644624"/>
            <a:ext cx="6857486" cy="1325496"/>
          </a:xfrm>
          <a:prstGeom prst="rect">
            <a:avLst/>
          </a:prstGeom>
        </p:spPr>
        <p:txBody>
          <a:bodyPr lIns="0" tIns="0" rIns="0" bIns="0" rtlCol="0" anchor="t">
            <a:spAutoFit/>
          </a:bodyPr>
          <a:lstStyle/>
          <a:p>
            <a:pPr algn="ctr">
              <a:lnSpc>
                <a:spcPts val="3497"/>
              </a:lnSpc>
            </a:pPr>
            <a:r>
              <a:rPr lang="en-US" sz="3299">
                <a:solidFill>
                  <a:srgbClr val="FFE06A"/>
                </a:solidFill>
                <a:latin typeface="GT America 2"/>
              </a:rPr>
              <a:t>Read authors Michelle Alexander, Bryan Stevenson, Emily Bazelon  and Angela Davis</a:t>
            </a:r>
          </a:p>
        </p:txBody>
      </p:sp>
      <p:sp>
        <p:nvSpPr>
          <p:cNvPr id="14" name="Freeform 14"/>
          <p:cNvSpPr/>
          <p:nvPr/>
        </p:nvSpPr>
        <p:spPr>
          <a:xfrm>
            <a:off x="11897965" y="3597371"/>
            <a:ext cx="1752237" cy="2672162"/>
          </a:xfrm>
          <a:custGeom>
            <a:avLst/>
            <a:gdLst/>
            <a:ahLst/>
            <a:cxnLst/>
            <a:rect l="l" t="t" r="r" b="b"/>
            <a:pathLst>
              <a:path w="1752237" h="2672162">
                <a:moveTo>
                  <a:pt x="0" y="0"/>
                </a:moveTo>
                <a:lnTo>
                  <a:pt x="1752237" y="0"/>
                </a:lnTo>
                <a:lnTo>
                  <a:pt x="1752237" y="2672162"/>
                </a:lnTo>
                <a:lnTo>
                  <a:pt x="0" y="2672162"/>
                </a:lnTo>
                <a:lnTo>
                  <a:pt x="0" y="0"/>
                </a:lnTo>
                <a:close/>
              </a:path>
            </a:pathLst>
          </a:custGeom>
          <a:blipFill>
            <a:blip r:embed="rId7"/>
            <a:stretch>
              <a:fillRect t="-102" b="-102"/>
            </a:stretch>
          </a:blipFill>
        </p:spPr>
      </p:sp>
      <p:sp>
        <p:nvSpPr>
          <p:cNvPr id="15" name="Freeform 15"/>
          <p:cNvSpPr/>
          <p:nvPr/>
        </p:nvSpPr>
        <p:spPr>
          <a:xfrm>
            <a:off x="13650202" y="3597371"/>
            <a:ext cx="1752237" cy="2672162"/>
          </a:xfrm>
          <a:custGeom>
            <a:avLst/>
            <a:gdLst/>
            <a:ahLst/>
            <a:cxnLst/>
            <a:rect l="l" t="t" r="r" b="b"/>
            <a:pathLst>
              <a:path w="1752237" h="2672162">
                <a:moveTo>
                  <a:pt x="0" y="0"/>
                </a:moveTo>
                <a:lnTo>
                  <a:pt x="1752238" y="0"/>
                </a:lnTo>
                <a:lnTo>
                  <a:pt x="1752238" y="2672162"/>
                </a:lnTo>
                <a:lnTo>
                  <a:pt x="0" y="2672162"/>
                </a:lnTo>
                <a:lnTo>
                  <a:pt x="0" y="0"/>
                </a:lnTo>
                <a:close/>
              </a:path>
            </a:pathLst>
          </a:custGeom>
          <a:blipFill>
            <a:blip r:embed="rId8"/>
            <a:stretch>
              <a:fillRect l="-312" r="-312"/>
            </a:stretch>
          </a:blipFill>
        </p:spPr>
      </p:sp>
      <p:sp>
        <p:nvSpPr>
          <p:cNvPr id="16" name="Freeform 16"/>
          <p:cNvSpPr/>
          <p:nvPr/>
        </p:nvSpPr>
        <p:spPr>
          <a:xfrm>
            <a:off x="15402440" y="3597371"/>
            <a:ext cx="1752237" cy="2672162"/>
          </a:xfrm>
          <a:custGeom>
            <a:avLst/>
            <a:gdLst/>
            <a:ahLst/>
            <a:cxnLst/>
            <a:rect l="l" t="t" r="r" b="b"/>
            <a:pathLst>
              <a:path w="1752237" h="2672162">
                <a:moveTo>
                  <a:pt x="0" y="0"/>
                </a:moveTo>
                <a:lnTo>
                  <a:pt x="1752237" y="0"/>
                </a:lnTo>
                <a:lnTo>
                  <a:pt x="1752237" y="2672162"/>
                </a:lnTo>
                <a:lnTo>
                  <a:pt x="0" y="2672162"/>
                </a:lnTo>
                <a:lnTo>
                  <a:pt x="0" y="0"/>
                </a:lnTo>
                <a:close/>
              </a:path>
            </a:pathLst>
          </a:custGeom>
          <a:blipFill>
            <a:blip r:embed="rId9"/>
            <a:stretch>
              <a:fillRect l="-2343" r="-2343"/>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30F54"/>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1054" r="-61324" b="-40145"/>
            </a:stretch>
          </a:blipFill>
        </p:spPr>
      </p:sp>
      <p:sp>
        <p:nvSpPr>
          <p:cNvPr id="3" name="Freeform 3"/>
          <p:cNvSpPr/>
          <p:nvPr/>
        </p:nvSpPr>
        <p:spPr>
          <a:xfrm>
            <a:off x="4373976" y="479678"/>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44421" y="0"/>
            <a:ext cx="4627923" cy="10766678"/>
            <a:chOff x="0" y="0"/>
            <a:chExt cx="1218877" cy="2835668"/>
          </a:xfrm>
        </p:grpSpPr>
        <p:sp>
          <p:nvSpPr>
            <p:cNvPr id="5" name="Freeform 5"/>
            <p:cNvSpPr/>
            <p:nvPr/>
          </p:nvSpPr>
          <p:spPr>
            <a:xfrm>
              <a:off x="0" y="0"/>
              <a:ext cx="1218877" cy="2835668"/>
            </a:xfrm>
            <a:custGeom>
              <a:avLst/>
              <a:gdLst/>
              <a:ahLst/>
              <a:cxnLst/>
              <a:rect l="l" t="t" r="r" b="b"/>
              <a:pathLst>
                <a:path w="1218877" h="2835668">
                  <a:moveTo>
                    <a:pt x="0" y="0"/>
                  </a:moveTo>
                  <a:lnTo>
                    <a:pt x="1218877" y="0"/>
                  </a:lnTo>
                  <a:lnTo>
                    <a:pt x="1218877" y="2835668"/>
                  </a:lnTo>
                  <a:lnTo>
                    <a:pt x="0" y="2835668"/>
                  </a:lnTo>
                  <a:close/>
                </a:path>
              </a:pathLst>
            </a:custGeom>
            <a:solidFill>
              <a:srgbClr val="130F54"/>
            </a:solidFill>
          </p:spPr>
        </p:sp>
        <p:sp>
          <p:nvSpPr>
            <p:cNvPr id="6" name="TextBox 6"/>
            <p:cNvSpPr txBox="1"/>
            <p:nvPr/>
          </p:nvSpPr>
          <p:spPr>
            <a:xfrm>
              <a:off x="0" y="-38100"/>
              <a:ext cx="1218877" cy="287376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6773011" y="8731803"/>
            <a:ext cx="1239278" cy="1243493"/>
          </a:xfrm>
          <a:custGeom>
            <a:avLst/>
            <a:gdLst/>
            <a:ahLst/>
            <a:cxnLst/>
            <a:rect l="l" t="t" r="r" b="b"/>
            <a:pathLst>
              <a:path w="1239278" h="1243493">
                <a:moveTo>
                  <a:pt x="0" y="0"/>
                </a:moveTo>
                <a:lnTo>
                  <a:pt x="1239278" y="0"/>
                </a:lnTo>
                <a:lnTo>
                  <a:pt x="1239278" y="1243494"/>
                </a:lnTo>
                <a:lnTo>
                  <a:pt x="0" y="1243494"/>
                </a:lnTo>
                <a:lnTo>
                  <a:pt x="0" y="0"/>
                </a:lnTo>
                <a:close/>
              </a:path>
            </a:pathLst>
          </a:custGeom>
          <a:blipFill>
            <a:blip r:embed="rId5"/>
            <a:stretch>
              <a:fillRect/>
            </a:stretch>
          </a:blipFill>
        </p:spPr>
      </p:sp>
      <p:sp>
        <p:nvSpPr>
          <p:cNvPr id="8" name="Freeform 8"/>
          <p:cNvSpPr/>
          <p:nvPr/>
        </p:nvSpPr>
        <p:spPr>
          <a:xfrm>
            <a:off x="1028700" y="6144922"/>
            <a:ext cx="1397590" cy="1397590"/>
          </a:xfrm>
          <a:custGeom>
            <a:avLst/>
            <a:gdLst/>
            <a:ahLst/>
            <a:cxnLst/>
            <a:rect l="l" t="t" r="r" b="b"/>
            <a:pathLst>
              <a:path w="1397590" h="1397590">
                <a:moveTo>
                  <a:pt x="0" y="0"/>
                </a:moveTo>
                <a:lnTo>
                  <a:pt x="1397590" y="0"/>
                </a:lnTo>
                <a:lnTo>
                  <a:pt x="1397590" y="1397590"/>
                </a:lnTo>
                <a:lnTo>
                  <a:pt x="0" y="13975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2691081" y="6144922"/>
            <a:ext cx="1418105" cy="1412948"/>
          </a:xfrm>
          <a:custGeom>
            <a:avLst/>
            <a:gdLst/>
            <a:ahLst/>
            <a:cxnLst/>
            <a:rect l="l" t="t" r="r" b="b"/>
            <a:pathLst>
              <a:path w="1418105" h="1412948">
                <a:moveTo>
                  <a:pt x="0" y="0"/>
                </a:moveTo>
                <a:lnTo>
                  <a:pt x="1418105" y="0"/>
                </a:lnTo>
                <a:lnTo>
                  <a:pt x="1418105" y="1412948"/>
                </a:lnTo>
                <a:lnTo>
                  <a:pt x="0" y="14129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4373976" y="6077865"/>
            <a:ext cx="1531703" cy="1531703"/>
          </a:xfrm>
          <a:custGeom>
            <a:avLst/>
            <a:gdLst/>
            <a:ahLst/>
            <a:cxnLst/>
            <a:rect l="l" t="t" r="r" b="b"/>
            <a:pathLst>
              <a:path w="1531703" h="1531703">
                <a:moveTo>
                  <a:pt x="0" y="0"/>
                </a:moveTo>
                <a:lnTo>
                  <a:pt x="1531703" y="0"/>
                </a:lnTo>
                <a:lnTo>
                  <a:pt x="1531703" y="1531703"/>
                </a:lnTo>
                <a:lnTo>
                  <a:pt x="0" y="15317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1" name="Group 11"/>
          <p:cNvGrpSpPr/>
          <p:nvPr/>
        </p:nvGrpSpPr>
        <p:grpSpPr>
          <a:xfrm>
            <a:off x="6172379" y="6079871"/>
            <a:ext cx="1543050" cy="154305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028700" y="1942250"/>
            <a:ext cx="8115300" cy="993861"/>
          </a:xfrm>
          <a:prstGeom prst="rect">
            <a:avLst/>
          </a:prstGeom>
        </p:spPr>
        <p:txBody>
          <a:bodyPr wrap="square" lIns="0" tIns="0" rIns="0" bIns="0" rtlCol="0" anchor="t">
            <a:spAutoFit/>
          </a:bodyPr>
          <a:lstStyle/>
          <a:p>
            <a:pPr>
              <a:lnSpc>
                <a:spcPts val="7707"/>
              </a:lnSpc>
            </a:pPr>
            <a:r>
              <a:rPr lang="en-US" sz="7006" dirty="0">
                <a:solidFill>
                  <a:srgbClr val="FFFFFF"/>
                </a:solidFill>
                <a:latin typeface="GT America 2"/>
              </a:rPr>
              <a:t>ALANAH ODOMS</a:t>
            </a:r>
          </a:p>
        </p:txBody>
      </p:sp>
      <p:sp>
        <p:nvSpPr>
          <p:cNvPr id="15" name="TextBox 15"/>
          <p:cNvSpPr txBox="1"/>
          <p:nvPr/>
        </p:nvSpPr>
        <p:spPr>
          <a:xfrm>
            <a:off x="1028700" y="3038637"/>
            <a:ext cx="8544337" cy="565223"/>
          </a:xfrm>
          <a:prstGeom prst="rect">
            <a:avLst/>
          </a:prstGeom>
        </p:spPr>
        <p:txBody>
          <a:bodyPr lIns="0" tIns="0" rIns="0" bIns="0" rtlCol="0" anchor="t">
            <a:spAutoFit/>
          </a:bodyPr>
          <a:lstStyle/>
          <a:p>
            <a:pPr>
              <a:lnSpc>
                <a:spcPts val="4619"/>
              </a:lnSpc>
            </a:pPr>
            <a:r>
              <a:rPr lang="en-US" sz="3299">
                <a:solidFill>
                  <a:srgbClr val="FFE06A"/>
                </a:solidFill>
                <a:latin typeface="GT America 2"/>
              </a:rPr>
              <a:t>Executive Director, ACLU of Louisiana</a:t>
            </a:r>
          </a:p>
        </p:txBody>
      </p:sp>
      <p:sp>
        <p:nvSpPr>
          <p:cNvPr id="16" name="TextBox 16"/>
          <p:cNvSpPr txBox="1"/>
          <p:nvPr/>
        </p:nvSpPr>
        <p:spPr>
          <a:xfrm>
            <a:off x="1028700" y="4558442"/>
            <a:ext cx="8544337" cy="565223"/>
          </a:xfrm>
          <a:prstGeom prst="rect">
            <a:avLst/>
          </a:prstGeom>
        </p:spPr>
        <p:txBody>
          <a:bodyPr lIns="0" tIns="0" rIns="0" bIns="0" rtlCol="0" anchor="t">
            <a:spAutoFit/>
          </a:bodyPr>
          <a:lstStyle/>
          <a:p>
            <a:pPr>
              <a:lnSpc>
                <a:spcPts val="4619"/>
              </a:lnSpc>
            </a:pPr>
            <a:r>
              <a:rPr lang="en-US" sz="3299">
                <a:solidFill>
                  <a:srgbClr val="FFE06A"/>
                </a:solidFill>
                <a:latin typeface="GT America 2"/>
              </a:rPr>
              <a:t>Media Inbox: media@laaclu.org</a:t>
            </a:r>
          </a:p>
        </p:txBody>
      </p:sp>
      <p:sp>
        <p:nvSpPr>
          <p:cNvPr id="17" name="TextBox 17"/>
          <p:cNvSpPr txBox="1"/>
          <p:nvPr/>
        </p:nvSpPr>
        <p:spPr>
          <a:xfrm>
            <a:off x="6283441" y="6057748"/>
            <a:ext cx="1381311" cy="1326838"/>
          </a:xfrm>
          <a:prstGeom prst="rect">
            <a:avLst/>
          </a:prstGeom>
        </p:spPr>
        <p:txBody>
          <a:bodyPr wrap="square" lIns="0" tIns="0" rIns="0" bIns="0" rtlCol="0" anchor="t">
            <a:spAutoFit/>
          </a:bodyPr>
          <a:lstStyle/>
          <a:p>
            <a:pPr algn="ctr">
              <a:lnSpc>
                <a:spcPts val="11575"/>
              </a:lnSpc>
            </a:pPr>
            <a:r>
              <a:rPr lang="en-US" sz="8268" dirty="0">
                <a:solidFill>
                  <a:srgbClr val="130F54"/>
                </a:solidFill>
                <a:latin typeface="GT America 2"/>
              </a:rPr>
              <a:t>in</a:t>
            </a:r>
          </a:p>
        </p:txBody>
      </p:sp>
      <p:sp>
        <p:nvSpPr>
          <p:cNvPr id="18" name="TextBox 18"/>
          <p:cNvSpPr txBox="1"/>
          <p:nvPr/>
        </p:nvSpPr>
        <p:spPr>
          <a:xfrm>
            <a:off x="1028700" y="7846202"/>
            <a:ext cx="8544337" cy="565223"/>
          </a:xfrm>
          <a:prstGeom prst="rect">
            <a:avLst/>
          </a:prstGeom>
        </p:spPr>
        <p:txBody>
          <a:bodyPr lIns="0" tIns="0" rIns="0" bIns="0" rtlCol="0" anchor="t">
            <a:spAutoFit/>
          </a:bodyPr>
          <a:lstStyle/>
          <a:p>
            <a:pPr>
              <a:lnSpc>
                <a:spcPts val="4619"/>
              </a:lnSpc>
            </a:pPr>
            <a:r>
              <a:rPr lang="en-US" sz="3299">
                <a:solidFill>
                  <a:srgbClr val="FFE06A"/>
                </a:solidFill>
                <a:latin typeface="GT America 2"/>
              </a:rPr>
              <a:t>ACLU of Louisiana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30F54"/>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073" r="-17883" b="-28814"/>
            </a:stretch>
          </a:blipFill>
        </p:spPr>
      </p:sp>
      <p:sp>
        <p:nvSpPr>
          <p:cNvPr id="3" name="Freeform 3"/>
          <p:cNvSpPr/>
          <p:nvPr/>
        </p:nvSpPr>
        <p:spPr>
          <a:xfrm>
            <a:off x="4383501" y="-1867319"/>
            <a:ext cx="12154319" cy="12154319"/>
          </a:xfrm>
          <a:custGeom>
            <a:avLst/>
            <a:gdLst/>
            <a:ahLst/>
            <a:cxnLst/>
            <a:rect l="l" t="t" r="r" b="b"/>
            <a:pathLst>
              <a:path w="12154319" h="12154319">
                <a:moveTo>
                  <a:pt x="0" y="0"/>
                </a:moveTo>
                <a:lnTo>
                  <a:pt x="12154319" y="0"/>
                </a:lnTo>
                <a:lnTo>
                  <a:pt x="12154319" y="12154319"/>
                </a:lnTo>
                <a:lnTo>
                  <a:pt x="0" y="121543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44421" y="0"/>
            <a:ext cx="4627923" cy="10766678"/>
            <a:chOff x="0" y="0"/>
            <a:chExt cx="1218877" cy="2835668"/>
          </a:xfrm>
        </p:grpSpPr>
        <p:sp>
          <p:nvSpPr>
            <p:cNvPr id="5" name="Freeform 5"/>
            <p:cNvSpPr/>
            <p:nvPr/>
          </p:nvSpPr>
          <p:spPr>
            <a:xfrm>
              <a:off x="0" y="0"/>
              <a:ext cx="1218877" cy="2835668"/>
            </a:xfrm>
            <a:custGeom>
              <a:avLst/>
              <a:gdLst/>
              <a:ahLst/>
              <a:cxnLst/>
              <a:rect l="l" t="t" r="r" b="b"/>
              <a:pathLst>
                <a:path w="1218877" h="2835668">
                  <a:moveTo>
                    <a:pt x="0" y="0"/>
                  </a:moveTo>
                  <a:lnTo>
                    <a:pt x="1218877" y="0"/>
                  </a:lnTo>
                  <a:lnTo>
                    <a:pt x="1218877" y="2835668"/>
                  </a:lnTo>
                  <a:lnTo>
                    <a:pt x="0" y="2835668"/>
                  </a:lnTo>
                  <a:close/>
                </a:path>
              </a:pathLst>
            </a:custGeom>
            <a:solidFill>
              <a:srgbClr val="130F54"/>
            </a:solidFill>
          </p:spPr>
        </p:sp>
        <p:sp>
          <p:nvSpPr>
            <p:cNvPr id="6" name="TextBox 6"/>
            <p:cNvSpPr txBox="1"/>
            <p:nvPr/>
          </p:nvSpPr>
          <p:spPr>
            <a:xfrm>
              <a:off x="0" y="-38100"/>
              <a:ext cx="1218877" cy="2873768"/>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028700" y="2548231"/>
            <a:ext cx="8654504" cy="1965411"/>
          </a:xfrm>
          <a:prstGeom prst="rect">
            <a:avLst/>
          </a:prstGeom>
        </p:spPr>
        <p:txBody>
          <a:bodyPr lIns="0" tIns="0" rIns="0" bIns="0" rtlCol="0" anchor="t">
            <a:spAutoFit/>
          </a:bodyPr>
          <a:lstStyle/>
          <a:p>
            <a:pPr>
              <a:lnSpc>
                <a:spcPts val="7707"/>
              </a:lnSpc>
            </a:pPr>
            <a:r>
              <a:rPr lang="en-US" sz="7006">
                <a:solidFill>
                  <a:srgbClr val="FFFFFF"/>
                </a:solidFill>
                <a:latin typeface="GT America 2"/>
              </a:rPr>
              <a:t>(Race) Conscious</a:t>
            </a:r>
          </a:p>
          <a:p>
            <a:pPr>
              <a:lnSpc>
                <a:spcPts val="7707"/>
              </a:lnSpc>
            </a:pPr>
            <a:r>
              <a:rPr lang="en-US" sz="7006">
                <a:solidFill>
                  <a:srgbClr val="FFFFFF"/>
                </a:solidFill>
                <a:latin typeface="GT America 2"/>
              </a:rPr>
              <a:t>Reporting</a:t>
            </a:r>
          </a:p>
        </p:txBody>
      </p:sp>
      <p:sp>
        <p:nvSpPr>
          <p:cNvPr id="8" name="TextBox 8"/>
          <p:cNvSpPr txBox="1"/>
          <p:nvPr/>
        </p:nvSpPr>
        <p:spPr>
          <a:xfrm>
            <a:off x="1138868" y="4910767"/>
            <a:ext cx="8544337" cy="2894677"/>
          </a:xfrm>
          <a:prstGeom prst="rect">
            <a:avLst/>
          </a:prstGeom>
        </p:spPr>
        <p:txBody>
          <a:bodyPr lIns="0" tIns="0" rIns="0" bIns="0" rtlCol="0" anchor="t">
            <a:spAutoFit/>
          </a:bodyPr>
          <a:lstStyle/>
          <a:p>
            <a:pPr>
              <a:lnSpc>
                <a:spcPts val="4619"/>
              </a:lnSpc>
            </a:pPr>
            <a:r>
              <a:rPr lang="en-US" sz="3299">
                <a:solidFill>
                  <a:srgbClr val="FFE06A"/>
                </a:solidFill>
                <a:latin typeface="GT America 2"/>
              </a:rPr>
              <a:t>A holistic approach to reporting wherein a journalist acknowledges, and articulates in their work, the fact that the criminal legal system is inherently biased against people of color and the poor</a:t>
            </a:r>
          </a:p>
        </p:txBody>
      </p:sp>
      <p:sp>
        <p:nvSpPr>
          <p:cNvPr id="9" name="Freeform 9"/>
          <p:cNvSpPr/>
          <p:nvPr/>
        </p:nvSpPr>
        <p:spPr>
          <a:xfrm>
            <a:off x="16773011" y="8731803"/>
            <a:ext cx="1239278" cy="1243493"/>
          </a:xfrm>
          <a:custGeom>
            <a:avLst/>
            <a:gdLst/>
            <a:ahLst/>
            <a:cxnLst/>
            <a:rect l="l" t="t" r="r" b="b"/>
            <a:pathLst>
              <a:path w="1239278" h="1243493">
                <a:moveTo>
                  <a:pt x="0" y="0"/>
                </a:moveTo>
                <a:lnTo>
                  <a:pt x="1239278" y="0"/>
                </a:lnTo>
                <a:lnTo>
                  <a:pt x="1239278" y="1243494"/>
                </a:lnTo>
                <a:lnTo>
                  <a:pt x="0" y="1243494"/>
                </a:lnTo>
                <a:lnTo>
                  <a:pt x="0" y="0"/>
                </a:lnTo>
                <a:close/>
              </a:path>
            </a:pathLst>
          </a:custGeom>
          <a:blipFill>
            <a:blip r:embed="rId5"/>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0F54"/>
        </a:solidFill>
        <a:effectLst/>
      </p:bgPr>
    </p:bg>
    <p:spTree>
      <p:nvGrpSpPr>
        <p:cNvPr id="1" name=""/>
        <p:cNvGrpSpPr/>
        <p:nvPr/>
      </p:nvGrpSpPr>
      <p:grpSpPr>
        <a:xfrm>
          <a:off x="0" y="0"/>
          <a:ext cx="0" cy="0"/>
          <a:chOff x="0" y="0"/>
          <a:chExt cx="0" cy="0"/>
        </a:xfrm>
      </p:grpSpPr>
      <p:grpSp>
        <p:nvGrpSpPr>
          <p:cNvPr id="2" name="Group 2"/>
          <p:cNvGrpSpPr/>
          <p:nvPr/>
        </p:nvGrpSpPr>
        <p:grpSpPr>
          <a:xfrm>
            <a:off x="0" y="8531217"/>
            <a:ext cx="18288000" cy="1755783"/>
            <a:chOff x="0" y="0"/>
            <a:chExt cx="4816593" cy="462429"/>
          </a:xfrm>
        </p:grpSpPr>
        <p:sp>
          <p:nvSpPr>
            <p:cNvPr id="3" name="Freeform 3"/>
            <p:cNvSpPr/>
            <p:nvPr/>
          </p:nvSpPr>
          <p:spPr>
            <a:xfrm>
              <a:off x="0" y="0"/>
              <a:ext cx="4816592" cy="462429"/>
            </a:xfrm>
            <a:custGeom>
              <a:avLst/>
              <a:gdLst/>
              <a:ahLst/>
              <a:cxnLst/>
              <a:rect l="l" t="t" r="r" b="b"/>
              <a:pathLst>
                <a:path w="4816592" h="462429">
                  <a:moveTo>
                    <a:pt x="0" y="0"/>
                  </a:moveTo>
                  <a:lnTo>
                    <a:pt x="4816592" y="0"/>
                  </a:lnTo>
                  <a:lnTo>
                    <a:pt x="4816592" y="462429"/>
                  </a:lnTo>
                  <a:lnTo>
                    <a:pt x="0" y="462429"/>
                  </a:lnTo>
                  <a:close/>
                </a:path>
              </a:pathLst>
            </a:custGeom>
            <a:solidFill>
              <a:srgbClr val="EF404E"/>
            </a:solidFill>
          </p:spPr>
        </p:sp>
        <p:sp>
          <p:nvSpPr>
            <p:cNvPr id="4" name="TextBox 4"/>
            <p:cNvSpPr txBox="1"/>
            <p:nvPr/>
          </p:nvSpPr>
          <p:spPr>
            <a:xfrm>
              <a:off x="0" y="-38100"/>
              <a:ext cx="4816593" cy="50052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6773011" y="8731803"/>
            <a:ext cx="1239278" cy="1243493"/>
          </a:xfrm>
          <a:custGeom>
            <a:avLst/>
            <a:gdLst/>
            <a:ahLst/>
            <a:cxnLst/>
            <a:rect l="l" t="t" r="r" b="b"/>
            <a:pathLst>
              <a:path w="1239278" h="1243493">
                <a:moveTo>
                  <a:pt x="0" y="0"/>
                </a:moveTo>
                <a:lnTo>
                  <a:pt x="1239278" y="0"/>
                </a:lnTo>
                <a:lnTo>
                  <a:pt x="1239278" y="1243494"/>
                </a:lnTo>
                <a:lnTo>
                  <a:pt x="0" y="1243494"/>
                </a:lnTo>
                <a:lnTo>
                  <a:pt x="0" y="0"/>
                </a:lnTo>
                <a:close/>
              </a:path>
            </a:pathLst>
          </a:custGeom>
          <a:blipFill>
            <a:blip r:embed="rId2"/>
            <a:stretch>
              <a:fillRect/>
            </a:stretch>
          </a:blipFill>
        </p:spPr>
      </p:sp>
      <p:sp>
        <p:nvSpPr>
          <p:cNvPr id="6" name="TextBox 6"/>
          <p:cNvSpPr txBox="1"/>
          <p:nvPr/>
        </p:nvSpPr>
        <p:spPr>
          <a:xfrm>
            <a:off x="2179684" y="2267017"/>
            <a:ext cx="13928632" cy="2157536"/>
          </a:xfrm>
          <a:prstGeom prst="rect">
            <a:avLst/>
          </a:prstGeom>
        </p:spPr>
        <p:txBody>
          <a:bodyPr lIns="0" tIns="0" rIns="0" bIns="0" rtlCol="0" anchor="t">
            <a:spAutoFit/>
          </a:bodyPr>
          <a:lstStyle/>
          <a:p>
            <a:pPr algn="ctr">
              <a:lnSpc>
                <a:spcPts val="8471"/>
              </a:lnSpc>
            </a:pPr>
            <a:r>
              <a:rPr lang="en-US" sz="7563">
                <a:solidFill>
                  <a:srgbClr val="FFE06A"/>
                </a:solidFill>
                <a:latin typeface="GT America 2"/>
              </a:rPr>
              <a:t>CRIME REPORTING IS RACIALLY DISCRIMINATORY</a:t>
            </a:r>
          </a:p>
        </p:txBody>
      </p:sp>
      <p:sp>
        <p:nvSpPr>
          <p:cNvPr id="7" name="TextBox 7"/>
          <p:cNvSpPr txBox="1"/>
          <p:nvPr/>
        </p:nvSpPr>
        <p:spPr>
          <a:xfrm>
            <a:off x="1771055" y="5076825"/>
            <a:ext cx="14745891" cy="1144910"/>
          </a:xfrm>
          <a:prstGeom prst="rect">
            <a:avLst/>
          </a:prstGeom>
        </p:spPr>
        <p:txBody>
          <a:bodyPr lIns="0" tIns="0" rIns="0" bIns="0" rtlCol="0" anchor="t">
            <a:spAutoFit/>
          </a:bodyPr>
          <a:lstStyle/>
          <a:p>
            <a:pPr algn="ctr">
              <a:lnSpc>
                <a:spcPts val="4619"/>
              </a:lnSpc>
            </a:pPr>
            <a:r>
              <a:rPr lang="en-US" sz="3299">
                <a:solidFill>
                  <a:srgbClr val="FFFFFF"/>
                </a:solidFill>
                <a:latin typeface="GT America 2"/>
              </a:rPr>
              <a:t>It focuses on individual incidents of mostly violent crime, and does not do any critical analysis of the criminal legal system.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30F54"/>
        </a:solidFill>
        <a:effectLst/>
      </p:bgPr>
    </p:bg>
    <p:spTree>
      <p:nvGrpSpPr>
        <p:cNvPr id="1" name=""/>
        <p:cNvGrpSpPr/>
        <p:nvPr/>
      </p:nvGrpSpPr>
      <p:grpSpPr>
        <a:xfrm>
          <a:off x="0" y="0"/>
          <a:ext cx="0" cy="0"/>
          <a:chOff x="0" y="0"/>
          <a:chExt cx="0" cy="0"/>
        </a:xfrm>
      </p:grpSpPr>
      <p:grpSp>
        <p:nvGrpSpPr>
          <p:cNvPr id="2" name="Group 2"/>
          <p:cNvGrpSpPr/>
          <p:nvPr/>
        </p:nvGrpSpPr>
        <p:grpSpPr>
          <a:xfrm>
            <a:off x="0" y="7139624"/>
            <a:ext cx="5425358" cy="3283969"/>
            <a:chOff x="0" y="0"/>
            <a:chExt cx="906036" cy="548424"/>
          </a:xfrm>
        </p:grpSpPr>
        <p:sp>
          <p:nvSpPr>
            <p:cNvPr id="3" name="Freeform 3"/>
            <p:cNvSpPr/>
            <p:nvPr/>
          </p:nvSpPr>
          <p:spPr>
            <a:xfrm>
              <a:off x="0" y="0"/>
              <a:ext cx="906036" cy="548424"/>
            </a:xfrm>
            <a:custGeom>
              <a:avLst/>
              <a:gdLst/>
              <a:ahLst/>
              <a:cxnLst/>
              <a:rect l="l" t="t" r="r" b="b"/>
              <a:pathLst>
                <a:path w="906036" h="548424">
                  <a:moveTo>
                    <a:pt x="0" y="0"/>
                  </a:moveTo>
                  <a:lnTo>
                    <a:pt x="906036" y="0"/>
                  </a:lnTo>
                  <a:lnTo>
                    <a:pt x="906036" y="548424"/>
                  </a:lnTo>
                  <a:lnTo>
                    <a:pt x="0" y="548424"/>
                  </a:lnTo>
                  <a:close/>
                </a:path>
              </a:pathLst>
            </a:custGeom>
            <a:solidFill>
              <a:srgbClr val="130F54"/>
            </a:solidFill>
          </p:spPr>
        </p:sp>
        <p:sp>
          <p:nvSpPr>
            <p:cNvPr id="4" name="TextBox 4"/>
            <p:cNvSpPr txBox="1"/>
            <p:nvPr/>
          </p:nvSpPr>
          <p:spPr>
            <a:xfrm>
              <a:off x="0" y="-38100"/>
              <a:ext cx="906036" cy="58652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0800000">
            <a:off x="4726067" y="-1600108"/>
            <a:ext cx="11866188" cy="11866188"/>
          </a:xfrm>
          <a:custGeom>
            <a:avLst/>
            <a:gdLst/>
            <a:ahLst/>
            <a:cxnLst/>
            <a:rect l="l" t="t" r="r" b="b"/>
            <a:pathLst>
              <a:path w="11866188" h="11866188">
                <a:moveTo>
                  <a:pt x="0" y="0"/>
                </a:moveTo>
                <a:lnTo>
                  <a:pt x="11866188" y="0"/>
                </a:lnTo>
                <a:lnTo>
                  <a:pt x="11866188" y="11866188"/>
                </a:lnTo>
                <a:lnTo>
                  <a:pt x="0" y="118661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6573205" y="0"/>
            <a:ext cx="6421812" cy="10423593"/>
            <a:chOff x="0" y="0"/>
            <a:chExt cx="1691342" cy="2745309"/>
          </a:xfrm>
        </p:grpSpPr>
        <p:sp>
          <p:nvSpPr>
            <p:cNvPr id="7" name="Freeform 7"/>
            <p:cNvSpPr/>
            <p:nvPr/>
          </p:nvSpPr>
          <p:spPr>
            <a:xfrm>
              <a:off x="0" y="0"/>
              <a:ext cx="1691342" cy="2745309"/>
            </a:xfrm>
            <a:custGeom>
              <a:avLst/>
              <a:gdLst/>
              <a:ahLst/>
              <a:cxnLst/>
              <a:rect l="l" t="t" r="r" b="b"/>
              <a:pathLst>
                <a:path w="1691342" h="2745309">
                  <a:moveTo>
                    <a:pt x="0" y="0"/>
                  </a:moveTo>
                  <a:lnTo>
                    <a:pt x="1691342" y="0"/>
                  </a:lnTo>
                  <a:lnTo>
                    <a:pt x="1691342" y="2745309"/>
                  </a:lnTo>
                  <a:lnTo>
                    <a:pt x="0" y="2745309"/>
                  </a:lnTo>
                  <a:close/>
                </a:path>
              </a:pathLst>
            </a:custGeom>
            <a:solidFill>
              <a:srgbClr val="EF404E"/>
            </a:solidFill>
          </p:spPr>
        </p:sp>
        <p:sp>
          <p:nvSpPr>
            <p:cNvPr id="8" name="TextBox 8"/>
            <p:cNvSpPr txBox="1"/>
            <p:nvPr/>
          </p:nvSpPr>
          <p:spPr>
            <a:xfrm>
              <a:off x="0" y="-38100"/>
              <a:ext cx="1691342" cy="278340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773011" y="8731803"/>
            <a:ext cx="1239278" cy="1243493"/>
          </a:xfrm>
          <a:custGeom>
            <a:avLst/>
            <a:gdLst/>
            <a:ahLst/>
            <a:cxnLst/>
            <a:rect l="l" t="t" r="r" b="b"/>
            <a:pathLst>
              <a:path w="1239278" h="1243493">
                <a:moveTo>
                  <a:pt x="0" y="0"/>
                </a:moveTo>
                <a:lnTo>
                  <a:pt x="1239278" y="0"/>
                </a:lnTo>
                <a:lnTo>
                  <a:pt x="1239278" y="1243494"/>
                </a:lnTo>
                <a:lnTo>
                  <a:pt x="0" y="1243494"/>
                </a:lnTo>
                <a:lnTo>
                  <a:pt x="0" y="0"/>
                </a:lnTo>
                <a:close/>
              </a:path>
            </a:pathLst>
          </a:custGeom>
          <a:blipFill>
            <a:blip r:embed="rId4"/>
            <a:stretch>
              <a:fillRect/>
            </a:stretch>
          </a:blipFill>
        </p:spPr>
      </p:sp>
      <p:sp>
        <p:nvSpPr>
          <p:cNvPr id="10" name="Freeform 10"/>
          <p:cNvSpPr/>
          <p:nvPr/>
        </p:nvSpPr>
        <p:spPr>
          <a:xfrm>
            <a:off x="1028700" y="972469"/>
            <a:ext cx="6785939" cy="8285831"/>
          </a:xfrm>
          <a:custGeom>
            <a:avLst/>
            <a:gdLst/>
            <a:ahLst/>
            <a:cxnLst/>
            <a:rect l="l" t="t" r="r" b="b"/>
            <a:pathLst>
              <a:path w="6785939" h="8285831">
                <a:moveTo>
                  <a:pt x="0" y="0"/>
                </a:moveTo>
                <a:lnTo>
                  <a:pt x="6785939" y="0"/>
                </a:lnTo>
                <a:lnTo>
                  <a:pt x="6785939" y="8285831"/>
                </a:lnTo>
                <a:lnTo>
                  <a:pt x="0" y="8285831"/>
                </a:lnTo>
                <a:lnTo>
                  <a:pt x="0" y="0"/>
                </a:lnTo>
                <a:close/>
              </a:path>
            </a:pathLst>
          </a:custGeom>
          <a:blipFill>
            <a:blip r:embed="rId5"/>
            <a:stretch>
              <a:fillRect l="-22618" r="-22934" b="-47437"/>
            </a:stretch>
          </a:blipFill>
        </p:spPr>
      </p:sp>
      <p:sp>
        <p:nvSpPr>
          <p:cNvPr id="11" name="Freeform 11"/>
          <p:cNvSpPr/>
          <p:nvPr/>
        </p:nvSpPr>
        <p:spPr>
          <a:xfrm>
            <a:off x="464532" y="4353906"/>
            <a:ext cx="4496294" cy="5040582"/>
          </a:xfrm>
          <a:custGeom>
            <a:avLst/>
            <a:gdLst/>
            <a:ahLst/>
            <a:cxnLst/>
            <a:rect l="l" t="t" r="r" b="b"/>
            <a:pathLst>
              <a:path w="4496294" h="5040582">
                <a:moveTo>
                  <a:pt x="0" y="0"/>
                </a:moveTo>
                <a:lnTo>
                  <a:pt x="4496294" y="0"/>
                </a:lnTo>
                <a:lnTo>
                  <a:pt x="4496294" y="5040582"/>
                </a:lnTo>
                <a:lnTo>
                  <a:pt x="0" y="5040582"/>
                </a:lnTo>
                <a:lnTo>
                  <a:pt x="0" y="0"/>
                </a:lnTo>
                <a:close/>
              </a:path>
            </a:pathLst>
          </a:custGeom>
          <a:blipFill>
            <a:blip r:embed="rId6"/>
            <a:stretch>
              <a:fillRect/>
            </a:stretch>
          </a:blipFill>
        </p:spPr>
      </p:sp>
      <p:sp>
        <p:nvSpPr>
          <p:cNvPr id="12" name="TextBox 12"/>
          <p:cNvSpPr txBox="1"/>
          <p:nvPr/>
        </p:nvSpPr>
        <p:spPr>
          <a:xfrm>
            <a:off x="8195482" y="3158882"/>
            <a:ext cx="9757635" cy="767897"/>
          </a:xfrm>
          <a:prstGeom prst="rect">
            <a:avLst/>
          </a:prstGeom>
        </p:spPr>
        <p:txBody>
          <a:bodyPr lIns="0" tIns="0" rIns="0" bIns="0" rtlCol="0" anchor="t">
            <a:spAutoFit/>
          </a:bodyPr>
          <a:lstStyle/>
          <a:p>
            <a:pPr algn="ctr">
              <a:lnSpc>
                <a:spcPts val="5934"/>
              </a:lnSpc>
            </a:pPr>
            <a:r>
              <a:rPr lang="en-US" sz="5298">
                <a:solidFill>
                  <a:srgbClr val="FFE06A"/>
                </a:solidFill>
                <a:latin typeface="GT America 2"/>
              </a:rPr>
              <a:t>RICHARD A. WEBSTER</a:t>
            </a:r>
          </a:p>
        </p:txBody>
      </p:sp>
      <p:sp>
        <p:nvSpPr>
          <p:cNvPr id="13" name="Freeform 13"/>
          <p:cNvSpPr/>
          <p:nvPr/>
        </p:nvSpPr>
        <p:spPr>
          <a:xfrm>
            <a:off x="10629688" y="3720956"/>
            <a:ext cx="5094439" cy="1224061"/>
          </a:xfrm>
          <a:custGeom>
            <a:avLst/>
            <a:gdLst/>
            <a:ahLst/>
            <a:cxnLst/>
            <a:rect l="l" t="t" r="r" b="b"/>
            <a:pathLst>
              <a:path w="5094439" h="1224061">
                <a:moveTo>
                  <a:pt x="0" y="0"/>
                </a:moveTo>
                <a:lnTo>
                  <a:pt x="5094438" y="0"/>
                </a:lnTo>
                <a:lnTo>
                  <a:pt x="5094438" y="1224061"/>
                </a:lnTo>
                <a:lnTo>
                  <a:pt x="0" y="1224061"/>
                </a:lnTo>
                <a:lnTo>
                  <a:pt x="0" y="0"/>
                </a:lnTo>
                <a:close/>
              </a:path>
            </a:pathLst>
          </a:custGeom>
          <a:blipFill>
            <a:blip r:embed="rId7"/>
            <a:stretch>
              <a:fillRect t="-20554" r="-847" b="-17880"/>
            </a:stretch>
          </a:blipFill>
        </p:spPr>
      </p:sp>
      <p:sp>
        <p:nvSpPr>
          <p:cNvPr id="14" name="TextBox 14"/>
          <p:cNvSpPr txBox="1"/>
          <p:nvPr/>
        </p:nvSpPr>
        <p:spPr>
          <a:xfrm>
            <a:off x="9144000" y="5124450"/>
            <a:ext cx="7860599" cy="1986666"/>
          </a:xfrm>
          <a:prstGeom prst="rect">
            <a:avLst/>
          </a:prstGeom>
        </p:spPr>
        <p:txBody>
          <a:bodyPr lIns="0" tIns="0" rIns="0" bIns="0" rtlCol="0" anchor="t">
            <a:spAutoFit/>
          </a:bodyPr>
          <a:lstStyle/>
          <a:p>
            <a:pPr algn="ctr">
              <a:lnSpc>
                <a:spcPts val="3996"/>
              </a:lnSpc>
            </a:pPr>
            <a:r>
              <a:rPr lang="en-US" sz="3097">
                <a:solidFill>
                  <a:srgbClr val="FFFFFF"/>
                </a:solidFill>
                <a:latin typeface="GT America 2"/>
              </a:rPr>
              <a:t>Webster was hired to live in New Orleans and cover police misconduct in Jefferson Parish. He immediately connected with the ACLU of Louisiana.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30F54"/>
        </a:solidFill>
        <a:effectLst/>
      </p:bgPr>
    </p:bg>
    <p:spTree>
      <p:nvGrpSpPr>
        <p:cNvPr id="1" name=""/>
        <p:cNvGrpSpPr/>
        <p:nvPr/>
      </p:nvGrpSpPr>
      <p:grpSpPr>
        <a:xfrm>
          <a:off x="0" y="0"/>
          <a:ext cx="0" cy="0"/>
          <a:chOff x="0" y="0"/>
          <a:chExt cx="0" cy="0"/>
        </a:xfrm>
      </p:grpSpPr>
      <p:sp>
        <p:nvSpPr>
          <p:cNvPr id="2" name="Freeform 2"/>
          <p:cNvSpPr/>
          <p:nvPr/>
        </p:nvSpPr>
        <p:spPr>
          <a:xfrm>
            <a:off x="11044197" y="1513972"/>
            <a:ext cx="5728814" cy="7259056"/>
          </a:xfrm>
          <a:custGeom>
            <a:avLst/>
            <a:gdLst/>
            <a:ahLst/>
            <a:cxnLst/>
            <a:rect l="l" t="t" r="r" b="b"/>
            <a:pathLst>
              <a:path w="5728814" h="7259056">
                <a:moveTo>
                  <a:pt x="0" y="0"/>
                </a:moveTo>
                <a:lnTo>
                  <a:pt x="5728814" y="0"/>
                </a:lnTo>
                <a:lnTo>
                  <a:pt x="5728814" y="7259056"/>
                </a:lnTo>
                <a:lnTo>
                  <a:pt x="0" y="7259056"/>
                </a:lnTo>
                <a:lnTo>
                  <a:pt x="0" y="0"/>
                </a:lnTo>
                <a:close/>
              </a:path>
            </a:pathLst>
          </a:custGeom>
          <a:blipFill>
            <a:blip r:embed="rId2"/>
            <a:stretch>
              <a:fillRect l="-2784" r="-16327" b="-21876"/>
            </a:stretch>
          </a:blipFill>
        </p:spPr>
      </p:sp>
      <p:sp>
        <p:nvSpPr>
          <p:cNvPr id="3" name="Freeform 3"/>
          <p:cNvSpPr/>
          <p:nvPr/>
        </p:nvSpPr>
        <p:spPr>
          <a:xfrm>
            <a:off x="16773011" y="8731803"/>
            <a:ext cx="1239278" cy="1243493"/>
          </a:xfrm>
          <a:custGeom>
            <a:avLst/>
            <a:gdLst/>
            <a:ahLst/>
            <a:cxnLst/>
            <a:rect l="l" t="t" r="r" b="b"/>
            <a:pathLst>
              <a:path w="1239278" h="1243493">
                <a:moveTo>
                  <a:pt x="0" y="0"/>
                </a:moveTo>
                <a:lnTo>
                  <a:pt x="1239278" y="0"/>
                </a:lnTo>
                <a:lnTo>
                  <a:pt x="1239278" y="1243494"/>
                </a:lnTo>
                <a:lnTo>
                  <a:pt x="0" y="1243494"/>
                </a:lnTo>
                <a:lnTo>
                  <a:pt x="0" y="0"/>
                </a:lnTo>
                <a:close/>
              </a:path>
            </a:pathLst>
          </a:custGeom>
          <a:blipFill>
            <a:blip r:embed="rId3"/>
            <a:stretch>
              <a:fillRect/>
            </a:stretch>
          </a:blipFill>
        </p:spPr>
      </p:sp>
      <p:sp>
        <p:nvSpPr>
          <p:cNvPr id="4" name="TextBox 4"/>
          <p:cNvSpPr txBox="1"/>
          <p:nvPr/>
        </p:nvSpPr>
        <p:spPr>
          <a:xfrm>
            <a:off x="1028700" y="1340304"/>
            <a:ext cx="9410700" cy="1974900"/>
          </a:xfrm>
          <a:prstGeom prst="rect">
            <a:avLst/>
          </a:prstGeom>
        </p:spPr>
        <p:txBody>
          <a:bodyPr wrap="square" lIns="0" tIns="0" rIns="0" bIns="0" rtlCol="0" anchor="t">
            <a:spAutoFit/>
          </a:bodyPr>
          <a:lstStyle/>
          <a:p>
            <a:pPr>
              <a:lnSpc>
                <a:spcPts val="7707"/>
              </a:lnSpc>
            </a:pPr>
            <a:r>
              <a:rPr lang="en-US" sz="7006" dirty="0">
                <a:solidFill>
                  <a:srgbClr val="FFFFFF"/>
                </a:solidFill>
                <a:latin typeface="GT America 2"/>
              </a:rPr>
              <a:t>JUSTICE CAN’T WAIT</a:t>
            </a:r>
          </a:p>
          <a:p>
            <a:pPr>
              <a:lnSpc>
                <a:spcPts val="7707"/>
              </a:lnSpc>
            </a:pPr>
            <a:r>
              <a:rPr lang="en-US" sz="7006" dirty="0">
                <a:solidFill>
                  <a:srgbClr val="FFFFFF"/>
                </a:solidFill>
                <a:latin typeface="GT America 2"/>
              </a:rPr>
              <a:t>REPORT</a:t>
            </a:r>
          </a:p>
        </p:txBody>
      </p:sp>
      <p:sp>
        <p:nvSpPr>
          <p:cNvPr id="5" name="TextBox 5"/>
          <p:cNvSpPr txBox="1"/>
          <p:nvPr/>
        </p:nvSpPr>
        <p:spPr>
          <a:xfrm>
            <a:off x="1028700" y="3548897"/>
            <a:ext cx="8544337" cy="5224131"/>
          </a:xfrm>
          <a:prstGeom prst="rect">
            <a:avLst/>
          </a:prstGeom>
        </p:spPr>
        <p:txBody>
          <a:bodyPr lIns="0" tIns="0" rIns="0" bIns="0" rtlCol="0" anchor="t">
            <a:spAutoFit/>
          </a:bodyPr>
          <a:lstStyle/>
          <a:p>
            <a:pPr>
              <a:lnSpc>
                <a:spcPts val="4619"/>
              </a:lnSpc>
            </a:pPr>
            <a:r>
              <a:rPr lang="en-US" sz="3299" dirty="0">
                <a:solidFill>
                  <a:srgbClr val="FFE06A"/>
                </a:solidFill>
                <a:latin typeface="GT America 2"/>
              </a:rPr>
              <a:t>Louisiana has long been the incarceration capitol of the world, home to notorious sprawling state prisons and an extensive network of jails. Although much is known about the state prison population, there has been very little statewide analysis of who Louisiana incarcerates pretrial, people who are considered innocent in the eyes of the law as they await trial.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30F54"/>
        </a:solidFill>
        <a:effectLst/>
      </p:bgPr>
    </p:bg>
    <p:spTree>
      <p:nvGrpSpPr>
        <p:cNvPr id="1" name=""/>
        <p:cNvGrpSpPr/>
        <p:nvPr/>
      </p:nvGrpSpPr>
      <p:grpSpPr>
        <a:xfrm>
          <a:off x="0" y="0"/>
          <a:ext cx="0" cy="0"/>
          <a:chOff x="0" y="0"/>
          <a:chExt cx="0" cy="0"/>
        </a:xfrm>
      </p:grpSpPr>
      <p:grpSp>
        <p:nvGrpSpPr>
          <p:cNvPr id="2" name="Group 2"/>
          <p:cNvGrpSpPr/>
          <p:nvPr/>
        </p:nvGrpSpPr>
        <p:grpSpPr>
          <a:xfrm>
            <a:off x="0" y="8531217"/>
            <a:ext cx="18288000" cy="1755783"/>
            <a:chOff x="0" y="0"/>
            <a:chExt cx="4816593" cy="462429"/>
          </a:xfrm>
        </p:grpSpPr>
        <p:sp>
          <p:nvSpPr>
            <p:cNvPr id="3" name="Freeform 3"/>
            <p:cNvSpPr/>
            <p:nvPr/>
          </p:nvSpPr>
          <p:spPr>
            <a:xfrm>
              <a:off x="0" y="0"/>
              <a:ext cx="4816592" cy="462429"/>
            </a:xfrm>
            <a:custGeom>
              <a:avLst/>
              <a:gdLst/>
              <a:ahLst/>
              <a:cxnLst/>
              <a:rect l="l" t="t" r="r" b="b"/>
              <a:pathLst>
                <a:path w="4816592" h="462429">
                  <a:moveTo>
                    <a:pt x="0" y="0"/>
                  </a:moveTo>
                  <a:lnTo>
                    <a:pt x="4816592" y="0"/>
                  </a:lnTo>
                  <a:lnTo>
                    <a:pt x="4816592" y="462429"/>
                  </a:lnTo>
                  <a:lnTo>
                    <a:pt x="0" y="462429"/>
                  </a:lnTo>
                  <a:close/>
                </a:path>
              </a:pathLst>
            </a:custGeom>
            <a:solidFill>
              <a:srgbClr val="EF404E"/>
            </a:solidFill>
          </p:spPr>
        </p:sp>
        <p:sp>
          <p:nvSpPr>
            <p:cNvPr id="4" name="TextBox 4"/>
            <p:cNvSpPr txBox="1"/>
            <p:nvPr/>
          </p:nvSpPr>
          <p:spPr>
            <a:xfrm>
              <a:off x="0" y="-38100"/>
              <a:ext cx="4816593" cy="50052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6773011" y="8731803"/>
            <a:ext cx="1239278" cy="1243493"/>
          </a:xfrm>
          <a:custGeom>
            <a:avLst/>
            <a:gdLst/>
            <a:ahLst/>
            <a:cxnLst/>
            <a:rect l="l" t="t" r="r" b="b"/>
            <a:pathLst>
              <a:path w="1239278" h="1243493">
                <a:moveTo>
                  <a:pt x="0" y="0"/>
                </a:moveTo>
                <a:lnTo>
                  <a:pt x="1239278" y="0"/>
                </a:lnTo>
                <a:lnTo>
                  <a:pt x="1239278" y="1243494"/>
                </a:lnTo>
                <a:lnTo>
                  <a:pt x="0" y="1243494"/>
                </a:lnTo>
                <a:lnTo>
                  <a:pt x="0" y="0"/>
                </a:lnTo>
                <a:close/>
              </a:path>
            </a:pathLst>
          </a:custGeom>
          <a:blipFill>
            <a:blip r:embed="rId2"/>
            <a:stretch>
              <a:fillRect/>
            </a:stretch>
          </a:blipFill>
        </p:spPr>
      </p:sp>
      <p:sp>
        <p:nvSpPr>
          <p:cNvPr id="6" name="TextBox 6"/>
          <p:cNvSpPr txBox="1"/>
          <p:nvPr/>
        </p:nvSpPr>
        <p:spPr>
          <a:xfrm>
            <a:off x="1662959" y="2240015"/>
            <a:ext cx="14962082" cy="4541774"/>
          </a:xfrm>
          <a:prstGeom prst="rect">
            <a:avLst/>
          </a:prstGeom>
        </p:spPr>
        <p:txBody>
          <a:bodyPr lIns="0" tIns="0" rIns="0" bIns="0" rtlCol="0" anchor="t">
            <a:spAutoFit/>
          </a:bodyPr>
          <a:lstStyle/>
          <a:p>
            <a:pPr algn="ctr">
              <a:lnSpc>
                <a:spcPts val="7167"/>
              </a:lnSpc>
            </a:pPr>
            <a:r>
              <a:rPr lang="en-US" sz="6399">
                <a:solidFill>
                  <a:srgbClr val="FFE06A"/>
                </a:solidFill>
                <a:latin typeface="GT America 2"/>
              </a:rPr>
              <a:t>BLACK BOYS AND MEN AGED 15-24 ARE 5 TIMES MORE LIKELY TO BE JAILED FOLLOWING ARREST THAN WHITE BOYS AND MEN OF THE SAME AGE.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30F54"/>
        </a:solidFill>
        <a:effectLst/>
      </p:bgPr>
    </p:bg>
    <p:spTree>
      <p:nvGrpSpPr>
        <p:cNvPr id="1" name=""/>
        <p:cNvGrpSpPr/>
        <p:nvPr/>
      </p:nvGrpSpPr>
      <p:grpSpPr>
        <a:xfrm>
          <a:off x="0" y="0"/>
          <a:ext cx="0" cy="0"/>
          <a:chOff x="0" y="0"/>
          <a:chExt cx="0" cy="0"/>
        </a:xfrm>
      </p:grpSpPr>
      <p:grpSp>
        <p:nvGrpSpPr>
          <p:cNvPr id="2" name="Group 2"/>
          <p:cNvGrpSpPr/>
          <p:nvPr/>
        </p:nvGrpSpPr>
        <p:grpSpPr>
          <a:xfrm>
            <a:off x="0" y="8531217"/>
            <a:ext cx="18288000" cy="1755783"/>
            <a:chOff x="0" y="0"/>
            <a:chExt cx="4816593" cy="462429"/>
          </a:xfrm>
        </p:grpSpPr>
        <p:sp>
          <p:nvSpPr>
            <p:cNvPr id="3" name="Freeform 3"/>
            <p:cNvSpPr/>
            <p:nvPr/>
          </p:nvSpPr>
          <p:spPr>
            <a:xfrm>
              <a:off x="0" y="0"/>
              <a:ext cx="4816592" cy="462429"/>
            </a:xfrm>
            <a:custGeom>
              <a:avLst/>
              <a:gdLst/>
              <a:ahLst/>
              <a:cxnLst/>
              <a:rect l="l" t="t" r="r" b="b"/>
              <a:pathLst>
                <a:path w="4816592" h="462429">
                  <a:moveTo>
                    <a:pt x="0" y="0"/>
                  </a:moveTo>
                  <a:lnTo>
                    <a:pt x="4816592" y="0"/>
                  </a:lnTo>
                  <a:lnTo>
                    <a:pt x="4816592" y="462429"/>
                  </a:lnTo>
                  <a:lnTo>
                    <a:pt x="0" y="462429"/>
                  </a:lnTo>
                  <a:close/>
                </a:path>
              </a:pathLst>
            </a:custGeom>
            <a:solidFill>
              <a:srgbClr val="EF404E"/>
            </a:solidFill>
          </p:spPr>
        </p:sp>
        <p:sp>
          <p:nvSpPr>
            <p:cNvPr id="4" name="TextBox 4"/>
            <p:cNvSpPr txBox="1"/>
            <p:nvPr/>
          </p:nvSpPr>
          <p:spPr>
            <a:xfrm>
              <a:off x="0" y="-38100"/>
              <a:ext cx="4816593" cy="50052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6773011" y="8731803"/>
            <a:ext cx="1239278" cy="1243493"/>
          </a:xfrm>
          <a:custGeom>
            <a:avLst/>
            <a:gdLst/>
            <a:ahLst/>
            <a:cxnLst/>
            <a:rect l="l" t="t" r="r" b="b"/>
            <a:pathLst>
              <a:path w="1239278" h="1243493">
                <a:moveTo>
                  <a:pt x="0" y="0"/>
                </a:moveTo>
                <a:lnTo>
                  <a:pt x="1239278" y="0"/>
                </a:lnTo>
                <a:lnTo>
                  <a:pt x="1239278" y="1243494"/>
                </a:lnTo>
                <a:lnTo>
                  <a:pt x="0" y="1243494"/>
                </a:lnTo>
                <a:lnTo>
                  <a:pt x="0" y="0"/>
                </a:lnTo>
                <a:close/>
              </a:path>
            </a:pathLst>
          </a:custGeom>
          <a:blipFill>
            <a:blip r:embed="rId2"/>
            <a:stretch>
              <a:fillRect/>
            </a:stretch>
          </a:blipFill>
        </p:spPr>
      </p:sp>
      <p:sp>
        <p:nvSpPr>
          <p:cNvPr id="6" name="TextBox 6"/>
          <p:cNvSpPr txBox="1"/>
          <p:nvPr/>
        </p:nvSpPr>
        <p:spPr>
          <a:xfrm>
            <a:off x="1662959" y="2219325"/>
            <a:ext cx="14962082" cy="3636899"/>
          </a:xfrm>
          <a:prstGeom prst="rect">
            <a:avLst/>
          </a:prstGeom>
        </p:spPr>
        <p:txBody>
          <a:bodyPr lIns="0" tIns="0" rIns="0" bIns="0" rtlCol="0" anchor="t">
            <a:spAutoFit/>
          </a:bodyPr>
          <a:lstStyle/>
          <a:p>
            <a:pPr algn="ctr">
              <a:lnSpc>
                <a:spcPts val="7167"/>
              </a:lnSpc>
            </a:pPr>
            <a:r>
              <a:rPr lang="en-US" sz="6399">
                <a:solidFill>
                  <a:srgbClr val="FFE06A"/>
                </a:solidFill>
                <a:latin typeface="GT America 2"/>
              </a:rPr>
              <a:t>BLACK LOUISIANIANS ARE MORE THAN TWICE AS LIKELY TO BE JAILED FOLLOWING ARREST THAN WHITE LOUISIANIANS</a:t>
            </a:r>
          </a:p>
        </p:txBody>
      </p:sp>
      <p:sp>
        <p:nvSpPr>
          <p:cNvPr id="7" name="TextBox 7"/>
          <p:cNvSpPr txBox="1"/>
          <p:nvPr/>
        </p:nvSpPr>
        <p:spPr>
          <a:xfrm>
            <a:off x="1399877" y="6291268"/>
            <a:ext cx="15488245" cy="563885"/>
          </a:xfrm>
          <a:prstGeom prst="rect">
            <a:avLst/>
          </a:prstGeom>
        </p:spPr>
        <p:txBody>
          <a:bodyPr lIns="0" tIns="0" rIns="0" bIns="0" rtlCol="0" anchor="t">
            <a:spAutoFit/>
          </a:bodyPr>
          <a:lstStyle/>
          <a:p>
            <a:pPr algn="ctr">
              <a:lnSpc>
                <a:spcPts val="4619"/>
              </a:lnSpc>
            </a:pPr>
            <a:r>
              <a:rPr lang="en-US" sz="3299">
                <a:solidFill>
                  <a:srgbClr val="FFFFFF"/>
                </a:solidFill>
                <a:latin typeface="GT America 2"/>
              </a:rPr>
              <a:t> Black Louisianians in our sample speng 36% more time in jail.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30F54"/>
        </a:solidFill>
        <a:effectLst/>
      </p:bgPr>
    </p:bg>
    <p:spTree>
      <p:nvGrpSpPr>
        <p:cNvPr id="1" name=""/>
        <p:cNvGrpSpPr/>
        <p:nvPr/>
      </p:nvGrpSpPr>
      <p:grpSpPr>
        <a:xfrm>
          <a:off x="0" y="0"/>
          <a:ext cx="0" cy="0"/>
          <a:chOff x="0" y="0"/>
          <a:chExt cx="0" cy="0"/>
        </a:xfrm>
      </p:grpSpPr>
      <p:grpSp>
        <p:nvGrpSpPr>
          <p:cNvPr id="2" name="Group 2"/>
          <p:cNvGrpSpPr/>
          <p:nvPr/>
        </p:nvGrpSpPr>
        <p:grpSpPr>
          <a:xfrm>
            <a:off x="0" y="8531217"/>
            <a:ext cx="18288000" cy="1755783"/>
            <a:chOff x="0" y="0"/>
            <a:chExt cx="4816593" cy="462429"/>
          </a:xfrm>
        </p:grpSpPr>
        <p:sp>
          <p:nvSpPr>
            <p:cNvPr id="3" name="Freeform 3"/>
            <p:cNvSpPr/>
            <p:nvPr/>
          </p:nvSpPr>
          <p:spPr>
            <a:xfrm>
              <a:off x="0" y="0"/>
              <a:ext cx="4816592" cy="462429"/>
            </a:xfrm>
            <a:custGeom>
              <a:avLst/>
              <a:gdLst/>
              <a:ahLst/>
              <a:cxnLst/>
              <a:rect l="l" t="t" r="r" b="b"/>
              <a:pathLst>
                <a:path w="4816592" h="462429">
                  <a:moveTo>
                    <a:pt x="0" y="0"/>
                  </a:moveTo>
                  <a:lnTo>
                    <a:pt x="4816592" y="0"/>
                  </a:lnTo>
                  <a:lnTo>
                    <a:pt x="4816592" y="462429"/>
                  </a:lnTo>
                  <a:lnTo>
                    <a:pt x="0" y="462429"/>
                  </a:lnTo>
                  <a:close/>
                </a:path>
              </a:pathLst>
            </a:custGeom>
            <a:solidFill>
              <a:srgbClr val="EF404E"/>
            </a:solidFill>
          </p:spPr>
        </p:sp>
        <p:sp>
          <p:nvSpPr>
            <p:cNvPr id="4" name="TextBox 4"/>
            <p:cNvSpPr txBox="1"/>
            <p:nvPr/>
          </p:nvSpPr>
          <p:spPr>
            <a:xfrm>
              <a:off x="0" y="-38100"/>
              <a:ext cx="4816593" cy="50052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6639661" y="8110057"/>
            <a:ext cx="1239278" cy="1243493"/>
          </a:xfrm>
          <a:custGeom>
            <a:avLst/>
            <a:gdLst/>
            <a:ahLst/>
            <a:cxnLst/>
            <a:rect l="l" t="t" r="r" b="b"/>
            <a:pathLst>
              <a:path w="1239278" h="1243493">
                <a:moveTo>
                  <a:pt x="0" y="0"/>
                </a:moveTo>
                <a:lnTo>
                  <a:pt x="1239278" y="0"/>
                </a:lnTo>
                <a:lnTo>
                  <a:pt x="1239278" y="1243493"/>
                </a:lnTo>
                <a:lnTo>
                  <a:pt x="0" y="1243493"/>
                </a:lnTo>
                <a:lnTo>
                  <a:pt x="0" y="0"/>
                </a:lnTo>
                <a:close/>
              </a:path>
            </a:pathLst>
          </a:custGeom>
          <a:blipFill>
            <a:blip r:embed="rId2"/>
            <a:stretch>
              <a:fillRect/>
            </a:stretch>
          </a:blipFill>
        </p:spPr>
      </p:sp>
      <p:sp>
        <p:nvSpPr>
          <p:cNvPr id="6" name="TextBox 6"/>
          <p:cNvSpPr txBox="1"/>
          <p:nvPr/>
        </p:nvSpPr>
        <p:spPr>
          <a:xfrm>
            <a:off x="1677579" y="2345947"/>
            <a:ext cx="14962082" cy="2153260"/>
          </a:xfrm>
          <a:prstGeom prst="rect">
            <a:avLst/>
          </a:prstGeom>
        </p:spPr>
        <p:txBody>
          <a:bodyPr lIns="0" tIns="0" rIns="0" bIns="0" rtlCol="0" anchor="t">
            <a:spAutoFit/>
          </a:bodyPr>
          <a:lstStyle/>
          <a:p>
            <a:pPr algn="ctr">
              <a:lnSpc>
                <a:spcPts val="8467"/>
              </a:lnSpc>
            </a:pPr>
            <a:r>
              <a:rPr lang="en-US" sz="7559">
                <a:solidFill>
                  <a:srgbClr val="FFE06A"/>
                </a:solidFill>
                <a:latin typeface="GT America 2"/>
              </a:rPr>
              <a:t>EXCESSIVE BAIL IS AT THE ROOT OF PRETRIAL INJUSTICE. </a:t>
            </a:r>
          </a:p>
        </p:txBody>
      </p:sp>
      <p:sp>
        <p:nvSpPr>
          <p:cNvPr id="7" name="TextBox 7"/>
          <p:cNvSpPr txBox="1"/>
          <p:nvPr/>
        </p:nvSpPr>
        <p:spPr>
          <a:xfrm>
            <a:off x="1399877" y="5076825"/>
            <a:ext cx="15488245" cy="1144910"/>
          </a:xfrm>
          <a:prstGeom prst="rect">
            <a:avLst/>
          </a:prstGeom>
        </p:spPr>
        <p:txBody>
          <a:bodyPr lIns="0" tIns="0" rIns="0" bIns="0" rtlCol="0" anchor="t">
            <a:spAutoFit/>
          </a:bodyPr>
          <a:lstStyle/>
          <a:p>
            <a:pPr algn="ctr">
              <a:lnSpc>
                <a:spcPts val="4619"/>
              </a:lnSpc>
            </a:pPr>
            <a:r>
              <a:rPr lang="en-US" sz="3299">
                <a:solidFill>
                  <a:srgbClr val="FFFFFF"/>
                </a:solidFill>
                <a:latin typeface="GT America 2"/>
              </a:rPr>
              <a:t> The median bail set for people in jail is $24,000. The median annual income in Louisiana is $27,027.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30F54"/>
        </a:solidFill>
        <a:effectLst/>
      </p:bgPr>
    </p:bg>
    <p:spTree>
      <p:nvGrpSpPr>
        <p:cNvPr id="1" name=""/>
        <p:cNvGrpSpPr/>
        <p:nvPr/>
      </p:nvGrpSpPr>
      <p:grpSpPr>
        <a:xfrm>
          <a:off x="0" y="0"/>
          <a:ext cx="0" cy="0"/>
          <a:chOff x="0" y="0"/>
          <a:chExt cx="0" cy="0"/>
        </a:xfrm>
      </p:grpSpPr>
      <p:grpSp>
        <p:nvGrpSpPr>
          <p:cNvPr id="2" name="Group 2"/>
          <p:cNvGrpSpPr/>
          <p:nvPr/>
        </p:nvGrpSpPr>
        <p:grpSpPr>
          <a:xfrm>
            <a:off x="0" y="8531217"/>
            <a:ext cx="18288000" cy="1755783"/>
            <a:chOff x="0" y="0"/>
            <a:chExt cx="4816593" cy="462429"/>
          </a:xfrm>
        </p:grpSpPr>
        <p:sp>
          <p:nvSpPr>
            <p:cNvPr id="3" name="Freeform 3"/>
            <p:cNvSpPr/>
            <p:nvPr/>
          </p:nvSpPr>
          <p:spPr>
            <a:xfrm>
              <a:off x="0" y="0"/>
              <a:ext cx="4816592" cy="462429"/>
            </a:xfrm>
            <a:custGeom>
              <a:avLst/>
              <a:gdLst/>
              <a:ahLst/>
              <a:cxnLst/>
              <a:rect l="l" t="t" r="r" b="b"/>
              <a:pathLst>
                <a:path w="4816592" h="462429">
                  <a:moveTo>
                    <a:pt x="0" y="0"/>
                  </a:moveTo>
                  <a:lnTo>
                    <a:pt x="4816592" y="0"/>
                  </a:lnTo>
                  <a:lnTo>
                    <a:pt x="4816592" y="462429"/>
                  </a:lnTo>
                  <a:lnTo>
                    <a:pt x="0" y="462429"/>
                  </a:lnTo>
                  <a:close/>
                </a:path>
              </a:pathLst>
            </a:custGeom>
            <a:solidFill>
              <a:srgbClr val="EF404E"/>
            </a:solidFill>
          </p:spPr>
        </p:sp>
        <p:sp>
          <p:nvSpPr>
            <p:cNvPr id="4" name="TextBox 4"/>
            <p:cNvSpPr txBox="1"/>
            <p:nvPr/>
          </p:nvSpPr>
          <p:spPr>
            <a:xfrm>
              <a:off x="0" y="-38100"/>
              <a:ext cx="4816593" cy="50052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6639661" y="8110057"/>
            <a:ext cx="1239278" cy="1243493"/>
          </a:xfrm>
          <a:custGeom>
            <a:avLst/>
            <a:gdLst/>
            <a:ahLst/>
            <a:cxnLst/>
            <a:rect l="l" t="t" r="r" b="b"/>
            <a:pathLst>
              <a:path w="1239278" h="1243493">
                <a:moveTo>
                  <a:pt x="0" y="0"/>
                </a:moveTo>
                <a:lnTo>
                  <a:pt x="1239278" y="0"/>
                </a:lnTo>
                <a:lnTo>
                  <a:pt x="1239278" y="1243493"/>
                </a:lnTo>
                <a:lnTo>
                  <a:pt x="0" y="1243493"/>
                </a:lnTo>
                <a:lnTo>
                  <a:pt x="0" y="0"/>
                </a:lnTo>
                <a:close/>
              </a:path>
            </a:pathLst>
          </a:custGeom>
          <a:blipFill>
            <a:blip r:embed="rId2"/>
            <a:stretch>
              <a:fillRect/>
            </a:stretch>
          </a:blipFill>
        </p:spPr>
      </p:sp>
      <p:sp>
        <p:nvSpPr>
          <p:cNvPr id="6" name="TextBox 6"/>
          <p:cNvSpPr txBox="1"/>
          <p:nvPr/>
        </p:nvSpPr>
        <p:spPr>
          <a:xfrm>
            <a:off x="1677579" y="2560940"/>
            <a:ext cx="14962082" cy="3636899"/>
          </a:xfrm>
          <a:prstGeom prst="rect">
            <a:avLst/>
          </a:prstGeom>
        </p:spPr>
        <p:txBody>
          <a:bodyPr lIns="0" tIns="0" rIns="0" bIns="0" rtlCol="0" anchor="t">
            <a:spAutoFit/>
          </a:bodyPr>
          <a:lstStyle/>
          <a:p>
            <a:pPr algn="ctr">
              <a:lnSpc>
                <a:spcPts val="7167"/>
              </a:lnSpc>
            </a:pPr>
            <a:r>
              <a:rPr lang="en-US" sz="6399">
                <a:solidFill>
                  <a:srgbClr val="FFE06A"/>
                </a:solidFill>
                <a:latin typeface="GT America 2"/>
              </a:rPr>
              <a:t>PEOPLE JAILED PRETRIAL ARE MORE LIKELY TO PLEAD GUILTY, EVEN WHEN THEY ARE INNOCENT JUST SO THEY CAN BE RELEASED.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496</Words>
  <Application>Microsoft Macintosh PowerPoint</Application>
  <PresentationFormat>Custom</PresentationFormat>
  <Paragraphs>39</Paragraphs>
  <Slides>16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GT America 2</vt:lpstr>
      <vt:lpstr>GT America 1</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Covering Race</dc:title>
  <cp:lastModifiedBy>Lauren Gaines</cp:lastModifiedBy>
  <cp:revision>3</cp:revision>
  <dcterms:created xsi:type="dcterms:W3CDTF">2006-08-16T00:00:00Z</dcterms:created>
  <dcterms:modified xsi:type="dcterms:W3CDTF">2024-01-18T19:20:41Z</dcterms:modified>
  <dc:identifier>DAF5Zxuew5I</dc:identifier>
</cp:coreProperties>
</file>