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5143500" cx="9144000"/>
  <p:notesSz cx="6858000" cy="9144000"/>
  <p:embeddedFontLst>
    <p:embeddedFont>
      <p:font typeface="Open Sans Light"/>
      <p:regular r:id="rId63"/>
      <p:bold r:id="rId64"/>
      <p:italic r:id="rId65"/>
      <p:boldItalic r:id="rId66"/>
    </p:embeddedFont>
    <p:embeddedFont>
      <p:font typeface="Open Sans"/>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schemas.openxmlformats.org/officeDocument/2006/relationships/font" Target="fonts/OpenSans-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OpenSansLight-bold.fntdata"/><Relationship Id="rId63" Type="http://schemas.openxmlformats.org/officeDocument/2006/relationships/font" Target="fonts/OpenSansLight-regular.fntdata"/><Relationship Id="rId22" Type="http://schemas.openxmlformats.org/officeDocument/2006/relationships/slide" Target="slides/slide16.xml"/><Relationship Id="rId66" Type="http://schemas.openxmlformats.org/officeDocument/2006/relationships/font" Target="fonts/OpenSansLight-boldItalic.fntdata"/><Relationship Id="rId21" Type="http://schemas.openxmlformats.org/officeDocument/2006/relationships/slide" Target="slides/slide15.xml"/><Relationship Id="rId65" Type="http://schemas.openxmlformats.org/officeDocument/2006/relationships/font" Target="fonts/OpenSansLight-italic.fntdata"/><Relationship Id="rId24" Type="http://schemas.openxmlformats.org/officeDocument/2006/relationships/slide" Target="slides/slide18.xml"/><Relationship Id="rId68" Type="http://schemas.openxmlformats.org/officeDocument/2006/relationships/font" Target="fonts/OpenSans-bold.fntdata"/><Relationship Id="rId23" Type="http://schemas.openxmlformats.org/officeDocument/2006/relationships/slide" Target="slides/slide17.xml"/><Relationship Id="rId67" Type="http://schemas.openxmlformats.org/officeDocument/2006/relationships/font" Target="fonts/OpenSans-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OpenSans-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ericanprogress.org/article/gun-violence-in-rural-america/"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ffords.org/lawcenter/gun-laws/policy-areas/background-checks/universal-background-checks/" TargetMode="External"/><Relationship Id="rId3" Type="http://schemas.openxmlformats.org/officeDocument/2006/relationships/hyperlink" Target="https://www.thetrace.org/2017/01/smaller-private-sale-loophole-gun-background-checks/" TargetMode="External"/><Relationship Id="rId4" Type="http://schemas.openxmlformats.org/officeDocument/2006/relationships/hyperlink" Target="https://giffords.org/lawcenter/gun-laws/policy-areas/owner-responsibilities/registration/" TargetMode="External"/><Relationship Id="rId5" Type="http://schemas.openxmlformats.org/officeDocument/2006/relationships/hyperlink" Target="https://www.thetrace.org/2022/01/which-states-require-firearm-safety-course-concealed-carry/"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trace.org/newsletter/how-many-guns-do-americans-own/" TargetMode="External"/><Relationship Id="rId3" Type="http://schemas.openxmlformats.org/officeDocument/2006/relationships/hyperlink" Target="https://www.smallarmssurvey.org/database/global-firearms-holdings" TargetMode="External"/><Relationship Id="rId4" Type="http://schemas.openxmlformats.org/officeDocument/2006/relationships/hyperlink" Target="https://www.nssf.org/articles/nssf-releases-firearms-production-figures/" TargetMode="External"/><Relationship Id="rId5" Type="http://schemas.openxmlformats.org/officeDocument/2006/relationships/hyperlink" Target="https://crime-data-explorer.app.cloud.gov/pages/explorer/crime/crime-trend" TargetMode="External"/><Relationship Id="rId6" Type="http://schemas.openxmlformats.org/officeDocument/2006/relationships/hyperlink" Target="https://www.fbi.gov/how-we-can-help-you/need-an-fbi-service-or-more-information/ucr" TargetMode="External"/><Relationship Id="rId7" Type="http://schemas.openxmlformats.org/officeDocument/2006/relationships/hyperlink" Target="https://s3-us-gov-west-1.amazonaws.com/cg-d4b776d0-d898-4153-90c8-8336f86bdfec/Crime-in-the-Nation-Summary.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b02fad4241_1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2b02fad4241_1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b02fad4206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b02fad4206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b02fad4206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g2b02fad4206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b02fad4206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2b02fad4206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b02fad4241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2b02fad4241_1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54% of Americans say they don’t own a gun, according to Gallup polling, which is more or less the same as it was 10 years ago. So a vocal minority has an outsize influence on gun policy in the U.S., which is a public safety issue.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b02fad4206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b02fad4206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b02fad4241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2b02fad4241_1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b02fad420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b02fad420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b02fad4241_1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2b02fad4241_1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2023, 712 people were killed in more than 650 mass shootings, defined as 4 or more people shot in a single incident, not including the perpetrator.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b02fad4241_1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2b02fad4241_1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That accounts for only 3.7% of the more than 18,800 gun homicides in 2023.</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b02fad4206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2b02fad4206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02fad4206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2b02fad4206_0_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b02fad4206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2b02fad4206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b02fad4206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b02fad420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b02fad4206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b02fad4206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b02fad4206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2b02fad4206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b02fad4241_1_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2b02fad4241_1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headlines we see are “shootings in Chicago, Philadelphia, and Los Angeles,” but according to </a:t>
            </a:r>
            <a:r>
              <a:rPr lang="en" u="sng">
                <a:solidFill>
                  <a:schemeClr val="hlink"/>
                </a:solidFill>
                <a:hlinkClick r:id="rId2"/>
              </a:rPr>
              <a:t>data</a:t>
            </a:r>
            <a:r>
              <a:rPr lang="en"/>
              <a:t> released last month by Center for American Progress, rural counties took 13 of the top 20 spots on the list of highest per capita gun homicides between 2016 and 2020. Cook County, where Chicago is located, ranked 79th in firearm homicide rates; Philadelphia County ranked 38th; and L.A. County ranked 316th.</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b02fad4206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g2b02fad4206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Firearm injuries likely </a:t>
            </a:r>
            <a:r>
              <a:rPr lang="en"/>
              <a:t>outweigh</a:t>
            </a:r>
            <a:r>
              <a:rPr lang="en"/>
              <a:t> gun deaths three-to-one. These </a:t>
            </a:r>
            <a:r>
              <a:rPr lang="en"/>
              <a:t>numbers</a:t>
            </a:r>
            <a:r>
              <a:rPr lang="en"/>
              <a:t> aren’t exact because non-fatal shooting data isn’t great, and it depends on whether you include self-inflicted injuries.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b02fad4206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2b02fad4206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In 2020, for the first time ever, gunshot wounds overtook car crashes as the number one cause of death for children in America aged 1 to 19.</a:t>
            </a:r>
            <a:br>
              <a:rPr lang="en">
                <a:solidFill>
                  <a:schemeClr val="dk1"/>
                </a:solidFill>
              </a:rPr>
            </a:br>
            <a:br>
              <a:rPr lang="en">
                <a:solidFill>
                  <a:schemeClr val="dk1"/>
                </a:solidFill>
              </a:rPr>
            </a:br>
            <a:r>
              <a:rPr lang="en">
                <a:solidFill>
                  <a:schemeClr val="dk1"/>
                </a:solidFill>
              </a:rPr>
              <a:t>But for Black children, specifically, gun violence has been the leading cause of death since 2006.</a:t>
            </a:r>
            <a:br>
              <a:rPr lang="en">
                <a:solidFill>
                  <a:schemeClr val="dk1"/>
                </a:solidFill>
              </a:rPr>
            </a:br>
            <a:br>
              <a:rPr lang="en">
                <a:solidFill>
                  <a:schemeClr val="dk1"/>
                </a:solidFill>
              </a:rPr>
            </a:br>
            <a:r>
              <a:rPr lang="en">
                <a:solidFill>
                  <a:schemeClr val="dk1"/>
                </a:solidFill>
              </a:rPr>
              <a:t>Black Americans are 10 times more likely than White Americans to die from gun homicide.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b02fad4241_1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2b02fad4241_1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And the rate is accelerating: From 2019 to 2020, gun deaths among children and adolescents rose 30% — more than twice as high as the relative increase in the general population.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b02fad4206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b02fad4206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Here’s what else we know:</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r>
              <a:rPr b="1" lang="en">
                <a:solidFill>
                  <a:schemeClr val="dk1"/>
                </a:solidFill>
              </a:rPr>
              <a:t>80% of homicides in America are perpetrated with guns: </a:t>
            </a:r>
            <a:r>
              <a:rPr lang="en">
                <a:solidFill>
                  <a:schemeClr val="dk1"/>
                </a:solidFill>
              </a:rPr>
              <a:t>More than ever before. When we first launched in 2015, it was 73%. Homicide in America is largely a gun problem.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It also disproportionately affects people of color: </a:t>
            </a:r>
            <a:r>
              <a:rPr b="1" lang="en">
                <a:solidFill>
                  <a:schemeClr val="dk1"/>
                </a:solidFill>
              </a:rPr>
              <a:t>Homicide is the leading cause of death for Black men aged 0-40</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r>
              <a:rPr b="1" lang="en">
                <a:solidFill>
                  <a:schemeClr val="dk1"/>
                </a:solidFill>
              </a:rPr>
              <a:t>Almost every shooting involves a handgun. A fractional percentage involve semiautomatic rifles. </a:t>
            </a:r>
            <a:r>
              <a:rPr lang="en">
                <a:solidFill>
                  <a:schemeClr val="dk1"/>
                </a:solidFill>
              </a:rPr>
              <a:t>AR-15s rifles get a lot of attention, though, because they've been used in some of the deadliest mass shootings on record.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Most shootings are the result of neighborhood disputes and interpersonal disputes.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r>
              <a:rPr b="1" lang="en">
                <a:solidFill>
                  <a:schemeClr val="dk1"/>
                </a:solidFill>
              </a:rPr>
              <a:t>Children are far more likely to be shot in a domestic incident than at school.</a:t>
            </a:r>
            <a:r>
              <a:rPr lang="en">
                <a:solidFill>
                  <a:schemeClr val="dk1"/>
                </a:solidFill>
              </a:rPr>
              <a:t> That's according to a story we're about to publish, so I can't share the data yet.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Gun death rates are highest in states with loose gun laws. … </a:t>
            </a:r>
            <a:r>
              <a:rPr b="1" i="1" lang="en">
                <a:solidFill>
                  <a:schemeClr val="dk1"/>
                </a:solidFill>
              </a:rPr>
              <a:t>NEXT SLIDE</a:t>
            </a:r>
            <a:endParaRPr b="1"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b02fad4206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b02fad4206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b02fad420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2b02fad4206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b02fad4241_1_2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2b02fad4241_1_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When you look at this chart of gun death rates by state, the regional variations are apparent. The same states that have loose gun laws tend to have the highest rates of gun death. That includes the gulf states, the southeast, and the mountain west.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b02fad4206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2b02fad4206_0_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b02fad4206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b02fad4206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b02fad4206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b02fad4206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b02fad4241_1_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2b02fad4241_1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Because there’s so much misinformation out there, it’s up to the media to correct the record. But this is a nuanced issue, and it’s easy to simplify and generalize. Here are some common misconceptions.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b02fad4206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2b02fad4206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b02fad42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b02fad42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b02fad4206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b02fad4206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b02fad4206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2b02fad4206_0_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b02fad4206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b02fad4206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b02fad4241_1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g2b02fad4241_1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lang="en" sz="1100"/>
              <a:t>One of the major barriers to public understanding of gun violence is </a:t>
            </a:r>
            <a:r>
              <a:rPr b="0" lang="en" sz="1100">
                <a:highlight>
                  <a:srgbClr val="CC0000"/>
                </a:highlight>
              </a:rPr>
              <a:t>misinformation. </a:t>
            </a:r>
            <a:r>
              <a:rPr lang="en"/>
              <a:t>People think our gun laws are stronger than they actually are.  </a:t>
            </a:r>
            <a:endParaRPr/>
          </a:p>
          <a:p>
            <a:pPr indent="0" lvl="0" marL="0" rtl="0" algn="l">
              <a:lnSpc>
                <a:spcPct val="100000"/>
              </a:lnSpc>
              <a:spcBef>
                <a:spcPts val="0"/>
              </a:spcBef>
              <a:spcAft>
                <a:spcPts val="0"/>
              </a:spcAft>
              <a:buSzPts val="1100"/>
              <a:buNone/>
            </a:pPr>
            <a:r>
              <a:rPr lang="en"/>
              <a:t>• Slide #1: </a:t>
            </a:r>
            <a:r>
              <a:rPr b="1" lang="en"/>
              <a:t>We don’t have background checks on all sales. </a:t>
            </a:r>
            <a:r>
              <a:rPr lang="en"/>
              <a:t>This is perhaps the biggest misconception I come across. The 1993 Brady bill, which established federal gun background checks, only requires background checks on guns sold by federally licensed dealers. Only </a:t>
            </a:r>
            <a:r>
              <a:rPr lang="en" u="sng">
                <a:solidFill>
                  <a:schemeClr val="hlink"/>
                </a:solidFill>
                <a:hlinkClick r:id="rId2"/>
              </a:rPr>
              <a:t>21 states (and D.C.)</a:t>
            </a:r>
            <a:r>
              <a:rPr lang="en"/>
              <a:t> have passed additional laws requiring background checks on sales that don’t go through licensed dealers. So if you live in the other 29 states, you can buy a gun from a friend, or someone you meet online, or at a yard sale or a gun show, and there’s no record of it. It's estimated that </a:t>
            </a:r>
            <a:r>
              <a:rPr lang="en" u="sng">
                <a:solidFill>
                  <a:schemeClr val="hlink"/>
                </a:solidFill>
                <a:hlinkClick r:id="rId3"/>
              </a:rPr>
              <a:t>22% of gun sales</a:t>
            </a:r>
            <a:r>
              <a:rPr lang="en"/>
              <a:t> in the U.S. happen with no background check.</a:t>
            </a:r>
            <a:endParaRPr/>
          </a:p>
          <a:p>
            <a:pPr indent="0" lvl="0" marL="0" rtl="0" algn="l">
              <a:lnSpc>
                <a:spcPct val="100000"/>
              </a:lnSpc>
              <a:spcBef>
                <a:spcPts val="0"/>
              </a:spcBef>
              <a:spcAft>
                <a:spcPts val="0"/>
              </a:spcAft>
              <a:buSzPts val="1100"/>
              <a:buNone/>
            </a:pPr>
            <a:r>
              <a:rPr lang="en"/>
              <a:t>• Slide #2: </a:t>
            </a:r>
            <a:r>
              <a:rPr b="1" lang="en"/>
              <a:t>We don’t have handgun registration. </a:t>
            </a:r>
            <a:r>
              <a:rPr lang="en"/>
              <a:t>I hear this a lot on TV shows and in movies, how people get in trouble for not having registered handguns. That’s a myth. Only California, Hawaii, Oregon, D.C. and New York </a:t>
            </a:r>
            <a:r>
              <a:rPr lang="en" u="sng">
                <a:solidFill>
                  <a:schemeClr val="hlink"/>
                </a:solidFill>
                <a:hlinkClick r:id="rId4"/>
              </a:rPr>
              <a:t>require guns to be registered</a:t>
            </a:r>
            <a:r>
              <a:rPr lang="en"/>
              <a:t> with local authorities.</a:t>
            </a:r>
            <a:endParaRPr/>
          </a:p>
          <a:p>
            <a:pPr indent="0" lvl="0" marL="0" rtl="0" algn="l">
              <a:lnSpc>
                <a:spcPct val="100000"/>
              </a:lnSpc>
              <a:spcBef>
                <a:spcPts val="0"/>
              </a:spcBef>
              <a:spcAft>
                <a:spcPts val="0"/>
              </a:spcAft>
              <a:buSzPts val="1100"/>
              <a:buNone/>
            </a:pPr>
            <a:r>
              <a:rPr lang="en"/>
              <a:t>• Slide #3: </a:t>
            </a:r>
            <a:r>
              <a:rPr b="1" lang="en"/>
              <a:t>There’s no mandatory training to carry a gun.</a:t>
            </a:r>
            <a:r>
              <a:rPr lang="en"/>
              <a:t> Only </a:t>
            </a:r>
            <a:r>
              <a:rPr lang="en" u="sng">
                <a:solidFill>
                  <a:schemeClr val="hlink"/>
                </a:solidFill>
                <a:hlinkClick r:id="rId5"/>
              </a:rPr>
              <a:t>18 states</a:t>
            </a:r>
            <a:r>
              <a:rPr lang="en"/>
              <a:t> require range training to obtain a concealed carry permit. 25 states are permitless, which means they require no permit or training at all.</a:t>
            </a:r>
            <a:endParaRPr/>
          </a:p>
          <a:p>
            <a:pPr indent="0" lvl="0" marL="0" rtl="0" algn="l">
              <a:lnSpc>
                <a:spcPct val="100000"/>
              </a:lnSpc>
              <a:spcBef>
                <a:spcPts val="0"/>
              </a:spcBef>
              <a:spcAft>
                <a:spcPts val="0"/>
              </a:spcAft>
              <a:buSzPts val="1100"/>
              <a:buNone/>
            </a:pPr>
            <a:r>
              <a:rPr lang="en"/>
              <a:t>• Slide #4: </a:t>
            </a:r>
            <a:r>
              <a:rPr b="1" lang="en"/>
              <a:t>Not all convicted felons are banned from having guns</a:t>
            </a:r>
            <a:r>
              <a:rPr lang="en"/>
              <a:t>.</a:t>
            </a:r>
            <a:r>
              <a:rPr b="1" lang="en"/>
              <a:t> </a:t>
            </a:r>
            <a:r>
              <a:rPr lang="en"/>
              <a:t>Under federal law, you can still own a gun if you’re convicted of a felony punishable by less than a year of prison time. For misdemeanors, a gun ban only kicks in if your crime is punishable by more than two years of prison time, or if it’s a domestic violence offense.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b02fad4206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b02fad4206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b02fad4206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b02fad4206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b02fad4206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b02fad4206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b02fad4206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2b02fad4206_0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b02fad4206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b02fad4206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b0904d21a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b0904d21a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b02fad4206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b02fad4206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b02fad4206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2b02fad4206_0_2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b02fad4206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b02fad4206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b02fad4206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g2b02fad4206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b02fad420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b02fad420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b02fad4206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b02fad4206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b02fad4206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b02fad4206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b02fad4206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2b02fad4206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b02fad4241_1_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2b02fad4241_1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Gun Violence Archive is a nonpartisan, nonprofit outfit that tracks shootings in near-real time from hundreds of news and law enforcement sources.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b02fad4241_1_2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g2b02fad4241_1_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For that you can turn to the CDC, which collects data on gun deaths, sourced from death certificates. You can break down data by region, state, age, year, gender, race, day of the week, intent (homicide, suicide, accidental).</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b0904d21a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b0904d21a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b02fad4206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g2b02fad4206_0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b02fad420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b02fad420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b02fad420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g2b02fad4206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b02fad420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b02fad420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Another barrier to public understanding of gun violence is lack of data. Many of these gaps are intentional, enacted by the NRA’s surrogates in Congress. Here’s what we don’t know: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Slide #1: </a:t>
            </a:r>
            <a:r>
              <a:rPr b="1" lang="en">
                <a:solidFill>
                  <a:schemeClr val="dk1"/>
                </a:solidFill>
              </a:rPr>
              <a:t>How many guns are sold in the U.S. every year: </a:t>
            </a:r>
            <a:r>
              <a:rPr lang="en">
                <a:solidFill>
                  <a:schemeClr val="dk1"/>
                </a:solidFill>
              </a:rPr>
              <a:t>That’s because they’re not required to be registered. Other countries have these figures, but we don’t. We have estimates based on monthly background check figures from the FBI, but they’re not exact.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Slide #2: </a:t>
            </a:r>
            <a:r>
              <a:rPr b="1" lang="en">
                <a:solidFill>
                  <a:schemeClr val="dk1"/>
                </a:solidFill>
              </a:rPr>
              <a:t>How many guns Americans own:</a:t>
            </a:r>
            <a:r>
              <a:rPr lang="en">
                <a:solidFill>
                  <a:schemeClr val="dk1"/>
                </a:solidFill>
              </a:rPr>
              <a:t> For the same reasons, </a:t>
            </a:r>
            <a:r>
              <a:rPr lang="en" u="sng">
                <a:solidFill>
                  <a:schemeClr val="hlink"/>
                </a:solidFill>
                <a:hlinkClick r:id="rId2"/>
              </a:rPr>
              <a:t>we don’t know</a:t>
            </a:r>
            <a:r>
              <a:rPr lang="en">
                <a:solidFill>
                  <a:schemeClr val="dk1"/>
                </a:solidFill>
              </a:rPr>
              <a:t> how many guns are currently in civilian hands. The closest estimate we have is the Small Arms Survey, a Swiss group that only releases estimates every few years. The last </a:t>
            </a:r>
            <a:r>
              <a:rPr lang="en" u="sng">
                <a:solidFill>
                  <a:schemeClr val="hlink"/>
                </a:solidFill>
                <a:hlinkClick r:id="rId3"/>
              </a:rPr>
              <a:t>report</a:t>
            </a:r>
            <a:r>
              <a:rPr lang="en">
                <a:solidFill>
                  <a:schemeClr val="dk1"/>
                </a:solidFill>
              </a:rPr>
              <a:t>, from 4 years ago, pegs U.S. guns at 393 million. The gun industry </a:t>
            </a:r>
            <a:r>
              <a:rPr lang="en" u="sng">
                <a:solidFill>
                  <a:schemeClr val="hlink"/>
                </a:solidFill>
                <a:hlinkClick r:id="rId4"/>
              </a:rPr>
              <a:t>pegs the figure</a:t>
            </a:r>
            <a:r>
              <a:rPr lang="en">
                <a:solidFill>
                  <a:schemeClr val="dk1"/>
                </a:solidFill>
              </a:rPr>
              <a:t> at 423 million, but they’re a biased source.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Slide #3: </a:t>
            </a:r>
            <a:r>
              <a:rPr b="1" lang="en">
                <a:solidFill>
                  <a:schemeClr val="dk1"/>
                </a:solidFill>
              </a:rPr>
              <a:t>How many people are wounded each year by guns: </a:t>
            </a:r>
            <a:r>
              <a:rPr lang="en">
                <a:solidFill>
                  <a:schemeClr val="dk1"/>
                </a:solidFill>
              </a:rPr>
              <a:t>While we have CDC gun death figures, which are derived from death certificates, we don’t have reliable numbers on the hundreds of thousands of people wounded by guns every year. But that’s changing, as my co-panelists will probably tell you.</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Slide #4: </a:t>
            </a:r>
            <a:r>
              <a:rPr b="1" lang="en">
                <a:solidFill>
                  <a:schemeClr val="dk1"/>
                </a:solidFill>
              </a:rPr>
              <a:t>National incidence of violent crime:</a:t>
            </a:r>
            <a:r>
              <a:rPr lang="en">
                <a:solidFill>
                  <a:schemeClr val="dk1"/>
                </a:solidFill>
              </a:rPr>
              <a:t> Only </a:t>
            </a:r>
            <a:r>
              <a:rPr lang="en" u="sng">
                <a:solidFill>
                  <a:schemeClr val="hlink"/>
                </a:solidFill>
                <a:hlinkClick r:id="rId5"/>
              </a:rPr>
              <a:t>62%</a:t>
            </a:r>
            <a:r>
              <a:rPr lang="en">
                <a:solidFill>
                  <a:schemeClr val="dk1"/>
                </a:solidFill>
              </a:rPr>
              <a:t> of the </a:t>
            </a:r>
            <a:r>
              <a:rPr lang="en" u="sng">
                <a:solidFill>
                  <a:schemeClr val="hlink"/>
                </a:solidFill>
                <a:hlinkClick r:id="rId6"/>
              </a:rPr>
              <a:t>nation’s</a:t>
            </a:r>
            <a:r>
              <a:rPr lang="en">
                <a:solidFill>
                  <a:schemeClr val="dk1"/>
                </a:solidFill>
              </a:rPr>
              <a:t> city, county, state, tribal, college, university, and federal law enforcement agencies reported crime data to the FBI </a:t>
            </a:r>
            <a:r>
              <a:rPr lang="en" u="sng">
                <a:solidFill>
                  <a:schemeClr val="hlink"/>
                </a:solidFill>
                <a:hlinkClick r:id="rId7"/>
              </a:rPr>
              <a:t>in 2021</a:t>
            </a:r>
            <a:r>
              <a:rPr lang="en">
                <a:solidFill>
                  <a:schemeClr val="dk1"/>
                </a:solidFill>
              </a:rPr>
              <a:t>. Reporting crime to the federal government is voluntary, so that’s a stat we may never know.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Slide #5: </a:t>
            </a:r>
            <a:r>
              <a:rPr b="1" lang="en">
                <a:solidFill>
                  <a:schemeClr val="dk1"/>
                </a:solidFill>
              </a:rPr>
              <a:t>All of a gun’s previous owners: </a:t>
            </a:r>
            <a:r>
              <a:rPr lang="en">
                <a:solidFill>
                  <a:schemeClr val="dk1"/>
                </a:solidFill>
              </a:rPr>
              <a:t>Because we don’t have mandatory gun registration, we don’t always know where a gun goes once it’s resold. If it’s transferred through a federally licensed dealer, it will have a background check. But if it’s sold to a friend or someone at a yard sale, it probably won’t. That is a big hindrance during crime gun tracing, when authorities are trying to figure out who bought a gun used in a shooting.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b02fad4206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b02fad4206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17500" lvl="1" marL="914400" rtl="0" algn="l">
              <a:lnSpc>
                <a:spcPct val="115000"/>
              </a:lnSpc>
              <a:spcBef>
                <a:spcPts val="0"/>
              </a:spcBef>
              <a:spcAft>
                <a:spcPts val="0"/>
              </a:spcAft>
              <a:buClr>
                <a:schemeClr val="dk1"/>
              </a:buClr>
              <a:buSzPts val="1400"/>
              <a:buChar char="○"/>
              <a:defRPr>
                <a:solidFill>
                  <a:schemeClr val="dk1"/>
                </a:solidFill>
              </a:defRPr>
            </a:lvl2pPr>
            <a:lvl3pPr indent="-317500" lvl="2" marL="1371600" rtl="0" algn="l">
              <a:lnSpc>
                <a:spcPct val="115000"/>
              </a:lnSpc>
              <a:spcBef>
                <a:spcPts val="0"/>
              </a:spcBef>
              <a:spcAft>
                <a:spcPts val="0"/>
              </a:spcAft>
              <a:buClr>
                <a:schemeClr val="dk1"/>
              </a:buClr>
              <a:buSzPts val="1400"/>
              <a:buChar char="■"/>
              <a:defRPr>
                <a:solidFill>
                  <a:schemeClr val="dk1"/>
                </a:solidFill>
              </a:defRPr>
            </a:lvl3pPr>
            <a:lvl4pPr indent="-317500" lvl="3" marL="1828800" rtl="0" algn="l">
              <a:lnSpc>
                <a:spcPct val="115000"/>
              </a:lnSpc>
              <a:spcBef>
                <a:spcPts val="0"/>
              </a:spcBef>
              <a:spcAft>
                <a:spcPts val="0"/>
              </a:spcAft>
              <a:buClr>
                <a:schemeClr val="dk1"/>
              </a:buClr>
              <a:buSzPts val="1400"/>
              <a:buChar char="●"/>
              <a:defRPr>
                <a:solidFill>
                  <a:schemeClr val="dk1"/>
                </a:solidFill>
              </a:defRPr>
            </a:lvl4pPr>
            <a:lvl5pPr indent="-317500" lvl="4" marL="2286000" rtl="0" algn="l">
              <a:lnSpc>
                <a:spcPct val="115000"/>
              </a:lnSpc>
              <a:spcBef>
                <a:spcPts val="0"/>
              </a:spcBef>
              <a:spcAft>
                <a:spcPts val="0"/>
              </a:spcAft>
              <a:buClr>
                <a:schemeClr val="dk1"/>
              </a:buClr>
              <a:buSzPts val="1400"/>
              <a:buChar char="○"/>
              <a:defRPr>
                <a:solidFill>
                  <a:schemeClr val="dk1"/>
                </a:solidFill>
              </a:defRPr>
            </a:lvl5pPr>
            <a:lvl6pPr indent="-317500" lvl="5" marL="2743200" rtl="0" algn="l">
              <a:lnSpc>
                <a:spcPct val="115000"/>
              </a:lnSpc>
              <a:spcBef>
                <a:spcPts val="0"/>
              </a:spcBef>
              <a:spcAft>
                <a:spcPts val="0"/>
              </a:spcAft>
              <a:buClr>
                <a:schemeClr val="dk1"/>
              </a:buClr>
              <a:buSzPts val="1400"/>
              <a:buChar char="■"/>
              <a:defRPr>
                <a:solidFill>
                  <a:schemeClr val="dk1"/>
                </a:solidFill>
              </a:defRPr>
            </a:lvl6pPr>
            <a:lvl7pPr indent="-317500" lvl="6" marL="3200400" rtl="0" algn="l">
              <a:lnSpc>
                <a:spcPct val="115000"/>
              </a:lnSpc>
              <a:spcBef>
                <a:spcPts val="0"/>
              </a:spcBef>
              <a:spcAft>
                <a:spcPts val="0"/>
              </a:spcAft>
              <a:buClr>
                <a:schemeClr val="dk1"/>
              </a:buClr>
              <a:buSzPts val="1400"/>
              <a:buChar char="●"/>
              <a:defRPr>
                <a:solidFill>
                  <a:schemeClr val="dk1"/>
                </a:solidFill>
              </a:defRPr>
            </a:lvl7pPr>
            <a:lvl8pPr indent="-317500" lvl="7" marL="3657600" rtl="0" algn="l">
              <a:lnSpc>
                <a:spcPct val="115000"/>
              </a:lnSpc>
              <a:spcBef>
                <a:spcPts val="0"/>
              </a:spcBef>
              <a:spcAft>
                <a:spcPts val="0"/>
              </a:spcAft>
              <a:buClr>
                <a:schemeClr val="dk1"/>
              </a:buClr>
              <a:buSzPts val="1400"/>
              <a:buChar char="○"/>
              <a:defRPr>
                <a:solidFill>
                  <a:schemeClr val="dk1"/>
                </a:solidFill>
              </a:defRPr>
            </a:lvl8pPr>
            <a:lvl9pPr indent="-317500" lvl="8" marL="4114800" rtl="0" algn="l">
              <a:lnSpc>
                <a:spcPct val="115000"/>
              </a:lnSpc>
              <a:spcBef>
                <a:spcPts val="0"/>
              </a:spcBef>
              <a:spcAft>
                <a:spcPts val="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8.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7.jp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42.png"/><Relationship Id="rId4" Type="http://schemas.openxmlformats.org/officeDocument/2006/relationships/image" Target="../media/image22.png"/><Relationship Id="rId5" Type="http://schemas.openxmlformats.org/officeDocument/2006/relationships/image" Target="../media/image52.png"/><Relationship Id="rId6"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34.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34.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21.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0.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49.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33.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50.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32.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48.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45.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hyperlink" Target="https://www.gunviolencearchive.org/" TargetMode="Externa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0" y="1919700"/>
            <a:ext cx="8520600" cy="987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 sz="4800">
                <a:latin typeface="Open Sans"/>
                <a:ea typeface="Open Sans"/>
                <a:cs typeface="Open Sans"/>
                <a:sym typeface="Open Sans"/>
              </a:rPr>
              <a:t> </a:t>
            </a:r>
            <a:r>
              <a:rPr lang="en" sz="4800">
                <a:latin typeface="Open Sans"/>
                <a:ea typeface="Open Sans"/>
                <a:cs typeface="Open Sans"/>
                <a:sym typeface="Open Sans"/>
              </a:rPr>
              <a:t>Covering </a:t>
            </a:r>
            <a:r>
              <a:rPr b="1" lang="en" sz="4800">
                <a:highlight>
                  <a:srgbClr val="CC0000"/>
                </a:highlight>
                <a:latin typeface="Open Sans"/>
                <a:ea typeface="Open Sans"/>
                <a:cs typeface="Open Sans"/>
                <a:sym typeface="Open Sans"/>
              </a:rPr>
              <a:t>Gun Violence</a:t>
            </a:r>
            <a:endParaRPr b="1" sz="4800">
              <a:highlight>
                <a:srgbClr val="CC0000"/>
              </a:highlight>
              <a:latin typeface="Open Sans"/>
              <a:ea typeface="Open Sans"/>
              <a:cs typeface="Open Sans"/>
              <a:sym typeface="Open Sans"/>
            </a:endParaRPr>
          </a:p>
        </p:txBody>
      </p:sp>
      <p:sp>
        <p:nvSpPr>
          <p:cNvPr id="100" name="Google Shape;100;p25"/>
          <p:cNvSpPr txBox="1"/>
          <p:nvPr>
            <p:ph idx="1" type="subTitle"/>
          </p:nvPr>
        </p:nvSpPr>
        <p:spPr>
          <a:xfrm>
            <a:off x="1117050" y="2761675"/>
            <a:ext cx="6909900" cy="7926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00000"/>
              </a:lnSpc>
              <a:spcBef>
                <a:spcPts val="0"/>
              </a:spcBef>
              <a:spcAft>
                <a:spcPts val="0"/>
              </a:spcAft>
              <a:buSzPts val="2800"/>
              <a:buNone/>
            </a:pPr>
            <a:r>
              <a:t/>
            </a:r>
            <a:endParaRPr sz="1900">
              <a:latin typeface="Open Sans"/>
              <a:ea typeface="Open Sans"/>
              <a:cs typeface="Open Sans"/>
              <a:sym typeface="Open Sans"/>
            </a:endParaRPr>
          </a:p>
          <a:p>
            <a:pPr indent="0" lvl="0" marL="0" rtl="0" algn="ctr">
              <a:lnSpc>
                <a:spcPct val="100000"/>
              </a:lnSpc>
              <a:spcBef>
                <a:spcPts val="0"/>
              </a:spcBef>
              <a:spcAft>
                <a:spcPts val="0"/>
              </a:spcAft>
              <a:buSzPts val="2800"/>
              <a:buNone/>
            </a:pPr>
            <a:r>
              <a:rPr lang="en" sz="2300">
                <a:solidFill>
                  <a:schemeClr val="dk1"/>
                </a:solidFill>
                <a:latin typeface="Open Sans"/>
                <a:ea typeface="Open Sans"/>
                <a:cs typeface="Open Sans"/>
                <a:sym typeface="Open Sans"/>
              </a:rPr>
              <a:t>Chip Brownlee</a:t>
            </a:r>
            <a:r>
              <a:rPr lang="en" sz="2300">
                <a:solidFill>
                  <a:schemeClr val="dk1"/>
                </a:solidFill>
                <a:latin typeface="Open Sans"/>
                <a:ea typeface="Open Sans"/>
                <a:cs typeface="Open Sans"/>
                <a:sym typeface="Open Sans"/>
              </a:rPr>
              <a:t>, The Trace</a:t>
            </a:r>
            <a:endParaRPr sz="2300">
              <a:solidFill>
                <a:schemeClr val="dk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1" name="Shape 151"/>
        <p:cNvGrpSpPr/>
        <p:nvPr/>
      </p:nvGrpSpPr>
      <p:grpSpPr>
        <a:xfrm>
          <a:off x="0" y="0"/>
          <a:ext cx="0" cy="0"/>
          <a:chOff x="0" y="0"/>
          <a:chExt cx="0" cy="0"/>
        </a:xfrm>
      </p:grpSpPr>
      <p:pic>
        <p:nvPicPr>
          <p:cNvPr id="152" name="Google Shape;152;p34"/>
          <p:cNvPicPr preferRelativeResize="0"/>
          <p:nvPr/>
        </p:nvPicPr>
        <p:blipFill>
          <a:blip r:embed="rId3">
            <a:alphaModFix/>
          </a:blip>
          <a:stretch>
            <a:fillRect/>
          </a:stretch>
        </p:blipFill>
        <p:spPr>
          <a:xfrm>
            <a:off x="439217" y="0"/>
            <a:ext cx="6879666" cy="5143499"/>
          </a:xfrm>
          <a:prstGeom prst="rect">
            <a:avLst/>
          </a:prstGeom>
          <a:noFill/>
          <a:ln>
            <a:noFill/>
          </a:ln>
        </p:spPr>
      </p:pic>
      <p:pic>
        <p:nvPicPr>
          <p:cNvPr id="153" name="Google Shape;153;p34"/>
          <p:cNvPicPr preferRelativeResize="0"/>
          <p:nvPr/>
        </p:nvPicPr>
        <p:blipFill>
          <a:blip r:embed="rId4">
            <a:alphaModFix/>
          </a:blip>
          <a:stretch>
            <a:fillRect/>
          </a:stretch>
        </p:blipFill>
        <p:spPr>
          <a:xfrm>
            <a:off x="7646025" y="2000250"/>
            <a:ext cx="1142999" cy="1142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5"/>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So, what </a:t>
            </a:r>
            <a:r>
              <a:rPr b="1" i="1" lang="en" sz="3500">
                <a:highlight>
                  <a:srgbClr val="CC0000"/>
                </a:highlight>
                <a:latin typeface="Open Sans"/>
                <a:ea typeface="Open Sans"/>
                <a:cs typeface="Open Sans"/>
                <a:sym typeface="Open Sans"/>
              </a:rPr>
              <a:t>do</a:t>
            </a:r>
            <a:r>
              <a:rPr b="1" lang="en" sz="3500">
                <a:highlight>
                  <a:srgbClr val="CC0000"/>
                </a:highlight>
                <a:latin typeface="Open Sans"/>
                <a:ea typeface="Open Sans"/>
                <a:cs typeface="Open Sans"/>
                <a:sym typeface="Open Sans"/>
              </a:rPr>
              <a:t> we know?</a:t>
            </a:r>
            <a:endParaRPr sz="3500">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6"/>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Most Americans </a:t>
            </a:r>
            <a:r>
              <a:rPr b="1" lang="en" sz="3500">
                <a:highlight>
                  <a:srgbClr val="CC0000"/>
                </a:highlight>
                <a:latin typeface="Open Sans"/>
                <a:ea typeface="Open Sans"/>
                <a:cs typeface="Open Sans"/>
                <a:sym typeface="Open Sans"/>
              </a:rPr>
              <a:t>don’t own guns</a:t>
            </a:r>
            <a:endParaRPr sz="3500">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69" name="Google Shape;169;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70" name="Google Shape;170;p37"/>
          <p:cNvPicPr preferRelativeResize="0"/>
          <p:nvPr/>
        </p:nvPicPr>
        <p:blipFill>
          <a:blip r:embed="rId3">
            <a:alphaModFix/>
          </a:blip>
          <a:stretch>
            <a:fillRect/>
          </a:stretch>
        </p:blipFill>
        <p:spPr>
          <a:xfrm>
            <a:off x="-50292" y="-9525"/>
            <a:ext cx="9244584" cy="6427803"/>
          </a:xfrm>
          <a:prstGeom prst="rect">
            <a:avLst/>
          </a:prstGeom>
          <a:noFill/>
          <a:ln>
            <a:noFill/>
          </a:ln>
        </p:spPr>
      </p:pic>
      <p:sp>
        <p:nvSpPr>
          <p:cNvPr id="171" name="Google Shape;171;p37"/>
          <p:cNvSpPr txBox="1"/>
          <p:nvPr/>
        </p:nvSpPr>
        <p:spPr>
          <a:xfrm>
            <a:off x="7367425" y="139525"/>
            <a:ext cx="1925400" cy="72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500">
                <a:solidFill>
                  <a:schemeClr val="dk1"/>
                </a:solidFill>
                <a:highlight>
                  <a:srgbClr val="CC0000"/>
                </a:highlight>
                <a:latin typeface="Open Sans"/>
                <a:ea typeface="Open Sans"/>
                <a:cs typeface="Open Sans"/>
                <a:sym typeface="Open Sans"/>
              </a:rPr>
              <a:t>Gallup</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38"/>
          <p:cNvPicPr preferRelativeResize="0"/>
          <p:nvPr/>
        </p:nvPicPr>
        <p:blipFill>
          <a:blip r:embed="rId3">
            <a:alphaModFix/>
          </a:blip>
          <a:stretch>
            <a:fillRect/>
          </a:stretch>
        </p:blipFill>
        <p:spPr>
          <a:xfrm>
            <a:off x="152400" y="152400"/>
            <a:ext cx="8839200" cy="4816615"/>
          </a:xfrm>
          <a:prstGeom prst="rect">
            <a:avLst/>
          </a:prstGeom>
          <a:noFill/>
          <a:ln>
            <a:noFill/>
          </a:ln>
        </p:spPr>
      </p:pic>
      <p:sp>
        <p:nvSpPr>
          <p:cNvPr id="177" name="Google Shape;177;p38"/>
          <p:cNvSpPr txBox="1"/>
          <p:nvPr/>
        </p:nvSpPr>
        <p:spPr>
          <a:xfrm>
            <a:off x="7367425" y="139525"/>
            <a:ext cx="1925400" cy="72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500">
                <a:solidFill>
                  <a:schemeClr val="dk1"/>
                </a:solidFill>
                <a:highlight>
                  <a:srgbClr val="CC0000"/>
                </a:highlight>
                <a:latin typeface="Open Sans"/>
                <a:ea typeface="Open Sans"/>
                <a:cs typeface="Open Sans"/>
                <a:sym typeface="Open Sans"/>
              </a:rPr>
              <a:t>RAND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9"/>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The vast majority of shootings in America </a:t>
            </a:r>
            <a:r>
              <a:rPr b="1" lang="en" sz="3500">
                <a:highlight>
                  <a:srgbClr val="CC0000"/>
                </a:highlight>
                <a:latin typeface="Open Sans"/>
                <a:ea typeface="Open Sans"/>
                <a:cs typeface="Open Sans"/>
                <a:sym typeface="Open Sans"/>
              </a:rPr>
              <a:t>are not mass shootings*</a:t>
            </a:r>
            <a:endParaRPr sz="3500">
              <a:latin typeface="Open Sans"/>
              <a:ea typeface="Open Sans"/>
              <a:cs typeface="Open Sans"/>
              <a:sym typeface="Open Sans"/>
            </a:endParaRPr>
          </a:p>
        </p:txBody>
      </p:sp>
      <p:sp>
        <p:nvSpPr>
          <p:cNvPr id="183" name="Google Shape;183;p39"/>
          <p:cNvSpPr txBox="1"/>
          <p:nvPr>
            <p:ph type="title"/>
          </p:nvPr>
        </p:nvSpPr>
        <p:spPr>
          <a:xfrm>
            <a:off x="457200" y="4251725"/>
            <a:ext cx="8229600" cy="65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 I</a:t>
            </a:r>
            <a:r>
              <a:rPr lang="en" sz="1300">
                <a:latin typeface="Open Sans"/>
                <a:ea typeface="Open Sans"/>
                <a:cs typeface="Open Sans"/>
                <a:sym typeface="Open Sans"/>
              </a:rPr>
              <a:t>ncludes incidents in which four or more people, not including the suspect, are shot</a:t>
            </a:r>
            <a:endParaRPr sz="1300">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7" name="Shape 187"/>
        <p:cNvGrpSpPr/>
        <p:nvPr/>
      </p:nvGrpSpPr>
      <p:grpSpPr>
        <a:xfrm>
          <a:off x="0" y="0"/>
          <a:ext cx="0" cy="0"/>
          <a:chOff x="0" y="0"/>
          <a:chExt cx="0" cy="0"/>
        </a:xfrm>
      </p:grpSpPr>
      <p:pic>
        <p:nvPicPr>
          <p:cNvPr id="188" name="Google Shape;188;p40"/>
          <p:cNvPicPr preferRelativeResize="0"/>
          <p:nvPr/>
        </p:nvPicPr>
        <p:blipFill>
          <a:blip r:embed="rId3">
            <a:alphaModFix/>
          </a:blip>
          <a:stretch>
            <a:fillRect/>
          </a:stretch>
        </p:blipFill>
        <p:spPr>
          <a:xfrm>
            <a:off x="178495" y="152400"/>
            <a:ext cx="6954708" cy="4838701"/>
          </a:xfrm>
          <a:prstGeom prst="rect">
            <a:avLst/>
          </a:prstGeom>
          <a:noFill/>
          <a:ln>
            <a:noFill/>
          </a:ln>
        </p:spPr>
      </p:pic>
      <p:pic>
        <p:nvPicPr>
          <p:cNvPr id="189" name="Google Shape;189;p40"/>
          <p:cNvPicPr preferRelativeResize="0"/>
          <p:nvPr/>
        </p:nvPicPr>
        <p:blipFill>
          <a:blip r:embed="rId4">
            <a:alphaModFix/>
          </a:blip>
          <a:stretch>
            <a:fillRect/>
          </a:stretch>
        </p:blipFill>
        <p:spPr>
          <a:xfrm>
            <a:off x="7762275" y="2000250"/>
            <a:ext cx="1142999" cy="1142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41"/>
          <p:cNvSpPr txBox="1"/>
          <p:nvPr>
            <p:ph type="title"/>
          </p:nvPr>
        </p:nvSpPr>
        <p:spPr>
          <a:xfrm>
            <a:off x="311700" y="445025"/>
            <a:ext cx="8520600" cy="10245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Open Sans"/>
                <a:ea typeface="Open Sans"/>
                <a:cs typeface="Open Sans"/>
                <a:sym typeface="Open Sans"/>
              </a:rPr>
              <a:t>In 2023, </a:t>
            </a:r>
            <a:r>
              <a:rPr b="1" lang="en" sz="2700">
                <a:highlight>
                  <a:srgbClr val="CC0000"/>
                </a:highlight>
                <a:latin typeface="Open Sans"/>
                <a:ea typeface="Open Sans"/>
                <a:cs typeface="Open Sans"/>
                <a:sym typeface="Open Sans"/>
              </a:rPr>
              <a:t>712 people</a:t>
            </a:r>
            <a:r>
              <a:rPr lang="en">
                <a:latin typeface="Open Sans"/>
                <a:ea typeface="Open Sans"/>
                <a:cs typeface="Open Sans"/>
                <a:sym typeface="Open Sans"/>
              </a:rPr>
              <a:t> were killed and 2,692 people were injured in mass shootings   				</a:t>
            </a:r>
            <a:r>
              <a:rPr lang="en" sz="2022">
                <a:latin typeface="Open Sans"/>
                <a:ea typeface="Open Sans"/>
                <a:cs typeface="Open Sans"/>
                <a:sym typeface="Open Sans"/>
              </a:rPr>
              <a:t>= 10 people killed</a:t>
            </a:r>
            <a:endParaRPr>
              <a:latin typeface="Open Sans"/>
              <a:ea typeface="Open Sans"/>
              <a:cs typeface="Open Sans"/>
              <a:sym typeface="Open Sans"/>
            </a:endParaRPr>
          </a:p>
        </p:txBody>
      </p:sp>
      <p:pic>
        <p:nvPicPr>
          <p:cNvPr id="195" name="Google Shape;195;p41"/>
          <p:cNvPicPr preferRelativeResize="0"/>
          <p:nvPr/>
        </p:nvPicPr>
        <p:blipFill>
          <a:blip r:embed="rId3">
            <a:alphaModFix/>
          </a:blip>
          <a:stretch>
            <a:fillRect/>
          </a:stretch>
        </p:blipFill>
        <p:spPr>
          <a:xfrm>
            <a:off x="914400" y="1134798"/>
            <a:ext cx="7315200" cy="4119715"/>
          </a:xfrm>
          <a:prstGeom prst="rect">
            <a:avLst/>
          </a:prstGeom>
          <a:noFill/>
          <a:ln>
            <a:noFill/>
          </a:ln>
        </p:spPr>
      </p:pic>
      <p:pic>
        <p:nvPicPr>
          <p:cNvPr id="196" name="Google Shape;196;p41"/>
          <p:cNvPicPr preferRelativeResize="0"/>
          <p:nvPr/>
        </p:nvPicPr>
        <p:blipFill>
          <a:blip r:embed="rId4">
            <a:alphaModFix/>
          </a:blip>
          <a:stretch>
            <a:fillRect/>
          </a:stretch>
        </p:blipFill>
        <p:spPr>
          <a:xfrm>
            <a:off x="5486400" y="914400"/>
            <a:ext cx="340675" cy="464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42"/>
          <p:cNvPicPr preferRelativeResize="0"/>
          <p:nvPr/>
        </p:nvPicPr>
        <p:blipFill>
          <a:blip r:embed="rId3">
            <a:alphaModFix/>
          </a:blip>
          <a:stretch>
            <a:fillRect/>
          </a:stretch>
        </p:blipFill>
        <p:spPr>
          <a:xfrm>
            <a:off x="914400" y="1073675"/>
            <a:ext cx="7315200" cy="4109092"/>
          </a:xfrm>
          <a:prstGeom prst="rect">
            <a:avLst/>
          </a:prstGeom>
          <a:noFill/>
          <a:ln>
            <a:noFill/>
          </a:ln>
        </p:spPr>
      </p:pic>
      <p:sp>
        <p:nvSpPr>
          <p:cNvPr id="202" name="Google Shape;202;p42"/>
          <p:cNvSpPr txBox="1"/>
          <p:nvPr>
            <p:ph type="title"/>
          </p:nvPr>
        </p:nvSpPr>
        <p:spPr>
          <a:xfrm>
            <a:off x="311700" y="445025"/>
            <a:ext cx="8520600" cy="10245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SzPct val="155555"/>
              <a:buNone/>
            </a:pPr>
            <a:r>
              <a:rPr lang="en">
                <a:latin typeface="Open Sans"/>
                <a:ea typeface="Open Sans"/>
                <a:cs typeface="Open Sans"/>
                <a:sym typeface="Open Sans"/>
              </a:rPr>
              <a:t>That accounts for </a:t>
            </a:r>
            <a:r>
              <a:rPr b="1" lang="en" sz="2700">
                <a:highlight>
                  <a:srgbClr val="CC0000"/>
                </a:highlight>
                <a:latin typeface="Open Sans"/>
                <a:ea typeface="Open Sans"/>
                <a:cs typeface="Open Sans"/>
                <a:sym typeface="Open Sans"/>
              </a:rPr>
              <a:t>3.7 percent</a:t>
            </a:r>
            <a:r>
              <a:rPr lang="en">
                <a:latin typeface="Open Sans"/>
                <a:ea typeface="Open Sans"/>
                <a:cs typeface="Open Sans"/>
                <a:sym typeface="Open Sans"/>
              </a:rPr>
              <a:t> of the more than </a:t>
            </a:r>
            <a:r>
              <a:rPr b="1" lang="en" sz="2700">
                <a:highlight>
                  <a:srgbClr val="CC0000"/>
                </a:highlight>
                <a:latin typeface="Open Sans"/>
                <a:ea typeface="Open Sans"/>
                <a:cs typeface="Open Sans"/>
                <a:sym typeface="Open Sans"/>
              </a:rPr>
              <a:t>18,800</a:t>
            </a:r>
            <a:r>
              <a:rPr lang="en">
                <a:latin typeface="Open Sans"/>
                <a:ea typeface="Open Sans"/>
                <a:cs typeface="Open Sans"/>
                <a:sym typeface="Open Sans"/>
              </a:rPr>
              <a:t> gun homicides in the U.S. last year			</a:t>
            </a:r>
            <a:r>
              <a:rPr lang="en" sz="2000">
                <a:latin typeface="Open Sans"/>
                <a:ea typeface="Open Sans"/>
                <a:cs typeface="Open Sans"/>
                <a:sym typeface="Open Sans"/>
              </a:rPr>
              <a:t>= 100</a:t>
            </a:r>
            <a:endParaRPr sz="2000">
              <a:latin typeface="Open Sans"/>
              <a:ea typeface="Open Sans"/>
              <a:cs typeface="Open Sans"/>
              <a:sym typeface="Open Sans"/>
            </a:endParaRPr>
          </a:p>
        </p:txBody>
      </p:sp>
      <p:pic>
        <p:nvPicPr>
          <p:cNvPr id="203" name="Google Shape;203;p42"/>
          <p:cNvPicPr preferRelativeResize="0"/>
          <p:nvPr/>
        </p:nvPicPr>
        <p:blipFill>
          <a:blip r:embed="rId4">
            <a:alphaModFix/>
          </a:blip>
          <a:stretch>
            <a:fillRect/>
          </a:stretch>
        </p:blipFill>
        <p:spPr>
          <a:xfrm>
            <a:off x="6388600" y="933000"/>
            <a:ext cx="340675" cy="464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43"/>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There were </a:t>
            </a:r>
            <a:r>
              <a:rPr b="1" lang="en" sz="3500">
                <a:highlight>
                  <a:srgbClr val="CC0000"/>
                </a:highlight>
                <a:latin typeface="Open Sans"/>
                <a:ea typeface="Open Sans"/>
                <a:cs typeface="Open Sans"/>
                <a:sym typeface="Open Sans"/>
              </a:rPr>
              <a:t>48,830</a:t>
            </a:r>
            <a:r>
              <a:rPr lang="en" sz="3500">
                <a:latin typeface="Open Sans"/>
                <a:ea typeface="Open Sans"/>
                <a:cs typeface="Open Sans"/>
                <a:sym typeface="Open Sans"/>
              </a:rPr>
              <a:t> gun deaths in 2021</a:t>
            </a:r>
            <a:endParaRPr sz="35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6"/>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T</a:t>
            </a:r>
            <a:r>
              <a:rPr lang="en" sz="3500">
                <a:latin typeface="Open Sans"/>
                <a:ea typeface="Open Sans"/>
                <a:cs typeface="Open Sans"/>
                <a:sym typeface="Open Sans"/>
              </a:rPr>
              <a:t>here are more than </a:t>
            </a:r>
            <a:r>
              <a:rPr b="1" lang="en" sz="3500">
                <a:highlight>
                  <a:srgbClr val="CC0000"/>
                </a:highlight>
                <a:latin typeface="Open Sans"/>
                <a:ea typeface="Open Sans"/>
                <a:cs typeface="Open Sans"/>
                <a:sym typeface="Open Sans"/>
              </a:rPr>
              <a:t>48,000</a:t>
            </a:r>
            <a:r>
              <a:rPr lang="en" sz="3500">
                <a:latin typeface="Open Sans"/>
                <a:ea typeface="Open Sans"/>
                <a:cs typeface="Open Sans"/>
                <a:sym typeface="Open Sans"/>
              </a:rPr>
              <a:t> gun deaths each year</a:t>
            </a:r>
            <a:endParaRPr sz="3500">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4"/>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The vast majority of these gun deaths were </a:t>
            </a:r>
            <a:r>
              <a:rPr b="1" lang="en" sz="3500">
                <a:highlight>
                  <a:srgbClr val="CC0000"/>
                </a:highlight>
                <a:latin typeface="Open Sans"/>
                <a:ea typeface="Open Sans"/>
                <a:cs typeface="Open Sans"/>
                <a:sym typeface="Open Sans"/>
              </a:rPr>
              <a:t>suicides</a:t>
            </a:r>
            <a:endParaRPr sz="3500">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7" name="Shape 217"/>
        <p:cNvGrpSpPr/>
        <p:nvPr/>
      </p:nvGrpSpPr>
      <p:grpSpPr>
        <a:xfrm>
          <a:off x="0" y="0"/>
          <a:ext cx="0" cy="0"/>
          <a:chOff x="0" y="0"/>
          <a:chExt cx="0" cy="0"/>
        </a:xfrm>
      </p:grpSpPr>
      <p:pic>
        <p:nvPicPr>
          <p:cNvPr id="218" name="Google Shape;218;p45"/>
          <p:cNvPicPr preferRelativeResize="0"/>
          <p:nvPr/>
        </p:nvPicPr>
        <p:blipFill>
          <a:blip r:embed="rId3">
            <a:alphaModFix/>
          </a:blip>
          <a:stretch>
            <a:fillRect/>
          </a:stretch>
        </p:blipFill>
        <p:spPr>
          <a:xfrm>
            <a:off x="621870" y="0"/>
            <a:ext cx="6877160" cy="5143499"/>
          </a:xfrm>
          <a:prstGeom prst="rect">
            <a:avLst/>
          </a:prstGeom>
          <a:noFill/>
          <a:ln>
            <a:noFill/>
          </a:ln>
        </p:spPr>
      </p:pic>
      <p:pic>
        <p:nvPicPr>
          <p:cNvPr id="219" name="Google Shape;219;p45"/>
          <p:cNvPicPr preferRelativeResize="0"/>
          <p:nvPr/>
        </p:nvPicPr>
        <p:blipFill>
          <a:blip r:embed="rId4">
            <a:alphaModFix/>
          </a:blip>
          <a:stretch>
            <a:fillRect/>
          </a:stretch>
        </p:blipFill>
        <p:spPr>
          <a:xfrm>
            <a:off x="7696100" y="2000250"/>
            <a:ext cx="1142999" cy="1142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3" name="Shape 223"/>
        <p:cNvGrpSpPr/>
        <p:nvPr/>
      </p:nvGrpSpPr>
      <p:grpSpPr>
        <a:xfrm>
          <a:off x="0" y="0"/>
          <a:ext cx="0" cy="0"/>
          <a:chOff x="0" y="0"/>
          <a:chExt cx="0" cy="0"/>
        </a:xfrm>
      </p:grpSpPr>
      <p:pic>
        <p:nvPicPr>
          <p:cNvPr id="224" name="Google Shape;224;p46"/>
          <p:cNvPicPr preferRelativeResize="0"/>
          <p:nvPr/>
        </p:nvPicPr>
        <p:blipFill>
          <a:blip r:embed="rId3">
            <a:alphaModFix/>
          </a:blip>
          <a:stretch>
            <a:fillRect/>
          </a:stretch>
        </p:blipFill>
        <p:spPr>
          <a:xfrm>
            <a:off x="678727" y="0"/>
            <a:ext cx="6744796" cy="5143501"/>
          </a:xfrm>
          <a:prstGeom prst="rect">
            <a:avLst/>
          </a:prstGeom>
          <a:noFill/>
          <a:ln>
            <a:noFill/>
          </a:ln>
        </p:spPr>
      </p:pic>
      <p:pic>
        <p:nvPicPr>
          <p:cNvPr id="225" name="Google Shape;225;p46"/>
          <p:cNvPicPr preferRelativeResize="0"/>
          <p:nvPr/>
        </p:nvPicPr>
        <p:blipFill>
          <a:blip r:embed="rId4">
            <a:alphaModFix/>
          </a:blip>
          <a:stretch>
            <a:fillRect/>
          </a:stretch>
        </p:blipFill>
        <p:spPr>
          <a:xfrm>
            <a:off x="7696100" y="2000250"/>
            <a:ext cx="1142999" cy="1142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7"/>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Gun homicides</a:t>
            </a:r>
            <a:endParaRPr sz="3500">
              <a:latin typeface="Open Sans"/>
              <a:ea typeface="Open Sans"/>
              <a:cs typeface="Open Sans"/>
              <a:sym typeface="Open Sans"/>
            </a:endParaRPr>
          </a:p>
          <a:p>
            <a:pPr indent="0" lvl="0" marL="0" rtl="0" algn="l">
              <a:lnSpc>
                <a:spcPct val="115000"/>
              </a:lnSpc>
              <a:spcBef>
                <a:spcPts val="0"/>
              </a:spcBef>
              <a:spcAft>
                <a:spcPts val="0"/>
              </a:spcAft>
              <a:buNone/>
            </a:pPr>
            <a:r>
              <a:rPr b="1" lang="en" sz="3500">
                <a:highlight>
                  <a:srgbClr val="CC0000"/>
                </a:highlight>
                <a:latin typeface="Open Sans"/>
                <a:ea typeface="Open Sans"/>
                <a:cs typeface="Open Sans"/>
                <a:sym typeface="Open Sans"/>
              </a:rPr>
              <a:t>don’t just happen in big cities</a:t>
            </a:r>
            <a:endParaRPr sz="3500">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36" name="Google Shape;236;p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37" name="Google Shape;237;p48"/>
          <p:cNvPicPr preferRelativeResize="0"/>
          <p:nvPr/>
        </p:nvPicPr>
        <p:blipFill rotWithShape="1">
          <a:blip r:embed="rId3">
            <a:alphaModFix/>
          </a:blip>
          <a:srcRect b="0" l="0" r="0" t="0"/>
          <a:stretch/>
        </p:blipFill>
        <p:spPr>
          <a:xfrm>
            <a:off x="0" y="0"/>
            <a:ext cx="9144002" cy="5143525"/>
          </a:xfrm>
          <a:prstGeom prst="rect">
            <a:avLst/>
          </a:prstGeom>
          <a:noFill/>
          <a:ln>
            <a:noFill/>
          </a:ln>
        </p:spPr>
      </p:pic>
      <p:pic>
        <p:nvPicPr>
          <p:cNvPr id="238" name="Google Shape;238;p48"/>
          <p:cNvPicPr preferRelativeResize="0"/>
          <p:nvPr/>
        </p:nvPicPr>
        <p:blipFill>
          <a:blip r:embed="rId4">
            <a:alphaModFix/>
          </a:blip>
          <a:stretch>
            <a:fillRect/>
          </a:stretch>
        </p:blipFill>
        <p:spPr>
          <a:xfrm>
            <a:off x="214313" y="80963"/>
            <a:ext cx="8715375" cy="4981575"/>
          </a:xfrm>
          <a:prstGeom prst="rect">
            <a:avLst/>
          </a:prstGeom>
          <a:noFill/>
          <a:ln>
            <a:noFill/>
          </a:ln>
        </p:spPr>
      </p:pic>
      <p:sp>
        <p:nvSpPr>
          <p:cNvPr id="239" name="Google Shape;239;p48"/>
          <p:cNvSpPr txBox="1"/>
          <p:nvPr/>
        </p:nvSpPr>
        <p:spPr>
          <a:xfrm>
            <a:off x="7841775" y="4287825"/>
            <a:ext cx="1925400" cy="72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500">
                <a:solidFill>
                  <a:schemeClr val="dk1"/>
                </a:solidFill>
                <a:highlight>
                  <a:srgbClr val="CC0000"/>
                </a:highlight>
                <a:latin typeface="Open Sans"/>
                <a:ea typeface="Open Sans"/>
                <a:cs typeface="Open Sans"/>
                <a:sym typeface="Open Sans"/>
              </a:rPr>
              <a:t>CDC</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9"/>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500">
                <a:highlight>
                  <a:srgbClr val="CC0000"/>
                </a:highlight>
                <a:latin typeface="Open Sans"/>
                <a:ea typeface="Open Sans"/>
                <a:cs typeface="Open Sans"/>
                <a:sym typeface="Open Sans"/>
              </a:rPr>
              <a:t>100</a:t>
            </a:r>
            <a:r>
              <a:rPr lang="en" sz="3500">
                <a:latin typeface="Open Sans"/>
                <a:ea typeface="Open Sans"/>
                <a:cs typeface="Open Sans"/>
                <a:sym typeface="Open Sans"/>
              </a:rPr>
              <a:t> to </a:t>
            </a:r>
            <a:r>
              <a:rPr b="1" lang="en" sz="3500">
                <a:highlight>
                  <a:srgbClr val="CC0000"/>
                </a:highlight>
                <a:latin typeface="Open Sans"/>
                <a:ea typeface="Open Sans"/>
                <a:cs typeface="Open Sans"/>
                <a:sym typeface="Open Sans"/>
              </a:rPr>
              <a:t>300</a:t>
            </a:r>
            <a:r>
              <a:rPr lang="en" sz="3500">
                <a:latin typeface="Open Sans"/>
                <a:ea typeface="Open Sans"/>
                <a:cs typeface="Open Sans"/>
                <a:sym typeface="Open Sans"/>
              </a:rPr>
              <a:t> people are shot each day and survive</a:t>
            </a:r>
            <a:endParaRPr sz="3500">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50"/>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200">
                <a:latin typeface="Open Sans"/>
                <a:ea typeface="Open Sans"/>
                <a:cs typeface="Open Sans"/>
                <a:sym typeface="Open Sans"/>
              </a:rPr>
              <a:t>Firearms are the </a:t>
            </a:r>
            <a:r>
              <a:rPr b="1" lang="en" sz="3200">
                <a:highlight>
                  <a:srgbClr val="CC0000"/>
                </a:highlight>
                <a:latin typeface="Open Sans"/>
                <a:ea typeface="Open Sans"/>
                <a:cs typeface="Open Sans"/>
                <a:sym typeface="Open Sans"/>
              </a:rPr>
              <a:t>leading cause of death</a:t>
            </a:r>
            <a:r>
              <a:rPr lang="en" sz="3200">
                <a:latin typeface="Open Sans"/>
                <a:ea typeface="Open Sans"/>
                <a:cs typeface="Open Sans"/>
                <a:sym typeface="Open Sans"/>
              </a:rPr>
              <a:t> for </a:t>
            </a:r>
            <a:r>
              <a:rPr b="1" lang="en" sz="3200">
                <a:highlight>
                  <a:srgbClr val="CC0000"/>
                </a:highlight>
                <a:latin typeface="Open Sans"/>
                <a:ea typeface="Open Sans"/>
                <a:cs typeface="Open Sans"/>
                <a:sym typeface="Open Sans"/>
              </a:rPr>
              <a:t>children and teens</a:t>
            </a:r>
            <a:r>
              <a:rPr lang="en" sz="3200">
                <a:latin typeface="Open Sans"/>
                <a:ea typeface="Open Sans"/>
                <a:cs typeface="Open Sans"/>
                <a:sym typeface="Open Sans"/>
              </a:rPr>
              <a:t>, as is gun homicide for </a:t>
            </a:r>
            <a:r>
              <a:rPr b="1" lang="en" sz="3200">
                <a:highlight>
                  <a:srgbClr val="CC0000"/>
                </a:highlight>
                <a:latin typeface="Open Sans"/>
                <a:ea typeface="Open Sans"/>
                <a:cs typeface="Open Sans"/>
                <a:sym typeface="Open Sans"/>
              </a:rPr>
              <a:t>Black men ages 0 to 44</a:t>
            </a:r>
            <a:endParaRPr sz="3200">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3" name="Shape 253"/>
        <p:cNvGrpSpPr/>
        <p:nvPr/>
      </p:nvGrpSpPr>
      <p:grpSpPr>
        <a:xfrm>
          <a:off x="0" y="0"/>
          <a:ext cx="0" cy="0"/>
          <a:chOff x="0" y="0"/>
          <a:chExt cx="0" cy="0"/>
        </a:xfrm>
      </p:grpSpPr>
      <p:pic>
        <p:nvPicPr>
          <p:cNvPr id="254" name="Google Shape;254;p51"/>
          <p:cNvPicPr preferRelativeResize="0"/>
          <p:nvPr/>
        </p:nvPicPr>
        <p:blipFill rotWithShape="1">
          <a:blip r:embed="rId3">
            <a:alphaModFix/>
          </a:blip>
          <a:srcRect b="0" l="0" r="0" t="0"/>
          <a:stretch/>
        </p:blipFill>
        <p:spPr>
          <a:xfrm>
            <a:off x="623450" y="0"/>
            <a:ext cx="7893376" cy="5143499"/>
          </a:xfrm>
          <a:prstGeom prst="rect">
            <a:avLst/>
          </a:prstGeom>
          <a:noFill/>
          <a:ln>
            <a:noFill/>
          </a:ln>
        </p:spPr>
      </p:pic>
      <p:pic>
        <p:nvPicPr>
          <p:cNvPr id="255" name="Google Shape;255;p51"/>
          <p:cNvPicPr preferRelativeResize="0"/>
          <p:nvPr/>
        </p:nvPicPr>
        <p:blipFill rotWithShape="1">
          <a:blip r:embed="rId4">
            <a:alphaModFix/>
          </a:blip>
          <a:srcRect b="0" l="0" r="0" t="0"/>
          <a:stretch/>
        </p:blipFill>
        <p:spPr>
          <a:xfrm>
            <a:off x="4672200" y="0"/>
            <a:ext cx="3788949" cy="915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Open Sans"/>
                <a:ea typeface="Open Sans"/>
                <a:cs typeface="Open Sans"/>
                <a:sym typeface="Open Sans"/>
              </a:rPr>
              <a:t>What else </a:t>
            </a:r>
            <a:r>
              <a:rPr b="1" lang="en">
                <a:highlight>
                  <a:srgbClr val="CC0000"/>
                </a:highlight>
                <a:latin typeface="Open Sans"/>
                <a:ea typeface="Open Sans"/>
                <a:cs typeface="Open Sans"/>
                <a:sym typeface="Open Sans"/>
              </a:rPr>
              <a:t>we know</a:t>
            </a:r>
            <a:endParaRPr/>
          </a:p>
          <a:p>
            <a:pPr indent="0" lvl="0" marL="0" rtl="0" algn="l">
              <a:spcBef>
                <a:spcPts val="0"/>
              </a:spcBef>
              <a:spcAft>
                <a:spcPts val="0"/>
              </a:spcAft>
              <a:buNone/>
            </a:pPr>
            <a:r>
              <a:t/>
            </a:r>
            <a:endParaRPr b="1">
              <a:latin typeface="Open Sans"/>
              <a:ea typeface="Open Sans"/>
              <a:cs typeface="Open Sans"/>
              <a:sym typeface="Open Sans"/>
            </a:endParaRPr>
          </a:p>
          <a:p>
            <a:pPr indent="0" lvl="0" marL="0" rtl="0" algn="l">
              <a:spcBef>
                <a:spcPts val="0"/>
              </a:spcBef>
              <a:spcAft>
                <a:spcPts val="0"/>
              </a:spcAft>
              <a:buNone/>
            </a:pPr>
            <a:r>
              <a:t/>
            </a:r>
            <a:endParaRPr/>
          </a:p>
        </p:txBody>
      </p:sp>
      <p:sp>
        <p:nvSpPr>
          <p:cNvPr id="261" name="Google Shape;261;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1" lang="en">
                <a:solidFill>
                  <a:schemeClr val="dk1"/>
                </a:solidFill>
                <a:highlight>
                  <a:srgbClr val="CC0000"/>
                </a:highlight>
                <a:latin typeface="Open Sans"/>
                <a:ea typeface="Open Sans"/>
                <a:cs typeface="Open Sans"/>
                <a:sym typeface="Open Sans"/>
              </a:rPr>
              <a:t>80 percent of homicides</a:t>
            </a:r>
            <a:r>
              <a:rPr lang="en">
                <a:latin typeface="Open Sans"/>
                <a:ea typeface="Open Sans"/>
                <a:cs typeface="Open Sans"/>
                <a:sym typeface="Open Sans"/>
              </a:rPr>
              <a:t> in the U.S. are perpetrated with guns</a:t>
            </a:r>
            <a:endParaRPr>
              <a:latin typeface="Open Sans"/>
              <a:ea typeface="Open Sans"/>
              <a:cs typeface="Open Sans"/>
              <a:sym typeface="Open Sans"/>
            </a:endParaRPr>
          </a:p>
          <a:p>
            <a:pPr indent="-342900" lvl="0" marL="457200" rtl="0" algn="l">
              <a:spcBef>
                <a:spcPts val="1000"/>
              </a:spcBef>
              <a:spcAft>
                <a:spcPts val="0"/>
              </a:spcAft>
              <a:buSzPts val="1800"/>
              <a:buFont typeface="Open Sans"/>
              <a:buChar char="●"/>
            </a:pPr>
            <a:r>
              <a:rPr lang="en">
                <a:latin typeface="Open Sans"/>
                <a:ea typeface="Open Sans"/>
                <a:cs typeface="Open Sans"/>
                <a:sym typeface="Open Sans"/>
              </a:rPr>
              <a:t>Almost every shooting involves </a:t>
            </a:r>
            <a:r>
              <a:rPr b="1" lang="en">
                <a:solidFill>
                  <a:schemeClr val="dk1"/>
                </a:solidFill>
                <a:highlight>
                  <a:srgbClr val="CC0000"/>
                </a:highlight>
                <a:latin typeface="Open Sans"/>
                <a:ea typeface="Open Sans"/>
                <a:cs typeface="Open Sans"/>
                <a:sym typeface="Open Sans"/>
              </a:rPr>
              <a:t>a handgun</a:t>
            </a:r>
            <a:r>
              <a:rPr lang="en">
                <a:latin typeface="Open Sans"/>
                <a:ea typeface="Open Sans"/>
                <a:cs typeface="Open Sans"/>
                <a:sym typeface="Open Sans"/>
              </a:rPr>
              <a:t>. Very few involve long guns like semiautomatic rifles or shotguns</a:t>
            </a:r>
            <a:endParaRPr>
              <a:latin typeface="Open Sans"/>
              <a:ea typeface="Open Sans"/>
              <a:cs typeface="Open Sans"/>
              <a:sym typeface="Open Sans"/>
            </a:endParaRPr>
          </a:p>
          <a:p>
            <a:pPr indent="-342900" lvl="0" marL="457200" rtl="0" algn="l">
              <a:spcBef>
                <a:spcPts val="1000"/>
              </a:spcBef>
              <a:spcAft>
                <a:spcPts val="0"/>
              </a:spcAft>
              <a:buSzPts val="1800"/>
              <a:buFont typeface="Open Sans"/>
              <a:buChar char="●"/>
            </a:pPr>
            <a:r>
              <a:rPr lang="en">
                <a:latin typeface="Open Sans"/>
                <a:ea typeface="Open Sans"/>
                <a:cs typeface="Open Sans"/>
                <a:sym typeface="Open Sans"/>
              </a:rPr>
              <a:t>Neighborhoods that have suffered </a:t>
            </a:r>
            <a:r>
              <a:rPr b="1" lang="en">
                <a:solidFill>
                  <a:schemeClr val="dk1"/>
                </a:solidFill>
                <a:highlight>
                  <a:srgbClr val="CC0000"/>
                </a:highlight>
                <a:latin typeface="Open Sans"/>
                <a:ea typeface="Open Sans"/>
                <a:cs typeface="Open Sans"/>
                <a:sym typeface="Open Sans"/>
              </a:rPr>
              <a:t>disinvestment, racism, and marginalization</a:t>
            </a:r>
            <a:r>
              <a:rPr lang="en">
                <a:latin typeface="Open Sans"/>
                <a:ea typeface="Open Sans"/>
                <a:cs typeface="Open Sans"/>
                <a:sym typeface="Open Sans"/>
              </a:rPr>
              <a:t> experience a disproportionate share of gun violence</a:t>
            </a:r>
            <a:endParaRPr>
              <a:latin typeface="Open Sans"/>
              <a:ea typeface="Open Sans"/>
              <a:cs typeface="Open Sans"/>
              <a:sym typeface="Open Sans"/>
            </a:endParaRPr>
          </a:p>
          <a:p>
            <a:pPr indent="-342900" lvl="0" marL="457200" rtl="0" algn="l">
              <a:spcBef>
                <a:spcPts val="1000"/>
              </a:spcBef>
              <a:spcAft>
                <a:spcPts val="0"/>
              </a:spcAft>
              <a:buSzPts val="1800"/>
              <a:buFont typeface="Open Sans"/>
              <a:buChar char="●"/>
            </a:pPr>
            <a:r>
              <a:rPr lang="en">
                <a:latin typeface="Open Sans"/>
                <a:ea typeface="Open Sans"/>
                <a:cs typeface="Open Sans"/>
                <a:sym typeface="Open Sans"/>
              </a:rPr>
              <a:t>Children are far more likely to be </a:t>
            </a:r>
            <a:r>
              <a:rPr b="1" lang="en">
                <a:solidFill>
                  <a:schemeClr val="dk1"/>
                </a:solidFill>
                <a:highlight>
                  <a:srgbClr val="CC0000"/>
                </a:highlight>
                <a:latin typeface="Open Sans"/>
                <a:ea typeface="Open Sans"/>
                <a:cs typeface="Open Sans"/>
                <a:sym typeface="Open Sans"/>
              </a:rPr>
              <a:t>shot at home</a:t>
            </a:r>
            <a:r>
              <a:rPr lang="en">
                <a:latin typeface="Open Sans"/>
                <a:ea typeface="Open Sans"/>
                <a:cs typeface="Open Sans"/>
                <a:sym typeface="Open Sans"/>
              </a:rPr>
              <a:t> in a domestic incident than at school</a:t>
            </a:r>
            <a:endParaRPr>
              <a:latin typeface="Open Sans"/>
              <a:ea typeface="Open Sans"/>
              <a:cs typeface="Open Sans"/>
              <a:sym typeface="Open Sans"/>
            </a:endParaRPr>
          </a:p>
          <a:p>
            <a:pPr indent="-342900" lvl="0" marL="457200" rtl="0" algn="l">
              <a:spcBef>
                <a:spcPts val="1000"/>
              </a:spcBef>
              <a:spcAft>
                <a:spcPts val="1000"/>
              </a:spcAft>
              <a:buSzPts val="1800"/>
              <a:buFont typeface="Open Sans"/>
              <a:buChar char="●"/>
            </a:pPr>
            <a:r>
              <a:rPr lang="en">
                <a:latin typeface="Open Sans"/>
                <a:ea typeface="Open Sans"/>
                <a:cs typeface="Open Sans"/>
                <a:sym typeface="Open Sans"/>
              </a:rPr>
              <a:t>Gun death rates tend to be highest in states with </a:t>
            </a:r>
            <a:r>
              <a:rPr b="1" lang="en">
                <a:solidFill>
                  <a:schemeClr val="dk1"/>
                </a:solidFill>
                <a:highlight>
                  <a:srgbClr val="CC0000"/>
                </a:highlight>
                <a:latin typeface="Open Sans"/>
                <a:ea typeface="Open Sans"/>
                <a:cs typeface="Open Sans"/>
                <a:sym typeface="Open Sans"/>
              </a:rPr>
              <a:t>loose gun laws</a:t>
            </a:r>
            <a:endParaRPr b="1">
              <a:solidFill>
                <a:schemeClr val="dk1"/>
              </a:solidFill>
              <a:highlight>
                <a:srgbClr val="CC0000"/>
              </a:highlight>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53"/>
          <p:cNvPicPr preferRelativeResize="0"/>
          <p:nvPr/>
        </p:nvPicPr>
        <p:blipFill>
          <a:blip r:embed="rId3">
            <a:alphaModFix/>
          </a:blip>
          <a:stretch>
            <a:fillRect/>
          </a:stretch>
        </p:blipFill>
        <p:spPr>
          <a:xfrm>
            <a:off x="0" y="0"/>
            <a:ext cx="9144000" cy="67414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7"/>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A major barrier to public understanding of gun violence is </a:t>
            </a:r>
            <a:r>
              <a:rPr b="1" lang="en" sz="3500">
                <a:highlight>
                  <a:srgbClr val="CC0000"/>
                </a:highlight>
                <a:latin typeface="Open Sans"/>
                <a:ea typeface="Open Sans"/>
                <a:cs typeface="Open Sans"/>
                <a:sym typeface="Open Sans"/>
              </a:rPr>
              <a:t>misinformation</a:t>
            </a:r>
            <a:endParaRPr sz="3500">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72" name="Google Shape;272;p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73" name="Google Shape;273;p54"/>
          <p:cNvPicPr preferRelativeResize="0"/>
          <p:nvPr/>
        </p:nvPicPr>
        <p:blipFill rotWithShape="1">
          <a:blip r:embed="rId3">
            <a:alphaModFix/>
          </a:blip>
          <a:srcRect b="0" l="0" r="0" t="0"/>
          <a:stretch/>
        </p:blipFill>
        <p:spPr>
          <a:xfrm>
            <a:off x="0" y="-200025"/>
            <a:ext cx="9143999" cy="59345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5"/>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Gun violence appears to be </a:t>
            </a:r>
            <a:r>
              <a:rPr b="1" lang="en" sz="3200">
                <a:highlight>
                  <a:srgbClr val="CC0000"/>
                </a:highlight>
                <a:latin typeface="Open Sans"/>
                <a:ea typeface="Open Sans"/>
                <a:cs typeface="Open Sans"/>
                <a:sym typeface="Open Sans"/>
              </a:rPr>
              <a:t>falling</a:t>
            </a:r>
            <a:r>
              <a:rPr lang="en" sz="3500">
                <a:latin typeface="Open Sans"/>
                <a:ea typeface="Open Sans"/>
                <a:cs typeface="Open Sans"/>
                <a:sym typeface="Open Sans"/>
              </a:rPr>
              <a:t> from </a:t>
            </a:r>
            <a:r>
              <a:rPr lang="en" sz="3500">
                <a:latin typeface="Open Sans"/>
                <a:ea typeface="Open Sans"/>
                <a:cs typeface="Open Sans"/>
                <a:sym typeface="Open Sans"/>
              </a:rPr>
              <a:t>pandemic highs</a:t>
            </a:r>
            <a:endParaRPr sz="3500">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2" name="Shape 282"/>
        <p:cNvGrpSpPr/>
        <p:nvPr/>
      </p:nvGrpSpPr>
      <p:grpSpPr>
        <a:xfrm>
          <a:off x="0" y="0"/>
          <a:ext cx="0" cy="0"/>
          <a:chOff x="0" y="0"/>
          <a:chExt cx="0" cy="0"/>
        </a:xfrm>
      </p:grpSpPr>
      <p:pic>
        <p:nvPicPr>
          <p:cNvPr id="283" name="Google Shape;283;p56"/>
          <p:cNvPicPr preferRelativeResize="0"/>
          <p:nvPr/>
        </p:nvPicPr>
        <p:blipFill>
          <a:blip r:embed="rId3">
            <a:alphaModFix/>
          </a:blip>
          <a:stretch>
            <a:fillRect/>
          </a:stretch>
        </p:blipFill>
        <p:spPr>
          <a:xfrm>
            <a:off x="687871" y="0"/>
            <a:ext cx="7089278" cy="5143501"/>
          </a:xfrm>
          <a:prstGeom prst="rect">
            <a:avLst/>
          </a:prstGeom>
          <a:noFill/>
          <a:ln>
            <a:noFill/>
          </a:ln>
        </p:spPr>
      </p:pic>
      <p:pic>
        <p:nvPicPr>
          <p:cNvPr id="284" name="Google Shape;284;p56"/>
          <p:cNvPicPr preferRelativeResize="0"/>
          <p:nvPr/>
        </p:nvPicPr>
        <p:blipFill>
          <a:blip r:embed="rId4">
            <a:alphaModFix/>
          </a:blip>
          <a:stretch>
            <a:fillRect/>
          </a:stretch>
        </p:blipFill>
        <p:spPr>
          <a:xfrm>
            <a:off x="7762275" y="2000250"/>
            <a:ext cx="1142999" cy="11429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8" name="Shape 288"/>
        <p:cNvGrpSpPr/>
        <p:nvPr/>
      </p:nvGrpSpPr>
      <p:grpSpPr>
        <a:xfrm>
          <a:off x="0" y="0"/>
          <a:ext cx="0" cy="0"/>
          <a:chOff x="0" y="0"/>
          <a:chExt cx="0" cy="0"/>
        </a:xfrm>
      </p:grpSpPr>
      <p:pic>
        <p:nvPicPr>
          <p:cNvPr id="289" name="Google Shape;289;p57"/>
          <p:cNvPicPr preferRelativeResize="0"/>
          <p:nvPr/>
        </p:nvPicPr>
        <p:blipFill>
          <a:blip r:embed="rId3">
            <a:alphaModFix/>
          </a:blip>
          <a:stretch>
            <a:fillRect/>
          </a:stretch>
        </p:blipFill>
        <p:spPr>
          <a:xfrm>
            <a:off x="702999" y="152400"/>
            <a:ext cx="7738003" cy="4838700"/>
          </a:xfrm>
          <a:prstGeom prst="rect">
            <a:avLst/>
          </a:prstGeom>
          <a:noFill/>
          <a:ln>
            <a:noFill/>
          </a:ln>
        </p:spPr>
      </p:pic>
      <p:sp>
        <p:nvSpPr>
          <p:cNvPr id="290" name="Google Shape;290;p57"/>
          <p:cNvSpPr/>
          <p:nvPr/>
        </p:nvSpPr>
        <p:spPr>
          <a:xfrm>
            <a:off x="6328225" y="735050"/>
            <a:ext cx="758100" cy="4464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1" name="Google Shape;291;p57"/>
          <p:cNvPicPr preferRelativeResize="0"/>
          <p:nvPr/>
        </p:nvPicPr>
        <p:blipFill>
          <a:blip r:embed="rId4">
            <a:alphaModFix/>
          </a:blip>
          <a:stretch>
            <a:fillRect/>
          </a:stretch>
        </p:blipFill>
        <p:spPr>
          <a:xfrm>
            <a:off x="7729725" y="2000250"/>
            <a:ext cx="1142999" cy="1142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58"/>
          <p:cNvPicPr preferRelativeResize="0"/>
          <p:nvPr/>
        </p:nvPicPr>
        <p:blipFill rotWithShape="1">
          <a:blip r:embed="rId3">
            <a:alphaModFix/>
          </a:blip>
          <a:srcRect b="0" l="0" r="0" t="0"/>
          <a:stretch/>
        </p:blipFill>
        <p:spPr>
          <a:xfrm>
            <a:off x="3188675" y="1428750"/>
            <a:ext cx="5996600" cy="3714748"/>
          </a:xfrm>
          <a:prstGeom prst="rect">
            <a:avLst/>
          </a:prstGeom>
          <a:noFill/>
          <a:ln>
            <a:noFill/>
          </a:ln>
        </p:spPr>
      </p:pic>
      <p:pic>
        <p:nvPicPr>
          <p:cNvPr id="297" name="Google Shape;297;p58"/>
          <p:cNvPicPr preferRelativeResize="0"/>
          <p:nvPr/>
        </p:nvPicPr>
        <p:blipFill rotWithShape="1">
          <a:blip r:embed="rId4">
            <a:alphaModFix/>
          </a:blip>
          <a:srcRect b="0" l="0" r="0" t="0"/>
          <a:stretch/>
        </p:blipFill>
        <p:spPr>
          <a:xfrm>
            <a:off x="1" y="1020800"/>
            <a:ext cx="5576449" cy="4122700"/>
          </a:xfrm>
          <a:prstGeom prst="rect">
            <a:avLst/>
          </a:prstGeom>
          <a:noFill/>
          <a:ln>
            <a:noFill/>
          </a:ln>
        </p:spPr>
      </p:pic>
      <p:pic>
        <p:nvPicPr>
          <p:cNvPr id="298" name="Google Shape;298;p58"/>
          <p:cNvPicPr preferRelativeResize="0"/>
          <p:nvPr/>
        </p:nvPicPr>
        <p:blipFill rotWithShape="1">
          <a:blip r:embed="rId5">
            <a:alphaModFix/>
          </a:blip>
          <a:srcRect b="0" l="0" r="0" t="0"/>
          <a:stretch/>
        </p:blipFill>
        <p:spPr>
          <a:xfrm>
            <a:off x="3032625" y="0"/>
            <a:ext cx="6111375" cy="3491421"/>
          </a:xfrm>
          <a:prstGeom prst="rect">
            <a:avLst/>
          </a:prstGeom>
          <a:noFill/>
          <a:ln>
            <a:noFill/>
          </a:ln>
        </p:spPr>
      </p:pic>
      <p:pic>
        <p:nvPicPr>
          <p:cNvPr id="299" name="Google Shape;299;p58"/>
          <p:cNvPicPr preferRelativeResize="0"/>
          <p:nvPr/>
        </p:nvPicPr>
        <p:blipFill rotWithShape="1">
          <a:blip r:embed="rId6">
            <a:alphaModFix/>
          </a:blip>
          <a:srcRect b="0" l="0" r="0" t="0"/>
          <a:stretch/>
        </p:blipFill>
        <p:spPr>
          <a:xfrm>
            <a:off x="0" y="0"/>
            <a:ext cx="7329241" cy="4122701"/>
          </a:xfrm>
          <a:prstGeom prst="rect">
            <a:avLst/>
          </a:prstGeom>
          <a:noFill/>
          <a:ln>
            <a:noFill/>
          </a:ln>
        </p:spPr>
      </p:pic>
      <p:sp>
        <p:nvSpPr>
          <p:cNvPr id="300" name="Google Shape;300;p58"/>
          <p:cNvSpPr txBox="1"/>
          <p:nvPr/>
        </p:nvSpPr>
        <p:spPr>
          <a:xfrm>
            <a:off x="434050" y="2681950"/>
            <a:ext cx="68952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 sz="4000">
                <a:highlight>
                  <a:schemeClr val="dk1"/>
                </a:highlight>
              </a:rPr>
              <a:t>How can we do better?</a:t>
            </a:r>
            <a:endParaRPr b="1" i="0" sz="4000" u="none" cap="none" strike="noStrike">
              <a:solidFill>
                <a:srgbClr val="000000"/>
              </a:solidFill>
              <a:highlight>
                <a:schemeClr val="dk1"/>
              </a:highlight>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9"/>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Consider letting survivors tell </a:t>
            </a:r>
            <a:r>
              <a:rPr b="1" lang="en" sz="3500">
                <a:highlight>
                  <a:srgbClr val="CC0000"/>
                </a:highlight>
                <a:latin typeface="Open Sans"/>
                <a:ea typeface="Open Sans"/>
                <a:cs typeface="Open Sans"/>
                <a:sym typeface="Open Sans"/>
              </a:rPr>
              <a:t>their own stories, in their own words</a:t>
            </a:r>
            <a:endParaRPr sz="3500">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1" name="Google Shape;311;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312" name="Google Shape;312;p60"/>
          <p:cNvPicPr preferRelativeResize="0"/>
          <p:nvPr/>
        </p:nvPicPr>
        <p:blipFill>
          <a:blip r:embed="rId3">
            <a:alphaModFix/>
          </a:blip>
          <a:stretch>
            <a:fillRect/>
          </a:stretch>
        </p:blipFill>
        <p:spPr>
          <a:xfrm>
            <a:off x="-107000" y="0"/>
            <a:ext cx="9347382" cy="5768125"/>
          </a:xfrm>
          <a:prstGeom prst="rect">
            <a:avLst/>
          </a:prstGeom>
          <a:noFill/>
          <a:ln>
            <a:noFill/>
          </a:ln>
        </p:spPr>
      </p:pic>
      <p:pic>
        <p:nvPicPr>
          <p:cNvPr id="313" name="Google Shape;313;p60"/>
          <p:cNvPicPr preferRelativeResize="0"/>
          <p:nvPr/>
        </p:nvPicPr>
        <p:blipFill>
          <a:blip r:embed="rId4">
            <a:alphaModFix/>
          </a:blip>
          <a:stretch>
            <a:fillRect/>
          </a:stretch>
        </p:blipFill>
        <p:spPr>
          <a:xfrm>
            <a:off x="163300" y="2000250"/>
            <a:ext cx="1142999" cy="11429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9" name="Google Shape;319;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320" name="Google Shape;320;p61"/>
          <p:cNvPicPr preferRelativeResize="0"/>
          <p:nvPr/>
        </p:nvPicPr>
        <p:blipFill>
          <a:blip r:embed="rId3">
            <a:alphaModFix/>
          </a:blip>
          <a:stretch>
            <a:fillRect/>
          </a:stretch>
        </p:blipFill>
        <p:spPr>
          <a:xfrm>
            <a:off x="-107000" y="0"/>
            <a:ext cx="9347382" cy="5768125"/>
          </a:xfrm>
          <a:prstGeom prst="rect">
            <a:avLst/>
          </a:prstGeom>
          <a:noFill/>
          <a:ln>
            <a:noFill/>
          </a:ln>
        </p:spPr>
      </p:pic>
      <p:pic>
        <p:nvPicPr>
          <p:cNvPr id="321" name="Google Shape;321;p61"/>
          <p:cNvPicPr preferRelativeResize="0"/>
          <p:nvPr/>
        </p:nvPicPr>
        <p:blipFill>
          <a:blip r:embed="rId4">
            <a:alphaModFix/>
          </a:blip>
          <a:stretch>
            <a:fillRect/>
          </a:stretch>
        </p:blipFill>
        <p:spPr>
          <a:xfrm>
            <a:off x="-106999" y="-23387"/>
            <a:ext cx="9938309" cy="57681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62"/>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400">
                <a:latin typeface="Open Sans"/>
                <a:ea typeface="Open Sans"/>
                <a:cs typeface="Open Sans"/>
                <a:sym typeface="Open Sans"/>
              </a:rPr>
              <a:t>There are community-driven solutions that </a:t>
            </a:r>
            <a:r>
              <a:rPr b="1" lang="en" sz="3400">
                <a:highlight>
                  <a:srgbClr val="CC0000"/>
                </a:highlight>
                <a:latin typeface="Open Sans"/>
                <a:ea typeface="Open Sans"/>
                <a:cs typeface="Open Sans"/>
                <a:sym typeface="Open Sans"/>
              </a:rPr>
              <a:t>don’t rely solely on police</a:t>
            </a:r>
            <a:endParaRPr sz="3400">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63"/>
          <p:cNvPicPr preferRelativeResize="0"/>
          <p:nvPr/>
        </p:nvPicPr>
        <p:blipFill>
          <a:blip r:embed="rId3">
            <a:alphaModFix/>
          </a:blip>
          <a:stretch>
            <a:fillRect/>
          </a:stretch>
        </p:blipFill>
        <p:spPr>
          <a:xfrm>
            <a:off x="0" y="0"/>
            <a:ext cx="9144000" cy="5557205"/>
          </a:xfrm>
          <a:prstGeom prst="rect">
            <a:avLst/>
          </a:prstGeom>
          <a:noFill/>
          <a:ln>
            <a:noFill/>
          </a:ln>
        </p:spPr>
      </p:pic>
      <p:pic>
        <p:nvPicPr>
          <p:cNvPr id="332" name="Google Shape;332;p63"/>
          <p:cNvPicPr preferRelativeResize="0"/>
          <p:nvPr/>
        </p:nvPicPr>
        <p:blipFill>
          <a:blip r:embed="rId4">
            <a:alphaModFix/>
          </a:blip>
          <a:stretch>
            <a:fillRect/>
          </a:stretch>
        </p:blipFill>
        <p:spPr>
          <a:xfrm>
            <a:off x="1852613" y="3143238"/>
            <a:ext cx="6772275" cy="17240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8"/>
          <p:cNvSpPr txBox="1"/>
          <p:nvPr>
            <p:ph type="title"/>
          </p:nvPr>
        </p:nvSpPr>
        <p:spPr>
          <a:xfrm>
            <a:off x="580200" y="401579"/>
            <a:ext cx="7983600" cy="829500"/>
          </a:xfrm>
          <a:prstGeom prst="rect">
            <a:avLst/>
          </a:prstGeom>
          <a:noFill/>
          <a:ln cap="flat" cmpd="sng" w="1905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1700">
                <a:highlight>
                  <a:srgbClr val="CC0000"/>
                </a:highlight>
                <a:latin typeface="Open Sans"/>
                <a:ea typeface="Open Sans"/>
                <a:cs typeface="Open Sans"/>
                <a:sym typeface="Open Sans"/>
              </a:rPr>
              <a:t>MYTH:</a:t>
            </a:r>
            <a:r>
              <a:rPr lang="en" sz="1700">
                <a:latin typeface="Open Sans"/>
                <a:ea typeface="Open Sans"/>
                <a:cs typeface="Open Sans"/>
                <a:sym typeface="Open Sans"/>
              </a:rPr>
              <a:t> </a:t>
            </a:r>
            <a:r>
              <a:rPr lang="en" sz="1700">
                <a:latin typeface="Open Sans"/>
                <a:ea typeface="Open Sans"/>
                <a:cs typeface="Open Sans"/>
                <a:sym typeface="Open Sans"/>
              </a:rPr>
              <a:t>Background checks are conducted with all sales</a:t>
            </a:r>
            <a:endParaRPr sz="1700">
              <a:latin typeface="Open Sans"/>
              <a:ea typeface="Open Sans"/>
              <a:cs typeface="Open Sans"/>
              <a:sym typeface="Open Sans"/>
            </a:endParaRPr>
          </a:p>
          <a:p>
            <a:pPr indent="0" lvl="0" marL="0" rtl="0" algn="l">
              <a:lnSpc>
                <a:spcPct val="100000"/>
              </a:lnSpc>
              <a:spcBef>
                <a:spcPts val="1000"/>
              </a:spcBef>
              <a:spcAft>
                <a:spcPts val="0"/>
              </a:spcAft>
              <a:buSzPts val="2800"/>
              <a:buNone/>
            </a:pPr>
            <a:r>
              <a:rPr lang="en" sz="1700">
                <a:latin typeface="Open Sans"/>
                <a:ea typeface="Open Sans"/>
                <a:cs typeface="Open Sans"/>
                <a:sym typeface="Open Sans"/>
              </a:rPr>
              <a:t>REALITY:	 Nearly a quarter of guns are sold without a background check</a:t>
            </a:r>
            <a:endParaRPr sz="1700">
              <a:latin typeface="Open Sans"/>
              <a:ea typeface="Open Sans"/>
              <a:cs typeface="Open Sans"/>
              <a:sym typeface="Open Sans"/>
            </a:endParaRPr>
          </a:p>
        </p:txBody>
      </p:sp>
      <p:sp>
        <p:nvSpPr>
          <p:cNvPr id="116" name="Google Shape;116;p28"/>
          <p:cNvSpPr txBox="1"/>
          <p:nvPr>
            <p:ph type="title"/>
          </p:nvPr>
        </p:nvSpPr>
        <p:spPr>
          <a:xfrm>
            <a:off x="580200" y="2893340"/>
            <a:ext cx="7983600" cy="8295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2800"/>
              <a:buNone/>
            </a:pPr>
            <a:r>
              <a:rPr lang="en" sz="1700">
                <a:highlight>
                  <a:srgbClr val="CC0000"/>
                </a:highlight>
                <a:latin typeface="Open Sans"/>
                <a:ea typeface="Open Sans"/>
                <a:cs typeface="Open Sans"/>
                <a:sym typeface="Open Sans"/>
              </a:rPr>
              <a:t>MYTH:</a:t>
            </a:r>
            <a:r>
              <a:rPr lang="en" sz="1700">
                <a:latin typeface="Open Sans"/>
                <a:ea typeface="Open Sans"/>
                <a:cs typeface="Open Sans"/>
                <a:sym typeface="Open Sans"/>
              </a:rPr>
              <a:t> </a:t>
            </a:r>
            <a:r>
              <a:rPr lang="en" sz="1700">
                <a:latin typeface="Open Sans"/>
                <a:ea typeface="Open Sans"/>
                <a:cs typeface="Open Sans"/>
                <a:sym typeface="Open Sans"/>
              </a:rPr>
              <a:t>Handgun registration is common in the U.S.</a:t>
            </a:r>
            <a:endParaRPr sz="1700">
              <a:latin typeface="Open Sans"/>
              <a:ea typeface="Open Sans"/>
              <a:cs typeface="Open Sans"/>
              <a:sym typeface="Open Sans"/>
            </a:endParaRPr>
          </a:p>
          <a:p>
            <a:pPr indent="0" lvl="0" marL="0" rtl="0" algn="l">
              <a:lnSpc>
                <a:spcPct val="100000"/>
              </a:lnSpc>
              <a:spcBef>
                <a:spcPts val="1000"/>
              </a:spcBef>
              <a:spcAft>
                <a:spcPts val="0"/>
              </a:spcAft>
              <a:buSzPts val="2800"/>
              <a:buNone/>
            </a:pPr>
            <a:r>
              <a:rPr lang="en" sz="1700">
                <a:latin typeface="Open Sans"/>
                <a:ea typeface="Open Sans"/>
                <a:cs typeface="Open Sans"/>
                <a:sym typeface="Open Sans"/>
              </a:rPr>
              <a:t>REALITY:	 Just four states and D.C. have registration requirements</a:t>
            </a:r>
            <a:endParaRPr sz="1700"/>
          </a:p>
        </p:txBody>
      </p:sp>
      <p:sp>
        <p:nvSpPr>
          <p:cNvPr id="117" name="Google Shape;117;p28"/>
          <p:cNvSpPr txBox="1"/>
          <p:nvPr>
            <p:ph type="title"/>
          </p:nvPr>
        </p:nvSpPr>
        <p:spPr>
          <a:xfrm>
            <a:off x="580200" y="3912421"/>
            <a:ext cx="7983600" cy="8295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1700">
                <a:highlight>
                  <a:srgbClr val="CC0000"/>
                </a:highlight>
                <a:latin typeface="Open Sans"/>
                <a:ea typeface="Open Sans"/>
                <a:cs typeface="Open Sans"/>
                <a:sym typeface="Open Sans"/>
              </a:rPr>
              <a:t>MYTH:</a:t>
            </a:r>
            <a:r>
              <a:rPr lang="en" sz="1700">
                <a:latin typeface="Open Sans"/>
                <a:ea typeface="Open Sans"/>
                <a:cs typeface="Open Sans"/>
                <a:sym typeface="Open Sans"/>
              </a:rPr>
              <a:t> </a:t>
            </a:r>
            <a:r>
              <a:rPr lang="en" sz="1700">
                <a:latin typeface="Open Sans"/>
                <a:ea typeface="Open Sans"/>
                <a:cs typeface="Open Sans"/>
                <a:sym typeface="Open Sans"/>
              </a:rPr>
              <a:t>You have to prove you can shoot a gun to carry it in public</a:t>
            </a:r>
            <a:endParaRPr sz="1700">
              <a:latin typeface="Open Sans"/>
              <a:ea typeface="Open Sans"/>
              <a:cs typeface="Open Sans"/>
              <a:sym typeface="Open Sans"/>
            </a:endParaRPr>
          </a:p>
          <a:p>
            <a:pPr indent="0" lvl="0" marL="0" rtl="0" algn="l">
              <a:lnSpc>
                <a:spcPct val="100000"/>
              </a:lnSpc>
              <a:spcBef>
                <a:spcPts val="1000"/>
              </a:spcBef>
              <a:spcAft>
                <a:spcPts val="0"/>
              </a:spcAft>
              <a:buSzPts val="2800"/>
              <a:buNone/>
            </a:pPr>
            <a:r>
              <a:rPr lang="en" sz="1700">
                <a:latin typeface="Open Sans"/>
                <a:ea typeface="Open Sans"/>
                <a:cs typeface="Open Sans"/>
                <a:sym typeface="Open Sans"/>
              </a:rPr>
              <a:t>REALITY: </a:t>
            </a:r>
            <a:r>
              <a:rPr lang="en" sz="1700">
                <a:latin typeface="Open Sans"/>
                <a:ea typeface="Open Sans"/>
                <a:cs typeface="Open Sans"/>
                <a:sym typeface="Open Sans"/>
              </a:rPr>
              <a:t>O</a:t>
            </a:r>
            <a:r>
              <a:rPr lang="en" sz="1700">
                <a:latin typeface="Open Sans"/>
                <a:ea typeface="Open Sans"/>
                <a:cs typeface="Open Sans"/>
                <a:sym typeface="Open Sans"/>
              </a:rPr>
              <a:t>nly 16 states require live-fire training for concealed carry permits</a:t>
            </a:r>
            <a:endParaRPr sz="1700">
              <a:latin typeface="Open Sans"/>
              <a:ea typeface="Open Sans"/>
              <a:cs typeface="Open Sans"/>
              <a:sym typeface="Open Sans"/>
            </a:endParaRPr>
          </a:p>
        </p:txBody>
      </p:sp>
      <p:sp>
        <p:nvSpPr>
          <p:cNvPr id="118" name="Google Shape;118;p28"/>
          <p:cNvSpPr txBox="1"/>
          <p:nvPr>
            <p:ph type="title"/>
          </p:nvPr>
        </p:nvSpPr>
        <p:spPr>
          <a:xfrm>
            <a:off x="580200" y="1420660"/>
            <a:ext cx="7983600" cy="12831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1700">
                <a:highlight>
                  <a:srgbClr val="CC0000"/>
                </a:highlight>
                <a:latin typeface="Open Sans"/>
                <a:ea typeface="Open Sans"/>
                <a:cs typeface="Open Sans"/>
                <a:sym typeface="Open Sans"/>
              </a:rPr>
              <a:t>MYTH:</a:t>
            </a:r>
            <a:r>
              <a:rPr lang="en" sz="1700">
                <a:latin typeface="Open Sans"/>
                <a:ea typeface="Open Sans"/>
                <a:cs typeface="Open Sans"/>
                <a:sym typeface="Open Sans"/>
              </a:rPr>
              <a:t> Background checks catch all dangerous behavior</a:t>
            </a:r>
            <a:endParaRPr sz="1700">
              <a:latin typeface="Open Sans"/>
              <a:ea typeface="Open Sans"/>
              <a:cs typeface="Open Sans"/>
              <a:sym typeface="Open Sans"/>
            </a:endParaRPr>
          </a:p>
          <a:p>
            <a:pPr indent="0" lvl="0" marL="0" rtl="0" algn="l">
              <a:lnSpc>
                <a:spcPct val="100000"/>
              </a:lnSpc>
              <a:spcBef>
                <a:spcPts val="1000"/>
              </a:spcBef>
              <a:spcAft>
                <a:spcPts val="0"/>
              </a:spcAft>
              <a:buSzPts val="2800"/>
              <a:buNone/>
            </a:pPr>
            <a:r>
              <a:rPr lang="en" sz="1700">
                <a:latin typeface="Open Sans"/>
                <a:ea typeface="Open Sans"/>
                <a:cs typeface="Open Sans"/>
                <a:sym typeface="Open Sans"/>
              </a:rPr>
              <a:t>REALITY:	NICS background checks do not </a:t>
            </a:r>
            <a:r>
              <a:rPr lang="en" sz="1700">
                <a:latin typeface="Open Sans"/>
                <a:ea typeface="Open Sans"/>
                <a:cs typeface="Open Sans"/>
                <a:sym typeface="Open Sans"/>
              </a:rPr>
              <a:t>capture all mental health history, violent threats, social media activity, extremism, nor criminal charges that don’t result in convictions</a:t>
            </a:r>
            <a:endParaRPr sz="1700">
              <a:latin typeface="Open Sans"/>
              <a:ea typeface="Open Sans"/>
              <a:cs typeface="Open Sans"/>
              <a:sym typeface="Open Sans"/>
            </a:endParaRPr>
          </a:p>
          <a:p>
            <a:pPr indent="0" lvl="0" marL="0" rtl="0" algn="l">
              <a:lnSpc>
                <a:spcPct val="100000"/>
              </a:lnSpc>
              <a:spcBef>
                <a:spcPts val="0"/>
              </a:spcBef>
              <a:spcAft>
                <a:spcPts val="0"/>
              </a:spcAft>
              <a:buSzPts val="990"/>
              <a:buNone/>
            </a:pPr>
            <a:r>
              <a:t/>
            </a:r>
            <a:endParaRPr sz="17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64"/>
          <p:cNvPicPr preferRelativeResize="0"/>
          <p:nvPr/>
        </p:nvPicPr>
        <p:blipFill>
          <a:blip r:embed="rId3">
            <a:alphaModFix/>
          </a:blip>
          <a:stretch>
            <a:fillRect/>
          </a:stretch>
        </p:blipFill>
        <p:spPr>
          <a:xfrm>
            <a:off x="0" y="0"/>
            <a:ext cx="9144000" cy="6112232"/>
          </a:xfrm>
          <a:prstGeom prst="rect">
            <a:avLst/>
          </a:prstGeom>
          <a:noFill/>
          <a:ln>
            <a:noFill/>
          </a:ln>
        </p:spPr>
      </p:pic>
      <p:pic>
        <p:nvPicPr>
          <p:cNvPr id="338" name="Google Shape;338;p64"/>
          <p:cNvPicPr preferRelativeResize="0"/>
          <p:nvPr/>
        </p:nvPicPr>
        <p:blipFill>
          <a:blip r:embed="rId4">
            <a:alphaModFix/>
          </a:blip>
          <a:stretch>
            <a:fillRect/>
          </a:stretch>
        </p:blipFill>
        <p:spPr>
          <a:xfrm>
            <a:off x="1131125" y="3329326"/>
            <a:ext cx="7574725" cy="1206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65"/>
          <p:cNvPicPr preferRelativeResize="0"/>
          <p:nvPr/>
        </p:nvPicPr>
        <p:blipFill>
          <a:blip r:embed="rId3">
            <a:alphaModFix/>
          </a:blip>
          <a:stretch>
            <a:fillRect/>
          </a:stretch>
        </p:blipFill>
        <p:spPr>
          <a:xfrm>
            <a:off x="0" y="0"/>
            <a:ext cx="9144000" cy="5812524"/>
          </a:xfrm>
          <a:prstGeom prst="rect">
            <a:avLst/>
          </a:prstGeom>
          <a:noFill/>
          <a:ln>
            <a:noFill/>
          </a:ln>
        </p:spPr>
      </p:pic>
      <p:pic>
        <p:nvPicPr>
          <p:cNvPr id="344" name="Google Shape;344;p65"/>
          <p:cNvPicPr preferRelativeResize="0"/>
          <p:nvPr/>
        </p:nvPicPr>
        <p:blipFill>
          <a:blip r:embed="rId4">
            <a:alphaModFix/>
          </a:blip>
          <a:stretch>
            <a:fillRect/>
          </a:stretch>
        </p:blipFill>
        <p:spPr>
          <a:xfrm>
            <a:off x="2552496" y="2305050"/>
            <a:ext cx="7544207" cy="5143500"/>
          </a:xfrm>
          <a:prstGeom prst="rect">
            <a:avLst/>
          </a:prstGeom>
          <a:noFill/>
          <a:ln>
            <a:noFill/>
          </a:ln>
          <a:effectLst>
            <a:outerShdw blurRad="600075" rotWithShape="0" algn="bl" dir="12660000" dist="190500">
              <a:srgbClr val="000000">
                <a:alpha val="47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66"/>
          <p:cNvPicPr preferRelativeResize="0"/>
          <p:nvPr/>
        </p:nvPicPr>
        <p:blipFill>
          <a:blip r:embed="rId3">
            <a:alphaModFix/>
          </a:blip>
          <a:stretch>
            <a:fillRect/>
          </a:stretch>
        </p:blipFill>
        <p:spPr>
          <a:xfrm>
            <a:off x="0" y="0"/>
            <a:ext cx="9144001" cy="604063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7"/>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400">
                <a:latin typeface="Open Sans"/>
                <a:ea typeface="Open Sans"/>
                <a:cs typeface="Open Sans"/>
                <a:sym typeface="Open Sans"/>
              </a:rPr>
              <a:t>But community-driven solutions are often </a:t>
            </a:r>
            <a:r>
              <a:rPr b="1" lang="en" sz="3400">
                <a:highlight>
                  <a:srgbClr val="CC0000"/>
                </a:highlight>
                <a:latin typeface="Open Sans"/>
                <a:ea typeface="Open Sans"/>
                <a:cs typeface="Open Sans"/>
                <a:sym typeface="Open Sans"/>
              </a:rPr>
              <a:t>underfunded and overextended</a:t>
            </a:r>
            <a:endParaRPr sz="3400">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68"/>
          <p:cNvPicPr preferRelativeResize="0"/>
          <p:nvPr/>
        </p:nvPicPr>
        <p:blipFill>
          <a:blip r:embed="rId3">
            <a:alphaModFix/>
          </a:blip>
          <a:stretch>
            <a:fillRect/>
          </a:stretch>
        </p:blipFill>
        <p:spPr>
          <a:xfrm>
            <a:off x="0" y="0"/>
            <a:ext cx="9143999" cy="5597241"/>
          </a:xfrm>
          <a:prstGeom prst="rect">
            <a:avLst/>
          </a:prstGeom>
          <a:noFill/>
          <a:ln>
            <a:noFill/>
          </a:ln>
        </p:spPr>
      </p:pic>
      <p:pic>
        <p:nvPicPr>
          <p:cNvPr id="360" name="Google Shape;360;p68"/>
          <p:cNvPicPr preferRelativeResize="0"/>
          <p:nvPr/>
        </p:nvPicPr>
        <p:blipFill>
          <a:blip r:embed="rId4">
            <a:alphaModFix/>
          </a:blip>
          <a:stretch>
            <a:fillRect/>
          </a:stretch>
        </p:blipFill>
        <p:spPr>
          <a:xfrm>
            <a:off x="3245675" y="3109925"/>
            <a:ext cx="5619750" cy="11971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66" name="Google Shape;366;p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367" name="Google Shape;367;p69"/>
          <p:cNvPicPr preferRelativeResize="0"/>
          <p:nvPr/>
        </p:nvPicPr>
        <p:blipFill>
          <a:blip r:embed="rId3">
            <a:alphaModFix/>
          </a:blip>
          <a:stretch>
            <a:fillRect/>
          </a:stretch>
        </p:blipFill>
        <p:spPr>
          <a:xfrm>
            <a:off x="1" y="0"/>
            <a:ext cx="9143999" cy="592411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70"/>
          <p:cNvPicPr preferRelativeResize="0"/>
          <p:nvPr/>
        </p:nvPicPr>
        <p:blipFill>
          <a:blip r:embed="rId3">
            <a:alphaModFix/>
          </a:blip>
          <a:stretch>
            <a:fillRect/>
          </a:stretch>
        </p:blipFill>
        <p:spPr>
          <a:xfrm>
            <a:off x="0" y="-295275"/>
            <a:ext cx="8583448" cy="5744100"/>
          </a:xfrm>
          <a:prstGeom prst="rect">
            <a:avLst/>
          </a:prstGeom>
          <a:noFill/>
          <a:ln>
            <a:noFill/>
          </a:ln>
        </p:spPr>
      </p:pic>
      <p:pic>
        <p:nvPicPr>
          <p:cNvPr id="373" name="Google Shape;373;p70"/>
          <p:cNvPicPr preferRelativeResize="0"/>
          <p:nvPr/>
        </p:nvPicPr>
        <p:blipFill>
          <a:blip r:embed="rId4">
            <a:alphaModFix/>
          </a:blip>
          <a:stretch>
            <a:fillRect/>
          </a:stretch>
        </p:blipFill>
        <p:spPr>
          <a:xfrm>
            <a:off x="3569524" y="2524125"/>
            <a:ext cx="5455426" cy="1695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71"/>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300">
                <a:latin typeface="Open Sans"/>
                <a:ea typeface="Open Sans"/>
                <a:cs typeface="Open Sans"/>
                <a:sym typeface="Open Sans"/>
              </a:rPr>
              <a:t>Victim and perpetrator </a:t>
            </a:r>
            <a:r>
              <a:rPr b="1" lang="en" sz="3300">
                <a:highlight>
                  <a:srgbClr val="CC0000"/>
                </a:highlight>
                <a:latin typeface="Open Sans"/>
                <a:ea typeface="Open Sans"/>
                <a:cs typeface="Open Sans"/>
                <a:sym typeface="Open Sans"/>
              </a:rPr>
              <a:t>is a false binary</a:t>
            </a:r>
            <a:endParaRPr sz="3300">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72"/>
          <p:cNvPicPr preferRelativeResize="0"/>
          <p:nvPr/>
        </p:nvPicPr>
        <p:blipFill>
          <a:blip r:embed="rId3">
            <a:alphaModFix/>
          </a:blip>
          <a:stretch>
            <a:fillRect/>
          </a:stretch>
        </p:blipFill>
        <p:spPr>
          <a:xfrm>
            <a:off x="0" y="0"/>
            <a:ext cx="9143998" cy="5494337"/>
          </a:xfrm>
          <a:prstGeom prst="rect">
            <a:avLst/>
          </a:prstGeom>
          <a:noFill/>
          <a:ln>
            <a:noFill/>
          </a:ln>
        </p:spPr>
      </p:pic>
      <p:pic>
        <p:nvPicPr>
          <p:cNvPr id="384" name="Google Shape;384;p72"/>
          <p:cNvPicPr preferRelativeResize="0"/>
          <p:nvPr/>
        </p:nvPicPr>
        <p:blipFill>
          <a:blip r:embed="rId4">
            <a:alphaModFix/>
          </a:blip>
          <a:stretch>
            <a:fillRect/>
          </a:stretch>
        </p:blipFill>
        <p:spPr>
          <a:xfrm>
            <a:off x="1833563" y="2062163"/>
            <a:ext cx="6886575" cy="28289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73"/>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400">
                <a:latin typeface="Open Sans"/>
                <a:ea typeface="Open Sans"/>
                <a:cs typeface="Open Sans"/>
                <a:sym typeface="Open Sans"/>
              </a:rPr>
              <a:t>Not all “solutions” </a:t>
            </a:r>
            <a:r>
              <a:rPr b="1" lang="en" sz="3400">
                <a:highlight>
                  <a:srgbClr val="CC0000"/>
                </a:highlight>
                <a:latin typeface="Open Sans"/>
                <a:ea typeface="Open Sans"/>
                <a:cs typeface="Open Sans"/>
                <a:sym typeface="Open Sans"/>
              </a:rPr>
              <a:t>are effective</a:t>
            </a:r>
            <a:endParaRPr sz="3400">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2" name="Shape 122"/>
        <p:cNvGrpSpPr/>
        <p:nvPr/>
      </p:nvGrpSpPr>
      <p:grpSpPr>
        <a:xfrm>
          <a:off x="0" y="0"/>
          <a:ext cx="0" cy="0"/>
          <a:chOff x="0" y="0"/>
          <a:chExt cx="0" cy="0"/>
        </a:xfrm>
      </p:grpSpPr>
      <p:pic>
        <p:nvPicPr>
          <p:cNvPr id="123" name="Google Shape;123;p29"/>
          <p:cNvPicPr preferRelativeResize="0"/>
          <p:nvPr/>
        </p:nvPicPr>
        <p:blipFill>
          <a:blip r:embed="rId3">
            <a:alphaModFix/>
          </a:blip>
          <a:stretch>
            <a:fillRect/>
          </a:stretch>
        </p:blipFill>
        <p:spPr>
          <a:xfrm>
            <a:off x="1596200" y="152400"/>
            <a:ext cx="5951600" cy="4838699"/>
          </a:xfrm>
          <a:prstGeom prst="rect">
            <a:avLst/>
          </a:prstGeom>
          <a:noFill/>
          <a:ln>
            <a:noFill/>
          </a:ln>
        </p:spPr>
      </p:pic>
      <p:pic>
        <p:nvPicPr>
          <p:cNvPr id="124" name="Google Shape;124;p29"/>
          <p:cNvPicPr preferRelativeResize="0"/>
          <p:nvPr/>
        </p:nvPicPr>
        <p:blipFill>
          <a:blip r:embed="rId4">
            <a:alphaModFix/>
          </a:blip>
          <a:stretch>
            <a:fillRect/>
          </a:stretch>
        </p:blipFill>
        <p:spPr>
          <a:xfrm>
            <a:off x="7621075" y="2000251"/>
            <a:ext cx="1142999" cy="11429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74"/>
          <p:cNvPicPr preferRelativeResize="0"/>
          <p:nvPr/>
        </p:nvPicPr>
        <p:blipFill>
          <a:blip r:embed="rId3">
            <a:alphaModFix/>
          </a:blip>
          <a:stretch>
            <a:fillRect/>
          </a:stretch>
        </p:blipFill>
        <p:spPr>
          <a:xfrm>
            <a:off x="0" y="-104775"/>
            <a:ext cx="9144001" cy="5712193"/>
          </a:xfrm>
          <a:prstGeom prst="rect">
            <a:avLst/>
          </a:prstGeom>
          <a:noFill/>
          <a:ln>
            <a:noFill/>
          </a:ln>
        </p:spPr>
      </p:pic>
      <p:pic>
        <p:nvPicPr>
          <p:cNvPr id="395" name="Google Shape;395;p74"/>
          <p:cNvPicPr preferRelativeResize="0"/>
          <p:nvPr/>
        </p:nvPicPr>
        <p:blipFill>
          <a:blip r:embed="rId4">
            <a:alphaModFix/>
          </a:blip>
          <a:stretch>
            <a:fillRect/>
          </a:stretch>
        </p:blipFill>
        <p:spPr>
          <a:xfrm>
            <a:off x="1876425" y="3538538"/>
            <a:ext cx="6838950" cy="11334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75"/>
          <p:cNvPicPr preferRelativeResize="0"/>
          <p:nvPr/>
        </p:nvPicPr>
        <p:blipFill>
          <a:blip r:embed="rId3">
            <a:alphaModFix/>
          </a:blip>
          <a:stretch>
            <a:fillRect/>
          </a:stretch>
        </p:blipFill>
        <p:spPr>
          <a:xfrm>
            <a:off x="0" y="0"/>
            <a:ext cx="9429762" cy="5143500"/>
          </a:xfrm>
          <a:prstGeom prst="rect">
            <a:avLst/>
          </a:prstGeom>
          <a:noFill/>
          <a:ln>
            <a:noFill/>
          </a:ln>
        </p:spPr>
      </p:pic>
      <p:pic>
        <p:nvPicPr>
          <p:cNvPr id="401" name="Google Shape;401;p75"/>
          <p:cNvPicPr preferRelativeResize="0"/>
          <p:nvPr/>
        </p:nvPicPr>
        <p:blipFill>
          <a:blip r:embed="rId4">
            <a:alphaModFix/>
          </a:blip>
          <a:stretch>
            <a:fillRect/>
          </a:stretch>
        </p:blipFill>
        <p:spPr>
          <a:xfrm>
            <a:off x="3137998" y="3328450"/>
            <a:ext cx="5758226" cy="14663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76"/>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Where can we get </a:t>
            </a:r>
            <a:r>
              <a:rPr b="1" lang="en" sz="3500">
                <a:highlight>
                  <a:srgbClr val="CC0000"/>
                </a:highlight>
                <a:latin typeface="Open Sans"/>
                <a:ea typeface="Open Sans"/>
                <a:cs typeface="Open Sans"/>
                <a:sym typeface="Open Sans"/>
              </a:rPr>
              <a:t>good data?</a:t>
            </a:r>
            <a:endParaRPr sz="3500">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77"/>
          <p:cNvSpPr txBox="1"/>
          <p:nvPr>
            <p:ph type="title"/>
          </p:nvPr>
        </p:nvSpPr>
        <p:spPr>
          <a:xfrm>
            <a:off x="217138" y="75150"/>
            <a:ext cx="8394300" cy="122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920">
                <a:latin typeface="Open Sans"/>
                <a:ea typeface="Open Sans"/>
                <a:cs typeface="Open Sans"/>
                <a:sym typeface="Open Sans"/>
              </a:rPr>
              <a:t>Gun Violence Archive</a:t>
            </a:r>
            <a:endParaRPr b="1" sz="2920">
              <a:latin typeface="Open Sans"/>
              <a:ea typeface="Open Sans"/>
              <a:cs typeface="Open Sans"/>
              <a:sym typeface="Open Sans"/>
            </a:endParaRPr>
          </a:p>
          <a:p>
            <a:pPr indent="0" lvl="0" marL="0" rtl="0" algn="ctr">
              <a:lnSpc>
                <a:spcPct val="100000"/>
              </a:lnSpc>
              <a:spcBef>
                <a:spcPts val="0"/>
              </a:spcBef>
              <a:spcAft>
                <a:spcPts val="0"/>
              </a:spcAft>
              <a:buSzPts val="990"/>
              <a:buNone/>
            </a:pPr>
            <a:r>
              <a:rPr b="1" lang="en" sz="2020" u="sng">
                <a:highlight>
                  <a:srgbClr val="CC0000"/>
                </a:highlight>
                <a:latin typeface="Open Sans"/>
                <a:ea typeface="Open Sans"/>
                <a:cs typeface="Open Sans"/>
                <a:sym typeface="Open Sans"/>
                <a:hlinkClick r:id="rId3"/>
              </a:rPr>
              <a:t>gunviolencearchive.org</a:t>
            </a:r>
            <a:endParaRPr b="1" sz="2020">
              <a:highlight>
                <a:srgbClr val="CC0000"/>
              </a:highlight>
              <a:latin typeface="Open Sans"/>
              <a:ea typeface="Open Sans"/>
              <a:cs typeface="Open Sans"/>
              <a:sym typeface="Open Sans"/>
            </a:endParaRPr>
          </a:p>
          <a:p>
            <a:pPr indent="0" lvl="0" marL="0" rtl="0" algn="ctr">
              <a:lnSpc>
                <a:spcPct val="100000"/>
              </a:lnSpc>
              <a:spcBef>
                <a:spcPts val="0"/>
              </a:spcBef>
              <a:spcAft>
                <a:spcPts val="0"/>
              </a:spcAft>
              <a:buSzPts val="990"/>
              <a:buNone/>
            </a:pPr>
            <a:r>
              <a:t/>
            </a:r>
            <a:endParaRPr sz="2920">
              <a:latin typeface="Open Sans"/>
              <a:ea typeface="Open Sans"/>
              <a:cs typeface="Open Sans"/>
              <a:sym typeface="Open Sans"/>
            </a:endParaRPr>
          </a:p>
          <a:p>
            <a:pPr indent="0" lvl="0" marL="0" rtl="0" algn="ctr">
              <a:lnSpc>
                <a:spcPct val="100000"/>
              </a:lnSpc>
              <a:spcBef>
                <a:spcPts val="0"/>
              </a:spcBef>
              <a:spcAft>
                <a:spcPts val="0"/>
              </a:spcAft>
              <a:buSzPts val="990"/>
              <a:buNone/>
            </a:pPr>
            <a:r>
              <a:t/>
            </a:r>
            <a:endParaRPr sz="2920">
              <a:latin typeface="Open Sans"/>
              <a:ea typeface="Open Sans"/>
              <a:cs typeface="Open Sans"/>
              <a:sym typeface="Open Sans"/>
            </a:endParaRPr>
          </a:p>
        </p:txBody>
      </p:sp>
      <p:pic>
        <p:nvPicPr>
          <p:cNvPr id="412" name="Google Shape;412;p77"/>
          <p:cNvPicPr preferRelativeResize="0"/>
          <p:nvPr/>
        </p:nvPicPr>
        <p:blipFill rotWithShape="1">
          <a:blip r:embed="rId4">
            <a:alphaModFix/>
          </a:blip>
          <a:srcRect b="0" l="0" r="0" t="0"/>
          <a:stretch/>
        </p:blipFill>
        <p:spPr>
          <a:xfrm>
            <a:off x="912925" y="1054050"/>
            <a:ext cx="7002724" cy="408944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78"/>
          <p:cNvSpPr txBox="1"/>
          <p:nvPr>
            <p:ph type="title"/>
          </p:nvPr>
        </p:nvSpPr>
        <p:spPr>
          <a:xfrm>
            <a:off x="217150" y="75150"/>
            <a:ext cx="8394300" cy="1038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920">
                <a:latin typeface="Open Sans"/>
                <a:ea typeface="Open Sans"/>
                <a:cs typeface="Open Sans"/>
                <a:sym typeface="Open Sans"/>
              </a:rPr>
              <a:t>CDC WONDER</a:t>
            </a:r>
            <a:endParaRPr b="1" sz="2920">
              <a:latin typeface="Open Sans"/>
              <a:ea typeface="Open Sans"/>
              <a:cs typeface="Open Sans"/>
              <a:sym typeface="Open Sans"/>
            </a:endParaRPr>
          </a:p>
          <a:p>
            <a:pPr indent="0" lvl="0" marL="0" rtl="0" algn="ctr">
              <a:lnSpc>
                <a:spcPct val="100000"/>
              </a:lnSpc>
              <a:spcBef>
                <a:spcPts val="0"/>
              </a:spcBef>
              <a:spcAft>
                <a:spcPts val="0"/>
              </a:spcAft>
              <a:buSzPts val="990"/>
              <a:buNone/>
            </a:pPr>
            <a:r>
              <a:rPr b="1" lang="en" sz="2020">
                <a:highlight>
                  <a:srgbClr val="CC0000"/>
                </a:highlight>
                <a:latin typeface="Open Sans"/>
                <a:ea typeface="Open Sans"/>
                <a:cs typeface="Open Sans"/>
                <a:sym typeface="Open Sans"/>
              </a:rPr>
              <a:t>wonder.cdc.gov</a:t>
            </a:r>
            <a:endParaRPr b="1" sz="2920">
              <a:highlight>
                <a:srgbClr val="CC0000"/>
              </a:highlight>
              <a:latin typeface="Open Sans"/>
              <a:ea typeface="Open Sans"/>
              <a:cs typeface="Open Sans"/>
              <a:sym typeface="Open Sans"/>
            </a:endParaRPr>
          </a:p>
          <a:p>
            <a:pPr indent="0" lvl="0" marL="0" rtl="0" algn="ctr">
              <a:lnSpc>
                <a:spcPct val="100000"/>
              </a:lnSpc>
              <a:spcBef>
                <a:spcPts val="0"/>
              </a:spcBef>
              <a:spcAft>
                <a:spcPts val="0"/>
              </a:spcAft>
              <a:buSzPts val="990"/>
              <a:buNone/>
            </a:pPr>
            <a:r>
              <a:t/>
            </a:r>
            <a:endParaRPr sz="2920">
              <a:latin typeface="Open Sans"/>
              <a:ea typeface="Open Sans"/>
              <a:cs typeface="Open Sans"/>
              <a:sym typeface="Open Sans"/>
            </a:endParaRPr>
          </a:p>
        </p:txBody>
      </p:sp>
      <p:pic>
        <p:nvPicPr>
          <p:cNvPr id="418" name="Google Shape;418;p78"/>
          <p:cNvPicPr preferRelativeResize="0"/>
          <p:nvPr/>
        </p:nvPicPr>
        <p:blipFill rotWithShape="1">
          <a:blip r:embed="rId3">
            <a:alphaModFix/>
          </a:blip>
          <a:srcRect b="0" l="0" r="0" t="0"/>
          <a:stretch/>
        </p:blipFill>
        <p:spPr>
          <a:xfrm>
            <a:off x="957450" y="998650"/>
            <a:ext cx="6940856" cy="41448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Other sources of data</a:t>
            </a:r>
            <a:endParaRPr/>
          </a:p>
        </p:txBody>
      </p:sp>
      <p:sp>
        <p:nvSpPr>
          <p:cNvPr id="424" name="Google Shape;424;p7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CDC WISQARS: wisqars.cdc.gov</a:t>
            </a:r>
            <a:endParaRPr/>
          </a:p>
          <a:p>
            <a:pPr indent="-342900" lvl="0" marL="457200" rtl="0" algn="l">
              <a:spcBef>
                <a:spcPts val="1000"/>
              </a:spcBef>
              <a:spcAft>
                <a:spcPts val="0"/>
              </a:spcAft>
              <a:buSzPts val="1800"/>
              <a:buChar char="●"/>
            </a:pPr>
            <a:r>
              <a:rPr lang="en"/>
              <a:t>AHDatalytics: ahdatalytics.com</a:t>
            </a:r>
            <a:endParaRPr/>
          </a:p>
          <a:p>
            <a:pPr indent="-342900" lvl="0" marL="457200" rtl="0" algn="l">
              <a:spcBef>
                <a:spcPts val="1000"/>
              </a:spcBef>
              <a:spcAft>
                <a:spcPts val="0"/>
              </a:spcAft>
              <a:buSzPts val="1800"/>
              <a:buChar char="●"/>
            </a:pPr>
            <a:r>
              <a:rPr lang="en"/>
              <a:t>Your state Department of Public Health</a:t>
            </a:r>
            <a:endParaRPr/>
          </a:p>
          <a:p>
            <a:pPr indent="-342900" lvl="0" marL="457200" rtl="0" algn="l">
              <a:spcBef>
                <a:spcPts val="1000"/>
              </a:spcBef>
              <a:spcAft>
                <a:spcPts val="0"/>
              </a:spcAft>
              <a:buSzPts val="1800"/>
              <a:buChar char="●"/>
            </a:pPr>
            <a:r>
              <a:rPr lang="en"/>
              <a:t>American Violence: americanviolence.org</a:t>
            </a:r>
            <a:endParaRPr/>
          </a:p>
          <a:p>
            <a:pPr indent="-342900" lvl="0" marL="457200" rtl="0" algn="l">
              <a:spcBef>
                <a:spcPts val="1000"/>
              </a:spcBef>
              <a:spcAft>
                <a:spcPts val="0"/>
              </a:spcAft>
              <a:buSzPts val="1800"/>
              <a:buChar char="●"/>
            </a:pPr>
            <a:r>
              <a:rPr lang="en"/>
              <a:t>The Trace’s gun sales tracker: thetrace.org/gun-sales-estimates</a:t>
            </a:r>
            <a:endParaRPr/>
          </a:p>
          <a:p>
            <a:pPr indent="-342900" lvl="0" marL="457200" rtl="0" algn="l">
              <a:spcBef>
                <a:spcPts val="1000"/>
              </a:spcBef>
              <a:spcAft>
                <a:spcPts val="1000"/>
              </a:spcAft>
              <a:buSzPts val="1800"/>
              <a:buChar char="●"/>
            </a:pPr>
            <a:r>
              <a:rPr lang="en"/>
              <a:t>RAND Corporation: rand.org/research/gun-policy.html</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80"/>
          <p:cNvSpPr txBox="1"/>
          <p:nvPr>
            <p:ph type="title"/>
          </p:nvPr>
        </p:nvSpPr>
        <p:spPr>
          <a:xfrm>
            <a:off x="457200" y="1788000"/>
            <a:ext cx="8229600" cy="2003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500">
                <a:highlight>
                  <a:srgbClr val="CC0000"/>
                </a:highlight>
                <a:latin typeface="Open Sans"/>
                <a:ea typeface="Open Sans"/>
                <a:cs typeface="Open Sans"/>
                <a:sym typeface="Open Sans"/>
              </a:rPr>
              <a:t>Questions?</a:t>
            </a:r>
            <a:endParaRPr b="1" sz="3500">
              <a:highlight>
                <a:srgbClr val="CC0000"/>
              </a:highlight>
              <a:latin typeface="Open Sans"/>
              <a:ea typeface="Open Sans"/>
              <a:cs typeface="Open Sans"/>
              <a:sym typeface="Open Sans"/>
            </a:endParaRPr>
          </a:p>
          <a:p>
            <a:pPr indent="0" lvl="0" marL="0" rtl="0" algn="l">
              <a:lnSpc>
                <a:spcPct val="115000"/>
              </a:lnSpc>
              <a:spcBef>
                <a:spcPts val="0"/>
              </a:spcBef>
              <a:spcAft>
                <a:spcPts val="0"/>
              </a:spcAft>
              <a:buNone/>
            </a:pPr>
            <a:r>
              <a:rPr lang="en" sz="3500">
                <a:latin typeface="Open Sans Light"/>
                <a:ea typeface="Open Sans Light"/>
                <a:cs typeface="Open Sans Light"/>
                <a:sym typeface="Open Sans Light"/>
              </a:rPr>
              <a:t>cbrownlee@thetrace.org</a:t>
            </a:r>
            <a:endParaRPr sz="3500">
              <a:latin typeface="Open Sans Light"/>
              <a:ea typeface="Open Sans Light"/>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Open Sans"/>
                <a:ea typeface="Open Sans"/>
                <a:cs typeface="Open Sans"/>
                <a:sym typeface="Open Sans"/>
              </a:rPr>
              <a:t>More gun laws people think we have </a:t>
            </a:r>
            <a:r>
              <a:rPr b="1" lang="en">
                <a:highlight>
                  <a:srgbClr val="CC0000"/>
                </a:highlight>
                <a:latin typeface="Open Sans"/>
                <a:ea typeface="Open Sans"/>
                <a:cs typeface="Open Sans"/>
                <a:sym typeface="Open Sans"/>
              </a:rPr>
              <a:t>but don’t</a:t>
            </a:r>
            <a:endParaRPr/>
          </a:p>
        </p:txBody>
      </p:sp>
      <p:sp>
        <p:nvSpPr>
          <p:cNvPr id="130" name="Google Shape;130;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Handgun ban for people under 21</a:t>
            </a:r>
            <a:endParaRPr/>
          </a:p>
          <a:p>
            <a:pPr indent="-317500" lvl="1" marL="914400" rtl="0" algn="l">
              <a:spcBef>
                <a:spcPts val="1000"/>
              </a:spcBef>
              <a:spcAft>
                <a:spcPts val="0"/>
              </a:spcAft>
              <a:buSzPts val="1400"/>
              <a:buChar char="○"/>
            </a:pPr>
            <a:r>
              <a:rPr lang="en"/>
              <a:t>Federal law prohibits handgun sales to minors and 18-to-20-year-olds — but only through federally licensed dealers. Private sales are allowed</a:t>
            </a:r>
            <a:endParaRPr/>
          </a:p>
          <a:p>
            <a:pPr indent="-342900" lvl="0" marL="457200" rtl="0" algn="l">
              <a:spcBef>
                <a:spcPts val="1000"/>
              </a:spcBef>
              <a:spcAft>
                <a:spcPts val="0"/>
              </a:spcAft>
              <a:buSzPts val="1800"/>
              <a:buChar char="●"/>
            </a:pPr>
            <a:r>
              <a:rPr lang="en"/>
              <a:t>Digital crime gun tracing</a:t>
            </a:r>
            <a:endParaRPr/>
          </a:p>
          <a:p>
            <a:pPr indent="-317500" lvl="1" marL="914400" rtl="0" algn="l">
              <a:spcBef>
                <a:spcPts val="1000"/>
              </a:spcBef>
              <a:spcAft>
                <a:spcPts val="0"/>
              </a:spcAft>
              <a:buSzPts val="1400"/>
              <a:buChar char="○"/>
            </a:pPr>
            <a:r>
              <a:rPr lang="en"/>
              <a:t>A 1986 federal law bans the digitizing of gun sales records, so agents at the ATF’s gun tracing center must thumb through paper documents by hand</a:t>
            </a:r>
            <a:endParaRPr/>
          </a:p>
          <a:p>
            <a:pPr indent="-342900" lvl="0" marL="457200" rtl="0" algn="l">
              <a:spcBef>
                <a:spcPts val="1000"/>
              </a:spcBef>
              <a:spcAft>
                <a:spcPts val="0"/>
              </a:spcAft>
              <a:buSzPts val="1800"/>
              <a:buChar char="●"/>
            </a:pPr>
            <a:r>
              <a:rPr lang="en"/>
              <a:t>Assault weapon purchasing ban for people under 21</a:t>
            </a:r>
            <a:endParaRPr/>
          </a:p>
          <a:p>
            <a:pPr indent="-317500" lvl="1" marL="914400" rtl="0" algn="l">
              <a:spcBef>
                <a:spcPts val="1000"/>
              </a:spcBef>
              <a:spcAft>
                <a:spcPts val="1000"/>
              </a:spcAft>
              <a:buSzPts val="1400"/>
              <a:buChar char="○"/>
            </a:pPr>
            <a:r>
              <a:rPr lang="en"/>
              <a:t>Only 10 states require buyers of semiautomatic rifles to be 21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31"/>
          <p:cNvSpPr txBox="1"/>
          <p:nvPr>
            <p:ph type="title"/>
          </p:nvPr>
        </p:nvSpPr>
        <p:spPr>
          <a:xfrm>
            <a:off x="457200" y="1788000"/>
            <a:ext cx="8229600" cy="156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500">
                <a:latin typeface="Open Sans"/>
                <a:ea typeface="Open Sans"/>
                <a:cs typeface="Open Sans"/>
                <a:sym typeface="Open Sans"/>
              </a:rPr>
              <a:t>Another </a:t>
            </a:r>
            <a:r>
              <a:rPr lang="en" sz="3500">
                <a:latin typeface="Open Sans"/>
                <a:ea typeface="Open Sans"/>
                <a:cs typeface="Open Sans"/>
                <a:sym typeface="Open Sans"/>
              </a:rPr>
              <a:t>barrier is </a:t>
            </a:r>
            <a:r>
              <a:rPr b="1" lang="en" sz="3500">
                <a:highlight>
                  <a:srgbClr val="CC0000"/>
                </a:highlight>
                <a:latin typeface="Open Sans"/>
                <a:ea typeface="Open Sans"/>
                <a:cs typeface="Open Sans"/>
                <a:sym typeface="Open Sans"/>
              </a:rPr>
              <a:t>lack of data</a:t>
            </a:r>
            <a:endParaRPr sz="35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Open Sans"/>
                <a:ea typeface="Open Sans"/>
                <a:cs typeface="Open Sans"/>
                <a:sym typeface="Open Sans"/>
              </a:rPr>
              <a:t>What we</a:t>
            </a:r>
            <a:r>
              <a:rPr lang="en">
                <a:latin typeface="Open Sans"/>
                <a:ea typeface="Open Sans"/>
                <a:cs typeface="Open Sans"/>
                <a:sym typeface="Open Sans"/>
              </a:rPr>
              <a:t> </a:t>
            </a:r>
            <a:r>
              <a:rPr b="1" lang="en">
                <a:highlight>
                  <a:srgbClr val="CC0000"/>
                </a:highlight>
                <a:latin typeface="Open Sans"/>
                <a:ea typeface="Open Sans"/>
                <a:cs typeface="Open Sans"/>
                <a:sym typeface="Open Sans"/>
              </a:rPr>
              <a:t>don’t know</a:t>
            </a:r>
            <a:endParaRPr/>
          </a:p>
          <a:p>
            <a:pPr indent="0" lvl="0" marL="0" rtl="0" algn="l">
              <a:spcBef>
                <a:spcPts val="0"/>
              </a:spcBef>
              <a:spcAft>
                <a:spcPts val="0"/>
              </a:spcAft>
              <a:buNone/>
            </a:pPr>
            <a:r>
              <a:t/>
            </a:r>
            <a:endParaRPr b="1">
              <a:latin typeface="Open Sans"/>
              <a:ea typeface="Open Sans"/>
              <a:cs typeface="Open Sans"/>
              <a:sym typeface="Open Sans"/>
            </a:endParaRPr>
          </a:p>
        </p:txBody>
      </p:sp>
      <p:sp>
        <p:nvSpPr>
          <p:cNvPr id="141" name="Google Shape;141;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Exactly how many guns are sold in the U.S. every year</a:t>
            </a:r>
            <a:endParaRPr/>
          </a:p>
          <a:p>
            <a:pPr indent="-342900" lvl="0" marL="457200" rtl="0" algn="l">
              <a:spcBef>
                <a:spcPts val="1000"/>
              </a:spcBef>
              <a:spcAft>
                <a:spcPts val="0"/>
              </a:spcAft>
              <a:buSzPts val="1800"/>
              <a:buChar char="●"/>
            </a:pPr>
            <a:r>
              <a:rPr lang="en"/>
              <a:t>Exactly how many Americans own guns</a:t>
            </a:r>
            <a:endParaRPr/>
          </a:p>
          <a:p>
            <a:pPr indent="-342900" lvl="0" marL="457200" rtl="0" algn="l">
              <a:spcBef>
                <a:spcPts val="1000"/>
              </a:spcBef>
              <a:spcAft>
                <a:spcPts val="0"/>
              </a:spcAft>
              <a:buSzPts val="1800"/>
              <a:buChar char="●"/>
            </a:pPr>
            <a:r>
              <a:rPr lang="en"/>
              <a:t>How many people are wounded by firearms each year</a:t>
            </a:r>
            <a:endParaRPr/>
          </a:p>
          <a:p>
            <a:pPr indent="-342900" lvl="0" marL="457200" rtl="0" algn="l">
              <a:spcBef>
                <a:spcPts val="1000"/>
              </a:spcBef>
              <a:spcAft>
                <a:spcPts val="0"/>
              </a:spcAft>
              <a:buSzPts val="1800"/>
              <a:buChar char="●"/>
            </a:pPr>
            <a:r>
              <a:rPr lang="en"/>
              <a:t>A reliable national incidence of violent crime</a:t>
            </a:r>
            <a:endParaRPr/>
          </a:p>
          <a:p>
            <a:pPr indent="-342900" lvl="0" marL="457200" rtl="0" algn="l">
              <a:spcBef>
                <a:spcPts val="1000"/>
              </a:spcBef>
              <a:spcAft>
                <a:spcPts val="0"/>
              </a:spcAft>
              <a:buSzPts val="1800"/>
              <a:buChar char="●"/>
            </a:pPr>
            <a:r>
              <a:rPr lang="en"/>
              <a:t>All of a gun’s previous owners</a:t>
            </a:r>
            <a:endParaRPr/>
          </a:p>
          <a:p>
            <a:pPr indent="0" lvl="0" marL="0" rtl="0" algn="l">
              <a:spcBef>
                <a:spcPts val="1000"/>
              </a:spcBef>
              <a:spcAft>
                <a:spcPts val="0"/>
              </a:spcAft>
              <a:buNone/>
            </a:pPr>
            <a:r>
              <a:t/>
            </a:r>
            <a:endParaRPr/>
          </a:p>
          <a:p>
            <a:pPr indent="0" lvl="0" marL="0" rtl="0" algn="l">
              <a:spcBef>
                <a:spcPts val="1000"/>
              </a:spcBef>
              <a:spcAft>
                <a:spcPts val="1000"/>
              </a:spcAft>
              <a:buNone/>
            </a:pPr>
            <a:r>
              <a:rPr lang="en"/>
              <a:t>But we do have estimates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5" name="Shape 145"/>
        <p:cNvGrpSpPr/>
        <p:nvPr/>
      </p:nvGrpSpPr>
      <p:grpSpPr>
        <a:xfrm>
          <a:off x="0" y="0"/>
          <a:ext cx="0" cy="0"/>
          <a:chOff x="0" y="0"/>
          <a:chExt cx="0" cy="0"/>
        </a:xfrm>
      </p:grpSpPr>
      <p:pic>
        <p:nvPicPr>
          <p:cNvPr id="146" name="Google Shape;146;p33"/>
          <p:cNvPicPr preferRelativeResize="0"/>
          <p:nvPr/>
        </p:nvPicPr>
        <p:blipFill>
          <a:blip r:embed="rId3">
            <a:alphaModFix amt="80000"/>
          </a:blip>
          <a:stretch>
            <a:fillRect/>
          </a:stretch>
        </p:blipFill>
        <p:spPr>
          <a:xfrm>
            <a:off x="211325" y="0"/>
            <a:ext cx="7697443" cy="5143500"/>
          </a:xfrm>
          <a:prstGeom prst="rect">
            <a:avLst/>
          </a:prstGeom>
          <a:noFill/>
          <a:ln>
            <a:noFill/>
          </a:ln>
        </p:spPr>
      </p:pic>
      <p:pic>
        <p:nvPicPr>
          <p:cNvPr id="147" name="Google Shape;147;p33"/>
          <p:cNvPicPr preferRelativeResize="0"/>
          <p:nvPr/>
        </p:nvPicPr>
        <p:blipFill>
          <a:blip r:embed="rId4">
            <a:alphaModFix/>
          </a:blip>
          <a:stretch>
            <a:fillRect/>
          </a:stretch>
        </p:blipFill>
        <p:spPr>
          <a:xfrm>
            <a:off x="7743675" y="2000250"/>
            <a:ext cx="1143000" cy="1143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