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94" r:id="rId3"/>
    <p:sldId id="270" r:id="rId4"/>
    <p:sldId id="268" r:id="rId5"/>
    <p:sldId id="281" r:id="rId6"/>
    <p:sldId id="317" r:id="rId7"/>
    <p:sldId id="302" r:id="rId8"/>
    <p:sldId id="306" r:id="rId9"/>
    <p:sldId id="308" r:id="rId10"/>
    <p:sldId id="292" r:id="rId11"/>
    <p:sldId id="309" r:id="rId12"/>
    <p:sldId id="312" r:id="rId13"/>
    <p:sldId id="307" r:id="rId14"/>
    <p:sldId id="314" r:id="rId15"/>
    <p:sldId id="311" r:id="rId16"/>
    <p:sldId id="303" r:id="rId17"/>
    <p:sldId id="310" r:id="rId18"/>
    <p:sldId id="301" r:id="rId19"/>
    <p:sldId id="313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4472C4"/>
    <a:srgbClr val="00736B"/>
    <a:srgbClr val="4F327F"/>
    <a:srgbClr val="D03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88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cconnect-my.sharepoint.com/personal/jill_simmerman_dhhs_nc_gov/Documents/CoS/Presentations/K12%20vs%20PreK%20vs%20Univ%20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736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DE-6746-87BF-8C99AB90D13B}"/>
              </c:ext>
            </c:extLst>
          </c:dPt>
          <c:dPt>
            <c:idx val="1"/>
            <c:bubble3D val="0"/>
            <c:spPr>
              <a:solidFill>
                <a:srgbClr val="4F32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8DE-6746-87BF-8C99AB90D1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69-4F19-B0CE-E25338ECF3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69-4F19-B0CE-E25338ECF36C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E-6746-87BF-8C99AB90D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cap="all" baseline="0" dirty="0">
                <a:effectLst/>
              </a:rPr>
              <a:t>Certified budgets SFY 2011-2012 </a:t>
            </a:r>
            <a:r>
              <a:rPr lang="en-US" sz="1800" b="1" i="0" cap="all" baseline="0" dirty="0" err="1">
                <a:effectLst/>
              </a:rPr>
              <a:t>tHRU</a:t>
            </a:r>
            <a:r>
              <a:rPr lang="en-US" sz="1800" b="1" i="0" cap="all" baseline="0" dirty="0">
                <a:effectLst/>
              </a:rPr>
              <a:t> </a:t>
            </a:r>
            <a:r>
              <a:rPr lang="en-US" sz="1800" b="1" i="0" cap="all" baseline="0" dirty="0" err="1">
                <a:effectLst/>
              </a:rPr>
              <a:t>sfy</a:t>
            </a:r>
            <a:r>
              <a:rPr lang="en-US" sz="1800" b="1" i="0" cap="all" baseline="0" dirty="0">
                <a:effectLst/>
              </a:rPr>
              <a:t> 2022- 2023</a:t>
            </a:r>
            <a:endParaRPr lang="en-US" sz="1800" dirty="0">
              <a:effectLst/>
            </a:endParaRPr>
          </a:p>
          <a:p>
            <a:pPr>
              <a:defRPr sz="1800"/>
            </a:pPr>
            <a:r>
              <a:rPr lang="en-US" sz="1800" b="0" i="0" cap="all" baseline="0" dirty="0">
                <a:effectLst/>
              </a:rPr>
              <a:t>APPROPRIATION AND LOTTERY RECEIPTS</a:t>
            </a:r>
            <a:endParaRPr lang="en-US" sz="1800" b="0" dirty="0">
              <a:effectLst/>
            </a:endParaRPr>
          </a:p>
          <a:p>
            <a:pPr>
              <a:defRPr sz="1800"/>
            </a:pPr>
            <a:r>
              <a:rPr lang="en-US" sz="1800" b="0" i="0" cap="all" baseline="0" dirty="0">
                <a:effectLst/>
              </a:rPr>
              <a:t>(ALL $ IN </a:t>
            </a:r>
            <a:r>
              <a:rPr lang="en-US" sz="1800" b="0" i="0" cap="all" baseline="0" dirty="0" err="1">
                <a:effectLst/>
              </a:rPr>
              <a:t>bILLIONS</a:t>
            </a:r>
            <a:r>
              <a:rPr lang="en-US" sz="1800" b="0" i="0" cap="all" baseline="0" dirty="0">
                <a:effectLst/>
              </a:rPr>
              <a:t>)</a:t>
            </a:r>
            <a:endParaRPr lang="en-US" sz="1800" b="0" dirty="0">
              <a:effectLst/>
            </a:endParaRPr>
          </a:p>
        </c:rich>
      </c:tx>
      <c:layout>
        <c:manualLayout>
          <c:xMode val="edge"/>
          <c:yMode val="edge"/>
          <c:x val="0.21734101828046212"/>
          <c:y val="6.640106241699867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174475715288065E-2"/>
          <c:y val="0.29534695350987167"/>
          <c:w val="0.91737856530309947"/>
          <c:h val="0.59758697723917831"/>
        </c:manualLayout>
      </c:layout>
      <c:lineChart>
        <c:grouping val="standard"/>
        <c:varyColors val="0"/>
        <c:ser>
          <c:idx val="0"/>
          <c:order val="0"/>
          <c:tx>
            <c:strRef>
              <c:f>Data!$A$12</c:f>
              <c:strCache>
                <c:ptCount val="1"/>
                <c:pt idx="0">
                  <c:v>Pre-K, SS, Subsidy, EI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cat>
            <c:strRef>
              <c:f>Data!$B$9:$M$9</c:f>
              <c:strCache>
                <c:ptCount val="12"/>
                <c:pt idx="0">
                  <c:v> 11-12 </c:v>
                </c:pt>
                <c:pt idx="1">
                  <c:v> 12-13 </c:v>
                </c:pt>
                <c:pt idx="2">
                  <c:v> 13-14 </c:v>
                </c:pt>
                <c:pt idx="3">
                  <c:v> 14-15 </c:v>
                </c:pt>
                <c:pt idx="4">
                  <c:v> 15-16 </c:v>
                </c:pt>
                <c:pt idx="5">
                  <c:v> 16-17 </c:v>
                </c:pt>
                <c:pt idx="6">
                  <c:v> 17-18 </c:v>
                </c:pt>
                <c:pt idx="7">
                  <c:v> 18-19 </c:v>
                </c:pt>
                <c:pt idx="8">
                  <c:v> 19-20 </c:v>
                </c:pt>
                <c:pt idx="9">
                  <c:v> 20-21 </c:v>
                </c:pt>
                <c:pt idx="10">
                  <c:v> 21-22 </c:v>
                </c:pt>
                <c:pt idx="11">
                  <c:v> 22-23 </c:v>
                </c:pt>
              </c:strCache>
            </c:strRef>
          </c:cat>
          <c:val>
            <c:numRef>
              <c:f>Data!$B$12:$M$12</c:f>
              <c:numCache>
                <c:formatCode>_("$"* #,##0.00_);_("$"* \(#,##0.00\);_("$"* "-"??_);_(@_)</c:formatCode>
                <c:ptCount val="12"/>
                <c:pt idx="0">
                  <c:v>0.358417027</c:v>
                </c:pt>
                <c:pt idx="1">
                  <c:v>0.34753443000000001</c:v>
                </c:pt>
                <c:pt idx="2">
                  <c:v>0.34376258799999998</c:v>
                </c:pt>
                <c:pt idx="3">
                  <c:v>0.311463975</c:v>
                </c:pt>
                <c:pt idx="4">
                  <c:v>0.32891993000000003</c:v>
                </c:pt>
                <c:pt idx="5">
                  <c:v>0.333328666</c:v>
                </c:pt>
                <c:pt idx="6">
                  <c:v>0.36611872299999998</c:v>
                </c:pt>
                <c:pt idx="7">
                  <c:v>0.32637722600000002</c:v>
                </c:pt>
                <c:pt idx="8">
                  <c:v>0.327192021</c:v>
                </c:pt>
                <c:pt idx="9">
                  <c:v>0.32597541899999999</c:v>
                </c:pt>
                <c:pt idx="10">
                  <c:v>0.34006053200000003</c:v>
                </c:pt>
                <c:pt idx="11">
                  <c:v>0.35092536400000002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66-E84C-A24B-CB9AE6833728}"/>
            </c:ext>
          </c:extLst>
        </c:ser>
        <c:ser>
          <c:idx val="1"/>
          <c:order val="1"/>
          <c:tx>
            <c:strRef>
              <c:f>Data!$A$10</c:f>
              <c:strCache>
                <c:ptCount val="1"/>
                <c:pt idx="0">
                  <c:v>K-12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chemeClr val="accent2"/>
                </a:solidFill>
              </a:ln>
              <a:effectLst/>
            </c:spPr>
          </c:marker>
          <c:cat>
            <c:strRef>
              <c:f>Data!$B$9:$M$9</c:f>
              <c:strCache>
                <c:ptCount val="12"/>
                <c:pt idx="0">
                  <c:v> 11-12 </c:v>
                </c:pt>
                <c:pt idx="1">
                  <c:v> 12-13 </c:v>
                </c:pt>
                <c:pt idx="2">
                  <c:v> 13-14 </c:v>
                </c:pt>
                <c:pt idx="3">
                  <c:v> 14-15 </c:v>
                </c:pt>
                <c:pt idx="4">
                  <c:v> 15-16 </c:v>
                </c:pt>
                <c:pt idx="5">
                  <c:v> 16-17 </c:v>
                </c:pt>
                <c:pt idx="6">
                  <c:v> 17-18 </c:v>
                </c:pt>
                <c:pt idx="7">
                  <c:v> 18-19 </c:v>
                </c:pt>
                <c:pt idx="8">
                  <c:v> 19-20 </c:v>
                </c:pt>
                <c:pt idx="9">
                  <c:v> 20-21 </c:v>
                </c:pt>
                <c:pt idx="10">
                  <c:v> 21-22 </c:v>
                </c:pt>
                <c:pt idx="11">
                  <c:v> 22-23 </c:v>
                </c:pt>
              </c:strCache>
            </c:strRef>
          </c:cat>
          <c:val>
            <c:numRef>
              <c:f>Data!$B$10:$M$10</c:f>
              <c:numCache>
                <c:formatCode>_("$"* #,##0.00_);_("$"* \(#,##0.00\);_("$"* "-"??_);_(@_)</c:formatCode>
                <c:ptCount val="12"/>
                <c:pt idx="0">
                  <c:v>7.6851352449999997</c:v>
                </c:pt>
                <c:pt idx="1">
                  <c:v>7.7435820260000003</c:v>
                </c:pt>
                <c:pt idx="2">
                  <c:v>8.1000325719999999</c:v>
                </c:pt>
                <c:pt idx="3">
                  <c:v>8.4743816729999999</c:v>
                </c:pt>
                <c:pt idx="4">
                  <c:v>8.8287244539999996</c:v>
                </c:pt>
                <c:pt idx="5">
                  <c:v>9.1071424400000005</c:v>
                </c:pt>
                <c:pt idx="6">
                  <c:v>9.4750697109999997</c:v>
                </c:pt>
                <c:pt idx="7">
                  <c:v>9.9549264720000004</c:v>
                </c:pt>
                <c:pt idx="8">
                  <c:v>10.163629406</c:v>
                </c:pt>
                <c:pt idx="9">
                  <c:v>10.397292519000001</c:v>
                </c:pt>
                <c:pt idx="10">
                  <c:v>10.60275077</c:v>
                </c:pt>
                <c:pt idx="11">
                  <c:v>11.687368297000001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66-E84C-A24B-CB9AE6833728}"/>
            </c:ext>
          </c:extLst>
        </c:ser>
        <c:ser>
          <c:idx val="2"/>
          <c:order val="2"/>
          <c:tx>
            <c:strRef>
              <c:f>Data!$A$11</c:f>
              <c:strCache>
                <c:ptCount val="1"/>
                <c:pt idx="0">
                  <c:v>Higher Education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76200">
                <a:solidFill>
                  <a:schemeClr val="accent3"/>
                </a:solidFill>
              </a:ln>
              <a:effectLst/>
            </c:spPr>
          </c:marker>
          <c:cat>
            <c:strRef>
              <c:f>Data!$B$9:$M$9</c:f>
              <c:strCache>
                <c:ptCount val="12"/>
                <c:pt idx="0">
                  <c:v> 11-12 </c:v>
                </c:pt>
                <c:pt idx="1">
                  <c:v> 12-13 </c:v>
                </c:pt>
                <c:pt idx="2">
                  <c:v> 13-14 </c:v>
                </c:pt>
                <c:pt idx="3">
                  <c:v> 14-15 </c:v>
                </c:pt>
                <c:pt idx="4">
                  <c:v> 15-16 </c:v>
                </c:pt>
                <c:pt idx="5">
                  <c:v> 16-17 </c:v>
                </c:pt>
                <c:pt idx="6">
                  <c:v> 17-18 </c:v>
                </c:pt>
                <c:pt idx="7">
                  <c:v> 18-19 </c:v>
                </c:pt>
                <c:pt idx="8">
                  <c:v> 19-20 </c:v>
                </c:pt>
                <c:pt idx="9">
                  <c:v> 20-21 </c:v>
                </c:pt>
                <c:pt idx="10">
                  <c:v> 21-22 </c:v>
                </c:pt>
                <c:pt idx="11">
                  <c:v> 22-23 </c:v>
                </c:pt>
              </c:strCache>
            </c:strRef>
          </c:cat>
          <c:val>
            <c:numRef>
              <c:f>Data!$B$11:$M$11</c:f>
              <c:numCache>
                <c:formatCode>_("$"* #,##0.00_);_("$"* \(#,##0.00\);_("$"* "-"??_);_(@_)</c:formatCode>
                <c:ptCount val="12"/>
                <c:pt idx="0">
                  <c:v>3.5078540359999999</c:v>
                </c:pt>
                <c:pt idx="1">
                  <c:v>3.5659461690000001</c:v>
                </c:pt>
                <c:pt idx="2">
                  <c:v>3.6043437370000002</c:v>
                </c:pt>
                <c:pt idx="3">
                  <c:v>3.6702942080000001</c:v>
                </c:pt>
                <c:pt idx="4">
                  <c:v>3.8156295760000001</c:v>
                </c:pt>
                <c:pt idx="5">
                  <c:v>3.9482788329999998</c:v>
                </c:pt>
                <c:pt idx="6">
                  <c:v>4.016116469</c:v>
                </c:pt>
                <c:pt idx="7">
                  <c:v>4.2130982069999998</c:v>
                </c:pt>
                <c:pt idx="8">
                  <c:v>4.3348697730000003</c:v>
                </c:pt>
                <c:pt idx="9">
                  <c:v>4.407893821</c:v>
                </c:pt>
                <c:pt idx="10">
                  <c:v>4.8444545919999999</c:v>
                </c:pt>
                <c:pt idx="11">
                  <c:v>5.2000836340000003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66-E84C-A24B-CB9AE6833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8737359"/>
        <c:axId val="638741103"/>
      </c:lineChart>
      <c:catAx>
        <c:axId val="63873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8741103"/>
        <c:crosses val="autoZero"/>
        <c:auto val="1"/>
        <c:lblAlgn val="ctr"/>
        <c:lblOffset val="100"/>
        <c:noMultiLvlLbl val="0"/>
      </c:catAx>
      <c:valAx>
        <c:axId val="638741103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8737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20286449342348"/>
          <c:y val="0.23027491200314218"/>
          <c:w val="0.54103625710664882"/>
          <c:h val="3.7350859031067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E64011-96A8-3B47-90F1-F4F1984F078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761FA5-E95F-E846-B22F-9326008B8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0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124635" y="2721928"/>
            <a:ext cx="8027894" cy="88666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24635" y="3700351"/>
            <a:ext cx="8027894" cy="7112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Presentation Subhead </a:t>
            </a:r>
          </a:p>
        </p:txBody>
      </p:sp>
      <p:sp>
        <p:nvSpPr>
          <p:cNvPr id="27" name="Rectangle 26"/>
          <p:cNvSpPr/>
          <p:nvPr userDrawn="1"/>
        </p:nvSpPr>
        <p:spPr>
          <a:xfrm rot="5400000" flipV="1">
            <a:off x="-3203810" y="3316090"/>
            <a:ext cx="6858004" cy="225819"/>
          </a:xfrm>
          <a:prstGeom prst="rect">
            <a:avLst/>
          </a:prstGeom>
          <a:solidFill>
            <a:srgbClr val="007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 rot="5400000" flipV="1">
            <a:off x="-2892684" y="3316093"/>
            <a:ext cx="6858001" cy="22581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 rot="5400000" flipV="1">
            <a:off x="-2577640" y="3312170"/>
            <a:ext cx="6858004" cy="233655"/>
          </a:xfrm>
          <a:prstGeom prst="rect">
            <a:avLst/>
          </a:prstGeom>
          <a:solidFill>
            <a:srgbClr val="D0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72853-4546-A5ED-848F-340106312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190522" y="1331662"/>
            <a:ext cx="5615547" cy="8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4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246" y="278589"/>
            <a:ext cx="975200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310246" y="1604153"/>
            <a:ext cx="9752006" cy="3976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1600"/>
              </a:spcBef>
              <a:defRPr/>
            </a:lvl1pPr>
            <a:lvl2pPr>
              <a:spcBef>
                <a:spcPts val="1600"/>
              </a:spcBef>
              <a:defRPr/>
            </a:lvl2pPr>
            <a:lvl3pPr>
              <a:spcBef>
                <a:spcPts val="160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6218031"/>
            <a:ext cx="2871848" cy="87519"/>
          </a:xfrm>
          <a:prstGeom prst="rect">
            <a:avLst/>
          </a:prstGeom>
          <a:solidFill>
            <a:srgbClr val="007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2871848" y="6218031"/>
            <a:ext cx="2897443" cy="875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5769291" y="6218031"/>
            <a:ext cx="2933278" cy="87519"/>
          </a:xfrm>
          <a:prstGeom prst="rect">
            <a:avLst/>
          </a:prstGeom>
          <a:solidFill>
            <a:srgbClr val="D0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E53DD-8B83-BFD2-D20E-3E1962D596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56798" y="5871476"/>
            <a:ext cx="4389703" cy="69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3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98905"/>
            <a:ext cx="85907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 text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Sub bullet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-1117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0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45600" y="-114300"/>
            <a:ext cx="2946400" cy="6972300"/>
            <a:chOff x="0" y="0"/>
            <a:chExt cx="1279407" cy="27544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9407" cy="2754489"/>
            </a:xfrm>
            <a:custGeom>
              <a:avLst/>
              <a:gdLst/>
              <a:ahLst/>
              <a:cxnLst/>
              <a:rect l="l" t="t" r="r" b="b"/>
              <a:pathLst>
                <a:path w="1279407" h="2754489">
                  <a:moveTo>
                    <a:pt x="0" y="0"/>
                  </a:moveTo>
                  <a:lnTo>
                    <a:pt x="1279407" y="0"/>
                  </a:lnTo>
                  <a:lnTo>
                    <a:pt x="1279407" y="2754489"/>
                  </a:lnTo>
                  <a:lnTo>
                    <a:pt x="0" y="2754489"/>
                  </a:lnTo>
                  <a:close/>
                </a:path>
              </a:pathLst>
            </a:custGeom>
            <a:solidFill>
              <a:srgbClr val="FBCE3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9627473" y="5039843"/>
            <a:ext cx="2182654" cy="1667046"/>
          </a:xfrm>
          <a:custGeom>
            <a:avLst/>
            <a:gdLst/>
            <a:ahLst/>
            <a:cxnLst/>
            <a:rect l="l" t="t" r="r" b="b"/>
            <a:pathLst>
              <a:path w="3273981" h="2500569">
                <a:moveTo>
                  <a:pt x="0" y="0"/>
                </a:moveTo>
                <a:lnTo>
                  <a:pt x="3273981" y="0"/>
                </a:lnTo>
                <a:lnTo>
                  <a:pt x="3273981" y="2500569"/>
                </a:lnTo>
                <a:lnTo>
                  <a:pt x="0" y="2500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568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0" y="5642159"/>
            <a:ext cx="9245600" cy="385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333" dirty="0">
                <a:solidFill>
                  <a:srgbClr val="000000"/>
                </a:solidFill>
                <a:latin typeface="Arial" panose="020B0604020202020204" pitchFamily="34" charset="0"/>
              </a:rPr>
              <a:t>January 24,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B077C-1C0A-0D21-A463-C4582635914F}"/>
              </a:ext>
            </a:extLst>
          </p:cNvPr>
          <p:cNvSpPr txBox="1"/>
          <p:nvPr/>
        </p:nvSpPr>
        <p:spPr>
          <a:xfrm>
            <a:off x="0" y="839554"/>
            <a:ext cx="9245600" cy="2328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Press Foundation’s </a:t>
            </a: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endParaRPr lang="en-US" sz="4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Future </a:t>
            </a:r>
            <a:r>
              <a:rPr lang="en-US" sz="4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 the American Child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4151388"/>
            <a:ext cx="9245599" cy="8866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Janet Singerman </a:t>
            </a:r>
            <a:b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Care Resources Inc.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61096" y="16312"/>
            <a:ext cx="12314192" cy="927100"/>
            <a:chOff x="0" y="0"/>
            <a:chExt cx="4864866" cy="36626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64866" cy="366262"/>
            </a:xfrm>
            <a:custGeom>
              <a:avLst/>
              <a:gdLst/>
              <a:ahLst/>
              <a:cxnLst/>
              <a:rect l="l" t="t" r="r" b="b"/>
              <a:pathLst>
                <a:path w="4864866" h="366262">
                  <a:moveTo>
                    <a:pt x="0" y="0"/>
                  </a:moveTo>
                  <a:lnTo>
                    <a:pt x="4864866" y="0"/>
                  </a:lnTo>
                  <a:lnTo>
                    <a:pt x="4864866" y="366262"/>
                  </a:lnTo>
                  <a:lnTo>
                    <a:pt x="0" y="366262"/>
                  </a:lnTo>
                  <a:close/>
                </a:path>
              </a:pathLst>
            </a:custGeom>
            <a:solidFill>
              <a:srgbClr val="FBCE3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120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1600" y="325070"/>
            <a:ext cx="1186251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2"/>
              </a:lnSpc>
            </a:pPr>
            <a:r>
              <a:rPr lang="en-US" sz="2133" b="1" spc="195" dirty="0">
                <a:solidFill>
                  <a:srgbClr val="FFFFFF"/>
                </a:solidFill>
                <a:latin typeface="Arial Black" panose="020B0604020202020204" pitchFamily="34" charset="0"/>
              </a:rPr>
              <a:t>AVERAGE CHILD CARE FEE AS % OF MEDIAN HOUSEHOLD INCOME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F23B467-1C3A-D956-E87B-0E7102652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t="7613" r="15686" b="73356"/>
          <a:stretch/>
        </p:blipFill>
        <p:spPr>
          <a:xfrm>
            <a:off x="211596" y="2259065"/>
            <a:ext cx="11760915" cy="217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8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84C06-F9D6-42FA-4767-D4B1BF155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>
            <a:extLst>
              <a:ext uri="{FF2B5EF4-FFF2-40B4-BE49-F238E27FC236}">
                <a16:creationId xmlns:a16="http://schemas.microsoft.com/office/drawing/2014/main" id="{6C122FD6-CDA2-84CD-0754-6350FFA2E94A}"/>
              </a:ext>
            </a:extLst>
          </p:cNvPr>
          <p:cNvGrpSpPr/>
          <p:nvPr/>
        </p:nvGrpSpPr>
        <p:grpSpPr>
          <a:xfrm>
            <a:off x="-76370" y="0"/>
            <a:ext cx="12314192" cy="927100"/>
            <a:chOff x="0" y="0"/>
            <a:chExt cx="4864866" cy="3662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C2EEACE-5986-14EA-EFBA-4EBE5C1AB4ED}"/>
                </a:ext>
              </a:extLst>
            </p:cNvPr>
            <p:cNvSpPr/>
            <p:nvPr/>
          </p:nvSpPr>
          <p:spPr>
            <a:xfrm>
              <a:off x="0" y="0"/>
              <a:ext cx="4864866" cy="366262"/>
            </a:xfrm>
            <a:custGeom>
              <a:avLst/>
              <a:gdLst/>
              <a:ahLst/>
              <a:cxnLst/>
              <a:rect l="l" t="t" r="r" b="b"/>
              <a:pathLst>
                <a:path w="4864866" h="366262">
                  <a:moveTo>
                    <a:pt x="0" y="0"/>
                  </a:moveTo>
                  <a:lnTo>
                    <a:pt x="4864866" y="0"/>
                  </a:lnTo>
                  <a:lnTo>
                    <a:pt x="4864866" y="366262"/>
                  </a:lnTo>
                  <a:lnTo>
                    <a:pt x="0" y="366262"/>
                  </a:lnTo>
                  <a:close/>
                </a:path>
              </a:pathLst>
            </a:custGeom>
            <a:solidFill>
              <a:srgbClr val="FBCE3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9AA6C273-3011-474D-DDCF-2E259178322D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1200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FBCB0D75-8EBF-DEEC-341A-F0D200C7DD88}"/>
              </a:ext>
            </a:extLst>
          </p:cNvPr>
          <p:cNvSpPr txBox="1"/>
          <p:nvPr/>
        </p:nvSpPr>
        <p:spPr>
          <a:xfrm>
            <a:off x="481787" y="325070"/>
            <a:ext cx="1070004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2"/>
              </a:lnSpc>
            </a:pPr>
            <a:r>
              <a:rPr lang="en-US" sz="3422" b="1" spc="195" dirty="0">
                <a:solidFill>
                  <a:srgbClr val="FFFFFF"/>
                </a:solidFill>
                <a:latin typeface="Arial Black" panose="020B0604020202020204" pitchFamily="34" charset="0"/>
              </a:rPr>
              <a:t>WHO PAYS FOR CHILD CARE IN NC?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A626BF3-8AC3-DB7A-4A94-4EE25CD97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6678486"/>
              </p:ext>
            </p:extLst>
          </p:nvPr>
        </p:nvGraphicFramePr>
        <p:xfrm>
          <a:off x="2032000" y="124685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9168ED4-3A40-00F7-C49B-BA4B406CC3E6}"/>
              </a:ext>
            </a:extLst>
          </p:cNvPr>
          <p:cNvSpPr txBox="1"/>
          <p:nvPr/>
        </p:nvSpPr>
        <p:spPr>
          <a:xfrm>
            <a:off x="6436426" y="2395847"/>
            <a:ext cx="1638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and Federal Subsidy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7361C4-334F-B0EA-C14C-5DD9DE7BDBB9}"/>
              </a:ext>
            </a:extLst>
          </p:cNvPr>
          <p:cNvSpPr txBox="1"/>
          <p:nvPr/>
        </p:nvSpPr>
        <p:spPr>
          <a:xfrm>
            <a:off x="4193015" y="3581400"/>
            <a:ext cx="1638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</a:t>
            </a:r>
          </a:p>
        </p:txBody>
      </p:sp>
    </p:spTree>
    <p:extLst>
      <p:ext uri="{BB962C8B-B14F-4D97-AF65-F5344CB8AC3E}">
        <p14:creationId xmlns:p14="http://schemas.microsoft.com/office/powerpoint/2010/main" val="100443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30F74-55C9-6CE8-E01D-863DABA51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>
            <a:extLst>
              <a:ext uri="{FF2B5EF4-FFF2-40B4-BE49-F238E27FC236}">
                <a16:creationId xmlns:a16="http://schemas.microsoft.com/office/drawing/2014/main" id="{6AA48A48-D330-2496-3987-1EC29A755F51}"/>
              </a:ext>
            </a:extLst>
          </p:cNvPr>
          <p:cNvGrpSpPr/>
          <p:nvPr/>
        </p:nvGrpSpPr>
        <p:grpSpPr>
          <a:xfrm>
            <a:off x="-61096" y="0"/>
            <a:ext cx="12314192" cy="927100"/>
            <a:chOff x="0" y="0"/>
            <a:chExt cx="4864866" cy="3662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71EAFF3-56D9-6160-A9F3-24503762ECB3}"/>
                </a:ext>
              </a:extLst>
            </p:cNvPr>
            <p:cNvSpPr/>
            <p:nvPr/>
          </p:nvSpPr>
          <p:spPr>
            <a:xfrm>
              <a:off x="0" y="0"/>
              <a:ext cx="4864866" cy="366262"/>
            </a:xfrm>
            <a:custGeom>
              <a:avLst/>
              <a:gdLst/>
              <a:ahLst/>
              <a:cxnLst/>
              <a:rect l="l" t="t" r="r" b="b"/>
              <a:pathLst>
                <a:path w="4864866" h="366262">
                  <a:moveTo>
                    <a:pt x="0" y="0"/>
                  </a:moveTo>
                  <a:lnTo>
                    <a:pt x="4864866" y="0"/>
                  </a:lnTo>
                  <a:lnTo>
                    <a:pt x="4864866" y="366262"/>
                  </a:lnTo>
                  <a:lnTo>
                    <a:pt x="0" y="366262"/>
                  </a:lnTo>
                  <a:close/>
                </a:path>
              </a:pathLst>
            </a:custGeom>
            <a:solidFill>
              <a:srgbClr val="FBCE3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9AC5637B-5062-CC0B-2263-555BAE8691C7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1200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AB49F1A6-09F4-6ED5-3108-80FFDE4E1367}"/>
              </a:ext>
            </a:extLst>
          </p:cNvPr>
          <p:cNvSpPr txBox="1"/>
          <p:nvPr/>
        </p:nvSpPr>
        <p:spPr>
          <a:xfrm>
            <a:off x="481787" y="325070"/>
            <a:ext cx="1070004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2"/>
              </a:lnSpc>
            </a:pPr>
            <a:r>
              <a:rPr lang="en-US" sz="3400" b="1" spc="195" dirty="0">
                <a:solidFill>
                  <a:srgbClr val="FFFFFF"/>
                </a:solidFill>
                <a:latin typeface="Arial Black" panose="020B0604020202020204" pitchFamily="34" charset="0"/>
              </a:rPr>
              <a:t>DRIVING THE SHORTFALL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19E79-82DA-0F25-77E8-7C0652572EBA}"/>
              </a:ext>
            </a:extLst>
          </p:cNvPr>
          <p:cNvSpPr txBox="1">
            <a:spLocks/>
          </p:cNvSpPr>
          <p:nvPr/>
        </p:nvSpPr>
        <p:spPr>
          <a:xfrm>
            <a:off x="9963397" y="6431445"/>
            <a:ext cx="2041285" cy="33020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10A87-AECA-A49D-8B07-AF84E1D71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90" t="18097" r="16638" b="6676"/>
          <a:stretch/>
        </p:blipFill>
        <p:spPr>
          <a:xfrm>
            <a:off x="1442761" y="1111805"/>
            <a:ext cx="9306477" cy="55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46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DBFBD-F477-BD51-5B04-8FA44A2F4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>
            <a:extLst>
              <a:ext uri="{FF2B5EF4-FFF2-40B4-BE49-F238E27FC236}">
                <a16:creationId xmlns:a16="http://schemas.microsoft.com/office/drawing/2014/main" id="{46C26A8C-E8E9-C10A-4F11-19581DE91B93}"/>
              </a:ext>
            </a:extLst>
          </p:cNvPr>
          <p:cNvGrpSpPr/>
          <p:nvPr/>
        </p:nvGrpSpPr>
        <p:grpSpPr>
          <a:xfrm>
            <a:off x="-76370" y="0"/>
            <a:ext cx="12314192" cy="927100"/>
            <a:chOff x="0" y="0"/>
            <a:chExt cx="4864866" cy="3662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E551E54-1D04-0A2D-D60F-4C41BD65BABE}"/>
                </a:ext>
              </a:extLst>
            </p:cNvPr>
            <p:cNvSpPr/>
            <p:nvPr/>
          </p:nvSpPr>
          <p:spPr>
            <a:xfrm>
              <a:off x="0" y="0"/>
              <a:ext cx="4864866" cy="366262"/>
            </a:xfrm>
            <a:custGeom>
              <a:avLst/>
              <a:gdLst/>
              <a:ahLst/>
              <a:cxnLst/>
              <a:rect l="l" t="t" r="r" b="b"/>
              <a:pathLst>
                <a:path w="4864866" h="366262">
                  <a:moveTo>
                    <a:pt x="0" y="0"/>
                  </a:moveTo>
                  <a:lnTo>
                    <a:pt x="4864866" y="0"/>
                  </a:lnTo>
                  <a:lnTo>
                    <a:pt x="4864866" y="366262"/>
                  </a:lnTo>
                  <a:lnTo>
                    <a:pt x="0" y="366262"/>
                  </a:lnTo>
                  <a:close/>
                </a:path>
              </a:pathLst>
            </a:custGeom>
            <a:solidFill>
              <a:srgbClr val="FBCE3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7735BF50-B07B-24E5-60A4-BAFAEF3D1615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1200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A47D9A39-70DA-36C3-8E9F-7FC23A33302B}"/>
              </a:ext>
            </a:extLst>
          </p:cNvPr>
          <p:cNvSpPr txBox="1"/>
          <p:nvPr/>
        </p:nvSpPr>
        <p:spPr>
          <a:xfrm>
            <a:off x="481787" y="325070"/>
            <a:ext cx="1070004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2"/>
              </a:lnSpc>
            </a:pPr>
            <a:r>
              <a:rPr lang="en-US" sz="3422" b="1" spc="195" dirty="0">
                <a:solidFill>
                  <a:srgbClr val="FFFFFF"/>
                </a:solidFill>
                <a:latin typeface="Arial Black" panose="020B0604020202020204" pitchFamily="34" charset="0"/>
              </a:rPr>
              <a:t>HOW IS NC INVESTING?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94C2881C-DC3C-5F9B-573C-BB7B8A4638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729975"/>
              </p:ext>
            </p:extLst>
          </p:nvPr>
        </p:nvGraphicFramePr>
        <p:xfrm>
          <a:off x="484187" y="1368011"/>
          <a:ext cx="11223625" cy="4908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3184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F8A77-CDBE-E988-68D1-C5483DA03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>
            <a:extLst>
              <a:ext uri="{FF2B5EF4-FFF2-40B4-BE49-F238E27FC236}">
                <a16:creationId xmlns:a16="http://schemas.microsoft.com/office/drawing/2014/main" id="{F7D93447-8370-B211-1301-03BC77147019}"/>
              </a:ext>
            </a:extLst>
          </p:cNvPr>
          <p:cNvGrpSpPr/>
          <p:nvPr/>
        </p:nvGrpSpPr>
        <p:grpSpPr>
          <a:xfrm>
            <a:off x="-76370" y="0"/>
            <a:ext cx="12314192" cy="927100"/>
            <a:chOff x="0" y="0"/>
            <a:chExt cx="4864866" cy="3662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E23E686-7909-0D62-5A4A-395BDC06D3CD}"/>
                </a:ext>
              </a:extLst>
            </p:cNvPr>
            <p:cNvSpPr/>
            <p:nvPr/>
          </p:nvSpPr>
          <p:spPr>
            <a:xfrm>
              <a:off x="0" y="0"/>
              <a:ext cx="4864866" cy="366262"/>
            </a:xfrm>
            <a:custGeom>
              <a:avLst/>
              <a:gdLst/>
              <a:ahLst/>
              <a:cxnLst/>
              <a:rect l="l" t="t" r="r" b="b"/>
              <a:pathLst>
                <a:path w="4864866" h="366262">
                  <a:moveTo>
                    <a:pt x="0" y="0"/>
                  </a:moveTo>
                  <a:lnTo>
                    <a:pt x="4864866" y="0"/>
                  </a:lnTo>
                  <a:lnTo>
                    <a:pt x="4864866" y="366262"/>
                  </a:lnTo>
                  <a:lnTo>
                    <a:pt x="0" y="366262"/>
                  </a:lnTo>
                  <a:close/>
                </a:path>
              </a:pathLst>
            </a:custGeom>
            <a:solidFill>
              <a:srgbClr val="FBCE3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6394E1CE-7371-5804-9D73-1E158450AFCE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1200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444D078D-271A-6FCD-C4A9-E21E9AFE1084}"/>
              </a:ext>
            </a:extLst>
          </p:cNvPr>
          <p:cNvSpPr txBox="1"/>
          <p:nvPr/>
        </p:nvSpPr>
        <p:spPr>
          <a:xfrm>
            <a:off x="-76370" y="232621"/>
            <a:ext cx="1226837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2"/>
              </a:lnSpc>
            </a:pPr>
            <a:r>
              <a:rPr lang="en-US" sz="3000" b="1" spc="195" dirty="0">
                <a:solidFill>
                  <a:srgbClr val="FFFFFF"/>
                </a:solidFill>
                <a:latin typeface="Arial Black" panose="020B0604020202020204" pitchFamily="34" charset="0"/>
              </a:rPr>
              <a:t>FEDERAL PANDEMIC CHILD CARE FUNDING IN NC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E9A9B5-017F-B405-6DD4-CC88635D78D4}"/>
              </a:ext>
            </a:extLst>
          </p:cNvPr>
          <p:cNvSpPr txBox="1"/>
          <p:nvPr/>
        </p:nvSpPr>
        <p:spPr>
          <a:xfrm>
            <a:off x="749300" y="1651000"/>
            <a:ext cx="10909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SzPts val="1000"/>
              <a:tabLst>
                <a:tab pos="914400" algn="l"/>
              </a:tabLst>
            </a:pPr>
            <a:r>
              <a:rPr lang="en-US" sz="2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CARES Funding: 	$118,135,976 </a:t>
            </a:r>
            <a:endParaRPr lang="en-US" sz="2400" dirty="0">
              <a:solidFill>
                <a:srgbClr val="32323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SzPts val="1000"/>
              <a:tabLst>
                <a:tab pos="914400" algn="l"/>
              </a:tabLst>
            </a:pPr>
            <a:endParaRPr lang="en-US" sz="2400" dirty="0">
              <a:solidFill>
                <a:srgbClr val="32323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buSzPts val="1000"/>
              <a:tabLst>
                <a:tab pos="914400" algn="l"/>
              </a:tabLst>
            </a:pPr>
            <a:r>
              <a:rPr lang="en-US" sz="2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CRRSA Funding: 	$335,912,393 </a:t>
            </a:r>
            <a:endParaRPr lang="en-US" sz="2400" dirty="0">
              <a:solidFill>
                <a:srgbClr val="32323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SzPts val="1000"/>
              <a:tabLst>
                <a:tab pos="914400" algn="l"/>
              </a:tabLst>
            </a:pPr>
            <a:endParaRPr lang="en-US" sz="2400" dirty="0">
              <a:solidFill>
                <a:srgbClr val="32323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buSzPts val="1000"/>
              <a:tabLst>
                <a:tab pos="914400" algn="l"/>
              </a:tabLst>
            </a:pPr>
            <a:r>
              <a:rPr lang="en-US" sz="2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ARPA Funding: 		$1,308,545,248 (72.24% of total)</a:t>
            </a:r>
          </a:p>
          <a:p>
            <a:pPr lvl="1">
              <a:buSzPts val="1000"/>
              <a:tabLst>
                <a:tab pos="914400" algn="l"/>
              </a:tabLst>
            </a:pPr>
            <a:endParaRPr lang="en-US" sz="2400" dirty="0">
              <a:solidFill>
                <a:srgbClr val="32323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 indent="-285750">
              <a:buSzPts val="1000"/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r>
              <a:rPr lang="en-US" sz="2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ARPA from CCDF: $502,777,789</a:t>
            </a:r>
            <a:endParaRPr lang="en-US" sz="2400" dirty="0">
              <a:solidFill>
                <a:srgbClr val="32323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 indent="-285750">
              <a:buSzPts val="1000"/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r>
              <a:rPr lang="en-US" sz="2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ARPA from Stabilization: $805,767,459.00</a:t>
            </a:r>
          </a:p>
          <a:p>
            <a:pPr marL="1200150" lvl="2" indent="-285750">
              <a:buSzPts val="1000"/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endParaRPr lang="en-US" sz="2400" dirty="0">
              <a:solidFill>
                <a:srgbClr val="32323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 indent="-285750">
              <a:buSzPts val="1000"/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endParaRPr lang="en-US" sz="2400" dirty="0">
              <a:solidFill>
                <a:srgbClr val="32323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SzPts val="1000"/>
              <a:tabLst>
                <a:tab pos="13716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TOTAL: $1,762,593,617 ($170.02 per capita)  </a:t>
            </a:r>
          </a:p>
          <a:p>
            <a:pPr>
              <a:buSzPts val="1000"/>
              <a:tabLst>
                <a:tab pos="1371600" algn="l"/>
              </a:tabLst>
            </a:pPr>
            <a:endParaRPr lang="en-US" sz="2400" dirty="0">
              <a:solidFill>
                <a:srgbClr val="32323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6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087A9-EE3E-B926-6333-AFE7F2A2E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>
            <a:extLst>
              <a:ext uri="{FF2B5EF4-FFF2-40B4-BE49-F238E27FC236}">
                <a16:creationId xmlns:a16="http://schemas.microsoft.com/office/drawing/2014/main" id="{2961642A-6466-15D3-FC5C-5DB2300E20E4}"/>
              </a:ext>
            </a:extLst>
          </p:cNvPr>
          <p:cNvGrpSpPr/>
          <p:nvPr/>
        </p:nvGrpSpPr>
        <p:grpSpPr>
          <a:xfrm>
            <a:off x="-76370" y="0"/>
            <a:ext cx="12314192" cy="927100"/>
            <a:chOff x="0" y="0"/>
            <a:chExt cx="4864866" cy="3662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FFC2C04-5D79-E4A2-2E5C-EBDF12C857F6}"/>
                </a:ext>
              </a:extLst>
            </p:cNvPr>
            <p:cNvSpPr/>
            <p:nvPr/>
          </p:nvSpPr>
          <p:spPr>
            <a:xfrm>
              <a:off x="0" y="0"/>
              <a:ext cx="4864866" cy="366262"/>
            </a:xfrm>
            <a:custGeom>
              <a:avLst/>
              <a:gdLst/>
              <a:ahLst/>
              <a:cxnLst/>
              <a:rect l="l" t="t" r="r" b="b"/>
              <a:pathLst>
                <a:path w="4864866" h="366262">
                  <a:moveTo>
                    <a:pt x="0" y="0"/>
                  </a:moveTo>
                  <a:lnTo>
                    <a:pt x="4864866" y="0"/>
                  </a:lnTo>
                  <a:lnTo>
                    <a:pt x="4864866" y="366262"/>
                  </a:lnTo>
                  <a:lnTo>
                    <a:pt x="0" y="366262"/>
                  </a:lnTo>
                  <a:close/>
                </a:path>
              </a:pathLst>
            </a:custGeom>
            <a:solidFill>
              <a:srgbClr val="FBCE3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D906437C-1293-8405-BB0C-9C62A27F55FF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1200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F9FA67F9-A40A-917F-D99D-5411F693CE96}"/>
              </a:ext>
            </a:extLst>
          </p:cNvPr>
          <p:cNvSpPr txBox="1"/>
          <p:nvPr/>
        </p:nvSpPr>
        <p:spPr>
          <a:xfrm>
            <a:off x="481787" y="325070"/>
            <a:ext cx="1139354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2"/>
              </a:lnSpc>
            </a:pPr>
            <a:r>
              <a:rPr lang="en-US" sz="3200" b="1" spc="195" dirty="0">
                <a:solidFill>
                  <a:srgbClr val="FFFFFF"/>
                </a:solidFill>
                <a:latin typeface="Arial Black" panose="020B0604020202020204" pitchFamily="34" charset="0"/>
              </a:rPr>
              <a:t>NC &amp; MECKLENBURG STABILIZATION GRANTS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F94E4F-D64C-B72C-CA11-B2981C05CA7A}"/>
              </a:ext>
            </a:extLst>
          </p:cNvPr>
          <p:cNvSpPr txBox="1">
            <a:spLocks/>
          </p:cNvSpPr>
          <p:nvPr/>
        </p:nvSpPr>
        <p:spPr>
          <a:xfrm>
            <a:off x="649169" y="1252170"/>
            <a:ext cx="11226165" cy="25076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NC Total Stabilization Grant Payments: $965,154,891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Care and Learning Programs: 4,492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Centers: $906,711,211/ 3,275 	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Family Child Care Homes: $58,391,572/1,217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 Impacted: 45,730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Spaces Impacted: 396,626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CF31804-ACFA-325D-4153-A979F228C19F}"/>
              </a:ext>
            </a:extLst>
          </p:cNvPr>
          <p:cNvSpPr txBox="1">
            <a:spLocks/>
          </p:cNvSpPr>
          <p:nvPr/>
        </p:nvSpPr>
        <p:spPr>
          <a:xfrm>
            <a:off x="489585" y="3923798"/>
            <a:ext cx="11226165" cy="25076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Mecklenburg County Total Stabilization Grant Payments: $122,399,344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Care and Learning Programs: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Centers: $116,731,072	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Family Child Care Homes: $5,668,262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 Impacted: 5,608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Spaces Impacted: 53,332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2A64A-2EFD-D7E8-7A9F-A22F96B3F6F9}"/>
              </a:ext>
            </a:extLst>
          </p:cNvPr>
          <p:cNvSpPr txBox="1">
            <a:spLocks/>
          </p:cNvSpPr>
          <p:nvPr/>
        </p:nvSpPr>
        <p:spPr>
          <a:xfrm>
            <a:off x="170329" y="6431445"/>
            <a:ext cx="11834353" cy="33020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NC DCDEE website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6942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47CE5-F386-6D30-E828-BC1E77764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>
            <a:extLst>
              <a:ext uri="{FF2B5EF4-FFF2-40B4-BE49-F238E27FC236}">
                <a16:creationId xmlns:a16="http://schemas.microsoft.com/office/drawing/2014/main" id="{36594EAC-B2F3-70E3-3856-1FFAA4DD4ED9}"/>
              </a:ext>
            </a:extLst>
          </p:cNvPr>
          <p:cNvGrpSpPr/>
          <p:nvPr/>
        </p:nvGrpSpPr>
        <p:grpSpPr>
          <a:xfrm>
            <a:off x="-76370" y="0"/>
            <a:ext cx="12314192" cy="927100"/>
            <a:chOff x="0" y="0"/>
            <a:chExt cx="4864866" cy="3662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1DA1B64-15C6-9260-29D4-357C3C55B119}"/>
                </a:ext>
              </a:extLst>
            </p:cNvPr>
            <p:cNvSpPr/>
            <p:nvPr/>
          </p:nvSpPr>
          <p:spPr>
            <a:xfrm>
              <a:off x="0" y="0"/>
              <a:ext cx="4864866" cy="366262"/>
            </a:xfrm>
            <a:custGeom>
              <a:avLst/>
              <a:gdLst/>
              <a:ahLst/>
              <a:cxnLst/>
              <a:rect l="l" t="t" r="r" b="b"/>
              <a:pathLst>
                <a:path w="4864866" h="366262">
                  <a:moveTo>
                    <a:pt x="0" y="0"/>
                  </a:moveTo>
                  <a:lnTo>
                    <a:pt x="4864866" y="0"/>
                  </a:lnTo>
                  <a:lnTo>
                    <a:pt x="4864866" y="366262"/>
                  </a:lnTo>
                  <a:lnTo>
                    <a:pt x="0" y="366262"/>
                  </a:lnTo>
                  <a:close/>
                </a:path>
              </a:pathLst>
            </a:custGeom>
            <a:solidFill>
              <a:srgbClr val="FBCE3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D2D0B0A9-AF37-7F3E-6972-8464E931E7A7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1200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4ECADC70-9013-2595-D03E-AE5C493B8F66}"/>
              </a:ext>
            </a:extLst>
          </p:cNvPr>
          <p:cNvSpPr txBox="1"/>
          <p:nvPr/>
        </p:nvSpPr>
        <p:spPr>
          <a:xfrm>
            <a:off x="481787" y="90700"/>
            <a:ext cx="10700045" cy="902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2"/>
              </a:lnSpc>
            </a:pPr>
            <a:r>
              <a:rPr lang="en-US" sz="2800" b="1" spc="195" dirty="0">
                <a:solidFill>
                  <a:srgbClr val="FFFFFF"/>
                </a:solidFill>
                <a:latin typeface="Arial Black" panose="020B0604020202020204" pitchFamily="34" charset="0"/>
              </a:rPr>
              <a:t>CURRENT SUPPLY COMPARED TO PRE-PANDEMIC</a:t>
            </a:r>
          </a:p>
          <a:p>
            <a:pPr algn="ctr">
              <a:lnSpc>
                <a:spcPts val="3592"/>
              </a:lnSpc>
            </a:pPr>
            <a:r>
              <a:rPr lang="en-US" sz="2400" b="1" spc="195" dirty="0">
                <a:solidFill>
                  <a:srgbClr val="FFFFFF"/>
                </a:solidFill>
                <a:latin typeface="Arial Black" panose="020B0604020202020204" pitchFamily="34" charset="0"/>
              </a:rPr>
              <a:t>(Excludes School-age Only Programs)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CB75CEC-4E05-A5D5-DD1F-3D55B17C2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328195"/>
              </p:ext>
            </p:extLst>
          </p:nvPr>
        </p:nvGraphicFramePr>
        <p:xfrm>
          <a:off x="767602" y="1527087"/>
          <a:ext cx="10994468" cy="26365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823649">
                  <a:extLst>
                    <a:ext uri="{9D8B030D-6E8A-4147-A177-3AD203B41FA5}">
                      <a16:colId xmlns:a16="http://schemas.microsoft.com/office/drawing/2014/main" val="3762535116"/>
                    </a:ext>
                  </a:extLst>
                </a:gridCol>
                <a:gridCol w="1386037">
                  <a:extLst>
                    <a:ext uri="{9D8B030D-6E8A-4147-A177-3AD203B41FA5}">
                      <a16:colId xmlns:a16="http://schemas.microsoft.com/office/drawing/2014/main" val="4070223247"/>
                    </a:ext>
                  </a:extLst>
                </a:gridCol>
                <a:gridCol w="1395664">
                  <a:extLst>
                    <a:ext uri="{9D8B030D-6E8A-4147-A177-3AD203B41FA5}">
                      <a16:colId xmlns:a16="http://schemas.microsoft.com/office/drawing/2014/main" val="3690055128"/>
                    </a:ext>
                  </a:extLst>
                </a:gridCol>
                <a:gridCol w="2261936">
                  <a:extLst>
                    <a:ext uri="{9D8B030D-6E8A-4147-A177-3AD203B41FA5}">
                      <a16:colId xmlns:a16="http://schemas.microsoft.com/office/drawing/2014/main" val="3195016751"/>
                    </a:ext>
                  </a:extLst>
                </a:gridCol>
                <a:gridCol w="2127182">
                  <a:extLst>
                    <a:ext uri="{9D8B030D-6E8A-4147-A177-3AD203B41FA5}">
                      <a16:colId xmlns:a16="http://schemas.microsoft.com/office/drawing/2014/main" val="903610064"/>
                    </a:ext>
                  </a:extLst>
                </a:gridCol>
              </a:tblGrid>
              <a:tr h="11895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Feb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Dec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Number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Percent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650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NC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5,242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5,039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-203 </a:t>
                      </a:r>
                    </a:p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-5 Centers, -198 FCCH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-4%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49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NC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215,050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203,580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-11,470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-5%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41113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089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Mecklenburg County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-8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(+11 Centers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, -19 FCCH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-2%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818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Mecklenburg County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29,583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22,734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-3,862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-13%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460574"/>
                  </a:ext>
                </a:extLst>
              </a:tr>
            </a:tbl>
          </a:graphicData>
        </a:graphic>
      </p:graphicFrame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50273B8-686C-5568-F338-162CC9A8D5F7}"/>
              </a:ext>
            </a:extLst>
          </p:cNvPr>
          <p:cNvSpPr txBox="1">
            <a:spLocks/>
          </p:cNvSpPr>
          <p:nvPr/>
        </p:nvSpPr>
        <p:spPr>
          <a:xfrm>
            <a:off x="482917" y="6284695"/>
            <a:ext cx="11226165" cy="33020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NC CCR&amp;R Council December 2023</a:t>
            </a:r>
          </a:p>
        </p:txBody>
      </p:sp>
    </p:spTree>
    <p:extLst>
      <p:ext uri="{BB962C8B-B14F-4D97-AF65-F5344CB8AC3E}">
        <p14:creationId xmlns:p14="http://schemas.microsoft.com/office/powerpoint/2010/main" val="3637440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180D8-63C0-0182-D5FE-6C6E954AC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>
            <a:extLst>
              <a:ext uri="{FF2B5EF4-FFF2-40B4-BE49-F238E27FC236}">
                <a16:creationId xmlns:a16="http://schemas.microsoft.com/office/drawing/2014/main" id="{E820ADCF-BB06-0D30-4D0A-AF50B7B7F533}"/>
              </a:ext>
            </a:extLst>
          </p:cNvPr>
          <p:cNvGrpSpPr/>
          <p:nvPr/>
        </p:nvGrpSpPr>
        <p:grpSpPr>
          <a:xfrm>
            <a:off x="-76370" y="0"/>
            <a:ext cx="12314192" cy="927100"/>
            <a:chOff x="0" y="0"/>
            <a:chExt cx="4864866" cy="3662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A3BFA64-0265-0433-8292-38F7793CFE2A}"/>
                </a:ext>
              </a:extLst>
            </p:cNvPr>
            <p:cNvSpPr/>
            <p:nvPr/>
          </p:nvSpPr>
          <p:spPr>
            <a:xfrm>
              <a:off x="0" y="0"/>
              <a:ext cx="4864866" cy="366262"/>
            </a:xfrm>
            <a:custGeom>
              <a:avLst/>
              <a:gdLst/>
              <a:ahLst/>
              <a:cxnLst/>
              <a:rect l="l" t="t" r="r" b="b"/>
              <a:pathLst>
                <a:path w="4864866" h="366262">
                  <a:moveTo>
                    <a:pt x="0" y="0"/>
                  </a:moveTo>
                  <a:lnTo>
                    <a:pt x="4864866" y="0"/>
                  </a:lnTo>
                  <a:lnTo>
                    <a:pt x="4864866" y="366262"/>
                  </a:lnTo>
                  <a:lnTo>
                    <a:pt x="0" y="366262"/>
                  </a:lnTo>
                  <a:close/>
                </a:path>
              </a:pathLst>
            </a:custGeom>
            <a:solidFill>
              <a:srgbClr val="FBCE3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2FA53129-CF51-DFC0-E696-A409024E927A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1200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4172F4D7-837D-FA6D-0D14-434A806E4087}"/>
              </a:ext>
            </a:extLst>
          </p:cNvPr>
          <p:cNvSpPr txBox="1"/>
          <p:nvPr/>
        </p:nvSpPr>
        <p:spPr>
          <a:xfrm>
            <a:off x="481787" y="325070"/>
            <a:ext cx="1135461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2"/>
              </a:lnSpc>
            </a:pPr>
            <a:r>
              <a:rPr lang="en-US" sz="3200" b="1" spc="195" dirty="0">
                <a:solidFill>
                  <a:srgbClr val="FFFFFF"/>
                </a:solidFill>
                <a:latin typeface="Arial Black" panose="020B0604020202020204" pitchFamily="34" charset="0"/>
              </a:rPr>
              <a:t>2024 NC PANDEMIC RELIEF FUNDING CLIFF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F44975-C237-1189-1493-B042B026DA48}"/>
              </a:ext>
            </a:extLst>
          </p:cNvPr>
          <p:cNvSpPr txBox="1"/>
          <p:nvPr/>
        </p:nvSpPr>
        <p:spPr>
          <a:xfrm>
            <a:off x="1235034" y="1425039"/>
            <a:ext cx="978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Scale of ARPA Funding</a:t>
            </a:r>
          </a:p>
        </p:txBody>
      </p:sp>
      <p:pic>
        <p:nvPicPr>
          <p:cNvPr id="1026" name="Picture 2" descr="a graph that shows the impending reduction in federal child care funds">
            <a:extLst>
              <a:ext uri="{FF2B5EF4-FFF2-40B4-BE49-F238E27FC236}">
                <a16:creationId xmlns:a16="http://schemas.microsoft.com/office/drawing/2014/main" id="{513AF34E-ED7F-42F4-0688-CB4B67D10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7" b="5849"/>
          <a:stretch/>
        </p:blipFill>
        <p:spPr bwMode="auto">
          <a:xfrm>
            <a:off x="0" y="1886704"/>
            <a:ext cx="12192000" cy="451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528E7DF-D236-3EE1-6147-1B95EF416300}"/>
              </a:ext>
            </a:extLst>
          </p:cNvPr>
          <p:cNvSpPr txBox="1">
            <a:spLocks/>
          </p:cNvSpPr>
          <p:nvPr/>
        </p:nvSpPr>
        <p:spPr>
          <a:xfrm>
            <a:off x="482917" y="6284695"/>
            <a:ext cx="11226165" cy="33020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NC DCDEE</a:t>
            </a:r>
          </a:p>
        </p:txBody>
      </p:sp>
    </p:spTree>
    <p:extLst>
      <p:ext uri="{BB962C8B-B14F-4D97-AF65-F5344CB8AC3E}">
        <p14:creationId xmlns:p14="http://schemas.microsoft.com/office/powerpoint/2010/main" val="2292555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DF2AA4-D136-F22F-04A3-BADFE47FA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8" b="2963"/>
          <a:stretch/>
        </p:blipFill>
        <p:spPr>
          <a:xfrm>
            <a:off x="4838700" y="93337"/>
            <a:ext cx="5469082" cy="667132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267A591-173E-DD2C-F85B-1AD15DD9CA0A}"/>
              </a:ext>
            </a:extLst>
          </p:cNvPr>
          <p:cNvGrpSpPr/>
          <p:nvPr/>
        </p:nvGrpSpPr>
        <p:grpSpPr>
          <a:xfrm>
            <a:off x="0" y="1337"/>
            <a:ext cx="3060700" cy="6972300"/>
            <a:chOff x="0" y="0"/>
            <a:chExt cx="1334598" cy="2754489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1ACD5D2-FA9A-095B-E658-CC9E4F0D22CD}"/>
                </a:ext>
              </a:extLst>
            </p:cNvPr>
            <p:cNvSpPr/>
            <p:nvPr/>
          </p:nvSpPr>
          <p:spPr>
            <a:xfrm>
              <a:off x="0" y="0"/>
              <a:ext cx="1334598" cy="2754489"/>
            </a:xfrm>
            <a:custGeom>
              <a:avLst/>
              <a:gdLst/>
              <a:ahLst/>
              <a:cxnLst/>
              <a:rect l="l" t="t" r="r" b="b"/>
              <a:pathLst>
                <a:path w="1334598" h="2754489">
                  <a:moveTo>
                    <a:pt x="0" y="0"/>
                  </a:moveTo>
                  <a:lnTo>
                    <a:pt x="1334598" y="0"/>
                  </a:lnTo>
                  <a:lnTo>
                    <a:pt x="1334598" y="2754489"/>
                  </a:lnTo>
                  <a:lnTo>
                    <a:pt x="0" y="2754489"/>
                  </a:lnTo>
                  <a:close/>
                </a:path>
              </a:pathLst>
            </a:custGeom>
            <a:solidFill>
              <a:srgbClr val="FBCE3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FE1230-5D7A-3035-B9E7-2B60FF7CD865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12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D18D42A-EF50-0943-1CD2-D4C5571355D5}"/>
              </a:ext>
            </a:extLst>
          </p:cNvPr>
          <p:cNvSpPr txBox="1"/>
          <p:nvPr/>
        </p:nvSpPr>
        <p:spPr>
          <a:xfrm>
            <a:off x="0" y="2413158"/>
            <a:ext cx="3060700" cy="1693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155" b="1" spc="179" dirty="0">
                <a:solidFill>
                  <a:srgbClr val="FFFFFF"/>
                </a:solidFill>
                <a:latin typeface="Arial Black" panose="020B0604020202020204" pitchFamily="34" charset="0"/>
              </a:rPr>
              <a:t>CHILD </a:t>
            </a:r>
          </a:p>
          <a:p>
            <a:pPr algn="ctr">
              <a:lnSpc>
                <a:spcPts val="3312"/>
              </a:lnSpc>
            </a:pPr>
            <a:r>
              <a:rPr lang="en-US" sz="3155" b="1" spc="179" dirty="0">
                <a:solidFill>
                  <a:srgbClr val="FFFFFF"/>
                </a:solidFill>
                <a:latin typeface="Arial Black" panose="020B0604020202020204" pitchFamily="34" charset="0"/>
              </a:rPr>
              <a:t>CARE </a:t>
            </a:r>
          </a:p>
          <a:p>
            <a:pPr algn="ctr">
              <a:lnSpc>
                <a:spcPts val="3312"/>
              </a:lnSpc>
            </a:pPr>
            <a:r>
              <a:rPr lang="en-US" sz="3155" b="1" spc="179" dirty="0">
                <a:solidFill>
                  <a:srgbClr val="FFFFFF"/>
                </a:solidFill>
                <a:latin typeface="Arial Black" panose="020B0604020202020204" pitchFamily="34" charset="0"/>
              </a:rPr>
              <a:t>FACT </a:t>
            </a:r>
          </a:p>
          <a:p>
            <a:pPr algn="ctr">
              <a:lnSpc>
                <a:spcPts val="3312"/>
              </a:lnSpc>
            </a:pPr>
            <a:r>
              <a:rPr lang="en-US" sz="3155" b="1" spc="179" dirty="0">
                <a:solidFill>
                  <a:srgbClr val="FFFFFF"/>
                </a:solidFill>
                <a:latin typeface="Arial Black" panose="020B0604020202020204" pitchFamily="34" charset="0"/>
              </a:rPr>
              <a:t>SHEET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6A6CEB-0CC4-8FF4-AE23-6F4CD7323FBB}"/>
              </a:ext>
            </a:extLst>
          </p:cNvPr>
          <p:cNvSpPr txBox="1"/>
          <p:nvPr/>
        </p:nvSpPr>
        <p:spPr>
          <a:xfrm>
            <a:off x="203200" y="6149188"/>
            <a:ext cx="265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Century Foundation</a:t>
            </a:r>
          </a:p>
        </p:txBody>
      </p:sp>
    </p:spTree>
    <p:extLst>
      <p:ext uri="{BB962C8B-B14F-4D97-AF65-F5344CB8AC3E}">
        <p14:creationId xmlns:p14="http://schemas.microsoft.com/office/powerpoint/2010/main" val="2591013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56BC2-D8CD-5D0A-3240-0DB1BB032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>
            <a:extLst>
              <a:ext uri="{FF2B5EF4-FFF2-40B4-BE49-F238E27FC236}">
                <a16:creationId xmlns:a16="http://schemas.microsoft.com/office/drawing/2014/main" id="{511DD5CA-47BF-6448-D142-75EA13317824}"/>
              </a:ext>
            </a:extLst>
          </p:cNvPr>
          <p:cNvGrpSpPr/>
          <p:nvPr/>
        </p:nvGrpSpPr>
        <p:grpSpPr>
          <a:xfrm>
            <a:off x="-61096" y="0"/>
            <a:ext cx="12314192" cy="927100"/>
            <a:chOff x="0" y="0"/>
            <a:chExt cx="4864866" cy="3662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37ACDE5-87BA-9A63-98EF-DF1B55B03BDC}"/>
                </a:ext>
              </a:extLst>
            </p:cNvPr>
            <p:cNvSpPr/>
            <p:nvPr/>
          </p:nvSpPr>
          <p:spPr>
            <a:xfrm>
              <a:off x="0" y="0"/>
              <a:ext cx="4864866" cy="366262"/>
            </a:xfrm>
            <a:custGeom>
              <a:avLst/>
              <a:gdLst/>
              <a:ahLst/>
              <a:cxnLst/>
              <a:rect l="l" t="t" r="r" b="b"/>
              <a:pathLst>
                <a:path w="4864866" h="366262">
                  <a:moveTo>
                    <a:pt x="0" y="0"/>
                  </a:moveTo>
                  <a:lnTo>
                    <a:pt x="4864866" y="0"/>
                  </a:lnTo>
                  <a:lnTo>
                    <a:pt x="4864866" y="366262"/>
                  </a:lnTo>
                  <a:lnTo>
                    <a:pt x="0" y="366262"/>
                  </a:lnTo>
                  <a:close/>
                </a:path>
              </a:pathLst>
            </a:custGeom>
            <a:solidFill>
              <a:srgbClr val="FBCE3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CEA5491-C5FE-8903-1A4D-0C26DE9AB4BB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1200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8021EA6A-6ACE-CB05-99EB-17D04961DD6E}"/>
              </a:ext>
            </a:extLst>
          </p:cNvPr>
          <p:cNvSpPr txBox="1"/>
          <p:nvPr/>
        </p:nvSpPr>
        <p:spPr>
          <a:xfrm>
            <a:off x="481787" y="325070"/>
            <a:ext cx="10700045" cy="467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2"/>
              </a:lnSpc>
            </a:pPr>
            <a:r>
              <a:rPr lang="en-US" sz="3400" b="1" spc="195" dirty="0">
                <a:solidFill>
                  <a:srgbClr val="FFFFFF"/>
                </a:solidFill>
                <a:latin typeface="Arial Black" panose="020B0604020202020204" pitchFamily="34" charset="0"/>
              </a:rPr>
              <a:t>HOW WE BUILD A RESILIENT STATE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F398B-B80C-7D57-77A0-1791978EBDB4}"/>
              </a:ext>
            </a:extLst>
          </p:cNvPr>
          <p:cNvSpPr txBox="1">
            <a:spLocks/>
          </p:cNvSpPr>
          <p:nvPr/>
        </p:nvSpPr>
        <p:spPr>
          <a:xfrm>
            <a:off x="9963397" y="6431445"/>
            <a:ext cx="2041285" cy="33020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5E6F1-BF44-D327-DDEA-B449941D5ED0}"/>
              </a:ext>
            </a:extLst>
          </p:cNvPr>
          <p:cNvSpPr txBox="1"/>
          <p:nvPr/>
        </p:nvSpPr>
        <p:spPr>
          <a:xfrm>
            <a:off x="5879301" y="1692248"/>
            <a:ext cx="57531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NC has so much to be proud of – historically and now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are building the workforce through innovation and infrastructure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Without sustained investments, we will not be able to maintain or grow the ECE workforce and our economy will suffer.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D2866-BCE8-B94F-2EF5-0C0ED545FDB9}"/>
              </a:ext>
            </a:extLst>
          </p:cNvPr>
          <p:cNvSpPr txBox="1"/>
          <p:nvPr/>
        </p:nvSpPr>
        <p:spPr>
          <a:xfrm>
            <a:off x="78709" y="2073246"/>
            <a:ext cx="57531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SO, WHAT HAPPENS NEXT?</a:t>
            </a:r>
          </a:p>
        </p:txBody>
      </p:sp>
    </p:spTree>
    <p:extLst>
      <p:ext uri="{BB962C8B-B14F-4D97-AF65-F5344CB8AC3E}">
        <p14:creationId xmlns:p14="http://schemas.microsoft.com/office/powerpoint/2010/main" val="310837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26000" y="436728"/>
            <a:ext cx="7067289" cy="6027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78"/>
              </a:lnSpc>
            </a:pPr>
            <a:r>
              <a:rPr lang="en-US" sz="3932" b="1" dirty="0">
                <a:solidFill>
                  <a:srgbClr val="000000"/>
                </a:solidFill>
                <a:latin typeface="Arial" panose="020B0604020202020204" pitchFamily="34" charset="0"/>
              </a:rPr>
              <a:t>Child Care Resources Inc.</a:t>
            </a:r>
            <a:r>
              <a:rPr lang="en-US" sz="3932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lnSpc>
                <a:spcPts val="4678"/>
              </a:lnSpc>
            </a:pPr>
            <a:r>
              <a:rPr lang="en-US" sz="3932" dirty="0">
                <a:solidFill>
                  <a:srgbClr val="000000"/>
                </a:solidFill>
                <a:latin typeface="Arial" panose="020B0604020202020204" pitchFamily="34" charset="0"/>
              </a:rPr>
              <a:t>works with families and </a:t>
            </a:r>
          </a:p>
          <a:p>
            <a:pPr algn="ctr">
              <a:lnSpc>
                <a:spcPts val="4678"/>
              </a:lnSpc>
            </a:pPr>
            <a:r>
              <a:rPr lang="en-US" sz="3932" dirty="0">
                <a:solidFill>
                  <a:srgbClr val="000000"/>
                </a:solidFill>
                <a:latin typeface="Arial" panose="020B0604020202020204" pitchFamily="34" charset="0"/>
              </a:rPr>
              <a:t>communities to ensure that </a:t>
            </a:r>
          </a:p>
          <a:p>
            <a:pPr algn="ctr">
              <a:lnSpc>
                <a:spcPts val="4678"/>
              </a:lnSpc>
            </a:pPr>
            <a:r>
              <a:rPr lang="en-US" sz="3932" dirty="0">
                <a:solidFill>
                  <a:srgbClr val="000000"/>
                </a:solidFill>
                <a:latin typeface="Arial" panose="020B0604020202020204" pitchFamily="34" charset="0"/>
              </a:rPr>
              <a:t>all children have access to </a:t>
            </a:r>
          </a:p>
          <a:p>
            <a:pPr algn="ctr">
              <a:lnSpc>
                <a:spcPts val="4678"/>
              </a:lnSpc>
            </a:pPr>
            <a:r>
              <a:rPr lang="en-US" sz="3932" b="1" dirty="0">
                <a:solidFill>
                  <a:srgbClr val="7724A2"/>
                </a:solidFill>
                <a:latin typeface="Arial" panose="020B0604020202020204" pitchFamily="34" charset="0"/>
              </a:rPr>
              <a:t>high-quality, affordable </a:t>
            </a:r>
          </a:p>
          <a:p>
            <a:pPr algn="ctr">
              <a:lnSpc>
                <a:spcPts val="4678"/>
              </a:lnSpc>
            </a:pPr>
            <a:r>
              <a:rPr lang="en-US" sz="3932" b="1" dirty="0">
                <a:solidFill>
                  <a:srgbClr val="7724A2"/>
                </a:solidFill>
                <a:latin typeface="Arial" panose="020B0604020202020204" pitchFamily="34" charset="0"/>
              </a:rPr>
              <a:t>early learning and school-age opportunities and experiences</a:t>
            </a:r>
            <a:r>
              <a:rPr lang="en-US" sz="3932" dirty="0">
                <a:solidFill>
                  <a:srgbClr val="000000"/>
                </a:solidFill>
                <a:latin typeface="Arial" panose="020B0604020202020204" pitchFamily="34" charset="0"/>
              </a:rPr>
              <a:t> that enable </a:t>
            </a:r>
            <a:br>
              <a:rPr lang="en-US" sz="3932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3932" dirty="0">
                <a:solidFill>
                  <a:srgbClr val="000000"/>
                </a:solidFill>
                <a:latin typeface="Arial" panose="020B0604020202020204" pitchFamily="34" charset="0"/>
              </a:rPr>
              <a:t>them to succeed </a:t>
            </a:r>
          </a:p>
          <a:p>
            <a:pPr algn="ctr">
              <a:lnSpc>
                <a:spcPts val="4678"/>
              </a:lnSpc>
            </a:pPr>
            <a:r>
              <a:rPr lang="en-US" sz="3932" dirty="0">
                <a:solidFill>
                  <a:srgbClr val="000000"/>
                </a:solidFill>
                <a:latin typeface="Arial" panose="020B0604020202020204" pitchFamily="34" charset="0"/>
              </a:rPr>
              <a:t>in school and in life.</a:t>
            </a:r>
          </a:p>
        </p:txBody>
      </p:sp>
      <p:sp>
        <p:nvSpPr>
          <p:cNvPr id="4" name="AutoShape 4"/>
          <p:cNvSpPr/>
          <p:nvPr/>
        </p:nvSpPr>
        <p:spPr>
          <a:xfrm flipH="1" flipV="1">
            <a:off x="4103916" y="0"/>
            <a:ext cx="36286" cy="6858000"/>
          </a:xfrm>
          <a:prstGeom prst="line">
            <a:avLst/>
          </a:prstGeom>
          <a:ln w="228600" cap="flat">
            <a:solidFill>
              <a:srgbClr val="FBCE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0" y="1"/>
            <a:ext cx="4146550" cy="6858403"/>
          </a:xfrm>
          <a:custGeom>
            <a:avLst/>
            <a:gdLst/>
            <a:ahLst/>
            <a:cxnLst/>
            <a:rect l="l" t="t" r="r" b="b"/>
            <a:pathLst>
              <a:path w="6219825" h="10287605">
                <a:moveTo>
                  <a:pt x="0" y="0"/>
                </a:moveTo>
                <a:lnTo>
                  <a:pt x="6219825" y="0"/>
                </a:lnTo>
                <a:lnTo>
                  <a:pt x="6219825" y="10287605"/>
                </a:lnTo>
                <a:lnTo>
                  <a:pt x="0" y="10287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13" r="-4753"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444" y="2571357"/>
            <a:ext cx="4371857" cy="3600843"/>
            <a:chOff x="0" y="0"/>
            <a:chExt cx="2009245" cy="16548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9245" cy="1654897"/>
            </a:xfrm>
            <a:custGeom>
              <a:avLst/>
              <a:gdLst/>
              <a:ahLst/>
              <a:cxnLst/>
              <a:rect l="l" t="t" r="r" b="b"/>
              <a:pathLst>
                <a:path w="2009245" h="1654897">
                  <a:moveTo>
                    <a:pt x="0" y="0"/>
                  </a:moveTo>
                  <a:lnTo>
                    <a:pt x="2009245" y="0"/>
                  </a:lnTo>
                  <a:lnTo>
                    <a:pt x="2009245" y="1654897"/>
                  </a:lnTo>
                  <a:lnTo>
                    <a:pt x="0" y="1654897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652088" y="2571357"/>
            <a:ext cx="5456921" cy="3600843"/>
            <a:chOff x="0" y="0"/>
            <a:chExt cx="2507926" cy="165489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07926" cy="1654897"/>
            </a:xfrm>
            <a:custGeom>
              <a:avLst/>
              <a:gdLst/>
              <a:ahLst/>
              <a:cxnLst/>
              <a:rect l="l" t="t" r="r" b="b"/>
              <a:pathLst>
                <a:path w="2507926" h="1654897">
                  <a:moveTo>
                    <a:pt x="0" y="0"/>
                  </a:moveTo>
                  <a:lnTo>
                    <a:pt x="2507926" y="0"/>
                  </a:lnTo>
                  <a:lnTo>
                    <a:pt x="2507926" y="1654897"/>
                  </a:lnTo>
                  <a:lnTo>
                    <a:pt x="0" y="1654897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829455" y="3230717"/>
            <a:ext cx="5089890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0641" lvl="1" indent="-245320">
              <a:lnSpc>
                <a:spcPts val="3181"/>
              </a:lnSpc>
              <a:buFont typeface="Arial"/>
              <a:buChar char="•"/>
            </a:pPr>
            <a:r>
              <a:rPr lang="en-US" sz="2272" dirty="0">
                <a:solidFill>
                  <a:srgbClr val="000000"/>
                </a:solidFill>
                <a:latin typeface="Arial" panose="020B0604020202020204" pitchFamily="34" charset="0"/>
              </a:rPr>
              <a:t>Consumer education</a:t>
            </a:r>
          </a:p>
          <a:p>
            <a:pPr marL="490641" lvl="1" indent="-245320">
              <a:lnSpc>
                <a:spcPts val="3181"/>
              </a:lnSpc>
              <a:buFont typeface="Arial"/>
              <a:buChar char="•"/>
            </a:pPr>
            <a:r>
              <a:rPr lang="en-US" sz="2272" dirty="0">
                <a:solidFill>
                  <a:srgbClr val="000000"/>
                </a:solidFill>
                <a:latin typeface="Arial" panose="020B0604020202020204" pitchFamily="34" charset="0"/>
              </a:rPr>
              <a:t>Subsidy administration</a:t>
            </a:r>
          </a:p>
          <a:p>
            <a:pPr marL="490641" lvl="1" indent="-245320">
              <a:lnSpc>
                <a:spcPts val="3181"/>
              </a:lnSpc>
              <a:buFont typeface="Arial"/>
              <a:buChar char="•"/>
            </a:pPr>
            <a:r>
              <a:rPr lang="en-US" sz="2272" dirty="0">
                <a:solidFill>
                  <a:srgbClr val="000000"/>
                </a:solidFill>
                <a:latin typeface="Arial" panose="020B0604020202020204" pitchFamily="34" charset="0"/>
              </a:rPr>
              <a:t>Early learning quality advancement</a:t>
            </a:r>
          </a:p>
          <a:p>
            <a:pPr marL="490641" lvl="1" indent="-245320">
              <a:lnSpc>
                <a:spcPts val="3181"/>
              </a:lnSpc>
              <a:buFont typeface="Arial"/>
              <a:buChar char="•"/>
            </a:pPr>
            <a:r>
              <a:rPr lang="en-US" sz="2272" dirty="0">
                <a:solidFill>
                  <a:srgbClr val="000000"/>
                </a:solidFill>
                <a:latin typeface="Arial" panose="020B0604020202020204" pitchFamily="34" charset="0"/>
              </a:rPr>
              <a:t>Data collection, analysis, reporting</a:t>
            </a:r>
          </a:p>
          <a:p>
            <a:pPr marL="490641" lvl="1" indent="-245320">
              <a:lnSpc>
                <a:spcPts val="3181"/>
              </a:lnSpc>
              <a:buFont typeface="Arial"/>
              <a:buChar char="•"/>
            </a:pPr>
            <a:r>
              <a:rPr lang="en-US" sz="2272" dirty="0">
                <a:solidFill>
                  <a:srgbClr val="000000"/>
                </a:solidFill>
                <a:latin typeface="Arial" panose="020B0604020202020204" pitchFamily="34" charset="0"/>
              </a:rPr>
              <a:t>Community education/planning</a:t>
            </a:r>
          </a:p>
          <a:p>
            <a:pPr marL="490641" lvl="1" indent="-245320">
              <a:lnSpc>
                <a:spcPts val="3181"/>
              </a:lnSpc>
              <a:buFont typeface="Arial"/>
              <a:buChar char="•"/>
            </a:pPr>
            <a:r>
              <a:rPr lang="en-US" sz="2272" dirty="0">
                <a:solidFill>
                  <a:srgbClr val="000000"/>
                </a:solidFill>
                <a:latin typeface="Arial" panose="020B0604020202020204" pitchFamily="34" charset="0"/>
              </a:rPr>
              <a:t>Advocacy</a:t>
            </a:r>
          </a:p>
          <a:p>
            <a:pPr marL="490641" lvl="1" indent="-245320">
              <a:lnSpc>
                <a:spcPts val="3181"/>
              </a:lnSpc>
              <a:buFont typeface="Arial"/>
              <a:buChar char="•"/>
            </a:pPr>
            <a:r>
              <a:rPr lang="en-US" sz="2272" dirty="0">
                <a:solidFill>
                  <a:srgbClr val="000000"/>
                </a:solidFill>
                <a:latin typeface="Arial" panose="020B0604020202020204" pitchFamily="34" charset="0"/>
              </a:rPr>
              <a:t>Special initiatives</a:t>
            </a:r>
          </a:p>
        </p:txBody>
      </p:sp>
      <p:sp>
        <p:nvSpPr>
          <p:cNvPr id="7" name="Freeform 7"/>
          <p:cNvSpPr/>
          <p:nvPr/>
        </p:nvSpPr>
        <p:spPr>
          <a:xfrm>
            <a:off x="9251461" y="2318694"/>
            <a:ext cx="1478223" cy="1649342"/>
          </a:xfrm>
          <a:custGeom>
            <a:avLst/>
            <a:gdLst/>
            <a:ahLst/>
            <a:cxnLst/>
            <a:rect l="l" t="t" r="r" b="b"/>
            <a:pathLst>
              <a:path w="2217335" h="2474013">
                <a:moveTo>
                  <a:pt x="0" y="0"/>
                </a:moveTo>
                <a:lnTo>
                  <a:pt x="2217334" y="0"/>
                </a:lnTo>
                <a:lnTo>
                  <a:pt x="2217334" y="2474013"/>
                </a:lnTo>
                <a:lnTo>
                  <a:pt x="0" y="24740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1052444" y="1259947"/>
            <a:ext cx="9866902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81"/>
              </a:lnSpc>
            </a:pPr>
            <a:r>
              <a:rPr lang="en-US" sz="2272" dirty="0">
                <a:solidFill>
                  <a:srgbClr val="000000"/>
                </a:solidFill>
                <a:latin typeface="Arial" panose="020B0604020202020204" pitchFamily="34" charset="0"/>
              </a:rPr>
              <a:t>A set of services delivered by a community-based agency designed to make the early care and education and school-age child care systems work better.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3185" y="2705831"/>
            <a:ext cx="1828339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5"/>
              </a:lnSpc>
            </a:pPr>
            <a:r>
              <a:rPr lang="en-US" sz="2665" b="1" dirty="0">
                <a:solidFill>
                  <a:srgbClr val="000000"/>
                </a:solidFill>
                <a:latin typeface="Arial" panose="020B0604020202020204" pitchFamily="34" charset="0"/>
              </a:rPr>
              <a:t>Core Customers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2444" y="3555045"/>
            <a:ext cx="437185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0641" lvl="1" indent="-245320">
              <a:lnSpc>
                <a:spcPts val="3181"/>
              </a:lnSpc>
              <a:buFont typeface="Arial"/>
              <a:buChar char="•"/>
            </a:pPr>
            <a:r>
              <a:rPr lang="en-US" sz="2272" dirty="0">
                <a:solidFill>
                  <a:srgbClr val="000000"/>
                </a:solidFill>
                <a:latin typeface="Arial" panose="020B0604020202020204" pitchFamily="34" charset="0"/>
              </a:rPr>
              <a:t>Parents</a:t>
            </a:r>
          </a:p>
          <a:p>
            <a:pPr marL="490641" lvl="1" indent="-245320">
              <a:lnSpc>
                <a:spcPts val="3181"/>
              </a:lnSpc>
              <a:buFont typeface="Arial"/>
              <a:buChar char="•"/>
            </a:pPr>
            <a:r>
              <a:rPr lang="en-US" sz="2272" dirty="0">
                <a:solidFill>
                  <a:srgbClr val="000000"/>
                </a:solidFill>
                <a:latin typeface="Arial" panose="020B0604020202020204" pitchFamily="34" charset="0"/>
              </a:rPr>
              <a:t>Early childhood professionals</a:t>
            </a:r>
          </a:p>
          <a:p>
            <a:pPr marL="490641" lvl="1" indent="-245320">
              <a:lnSpc>
                <a:spcPts val="3181"/>
              </a:lnSpc>
              <a:buFont typeface="Arial"/>
              <a:buChar char="•"/>
            </a:pPr>
            <a:r>
              <a:rPr lang="en-US" sz="2272" dirty="0">
                <a:solidFill>
                  <a:srgbClr val="000000"/>
                </a:solidFill>
                <a:latin typeface="Arial" panose="020B0604020202020204" pitchFamily="34" charset="0"/>
              </a:rPr>
              <a:t>Employers</a:t>
            </a:r>
          </a:p>
          <a:p>
            <a:pPr marL="490641" lvl="1" indent="-245320">
              <a:lnSpc>
                <a:spcPts val="3181"/>
              </a:lnSpc>
              <a:buFont typeface="Arial"/>
              <a:buChar char="•"/>
            </a:pPr>
            <a:r>
              <a:rPr lang="en-US" sz="2272" dirty="0">
                <a:solidFill>
                  <a:srgbClr val="000000"/>
                </a:solidFill>
                <a:latin typeface="Arial" panose="020B0604020202020204" pitchFamily="34" charset="0"/>
              </a:rPr>
              <a:t>Government</a:t>
            </a:r>
          </a:p>
          <a:p>
            <a:pPr marL="490641" lvl="1" indent="-245320">
              <a:lnSpc>
                <a:spcPts val="3181"/>
              </a:lnSpc>
              <a:buFont typeface="Arial"/>
              <a:buChar char="•"/>
            </a:pPr>
            <a:r>
              <a:rPr lang="en-US" sz="2272" dirty="0">
                <a:solidFill>
                  <a:srgbClr val="000000"/>
                </a:solidFill>
                <a:latin typeface="Arial" panose="020B0604020202020204" pitchFamily="34" charset="0"/>
              </a:rPr>
              <a:t>Funders</a:t>
            </a:r>
          </a:p>
          <a:p>
            <a:pPr marL="490641" lvl="1" indent="-245320">
              <a:lnSpc>
                <a:spcPts val="3181"/>
              </a:lnSpc>
              <a:buFont typeface="Arial"/>
              <a:buChar char="•"/>
            </a:pPr>
            <a:r>
              <a:rPr lang="en-US" sz="2272" dirty="0">
                <a:solidFill>
                  <a:srgbClr val="000000"/>
                </a:solidFill>
                <a:latin typeface="Arial" panose="020B0604020202020204" pitchFamily="34" charset="0"/>
              </a:rPr>
              <a:t>Community collaborators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19857" y="2772104"/>
            <a:ext cx="3003816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85"/>
              </a:lnSpc>
            </a:pPr>
            <a:r>
              <a:rPr lang="en-US" sz="2665" b="1" dirty="0">
                <a:solidFill>
                  <a:srgbClr val="000000"/>
                </a:solidFill>
                <a:latin typeface="Arial" panose="020B0604020202020204" pitchFamily="34" charset="0"/>
              </a:rPr>
              <a:t>Core Functions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238372" y="2398370"/>
            <a:ext cx="2007159" cy="1208787"/>
            <a:chOff x="0" y="0"/>
            <a:chExt cx="4014317" cy="2417574"/>
          </a:xfrm>
        </p:grpSpPr>
        <p:sp>
          <p:nvSpPr>
            <p:cNvPr id="13" name="Freeform 13"/>
            <p:cNvSpPr/>
            <p:nvPr/>
          </p:nvSpPr>
          <p:spPr>
            <a:xfrm flipV="1">
              <a:off x="2325859" y="1597850"/>
              <a:ext cx="1639447" cy="819724"/>
            </a:xfrm>
            <a:custGeom>
              <a:avLst/>
              <a:gdLst/>
              <a:ahLst/>
              <a:cxnLst/>
              <a:rect l="l" t="t" r="r" b="b"/>
              <a:pathLst>
                <a:path w="1639447" h="819724">
                  <a:moveTo>
                    <a:pt x="0" y="819724"/>
                  </a:moveTo>
                  <a:lnTo>
                    <a:pt x="1639447" y="819724"/>
                  </a:lnTo>
                  <a:lnTo>
                    <a:pt x="1639447" y="0"/>
                  </a:lnTo>
                  <a:lnTo>
                    <a:pt x="0" y="0"/>
                  </a:lnTo>
                  <a:lnTo>
                    <a:pt x="0" y="819724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Freeform 14"/>
            <p:cNvSpPr/>
            <p:nvPr/>
          </p:nvSpPr>
          <p:spPr>
            <a:xfrm flipV="1">
              <a:off x="2325859" y="1573345"/>
              <a:ext cx="1688458" cy="844229"/>
            </a:xfrm>
            <a:custGeom>
              <a:avLst/>
              <a:gdLst/>
              <a:ahLst/>
              <a:cxnLst/>
              <a:rect l="l" t="t" r="r" b="b"/>
              <a:pathLst>
                <a:path w="1688458" h="844229">
                  <a:moveTo>
                    <a:pt x="0" y="844229"/>
                  </a:moveTo>
                  <a:lnTo>
                    <a:pt x="1688458" y="844229"/>
                  </a:lnTo>
                  <a:lnTo>
                    <a:pt x="1688458" y="0"/>
                  </a:lnTo>
                  <a:lnTo>
                    <a:pt x="0" y="0"/>
                  </a:lnTo>
                  <a:lnTo>
                    <a:pt x="0" y="844229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32829" y="693502"/>
              <a:ext cx="825508" cy="825508"/>
            </a:xfrm>
            <a:custGeom>
              <a:avLst/>
              <a:gdLst/>
              <a:ahLst/>
              <a:cxnLst/>
              <a:rect l="l" t="t" r="r" b="b"/>
              <a:pathLst>
                <a:path w="825508" h="825508">
                  <a:moveTo>
                    <a:pt x="0" y="0"/>
                  </a:moveTo>
                  <a:lnTo>
                    <a:pt x="825508" y="0"/>
                  </a:lnTo>
                  <a:lnTo>
                    <a:pt x="825508" y="825508"/>
                  </a:lnTo>
                  <a:lnTo>
                    <a:pt x="0" y="825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Freeform 16"/>
            <p:cNvSpPr/>
            <p:nvPr/>
          </p:nvSpPr>
          <p:spPr>
            <a:xfrm flipV="1">
              <a:off x="0" y="1597850"/>
              <a:ext cx="1639447" cy="819724"/>
            </a:xfrm>
            <a:custGeom>
              <a:avLst/>
              <a:gdLst/>
              <a:ahLst/>
              <a:cxnLst/>
              <a:rect l="l" t="t" r="r" b="b"/>
              <a:pathLst>
                <a:path w="1639447" h="819724">
                  <a:moveTo>
                    <a:pt x="0" y="819724"/>
                  </a:moveTo>
                  <a:lnTo>
                    <a:pt x="1639447" y="819724"/>
                  </a:lnTo>
                  <a:lnTo>
                    <a:pt x="1639447" y="0"/>
                  </a:lnTo>
                  <a:lnTo>
                    <a:pt x="0" y="0"/>
                  </a:lnTo>
                  <a:lnTo>
                    <a:pt x="0" y="819724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Freeform 17"/>
            <p:cNvSpPr/>
            <p:nvPr/>
          </p:nvSpPr>
          <p:spPr>
            <a:xfrm flipV="1">
              <a:off x="0" y="1573345"/>
              <a:ext cx="1688458" cy="844229"/>
            </a:xfrm>
            <a:custGeom>
              <a:avLst/>
              <a:gdLst/>
              <a:ahLst/>
              <a:cxnLst/>
              <a:rect l="l" t="t" r="r" b="b"/>
              <a:pathLst>
                <a:path w="1688458" h="844229">
                  <a:moveTo>
                    <a:pt x="0" y="844229"/>
                  </a:moveTo>
                  <a:lnTo>
                    <a:pt x="1688458" y="844229"/>
                  </a:lnTo>
                  <a:lnTo>
                    <a:pt x="1688458" y="0"/>
                  </a:lnTo>
                  <a:lnTo>
                    <a:pt x="0" y="0"/>
                  </a:lnTo>
                  <a:lnTo>
                    <a:pt x="0" y="844229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406970" y="693502"/>
              <a:ext cx="825508" cy="825508"/>
            </a:xfrm>
            <a:custGeom>
              <a:avLst/>
              <a:gdLst/>
              <a:ahLst/>
              <a:cxnLst/>
              <a:rect l="l" t="t" r="r" b="b"/>
              <a:pathLst>
                <a:path w="825508" h="825508">
                  <a:moveTo>
                    <a:pt x="0" y="0"/>
                  </a:moveTo>
                  <a:lnTo>
                    <a:pt x="825508" y="0"/>
                  </a:lnTo>
                  <a:lnTo>
                    <a:pt x="825508" y="825508"/>
                  </a:lnTo>
                  <a:lnTo>
                    <a:pt x="0" y="8255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Freeform 19"/>
            <p:cNvSpPr/>
            <p:nvPr/>
          </p:nvSpPr>
          <p:spPr>
            <a:xfrm flipV="1">
              <a:off x="862305" y="1275935"/>
              <a:ext cx="2283278" cy="1141639"/>
            </a:xfrm>
            <a:custGeom>
              <a:avLst/>
              <a:gdLst/>
              <a:ahLst/>
              <a:cxnLst/>
              <a:rect l="l" t="t" r="r" b="b"/>
              <a:pathLst>
                <a:path w="2283278" h="1141639">
                  <a:moveTo>
                    <a:pt x="0" y="1141639"/>
                  </a:moveTo>
                  <a:lnTo>
                    <a:pt x="2283278" y="1141639"/>
                  </a:lnTo>
                  <a:lnTo>
                    <a:pt x="2283278" y="0"/>
                  </a:lnTo>
                  <a:lnTo>
                    <a:pt x="0" y="0"/>
                  </a:lnTo>
                  <a:lnTo>
                    <a:pt x="0" y="1141639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429096" y="16438"/>
              <a:ext cx="1149695" cy="1149695"/>
            </a:xfrm>
            <a:custGeom>
              <a:avLst/>
              <a:gdLst/>
              <a:ahLst/>
              <a:cxnLst/>
              <a:rect l="l" t="t" r="r" b="b"/>
              <a:pathLst>
                <a:path w="1149695" h="1149695">
                  <a:moveTo>
                    <a:pt x="0" y="0"/>
                  </a:moveTo>
                  <a:lnTo>
                    <a:pt x="1149695" y="0"/>
                  </a:lnTo>
                  <a:lnTo>
                    <a:pt x="1149695" y="1149695"/>
                  </a:lnTo>
                  <a:lnTo>
                    <a:pt x="0" y="1149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" name="Freeform 21"/>
            <p:cNvSpPr/>
            <p:nvPr/>
          </p:nvSpPr>
          <p:spPr>
            <a:xfrm flipV="1">
              <a:off x="862305" y="1260414"/>
              <a:ext cx="2314320" cy="1157160"/>
            </a:xfrm>
            <a:custGeom>
              <a:avLst/>
              <a:gdLst/>
              <a:ahLst/>
              <a:cxnLst/>
              <a:rect l="l" t="t" r="r" b="b"/>
              <a:pathLst>
                <a:path w="2314320" h="1157160">
                  <a:moveTo>
                    <a:pt x="0" y="1157160"/>
                  </a:moveTo>
                  <a:lnTo>
                    <a:pt x="2314320" y="1157160"/>
                  </a:lnTo>
                  <a:lnTo>
                    <a:pt x="2314320" y="0"/>
                  </a:lnTo>
                  <a:lnTo>
                    <a:pt x="0" y="0"/>
                  </a:lnTo>
                  <a:lnTo>
                    <a:pt x="0" y="115716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412658" y="0"/>
              <a:ext cx="1182571" cy="1182571"/>
            </a:xfrm>
            <a:custGeom>
              <a:avLst/>
              <a:gdLst/>
              <a:ahLst/>
              <a:cxnLst/>
              <a:rect l="l" t="t" r="r" b="b"/>
              <a:pathLst>
                <a:path w="1182571" h="1182571">
                  <a:moveTo>
                    <a:pt x="0" y="0"/>
                  </a:moveTo>
                  <a:lnTo>
                    <a:pt x="1182571" y="0"/>
                  </a:lnTo>
                  <a:lnTo>
                    <a:pt x="1182571" y="1182571"/>
                  </a:lnTo>
                  <a:lnTo>
                    <a:pt x="0" y="1182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717862" y="686019"/>
              <a:ext cx="840475" cy="840475"/>
            </a:xfrm>
            <a:custGeom>
              <a:avLst/>
              <a:gdLst/>
              <a:ahLst/>
              <a:cxnLst/>
              <a:rect l="l" t="t" r="r" b="b"/>
              <a:pathLst>
                <a:path w="840475" h="840475">
                  <a:moveTo>
                    <a:pt x="0" y="0"/>
                  </a:moveTo>
                  <a:lnTo>
                    <a:pt x="840475" y="0"/>
                  </a:lnTo>
                  <a:lnTo>
                    <a:pt x="840475" y="840474"/>
                  </a:lnTo>
                  <a:lnTo>
                    <a:pt x="0" y="840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395745" y="678535"/>
              <a:ext cx="847958" cy="847958"/>
            </a:xfrm>
            <a:custGeom>
              <a:avLst/>
              <a:gdLst/>
              <a:ahLst/>
              <a:cxnLst/>
              <a:rect l="l" t="t" r="r" b="b"/>
              <a:pathLst>
                <a:path w="847958" h="847958">
                  <a:moveTo>
                    <a:pt x="0" y="0"/>
                  </a:moveTo>
                  <a:lnTo>
                    <a:pt x="847958" y="0"/>
                  </a:lnTo>
                  <a:lnTo>
                    <a:pt x="847958" y="847958"/>
                  </a:lnTo>
                  <a:lnTo>
                    <a:pt x="0" y="847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76370" y="0"/>
            <a:ext cx="12314192" cy="927100"/>
            <a:chOff x="0" y="0"/>
            <a:chExt cx="4864866" cy="36626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864866" cy="366262"/>
            </a:xfrm>
            <a:custGeom>
              <a:avLst/>
              <a:gdLst/>
              <a:ahLst/>
              <a:cxnLst/>
              <a:rect l="l" t="t" r="r" b="b"/>
              <a:pathLst>
                <a:path w="4864866" h="366262">
                  <a:moveTo>
                    <a:pt x="0" y="0"/>
                  </a:moveTo>
                  <a:lnTo>
                    <a:pt x="4864866" y="0"/>
                  </a:lnTo>
                  <a:lnTo>
                    <a:pt x="4864866" y="366262"/>
                  </a:lnTo>
                  <a:lnTo>
                    <a:pt x="0" y="366262"/>
                  </a:lnTo>
                  <a:close/>
                </a:path>
              </a:pathLst>
            </a:custGeom>
            <a:solidFill>
              <a:srgbClr val="FBCE3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1200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481787" y="325070"/>
            <a:ext cx="1070004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2"/>
              </a:lnSpc>
            </a:pPr>
            <a:r>
              <a:rPr lang="en-US" sz="3422" b="1" spc="195" dirty="0">
                <a:solidFill>
                  <a:srgbClr val="FFFFFF"/>
                </a:solidFill>
                <a:latin typeface="Arial Black" panose="020B0604020202020204" pitchFamily="34" charset="0"/>
              </a:rPr>
              <a:t>CHILD CARE RESOURCE &amp; REFERRAL</a:t>
            </a:r>
          </a:p>
        </p:txBody>
      </p:sp>
    </p:spTree>
    <p:extLst>
      <p:ext uri="{BB962C8B-B14F-4D97-AF65-F5344CB8AC3E}">
        <p14:creationId xmlns:p14="http://schemas.microsoft.com/office/powerpoint/2010/main" val="407165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51951">
            <a:off x="7611778" y="2342494"/>
            <a:ext cx="3247399" cy="1404500"/>
          </a:xfrm>
          <a:custGeom>
            <a:avLst/>
            <a:gdLst/>
            <a:ahLst/>
            <a:cxnLst/>
            <a:rect l="l" t="t" r="r" b="b"/>
            <a:pathLst>
              <a:path w="4871098" h="2106750">
                <a:moveTo>
                  <a:pt x="0" y="0"/>
                </a:moveTo>
                <a:lnTo>
                  <a:pt x="4871098" y="0"/>
                </a:lnTo>
                <a:lnTo>
                  <a:pt x="4871098" y="2106750"/>
                </a:lnTo>
                <a:lnTo>
                  <a:pt x="0" y="2106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4729909" y="1202693"/>
            <a:ext cx="2369405" cy="2997667"/>
          </a:xfrm>
          <a:custGeom>
            <a:avLst/>
            <a:gdLst/>
            <a:ahLst/>
            <a:cxnLst/>
            <a:rect l="l" t="t" r="r" b="b"/>
            <a:pathLst>
              <a:path w="3554108" h="4496500">
                <a:moveTo>
                  <a:pt x="0" y="0"/>
                </a:moveTo>
                <a:lnTo>
                  <a:pt x="3554108" y="0"/>
                </a:lnTo>
                <a:lnTo>
                  <a:pt x="3554108" y="4496500"/>
                </a:lnTo>
                <a:lnTo>
                  <a:pt x="0" y="4496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525159" y="1474742"/>
            <a:ext cx="2285749" cy="2955709"/>
          </a:xfrm>
          <a:custGeom>
            <a:avLst/>
            <a:gdLst/>
            <a:ahLst/>
            <a:cxnLst/>
            <a:rect l="l" t="t" r="r" b="b"/>
            <a:pathLst>
              <a:path w="3428623" h="4433564">
                <a:moveTo>
                  <a:pt x="0" y="0"/>
                </a:moveTo>
                <a:lnTo>
                  <a:pt x="3428622" y="0"/>
                </a:lnTo>
                <a:lnTo>
                  <a:pt x="3428622" y="4433564"/>
                </a:lnTo>
                <a:lnTo>
                  <a:pt x="0" y="44335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TextBox 5"/>
          <p:cNvSpPr txBox="1"/>
          <p:nvPr/>
        </p:nvSpPr>
        <p:spPr>
          <a:xfrm>
            <a:off x="1352842" y="4445038"/>
            <a:ext cx="2630381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513" b="1" dirty="0">
                <a:solidFill>
                  <a:srgbClr val="000000"/>
                </a:solidFill>
                <a:latin typeface="Arial" panose="020B0604020202020204" pitchFamily="34" charset="0"/>
              </a:rPr>
              <a:t>Local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54718" y="4611907"/>
            <a:ext cx="2630381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513" b="1" dirty="0">
                <a:solidFill>
                  <a:srgbClr val="000000"/>
                </a:solidFill>
                <a:latin typeface="Arial" panose="020B0604020202020204" pitchFamily="34" charset="0"/>
              </a:rPr>
              <a:t>Regional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20287" y="4445038"/>
            <a:ext cx="2630381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513" b="1" dirty="0">
                <a:solidFill>
                  <a:srgbClr val="000000"/>
                </a:solidFill>
                <a:latin typeface="Arial" panose="020B0604020202020204" pitchFamily="34" charset="0"/>
              </a:rPr>
              <a:t>Statewide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9440" y="5745904"/>
            <a:ext cx="1060216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53"/>
              </a:lnSpc>
              <a:spcBef>
                <a:spcPct val="0"/>
              </a:spcBef>
            </a:pPr>
            <a:r>
              <a:rPr lang="en-US" sz="2466" b="1" dirty="0">
                <a:solidFill>
                  <a:srgbClr val="000000"/>
                </a:solidFill>
                <a:latin typeface="Arial" panose="020B0604020202020204" pitchFamily="34" charset="0"/>
              </a:rPr>
              <a:t>Budgeted staff:</a:t>
            </a:r>
            <a:r>
              <a:rPr lang="en-US" sz="2466" dirty="0">
                <a:solidFill>
                  <a:srgbClr val="000000"/>
                </a:solidFill>
                <a:latin typeface="Arial" panose="020B0604020202020204" pitchFamily="34" charset="0"/>
              </a:rPr>
              <a:t> 112 | </a:t>
            </a:r>
            <a:r>
              <a:rPr lang="en-US" sz="2466" b="1" dirty="0">
                <a:solidFill>
                  <a:srgbClr val="000000"/>
                </a:solidFill>
                <a:latin typeface="Arial" panose="020B0604020202020204" pitchFamily="34" charset="0"/>
              </a:rPr>
              <a:t>Operating budget:</a:t>
            </a:r>
            <a:r>
              <a:rPr lang="en-US" sz="2466" dirty="0">
                <a:solidFill>
                  <a:srgbClr val="000000"/>
                </a:solidFill>
                <a:latin typeface="Arial" panose="020B0604020202020204" pitchFamily="34" charset="0"/>
              </a:rPr>
              <a:t> $19M+ (excluding subsidy funds)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76370" y="0"/>
            <a:ext cx="12314192" cy="927100"/>
            <a:chOff x="0" y="0"/>
            <a:chExt cx="4864866" cy="3662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64866" cy="366262"/>
            </a:xfrm>
            <a:custGeom>
              <a:avLst/>
              <a:gdLst/>
              <a:ahLst/>
              <a:cxnLst/>
              <a:rect l="l" t="t" r="r" b="b"/>
              <a:pathLst>
                <a:path w="4864866" h="366262">
                  <a:moveTo>
                    <a:pt x="0" y="0"/>
                  </a:moveTo>
                  <a:lnTo>
                    <a:pt x="4864866" y="0"/>
                  </a:lnTo>
                  <a:lnTo>
                    <a:pt x="4864866" y="366262"/>
                  </a:lnTo>
                  <a:lnTo>
                    <a:pt x="0" y="366262"/>
                  </a:lnTo>
                  <a:close/>
                </a:path>
              </a:pathLst>
            </a:custGeom>
            <a:solidFill>
              <a:srgbClr val="FBCE3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120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81787" y="325070"/>
            <a:ext cx="1070004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2"/>
              </a:lnSpc>
            </a:pPr>
            <a:r>
              <a:rPr lang="en-US" sz="3422" b="1" spc="195" dirty="0">
                <a:solidFill>
                  <a:srgbClr val="FFFFFF"/>
                </a:solidFill>
                <a:latin typeface="Arial Black" panose="020B0604020202020204" pitchFamily="34" charset="0"/>
              </a:rPr>
              <a:t>CCRI’S FOOTPRINT</a:t>
            </a:r>
          </a:p>
        </p:txBody>
      </p:sp>
    </p:spTree>
    <p:extLst>
      <p:ext uri="{BB962C8B-B14F-4D97-AF65-F5344CB8AC3E}">
        <p14:creationId xmlns:p14="http://schemas.microsoft.com/office/powerpoint/2010/main" val="426128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-76370" y="-120551"/>
            <a:ext cx="2057400" cy="2177949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959"/>
              </a:lnSpc>
            </a:pPr>
            <a:endParaRPr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FB1FC2-433A-0BEC-2C82-273AEAB2FD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9" r="31372"/>
          <a:stretch/>
        </p:blipFill>
        <p:spPr>
          <a:xfrm>
            <a:off x="3556000" y="12030"/>
            <a:ext cx="7924800" cy="6992190"/>
          </a:xfrm>
          <a:prstGeom prst="rect">
            <a:avLst/>
          </a:prstGeom>
        </p:spPr>
      </p:pic>
      <p:grpSp>
        <p:nvGrpSpPr>
          <p:cNvPr id="9" name="Group 3">
            <a:extLst>
              <a:ext uri="{FF2B5EF4-FFF2-40B4-BE49-F238E27FC236}">
                <a16:creationId xmlns:a16="http://schemas.microsoft.com/office/drawing/2014/main" id="{CA35E4C8-FE8F-837F-74BE-6E6697DB1F60}"/>
              </a:ext>
            </a:extLst>
          </p:cNvPr>
          <p:cNvGrpSpPr/>
          <p:nvPr/>
        </p:nvGrpSpPr>
        <p:grpSpPr>
          <a:xfrm>
            <a:off x="0" y="-279400"/>
            <a:ext cx="3060700" cy="7273675"/>
            <a:chOff x="0" y="0"/>
            <a:chExt cx="1334598" cy="2754489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FE84FF05-5C21-E83B-D909-0CC0F757CBA1}"/>
                </a:ext>
              </a:extLst>
            </p:cNvPr>
            <p:cNvSpPr/>
            <p:nvPr/>
          </p:nvSpPr>
          <p:spPr>
            <a:xfrm>
              <a:off x="0" y="0"/>
              <a:ext cx="1334598" cy="2754489"/>
            </a:xfrm>
            <a:custGeom>
              <a:avLst/>
              <a:gdLst/>
              <a:ahLst/>
              <a:cxnLst/>
              <a:rect l="l" t="t" r="r" b="b"/>
              <a:pathLst>
                <a:path w="1334598" h="2754489">
                  <a:moveTo>
                    <a:pt x="0" y="0"/>
                  </a:moveTo>
                  <a:lnTo>
                    <a:pt x="1334598" y="0"/>
                  </a:lnTo>
                  <a:lnTo>
                    <a:pt x="1334598" y="2754489"/>
                  </a:lnTo>
                  <a:lnTo>
                    <a:pt x="0" y="2754489"/>
                  </a:lnTo>
                  <a:close/>
                </a:path>
              </a:pathLst>
            </a:custGeom>
            <a:solidFill>
              <a:srgbClr val="FBCE3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4E038F92-D72A-985A-2B44-9745434F56E3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2687388"/>
            <a:ext cx="30607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Arial Black" panose="020B0604020202020204" pitchFamily="34" charset="0"/>
              </a:rPr>
              <a:t>DEMOGRAPHIC DASHBOARD</a:t>
            </a:r>
          </a:p>
        </p:txBody>
      </p:sp>
    </p:spTree>
    <p:extLst>
      <p:ext uri="{BB962C8B-B14F-4D97-AF65-F5344CB8AC3E}">
        <p14:creationId xmlns:p14="http://schemas.microsoft.com/office/powerpoint/2010/main" val="88445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24B25-F824-0322-F374-4C211AF86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>
            <a:extLst>
              <a:ext uri="{FF2B5EF4-FFF2-40B4-BE49-F238E27FC236}">
                <a16:creationId xmlns:a16="http://schemas.microsoft.com/office/drawing/2014/main" id="{A7DF9AF6-AE57-7394-14A0-509EA3DC7613}"/>
              </a:ext>
            </a:extLst>
          </p:cNvPr>
          <p:cNvGrpSpPr/>
          <p:nvPr/>
        </p:nvGrpSpPr>
        <p:grpSpPr>
          <a:xfrm>
            <a:off x="-76370" y="0"/>
            <a:ext cx="12314192" cy="927100"/>
            <a:chOff x="0" y="0"/>
            <a:chExt cx="4864866" cy="3662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98ED006-2CD1-1C0E-9147-DAEBCEC4351E}"/>
                </a:ext>
              </a:extLst>
            </p:cNvPr>
            <p:cNvSpPr/>
            <p:nvPr/>
          </p:nvSpPr>
          <p:spPr>
            <a:xfrm>
              <a:off x="0" y="0"/>
              <a:ext cx="4864866" cy="366262"/>
            </a:xfrm>
            <a:custGeom>
              <a:avLst/>
              <a:gdLst/>
              <a:ahLst/>
              <a:cxnLst/>
              <a:rect l="l" t="t" r="r" b="b"/>
              <a:pathLst>
                <a:path w="4864866" h="366262">
                  <a:moveTo>
                    <a:pt x="0" y="0"/>
                  </a:moveTo>
                  <a:lnTo>
                    <a:pt x="4864866" y="0"/>
                  </a:lnTo>
                  <a:lnTo>
                    <a:pt x="4864866" y="366262"/>
                  </a:lnTo>
                  <a:lnTo>
                    <a:pt x="0" y="366262"/>
                  </a:lnTo>
                  <a:close/>
                </a:path>
              </a:pathLst>
            </a:custGeom>
            <a:solidFill>
              <a:srgbClr val="FBCE3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3D755577-B914-219E-BB41-64586850CA53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1200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CAF3E589-94D9-AE2A-F4AE-057C59890F50}"/>
              </a:ext>
            </a:extLst>
          </p:cNvPr>
          <p:cNvSpPr txBox="1"/>
          <p:nvPr/>
        </p:nvSpPr>
        <p:spPr>
          <a:xfrm>
            <a:off x="481787" y="325070"/>
            <a:ext cx="1070004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2"/>
              </a:lnSpc>
            </a:pPr>
            <a:r>
              <a:rPr lang="en-US" sz="3422" b="1" spc="195" dirty="0">
                <a:solidFill>
                  <a:srgbClr val="FFFFFF"/>
                </a:solidFill>
                <a:latin typeface="Arial Black" panose="020B0604020202020204" pitchFamily="34" charset="0"/>
              </a:rPr>
              <a:t>CHILD CARE IN MECKLENBURG COUNTY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BEBE9C-64B9-C4DB-A864-440BF1136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530" y="1111805"/>
            <a:ext cx="2059254" cy="3044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9F6239-25B6-2EEC-894F-97DCB4C81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071" y="968423"/>
            <a:ext cx="6316117" cy="57446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EFD442-4443-E9A0-7BD5-4D10AFF4D22E}"/>
              </a:ext>
            </a:extLst>
          </p:cNvPr>
          <p:cNvSpPr txBox="1"/>
          <p:nvPr/>
        </p:nvSpPr>
        <p:spPr>
          <a:xfrm>
            <a:off x="8900797" y="4806862"/>
            <a:ext cx="2096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Centers = 433</a:t>
            </a:r>
          </a:p>
          <a:p>
            <a:r>
              <a:rPr lang="en-US" dirty="0"/>
              <a:t>FCCHs = 112 </a:t>
            </a:r>
          </a:p>
          <a:p>
            <a:r>
              <a:rPr lang="en-US" dirty="0"/>
              <a:t>Spaces = 49,703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073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24B25-F824-0322-F374-4C211AF86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C10CE0-372D-9E34-8ED7-26FA18A71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21"/>
          <a:stretch/>
        </p:blipFill>
        <p:spPr>
          <a:xfrm>
            <a:off x="-50616" y="941528"/>
            <a:ext cx="12295651" cy="4815934"/>
          </a:xfrm>
          <a:prstGeom prst="rect">
            <a:avLst/>
          </a:prstGeom>
        </p:spPr>
      </p:pic>
      <p:grpSp>
        <p:nvGrpSpPr>
          <p:cNvPr id="9" name="Group 9">
            <a:extLst>
              <a:ext uri="{FF2B5EF4-FFF2-40B4-BE49-F238E27FC236}">
                <a16:creationId xmlns:a16="http://schemas.microsoft.com/office/drawing/2014/main" id="{A7DF9AF6-AE57-7394-14A0-509EA3DC7613}"/>
              </a:ext>
            </a:extLst>
          </p:cNvPr>
          <p:cNvGrpSpPr/>
          <p:nvPr/>
        </p:nvGrpSpPr>
        <p:grpSpPr>
          <a:xfrm>
            <a:off x="-76370" y="0"/>
            <a:ext cx="12314192" cy="927100"/>
            <a:chOff x="0" y="0"/>
            <a:chExt cx="4864866" cy="3662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98ED006-2CD1-1C0E-9147-DAEBCEC4351E}"/>
                </a:ext>
              </a:extLst>
            </p:cNvPr>
            <p:cNvSpPr/>
            <p:nvPr/>
          </p:nvSpPr>
          <p:spPr>
            <a:xfrm>
              <a:off x="0" y="0"/>
              <a:ext cx="4864866" cy="366262"/>
            </a:xfrm>
            <a:custGeom>
              <a:avLst/>
              <a:gdLst/>
              <a:ahLst/>
              <a:cxnLst/>
              <a:rect l="l" t="t" r="r" b="b"/>
              <a:pathLst>
                <a:path w="4864866" h="366262">
                  <a:moveTo>
                    <a:pt x="0" y="0"/>
                  </a:moveTo>
                  <a:lnTo>
                    <a:pt x="4864866" y="0"/>
                  </a:lnTo>
                  <a:lnTo>
                    <a:pt x="4864866" y="366262"/>
                  </a:lnTo>
                  <a:lnTo>
                    <a:pt x="0" y="366262"/>
                  </a:lnTo>
                  <a:close/>
                </a:path>
              </a:pathLst>
            </a:custGeom>
            <a:solidFill>
              <a:srgbClr val="FBCE3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3D755577-B914-219E-BB41-64586850CA53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1200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CAF3E589-94D9-AE2A-F4AE-057C59890F50}"/>
              </a:ext>
            </a:extLst>
          </p:cNvPr>
          <p:cNvSpPr txBox="1"/>
          <p:nvPr/>
        </p:nvSpPr>
        <p:spPr>
          <a:xfrm>
            <a:off x="481787" y="325070"/>
            <a:ext cx="1070004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2"/>
              </a:lnSpc>
            </a:pPr>
            <a:r>
              <a:rPr lang="en-US" sz="3422" b="1" spc="195" dirty="0">
                <a:solidFill>
                  <a:srgbClr val="FFFFFF"/>
                </a:solidFill>
                <a:latin typeface="Arial Black" panose="020B0604020202020204" pitchFamily="34" charset="0"/>
              </a:rPr>
              <a:t>CHILD CARE IN NORTH CAROLINA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BEBE9C-64B9-C4DB-A864-440BF1136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66" y="3398384"/>
            <a:ext cx="1803180" cy="26662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FC3397-34F9-D1BF-737F-0F46C110B0BF}"/>
              </a:ext>
            </a:extLst>
          </p:cNvPr>
          <p:cNvSpPr txBox="1"/>
          <p:nvPr/>
        </p:nvSpPr>
        <p:spPr>
          <a:xfrm>
            <a:off x="4783315" y="4557133"/>
            <a:ext cx="2096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Centers = 4,250 </a:t>
            </a:r>
          </a:p>
          <a:p>
            <a:r>
              <a:rPr lang="en-US" dirty="0"/>
              <a:t>FCCHs  = 1,172 </a:t>
            </a:r>
          </a:p>
          <a:p>
            <a:r>
              <a:rPr lang="en-US" dirty="0"/>
              <a:t>Spaces = 371,077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46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19894-94E9-6E98-89BF-D7AC18455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>
            <a:extLst>
              <a:ext uri="{FF2B5EF4-FFF2-40B4-BE49-F238E27FC236}">
                <a16:creationId xmlns:a16="http://schemas.microsoft.com/office/drawing/2014/main" id="{252EB3A4-3924-E110-6781-83876B7E8D32}"/>
              </a:ext>
            </a:extLst>
          </p:cNvPr>
          <p:cNvGrpSpPr/>
          <p:nvPr/>
        </p:nvGrpSpPr>
        <p:grpSpPr>
          <a:xfrm>
            <a:off x="-76370" y="0"/>
            <a:ext cx="12314192" cy="927100"/>
            <a:chOff x="0" y="0"/>
            <a:chExt cx="4864866" cy="3662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A5A6EFC-E968-FC1D-499C-B9A822903A54}"/>
                </a:ext>
              </a:extLst>
            </p:cNvPr>
            <p:cNvSpPr/>
            <p:nvPr/>
          </p:nvSpPr>
          <p:spPr>
            <a:xfrm>
              <a:off x="0" y="0"/>
              <a:ext cx="4864866" cy="366262"/>
            </a:xfrm>
            <a:custGeom>
              <a:avLst/>
              <a:gdLst/>
              <a:ahLst/>
              <a:cxnLst/>
              <a:rect l="l" t="t" r="r" b="b"/>
              <a:pathLst>
                <a:path w="4864866" h="366262">
                  <a:moveTo>
                    <a:pt x="0" y="0"/>
                  </a:moveTo>
                  <a:lnTo>
                    <a:pt x="4864866" y="0"/>
                  </a:lnTo>
                  <a:lnTo>
                    <a:pt x="4864866" y="366262"/>
                  </a:lnTo>
                  <a:lnTo>
                    <a:pt x="0" y="366262"/>
                  </a:lnTo>
                  <a:close/>
                </a:path>
              </a:pathLst>
            </a:custGeom>
            <a:solidFill>
              <a:srgbClr val="FBCE3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B16A260B-F34D-6CD2-DE15-FAC022503B4E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1200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283D747F-E740-361B-C04D-C3A1961B3318}"/>
              </a:ext>
            </a:extLst>
          </p:cNvPr>
          <p:cNvSpPr txBox="1"/>
          <p:nvPr/>
        </p:nvSpPr>
        <p:spPr>
          <a:xfrm>
            <a:off x="481787" y="325070"/>
            <a:ext cx="1070004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2"/>
              </a:lnSpc>
            </a:pPr>
            <a:r>
              <a:rPr lang="en-US" sz="3422" b="1" spc="195" dirty="0">
                <a:solidFill>
                  <a:srgbClr val="FFFFFF"/>
                </a:solidFill>
                <a:latin typeface="Arial Black" panose="020B0604020202020204" pitchFamily="34" charset="0"/>
              </a:rPr>
              <a:t>A SMART INVESTMENT</a:t>
            </a:r>
          </a:p>
        </p:txBody>
      </p:sp>
      <p:pic>
        <p:nvPicPr>
          <p:cNvPr id="2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2BC9717F-FCD4-D5B8-9AB4-BC6B60C2F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30" y="1055400"/>
            <a:ext cx="10509779" cy="51935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319ED3-56C4-C210-1A95-414DC30794F8}"/>
              </a:ext>
            </a:extLst>
          </p:cNvPr>
          <p:cNvSpPr txBox="1"/>
          <p:nvPr/>
        </p:nvSpPr>
        <p:spPr>
          <a:xfrm>
            <a:off x="5753100" y="1595733"/>
            <a:ext cx="5486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Nobel Laureate Economist James Heckman’s research makes the economic case for early childhood investments starting before birth.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C18496B-F318-87D5-BE6C-2075525CC941}"/>
              </a:ext>
            </a:extLst>
          </p:cNvPr>
          <p:cNvSpPr txBox="1">
            <a:spLocks/>
          </p:cNvSpPr>
          <p:nvPr/>
        </p:nvSpPr>
        <p:spPr>
          <a:xfrm>
            <a:off x="218726" y="6367830"/>
            <a:ext cx="11226165" cy="33020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heckmanequation.org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/the-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heckman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-equation/</a:t>
            </a:r>
          </a:p>
        </p:txBody>
      </p:sp>
    </p:spTree>
    <p:extLst>
      <p:ext uri="{BB962C8B-B14F-4D97-AF65-F5344CB8AC3E}">
        <p14:creationId xmlns:p14="http://schemas.microsoft.com/office/powerpoint/2010/main" val="215886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534C1-7451-9F7B-72A9-C63D649F4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>
            <a:extLst>
              <a:ext uri="{FF2B5EF4-FFF2-40B4-BE49-F238E27FC236}">
                <a16:creationId xmlns:a16="http://schemas.microsoft.com/office/drawing/2014/main" id="{B18D0532-5C32-7B38-6A18-F391BB7E4EC4}"/>
              </a:ext>
            </a:extLst>
          </p:cNvPr>
          <p:cNvGrpSpPr/>
          <p:nvPr/>
        </p:nvGrpSpPr>
        <p:grpSpPr>
          <a:xfrm>
            <a:off x="-76370" y="0"/>
            <a:ext cx="12314192" cy="927100"/>
            <a:chOff x="0" y="0"/>
            <a:chExt cx="4864866" cy="3662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9A04204-6168-397C-8F31-1B313B1C0A00}"/>
                </a:ext>
              </a:extLst>
            </p:cNvPr>
            <p:cNvSpPr/>
            <p:nvPr/>
          </p:nvSpPr>
          <p:spPr>
            <a:xfrm>
              <a:off x="0" y="0"/>
              <a:ext cx="4864866" cy="366262"/>
            </a:xfrm>
            <a:custGeom>
              <a:avLst/>
              <a:gdLst/>
              <a:ahLst/>
              <a:cxnLst/>
              <a:rect l="l" t="t" r="r" b="b"/>
              <a:pathLst>
                <a:path w="4864866" h="366262">
                  <a:moveTo>
                    <a:pt x="0" y="0"/>
                  </a:moveTo>
                  <a:lnTo>
                    <a:pt x="4864866" y="0"/>
                  </a:lnTo>
                  <a:lnTo>
                    <a:pt x="4864866" y="366262"/>
                  </a:lnTo>
                  <a:lnTo>
                    <a:pt x="0" y="366262"/>
                  </a:lnTo>
                  <a:close/>
                </a:path>
              </a:pathLst>
            </a:custGeom>
            <a:solidFill>
              <a:srgbClr val="FBCE3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BDBEA7EA-54BB-B942-C8BD-E5034D9A6845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1200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23DA4BD3-42D8-D421-7D72-A3D85EBA36D6}"/>
              </a:ext>
            </a:extLst>
          </p:cNvPr>
          <p:cNvSpPr txBox="1"/>
          <p:nvPr/>
        </p:nvSpPr>
        <p:spPr>
          <a:xfrm>
            <a:off x="481787" y="325070"/>
            <a:ext cx="11223625" cy="461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2"/>
              </a:lnSpc>
            </a:pPr>
            <a:r>
              <a:rPr lang="en-US" sz="3422" b="1" spc="195" dirty="0">
                <a:solidFill>
                  <a:srgbClr val="FFFFFF"/>
                </a:solidFill>
                <a:latin typeface="Arial Black" panose="020B0604020202020204" pitchFamily="34" charset="0"/>
              </a:rPr>
              <a:t>MECKLENBURG CO. COST COMPARISON</a:t>
            </a:r>
          </a:p>
        </p:txBody>
      </p:sp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303FAA40-40E8-A886-5F52-83CE2834D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26" b="22265"/>
          <a:stretch/>
        </p:blipFill>
        <p:spPr>
          <a:xfrm>
            <a:off x="700887" y="1005754"/>
            <a:ext cx="10790225" cy="3119326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7AB41D0-7798-D1E6-316C-E8A390281ADB}"/>
              </a:ext>
            </a:extLst>
          </p:cNvPr>
          <p:cNvSpPr txBox="1">
            <a:spLocks/>
          </p:cNvSpPr>
          <p:nvPr/>
        </p:nvSpPr>
        <p:spPr>
          <a:xfrm>
            <a:off x="479247" y="6202730"/>
            <a:ext cx="11226165" cy="33020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*NC CCR&amp;R Council December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62BE0-8264-D222-9BA0-D2BB0EBD353C}"/>
              </a:ext>
            </a:extLst>
          </p:cNvPr>
          <p:cNvSpPr txBox="1"/>
          <p:nvPr/>
        </p:nvSpPr>
        <p:spPr>
          <a:xfrm>
            <a:off x="675947" y="4125080"/>
            <a:ext cx="28209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Center-based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infant care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Mecklenburg:  $15,825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NC: $12,263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56A00D-C06F-45EF-7E3D-A040824C7BB1}"/>
              </a:ext>
            </a:extLst>
          </p:cNvPr>
          <p:cNvSpPr txBox="1"/>
          <p:nvPr/>
        </p:nvSpPr>
        <p:spPr>
          <a:xfrm>
            <a:off x="4734838" y="4176628"/>
            <a:ext cx="2354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four-year university 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tuition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$7,214 per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EA8C3-FA95-1DB2-4F2C-2AA3E43BC91D}"/>
              </a:ext>
            </a:extLst>
          </p:cNvPr>
          <p:cNvSpPr txBox="1"/>
          <p:nvPr/>
        </p:nvSpPr>
        <p:spPr>
          <a:xfrm>
            <a:off x="8695149" y="4148930"/>
            <a:ext cx="2640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Average annual mortgage payments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$19,428</a:t>
            </a:r>
          </a:p>
        </p:txBody>
      </p:sp>
    </p:spTree>
    <p:extLst>
      <p:ext uri="{BB962C8B-B14F-4D97-AF65-F5344CB8AC3E}">
        <p14:creationId xmlns:p14="http://schemas.microsoft.com/office/powerpoint/2010/main" val="2467101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7CD2608-9E31-D043-8C01-3A1650856E69}" vid="{81286AF6-9453-144F-A9AD-43980D5760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 Years Template</Template>
  <TotalTime>452</TotalTime>
  <Words>591</Words>
  <Application>Microsoft Office PowerPoint</Application>
  <PresentationFormat>Widescreen</PresentationFormat>
  <Paragraphs>143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Century Gothic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</dc:title>
  <dc:creator>Janet Singerman</dc:creator>
  <cp:lastModifiedBy>Janet Singerman</cp:lastModifiedBy>
  <cp:revision>33</cp:revision>
  <cp:lastPrinted>2024-01-22T21:08:11Z</cp:lastPrinted>
  <dcterms:created xsi:type="dcterms:W3CDTF">2024-01-22T20:39:35Z</dcterms:created>
  <dcterms:modified xsi:type="dcterms:W3CDTF">2024-01-24T03:27:26Z</dcterms:modified>
</cp:coreProperties>
</file>