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Slab"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5a6a9d9ac1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5a6a9d9ac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a6a9d9ac1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a6a9d9ac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223c3c6a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223c3c6a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223c3c6a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b223c3c6a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b223c3c6a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b223c3c6a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a2cabe1f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a2cabe1f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b223c3c6a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b223c3c6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223c3c6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223c3c6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223c3c6a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223c3c6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223c3c6a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223c3c6a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223c3c6a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223c3c6a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a6a9d9ac1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a6a9d9ac1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a2cabe1f3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a2cabe1f3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Charlotte</a:t>
            </a:r>
            <a:endParaRPr/>
          </a:p>
          <a:p>
            <a:pPr marL="0" lvl="0" indent="0" algn="l" rtl="0">
              <a:spcBef>
                <a:spcPts val="0"/>
              </a:spcBef>
              <a:spcAft>
                <a:spcPts val="0"/>
              </a:spcAft>
              <a:buNone/>
            </a:pPr>
            <a:r>
              <a:rPr lang="en" sz="2000"/>
              <a:t>A national childcare crisis, locally</a:t>
            </a:r>
            <a:endParaRPr sz="2000"/>
          </a:p>
        </p:txBody>
      </p:sp>
      <p:sp>
        <p:nvSpPr>
          <p:cNvPr id="64" name="Google Shape;64;p13"/>
          <p:cNvSpPr txBox="1">
            <a:spLocks noGrp="1"/>
          </p:cNvSpPr>
          <p:nvPr>
            <p:ph type="subTitle" idx="1"/>
          </p:nvPr>
        </p:nvSpPr>
        <p:spPr>
          <a:xfrm>
            <a:off x="1680300" y="3049450"/>
            <a:ext cx="5783400" cy="101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59A946"/>
                </a:solidFill>
                <a:latin typeface="Arial"/>
                <a:ea typeface="Arial"/>
                <a:cs typeface="Arial"/>
                <a:sym typeface="Arial"/>
              </a:rPr>
              <a:t>Ely Portillo</a:t>
            </a:r>
            <a:endParaRPr sz="1800">
              <a:solidFill>
                <a:srgbClr val="59A946"/>
              </a:solidFill>
              <a:latin typeface="Arial"/>
              <a:ea typeface="Arial"/>
              <a:cs typeface="Arial"/>
              <a:sym typeface="Arial"/>
            </a:endParaRPr>
          </a:p>
          <a:p>
            <a:pPr marL="0" lvl="0" indent="0" algn="l" rtl="0">
              <a:spcBef>
                <a:spcPts val="0"/>
              </a:spcBef>
              <a:spcAft>
                <a:spcPts val="0"/>
              </a:spcAft>
              <a:buNone/>
            </a:pPr>
            <a:r>
              <a:rPr lang="en" sz="1800">
                <a:solidFill>
                  <a:srgbClr val="59A946"/>
                </a:solidFill>
                <a:latin typeface="Arial"/>
                <a:ea typeface="Arial"/>
                <a:cs typeface="Arial"/>
                <a:sym typeface="Arial"/>
              </a:rPr>
              <a:t>Interim News Director, WFAE 90.7</a:t>
            </a:r>
            <a:endParaRPr sz="1800">
              <a:solidFill>
                <a:srgbClr val="59A94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Education</a:t>
            </a:r>
            <a:endParaRPr/>
          </a:p>
        </p:txBody>
      </p:sp>
      <p:sp>
        <p:nvSpPr>
          <p:cNvPr id="123" name="Google Shape;123;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4" name="Google Shape;124;p22"/>
          <p:cNvPicPr preferRelativeResize="0"/>
          <p:nvPr/>
        </p:nvPicPr>
        <p:blipFill>
          <a:blip r:embed="rId3">
            <a:alphaModFix/>
          </a:blip>
          <a:stretch>
            <a:fillRect/>
          </a:stretch>
        </p:blipFill>
        <p:spPr>
          <a:xfrm>
            <a:off x="3095026" y="458025"/>
            <a:ext cx="5661074" cy="411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Education</a:t>
            </a:r>
            <a:endParaRPr/>
          </a:p>
        </p:txBody>
      </p:sp>
      <p:sp>
        <p:nvSpPr>
          <p:cNvPr id="130" name="Google Shape;130;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3"/>
          <p:cNvPicPr preferRelativeResize="0"/>
          <p:nvPr/>
        </p:nvPicPr>
        <p:blipFill>
          <a:blip r:embed="rId3">
            <a:alphaModFix/>
          </a:blip>
          <a:stretch>
            <a:fillRect/>
          </a:stretch>
        </p:blipFill>
        <p:spPr>
          <a:xfrm>
            <a:off x="3103903" y="458025"/>
            <a:ext cx="5652196" cy="4110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137" name="Google Shape;137;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800"/>
              <a:t>The workforce and workers’ rights.</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143" name="Google Shape;143;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400"/>
              <a:t>“But, despite the integral role that early childhood educators play, they are compensated with low to poverty wages for their work. Child care workers remain nearly at the bottom of all U.S. occupations when ranked by annual pay, and they struggle to make ends meet—frequently relying upon public income support programs.”</a:t>
            </a:r>
            <a:endParaRPr sz="2400"/>
          </a:p>
          <a:p>
            <a:pPr marL="457200" lvl="0" indent="-381000" algn="l" rtl="0">
              <a:lnSpc>
                <a:spcPct val="80000"/>
              </a:lnSpc>
              <a:spcBef>
                <a:spcPts val="0"/>
              </a:spcBef>
              <a:spcAft>
                <a:spcPts val="0"/>
              </a:spcAft>
              <a:buSzPts val="2400"/>
              <a:buChar char="-"/>
            </a:pPr>
            <a:r>
              <a:rPr lang="en" sz="2400"/>
              <a:t>Center for American Progress, 2022</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Thanks!</a:t>
            </a:r>
            <a:endParaRPr/>
          </a:p>
        </p:txBody>
      </p:sp>
      <p:sp>
        <p:nvSpPr>
          <p:cNvPr id="149" name="Google Shape;149;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000"/>
              <a:t>Follow me on X, if that’s your thing (@esportillo)</a:t>
            </a:r>
            <a:endParaRPr sz="2000"/>
          </a:p>
          <a:p>
            <a:pPr marL="0" lvl="0" indent="0" algn="l" rtl="0">
              <a:lnSpc>
                <a:spcPct val="80000"/>
              </a:lnSpc>
              <a:spcBef>
                <a:spcPts val="0"/>
              </a:spcBef>
              <a:spcAft>
                <a:spcPts val="0"/>
              </a:spcAft>
              <a:buNone/>
            </a:pPr>
            <a:endParaRPr sz="2000"/>
          </a:p>
          <a:p>
            <a:pPr marL="0" lvl="0" indent="0" algn="l" rtl="0">
              <a:lnSpc>
                <a:spcPct val="80000"/>
              </a:lnSpc>
              <a:spcBef>
                <a:spcPts val="0"/>
              </a:spcBef>
              <a:spcAft>
                <a:spcPts val="0"/>
              </a:spcAft>
              <a:buNone/>
            </a:pPr>
            <a:r>
              <a:rPr lang="en" sz="2000"/>
              <a:t>Or email me at eportillo@wfae.org</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000"/>
          </a:p>
        </p:txBody>
      </p:sp>
      <p:pic>
        <p:nvPicPr>
          <p:cNvPr id="71" name="Google Shape;71;p14"/>
          <p:cNvPicPr preferRelativeResize="0"/>
          <p:nvPr/>
        </p:nvPicPr>
        <p:blipFill>
          <a:blip r:embed="rId3">
            <a:alphaModFix/>
          </a:blip>
          <a:stretch>
            <a:fillRect/>
          </a:stretch>
        </p:blipFill>
        <p:spPr>
          <a:xfrm>
            <a:off x="396925" y="1102961"/>
            <a:ext cx="2780625" cy="2937575"/>
          </a:xfrm>
          <a:prstGeom prst="rect">
            <a:avLst/>
          </a:prstGeom>
          <a:noFill/>
          <a:ln>
            <a:noFill/>
          </a:ln>
        </p:spPr>
      </p:pic>
      <p:pic>
        <p:nvPicPr>
          <p:cNvPr id="72" name="Google Shape;72;p14"/>
          <p:cNvPicPr preferRelativeResize="0"/>
          <p:nvPr/>
        </p:nvPicPr>
        <p:blipFill>
          <a:blip r:embed="rId4">
            <a:alphaModFix/>
          </a:blip>
          <a:stretch>
            <a:fillRect/>
          </a:stretch>
        </p:blipFill>
        <p:spPr>
          <a:xfrm>
            <a:off x="3358825" y="1102962"/>
            <a:ext cx="2827107" cy="2937576"/>
          </a:xfrm>
          <a:prstGeom prst="rect">
            <a:avLst/>
          </a:prstGeom>
          <a:noFill/>
          <a:ln>
            <a:noFill/>
          </a:ln>
        </p:spPr>
      </p:pic>
      <p:pic>
        <p:nvPicPr>
          <p:cNvPr id="73" name="Google Shape;73;p14"/>
          <p:cNvPicPr preferRelativeResize="0"/>
          <p:nvPr/>
        </p:nvPicPr>
        <p:blipFill>
          <a:blip r:embed="rId5">
            <a:alphaModFix/>
          </a:blip>
          <a:stretch>
            <a:fillRect/>
          </a:stretch>
        </p:blipFill>
        <p:spPr>
          <a:xfrm>
            <a:off x="6367200" y="1102962"/>
            <a:ext cx="2379881" cy="293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79" name="Google Shape;79;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85" name="Google Shape;85;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800"/>
              <a:t>The same old, same old.</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91" name="Google Shape;91;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800"/>
              <a:t>Economic development.</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97" name="Google Shape;97;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400"/>
              <a:t>“NCECF estimates that 400,000 working parents across the state are constrained by child care needs. This can affect the choices they make about whether to pursue postsecondary education, participate in the workforce, or even pay for things like food and housing. </a:t>
            </a:r>
            <a:endParaRPr sz="2400"/>
          </a:p>
          <a:p>
            <a:pPr marL="0" lvl="0" indent="0" algn="l" rtl="0">
              <a:lnSpc>
                <a:spcPct val="80000"/>
              </a:lnSpc>
              <a:spcBef>
                <a:spcPts val="0"/>
              </a:spcBef>
              <a:spcAft>
                <a:spcPts val="0"/>
              </a:spcAft>
              <a:buNone/>
            </a:pPr>
            <a:endParaRPr sz="2400"/>
          </a:p>
          <a:p>
            <a:pPr marL="0" lvl="0" indent="0" algn="l" rtl="0">
              <a:lnSpc>
                <a:spcPct val="80000"/>
              </a:lnSpc>
              <a:spcBef>
                <a:spcPts val="0"/>
              </a:spcBef>
              <a:spcAft>
                <a:spcPts val="0"/>
              </a:spcAft>
              <a:buNone/>
            </a:pPr>
            <a:r>
              <a:rPr lang="en" sz="2400"/>
              <a:t>These constraints were evident in NCECF’s survey findings: 45% of parents with young children were dropping out of college/training or declined training.”</a:t>
            </a:r>
            <a:endParaRPr sz="2400"/>
          </a:p>
          <a:p>
            <a:pPr marL="457200" lvl="0" indent="-381000" algn="l" rtl="0">
              <a:lnSpc>
                <a:spcPct val="80000"/>
              </a:lnSpc>
              <a:spcBef>
                <a:spcPts val="0"/>
              </a:spcBef>
              <a:spcAft>
                <a:spcPts val="0"/>
              </a:spcAft>
              <a:buSzPts val="2400"/>
              <a:buChar char="-"/>
            </a:pPr>
            <a:r>
              <a:rPr lang="en" sz="2400"/>
              <a:t> North Carolina Early Childhood Foundation</a:t>
            </a:r>
            <a:endParaRPr sz="2400"/>
          </a:p>
          <a:p>
            <a:pPr marL="0" lvl="0" indent="0" algn="l" rtl="0">
              <a:lnSpc>
                <a:spcPct val="80000"/>
              </a:lnSpc>
              <a:spcBef>
                <a:spcPts val="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Childcare is a story about…</a:t>
            </a:r>
            <a:endParaRPr/>
          </a:p>
        </p:txBody>
      </p:sp>
      <p:sp>
        <p:nvSpPr>
          <p:cNvPr id="103" name="Google Shape;103;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800"/>
              <a:t>Equity — racial, gender and socioeconomic.</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Race</a:t>
            </a:r>
            <a:endParaRPr/>
          </a:p>
        </p:txBody>
      </p:sp>
      <p:sp>
        <p:nvSpPr>
          <p:cNvPr id="109" name="Google Shape;109;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p:cNvPicPr preferRelativeResize="0"/>
          <p:nvPr/>
        </p:nvPicPr>
        <p:blipFill rotWithShape="1">
          <a:blip r:embed="rId3">
            <a:alphaModFix/>
          </a:blip>
          <a:srcRect/>
          <a:stretch/>
        </p:blipFill>
        <p:spPr>
          <a:xfrm>
            <a:off x="2827789" y="434463"/>
            <a:ext cx="5928311" cy="42745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3E75"/>
        </a:solid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Wealth</a:t>
            </a:r>
            <a:endParaRPr/>
          </a:p>
        </p:txBody>
      </p:sp>
      <p:sp>
        <p:nvSpPr>
          <p:cNvPr id="116" name="Google Shape;116;p21"/>
          <p:cNvSpPr txBox="1">
            <a:spLocks noGrp="1"/>
          </p:cNvSpPr>
          <p:nvPr>
            <p:ph type="body" idx="1"/>
          </p:nvPr>
        </p:nvSpPr>
        <p:spPr>
          <a:xfrm>
            <a:off x="387900" y="1489825"/>
            <a:ext cx="31605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9.9% of Mecklenburg households are in poverty, including 13.6% of children.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Their geographic distribution follows the traditional “crescent/arc” and “wedge” dynamics we’ve grown accustomed to.</a:t>
            </a:r>
            <a:endParaRPr/>
          </a:p>
        </p:txBody>
      </p:sp>
      <p:pic>
        <p:nvPicPr>
          <p:cNvPr id="117" name="Google Shape;117;p21"/>
          <p:cNvPicPr preferRelativeResize="0"/>
          <p:nvPr/>
        </p:nvPicPr>
        <p:blipFill>
          <a:blip r:embed="rId3">
            <a:alphaModFix/>
          </a:blip>
          <a:stretch>
            <a:fillRect/>
          </a:stretch>
        </p:blipFill>
        <p:spPr>
          <a:xfrm>
            <a:off x="3548400" y="624750"/>
            <a:ext cx="5346125" cy="410565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Macintosh PowerPoint</Application>
  <PresentationFormat>On-screen Show (16:9)</PresentationFormat>
  <Paragraphs>32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 Slab</vt:lpstr>
      <vt:lpstr>Roboto</vt:lpstr>
      <vt:lpstr>Arial</vt:lpstr>
      <vt:lpstr>Marina</vt:lpstr>
      <vt:lpstr>Charlotte A national childcare crisis, locally</vt:lpstr>
      <vt:lpstr>PowerPoint Presentation</vt:lpstr>
      <vt:lpstr>Childcare is a story about…</vt:lpstr>
      <vt:lpstr>Childcare is a story about…</vt:lpstr>
      <vt:lpstr>Childcare is a story about…</vt:lpstr>
      <vt:lpstr>Childcare is a story about…</vt:lpstr>
      <vt:lpstr>Childcare is a story about…</vt:lpstr>
      <vt:lpstr>Race</vt:lpstr>
      <vt:lpstr>Wealth</vt:lpstr>
      <vt:lpstr>Education</vt:lpstr>
      <vt:lpstr>Education</vt:lpstr>
      <vt:lpstr>Childcare is a story about…</vt:lpstr>
      <vt:lpstr>Childcare is a story about…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Charlotte A national childcare crisis, locally</dc:title>
  <cp:lastModifiedBy>Rachel Jones</cp:lastModifiedBy>
  <cp:revision>1</cp:revision>
  <dcterms:modified xsi:type="dcterms:W3CDTF">2024-01-23T21:25:27Z</dcterms:modified>
</cp:coreProperties>
</file>