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3"/>
  </p:notesMasterIdLst>
  <p:sldIdLst>
    <p:sldId id="256" r:id="rId2"/>
    <p:sldId id="348" r:id="rId3"/>
    <p:sldId id="363" r:id="rId4"/>
    <p:sldId id="366" r:id="rId5"/>
    <p:sldId id="364" r:id="rId6"/>
    <p:sldId id="269" r:id="rId7"/>
    <p:sldId id="350" r:id="rId8"/>
    <p:sldId id="358" r:id="rId9"/>
    <p:sldId id="331" r:id="rId10"/>
    <p:sldId id="328" r:id="rId11"/>
    <p:sldId id="356" r:id="rId12"/>
    <p:sldId id="367" r:id="rId13"/>
    <p:sldId id="362" r:id="rId14"/>
    <p:sldId id="368" r:id="rId15"/>
    <p:sldId id="357" r:id="rId16"/>
    <p:sldId id="369" r:id="rId17"/>
    <p:sldId id="370" r:id="rId18"/>
    <p:sldId id="388" r:id="rId19"/>
    <p:sldId id="391" r:id="rId20"/>
    <p:sldId id="335" r:id="rId21"/>
    <p:sldId id="389" r:id="rId22"/>
    <p:sldId id="371" r:id="rId23"/>
    <p:sldId id="334" r:id="rId24"/>
    <p:sldId id="374" r:id="rId25"/>
    <p:sldId id="375" r:id="rId26"/>
    <p:sldId id="372" r:id="rId27"/>
    <p:sldId id="376" r:id="rId28"/>
    <p:sldId id="377" r:id="rId29"/>
    <p:sldId id="324" r:id="rId30"/>
    <p:sldId id="336" r:id="rId31"/>
    <p:sldId id="325" r:id="rId32"/>
    <p:sldId id="382" r:id="rId33"/>
    <p:sldId id="384" r:id="rId34"/>
    <p:sldId id="383" r:id="rId35"/>
    <p:sldId id="385" r:id="rId36"/>
    <p:sldId id="386" r:id="rId37"/>
    <p:sldId id="329" r:id="rId38"/>
    <p:sldId id="392" r:id="rId39"/>
    <p:sldId id="390" r:id="rId40"/>
    <p:sldId id="387" r:id="rId41"/>
    <p:sldId id="361"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iceVs9cMeBjOs7ja9Yc5VPAX0NK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54C"/>
    <a:srgbClr val="28D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85"/>
    <p:restoredTop sz="82378"/>
  </p:normalViewPr>
  <p:slideViewPr>
    <p:cSldViewPr snapToGrid="0">
      <p:cViewPr>
        <p:scale>
          <a:sx n="100" d="100"/>
          <a:sy n="100" d="100"/>
        </p:scale>
        <p:origin x="240" y="144"/>
      </p:cViewPr>
      <p:guideLst/>
    </p:cSldViewPr>
  </p:slideViewPr>
  <p:outlineViewPr>
    <p:cViewPr>
      <p:scale>
        <a:sx n="33" d="100"/>
        <a:sy n="33" d="100"/>
      </p:scale>
      <p:origin x="0" y="0"/>
    </p:cViewPr>
  </p:outlineViewPr>
  <p:notesTextViewPr>
    <p:cViewPr>
      <p:scale>
        <a:sx n="114" d="100"/>
        <a:sy n="114"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Users/bankstreet/Documents/NPF/supporting%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bankstreet/Documents/NPF/supporting%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bankstreet/Documents/NPF/supporting%20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bankstreet/Documents/NPF/supporting%20chart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a:latin typeface="Calibri" panose="020F0502020204030204" pitchFamily="34" charset="0"/>
                <a:cs typeface="Calibri" panose="020F0502020204030204" pitchFamily="34" charset="0"/>
              </a:rPr>
              <a:t>Share experiencing</a:t>
            </a:r>
            <a:r>
              <a:rPr lang="en-US" sz="2000" b="1" baseline="0">
                <a:latin typeface="Calibri" panose="020F0502020204030204" pitchFamily="34" charset="0"/>
                <a:cs typeface="Calibri" panose="020F0502020204030204" pitchFamily="34" charset="0"/>
              </a:rPr>
              <a:t> at least a spell of unemployment in 2020</a:t>
            </a:r>
            <a:endParaRPr lang="en-US" sz="2000" b="1">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Sheet1!$D$8:$D$10</c:f>
              <c:strCache>
                <c:ptCount val="3"/>
                <c:pt idx="0">
                  <c:v>Low-income adults</c:v>
                </c:pt>
                <c:pt idx="1">
                  <c:v>Middle-income adults</c:v>
                </c:pt>
                <c:pt idx="2">
                  <c:v>Upper-income adults</c:v>
                </c:pt>
              </c:strCache>
            </c:strRef>
          </c:cat>
          <c:val>
            <c:numRef>
              <c:f>Sheet1!$E$8:$E$10</c:f>
              <c:numCache>
                <c:formatCode>0.0%</c:formatCode>
                <c:ptCount val="3"/>
                <c:pt idx="0">
                  <c:v>0.28199999999999997</c:v>
                </c:pt>
                <c:pt idx="1">
                  <c:v>0.13800000000000001</c:v>
                </c:pt>
                <c:pt idx="2">
                  <c:v>7.8E-2</c:v>
                </c:pt>
              </c:numCache>
            </c:numRef>
          </c:val>
          <c:extLst>
            <c:ext xmlns:c16="http://schemas.microsoft.com/office/drawing/2014/chart" uri="{C3380CC4-5D6E-409C-BE32-E72D297353CC}">
              <c16:uniqueId val="{00000000-7B1D-C84D-A5E2-234F02FC2BAC}"/>
            </c:ext>
          </c:extLst>
        </c:ser>
        <c:dLbls>
          <c:dLblPos val="outEnd"/>
          <c:showLegendKey val="0"/>
          <c:showVal val="1"/>
          <c:showCatName val="0"/>
          <c:showSerName val="0"/>
          <c:showPercent val="0"/>
          <c:showBubbleSize val="0"/>
        </c:dLbls>
        <c:gapWidth val="219"/>
        <c:overlap val="-27"/>
        <c:axId val="1748556912"/>
        <c:axId val="1748919936"/>
      </c:barChart>
      <c:catAx>
        <c:axId val="174855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48919936"/>
        <c:crosses val="autoZero"/>
        <c:auto val="1"/>
        <c:lblAlgn val="ctr"/>
        <c:lblOffset val="100"/>
        <c:noMultiLvlLbl val="0"/>
      </c:catAx>
      <c:valAx>
        <c:axId val="174891993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748556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Share of children ineligible for the CTC </a:t>
            </a:r>
            <a:br>
              <a:rPr lang="en-US" sz="2400" b="1" dirty="0"/>
            </a:br>
            <a:r>
              <a:rPr lang="en-US" sz="2400" b="1" dirty="0"/>
              <a:t>(before</a:t>
            </a:r>
            <a:r>
              <a:rPr lang="en-US" sz="2400" b="1" baseline="0" dirty="0"/>
              <a:t> 2021)</a:t>
            </a:r>
            <a:endParaRPr lang="en-US" sz="2400" b="1"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Sheet1!$D$28</c:f>
              <c:strCache>
                <c:ptCount val="1"/>
                <c:pt idx="0">
                  <c:v>Share ineligible for the credit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Sheet1!$C$29:$C$32</c:f>
              <c:strCache>
                <c:ptCount val="4"/>
                <c:pt idx="0">
                  <c:v>All families</c:v>
                </c:pt>
                <c:pt idx="1">
                  <c:v>Black</c:v>
                </c:pt>
                <c:pt idx="2">
                  <c:v>Latino</c:v>
                </c:pt>
                <c:pt idx="3">
                  <c:v>White</c:v>
                </c:pt>
              </c:strCache>
            </c:strRef>
          </c:cat>
          <c:val>
            <c:numRef>
              <c:f>Sheet1!$D$29:$D$32</c:f>
              <c:numCache>
                <c:formatCode>0%</c:formatCode>
                <c:ptCount val="4"/>
                <c:pt idx="0">
                  <c:v>0.11</c:v>
                </c:pt>
                <c:pt idx="1">
                  <c:v>0.18</c:v>
                </c:pt>
                <c:pt idx="2">
                  <c:v>0.14000000000000001</c:v>
                </c:pt>
                <c:pt idx="3">
                  <c:v>7.0000000000000007E-2</c:v>
                </c:pt>
              </c:numCache>
            </c:numRef>
          </c:val>
          <c:extLst>
            <c:ext xmlns:c16="http://schemas.microsoft.com/office/drawing/2014/chart" uri="{C3380CC4-5D6E-409C-BE32-E72D297353CC}">
              <c16:uniqueId val="{00000000-9F7E-944A-AC71-78074227E664}"/>
            </c:ext>
          </c:extLst>
        </c:ser>
        <c:ser>
          <c:idx val="1"/>
          <c:order val="1"/>
          <c:tx>
            <c:strRef>
              <c:f>Sheet1!$E$28</c:f>
              <c:strCache>
                <c:ptCount val="1"/>
                <c:pt idx="0">
                  <c:v>Share eligible for partial credit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Sheet1!$C$29:$C$32</c:f>
              <c:strCache>
                <c:ptCount val="4"/>
                <c:pt idx="0">
                  <c:v>All families</c:v>
                </c:pt>
                <c:pt idx="1">
                  <c:v>Black</c:v>
                </c:pt>
                <c:pt idx="2">
                  <c:v>Latino</c:v>
                </c:pt>
                <c:pt idx="3">
                  <c:v>White</c:v>
                </c:pt>
              </c:strCache>
            </c:strRef>
          </c:cat>
          <c:val>
            <c:numRef>
              <c:f>Sheet1!$E$29:$E$32</c:f>
              <c:numCache>
                <c:formatCode>0%</c:formatCode>
                <c:ptCount val="4"/>
                <c:pt idx="0">
                  <c:v>0.22</c:v>
                </c:pt>
                <c:pt idx="1">
                  <c:v>0.32</c:v>
                </c:pt>
                <c:pt idx="2">
                  <c:v>0.32</c:v>
                </c:pt>
                <c:pt idx="3">
                  <c:v>0.14000000000000001</c:v>
                </c:pt>
              </c:numCache>
            </c:numRef>
          </c:val>
          <c:extLst>
            <c:ext xmlns:c16="http://schemas.microsoft.com/office/drawing/2014/chart" uri="{C3380CC4-5D6E-409C-BE32-E72D297353CC}">
              <c16:uniqueId val="{00000001-9F7E-944A-AC71-78074227E664}"/>
            </c:ext>
          </c:extLst>
        </c:ser>
        <c:dLbls>
          <c:dLblPos val="outEnd"/>
          <c:showLegendKey val="0"/>
          <c:showVal val="1"/>
          <c:showCatName val="0"/>
          <c:showSerName val="0"/>
          <c:showPercent val="0"/>
          <c:showBubbleSize val="0"/>
        </c:dLbls>
        <c:gapWidth val="219"/>
        <c:overlap val="-27"/>
        <c:axId val="1561671328"/>
        <c:axId val="223823167"/>
      </c:barChart>
      <c:catAx>
        <c:axId val="156167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23823167"/>
        <c:crosses val="autoZero"/>
        <c:auto val="1"/>
        <c:lblAlgn val="ctr"/>
        <c:lblOffset val="100"/>
        <c:noMultiLvlLbl val="0"/>
      </c:catAx>
      <c:valAx>
        <c:axId val="223823167"/>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61671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Share of children ineligible for the CTC </a:t>
            </a:r>
            <a:br>
              <a:rPr lang="en-US" sz="2400" b="1" dirty="0"/>
            </a:br>
            <a:r>
              <a:rPr lang="en-US" sz="2400" b="1" dirty="0"/>
              <a:t>(before</a:t>
            </a:r>
            <a:r>
              <a:rPr lang="en-US" sz="2400" b="1" baseline="0" dirty="0"/>
              <a:t> 2021)</a:t>
            </a:r>
            <a:endParaRPr lang="en-US" sz="2400" b="1"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Sheet1!$D$36</c:f>
              <c:strCache>
                <c:ptCount val="1"/>
                <c:pt idx="0">
                  <c:v>Share ineligible for the credit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Sheet1!$C$37:$C$40</c:f>
              <c:strCache>
                <c:ptCount val="4"/>
                <c:pt idx="0">
                  <c:v>All families</c:v>
                </c:pt>
                <c:pt idx="1">
                  <c:v>Dual parent family</c:v>
                </c:pt>
                <c:pt idx="2">
                  <c:v>Single parent (male) family</c:v>
                </c:pt>
                <c:pt idx="3">
                  <c:v>Single parent (female) family</c:v>
                </c:pt>
              </c:strCache>
            </c:strRef>
          </c:cat>
          <c:val>
            <c:numRef>
              <c:f>Sheet1!$D$37:$D$40</c:f>
              <c:numCache>
                <c:formatCode>0%</c:formatCode>
                <c:ptCount val="4"/>
                <c:pt idx="0">
                  <c:v>0.11</c:v>
                </c:pt>
                <c:pt idx="1">
                  <c:v>0.02</c:v>
                </c:pt>
                <c:pt idx="2">
                  <c:v>0.14000000000000001</c:v>
                </c:pt>
                <c:pt idx="3">
                  <c:v>0.24</c:v>
                </c:pt>
              </c:numCache>
            </c:numRef>
          </c:val>
          <c:extLst>
            <c:ext xmlns:c16="http://schemas.microsoft.com/office/drawing/2014/chart" uri="{C3380CC4-5D6E-409C-BE32-E72D297353CC}">
              <c16:uniqueId val="{00000000-EB4B-444E-A488-244B7D34CB23}"/>
            </c:ext>
          </c:extLst>
        </c:ser>
        <c:ser>
          <c:idx val="1"/>
          <c:order val="1"/>
          <c:tx>
            <c:strRef>
              <c:f>Sheet1!$E$36</c:f>
              <c:strCache>
                <c:ptCount val="1"/>
                <c:pt idx="0">
                  <c:v>Share eligible for partial credit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Sheet1!$C$37:$C$40</c:f>
              <c:strCache>
                <c:ptCount val="4"/>
                <c:pt idx="0">
                  <c:v>All families</c:v>
                </c:pt>
                <c:pt idx="1">
                  <c:v>Dual parent family</c:v>
                </c:pt>
                <c:pt idx="2">
                  <c:v>Single parent (male) family</c:v>
                </c:pt>
                <c:pt idx="3">
                  <c:v>Single parent (female) family</c:v>
                </c:pt>
              </c:strCache>
            </c:strRef>
          </c:cat>
          <c:val>
            <c:numRef>
              <c:f>Sheet1!$E$37:$E$40</c:f>
              <c:numCache>
                <c:formatCode>0%</c:formatCode>
                <c:ptCount val="4"/>
                <c:pt idx="0">
                  <c:v>0.22</c:v>
                </c:pt>
                <c:pt idx="1">
                  <c:v>0.15</c:v>
                </c:pt>
                <c:pt idx="2">
                  <c:v>0.24</c:v>
                </c:pt>
                <c:pt idx="3">
                  <c:v>0.4</c:v>
                </c:pt>
              </c:numCache>
            </c:numRef>
          </c:val>
          <c:extLst>
            <c:ext xmlns:c16="http://schemas.microsoft.com/office/drawing/2014/chart" uri="{C3380CC4-5D6E-409C-BE32-E72D297353CC}">
              <c16:uniqueId val="{00000001-EB4B-444E-A488-244B7D34CB23}"/>
            </c:ext>
          </c:extLst>
        </c:ser>
        <c:dLbls>
          <c:dLblPos val="outEnd"/>
          <c:showLegendKey val="0"/>
          <c:showVal val="1"/>
          <c:showCatName val="0"/>
          <c:showSerName val="0"/>
          <c:showPercent val="0"/>
          <c:showBubbleSize val="0"/>
        </c:dLbls>
        <c:gapWidth val="219"/>
        <c:overlap val="-27"/>
        <c:axId val="1561671328"/>
        <c:axId val="223823167"/>
      </c:barChart>
      <c:catAx>
        <c:axId val="156167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23823167"/>
        <c:crosses val="autoZero"/>
        <c:auto val="1"/>
        <c:lblAlgn val="ctr"/>
        <c:lblOffset val="100"/>
        <c:noMultiLvlLbl val="0"/>
      </c:catAx>
      <c:valAx>
        <c:axId val="223823167"/>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61671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Share of children ineligible for the CTC </a:t>
            </a:r>
            <a:br>
              <a:rPr lang="en-US" sz="2400" b="1" dirty="0"/>
            </a:br>
            <a:r>
              <a:rPr lang="en-US" sz="2400" b="1" dirty="0"/>
              <a:t>(before</a:t>
            </a:r>
            <a:r>
              <a:rPr lang="en-US" sz="2400" b="1" baseline="0" dirty="0"/>
              <a:t> 2021)</a:t>
            </a:r>
            <a:endParaRPr lang="en-US" sz="2400" b="1"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Sheet1!$D$43</c:f>
              <c:strCache>
                <c:ptCount val="1"/>
                <c:pt idx="0">
                  <c:v>Share ineligible for the credit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Sheet1!$C$44:$C$48</c:f>
              <c:strCache>
                <c:ptCount val="5"/>
                <c:pt idx="0">
                  <c:v>All families</c:v>
                </c:pt>
                <c:pt idx="1">
                  <c:v>Families without younger children</c:v>
                </c:pt>
                <c:pt idx="2">
                  <c:v>Families with young children</c:v>
                </c:pt>
                <c:pt idx="3">
                  <c:v>Families with one or two children</c:v>
                </c:pt>
                <c:pt idx="4">
                  <c:v>Families with three or more children</c:v>
                </c:pt>
              </c:strCache>
            </c:strRef>
          </c:cat>
          <c:val>
            <c:numRef>
              <c:f>Sheet1!$D$44:$D$48</c:f>
              <c:numCache>
                <c:formatCode>0%</c:formatCode>
                <c:ptCount val="5"/>
                <c:pt idx="0">
                  <c:v>0.11</c:v>
                </c:pt>
                <c:pt idx="1">
                  <c:v>0.09</c:v>
                </c:pt>
                <c:pt idx="2">
                  <c:v>0.12</c:v>
                </c:pt>
                <c:pt idx="3">
                  <c:v>0.1</c:v>
                </c:pt>
                <c:pt idx="4">
                  <c:v>0.11</c:v>
                </c:pt>
              </c:numCache>
            </c:numRef>
          </c:val>
          <c:extLst>
            <c:ext xmlns:c16="http://schemas.microsoft.com/office/drawing/2014/chart" uri="{C3380CC4-5D6E-409C-BE32-E72D297353CC}">
              <c16:uniqueId val="{00000000-2B89-604F-A28F-6D6D315E411A}"/>
            </c:ext>
          </c:extLst>
        </c:ser>
        <c:ser>
          <c:idx val="1"/>
          <c:order val="1"/>
          <c:tx>
            <c:strRef>
              <c:f>Sheet1!$E$43</c:f>
              <c:strCache>
                <c:ptCount val="1"/>
                <c:pt idx="0">
                  <c:v>Share eligible for partial credit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Sheet1!$C$44:$C$48</c:f>
              <c:strCache>
                <c:ptCount val="5"/>
                <c:pt idx="0">
                  <c:v>All families</c:v>
                </c:pt>
                <c:pt idx="1">
                  <c:v>Families without younger children</c:v>
                </c:pt>
                <c:pt idx="2">
                  <c:v>Families with young children</c:v>
                </c:pt>
                <c:pt idx="3">
                  <c:v>Families with one or two children</c:v>
                </c:pt>
                <c:pt idx="4">
                  <c:v>Families with three or more children</c:v>
                </c:pt>
              </c:strCache>
            </c:strRef>
          </c:cat>
          <c:val>
            <c:numRef>
              <c:f>Sheet1!$E$44:$E$48</c:f>
              <c:numCache>
                <c:formatCode>0%</c:formatCode>
                <c:ptCount val="5"/>
                <c:pt idx="0">
                  <c:v>0.22</c:v>
                </c:pt>
                <c:pt idx="1">
                  <c:v>0.18</c:v>
                </c:pt>
                <c:pt idx="2">
                  <c:v>0.25</c:v>
                </c:pt>
                <c:pt idx="3">
                  <c:v>0.17</c:v>
                </c:pt>
                <c:pt idx="4">
                  <c:v>0.31</c:v>
                </c:pt>
              </c:numCache>
            </c:numRef>
          </c:val>
          <c:extLst>
            <c:ext xmlns:c16="http://schemas.microsoft.com/office/drawing/2014/chart" uri="{C3380CC4-5D6E-409C-BE32-E72D297353CC}">
              <c16:uniqueId val="{00000001-2B89-604F-A28F-6D6D315E411A}"/>
            </c:ext>
          </c:extLst>
        </c:ser>
        <c:dLbls>
          <c:dLblPos val="outEnd"/>
          <c:showLegendKey val="0"/>
          <c:showVal val="1"/>
          <c:showCatName val="0"/>
          <c:showSerName val="0"/>
          <c:showPercent val="0"/>
          <c:showBubbleSize val="0"/>
        </c:dLbls>
        <c:gapWidth val="219"/>
        <c:overlap val="-27"/>
        <c:axId val="1561671328"/>
        <c:axId val="223823167"/>
      </c:barChart>
      <c:catAx>
        <c:axId val="156167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23823167"/>
        <c:crosses val="autoZero"/>
        <c:auto val="1"/>
        <c:lblAlgn val="ctr"/>
        <c:lblOffset val="100"/>
        <c:noMultiLvlLbl val="0"/>
      </c:catAx>
      <c:valAx>
        <c:axId val="223823167"/>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61671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NULL" TargetMode="External"/><Relationship Id="rId4" Type="http://schemas.openxmlformats.org/officeDocument/2006/relationships/hyperlink" Target="NUL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95" name="Google Shape;9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www.washingtonpost.com</a:t>
            </a:r>
            <a:r>
              <a:rPr lang="en-US" dirty="0"/>
              <a:t>/dc-md-</a:t>
            </a:r>
            <a:r>
              <a:rPr lang="en-US" dirty="0" err="1"/>
              <a:t>va</a:t>
            </a:r>
            <a:r>
              <a:rPr lang="en-US" dirty="0"/>
              <a:t>/2021/10/24/west-</a:t>
            </a:r>
            <a:r>
              <a:rPr lang="en-US" dirty="0" err="1"/>
              <a:t>virginia</a:t>
            </a:r>
            <a:r>
              <a:rPr lang="en-US" dirty="0"/>
              <a:t>-</a:t>
            </a:r>
            <a:r>
              <a:rPr lang="en-US" dirty="0" err="1"/>
              <a:t>manchin</a:t>
            </a:r>
            <a:r>
              <a:rPr lang="en-US" dirty="0"/>
              <a:t>-child-tax-credit/</a:t>
            </a:r>
          </a:p>
          <a:p>
            <a:endParaRPr lang="en-US" dirty="0"/>
          </a:p>
          <a:p>
            <a:r>
              <a:rPr lang="en-US" dirty="0"/>
              <a:t>Highlights that caregivers of children were sometimes unable to access the funds (grandparents), the genuine struggles that parents were encountering in providing basic needs for their families. Gold star! </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8338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1" dirty="0"/>
              <a:t>The year is important – it’s the year after the Personal Responsibility and Work Opportunity Act “ended welfare as we know it,” removing the entitlement for children to cash assistance through the Aid to Families with Dependent Children program and replacing it with the Temporary Aid to Needy Families (TANF) program. The federal government designed TANF to be  administered by states who define what a “needy family” looks like and sets standards of need and other provisions. </a:t>
            </a:r>
          </a:p>
          <a:p>
            <a:pPr marL="228600" indent="0">
              <a:buNone/>
            </a:pPr>
            <a:r>
              <a:rPr lang="en-US" b="1" dirty="0"/>
              <a:t>The CTC was not created as an anti-poverty measure; the contrary it’s part of a very different structure, the US tax code. </a:t>
            </a:r>
          </a:p>
          <a:p>
            <a:pPr marL="228600" indent="0">
              <a:buNone/>
            </a:pPr>
            <a:r>
              <a:rPr lang="en-US" b="1" u="sng" dirty="0"/>
              <a:t>The people who need help the most do not receive this credit, because they needed to earn at least $10,000. It was intended only as an aid to parents in lightening their tax bills. No portion of it, originally, was refundable. It was no way similar to policies in other developed countries that support families’ economic security, which are called “child allowance” benefits. </a:t>
            </a:r>
            <a:endParaRPr lang="en-US" b="1"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6999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AutoNum type="arabicPeriod"/>
            </a:pPr>
            <a:endParaRPr lang="en-US" b="1" dirty="0"/>
          </a:p>
          <a:p>
            <a:pPr>
              <a:buAutoNum type="arabicPeriod"/>
            </a:pPr>
            <a:r>
              <a:rPr lang="en-US" b="1" u="sng" dirty="0"/>
              <a:t>You need to earn more and more with each child in order to obtain the full benefit.</a:t>
            </a:r>
          </a:p>
          <a:p>
            <a:pPr>
              <a:buAutoNum type="arabicPeriod"/>
            </a:pPr>
            <a:r>
              <a:rPr lang="en-US" b="1" dirty="0"/>
              <a:t>As the income limit was extended downward, to $3,000, those who earning just above that limit, and need it the most, don’t receive as much as families earning more. Let’s say in 2010 I scrape together an income of $4,000 – the highest credit I’m going to receive is 15% of 1,000, or $150/child, while families earning more can receive more.</a:t>
            </a:r>
          </a:p>
          <a:p>
            <a:pPr>
              <a:buAutoNum type="arabicPeriod"/>
            </a:pPr>
            <a:endParaRPr lang="en-US" b="1" dirty="0"/>
          </a:p>
          <a:p>
            <a:pPr>
              <a:buAutoNum type="arabicPeriod"/>
            </a:pPr>
            <a:r>
              <a:rPr lang="en-US" b="1" dirty="0"/>
              <a:t>Universal vs. targeted benefits.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5912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sz="1200" b="0" i="0" u="none" strike="noStrike" dirty="0">
                <a:solidFill>
                  <a:srgbClr val="000000"/>
                </a:solidFill>
                <a:effectLst/>
                <a:latin typeface="Calibri" panose="020F0502020204030204" pitchFamily="34" charset="0"/>
                <a:cs typeface="Calibri" panose="020F0502020204030204" pitchFamily="34" charset="0"/>
              </a:rPr>
              <a:t>This is important because this is basically the same CTC we have today. </a:t>
            </a:r>
          </a:p>
          <a:p>
            <a:pPr marL="228600" indent="0">
              <a:buNone/>
            </a:pPr>
            <a:r>
              <a:rPr lang="en-US" sz="1200" b="0" i="0" u="none" strike="noStrike" dirty="0">
                <a:solidFill>
                  <a:srgbClr val="000000"/>
                </a:solidFill>
                <a:effectLst/>
                <a:latin typeface="Calibri" panose="020F0502020204030204" pitchFamily="34" charset="0"/>
                <a:cs typeface="Calibri" panose="020F0502020204030204" pitchFamily="34" charset="0"/>
              </a:rPr>
              <a:t>Absent further legislative action, the TCJA’s changes to the CTC expire in 2025.</a:t>
            </a:r>
          </a:p>
          <a:p>
            <a:pPr marL="228600" indent="0">
              <a:buNone/>
            </a:pPr>
            <a:r>
              <a:rPr lang="en-US" sz="1200" b="1" i="0" u="none" strike="noStrike" dirty="0">
                <a:solidFill>
                  <a:srgbClr val="000000"/>
                </a:solidFill>
                <a:effectLst/>
                <a:latin typeface="Calibri" panose="020F0502020204030204" pitchFamily="34" charset="0"/>
                <a:cs typeface="Calibri" panose="020F0502020204030204" pitchFamily="34" charset="0"/>
              </a:rPr>
              <a:t>#3 “the refundable part of the credit” -&gt; this is not fully refundable</a:t>
            </a:r>
          </a:p>
          <a:p>
            <a:pPr marL="228600" indent="0">
              <a:buNone/>
            </a:pPr>
            <a:r>
              <a:rPr lang="en-US" sz="1200" b="1" i="0" u="none" strike="noStrike" dirty="0">
                <a:solidFill>
                  <a:srgbClr val="000000"/>
                </a:solidFill>
                <a:effectLst/>
                <a:latin typeface="Calibri" panose="020F0502020204030204" pitchFamily="34" charset="0"/>
                <a:cs typeface="Calibri" panose="020F0502020204030204" pitchFamily="34" charset="0"/>
              </a:rPr>
              <a:t>#4 Extended to benefit more middle-class or affluent families…</a:t>
            </a:r>
          </a:p>
          <a:p>
            <a:pPr marL="228600" indent="0">
              <a:buNone/>
            </a:pPr>
            <a:r>
              <a:rPr lang="en-US" sz="1200" b="0" i="0" u="none" strike="noStrike" dirty="0">
                <a:solidFill>
                  <a:srgbClr val="000000"/>
                </a:solidFill>
                <a:effectLst/>
                <a:latin typeface="Calibri" panose="020F0502020204030204" pitchFamily="34" charset="0"/>
                <a:cs typeface="Calibri" panose="020F0502020204030204" pitchFamily="34" charset="0"/>
              </a:rPr>
              <a:t>*$1,400 has since been extended to $1,600, but this is basically the shape of the current CTC.</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2399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0" i="0" u="none" strike="noStrike" dirty="0">
                <a:solidFill>
                  <a:srgbClr val="000000"/>
                </a:solidFill>
                <a:effectLst/>
                <a:latin typeface="-webkit-standard"/>
              </a:rPr>
              <a:t>(</a:t>
            </a:r>
            <a:r>
              <a:rPr lang="en-US" b="0" i="0" u="none" strike="noStrike" dirty="0">
                <a:solidFill>
                  <a:srgbClr val="000000"/>
                </a:solidFill>
                <a:effectLst/>
                <a:latin typeface="-webkit-standard"/>
                <a:hlinkClick r:id="rId3" invalidUrl="blob://#bibr17-00027162231205148"/>
              </a:rPr>
              <a:t>Collyer, Harris, and Wimer 2019b</a:t>
            </a:r>
            <a:r>
              <a:rPr lang="en-US" b="0" i="0" u="none" strike="noStrike" dirty="0">
                <a:solidFill>
                  <a:srgbClr val="000000"/>
                </a:solidFill>
                <a:effectLst/>
                <a:latin typeface="-webkit-standard"/>
              </a:rPr>
              <a:t>; </a:t>
            </a:r>
            <a:r>
              <a:rPr lang="en-US" b="0" i="0" u="none" strike="noStrike" dirty="0">
                <a:solidFill>
                  <a:srgbClr val="000000"/>
                </a:solidFill>
                <a:effectLst/>
                <a:latin typeface="-webkit-standard"/>
                <a:hlinkClick r:id="rId4" invalidUrl="blob://#bibr35-00027162231205148"/>
              </a:rPr>
              <a:t>Goldin and Michelmore 2022</a:t>
            </a:r>
            <a:r>
              <a:rPr lang="en-US" b="0" i="0" u="none" strike="noStrike" dirty="0">
                <a:solidFill>
                  <a:srgbClr val="000000"/>
                </a:solidFill>
                <a:effectLst/>
                <a:latin typeface="-webkit-standard"/>
              </a:rPr>
              <a:t>).</a:t>
            </a:r>
            <a:r>
              <a:rPr lang="en-US" sz="1200" b="0" i="0" u="none" strike="noStrike" dirty="0">
                <a:solidFill>
                  <a:srgbClr val="000000"/>
                </a:solidFill>
                <a:effectLst/>
                <a:latin typeface="Calibri" panose="020F0502020204030204" pitchFamily="34" charset="0"/>
                <a:cs typeface="Calibri" panose="020F0502020204030204" pitchFamily="34" charset="0"/>
              </a:rPr>
              <a:t> (</a:t>
            </a:r>
            <a:r>
              <a:rPr lang="en-US" sz="1200" b="0" i="0" u="none" strike="noStrike" dirty="0">
                <a:solidFill>
                  <a:srgbClr val="000000"/>
                </a:solidFill>
                <a:effectLst/>
                <a:latin typeface="Calibri" panose="020F0502020204030204" pitchFamily="34" charset="0"/>
                <a:cs typeface="Calibri" panose="020F0502020204030204" pitchFamily="34" charset="0"/>
                <a:hlinkClick r:id="rId5" invalidUrl="blob://#bibr25-00027162231205148"/>
              </a:rPr>
              <a:t>Curran and Collyer 2020</a:t>
            </a:r>
            <a:r>
              <a:rPr lang="en-US" sz="1200" b="0" i="0" u="none" strike="noStrike" dirty="0">
                <a:solidFill>
                  <a:srgbClr val="000000"/>
                </a:solidFill>
                <a:effectLst/>
                <a:latin typeface="Calibri" panose="020F0502020204030204" pitchFamily="34" charset="0"/>
                <a:cs typeface="Calibri" panose="020F0502020204030204" pitchFamily="34" charset="0"/>
              </a:rPr>
              <a:t>). </a:t>
            </a:r>
            <a:endParaRPr lang="en-US" sz="1200" b="0" i="0" u="none" strike="noStrike" dirty="0">
              <a:solidFill>
                <a:srgbClr val="000000"/>
              </a:solidFill>
              <a:effectLst/>
              <a:latin typeface="-webkit-standard"/>
              <a:cs typeface="Calibri" panose="020F0502020204030204" pitchFamily="34" charset="0"/>
            </a:endParaRPr>
          </a:p>
          <a:p>
            <a:pPr marL="228600" indent="0">
              <a:buNone/>
            </a:pPr>
            <a:endParaRPr lang="en-US" sz="1200" b="0" i="0" u="none" strike="noStrike" dirty="0">
              <a:solidFill>
                <a:srgbClr val="000000"/>
              </a:solidFill>
              <a:effectLst/>
              <a:latin typeface="-webkit-standard"/>
              <a:cs typeface="Calibri" panose="020F0502020204030204" pitchFamily="34" charset="0"/>
            </a:endParaRPr>
          </a:p>
          <a:p>
            <a:pPr marL="228600" indent="0">
              <a:buNone/>
            </a:pPr>
            <a:r>
              <a:rPr lang="en-US" b="0" i="0" u="none" strike="noStrike" dirty="0">
                <a:solidFill>
                  <a:srgbClr val="000000"/>
                </a:solidFill>
                <a:effectLst/>
                <a:latin typeface="-webkit-standard"/>
              </a:rPr>
              <a:t>This slide and the next few, illustrating the important theme of how many and which children are left out of the CTC as it functioned before the pandemic and does again now, include analyses based on numbers from 2019 or 2020, but they are largely reflective of current provision (in 2024).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8087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22222"/>
                </a:solidFill>
                <a:effectLst/>
                <a:latin typeface="Arial" panose="020B0604020202020204" pitchFamily="34" charset="0"/>
              </a:rPr>
              <a:t>Collyer, S., Curran, M. A., Garfinkel, I., Harris, D., Parolin, Z., </a:t>
            </a:r>
            <a:r>
              <a:rPr lang="en-US" b="0" i="0" u="none" strike="noStrike" dirty="0" err="1">
                <a:solidFill>
                  <a:srgbClr val="222222"/>
                </a:solidFill>
                <a:effectLst/>
                <a:latin typeface="Arial" panose="020B0604020202020204" pitchFamily="34" charset="0"/>
              </a:rPr>
              <a:t>Waldfogel</a:t>
            </a:r>
            <a:r>
              <a:rPr lang="en-US" b="0" i="0" u="none" strike="noStrike" dirty="0">
                <a:solidFill>
                  <a:srgbClr val="222222"/>
                </a:solidFill>
                <a:effectLst/>
                <a:latin typeface="Arial" panose="020B0604020202020204" pitchFamily="34" charset="0"/>
              </a:rPr>
              <a:t>, J., &amp; </a:t>
            </a:r>
            <a:r>
              <a:rPr lang="en-US" b="0" i="0" u="none" strike="noStrike" dirty="0" err="1">
                <a:solidFill>
                  <a:srgbClr val="222222"/>
                </a:solidFill>
                <a:effectLst/>
                <a:latin typeface="Arial" panose="020B0604020202020204" pitchFamily="34" charset="0"/>
              </a:rPr>
              <a:t>Wimer</a:t>
            </a:r>
            <a:r>
              <a:rPr lang="en-US" b="0" i="0" u="none" strike="noStrike" dirty="0">
                <a:solidFill>
                  <a:srgbClr val="222222"/>
                </a:solidFill>
                <a:effectLst/>
                <a:latin typeface="Arial" panose="020B0604020202020204" pitchFamily="34" charset="0"/>
              </a:rPr>
              <a:t>, C. (2023). The Child Tax Credit and family well-being: An overview of reforms and impacts. </a:t>
            </a:r>
            <a:r>
              <a:rPr lang="en-US" b="0" i="1" u="none" strike="noStrike" dirty="0">
                <a:solidFill>
                  <a:srgbClr val="222222"/>
                </a:solidFill>
                <a:effectLst/>
                <a:latin typeface="Arial" panose="020B0604020202020204" pitchFamily="34" charset="0"/>
              </a:rPr>
              <a:t>The ANNALS of the American Academy of Political and Social Science</a:t>
            </a:r>
            <a:r>
              <a:rPr lang="en-US" b="0" i="0" u="none" strike="noStrike" dirty="0">
                <a:solidFill>
                  <a:srgbClr val="222222"/>
                </a:solidFill>
                <a:effectLst/>
                <a:latin typeface="Arial" panose="020B0604020202020204" pitchFamily="34" charset="0"/>
              </a:rPr>
              <a:t>, </a:t>
            </a:r>
            <a:r>
              <a:rPr lang="en-US" b="0" i="1" u="none" strike="noStrike" dirty="0">
                <a:solidFill>
                  <a:srgbClr val="222222"/>
                </a:solidFill>
                <a:effectLst/>
                <a:latin typeface="Arial" panose="020B0604020202020204" pitchFamily="34" charset="0"/>
              </a:rPr>
              <a:t>706</a:t>
            </a:r>
            <a:r>
              <a:rPr lang="en-US" b="0" i="0" u="none" strike="noStrike" dirty="0">
                <a:solidFill>
                  <a:srgbClr val="222222"/>
                </a:solidFill>
                <a:effectLst/>
                <a:latin typeface="Arial" panose="020B0604020202020204" pitchFamily="34" charset="0"/>
              </a:rPr>
              <a:t>(1), 224-255.</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1476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22222"/>
                </a:solidFill>
                <a:effectLst/>
                <a:latin typeface="Arial" panose="020B0604020202020204" pitchFamily="34" charset="0"/>
              </a:rPr>
              <a:t>Collyer, S., Curran, M. A., Garfinkel, I., Harris, D., Parolin, Z., </a:t>
            </a:r>
            <a:r>
              <a:rPr lang="en-US" b="0" i="0" u="none" strike="noStrike" dirty="0" err="1">
                <a:solidFill>
                  <a:srgbClr val="222222"/>
                </a:solidFill>
                <a:effectLst/>
                <a:latin typeface="Arial" panose="020B0604020202020204" pitchFamily="34" charset="0"/>
              </a:rPr>
              <a:t>Waldfogel</a:t>
            </a:r>
            <a:r>
              <a:rPr lang="en-US" b="0" i="0" u="none" strike="noStrike" dirty="0">
                <a:solidFill>
                  <a:srgbClr val="222222"/>
                </a:solidFill>
                <a:effectLst/>
                <a:latin typeface="Arial" panose="020B0604020202020204" pitchFamily="34" charset="0"/>
              </a:rPr>
              <a:t>, J., &amp; </a:t>
            </a:r>
            <a:r>
              <a:rPr lang="en-US" b="0" i="0" u="none" strike="noStrike" dirty="0" err="1">
                <a:solidFill>
                  <a:srgbClr val="222222"/>
                </a:solidFill>
                <a:effectLst/>
                <a:latin typeface="Arial" panose="020B0604020202020204" pitchFamily="34" charset="0"/>
              </a:rPr>
              <a:t>Wimer</a:t>
            </a:r>
            <a:r>
              <a:rPr lang="en-US" b="0" i="0" u="none" strike="noStrike" dirty="0">
                <a:solidFill>
                  <a:srgbClr val="222222"/>
                </a:solidFill>
                <a:effectLst/>
                <a:latin typeface="Arial" panose="020B0604020202020204" pitchFamily="34" charset="0"/>
              </a:rPr>
              <a:t>, C. (2023). The Child Tax Credit and family well-being: An overview of reforms and impacts. </a:t>
            </a:r>
            <a:r>
              <a:rPr lang="en-US" b="0" i="1" u="none" strike="noStrike" dirty="0">
                <a:solidFill>
                  <a:srgbClr val="222222"/>
                </a:solidFill>
                <a:effectLst/>
                <a:latin typeface="Arial" panose="020B0604020202020204" pitchFamily="34" charset="0"/>
              </a:rPr>
              <a:t>The ANNALS of the American Academy of Political and Social Science</a:t>
            </a:r>
            <a:r>
              <a:rPr lang="en-US" b="0" i="0" u="none" strike="noStrike" dirty="0">
                <a:solidFill>
                  <a:srgbClr val="222222"/>
                </a:solidFill>
                <a:effectLst/>
                <a:latin typeface="Arial" panose="020B0604020202020204" pitchFamily="34" charset="0"/>
              </a:rPr>
              <a:t>, </a:t>
            </a:r>
            <a:r>
              <a:rPr lang="en-US" b="0" i="1" u="none" strike="noStrike" dirty="0">
                <a:solidFill>
                  <a:srgbClr val="222222"/>
                </a:solidFill>
                <a:effectLst/>
                <a:latin typeface="Arial" panose="020B0604020202020204" pitchFamily="34" charset="0"/>
              </a:rPr>
              <a:t>706</a:t>
            </a:r>
            <a:r>
              <a:rPr lang="en-US" b="0" i="0" u="none" strike="noStrike" dirty="0">
                <a:solidFill>
                  <a:srgbClr val="222222"/>
                </a:solidFill>
                <a:effectLst/>
                <a:latin typeface="Arial" panose="020B0604020202020204" pitchFamily="34" charset="0"/>
              </a:rPr>
              <a:t>(1), 224-255.</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5050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22222"/>
                </a:solidFill>
                <a:effectLst/>
                <a:latin typeface="Arial" panose="020B0604020202020204" pitchFamily="34" charset="0"/>
              </a:rPr>
              <a:t>Collyer, S., Curran, M. A., Garfinkel, I., Harris, D., Parolin, Z., </a:t>
            </a:r>
            <a:r>
              <a:rPr lang="en-US" b="0" i="0" u="none" strike="noStrike" dirty="0" err="1">
                <a:solidFill>
                  <a:srgbClr val="222222"/>
                </a:solidFill>
                <a:effectLst/>
                <a:latin typeface="Arial" panose="020B0604020202020204" pitchFamily="34" charset="0"/>
              </a:rPr>
              <a:t>Waldfogel</a:t>
            </a:r>
            <a:r>
              <a:rPr lang="en-US" b="0" i="0" u="none" strike="noStrike" dirty="0">
                <a:solidFill>
                  <a:srgbClr val="222222"/>
                </a:solidFill>
                <a:effectLst/>
                <a:latin typeface="Arial" panose="020B0604020202020204" pitchFamily="34" charset="0"/>
              </a:rPr>
              <a:t>, J., &amp; </a:t>
            </a:r>
            <a:r>
              <a:rPr lang="en-US" b="0" i="0" u="none" strike="noStrike" dirty="0" err="1">
                <a:solidFill>
                  <a:srgbClr val="222222"/>
                </a:solidFill>
                <a:effectLst/>
                <a:latin typeface="Arial" panose="020B0604020202020204" pitchFamily="34" charset="0"/>
              </a:rPr>
              <a:t>Wimer</a:t>
            </a:r>
            <a:r>
              <a:rPr lang="en-US" b="0" i="0" u="none" strike="noStrike" dirty="0">
                <a:solidFill>
                  <a:srgbClr val="222222"/>
                </a:solidFill>
                <a:effectLst/>
                <a:latin typeface="Arial" panose="020B0604020202020204" pitchFamily="34" charset="0"/>
              </a:rPr>
              <a:t>, C. (2023). The Child Tax Credit and family well-being: An overview of reforms and impacts. </a:t>
            </a:r>
            <a:r>
              <a:rPr lang="en-US" b="0" i="1" u="none" strike="noStrike" dirty="0">
                <a:solidFill>
                  <a:srgbClr val="222222"/>
                </a:solidFill>
                <a:effectLst/>
                <a:latin typeface="Arial" panose="020B0604020202020204" pitchFamily="34" charset="0"/>
              </a:rPr>
              <a:t>The ANNALS of the American Academy of Political and Social Science</a:t>
            </a:r>
            <a:r>
              <a:rPr lang="en-US" b="0" i="0" u="none" strike="noStrike" dirty="0">
                <a:solidFill>
                  <a:srgbClr val="222222"/>
                </a:solidFill>
                <a:effectLst/>
                <a:latin typeface="Arial" panose="020B0604020202020204" pitchFamily="34" charset="0"/>
              </a:rPr>
              <a:t>, </a:t>
            </a:r>
            <a:r>
              <a:rPr lang="en-US" b="0" i="1" u="none" strike="noStrike" dirty="0">
                <a:solidFill>
                  <a:srgbClr val="222222"/>
                </a:solidFill>
                <a:effectLst/>
                <a:latin typeface="Arial" panose="020B0604020202020204" pitchFamily="34" charset="0"/>
              </a:rPr>
              <a:t>706</a:t>
            </a:r>
            <a:r>
              <a:rPr lang="en-US" b="0" i="0" u="none" strike="noStrike" dirty="0">
                <a:solidFill>
                  <a:srgbClr val="222222"/>
                </a:solidFill>
                <a:effectLst/>
                <a:latin typeface="Arial" panose="020B0604020202020204" pitchFamily="34" charset="0"/>
              </a:rPr>
              <a:t>(1), 224-255.</a:t>
            </a:r>
            <a:endParaRPr lang="en-US" b="0" i="0" u="none" strike="noStrike" dirty="0">
              <a:solidFill>
                <a:srgbClr val="000000"/>
              </a:solidFill>
              <a:effectLst/>
              <a:latin typeface="-webkit-standard"/>
            </a:endParaRPr>
          </a:p>
          <a:p>
            <a:endParaRPr lang="en-US" b="0" i="0" u="none" strike="noStrike" dirty="0">
              <a:solidFill>
                <a:srgbClr val="000000"/>
              </a:solidFill>
              <a:effectLst/>
              <a:latin typeface="-webkit-standard"/>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2515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u="none" strike="noStrike" dirty="0">
                <a:solidFill>
                  <a:srgbClr val="222222"/>
                </a:solidFill>
                <a:effectLst/>
                <a:latin typeface="Arial" panose="020B0604020202020204" pitchFamily="34" charset="0"/>
              </a:rPr>
              <a:t>Collyer, S., Curran, M. A., Garfinkel, I., Harris, D., Parolin, Z., </a:t>
            </a:r>
            <a:r>
              <a:rPr lang="en-US" b="0" i="0" u="none" strike="noStrike" dirty="0" err="1">
                <a:solidFill>
                  <a:srgbClr val="222222"/>
                </a:solidFill>
                <a:effectLst/>
                <a:latin typeface="Arial" panose="020B0604020202020204" pitchFamily="34" charset="0"/>
              </a:rPr>
              <a:t>Waldfogel</a:t>
            </a:r>
            <a:r>
              <a:rPr lang="en-US" b="0" i="0" u="none" strike="noStrike" dirty="0">
                <a:solidFill>
                  <a:srgbClr val="222222"/>
                </a:solidFill>
                <a:effectLst/>
                <a:latin typeface="Arial" panose="020B0604020202020204" pitchFamily="34" charset="0"/>
              </a:rPr>
              <a:t>, J., &amp; </a:t>
            </a:r>
            <a:r>
              <a:rPr lang="en-US" b="0" i="0" u="none" strike="noStrike" dirty="0" err="1">
                <a:solidFill>
                  <a:srgbClr val="222222"/>
                </a:solidFill>
                <a:effectLst/>
                <a:latin typeface="Arial" panose="020B0604020202020204" pitchFamily="34" charset="0"/>
              </a:rPr>
              <a:t>Wimer</a:t>
            </a:r>
            <a:r>
              <a:rPr lang="en-US" b="0" i="0" u="none" strike="noStrike" dirty="0">
                <a:solidFill>
                  <a:srgbClr val="222222"/>
                </a:solidFill>
                <a:effectLst/>
                <a:latin typeface="Arial" panose="020B0604020202020204" pitchFamily="34" charset="0"/>
              </a:rPr>
              <a:t>, C. (2023). The Child Tax Credit and family well-being: An overview of reforms and impacts. </a:t>
            </a:r>
            <a:r>
              <a:rPr lang="en-US" b="0" i="1" u="none" strike="noStrike" dirty="0">
                <a:solidFill>
                  <a:srgbClr val="222222"/>
                </a:solidFill>
                <a:effectLst/>
                <a:latin typeface="Arial" panose="020B0604020202020204" pitchFamily="34" charset="0"/>
              </a:rPr>
              <a:t>The ANNALS of the American Academy of Political and Social Science</a:t>
            </a:r>
            <a:r>
              <a:rPr lang="en-US" b="0" i="0" u="none" strike="noStrike" dirty="0">
                <a:solidFill>
                  <a:srgbClr val="222222"/>
                </a:solidFill>
                <a:effectLst/>
                <a:latin typeface="Arial" panose="020B0604020202020204" pitchFamily="34" charset="0"/>
              </a:rPr>
              <a:t>, </a:t>
            </a:r>
            <a:r>
              <a:rPr lang="en-US" b="0" i="1" u="none" strike="noStrike" dirty="0">
                <a:solidFill>
                  <a:srgbClr val="222222"/>
                </a:solidFill>
                <a:effectLst/>
                <a:latin typeface="Arial" panose="020B0604020202020204" pitchFamily="34" charset="0"/>
              </a:rPr>
              <a:t>706</a:t>
            </a:r>
            <a:r>
              <a:rPr lang="en-US" b="0" i="0" u="none" strike="noStrike" dirty="0">
                <a:solidFill>
                  <a:srgbClr val="222222"/>
                </a:solidFill>
                <a:effectLst/>
                <a:latin typeface="Arial" panose="020B0604020202020204" pitchFamily="34" charset="0"/>
              </a:rPr>
              <a:t>(1), 224-255.</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i="0" u="none" strike="noStrike" dirty="0">
              <a:solidFill>
                <a:srgbClr val="222222"/>
              </a:solidFill>
              <a:effectLst/>
              <a:latin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u="none" strike="noStrike" dirty="0">
                <a:solidFill>
                  <a:srgbClr val="222222"/>
                </a:solidFill>
                <a:effectLst/>
                <a:latin typeface="Arial" panose="020B0604020202020204" pitchFamily="34" charset="0"/>
              </a:rPr>
              <a:t>“</a:t>
            </a:r>
            <a:r>
              <a:rPr lang="en-US" b="0" i="0" u="none" strike="noStrike" dirty="0">
                <a:solidFill>
                  <a:srgbClr val="000000"/>
                </a:solidFill>
                <a:effectLst/>
                <a:latin typeface="-webkit-standard"/>
              </a:rPr>
              <a:t>The five states with the highest levels of nonreceipt include Mississippi (47 percent), New Mexico (46 percent), Louisiana (43 percent), Arkansas (44 percent), and Alabama (43 percent)—all states with child poverty rates above the national average.”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7657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u="none" strike="noStrike" dirty="0">
                <a:solidFill>
                  <a:srgbClr val="222222"/>
                </a:solidFill>
                <a:effectLst/>
                <a:latin typeface="Arial" panose="020B0604020202020204" pitchFamily="34" charset="0"/>
              </a:rPr>
              <a:t>Collyer, S., Curran, M. A., Garfinkel, I., Harris, D., Parolin, Z., </a:t>
            </a:r>
            <a:r>
              <a:rPr lang="en-US" b="0" i="0" u="none" strike="noStrike" dirty="0" err="1">
                <a:solidFill>
                  <a:srgbClr val="222222"/>
                </a:solidFill>
                <a:effectLst/>
                <a:latin typeface="Arial" panose="020B0604020202020204" pitchFamily="34" charset="0"/>
              </a:rPr>
              <a:t>Waldfogel</a:t>
            </a:r>
            <a:r>
              <a:rPr lang="en-US" b="0" i="0" u="none" strike="noStrike" dirty="0">
                <a:solidFill>
                  <a:srgbClr val="222222"/>
                </a:solidFill>
                <a:effectLst/>
                <a:latin typeface="Arial" panose="020B0604020202020204" pitchFamily="34" charset="0"/>
              </a:rPr>
              <a:t>, J., &amp; </a:t>
            </a:r>
            <a:r>
              <a:rPr lang="en-US" b="0" i="0" u="none" strike="noStrike" dirty="0" err="1">
                <a:solidFill>
                  <a:srgbClr val="222222"/>
                </a:solidFill>
                <a:effectLst/>
                <a:latin typeface="Arial" panose="020B0604020202020204" pitchFamily="34" charset="0"/>
              </a:rPr>
              <a:t>Wimer</a:t>
            </a:r>
            <a:r>
              <a:rPr lang="en-US" b="0" i="0" u="none" strike="noStrike" dirty="0">
                <a:solidFill>
                  <a:srgbClr val="222222"/>
                </a:solidFill>
                <a:effectLst/>
                <a:latin typeface="Arial" panose="020B0604020202020204" pitchFamily="34" charset="0"/>
              </a:rPr>
              <a:t>, C. (2023). The Child Tax Credit and family well-being: An overview of reforms and impacts. </a:t>
            </a:r>
            <a:r>
              <a:rPr lang="en-US" b="0" i="1" u="none" strike="noStrike" dirty="0">
                <a:solidFill>
                  <a:srgbClr val="222222"/>
                </a:solidFill>
                <a:effectLst/>
                <a:latin typeface="Arial" panose="020B0604020202020204" pitchFamily="34" charset="0"/>
              </a:rPr>
              <a:t>The ANNALS of the American Academy of Political and Social Science</a:t>
            </a:r>
            <a:r>
              <a:rPr lang="en-US" b="0" i="0" u="none" strike="noStrike" dirty="0">
                <a:solidFill>
                  <a:srgbClr val="222222"/>
                </a:solidFill>
                <a:effectLst/>
                <a:latin typeface="Arial" panose="020B0604020202020204" pitchFamily="34" charset="0"/>
              </a:rPr>
              <a:t>, </a:t>
            </a:r>
            <a:r>
              <a:rPr lang="en-US" b="0" i="1" u="none" strike="noStrike" dirty="0">
                <a:solidFill>
                  <a:srgbClr val="222222"/>
                </a:solidFill>
                <a:effectLst/>
                <a:latin typeface="Arial" panose="020B0604020202020204" pitchFamily="34" charset="0"/>
              </a:rPr>
              <a:t>706</a:t>
            </a:r>
            <a:r>
              <a:rPr lang="en-US" b="0" i="0" u="none" strike="noStrike" dirty="0">
                <a:solidFill>
                  <a:srgbClr val="222222"/>
                </a:solidFill>
                <a:effectLst/>
                <a:latin typeface="Arial" panose="020B0604020202020204" pitchFamily="34" charset="0"/>
              </a:rPr>
              <a:t>(1), 224-255.</a:t>
            </a: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tx1"/>
              </a:solidFill>
              <a:latin typeface="Calibri" panose="020F0502020204030204" pitchFamily="34" charset="0"/>
              <a:cs typeface="Calibri" panose="020F050202020403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endParaRPr lang="en-US" b="0" i="0" u="none" strike="noStrike" dirty="0">
              <a:solidFill>
                <a:srgbClr val="000000"/>
              </a:solidFill>
              <a:effectLst/>
              <a:latin typeface="-webkit-standard"/>
            </a:endParaRPr>
          </a:p>
          <a:p>
            <a:r>
              <a:rPr lang="en-US" b="0" i="0" u="none" strike="noStrike" dirty="0">
                <a:solidFill>
                  <a:srgbClr val="000000"/>
                </a:solidFill>
                <a:effectLst/>
                <a:latin typeface="-webkit-standard"/>
              </a:rPr>
              <a:t>.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572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NCCP has completed a broad range of projects and studies in support of children. Please feel free to reach out to us about anything….</a:t>
            </a:r>
          </a:p>
          <a:p>
            <a:r>
              <a:rPr lang="en-US" dirty="0"/>
              <a:t>Focus on deep poverty, relationships of economic security with family stress and mental health of adults and children.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8826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https://</a:t>
            </a:r>
            <a:r>
              <a:rPr lang="en-US" dirty="0" err="1"/>
              <a:t>www.newyorker.com</a:t>
            </a:r>
            <a:r>
              <a:rPr lang="en-US" dirty="0"/>
              <a:t>/news/q-and-a/how-the-us-lifted-children-out-of-poverty-and-then-threw-them-back-into-it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Gold star for their continual examination of these questions: Center on Poverty and Social Policy at Columbia University, Director Chris </a:t>
            </a:r>
            <a:r>
              <a:rPr lang="en-US" dirty="0" err="1"/>
              <a:t>Wimer</a:t>
            </a:r>
            <a:r>
              <a:rPr lang="en-US" dirty="0"/>
              <a:t>, who was interviewed for this piece.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Expansion included ”Three social policy experiments” – Expanded provision, monthly provision, and the cessation of the Expansion: when families lost the support.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9468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https://</a:t>
            </a:r>
            <a:r>
              <a:rPr lang="en-US" dirty="0" err="1"/>
              <a:t>www.npr.org</a:t>
            </a:r>
            <a:r>
              <a:rPr lang="en-US" dirty="0"/>
              <a:t>/2023/09/14/1199584554/policymakers-need-to-do-their-job-too-pediatricians-view-on-child-poverty-rate#:~:text=And%20so%20I%20want%20to,to%20help%20kids%20grow%2C%20too.</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endParaRPr lang="en-US" b="0" i="0" u="none" strike="noStrike" dirty="0">
              <a:solidFill>
                <a:srgbClr val="000000"/>
              </a:solidFill>
              <a:effectLst/>
              <a:latin typeface="-webkit-standard"/>
            </a:endParaRPr>
          </a:p>
          <a:p>
            <a:r>
              <a:rPr lang="en-US" b="0" i="0" u="none" strike="noStrike" dirty="0">
                <a:solidFill>
                  <a:srgbClr val="000000"/>
                </a:solidFill>
                <a:effectLst/>
                <a:latin typeface="-webkit-standard"/>
              </a:rPr>
              <a:t>.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5554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1677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761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369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Mixed-method study of 1,000 parents who were program participants at NYC settlement houses, and staff. Two waves – first was during 2021 and the second began in late 2022, after the CTC, and interviews continued into 2023. </a:t>
            </a:r>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8490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2624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2180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2800" b="0" i="0" u="none" strike="noStrike" dirty="0" err="1">
                <a:solidFill>
                  <a:srgbClr val="222222"/>
                </a:solidFill>
                <a:effectLst/>
                <a:latin typeface="Arial" panose="020B0604020202020204" pitchFamily="34" charset="0"/>
              </a:rPr>
              <a:t>Collyeri</a:t>
            </a:r>
            <a:r>
              <a:rPr lang="en-US" sz="2800" b="0" i="0" u="none" strike="noStrike" dirty="0">
                <a:solidFill>
                  <a:srgbClr val="222222"/>
                </a:solidFill>
                <a:effectLst/>
                <a:latin typeface="Arial" panose="020B0604020202020204" pitchFamily="34" charset="0"/>
              </a:rPr>
              <a:t>, S., </a:t>
            </a:r>
            <a:r>
              <a:rPr lang="en-US" sz="2800" b="0" i="0" u="none" strike="noStrike" dirty="0" err="1">
                <a:solidFill>
                  <a:srgbClr val="222222"/>
                </a:solidFill>
                <a:effectLst/>
                <a:latin typeface="Arial" panose="020B0604020202020204" pitchFamily="34" charset="0"/>
              </a:rPr>
              <a:t>Currani</a:t>
            </a:r>
            <a:r>
              <a:rPr lang="en-US" sz="2800" b="0" i="0" u="none" strike="noStrike" dirty="0">
                <a:solidFill>
                  <a:srgbClr val="222222"/>
                </a:solidFill>
                <a:effectLst/>
                <a:latin typeface="Arial" panose="020B0604020202020204" pitchFamily="34" charset="0"/>
              </a:rPr>
              <a:t>, M., </a:t>
            </a:r>
            <a:r>
              <a:rPr lang="en-US" sz="2800" b="0" i="0" u="none" strike="noStrike" dirty="0" err="1">
                <a:solidFill>
                  <a:srgbClr val="222222"/>
                </a:solidFill>
                <a:effectLst/>
                <a:latin typeface="Arial" panose="020B0604020202020204" pitchFamily="34" charset="0"/>
              </a:rPr>
              <a:t>Davisii</a:t>
            </a:r>
            <a:r>
              <a:rPr lang="en-US" sz="2800" b="0" i="0" u="none" strike="noStrike" dirty="0">
                <a:solidFill>
                  <a:srgbClr val="222222"/>
                </a:solidFill>
                <a:effectLst/>
                <a:latin typeface="Arial" panose="020B0604020202020204" pitchFamily="34" charset="0"/>
              </a:rPr>
              <a:t>, A., </a:t>
            </a:r>
            <a:r>
              <a:rPr lang="en-US" sz="2800" b="0" i="0" u="none" strike="noStrike" dirty="0" err="1">
                <a:solidFill>
                  <a:srgbClr val="222222"/>
                </a:solidFill>
                <a:effectLst/>
                <a:latin typeface="Arial" panose="020B0604020202020204" pitchFamily="34" charset="0"/>
              </a:rPr>
              <a:t>Harrisi</a:t>
            </a:r>
            <a:r>
              <a:rPr lang="en-US" sz="2800" b="0" i="0" u="none" strike="noStrike" dirty="0">
                <a:solidFill>
                  <a:srgbClr val="222222"/>
                </a:solidFill>
                <a:effectLst/>
                <a:latin typeface="Arial" panose="020B0604020202020204" pitchFamily="34" charset="0"/>
              </a:rPr>
              <a:t>, D., &amp; </a:t>
            </a:r>
            <a:r>
              <a:rPr lang="en-US" sz="2800" b="0" i="0" u="none" strike="noStrike" dirty="0" err="1">
                <a:solidFill>
                  <a:srgbClr val="222222"/>
                </a:solidFill>
                <a:effectLst/>
                <a:latin typeface="Arial" panose="020B0604020202020204" pitchFamily="34" charset="0"/>
              </a:rPr>
              <a:t>Wimeri</a:t>
            </a:r>
            <a:r>
              <a:rPr lang="en-US" sz="2800" b="0" i="0" u="none" strike="noStrike" dirty="0">
                <a:solidFill>
                  <a:srgbClr val="222222"/>
                </a:solidFill>
                <a:effectLst/>
                <a:latin typeface="Arial" panose="020B0604020202020204" pitchFamily="34" charset="0"/>
              </a:rPr>
              <a:t>, C. (2022). State Child Tax Credits and Child Poverty: A 50-State Analysis. </a:t>
            </a:r>
            <a:r>
              <a:rPr lang="en-US" sz="2800" b="0" i="1" u="none" strike="noStrike" dirty="0">
                <a:solidFill>
                  <a:srgbClr val="222222"/>
                </a:solidFill>
                <a:effectLst/>
                <a:latin typeface="Arial" panose="020B0604020202020204" pitchFamily="34" charset="0"/>
              </a:rPr>
              <a:t>Center on Poverty &amp; Social Policy at Columbia University, Institute on Taxation and Economic Policy, and Children’s Research and Education Institute</a:t>
            </a:r>
            <a:r>
              <a:rPr lang="en-US" sz="2800" b="0" i="0" u="none" strike="noStrike" dirty="0">
                <a:solidFill>
                  <a:srgbClr val="222222"/>
                </a:solidFill>
                <a:effectLst/>
                <a:latin typeface="Arial" panose="020B0604020202020204" pitchFamily="34" charset="0"/>
              </a:rPr>
              <a:t>.</a:t>
            </a:r>
            <a:endParaRPr lang="en-US" sz="1800" dirty="0"/>
          </a:p>
          <a:p>
            <a:pPr>
              <a:spcAft>
                <a:spcPts val="1200"/>
              </a:spcAft>
            </a:pPr>
            <a:r>
              <a:rPr lang="en-US" sz="1800" dirty="0"/>
              <a:t>On this slide are two of the main points of a presentation by a 2022 brief from the</a:t>
            </a:r>
            <a:r>
              <a:rPr lang="en-US" sz="1800" b="1" dirty="0"/>
              <a:t> Institute on Taxation and Economic Policy and the Center on Poverty and Social Policy at Columbia. </a:t>
            </a:r>
            <a:endParaRPr lang="en-US" sz="1800" dirty="0"/>
          </a:p>
          <a:p>
            <a:pPr>
              <a:spcAft>
                <a:spcPts val="1200"/>
              </a:spcAft>
            </a:pPr>
            <a:r>
              <a:rPr lang="en-US" sz="1800" dirty="0"/>
              <a:t>The brief provides cost projections of both the 25% and the 50% reductions in child poverty: </a:t>
            </a:r>
          </a:p>
          <a:p>
            <a:pPr marL="457200" marR="0" lvl="0" indent="-228600" algn="l" defTabSz="914400" rtl="0" eaLnBrk="1" fontAlgn="auto" latinLnBrk="0" hangingPunct="1">
              <a:lnSpc>
                <a:spcPct val="100000"/>
              </a:lnSpc>
              <a:spcBef>
                <a:spcPts val="0"/>
              </a:spcBef>
              <a:spcAft>
                <a:spcPts val="1200"/>
              </a:spcAft>
              <a:buClr>
                <a:srgbClr val="000000"/>
              </a:buClr>
              <a:buSzPts val="1400"/>
              <a:buFont typeface="Arial"/>
              <a:buNone/>
              <a:tabLst/>
              <a:defRPr/>
            </a:pPr>
            <a:r>
              <a:rPr lang="en-US" sz="1800" b="0" i="0" u="none" strike="noStrike" dirty="0">
                <a:solidFill>
                  <a:srgbClr val="000000"/>
                </a:solidFill>
                <a:effectLst/>
                <a:latin typeface="Calibri" panose="020F0502020204030204" pitchFamily="34" charset="0"/>
                <a:cs typeface="Calibri" panose="020F0502020204030204" pitchFamily="34" charset="0"/>
              </a:rPr>
              <a:t>“A twenty-five percent child poverty reduction in each state would collectively cost states 2.6 percent of total nationwide state and local revenue under the more universal Child Tax Credit. Under a more targeted approach, the overall cost to all states would be 1.7% of total state and local revenue.”</a:t>
            </a:r>
          </a:p>
          <a:p>
            <a:pPr marL="457200" marR="0" lvl="0" indent="-228600" algn="l" defTabSz="914400" rtl="0" eaLnBrk="1" fontAlgn="auto" latinLnBrk="0" hangingPunct="1">
              <a:lnSpc>
                <a:spcPct val="100000"/>
              </a:lnSpc>
              <a:spcBef>
                <a:spcPts val="0"/>
              </a:spcBef>
              <a:spcAft>
                <a:spcPts val="1200"/>
              </a:spcAft>
              <a:buClr>
                <a:srgbClr val="000000"/>
              </a:buClr>
              <a:buSzPts val="1400"/>
              <a:buFont typeface="Arial"/>
              <a:buNone/>
              <a:tabLst/>
              <a:defRPr/>
            </a:pPr>
            <a:r>
              <a:rPr lang="en-US" sz="1800" b="0" i="0" u="none" strike="noStrike" dirty="0">
                <a:solidFill>
                  <a:srgbClr val="000000"/>
                </a:solidFill>
                <a:effectLst/>
                <a:latin typeface="Calibri" panose="020F0502020204030204" pitchFamily="34" charset="0"/>
                <a:cs typeface="Calibri" panose="020F0502020204030204" pitchFamily="34" charset="0"/>
              </a:rPr>
              <a:t>“Fifty percent child poverty reduction in each state would collectively cost states 7.0% of total nationwide state and local revenue under a more universal Child Tax Credit option that extends higher up the income scale and is available to more middle-class families.”</a:t>
            </a:r>
          </a:p>
          <a:p>
            <a:pPr>
              <a:spcAft>
                <a:spcPts val="1200"/>
              </a:spcAft>
            </a:pPr>
            <a:endParaRPr lang="en-US" sz="1800" b="1"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2350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22222"/>
                </a:solidFill>
                <a:effectLst/>
                <a:latin typeface="Arial" panose="020B0604020202020204" pitchFamily="34" charset="0"/>
              </a:rPr>
              <a:t>Davis, A., &amp; Butkus, N. States are Boosting Economic Security with Child Tax Credits in 2023.</a:t>
            </a:r>
          </a:p>
          <a:p>
            <a:r>
              <a:rPr lang="en-US" b="0" i="0" u="none" strike="noStrike" dirty="0">
                <a:solidFill>
                  <a:srgbClr val="222222"/>
                </a:solidFill>
                <a:effectLst/>
                <a:latin typeface="Arial" panose="020B0604020202020204" pitchFamily="34" charset="0"/>
              </a:rPr>
              <a:t>https://</a:t>
            </a:r>
            <a:r>
              <a:rPr lang="en-US" b="0" i="0" u="none" strike="noStrike" dirty="0" err="1">
                <a:solidFill>
                  <a:srgbClr val="222222"/>
                </a:solidFill>
                <a:effectLst/>
                <a:latin typeface="Arial" panose="020B0604020202020204" pitchFamily="34" charset="0"/>
              </a:rPr>
              <a:t>itep.org</a:t>
            </a:r>
            <a:r>
              <a:rPr lang="en-US" b="0" i="0" u="none" strike="noStrike" dirty="0">
                <a:solidFill>
                  <a:srgbClr val="222222"/>
                </a:solidFill>
                <a:effectLst/>
                <a:latin typeface="Arial" panose="020B0604020202020204" pitchFamily="34" charset="0"/>
              </a:rPr>
              <a:t>/states-are-boosting-economic-security-with-child-tax-credits-in-2023/</a:t>
            </a:r>
          </a:p>
          <a:p>
            <a:endParaRPr lang="en-US" b="0" i="0" u="none" strike="noStrike" dirty="0">
              <a:solidFill>
                <a:srgbClr val="222222"/>
              </a:solidFill>
              <a:effectLst/>
              <a:latin typeface="Arial" panose="020B0604020202020204" pitchFamily="34" charset="0"/>
            </a:endParaRPr>
          </a:p>
          <a:p>
            <a:r>
              <a:rPr lang="en-US" b="0" i="0" u="none" strike="noStrike" dirty="0">
                <a:solidFill>
                  <a:srgbClr val="000000"/>
                </a:solidFill>
                <a:effectLst/>
                <a:latin typeface="open sans" panose="020B0606030504020204" pitchFamily="34" charset="0"/>
              </a:rPr>
              <a:t>In 2023, lawmakers in Minnesota, Oregon, and Utah created new Child Tax Credits while lawmakers in seven states expanded existing credits.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u="none" strike="noStrike" dirty="0">
                <a:solidFill>
                  <a:srgbClr val="000000"/>
                </a:solidFill>
                <a:effectLst/>
                <a:latin typeface="-webkit-standard"/>
              </a:rPr>
              <a:t>. </a:t>
            </a:r>
            <a:endParaRPr lang="en-US" b="0" i="0" u="none" strike="noStrike" dirty="0">
              <a:solidFill>
                <a:srgbClr val="000000"/>
              </a:solidFill>
              <a:effectLst/>
              <a:latin typeface="open sans" panose="020B060603050402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4000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22222"/>
                </a:solidFill>
                <a:effectLst/>
                <a:latin typeface="Arial" panose="020B0604020202020204" pitchFamily="34" charset="0"/>
              </a:rPr>
              <a:t>Kochhar, R., &amp; </a:t>
            </a:r>
            <a:r>
              <a:rPr lang="en-US" b="0" i="0" u="none" strike="noStrike" dirty="0" err="1">
                <a:solidFill>
                  <a:srgbClr val="222222"/>
                </a:solidFill>
                <a:effectLst/>
                <a:latin typeface="Arial" panose="020B0604020202020204" pitchFamily="34" charset="0"/>
              </a:rPr>
              <a:t>Sechopoulos</a:t>
            </a:r>
            <a:r>
              <a:rPr lang="en-US" b="0" i="0" u="none" strike="noStrike" dirty="0">
                <a:solidFill>
                  <a:srgbClr val="222222"/>
                </a:solidFill>
                <a:effectLst/>
                <a:latin typeface="Arial" panose="020B0604020202020204" pitchFamily="34" charset="0"/>
              </a:rPr>
              <a:t>, S. (2022). COVID-19 Pandemic Pinches Finances of America's Lower-and Middle-Income Families.</a:t>
            </a:r>
            <a:r>
              <a:rPr lang="en-US" dirty="0"/>
              <a:t>.</a:t>
            </a:r>
          </a:p>
          <a:p>
            <a:endParaRPr lang="en-US" dirty="0"/>
          </a:p>
          <a:p>
            <a:r>
              <a:rPr lang="en-US" b="0" i="0" u="none" strike="noStrike" dirty="0">
                <a:solidFill>
                  <a:srgbClr val="2A2A2A"/>
                </a:solidFill>
                <a:effectLst/>
                <a:latin typeface="Georgia" panose="02040502050405020303" pitchFamily="18" charset="0"/>
              </a:rPr>
              <a:t>The onset of the pandemic was an historic event, an anomaly. </a:t>
            </a:r>
          </a:p>
          <a:p>
            <a:endParaRPr lang="en-US" b="0" i="0" u="none" strike="noStrike" dirty="0">
              <a:solidFill>
                <a:srgbClr val="2A2A2A"/>
              </a:solidFill>
              <a:effectLst/>
              <a:latin typeface="Georgia" panose="02040502050405020303" pitchFamily="18" charset="0"/>
            </a:endParaRPr>
          </a:p>
          <a:p>
            <a:r>
              <a:rPr lang="en-US" b="0" i="0" u="none" strike="noStrike" dirty="0">
                <a:solidFill>
                  <a:srgbClr val="2A2A2A"/>
                </a:solidFill>
                <a:effectLst/>
                <a:latin typeface="Georgia" panose="02040502050405020303" pitchFamily="18" charset="0"/>
              </a:rPr>
              <a:t>Researchers like to look at the impact of such events, as well as of programs and policies, as they affect different groups – by income, by race, by family structure – because they both reveal structural inequities and point to solutions.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2234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dirty="0">
                <a:solidFill>
                  <a:srgbClr val="000000"/>
                </a:solidFill>
                <a:effectLst/>
                <a:latin typeface="Calibri" panose="020F0502020204030204" pitchFamily="34" charset="0"/>
                <a:cs typeface="Calibri" panose="020F0502020204030204" pitchFamily="34" charset="0"/>
              </a:rPr>
              <a:t>Additional options: </a:t>
            </a:r>
          </a:p>
          <a:p>
            <a:pPr algn="l"/>
            <a:r>
              <a:rPr lang="en-US" sz="1200" b="0" i="0" u="none" strike="noStrike" dirty="0">
                <a:solidFill>
                  <a:srgbClr val="000000"/>
                </a:solidFill>
                <a:effectLst/>
                <a:latin typeface="Calibri" panose="020F0502020204030204" pitchFamily="34" charset="0"/>
                <a:cs typeface="Calibri" panose="020F0502020204030204" pitchFamily="34" charset="0"/>
              </a:rPr>
              <a:t>Schedule recurring increases to tax credit amounts, tied to inflation.</a:t>
            </a:r>
          </a:p>
          <a:p>
            <a:pPr algn="l"/>
            <a:r>
              <a:rPr lang="en-US" sz="1200" b="0" i="0" u="none" strike="noStrike" dirty="0">
                <a:solidFill>
                  <a:srgbClr val="000000"/>
                </a:solidFill>
                <a:effectLst/>
                <a:latin typeface="Calibri" panose="020F0502020204030204" pitchFamily="34" charset="0"/>
                <a:cs typeface="Calibri" panose="020F0502020204030204" pitchFamily="34" charset="0"/>
              </a:rPr>
              <a:t>Setting the maximum income: setting this lower and providing the credit to fewer middle-class families can support greater generosity of low-income households. (universal vs. targeted)</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63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dirty="0">
                <a:solidFill>
                  <a:srgbClr val="000000"/>
                </a:solidFill>
                <a:effectLst/>
                <a:latin typeface="Calibri" panose="020F0502020204030204" pitchFamily="34" charset="0"/>
                <a:cs typeface="Calibri" panose="020F0502020204030204" pitchFamily="34" charset="0"/>
              </a:rPr>
              <a:t>https://</a:t>
            </a:r>
            <a:r>
              <a:rPr lang="en-US" sz="1200" b="0" i="0" u="none" strike="noStrike" dirty="0" err="1">
                <a:solidFill>
                  <a:srgbClr val="000000"/>
                </a:solidFill>
                <a:effectLst/>
                <a:latin typeface="Calibri" panose="020F0502020204030204" pitchFamily="34" charset="0"/>
                <a:cs typeface="Calibri" panose="020F0502020204030204" pitchFamily="34" charset="0"/>
              </a:rPr>
              <a:t>www.mprnews.org</a:t>
            </a:r>
            <a:r>
              <a:rPr lang="en-US" sz="1200" b="0" i="0" u="none" strike="noStrike" dirty="0">
                <a:solidFill>
                  <a:srgbClr val="000000"/>
                </a:solidFill>
                <a:effectLst/>
                <a:latin typeface="Calibri" panose="020F0502020204030204" pitchFamily="34" charset="0"/>
                <a:cs typeface="Calibri" panose="020F0502020204030204" pitchFamily="34" charset="0"/>
              </a:rPr>
              <a:t>/story/2023/06/13/</a:t>
            </a:r>
            <a:r>
              <a:rPr lang="en-US" sz="1200" b="0" i="0" u="none" strike="noStrike" dirty="0" err="1">
                <a:solidFill>
                  <a:srgbClr val="000000"/>
                </a:solidFill>
                <a:effectLst/>
                <a:latin typeface="Calibri" panose="020F0502020204030204" pitchFamily="34" charset="0"/>
                <a:cs typeface="Calibri" panose="020F0502020204030204" pitchFamily="34" charset="0"/>
              </a:rPr>
              <a:t>minnesota</a:t>
            </a:r>
            <a:r>
              <a:rPr lang="en-US" sz="1200" b="0" i="0" u="none" strike="noStrike" dirty="0">
                <a:solidFill>
                  <a:srgbClr val="000000"/>
                </a:solidFill>
                <a:effectLst/>
                <a:latin typeface="Calibri" panose="020F0502020204030204" pitchFamily="34" charset="0"/>
                <a:cs typeface="Calibri" panose="020F0502020204030204" pitchFamily="34" charset="0"/>
              </a:rPr>
              <a:t>-bets-on-child-tax-credit-to-cut-poverty-will-it-work</a:t>
            </a:r>
          </a:p>
          <a:p>
            <a:pPr algn="l"/>
            <a:endParaRPr lang="en-US" b="0" i="0" u="none" strike="noStrike" dirty="0">
              <a:solidFill>
                <a:srgbClr val="000000"/>
              </a:solidFill>
              <a:effectLst/>
              <a:latin typeface="Open Sans" panose="020B0606030504020204" pitchFamily="34" charset="0"/>
            </a:endParaRPr>
          </a:p>
          <a:p>
            <a:pPr algn="l"/>
            <a:r>
              <a:rPr lang="en-US" b="0" i="0" u="none" strike="noStrike" dirty="0">
                <a:solidFill>
                  <a:srgbClr val="000000"/>
                </a:solidFill>
                <a:effectLst/>
                <a:latin typeface="Open Sans" panose="020B0606030504020204" pitchFamily="34" charset="0"/>
              </a:rPr>
              <a:t>Gold star: Minnesota also makes this credit available to families filing with an ITIN, enabling access for immigrant families. </a:t>
            </a:r>
            <a:endParaRPr lang="en-US" sz="1200" b="0" i="0" u="none" strike="noStrike" dirty="0">
              <a:solidFill>
                <a:srgbClr val="222222"/>
              </a:solidFill>
              <a:effectLst/>
              <a:latin typeface="Calibri" panose="020F0502020204030204" pitchFamily="34" charset="0"/>
              <a:cs typeface="Calibri" panose="020F0502020204030204" pitchFamily="34" charset="0"/>
            </a:endParaRPr>
          </a:p>
          <a:p>
            <a:pPr algn="l"/>
            <a:endParaRPr lang="en-US" sz="1200" b="0" i="0" u="none" strike="noStrike" dirty="0">
              <a:solidFill>
                <a:srgbClr val="222222"/>
              </a:solidFill>
              <a:effectLst/>
              <a:latin typeface="Calibri" panose="020F0502020204030204" pitchFamily="34" charset="0"/>
              <a:cs typeface="Calibri" panose="020F0502020204030204" pitchFamily="34" charset="0"/>
            </a:endParaRPr>
          </a:p>
          <a:p>
            <a:pPr algn="l"/>
            <a:r>
              <a:rPr lang="en-US" sz="1200" b="0" i="0" u="none" strike="noStrike" dirty="0">
                <a:solidFill>
                  <a:srgbClr val="222222"/>
                </a:solidFill>
                <a:effectLst/>
                <a:latin typeface="Calibri" panose="020F0502020204030204" pitchFamily="34" charset="0"/>
                <a:cs typeface="Calibri" panose="020F0502020204030204" pitchFamily="34" charset="0"/>
              </a:rPr>
              <a:t>Almost 300,000 households — including 513,000 children — are projected to benefit from this new CTC. Projected reduction to poverty up to 33%, with reservations. </a:t>
            </a:r>
          </a:p>
          <a:p>
            <a:pPr algn="l"/>
            <a:endParaRPr lang="en-US" sz="1200" b="0" i="0" u="none" strike="noStrike" dirty="0">
              <a:solidFill>
                <a:srgbClr val="222222"/>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sz="1200" b="0" i="0" u="none" strike="noStrike" dirty="0">
                <a:solidFill>
                  <a:srgbClr val="000000"/>
                </a:solidFill>
                <a:effectLst/>
                <a:latin typeface="Calibri" panose="020F0502020204030204" pitchFamily="34" charset="0"/>
                <a:cs typeface="Calibri" panose="020F0502020204030204" pitchFamily="34" charset="0"/>
              </a:rPr>
              <a:t>https://</a:t>
            </a:r>
            <a:r>
              <a:rPr lang="en-US" sz="1200" b="0" i="0" u="none" strike="noStrike" dirty="0" err="1">
                <a:solidFill>
                  <a:srgbClr val="000000"/>
                </a:solidFill>
                <a:effectLst/>
                <a:latin typeface="Calibri" panose="020F0502020204030204" pitchFamily="34" charset="0"/>
                <a:cs typeface="Calibri" panose="020F0502020204030204" pitchFamily="34" charset="0"/>
              </a:rPr>
              <a:t>www.oregonlegislature.gov</a:t>
            </a:r>
            <a:r>
              <a:rPr lang="en-US" sz="1200" b="0" i="0" u="none" strike="noStrike" dirty="0">
                <a:solidFill>
                  <a:srgbClr val="000000"/>
                </a:solidFill>
                <a:effectLst/>
                <a:latin typeface="Calibri" panose="020F0502020204030204" pitchFamily="34" charset="0"/>
                <a:cs typeface="Calibri" panose="020F0502020204030204" pitchFamily="34" charset="0"/>
              </a:rPr>
              <a:t>/</a:t>
            </a:r>
            <a:r>
              <a:rPr lang="en-US" sz="1200" b="0" i="0" u="none" strike="noStrike" dirty="0" err="1">
                <a:solidFill>
                  <a:srgbClr val="000000"/>
                </a:solidFill>
                <a:effectLst/>
                <a:latin typeface="Calibri" panose="020F0502020204030204" pitchFamily="34" charset="0"/>
                <a:cs typeface="Calibri" panose="020F0502020204030204" pitchFamily="34" charset="0"/>
              </a:rPr>
              <a:t>senatedemocrats</a:t>
            </a:r>
            <a:r>
              <a:rPr lang="en-US" sz="1200" b="0" i="0" u="none" strike="noStrike" dirty="0">
                <a:solidFill>
                  <a:srgbClr val="000000"/>
                </a:solidFill>
                <a:effectLst/>
                <a:latin typeface="Calibri" panose="020F0502020204030204" pitchFamily="34" charset="0"/>
                <a:cs typeface="Calibri" panose="020F0502020204030204" pitchFamily="34" charset="0"/>
              </a:rPr>
              <a:t>/Documents/230625%20Child%20Tax%20Credit.pdf</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8633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lgn="l">
              <a:buFont typeface="Arial" panose="020B0604020202020204" pitchFamily="34" charset="0"/>
              <a:buNone/>
            </a:pPr>
            <a:r>
              <a:rPr lang="en-US" sz="1200" b="0" i="0" u="none" strike="noStrike" dirty="0">
                <a:solidFill>
                  <a:srgbClr val="000000"/>
                </a:solidFill>
                <a:effectLst/>
                <a:latin typeface="Calibri" panose="020F0502020204030204" pitchFamily="34" charset="0"/>
                <a:cs typeface="Calibri" panose="020F0502020204030204" pitchFamily="34" charset="0"/>
              </a:rPr>
              <a:t>https://</a:t>
            </a:r>
            <a:r>
              <a:rPr lang="en-US" sz="1200" b="0" i="0" u="none" strike="noStrike" dirty="0" err="1">
                <a:solidFill>
                  <a:srgbClr val="000000"/>
                </a:solidFill>
                <a:effectLst/>
                <a:latin typeface="Calibri" panose="020F0502020204030204" pitchFamily="34" charset="0"/>
                <a:cs typeface="Calibri" panose="020F0502020204030204" pitchFamily="34" charset="0"/>
              </a:rPr>
              <a:t>le.utah.gov</a:t>
            </a:r>
            <a:r>
              <a:rPr lang="en-US" sz="1200" b="0" i="0" u="none" strike="noStrike" dirty="0">
                <a:solidFill>
                  <a:srgbClr val="000000"/>
                </a:solidFill>
                <a:effectLst/>
                <a:latin typeface="Calibri" panose="020F0502020204030204" pitchFamily="34" charset="0"/>
                <a:cs typeface="Calibri" panose="020F0502020204030204" pitchFamily="34" charset="0"/>
              </a:rPr>
              <a:t>/~2023/bills/static/HB0170.html</a:t>
            </a:r>
          </a:p>
          <a:p>
            <a:pPr algn="l">
              <a:buFont typeface="Arial" panose="020B0604020202020204" pitchFamily="34" charset="0"/>
              <a:buChar char="•"/>
            </a:pPr>
            <a:r>
              <a:rPr lang="en-US" sz="1200" b="0" i="0" u="none" strike="noStrike" dirty="0">
                <a:solidFill>
                  <a:srgbClr val="000000"/>
                </a:solidFill>
                <a:effectLst/>
                <a:latin typeface="Calibri" panose="020F0502020204030204" pitchFamily="34" charset="0"/>
                <a:cs typeface="Calibri" panose="020F0502020204030204" pitchFamily="34" charset="0"/>
              </a:rPr>
              <a:t>Analysis from ITEP: </a:t>
            </a:r>
            <a:r>
              <a:rPr lang="en-US" b="1" i="0" u="none" strike="noStrike" dirty="0">
                <a:solidFill>
                  <a:srgbClr val="182533"/>
                </a:solidFill>
                <a:effectLst/>
                <a:latin typeface="filson-pro"/>
              </a:rPr>
              <a:t>1.4%</a:t>
            </a:r>
            <a:r>
              <a:rPr lang="en-US" b="0" i="0" u="none" strike="noStrike" dirty="0">
                <a:solidFill>
                  <a:srgbClr val="182533"/>
                </a:solidFill>
                <a:effectLst/>
                <a:latin typeface="filson-pro"/>
              </a:rPr>
              <a:t> of households in Utah will benefit from the state CTC.</a:t>
            </a:r>
          </a:p>
          <a:p>
            <a:pPr algn="l">
              <a:buFont typeface="Arial" panose="020B0604020202020204" pitchFamily="34" charset="0"/>
              <a:buChar char="•"/>
            </a:pPr>
            <a:r>
              <a:rPr lang="en-US" b="0" i="0" u="none" strike="noStrike" dirty="0">
                <a:solidFill>
                  <a:srgbClr val="182533"/>
                </a:solidFill>
                <a:effectLst/>
                <a:latin typeface="filson-pro"/>
              </a:rPr>
              <a:t>Among those eligible, the average annual tax savings will be around </a:t>
            </a:r>
            <a:r>
              <a:rPr lang="en-US" b="1" i="0" u="none" strike="noStrike" dirty="0">
                <a:solidFill>
                  <a:srgbClr val="182533"/>
                </a:solidFill>
                <a:effectLst/>
                <a:latin typeface="filson-pro"/>
              </a:rPr>
              <a:t>$400</a:t>
            </a:r>
            <a:r>
              <a:rPr lang="en-US" b="0" i="0" u="none" strike="noStrike" dirty="0">
                <a:solidFill>
                  <a:srgbClr val="182533"/>
                </a:solidFill>
                <a:effectLst/>
                <a:latin typeface="filson-pro"/>
              </a:rPr>
              <a:t>.</a:t>
            </a:r>
          </a:p>
          <a:p>
            <a:pPr algn="l">
              <a:buFont typeface="Arial" panose="020B0604020202020204" pitchFamily="34" charset="0"/>
              <a:buChar char="•"/>
            </a:pPr>
            <a:r>
              <a:rPr lang="en-US" b="1" i="0" u="none" strike="noStrike" dirty="0">
                <a:solidFill>
                  <a:srgbClr val="182533"/>
                </a:solidFill>
                <a:effectLst/>
                <a:latin typeface="filson-pro"/>
              </a:rPr>
              <a:t>4.3%</a:t>
            </a:r>
            <a:r>
              <a:rPr lang="en-US" b="0" i="0" u="none" strike="noStrike" dirty="0">
                <a:solidFill>
                  <a:srgbClr val="182533"/>
                </a:solidFill>
                <a:effectLst/>
                <a:latin typeface="filson-pro"/>
              </a:rPr>
              <a:t> of children will benefit from the CTC. </a:t>
            </a:r>
          </a:p>
          <a:p>
            <a:pPr algn="l">
              <a:buFont typeface="Arial" panose="020B0604020202020204" pitchFamily="34" charset="0"/>
              <a:buChar char="•"/>
            </a:pPr>
            <a:r>
              <a:rPr lang="en-US" b="1" i="0" u="none" strike="noStrike" dirty="0">
                <a:solidFill>
                  <a:srgbClr val="182533"/>
                </a:solidFill>
                <a:effectLst/>
                <a:latin typeface="filson-pro"/>
              </a:rPr>
              <a:t>No family </a:t>
            </a:r>
            <a:r>
              <a:rPr lang="en-US" b="0" i="0" u="none" strike="noStrike" dirty="0">
                <a:solidFill>
                  <a:srgbClr val="182533"/>
                </a:solidFill>
                <a:effectLst/>
                <a:latin typeface="filson-pro"/>
              </a:rPr>
              <a:t>will receive the full $1,000 per child. </a:t>
            </a:r>
            <a:endParaRPr lang="en-US" sz="1200" b="0" i="0" u="none" strike="noStrike" dirty="0">
              <a:solidFill>
                <a:srgbClr val="000000"/>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2833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Reach out to the experts for comment.</a:t>
            </a:r>
          </a:p>
          <a:p>
            <a:r>
              <a:rPr lang="en-US" dirty="0"/>
              <a:t>All of the nuts and bolts were there.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0578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montanafreepress.org</a:t>
            </a:r>
            <a:r>
              <a:rPr lang="en-US" dirty="0"/>
              <a:t>/2023/04/06/democratic-opposition-may-stymie-gianfortes-child-tax-credit-push/</a:t>
            </a:r>
          </a:p>
          <a:p>
            <a:endParaRPr lang="en-US" dirty="0"/>
          </a:p>
          <a:p>
            <a:r>
              <a:rPr lang="en-US" dirty="0"/>
              <a:t>Article offered that a “work requirement” may have killed the bill. </a:t>
            </a:r>
          </a:p>
          <a:p>
            <a:endParaRPr lang="en-US" dirty="0"/>
          </a:p>
          <a:p>
            <a:r>
              <a:rPr lang="en-US" dirty="0"/>
              <a:t>https://</a:t>
            </a:r>
            <a:r>
              <a:rPr lang="en-US" dirty="0" err="1"/>
              <a:t>leg.mt.gov</a:t>
            </a:r>
            <a:r>
              <a:rPr lang="en-US" dirty="0"/>
              <a:t>/bills/2023/</a:t>
            </a:r>
            <a:r>
              <a:rPr lang="en-US" dirty="0" err="1"/>
              <a:t>billhtml</a:t>
            </a:r>
            <a:r>
              <a:rPr lang="en-US" dirty="0"/>
              <a:t>/HB0268.htm</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7428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What they do with that money – and what it means to them and their children – will tell much of the story that needs to be told about the CTC.</a:t>
            </a:r>
          </a:p>
          <a:p>
            <a:endParaRPr lang="en-US" sz="1200" dirty="0">
              <a:latin typeface="Calibri" panose="020F0502020204030204" pitchFamily="34" charset="0"/>
              <a:cs typeface="Calibri" panose="020F0502020204030204" pitchFamily="34" charset="0"/>
            </a:endParaRPr>
          </a:p>
          <a:p>
            <a:r>
              <a:rPr lang="en-US" dirty="0"/>
              <a:t>Hint: be sure and pick families across both states with income low enough that they will </a:t>
            </a:r>
            <a:r>
              <a:rPr lang="en-US" b="1" dirty="0"/>
              <a:t>not</a:t>
            </a:r>
            <a:r>
              <a:rPr lang="en-US" dirty="0"/>
              <a:t> receive the federal CTC.</a:t>
            </a:r>
          </a:p>
          <a:p>
            <a:endParaRPr lang="en-US" dirty="0"/>
          </a:p>
          <a:p>
            <a:r>
              <a:rPr lang="en-US" dirty="0"/>
              <a:t>Arizona and California provide another good comparison.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55278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cs typeface="Calibri" panose="020F0502020204030204" pitchFamily="34" charset="0"/>
              </a:rPr>
              <a:t>https://</a:t>
            </a:r>
            <a:r>
              <a:rPr lang="en-US" sz="1200" dirty="0" err="1">
                <a:latin typeface="Calibri" panose="020F0502020204030204" pitchFamily="34" charset="0"/>
                <a:cs typeface="Calibri" panose="020F0502020204030204" pitchFamily="34" charset="0"/>
              </a:rPr>
              <a:t>gop-waysandmeans.house.gov</a:t>
            </a:r>
            <a:r>
              <a:rPr lang="en-US" sz="1200" dirty="0">
                <a:latin typeface="Calibri" panose="020F0502020204030204" pitchFamily="34" charset="0"/>
                <a:cs typeface="Calibri" panose="020F0502020204030204" pitchFamily="34" charset="0"/>
              </a:rPr>
              <a:t>/wp-content/uploads/2024/01/BILLS-118hr7024ih.pdf</a:t>
            </a:r>
          </a:p>
          <a:p>
            <a:r>
              <a:rPr lang="en-US" dirty="0"/>
              <a:t>.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45207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t>We need to look back as well, and think of how we arrived where we are.  This graph shows an important development that has led to the necessity of looking at a provision that was part of the tax code to address childhood poverty. </a:t>
            </a:r>
          </a:p>
          <a:p>
            <a:pPr>
              <a:spcAft>
                <a:spcPts val="1200"/>
              </a:spcAft>
            </a:pPr>
            <a:endParaRPr lang="en-US" sz="1200" b="1" dirty="0">
              <a:latin typeface="Calibri" panose="020F0502020204030204" pitchFamily="34" charset="0"/>
              <a:cs typeface="Calibri" panose="020F0502020204030204" pitchFamily="34" charset="0"/>
            </a:endParaRPr>
          </a:p>
          <a:p>
            <a:pPr>
              <a:spcAft>
                <a:spcPts val="1200"/>
              </a:spcAft>
            </a:pPr>
            <a:r>
              <a:rPr lang="en-US" sz="1200" b="1" dirty="0">
                <a:latin typeface="Calibri" panose="020F0502020204030204" pitchFamily="34" charset="0"/>
                <a:cs typeface="Calibri" panose="020F0502020204030204" pitchFamily="34" charset="0"/>
              </a:rPr>
              <a:t>It would be helpful to shift our public perception of low-income parents.</a:t>
            </a:r>
          </a:p>
          <a:p>
            <a:pPr>
              <a:spcAft>
                <a:spcPts val="1200"/>
              </a:spcAft>
            </a:pPr>
            <a:endParaRPr lang="en-US" sz="1200" b="1" dirty="0">
              <a:latin typeface="Calibri" panose="020F0502020204030204" pitchFamily="34" charset="0"/>
              <a:cs typeface="Calibri" panose="020F0502020204030204" pitchFamily="34" charset="0"/>
            </a:endParaRPr>
          </a:p>
          <a:p>
            <a:pPr>
              <a:spcAft>
                <a:spcPts val="1200"/>
              </a:spcAft>
            </a:pPr>
            <a:r>
              <a:rPr lang="en-US" sz="1200" b="1" dirty="0">
                <a:latin typeface="Calibri" panose="020F0502020204030204" pitchFamily="34" charset="0"/>
                <a:cs typeface="Calibri" panose="020F0502020204030204" pitchFamily="34" charset="0"/>
              </a:rPr>
              <a:t>As caveat to state-level CTC as the path forward, 27 states have no state-level CTC yet. And of those, NINE states have no state income tax.</a:t>
            </a:r>
          </a:p>
          <a:p>
            <a:pPr>
              <a:spcAft>
                <a:spcPts val="1200"/>
              </a:spcAft>
            </a:pPr>
            <a:r>
              <a:rPr lang="en-US" sz="1200" b="0" i="0" u="none" strike="noStrike" dirty="0">
                <a:solidFill>
                  <a:srgbClr val="000000"/>
                </a:solidFill>
                <a:effectLst/>
                <a:latin typeface="Calibri" panose="020F0502020204030204" pitchFamily="34" charset="0"/>
                <a:cs typeface="Calibri" panose="020F0502020204030204" pitchFamily="34" charset="0"/>
              </a:rPr>
              <a:t>Alaska, Florida, Nevada, New Hampshire, South Dakota, Tennessee, Texas, Washington, and Wyoming do not levy a state income tax (making it difficult to envision state-level CTC’s in these states). </a:t>
            </a:r>
          </a:p>
          <a:p>
            <a:pPr>
              <a:spcAft>
                <a:spcPts val="1200"/>
              </a:spcAft>
            </a:pPr>
            <a:r>
              <a:rPr lang="en-US" dirty="0"/>
              <a:t> </a:t>
            </a:r>
          </a:p>
          <a:p>
            <a:r>
              <a:rPr lang="en-US" dirty="0"/>
              <a:t>Are many policies to protect the rights of families better? Or should the plan be simple? We’ve seen that a Child Tax Credit can be altered to provide radical help, and then be altered again.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29367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AutoNum type="arabicPeriod"/>
            </a:pPr>
            <a:endParaRPr lang="en-US" dirty="0"/>
          </a:p>
          <a:p>
            <a:pPr>
              <a:buAutoNum type="arabicPeriod"/>
            </a:pPr>
            <a:r>
              <a:rPr lang="en-US" dirty="0"/>
              <a:t>We need more light shining on the subject of how inequitable the US social safety net is from state to state. </a:t>
            </a:r>
          </a:p>
          <a:p>
            <a:pPr>
              <a:buAutoNum type="arabicPeriod"/>
            </a:pPr>
            <a:r>
              <a:rPr lang="en-US" dirty="0"/>
              <a:t>After the pandemic, we saw a big increase in debt among low-income parents. And debt predicts anxiety in parents.</a:t>
            </a:r>
          </a:p>
          <a:p>
            <a:pPr>
              <a:buAutoNum type="arabicPeriod"/>
            </a:pPr>
            <a:r>
              <a:rPr lang="en-US" dirty="0"/>
              <a:t>Banks charge fees that reinforce structural inequities. This condition + payday lending can add to family challenges.</a:t>
            </a:r>
          </a:p>
          <a:p>
            <a:pPr>
              <a:buAutoNum type="arabicPeriod"/>
            </a:pPr>
            <a:r>
              <a:rPr lang="en-US" dirty="0"/>
              <a:t>We know the economic recovery is unevenly distributed. Material hardship predicts anxiety in parents. </a:t>
            </a:r>
          </a:p>
          <a:p>
            <a:pPr>
              <a:buAutoNum type="arabicPeriod"/>
            </a:pPr>
            <a:r>
              <a:rPr lang="en-US" dirty="0"/>
              <a:t>Food insecurity has not been resolved in the time since the pandemic, and it is a hard topic for parents to open up about. </a:t>
            </a:r>
          </a:p>
          <a:p>
            <a:pPr>
              <a:buAutoNum type="arabicPeriod"/>
            </a:pPr>
            <a:endParaRPr lang="en-US" dirty="0"/>
          </a:p>
          <a:p>
            <a:pPr>
              <a:buAutoNum type="arabicPeriod"/>
            </a:pPr>
            <a:endParaRPr lang="en-US" dirty="0"/>
          </a:p>
          <a:p>
            <a:pPr>
              <a:buAutoNum type="arabicPeriod"/>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325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err="1">
                <a:solidFill>
                  <a:srgbClr val="222222"/>
                </a:solidFill>
                <a:effectLst/>
                <a:latin typeface="Arial" panose="020B0604020202020204" pitchFamily="34" charset="0"/>
              </a:rPr>
              <a:t>Karpman</a:t>
            </a:r>
            <a:r>
              <a:rPr lang="en-US" b="0" i="0" u="none" strike="noStrike" dirty="0">
                <a:solidFill>
                  <a:srgbClr val="222222"/>
                </a:solidFill>
                <a:effectLst/>
                <a:latin typeface="Arial" panose="020B0604020202020204" pitchFamily="34" charset="0"/>
              </a:rPr>
              <a:t>, M., Gonzalez, D., &amp; Kenney, G. M. (2020). Parents are struggling to provide for their families during the pandemic. </a:t>
            </a:r>
            <a:r>
              <a:rPr lang="en-US" b="0" i="1" u="none" strike="noStrike" dirty="0">
                <a:solidFill>
                  <a:srgbClr val="222222"/>
                </a:solidFill>
                <a:effectLst/>
                <a:latin typeface="Arial" panose="020B0604020202020204" pitchFamily="34" charset="0"/>
              </a:rPr>
              <a:t>Washington, DC: Urban Institute</a:t>
            </a:r>
            <a:r>
              <a:rPr lang="en-US" b="0" i="0" u="none" strike="noStrike" dirty="0">
                <a:solidFill>
                  <a:srgbClr val="222222"/>
                </a:solidFill>
                <a:effectLst/>
                <a:latin typeface="Arial" panose="020B0604020202020204" pitchFamily="34" charset="0"/>
              </a:rPr>
              <a:t>.</a:t>
            </a:r>
            <a:endParaRPr lang="en-US" dirty="0"/>
          </a:p>
          <a:p>
            <a:endParaRPr lang="en-US" dirty="0"/>
          </a:p>
          <a:p>
            <a:r>
              <a:rPr lang="en-US" dirty="0"/>
              <a:t>Immediately (in March and April), disparities in material hardship began to appear:</a:t>
            </a:r>
          </a:p>
          <a:p>
            <a:r>
              <a:rPr lang="en-US" dirty="0"/>
              <a:t>100% FPL was $21,720 for a family of 3 in 2020 throughout most of the US</a:t>
            </a:r>
          </a:p>
          <a:p>
            <a:r>
              <a:rPr lang="en-US" dirty="0"/>
              <a:t>250% FPL was $54,300 for a family of 3 in 2020 throughout most of the US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6243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527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22222"/>
                </a:solidFill>
                <a:effectLst/>
                <a:latin typeface="Arial" panose="020B0604020202020204" pitchFamily="34" charset="0"/>
              </a:rPr>
              <a:t>Parolin, Z., &amp; Lee, E. K. (2022). Economic precarity among single parents in the United States during the COVID-19 pandemic. </a:t>
            </a:r>
            <a:r>
              <a:rPr lang="en-US" b="0" i="1" u="none" strike="noStrike" dirty="0">
                <a:solidFill>
                  <a:srgbClr val="222222"/>
                </a:solidFill>
                <a:effectLst/>
                <a:latin typeface="Arial" panose="020B0604020202020204" pitchFamily="34" charset="0"/>
              </a:rPr>
              <a:t>The ANNALS of the American Academy of Political and Social Science</a:t>
            </a:r>
            <a:r>
              <a:rPr lang="en-US" b="0" i="0" u="none" strike="noStrike" dirty="0">
                <a:solidFill>
                  <a:srgbClr val="222222"/>
                </a:solidFill>
                <a:effectLst/>
                <a:latin typeface="Arial" panose="020B0604020202020204" pitchFamily="34" charset="0"/>
              </a:rPr>
              <a:t>, </a:t>
            </a:r>
            <a:r>
              <a:rPr lang="en-US" b="0" i="1" u="none" strike="noStrike" dirty="0">
                <a:solidFill>
                  <a:srgbClr val="222222"/>
                </a:solidFill>
                <a:effectLst/>
                <a:latin typeface="Arial" panose="020B0604020202020204" pitchFamily="34" charset="0"/>
              </a:rPr>
              <a:t>702</a:t>
            </a:r>
            <a:r>
              <a:rPr lang="en-US" b="0" i="0" u="none" strike="noStrike" dirty="0">
                <a:solidFill>
                  <a:srgbClr val="222222"/>
                </a:solidFill>
                <a:effectLst/>
                <a:latin typeface="Arial" panose="020B0604020202020204" pitchFamily="34" charset="0"/>
              </a:rPr>
              <a:t>(1), 206-223.</a:t>
            </a:r>
          </a:p>
          <a:p>
            <a:endParaRPr lang="en-US" sz="1800" i="1" dirty="0">
              <a:effectLst/>
              <a:latin typeface="Lato" panose="020F050202020403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i="0" dirty="0">
                <a:effectLst/>
                <a:latin typeface="Lato" panose="020F0502020204030204" pitchFamily="34" charset="0"/>
              </a:rPr>
              <a:t>These challenges, and their cascading effects, their ongoing nature, created conditions for what some viewed as an intervention, almost an experiment, to provide steady, unconditional cash to parents. </a:t>
            </a:r>
            <a:endParaRPr lang="en-US" i="0" dirty="0"/>
          </a:p>
          <a:p>
            <a:endParaRPr lang="en-US" b="0" i="0" u="none" strike="noStrike" dirty="0">
              <a:solidFill>
                <a:srgbClr val="2A2A2A"/>
              </a:solidFill>
              <a:effectLst/>
              <a:latin typeface="Georgia" panose="02040502050405020303" pitchFamily="18" charset="0"/>
            </a:endParaRPr>
          </a:p>
          <a:p>
            <a:endParaRPr lang="en-US" b="0" i="0" u="none" strike="noStrike" dirty="0">
              <a:solidFill>
                <a:srgbClr val="2A2A2A"/>
              </a:solidFill>
              <a:effectLst/>
              <a:latin typeface="Georgia" panose="02040502050405020303" pitchFamily="18"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4596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webkit-standard"/>
              </a:rPr>
              <a:t>https://</a:t>
            </a:r>
            <a:r>
              <a:rPr lang="en-US" b="0" i="0" u="none" strike="noStrike" dirty="0" err="1">
                <a:solidFill>
                  <a:srgbClr val="000000"/>
                </a:solidFill>
                <a:effectLst/>
                <a:latin typeface="-webkit-standard"/>
              </a:rPr>
              <a:t>www.congress.gov</a:t>
            </a:r>
            <a:r>
              <a:rPr lang="en-US" b="0" i="0" u="none" strike="noStrike" dirty="0">
                <a:solidFill>
                  <a:srgbClr val="000000"/>
                </a:solidFill>
                <a:effectLst/>
                <a:latin typeface="-webkit-standard"/>
              </a:rPr>
              <a:t>/bill/117th-congress/house-bill/1319/text</a:t>
            </a:r>
          </a:p>
          <a:p>
            <a:r>
              <a:rPr lang="en-US" b="0" i="0" u="none" strike="noStrike" dirty="0">
                <a:solidFill>
                  <a:srgbClr val="000000"/>
                </a:solidFill>
                <a:effectLst/>
                <a:latin typeface="-webkit-standard"/>
              </a:rPr>
              <a:t>ARPA passed on March 11, 2021. </a:t>
            </a:r>
          </a:p>
          <a:p>
            <a:r>
              <a:rPr lang="en-US" b="0" i="0" u="none" strike="noStrike" dirty="0">
                <a:solidFill>
                  <a:srgbClr val="000000"/>
                </a:solidFill>
                <a:effectLst/>
                <a:latin typeface="-webkit-standard"/>
              </a:rPr>
              <a:t>*Families with AGIs below $150,000 for joint filers and $112,500 for single filers. Above these thresholds, the credit phased out at a rate of 5 percent per dollar of AGI until reaching the credit value families were eligible for under prior law.</a:t>
            </a:r>
          </a:p>
          <a:p>
            <a:r>
              <a:rPr lang="en-US" b="0" i="0" u="none" strike="noStrike" dirty="0">
                <a:solidFill>
                  <a:srgbClr val="000000"/>
                </a:solidFill>
                <a:effectLst/>
                <a:latin typeface="-webkit-standard"/>
              </a:rPr>
              <a:t>Important: </a:t>
            </a:r>
            <a:r>
              <a:rPr lang="en-US" sz="1200" dirty="0">
                <a:latin typeface="Calibri" panose="020F0502020204030204" pitchFamily="34" charset="0"/>
                <a:cs typeface="Calibri" panose="020F0502020204030204" pitchFamily="34" charset="0"/>
              </a:rPr>
              <a:t>ITIN holders (without SSNs) were allowed to receive the credit. Families were entitled for each child born in the US. A “non-filer portal” was created to facilitate such claims.</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3782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u="none" strike="noStrike" dirty="0">
                <a:solidFill>
                  <a:srgbClr val="222222"/>
                </a:solidFill>
                <a:effectLst/>
                <a:latin typeface="Arial" panose="020B0604020202020204" pitchFamily="34" charset="0"/>
              </a:rPr>
              <a:t>Lens, V., Arriaga, A., </a:t>
            </a:r>
            <a:r>
              <a:rPr lang="en-US" b="0" i="0" u="none" strike="noStrike" dirty="0" err="1">
                <a:solidFill>
                  <a:srgbClr val="222222"/>
                </a:solidFill>
                <a:effectLst/>
                <a:latin typeface="Arial" panose="020B0604020202020204" pitchFamily="34" charset="0"/>
              </a:rPr>
              <a:t>Pisciotta</a:t>
            </a:r>
            <a:r>
              <a:rPr lang="en-US" b="0" i="0" u="none" strike="noStrike" dirty="0">
                <a:solidFill>
                  <a:srgbClr val="222222"/>
                </a:solidFill>
                <a:effectLst/>
                <a:latin typeface="Arial" panose="020B0604020202020204" pitchFamily="34" charset="0"/>
              </a:rPr>
              <a:t>, C., Bushman-</a:t>
            </a:r>
            <a:r>
              <a:rPr lang="en-US" b="0" i="0" u="none" strike="noStrike" dirty="0" err="1">
                <a:solidFill>
                  <a:srgbClr val="222222"/>
                </a:solidFill>
                <a:effectLst/>
                <a:latin typeface="Arial" panose="020B0604020202020204" pitchFamily="34" charset="0"/>
              </a:rPr>
              <a:t>Copp</a:t>
            </a:r>
            <a:r>
              <a:rPr lang="en-US" b="0" i="0" u="none" strike="noStrike" dirty="0">
                <a:solidFill>
                  <a:srgbClr val="222222"/>
                </a:solidFill>
                <a:effectLst/>
                <a:latin typeface="Arial" panose="020B0604020202020204" pitchFamily="34" charset="0"/>
              </a:rPr>
              <a:t>, L., Spencer, K., &amp; </a:t>
            </a:r>
            <a:r>
              <a:rPr lang="en-US" b="0" i="0" u="none" strike="noStrike" dirty="0" err="1">
                <a:solidFill>
                  <a:srgbClr val="222222"/>
                </a:solidFill>
                <a:effectLst/>
                <a:latin typeface="Arial" panose="020B0604020202020204" pitchFamily="34" charset="0"/>
              </a:rPr>
              <a:t>Kronenfeld</a:t>
            </a:r>
            <a:r>
              <a:rPr lang="en-US" b="0" i="0" u="none" strike="noStrike" dirty="0">
                <a:solidFill>
                  <a:srgbClr val="222222"/>
                </a:solidFill>
                <a:effectLst/>
                <a:latin typeface="Arial" panose="020B0604020202020204" pitchFamily="34" charset="0"/>
              </a:rPr>
              <a:t>, S. (2022). Spotlight on child tax credit: Transforming the lives of families. </a:t>
            </a:r>
            <a:r>
              <a:rPr lang="en-US" b="0" i="1" u="none" strike="noStrike" dirty="0">
                <a:solidFill>
                  <a:srgbClr val="222222"/>
                </a:solidFill>
                <a:effectLst/>
                <a:latin typeface="Arial" panose="020B0604020202020204" pitchFamily="34" charset="0"/>
              </a:rPr>
              <a:t>City University of New York, and Columbia University, https://static1. </a:t>
            </a:r>
            <a:r>
              <a:rPr lang="en-US" b="0" i="1" u="none" strike="noStrike" dirty="0" err="1">
                <a:solidFill>
                  <a:srgbClr val="222222"/>
                </a:solidFill>
                <a:effectLst/>
                <a:latin typeface="Arial" panose="020B0604020202020204" pitchFamily="34" charset="0"/>
              </a:rPr>
              <a:t>squarespace</a:t>
            </a:r>
            <a:r>
              <a:rPr lang="en-US" b="0" i="1" u="none" strike="noStrike" dirty="0">
                <a:solidFill>
                  <a:srgbClr val="222222"/>
                </a:solidFill>
                <a:effectLst/>
                <a:latin typeface="Arial" panose="020B0604020202020204" pitchFamily="34" charset="0"/>
              </a:rPr>
              <a:t>. com/static/610831a16c95260dbd68934a</a:t>
            </a:r>
            <a:r>
              <a:rPr lang="en-US" b="0" i="0" u="none" strike="noStrike" dirty="0">
                <a:solidFill>
                  <a:srgbClr val="222222"/>
                </a:solidFill>
                <a:effectLst/>
                <a:latin typeface="Arial" panose="020B0604020202020204" pitchFamily="34" charset="0"/>
              </a:rPr>
              <a:t>, </a:t>
            </a:r>
            <a:r>
              <a:rPr lang="en-US" b="0" i="1" u="none" strike="noStrike" dirty="0">
                <a:solidFill>
                  <a:srgbClr val="222222"/>
                </a:solidFill>
                <a:effectLst/>
                <a:latin typeface="Arial" panose="020B0604020202020204" pitchFamily="34" charset="0"/>
              </a:rPr>
              <a:t>623</a:t>
            </a:r>
            <a:r>
              <a:rPr lang="en-US" b="0" i="0" u="none" strike="noStrike" dirty="0">
                <a:solidFill>
                  <a:srgbClr val="222222"/>
                </a:solidFill>
                <a:effectLst/>
                <a:latin typeface="Arial" panose="020B0604020202020204" pitchFamily="34" charset="0"/>
              </a:rPr>
              <a:t>.</a:t>
            </a:r>
          </a:p>
          <a:p>
            <a:pPr marL="0" indent="0">
              <a:buFont typeface="Arial" panose="020B0604020202020204" pitchFamily="34" charset="0"/>
              <a:buNone/>
            </a:pPr>
            <a:endParaRPr lang="en-US" sz="1200" b="0" i="0" u="none" strike="noStrike" dirty="0">
              <a:solidFill>
                <a:srgbClr val="222222"/>
              </a:solidFill>
              <a:effectLst/>
              <a:latin typeface="Arial" panose="020B0604020202020204" pitchFamily="34" charset="0"/>
            </a:endParaRPr>
          </a:p>
          <a:p>
            <a:pPr marL="0" indent="0">
              <a:buFont typeface="Arial" panose="020B0604020202020204" pitchFamily="34" charset="0"/>
              <a:buNone/>
            </a:pPr>
            <a:r>
              <a:rPr lang="en-US" sz="1200" dirty="0">
                <a:effectLst/>
                <a:latin typeface="Athelas" panose="02000503000000020003" pitchFamily="2" charset="77"/>
              </a:rPr>
              <a:t>Lourie, B., </a:t>
            </a:r>
            <a:r>
              <a:rPr lang="en-US" sz="1200" dirty="0" err="1">
                <a:effectLst/>
                <a:latin typeface="Athelas" panose="02000503000000020003" pitchFamily="2" charset="77"/>
              </a:rPr>
              <a:t>Shanthikumar</a:t>
            </a:r>
            <a:r>
              <a:rPr lang="en-US" sz="1200" dirty="0">
                <a:effectLst/>
                <a:latin typeface="Athelas" panose="02000503000000020003" pitchFamily="2" charset="77"/>
              </a:rPr>
              <a:t>, D.M., Shevlin, T.J., &amp; C. Zhu (2022) Effects of the 2021 Expanded Child Tax Credit. SSRN. http://</a:t>
            </a:r>
            <a:r>
              <a:rPr lang="en-US" sz="1200" dirty="0" err="1">
                <a:effectLst/>
                <a:latin typeface="Athelas" panose="02000503000000020003" pitchFamily="2" charset="77"/>
              </a:rPr>
              <a:t>dx.doi.org</a:t>
            </a:r>
            <a:r>
              <a:rPr lang="en-US" sz="1200" dirty="0">
                <a:effectLst/>
                <a:latin typeface="Athelas" panose="02000503000000020003" pitchFamily="2" charset="77"/>
              </a:rPr>
              <a:t>/10.2139/ssrn.3990385. </a:t>
            </a:r>
            <a:endParaRPr lang="en-US" sz="1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200" dirty="0">
                <a:latin typeface="Calibri" panose="020F0502020204030204" pitchFamily="34" charset="0"/>
                <a:cs typeface="Calibri" panose="020F0502020204030204" pitchFamily="34" charset="0"/>
              </a:rPr>
              <a:t>Improved food security, many other measures. </a:t>
            </a:r>
          </a:p>
          <a:p>
            <a:pPr marL="342900" indent="-342900">
              <a:buFont typeface="Arial" panose="020B0604020202020204" pitchFamily="34" charset="0"/>
              <a:buChar char="•"/>
            </a:pPr>
            <a:r>
              <a:rPr lang="en-US" sz="1200" b="0" i="0" u="none" strike="noStrike" dirty="0">
                <a:solidFill>
                  <a:srgbClr val="000000"/>
                </a:solidFill>
                <a:effectLst/>
                <a:latin typeface="Calibri" panose="020F0502020204030204" pitchFamily="34" charset="0"/>
                <a:cs typeface="Calibri" panose="020F0502020204030204" pitchFamily="34" charset="0"/>
              </a:rPr>
              <a:t>Parents reported spending CTC monthly payments mostly on food, essential bills (like utilities), clothing, and rent or mortgage payments. But also, it is important that we have research with data from banks supports this conscientious spending by most parents. </a:t>
            </a:r>
            <a:endParaRPr lang="en-US" sz="1800" dirty="0">
              <a:solidFill>
                <a:srgbClr val="333333"/>
              </a:solidFill>
              <a:effectLst/>
              <a:latin typeface="TradeGothicNextLTPro"/>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solidFill>
                <a:srgbClr val="333333"/>
              </a:solidFill>
              <a:effectLst/>
              <a:latin typeface="TradeGothicNextLTPro"/>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6245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222222"/>
                </a:solidFill>
                <a:effectLst/>
                <a:latin typeface="Arial" panose="020B0604020202020204" pitchFamily="34" charset="0"/>
              </a:rPr>
              <a:t>Collyer, S., Hardy, B., &amp; </a:t>
            </a:r>
            <a:r>
              <a:rPr lang="en-US" b="0" i="0" u="none" strike="noStrike" dirty="0" err="1">
                <a:solidFill>
                  <a:srgbClr val="222222"/>
                </a:solidFill>
                <a:effectLst/>
                <a:latin typeface="Arial" panose="020B0604020202020204" pitchFamily="34" charset="0"/>
              </a:rPr>
              <a:t>Wimer</a:t>
            </a:r>
            <a:r>
              <a:rPr lang="en-US" b="0" i="0" u="none" strike="noStrike" dirty="0">
                <a:solidFill>
                  <a:srgbClr val="222222"/>
                </a:solidFill>
                <a:effectLst/>
                <a:latin typeface="Arial" panose="020B0604020202020204" pitchFamily="34" charset="0"/>
              </a:rPr>
              <a:t>, C. (2023). The antipoverty effects of the expanded Child Tax Credit across states: Where were the historic reductions felt?</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1990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u="none" strike="noStrike" dirty="0">
                <a:solidFill>
                  <a:srgbClr val="222222"/>
                </a:solidFill>
                <a:effectLst/>
                <a:latin typeface="Arial" panose="020B0604020202020204" pitchFamily="34" charset="0"/>
              </a:rPr>
              <a:t>Marr, C., Cox, K., &amp; Sherman, A. (2021). Build Back Better’s Child Tax Credit Changes Would Protect Millions From Poverty–Permanently. </a:t>
            </a:r>
            <a:r>
              <a:rPr lang="en-US" b="0" i="1" u="none" strike="noStrike" dirty="0">
                <a:solidFill>
                  <a:srgbClr val="222222"/>
                </a:solidFill>
                <a:effectLst/>
                <a:latin typeface="Arial" panose="020B0604020202020204" pitchFamily="34" charset="0"/>
              </a:rPr>
              <a:t>Center on Budget and Policy Priorities, November</a:t>
            </a:r>
            <a:r>
              <a:rPr lang="en-US" b="0" i="0" u="none" strike="noStrike" dirty="0">
                <a:solidFill>
                  <a:srgbClr val="222222"/>
                </a:solidFill>
                <a:effectLst/>
                <a:latin typeface="Arial" panose="020B0604020202020204" pitchFamily="34" charset="0"/>
              </a:rPr>
              <a:t>, </a:t>
            </a:r>
            <a:r>
              <a:rPr lang="en-US" b="0" i="1" u="none" strike="noStrike" dirty="0">
                <a:solidFill>
                  <a:srgbClr val="222222"/>
                </a:solidFill>
                <a:effectLst/>
                <a:latin typeface="Arial" panose="020B0604020202020204" pitchFamily="34" charset="0"/>
              </a:rPr>
              <a:t>11</a:t>
            </a:r>
            <a:r>
              <a:rPr lang="en-US" b="0" i="0" u="none" strike="noStrike" dirty="0">
                <a:solidFill>
                  <a:srgbClr val="222222"/>
                </a:solidFill>
                <a:effectLst/>
                <a:latin typeface="Arial" panose="020B0604020202020204" pitchFamily="34" charset="0"/>
              </a:rPr>
              <a:t>.</a:t>
            </a:r>
            <a:endParaRPr lang="en-US" sz="1200" dirty="0"/>
          </a:p>
          <a:p>
            <a:pPr marL="228600" indent="0">
              <a:buFont typeface="Arial" panose="020B0604020202020204" pitchFamily="34" charset="0"/>
              <a:buNone/>
            </a:pPr>
            <a:endParaRPr lang="en-US" sz="1200" dirty="0"/>
          </a:p>
          <a:p>
            <a:pPr marL="228600" indent="0">
              <a:buFont typeface="Arial" panose="020B0604020202020204" pitchFamily="34" charset="0"/>
              <a:buNone/>
            </a:pPr>
            <a:r>
              <a:rPr lang="en-US" sz="1200" dirty="0"/>
              <a:t>Build Back Better legislation in late 2021 attempted to reduce child poverty by more than 40%. </a:t>
            </a:r>
          </a:p>
          <a:p>
            <a:pPr marL="342900" indent="-342900">
              <a:lnSpc>
                <a:spcPct val="115000"/>
              </a:lnSpc>
              <a:buFont typeface="Symbol" pitchFamily="2" charset="2"/>
              <a:buChar char=""/>
            </a:pPr>
            <a:r>
              <a:rPr lang="en-US" sz="1200" b="0" i="0" u="none" strike="noStrike" dirty="0">
                <a:solidFill>
                  <a:srgbClr val="222222"/>
                </a:solidFill>
                <a:effectLst/>
                <a:latin typeface="Calibri" panose="020F0502020204030204" pitchFamily="34" charset="0"/>
                <a:cs typeface="Calibri" panose="020F0502020204030204" pitchFamily="34" charset="0"/>
              </a:rPr>
              <a:t>The CTC Expansion proposed in Build Back Better included a plan for full refundability and expanding the maximum credit to $3,600 for children under age 6 and $3,000 for children aged 6-17 (from the $2,000/child in the Tax Cuts and Jobs Act). </a:t>
            </a:r>
          </a:p>
          <a:p>
            <a:pPr marL="342900" indent="-342900">
              <a:lnSpc>
                <a:spcPct val="115000"/>
              </a:lnSpc>
              <a:buFont typeface="Symbol" pitchFamily="2" charset="2"/>
              <a:buChar char=""/>
            </a:pPr>
            <a:r>
              <a:rPr lang="en-US" sz="1200" b="0" i="0" u="none" strike="noStrike" dirty="0">
                <a:solidFill>
                  <a:srgbClr val="222222"/>
                </a:solidFill>
                <a:effectLst/>
                <a:latin typeface="Calibri" panose="020F0502020204030204" pitchFamily="34" charset="0"/>
                <a:cs typeface="Calibri" panose="020F0502020204030204" pitchFamily="34" charset="0"/>
              </a:rPr>
              <a:t>Full refundability accounted for 87% of this projected anti-poverty impact. Again, full refundability means that all families receive the same benefit no matter their income.</a:t>
            </a:r>
          </a:p>
          <a:p>
            <a:endParaRPr lang="en-US" dirty="0"/>
          </a:p>
          <a:p>
            <a:r>
              <a:rPr lang="en-US" dirty="0"/>
              <a:t>https://</a:t>
            </a:r>
            <a:r>
              <a:rPr lang="en-US" dirty="0" err="1"/>
              <a:t>www.businessinsider.com</a:t>
            </a:r>
            <a:r>
              <a:rPr lang="en-US" dirty="0"/>
              <a:t>/manchin-thinks-people-will-misuse-child-tax-credits-paid-leave-report-2021-12</a:t>
            </a:r>
          </a:p>
          <a:p>
            <a:r>
              <a:rPr lang="en-US" dirty="0"/>
              <a:t>Included in the bill. as a federal increase to the minimum wage, which would more than double it from $7.25 to $15/hour.</a:t>
            </a:r>
          </a:p>
          <a:p>
            <a:pPr marL="342900" indent="-342900">
              <a:lnSpc>
                <a:spcPct val="115000"/>
              </a:lnSpc>
              <a:buFont typeface="Symbol" pitchFamily="2" charset="2"/>
              <a:buChar char=""/>
            </a:pPr>
            <a:endParaRPr lang="en-US" sz="1200" b="0" i="0" u="none" strike="noStrike" dirty="0">
              <a:solidFill>
                <a:srgbClr val="222222"/>
              </a:solidFill>
              <a:effectLst/>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15000"/>
              </a:lnSpc>
              <a:spcBef>
                <a:spcPts val="0"/>
              </a:spcBef>
              <a:spcAft>
                <a:spcPts val="0"/>
              </a:spcAft>
              <a:buClr>
                <a:srgbClr val="000000"/>
              </a:buClr>
              <a:buSzPts val="1400"/>
              <a:buFont typeface="Symbol" pitchFamily="2" charset="2"/>
              <a:buChar char=""/>
              <a:tabLst/>
              <a:defRPr/>
            </a:pPr>
            <a:r>
              <a:rPr lang="en-US" sz="1200" dirty="0"/>
              <a:t>Surveys indicated that public support was behind this: </a:t>
            </a:r>
            <a:r>
              <a:rPr lang="en-US" sz="1200" dirty="0">
                <a:effectLst/>
                <a:latin typeface="+mn-lt"/>
                <a:ea typeface="Arial" panose="020B0604020202020204" pitchFamily="34" charset="0"/>
              </a:rPr>
              <a:t>https://</a:t>
            </a:r>
            <a:r>
              <a:rPr lang="en-US" sz="1200" dirty="0" err="1">
                <a:effectLst/>
                <a:latin typeface="+mn-lt"/>
                <a:ea typeface="Arial" panose="020B0604020202020204" pitchFamily="34" charset="0"/>
              </a:rPr>
              <a:t>economicsecurityproject.org</a:t>
            </a:r>
            <a:r>
              <a:rPr lang="en-US" sz="1200" dirty="0">
                <a:effectLst/>
                <a:latin typeface="+mn-lt"/>
                <a:ea typeface="Arial" panose="020B0604020202020204" pitchFamily="34" charset="0"/>
              </a:rPr>
              <a:t>/wp-content/uploads/2022/10/Lake-ESP-CTC-slides-Sep2022.pdf</a:t>
            </a:r>
            <a:endParaRPr lang="en-US" dirty="0"/>
          </a:p>
          <a:p>
            <a:pPr marL="342900" indent="-342900">
              <a:lnSpc>
                <a:spcPct val="115000"/>
              </a:lnSpc>
              <a:buFont typeface="Symbol" pitchFamily="2" charset="2"/>
              <a:buChar char=""/>
            </a:pPr>
            <a:endParaRPr lang="en-US" sz="1200"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7389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16A9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 name="Google Shape;36;p5"/>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7" name="Google Shape;37;p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85735" y="580640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D-R-A-F-T</a:t>
            </a:r>
            <a:endParaRPr/>
          </a:p>
        </p:txBody>
      </p:sp>
      <p:sp>
        <p:nvSpPr>
          <p:cNvPr id="39" name="Google Shape;39;p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16A9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85735" y="580640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D-R-A-F-T</a:t>
            </a:r>
            <a:endParaRPr/>
          </a:p>
        </p:txBody>
      </p:sp>
      <p:sp>
        <p:nvSpPr>
          <p:cNvPr id="53" name="Google Shape;53;p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16A9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1" name="Google Shape;81;p1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1"/>
          <p:cNvSpPr txBox="1">
            <a:spLocks noGrp="1"/>
          </p:cNvSpPr>
          <p:nvPr>
            <p:ph type="ftr" idx="11"/>
          </p:nvPr>
        </p:nvSpPr>
        <p:spPr>
          <a:xfrm>
            <a:off x="85735" y="580640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D-R-A-F-T</a:t>
            </a:r>
            <a:endParaRPr/>
          </a:p>
        </p:txBody>
      </p:sp>
      <p:sp>
        <p:nvSpPr>
          <p:cNvPr id="83" name="Google Shape;83;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2"/>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16A9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2"/>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9" name="Google Shape;89;p1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
          <p:cNvSpPr txBox="1">
            <a:spLocks noGrp="1"/>
          </p:cNvSpPr>
          <p:nvPr>
            <p:ph type="ftr" idx="11"/>
          </p:nvPr>
        </p:nvSpPr>
        <p:spPr>
          <a:xfrm>
            <a:off x="85735" y="580640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D-R-A-F-T</a:t>
            </a:r>
            <a:endParaRPr/>
          </a:p>
        </p:txBody>
      </p:sp>
      <p:sp>
        <p:nvSpPr>
          <p:cNvPr id="91" name="Google Shape;91;p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8"/>
        <p:cNvGrpSpPr/>
        <p:nvPr/>
      </p:nvGrpSpPr>
      <p:grpSpPr>
        <a:xfrm>
          <a:off x="0" y="0"/>
          <a:ext cx="0" cy="0"/>
          <a:chOff x="0" y="0"/>
          <a:chExt cx="0" cy="0"/>
        </a:xfrm>
      </p:grpSpPr>
      <p:sp>
        <p:nvSpPr>
          <p:cNvPr id="19" name="Google Shape;19;p3"/>
          <p:cNvSpPr/>
          <p:nvPr/>
        </p:nvSpPr>
        <p:spPr>
          <a:xfrm>
            <a:off x="51005" y="5964813"/>
            <a:ext cx="12188825" cy="64008"/>
          </a:xfrm>
          <a:prstGeom prst="rect">
            <a:avLst/>
          </a:prstGeom>
          <a:solidFill>
            <a:srgbClr val="099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16A95"/>
              </a:buClr>
              <a:buSzPts val="8000"/>
              <a:buFont typeface="Calibri"/>
              <a:buNone/>
              <a:defRPr sz="8000">
                <a:solidFill>
                  <a:srgbClr val="216A9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rgbClr val="216A95"/>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2" name="Google Shape;22;p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85735" y="580640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D-R-A-F-T</a:t>
            </a:r>
            <a:endParaRPr/>
          </a:p>
        </p:txBody>
      </p:sp>
      <p:sp>
        <p:nvSpPr>
          <p:cNvPr id="24" name="Google Shape;24;p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5" name="Google Shape;25;p3"/>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26" name="Google Shape;26;p3"/>
          <p:cNvPicPr preferRelativeResize="0"/>
          <p:nvPr/>
        </p:nvPicPr>
        <p:blipFill rotWithShape="1">
          <a:blip r:embed="rId2">
            <a:alphaModFix/>
          </a:blip>
          <a:srcRect/>
          <a:stretch/>
        </p:blipFill>
        <p:spPr>
          <a:xfrm>
            <a:off x="85735" y="6106757"/>
            <a:ext cx="9156434" cy="706056"/>
          </a:xfrm>
          <a:prstGeom prst="rect">
            <a:avLst/>
          </a:prstGeom>
          <a:noFill/>
          <a:ln>
            <a:noFill/>
          </a:ln>
        </p:spPr>
      </p:pic>
    </p:spTree>
    <p:extLst>
      <p:ext uri="{BB962C8B-B14F-4D97-AF65-F5344CB8AC3E}">
        <p14:creationId xmlns:p14="http://schemas.microsoft.com/office/powerpoint/2010/main" val="14117396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p:nvPr/>
        </p:nvSpPr>
        <p:spPr>
          <a:xfrm>
            <a:off x="0" y="5973211"/>
            <a:ext cx="12192001" cy="65998"/>
          </a:xfrm>
          <a:prstGeom prst="rect">
            <a:avLst/>
          </a:prstGeom>
          <a:solidFill>
            <a:srgbClr val="099E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216A95"/>
              </a:buClr>
              <a:buSzPts val="4800"/>
              <a:buFont typeface="Calibri"/>
              <a:buNone/>
              <a:defRPr sz="4800" b="1" i="0" u="none" strike="noStrike" cap="none">
                <a:solidFill>
                  <a:srgbClr val="216A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406400" algn="l" rtl="0">
              <a:lnSpc>
                <a:spcPct val="90000"/>
              </a:lnSpc>
              <a:spcBef>
                <a:spcPts val="1200"/>
              </a:spcBef>
              <a:spcAft>
                <a:spcPts val="0"/>
              </a:spcAft>
              <a:buClr>
                <a:schemeClr val="accent1"/>
              </a:buClr>
              <a:buSzPts val="2800"/>
              <a:buFont typeface="Calibri"/>
              <a:buChar char=" "/>
              <a:defRPr sz="2800" b="0" i="0" u="none" strike="noStrike" cap="none">
                <a:solidFill>
                  <a:srgbClr val="CE4A03"/>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3" name="Google Shape;13;p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ftr" idx="11"/>
          </p:nvPr>
        </p:nvSpPr>
        <p:spPr>
          <a:xfrm>
            <a:off x="85735" y="580640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D-R-A-F-T</a:t>
            </a:r>
            <a:endParaRPr/>
          </a:p>
        </p:txBody>
      </p:sp>
      <p:sp>
        <p:nvSpPr>
          <p:cNvPr id="15" name="Google Shape;15;p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 name="Google Shape;16;p2"/>
          <p:cNvCxnSpPr/>
          <p:nvPr/>
        </p:nvCxnSpPr>
        <p:spPr>
          <a:xfrm>
            <a:off x="1097280" y="1737360"/>
            <a:ext cx="10058400" cy="0"/>
          </a:xfrm>
          <a:prstGeom prst="straightConnector1">
            <a:avLst/>
          </a:prstGeom>
          <a:noFill/>
          <a:ln w="9525" cap="flat" cmpd="sng">
            <a:solidFill>
              <a:srgbClr val="099ECC"/>
            </a:solidFill>
            <a:prstDash val="solid"/>
            <a:round/>
            <a:headEnd type="none" w="sm" len="sm"/>
            <a:tailEnd type="none" w="sm" len="sm"/>
          </a:ln>
        </p:spPr>
      </p:cxnSp>
      <p:pic>
        <p:nvPicPr>
          <p:cNvPr id="17" name="Google Shape;17;p2"/>
          <p:cNvPicPr preferRelativeResize="0"/>
          <p:nvPr/>
        </p:nvPicPr>
        <p:blipFill rotWithShape="1">
          <a:blip r:embed="rId7">
            <a:alphaModFix/>
          </a:blip>
          <a:srcRect/>
          <a:stretch/>
        </p:blipFill>
        <p:spPr>
          <a:xfrm>
            <a:off x="85735" y="6106757"/>
            <a:ext cx="9156434" cy="70605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3" r:id="rId2"/>
    <p:sldLayoutId id="2147483657" r:id="rId3"/>
    <p:sldLayoutId id="2147483658" r:id="rId4"/>
    <p:sldLayoutId id="2147483659"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subTitle" idx="1"/>
          </p:nvPr>
        </p:nvSpPr>
        <p:spPr>
          <a:xfrm>
            <a:off x="1097280" y="4867836"/>
            <a:ext cx="10061171" cy="73078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dirty="0"/>
              <a:t>January 23</a:t>
            </a:r>
            <a:r>
              <a:rPr lang="en-US" baseline="30000" dirty="0"/>
              <a:t>rd</a:t>
            </a:r>
            <a:r>
              <a:rPr lang="en-US" dirty="0"/>
              <a:t>, 2023</a:t>
            </a:r>
          </a:p>
          <a:p>
            <a:pPr marL="0" lvl="0" indent="0" algn="l" rtl="0">
              <a:lnSpc>
                <a:spcPct val="90000"/>
              </a:lnSpc>
              <a:spcBef>
                <a:spcPts val="0"/>
              </a:spcBef>
              <a:spcAft>
                <a:spcPts val="0"/>
              </a:spcAft>
              <a:buSzPts val="2400"/>
              <a:buNone/>
            </a:pPr>
            <a:endParaRPr dirty="0"/>
          </a:p>
        </p:txBody>
      </p:sp>
      <p:sp>
        <p:nvSpPr>
          <p:cNvPr id="98" name="Google Shape;98;p1"/>
          <p:cNvSpPr txBox="1">
            <a:spLocks noGrp="1"/>
          </p:cNvSpPr>
          <p:nvPr>
            <p:ph type="ctrTitle"/>
          </p:nvPr>
        </p:nvSpPr>
        <p:spPr>
          <a:xfrm>
            <a:off x="1094509" y="981634"/>
            <a:ext cx="10698562" cy="3390694"/>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16A95"/>
              </a:buClr>
              <a:buSzPct val="100000"/>
              <a:buFont typeface="Calibri"/>
              <a:buNone/>
            </a:pPr>
            <a:r>
              <a:rPr lang="en-US" sz="6600" dirty="0"/>
              <a:t>The Promise and Potential of the Child Tax Credit (CTC)</a:t>
            </a:r>
            <a:endParaRPr sz="6600" dirty="0"/>
          </a:p>
        </p:txBody>
      </p:sp>
      <p:sp>
        <p:nvSpPr>
          <p:cNvPr id="2" name="Slide Number Placeholder 1">
            <a:extLst>
              <a:ext uri="{FF2B5EF4-FFF2-40B4-BE49-F238E27FC236}">
                <a16:creationId xmlns:a16="http://schemas.microsoft.com/office/drawing/2014/main" id="{015B2319-1865-1E9E-3042-894BBEB03F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7D0E-43BA-2222-2BAD-DEAF50E8359D}"/>
              </a:ext>
            </a:extLst>
          </p:cNvPr>
          <p:cNvSpPr>
            <a:spLocks noGrp="1"/>
          </p:cNvSpPr>
          <p:nvPr>
            <p:ph type="title"/>
          </p:nvPr>
        </p:nvSpPr>
        <p:spPr/>
        <p:txBody>
          <a:bodyPr>
            <a:normAutofit fontScale="90000"/>
          </a:bodyPr>
          <a:lstStyle/>
          <a:p>
            <a:r>
              <a:rPr lang="en-US" sz="3600" dirty="0"/>
              <a:t>Some reporters documented the losses families would experience without the continued Expansion using the words of caregivers.</a:t>
            </a:r>
          </a:p>
        </p:txBody>
      </p:sp>
      <p:sp>
        <p:nvSpPr>
          <p:cNvPr id="10" name="Slide Number Placeholder 9">
            <a:extLst>
              <a:ext uri="{FF2B5EF4-FFF2-40B4-BE49-F238E27FC236}">
                <a16:creationId xmlns:a16="http://schemas.microsoft.com/office/drawing/2014/main" id="{9C87AA9E-BE7E-BEB1-7CB2-D2AAABE204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6" name="Picture 5">
            <a:extLst>
              <a:ext uri="{FF2B5EF4-FFF2-40B4-BE49-F238E27FC236}">
                <a16:creationId xmlns:a16="http://schemas.microsoft.com/office/drawing/2014/main" id="{49C61BEE-F5B5-4DC0-500E-2955E2860FC4}"/>
              </a:ext>
            </a:extLst>
          </p:cNvPr>
          <p:cNvPicPr>
            <a:picLocks noChangeAspect="1"/>
          </p:cNvPicPr>
          <p:nvPr/>
        </p:nvPicPr>
        <p:blipFill>
          <a:blip r:embed="rId3"/>
          <a:stretch>
            <a:fillRect/>
          </a:stretch>
        </p:blipFill>
        <p:spPr>
          <a:xfrm>
            <a:off x="651618" y="1914787"/>
            <a:ext cx="5241333" cy="2110740"/>
          </a:xfrm>
          <a:prstGeom prst="rect">
            <a:avLst/>
          </a:prstGeom>
        </p:spPr>
      </p:pic>
      <p:sp>
        <p:nvSpPr>
          <p:cNvPr id="8" name="TextBox 7">
            <a:extLst>
              <a:ext uri="{FF2B5EF4-FFF2-40B4-BE49-F238E27FC236}">
                <a16:creationId xmlns:a16="http://schemas.microsoft.com/office/drawing/2014/main" id="{2ACD46E1-43F2-67BF-1420-FA4213D6DF91}"/>
              </a:ext>
            </a:extLst>
          </p:cNvPr>
          <p:cNvSpPr txBox="1"/>
          <p:nvPr/>
        </p:nvSpPr>
        <p:spPr>
          <a:xfrm>
            <a:off x="5892951" y="1879600"/>
            <a:ext cx="5549749" cy="4278094"/>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Included the story of caregiver-grandparents who </a:t>
            </a:r>
            <a:r>
              <a:rPr lang="en-US" sz="2000" i="1" dirty="0">
                <a:latin typeface="Calibri" panose="020F0502020204030204" pitchFamily="34" charset="0"/>
                <a:cs typeface="Calibri" panose="020F0502020204030204" pitchFamily="34" charset="0"/>
              </a:rPr>
              <a:t>were </a:t>
            </a:r>
            <a:r>
              <a:rPr lang="en-US" sz="2000" dirty="0">
                <a:latin typeface="Calibri" panose="020F0502020204030204" pitchFamily="34" charset="0"/>
                <a:cs typeface="Calibri" panose="020F0502020204030204" pitchFamily="34" charset="0"/>
              </a:rPr>
              <a:t>able to claim the credit.</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Emphasized how the Expansion supported stay-at-home parenting for some.</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Stressed, how, with inflation, it was hard for even the “upper-class poor”  to make ends meet.</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Quoted Manchin on why he opposed the Expansion: “</a:t>
            </a:r>
            <a:r>
              <a:rPr lang="en-US" sz="2000" b="0" i="0" u="none" strike="noStrike" dirty="0">
                <a:solidFill>
                  <a:srgbClr val="2A2A2A"/>
                </a:solidFill>
                <a:effectLst/>
                <a:latin typeface="Calibri" panose="020F0502020204030204" pitchFamily="34" charset="0"/>
                <a:cs typeface="Calibri" panose="020F0502020204030204" pitchFamily="34" charset="0"/>
              </a:rPr>
              <a:t>There’s no work requirements ….there’s no education requirements … for better skill sets. Don’t you think, if we’re going to help the children, that </a:t>
            </a:r>
            <a:r>
              <a:rPr lang="en-US" sz="2000" b="1" i="0" u="sng" strike="noStrike" dirty="0">
                <a:solidFill>
                  <a:srgbClr val="2A2A2A"/>
                </a:solidFill>
                <a:effectLst/>
                <a:latin typeface="Calibri" panose="020F0502020204030204" pitchFamily="34" charset="0"/>
                <a:cs typeface="Calibri" panose="020F0502020204030204" pitchFamily="34" charset="0"/>
              </a:rPr>
              <a:t>the people should make some effort?</a:t>
            </a:r>
            <a:r>
              <a:rPr lang="en-US" sz="2000" b="0" i="0" u="none" strike="noStrike" dirty="0">
                <a:solidFill>
                  <a:srgbClr val="2A2A2A"/>
                </a:solidFill>
                <a:effectLst/>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800" dirty="0"/>
          </a:p>
        </p:txBody>
      </p:sp>
      <p:sp>
        <p:nvSpPr>
          <p:cNvPr id="9" name="TextBox 8">
            <a:extLst>
              <a:ext uri="{FF2B5EF4-FFF2-40B4-BE49-F238E27FC236}">
                <a16:creationId xmlns:a16="http://schemas.microsoft.com/office/drawing/2014/main" id="{0C6741D7-A142-9BBB-8ED0-C163BE653A75}"/>
              </a:ext>
            </a:extLst>
          </p:cNvPr>
          <p:cNvSpPr txBox="1"/>
          <p:nvPr/>
        </p:nvSpPr>
        <p:spPr>
          <a:xfrm>
            <a:off x="960272" y="4025527"/>
            <a:ext cx="4800752" cy="1908215"/>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This piece in the Washington Post from October, 2021 by Yeganeh Torbati and Kyle Swenson highlighted the CTC Expansion’s value beautifully through stories about real parents (and their words).</a:t>
            </a:r>
          </a:p>
          <a:p>
            <a:endParaRPr lang="en-US" sz="1800" dirty="0"/>
          </a:p>
        </p:txBody>
      </p:sp>
    </p:spTree>
    <p:extLst>
      <p:ext uri="{BB962C8B-B14F-4D97-AF65-F5344CB8AC3E}">
        <p14:creationId xmlns:p14="http://schemas.microsoft.com/office/powerpoint/2010/main" val="4203823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9861E-C07A-10BC-B12D-590B11FAF854}"/>
              </a:ext>
            </a:extLst>
          </p:cNvPr>
          <p:cNvSpPr>
            <a:spLocks noGrp="1"/>
          </p:cNvSpPr>
          <p:nvPr>
            <p:ph type="title"/>
          </p:nvPr>
        </p:nvSpPr>
        <p:spPr/>
        <p:txBody>
          <a:bodyPr>
            <a:normAutofit/>
          </a:bodyPr>
          <a:lstStyle/>
          <a:p>
            <a:r>
              <a:rPr lang="en-US" sz="3600" dirty="0"/>
              <a:t>The federal Child Tax Credit had not been constructed to serve as an anti-poverty policy</a:t>
            </a:r>
          </a:p>
        </p:txBody>
      </p:sp>
      <p:sp>
        <p:nvSpPr>
          <p:cNvPr id="3" name="Slide Number Placeholder 2">
            <a:extLst>
              <a:ext uri="{FF2B5EF4-FFF2-40B4-BE49-F238E27FC236}">
                <a16:creationId xmlns:a16="http://schemas.microsoft.com/office/drawing/2014/main" id="{13556618-4630-7566-B717-86EC9E982A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4" name="TextBox 3">
            <a:extLst>
              <a:ext uri="{FF2B5EF4-FFF2-40B4-BE49-F238E27FC236}">
                <a16:creationId xmlns:a16="http://schemas.microsoft.com/office/drawing/2014/main" id="{75AD3093-7001-53B7-CF84-044DC79BB78E}"/>
              </a:ext>
            </a:extLst>
          </p:cNvPr>
          <p:cNvSpPr txBox="1"/>
          <p:nvPr/>
        </p:nvSpPr>
        <p:spPr>
          <a:xfrm>
            <a:off x="887896" y="1838960"/>
            <a:ext cx="4784034" cy="4247317"/>
          </a:xfrm>
          <a:prstGeom prst="rect">
            <a:avLst/>
          </a:prstGeom>
          <a:noFill/>
        </p:spPr>
        <p:txBody>
          <a:bodyPr wrap="square" rtlCol="0">
            <a:spAutoFit/>
          </a:bodyPr>
          <a:lstStyle/>
          <a:p>
            <a:pPr marL="228600" marR="0" lvl="0" algn="l" defTabSz="914400" rtl="0" eaLnBrk="1" fontAlgn="auto" latinLnBrk="0" hangingPunct="1">
              <a:lnSpc>
                <a:spcPct val="100000"/>
              </a:lnSpc>
              <a:spcBef>
                <a:spcPts val="0"/>
              </a:spcBef>
              <a:spcAft>
                <a:spcPts val="0"/>
              </a:spcAft>
              <a:buClr>
                <a:srgbClr val="000000"/>
              </a:buClr>
              <a:buSzPts val="1400"/>
              <a:tabLst/>
              <a:defRPr/>
            </a:pPr>
            <a:r>
              <a:rPr lang="en-US" sz="2400" dirty="0">
                <a:latin typeface="Calibri" panose="020F0502020204030204" pitchFamily="34" charset="0"/>
                <a:cs typeface="Calibri" panose="020F0502020204030204" pitchFamily="34" charset="0"/>
              </a:rPr>
              <a:t>The CTC program was established in </a:t>
            </a:r>
            <a:r>
              <a:rPr lang="en-US" sz="2400" u="sng" dirty="0">
                <a:latin typeface="Calibri" panose="020F0502020204030204" pitchFamily="34" charset="0"/>
                <a:cs typeface="Calibri" panose="020F0502020204030204" pitchFamily="34" charset="0"/>
              </a:rPr>
              <a:t>1997</a:t>
            </a:r>
            <a:r>
              <a:rPr lang="en-US" sz="2400" dirty="0">
                <a:latin typeface="Calibri" panose="020F0502020204030204" pitchFamily="34" charset="0"/>
                <a:cs typeface="Calibri" panose="020F0502020204030204" pitchFamily="34" charset="0"/>
              </a:rPr>
              <a:t>, with just $500/child available to families earning more than $10,000, and it was not at all refundable – meaning that if</a:t>
            </a:r>
            <a:r>
              <a:rPr lang="en-US" sz="2400" i="0" u="none" strike="noStrike" dirty="0">
                <a:solidFill>
                  <a:srgbClr val="000000"/>
                </a:solidFill>
                <a:effectLst/>
                <a:latin typeface="Calibri" panose="020F0502020204030204" pitchFamily="34" charset="0"/>
                <a:cs typeface="Calibri" panose="020F0502020204030204" pitchFamily="34" charset="0"/>
              </a:rPr>
              <a:t> the value of the credit for a family’s income and size exceeded their tax liability, they did not receive a refund for the difference.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2000" b="0" i="0" u="none" strike="noStrike" dirty="0">
              <a:solidFill>
                <a:srgbClr val="000000"/>
              </a:solidFill>
              <a:effectLst/>
              <a:latin typeface="Calibri" panose="020F0502020204030204" pitchFamily="34" charset="0"/>
              <a:cs typeface="Calibri" panose="020F0502020204030204" pitchFamily="34" charset="0"/>
            </a:endParaRPr>
          </a:p>
          <a:p>
            <a:endParaRPr lang="en-US" sz="2000" b="0" i="0" u="none" strike="noStrike" dirty="0">
              <a:solidFill>
                <a:srgbClr val="000000"/>
              </a:solidFill>
              <a:effectLst/>
              <a:latin typeface="Calibri" panose="020F0502020204030204" pitchFamily="34" charset="0"/>
              <a:cs typeface="Calibri" panose="020F0502020204030204" pitchFamily="34" charset="0"/>
            </a:endParaRPr>
          </a:p>
          <a:p>
            <a:endParaRPr lang="en-US" dirty="0"/>
          </a:p>
        </p:txBody>
      </p:sp>
      <p:pic>
        <p:nvPicPr>
          <p:cNvPr id="8" name="Picture 7">
            <a:extLst>
              <a:ext uri="{FF2B5EF4-FFF2-40B4-BE49-F238E27FC236}">
                <a16:creationId xmlns:a16="http://schemas.microsoft.com/office/drawing/2014/main" id="{16473763-74DE-A0F9-64DC-8E5313AFF008}"/>
              </a:ext>
            </a:extLst>
          </p:cNvPr>
          <p:cNvPicPr>
            <a:picLocks noChangeAspect="1"/>
          </p:cNvPicPr>
          <p:nvPr/>
        </p:nvPicPr>
        <p:blipFill>
          <a:blip r:embed="rId3"/>
          <a:stretch>
            <a:fillRect/>
          </a:stretch>
        </p:blipFill>
        <p:spPr>
          <a:xfrm>
            <a:off x="6171350" y="1869218"/>
            <a:ext cx="4984329" cy="3119563"/>
          </a:xfrm>
          <a:prstGeom prst="rect">
            <a:avLst/>
          </a:prstGeom>
        </p:spPr>
      </p:pic>
    </p:spTree>
    <p:extLst>
      <p:ext uri="{BB962C8B-B14F-4D97-AF65-F5344CB8AC3E}">
        <p14:creationId xmlns:p14="http://schemas.microsoft.com/office/powerpoint/2010/main" val="301116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9861E-C07A-10BC-B12D-590B11FAF854}"/>
              </a:ext>
            </a:extLst>
          </p:cNvPr>
          <p:cNvSpPr>
            <a:spLocks noGrp="1"/>
          </p:cNvSpPr>
          <p:nvPr>
            <p:ph type="title"/>
          </p:nvPr>
        </p:nvSpPr>
        <p:spPr/>
        <p:txBody>
          <a:bodyPr>
            <a:normAutofit/>
          </a:bodyPr>
          <a:lstStyle/>
          <a:p>
            <a:r>
              <a:rPr lang="en-US" sz="3600" dirty="0"/>
              <a:t>Revisions of the federal Child Tax Credit</a:t>
            </a:r>
          </a:p>
        </p:txBody>
      </p:sp>
      <p:sp>
        <p:nvSpPr>
          <p:cNvPr id="3" name="Slide Number Placeholder 2">
            <a:extLst>
              <a:ext uri="{FF2B5EF4-FFF2-40B4-BE49-F238E27FC236}">
                <a16:creationId xmlns:a16="http://schemas.microsoft.com/office/drawing/2014/main" id="{13556618-4630-7566-B717-86EC9E982A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4" name="TextBox 3">
            <a:extLst>
              <a:ext uri="{FF2B5EF4-FFF2-40B4-BE49-F238E27FC236}">
                <a16:creationId xmlns:a16="http://schemas.microsoft.com/office/drawing/2014/main" id="{75AD3093-7001-53B7-CF84-044DC79BB78E}"/>
              </a:ext>
            </a:extLst>
          </p:cNvPr>
          <p:cNvSpPr txBox="1"/>
          <p:nvPr/>
        </p:nvSpPr>
        <p:spPr>
          <a:xfrm>
            <a:off x="825500" y="1737360"/>
            <a:ext cx="10558117" cy="4985980"/>
          </a:xfrm>
          <a:prstGeom prst="rect">
            <a:avLst/>
          </a:prstGeom>
          <a:noFill/>
        </p:spPr>
        <p:txBody>
          <a:bodyPr wrap="square" rtlCol="0">
            <a:spAutoFit/>
          </a:bodyPr>
          <a:lstStyle/>
          <a:p>
            <a:pPr marL="571500" marR="0" lvl="0"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2400" b="1" i="0" u="none" strike="noStrike" dirty="0">
                <a:solidFill>
                  <a:srgbClr val="000000"/>
                </a:solidFill>
                <a:effectLst/>
                <a:latin typeface="Calibri" panose="020F0502020204030204" pitchFamily="34" charset="0"/>
                <a:cs typeface="Calibri" panose="020F0502020204030204" pitchFamily="34" charset="0"/>
              </a:rPr>
              <a:t>Economic Growth and Tax Relief Reconciliation Act of </a:t>
            </a:r>
            <a:r>
              <a:rPr lang="en-US" sz="2400" b="1" i="0" u="sng" strike="noStrike" dirty="0">
                <a:solidFill>
                  <a:srgbClr val="000000"/>
                </a:solidFill>
                <a:effectLst/>
                <a:latin typeface="Calibri" panose="020F0502020204030204" pitchFamily="34" charset="0"/>
                <a:cs typeface="Calibri" panose="020F0502020204030204" pitchFamily="34" charset="0"/>
              </a:rPr>
              <a:t>2001</a:t>
            </a:r>
            <a:r>
              <a:rPr lang="en-US" sz="2400" b="0" i="0" u="none" strike="noStrike" dirty="0">
                <a:solidFill>
                  <a:srgbClr val="000000"/>
                </a:solidFill>
                <a:effectLst/>
                <a:latin typeface="Calibri" panose="020F0502020204030204" pitchFamily="34" charset="0"/>
                <a:cs typeface="Calibri" panose="020F0502020204030204" pitchFamily="34" charset="0"/>
              </a:rPr>
              <a:t> (EGTRRA) increased the maximum amount of the CTC to $1,000/child and made the credit </a:t>
            </a:r>
            <a:r>
              <a:rPr lang="en-US" sz="2400" b="0" i="0" u="sng" strike="noStrike" dirty="0">
                <a:solidFill>
                  <a:srgbClr val="000000"/>
                </a:solidFill>
                <a:effectLst/>
                <a:latin typeface="Calibri" panose="020F0502020204030204" pitchFamily="34" charset="0"/>
                <a:cs typeface="Calibri" panose="020F0502020204030204" pitchFamily="34" charset="0"/>
              </a:rPr>
              <a:t>partially</a:t>
            </a:r>
            <a:r>
              <a:rPr lang="en-US" sz="2400" b="0" i="0" u="none" strike="noStrike" dirty="0">
                <a:solidFill>
                  <a:srgbClr val="000000"/>
                </a:solidFill>
                <a:effectLst/>
                <a:latin typeface="Calibri" panose="020F0502020204030204" pitchFamily="34" charset="0"/>
                <a:cs typeface="Calibri" panose="020F0502020204030204" pitchFamily="34" charset="0"/>
              </a:rPr>
              <a:t> </a:t>
            </a:r>
            <a:r>
              <a:rPr lang="en-US" sz="2400" b="0" i="0" u="sng" strike="noStrike" dirty="0">
                <a:solidFill>
                  <a:srgbClr val="000000"/>
                </a:solidFill>
                <a:effectLst/>
                <a:latin typeface="Calibri" panose="020F0502020204030204" pitchFamily="34" charset="0"/>
                <a:cs typeface="Calibri" panose="020F0502020204030204" pitchFamily="34" charset="0"/>
              </a:rPr>
              <a:t>refundable</a:t>
            </a:r>
            <a:r>
              <a:rPr lang="en-US" sz="2400" b="0" i="0" u="none" strike="noStrike" dirty="0">
                <a:solidFill>
                  <a:srgbClr val="000000"/>
                </a:solidFill>
                <a:effectLst/>
                <a:latin typeface="Calibri" panose="020F0502020204030204" pitchFamily="34" charset="0"/>
                <a:cs typeface="Calibri" panose="020F0502020204030204" pitchFamily="34" charset="0"/>
              </a:rPr>
              <a:t>. This meant that if the value of the credit (for a family’s income and size) exceeded their tax liability, they could receive a </a:t>
            </a:r>
            <a:r>
              <a:rPr lang="en-US" sz="2400" b="0" i="1" u="none" strike="noStrike" dirty="0">
                <a:solidFill>
                  <a:srgbClr val="000000"/>
                </a:solidFill>
                <a:effectLst/>
                <a:latin typeface="Calibri" panose="020F0502020204030204" pitchFamily="34" charset="0"/>
                <a:cs typeface="Calibri" panose="020F0502020204030204" pitchFamily="34" charset="0"/>
              </a:rPr>
              <a:t>partial</a:t>
            </a:r>
            <a:r>
              <a:rPr lang="en-US" sz="2400" b="0" i="0" u="none" strike="noStrike" dirty="0">
                <a:solidFill>
                  <a:srgbClr val="000000"/>
                </a:solidFill>
                <a:effectLst/>
                <a:latin typeface="Calibri" panose="020F0502020204030204" pitchFamily="34" charset="0"/>
                <a:cs typeface="Calibri" panose="020F0502020204030204" pitchFamily="34" charset="0"/>
              </a:rPr>
              <a:t> refund for the remaining value at tax time. </a:t>
            </a:r>
            <a:r>
              <a:rPr lang="en-US" sz="2400" b="0" i="0" u="sng" strike="noStrike" dirty="0">
                <a:solidFill>
                  <a:srgbClr val="000000"/>
                </a:solidFill>
                <a:effectLst/>
                <a:latin typeface="Calibri" panose="020F0502020204030204" pitchFamily="34" charset="0"/>
                <a:cs typeface="Calibri" panose="020F0502020204030204" pitchFamily="34" charset="0"/>
              </a:rPr>
              <a:t>The refund was capped at 15 percent of their earned income above the earnings requirement of $10,000 – so this clearly benefited higher-earner parents far more than low-earning parents.</a:t>
            </a:r>
            <a:r>
              <a:rPr lang="en-US" sz="2400" b="0" i="0" u="none" strike="noStrike" dirty="0">
                <a:solidFill>
                  <a:srgbClr val="000000"/>
                </a:solidFill>
                <a:effectLst/>
                <a:latin typeface="Calibri" panose="020F0502020204030204" pitchFamily="34" charset="0"/>
                <a:cs typeface="Calibri" panose="020F0502020204030204" pitchFamily="34" charset="0"/>
              </a:rPr>
              <a:t> </a:t>
            </a:r>
          </a:p>
          <a:p>
            <a:pPr marL="571500" marR="0" lvl="0"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2400" b="1" i="0" u="none" strike="noStrike" dirty="0">
                <a:solidFill>
                  <a:srgbClr val="000000"/>
                </a:solidFill>
                <a:effectLst/>
                <a:latin typeface="Calibri" panose="020F0502020204030204" pitchFamily="34" charset="0"/>
                <a:cs typeface="Calibri" panose="020F0502020204030204" pitchFamily="34" charset="0"/>
              </a:rPr>
              <a:t>American Recovery and Reinvestment Act (ARRA) of</a:t>
            </a:r>
            <a:r>
              <a:rPr lang="en-US" sz="2400" b="0" i="0" u="none" strike="noStrike" dirty="0">
                <a:solidFill>
                  <a:srgbClr val="000000"/>
                </a:solidFill>
                <a:effectLst/>
                <a:latin typeface="Calibri" panose="020F0502020204030204" pitchFamily="34" charset="0"/>
                <a:cs typeface="Calibri" panose="020F0502020204030204" pitchFamily="34" charset="0"/>
              </a:rPr>
              <a:t> </a:t>
            </a:r>
            <a:r>
              <a:rPr lang="en-US" sz="2400" b="1" i="0" u="sng" strike="noStrike" dirty="0">
                <a:solidFill>
                  <a:srgbClr val="000000"/>
                </a:solidFill>
                <a:effectLst/>
                <a:latin typeface="Calibri" panose="020F0502020204030204" pitchFamily="34" charset="0"/>
                <a:cs typeface="Calibri" panose="020F0502020204030204" pitchFamily="34" charset="0"/>
              </a:rPr>
              <a:t>2009</a:t>
            </a:r>
            <a:r>
              <a:rPr lang="en-US" sz="2400" i="0" strike="noStrike" dirty="0">
                <a:solidFill>
                  <a:srgbClr val="000000"/>
                </a:solidFill>
                <a:effectLst/>
                <a:latin typeface="Calibri" panose="020F0502020204030204" pitchFamily="34" charset="0"/>
                <a:cs typeface="Calibri" panose="020F0502020204030204" pitchFamily="34" charset="0"/>
              </a:rPr>
              <a:t>. </a:t>
            </a:r>
            <a:r>
              <a:rPr lang="en-US" sz="2400" b="0" i="0" u="none" strike="noStrike" dirty="0">
                <a:solidFill>
                  <a:srgbClr val="000000"/>
                </a:solidFill>
                <a:effectLst/>
                <a:latin typeface="Calibri" panose="020F0502020204030204" pitchFamily="34" charset="0"/>
                <a:cs typeface="Calibri" panose="020F0502020204030204" pitchFamily="34" charset="0"/>
              </a:rPr>
              <a:t>Families needed </a:t>
            </a:r>
            <a:r>
              <a:rPr lang="en-US" sz="2400" b="0" i="0" u="sng" strike="noStrike" dirty="0">
                <a:solidFill>
                  <a:srgbClr val="000000"/>
                </a:solidFill>
                <a:effectLst/>
                <a:latin typeface="Calibri" panose="020F0502020204030204" pitchFamily="34" charset="0"/>
                <a:cs typeface="Calibri" panose="020F0502020204030204" pitchFamily="34" charset="0"/>
              </a:rPr>
              <a:t>to earn only $3,000</a:t>
            </a:r>
            <a:r>
              <a:rPr lang="en-US" sz="2400" b="0" i="0" u="none" strike="noStrike" dirty="0">
                <a:solidFill>
                  <a:srgbClr val="000000"/>
                </a:solidFill>
                <a:effectLst/>
                <a:latin typeface="Calibri" panose="020F0502020204030204" pitchFamily="34" charset="0"/>
                <a:cs typeface="Calibri" panose="020F0502020204030204" pitchFamily="34" charset="0"/>
              </a:rPr>
              <a:t>, and could receive a refund that was capped at 15% of their earnings above $3,000.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2000" b="0" i="0" u="none" strike="noStrike" dirty="0">
              <a:solidFill>
                <a:srgbClr val="000000"/>
              </a:solidFill>
              <a:effectLst/>
              <a:latin typeface="Calibri" panose="020F0502020204030204" pitchFamily="34" charset="0"/>
              <a:cs typeface="Calibri" panose="020F0502020204030204" pitchFamily="34" charset="0"/>
            </a:endParaRPr>
          </a:p>
          <a:p>
            <a:endParaRPr lang="en-US" sz="2000" b="0" i="0" u="none" strike="noStrike" dirty="0">
              <a:solidFill>
                <a:srgbClr val="000000"/>
              </a:solidFill>
              <a:effectLst/>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737368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9861E-C07A-10BC-B12D-590B11FAF854}"/>
              </a:ext>
            </a:extLst>
          </p:cNvPr>
          <p:cNvSpPr>
            <a:spLocks noGrp="1"/>
          </p:cNvSpPr>
          <p:nvPr>
            <p:ph type="title"/>
          </p:nvPr>
        </p:nvSpPr>
        <p:spPr/>
        <p:txBody>
          <a:bodyPr>
            <a:normAutofit/>
          </a:bodyPr>
          <a:lstStyle/>
          <a:p>
            <a:r>
              <a:rPr lang="en-US" sz="3200" dirty="0"/>
              <a:t>Pre-pandemic provisions of the federal Child Tax Credit</a:t>
            </a:r>
          </a:p>
        </p:txBody>
      </p:sp>
      <p:sp>
        <p:nvSpPr>
          <p:cNvPr id="3" name="Slide Number Placeholder 2">
            <a:extLst>
              <a:ext uri="{FF2B5EF4-FFF2-40B4-BE49-F238E27FC236}">
                <a16:creationId xmlns:a16="http://schemas.microsoft.com/office/drawing/2014/main" id="{13556618-4630-7566-B717-86EC9E982A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4" name="TextBox 3">
            <a:extLst>
              <a:ext uri="{FF2B5EF4-FFF2-40B4-BE49-F238E27FC236}">
                <a16:creationId xmlns:a16="http://schemas.microsoft.com/office/drawing/2014/main" id="{75AD3093-7001-53B7-CF84-044DC79BB78E}"/>
              </a:ext>
            </a:extLst>
          </p:cNvPr>
          <p:cNvSpPr txBox="1"/>
          <p:nvPr/>
        </p:nvSpPr>
        <p:spPr>
          <a:xfrm>
            <a:off x="1097281" y="1737360"/>
            <a:ext cx="10286336" cy="4278094"/>
          </a:xfrm>
          <a:prstGeom prst="rect">
            <a:avLst/>
          </a:prstGeom>
          <a:noFill/>
        </p:spPr>
        <p:txBody>
          <a:bodyPr wrap="square" rtlCol="0">
            <a:spAutoFit/>
          </a:bodyPr>
          <a:lstStyle/>
          <a:p>
            <a:pPr algn="just">
              <a:spcAft>
                <a:spcPts val="600"/>
              </a:spcAft>
            </a:pPr>
            <a:r>
              <a:rPr lang="en-US" sz="2200" b="1" i="0" u="none" strike="noStrike" dirty="0">
                <a:solidFill>
                  <a:srgbClr val="000000"/>
                </a:solidFill>
                <a:effectLst/>
                <a:latin typeface="Calibri" panose="020F0502020204030204" pitchFamily="34" charset="0"/>
                <a:cs typeface="Calibri" panose="020F0502020204030204" pitchFamily="34" charset="0"/>
              </a:rPr>
              <a:t>Tax Cuts and Jobs Act (TCJA) of 2017</a:t>
            </a:r>
            <a:r>
              <a:rPr lang="en-US" sz="2200" b="0" i="0" u="none" strike="noStrike" dirty="0">
                <a:solidFill>
                  <a:srgbClr val="000000"/>
                </a:solidFill>
                <a:effectLst/>
                <a:latin typeface="Calibri" panose="020F0502020204030204" pitchFamily="34" charset="0"/>
                <a:cs typeface="Calibri" panose="020F0502020204030204" pitchFamily="34" charset="0"/>
              </a:rPr>
              <a:t>. </a:t>
            </a:r>
          </a:p>
          <a:p>
            <a:pPr marL="342900" indent="-342900" algn="just">
              <a:spcAft>
                <a:spcPts val="600"/>
              </a:spcAft>
              <a:buFont typeface="+mj-lt"/>
              <a:buAutoNum type="arabicPeriod"/>
            </a:pPr>
            <a:r>
              <a:rPr lang="en-US" sz="2200" b="1" i="0" u="none" strike="noStrike" dirty="0">
                <a:solidFill>
                  <a:srgbClr val="000000"/>
                </a:solidFill>
                <a:effectLst/>
                <a:latin typeface="Calibri" panose="020F0502020204030204" pitchFamily="34" charset="0"/>
                <a:cs typeface="Calibri" panose="020F0502020204030204" pitchFamily="34" charset="0"/>
              </a:rPr>
              <a:t>To qualify, families had to earn at least $2,500 (decreased from $3,000). </a:t>
            </a:r>
          </a:p>
          <a:p>
            <a:pPr marL="342900" indent="-342900" algn="just">
              <a:spcAft>
                <a:spcPts val="600"/>
              </a:spcAft>
              <a:buFont typeface="+mj-lt"/>
              <a:buAutoNum type="arabicPeriod"/>
            </a:pPr>
            <a:r>
              <a:rPr lang="en-US" sz="2200" b="1" i="0" u="none" strike="noStrike" dirty="0">
                <a:solidFill>
                  <a:srgbClr val="000000"/>
                </a:solidFill>
                <a:effectLst/>
                <a:latin typeface="Calibri" panose="020F0502020204030204" pitchFamily="34" charset="0"/>
                <a:cs typeface="Calibri" panose="020F0502020204030204" pitchFamily="34" charset="0"/>
              </a:rPr>
              <a:t>The maximum credit was increased from $1,000 to $2,000 per child.</a:t>
            </a:r>
          </a:p>
          <a:p>
            <a:pPr marL="342900" indent="-342900" algn="just">
              <a:spcAft>
                <a:spcPts val="600"/>
              </a:spcAft>
              <a:buFont typeface="+mj-lt"/>
              <a:buAutoNum type="arabicPeriod"/>
            </a:pPr>
            <a:r>
              <a:rPr lang="en-US" sz="2200" b="1" i="0" u="none" strike="noStrike" dirty="0">
                <a:solidFill>
                  <a:srgbClr val="000000"/>
                </a:solidFill>
                <a:effectLst/>
                <a:latin typeface="Calibri" panose="020F0502020204030204" pitchFamily="34" charset="0"/>
                <a:cs typeface="Calibri" panose="020F0502020204030204" pitchFamily="34" charset="0"/>
              </a:rPr>
              <a:t>The refundable part of the credit was set to a maximum value of $1,400 per child.*</a:t>
            </a:r>
          </a:p>
          <a:p>
            <a:pPr marL="342900" indent="-342900" algn="just">
              <a:spcAft>
                <a:spcPts val="600"/>
              </a:spcAft>
              <a:buFont typeface="+mj-lt"/>
              <a:buAutoNum type="arabicPeriod"/>
            </a:pPr>
            <a:r>
              <a:rPr lang="en-US" sz="2000" b="0" i="0" u="none" strike="noStrike" dirty="0">
                <a:solidFill>
                  <a:srgbClr val="000000"/>
                </a:solidFill>
                <a:effectLst/>
                <a:latin typeface="Calibri" panose="020F0502020204030204" pitchFamily="34" charset="0"/>
                <a:cs typeface="Calibri" panose="020F0502020204030204" pitchFamily="34" charset="0"/>
              </a:rPr>
              <a:t>Eligibility was expanded to families with higher incomes by increasing the credit’s phase-out thresholds to $200,000 for single filers and $400,000 for joint filers, compared to the prior laws’ thresholds of $75,000 for single filers and $110,000 for joint filers.</a:t>
            </a:r>
          </a:p>
          <a:p>
            <a:pPr marL="342900" indent="-342900" algn="just">
              <a:spcAft>
                <a:spcPts val="600"/>
              </a:spcAft>
              <a:buFont typeface="+mj-lt"/>
              <a:buAutoNum type="arabicPeriod"/>
            </a:pPr>
            <a:r>
              <a:rPr lang="en-US" sz="2000" b="0" i="0" u="none" strike="noStrike" dirty="0">
                <a:solidFill>
                  <a:srgbClr val="000000"/>
                </a:solidFill>
                <a:effectLst/>
                <a:latin typeface="Calibri" panose="020F0502020204030204" pitchFamily="34" charset="0"/>
                <a:cs typeface="Calibri" panose="020F0502020204030204" pitchFamily="34" charset="0"/>
              </a:rPr>
              <a:t>The new law required that qualifying children have a Social Security number (under previous law, children with an Individual Tax Identification Number (ITIN) were eligible for the credit) – implications for children of immigrants. </a:t>
            </a:r>
          </a:p>
          <a:p>
            <a:endParaRPr lang="en-US" sz="2000" b="0" i="0" u="none" strike="noStrike" dirty="0">
              <a:solidFill>
                <a:srgbClr val="000000"/>
              </a:solidFill>
              <a:effectLst/>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541322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9861E-C07A-10BC-B12D-590B11FAF854}"/>
              </a:ext>
            </a:extLst>
          </p:cNvPr>
          <p:cNvSpPr>
            <a:spLocks noGrp="1"/>
          </p:cNvSpPr>
          <p:nvPr>
            <p:ph type="title"/>
          </p:nvPr>
        </p:nvSpPr>
        <p:spPr/>
        <p:txBody>
          <a:bodyPr>
            <a:normAutofit/>
          </a:bodyPr>
          <a:lstStyle/>
          <a:p>
            <a:r>
              <a:rPr lang="en-US" sz="2800" i="0" u="none" strike="noStrike" dirty="0">
                <a:solidFill>
                  <a:schemeClr val="accent1"/>
                </a:solidFill>
                <a:effectLst/>
                <a:latin typeface="Calibri" panose="020F0502020204030204" pitchFamily="34" charset="0"/>
                <a:cs typeface="Calibri" panose="020F0502020204030204" pitchFamily="34" charset="0"/>
              </a:rPr>
              <a:t>In its current form, the amount of a CTC that a family can receive is determined by family size </a:t>
            </a:r>
            <a:r>
              <a:rPr lang="en-US" sz="2800" i="1" u="none" strike="noStrike" dirty="0">
                <a:solidFill>
                  <a:schemeClr val="accent1"/>
                </a:solidFill>
                <a:effectLst/>
                <a:latin typeface="Calibri" panose="020F0502020204030204" pitchFamily="34" charset="0"/>
                <a:cs typeface="Calibri" panose="020F0502020204030204" pitchFamily="34" charset="0"/>
              </a:rPr>
              <a:t>and</a:t>
            </a:r>
            <a:r>
              <a:rPr lang="en-US" sz="2800" i="0" u="none" strike="noStrike" dirty="0">
                <a:solidFill>
                  <a:schemeClr val="accent1"/>
                </a:solidFill>
                <a:effectLst/>
                <a:latin typeface="Calibri" panose="020F0502020204030204" pitchFamily="34" charset="0"/>
                <a:cs typeface="Calibri" panose="020F0502020204030204" pitchFamily="34" charset="0"/>
              </a:rPr>
              <a:t> family earnings</a:t>
            </a:r>
            <a:endParaRPr lang="en-US" sz="2800" dirty="0">
              <a:solidFill>
                <a:schemeClr val="accent1"/>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13556618-4630-7566-B717-86EC9E982A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4" name="TextBox 3">
            <a:extLst>
              <a:ext uri="{FF2B5EF4-FFF2-40B4-BE49-F238E27FC236}">
                <a16:creationId xmlns:a16="http://schemas.microsoft.com/office/drawing/2014/main" id="{75AD3093-7001-53B7-CF84-044DC79BB78E}"/>
              </a:ext>
            </a:extLst>
          </p:cNvPr>
          <p:cNvSpPr txBox="1"/>
          <p:nvPr/>
        </p:nvSpPr>
        <p:spPr>
          <a:xfrm>
            <a:off x="1097281" y="1737360"/>
            <a:ext cx="10286336" cy="5124480"/>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en-US" sz="2400" b="1" i="0" u="none" strike="noStrike" dirty="0">
                <a:solidFill>
                  <a:srgbClr val="000000"/>
                </a:solidFill>
                <a:effectLst/>
                <a:latin typeface="Calibri" panose="020F0502020204030204" pitchFamily="34" charset="0"/>
                <a:cs typeface="Calibri" panose="020F0502020204030204" pitchFamily="34" charset="0"/>
              </a:rPr>
              <a:t>In 2020, roughly </a:t>
            </a:r>
            <a:r>
              <a:rPr lang="en-US" sz="2400" b="1" i="0" u="sng" strike="noStrike" dirty="0">
                <a:solidFill>
                  <a:srgbClr val="000000"/>
                </a:solidFill>
                <a:effectLst/>
                <a:latin typeface="Calibri" panose="020F0502020204030204" pitchFamily="34" charset="0"/>
                <a:cs typeface="Calibri" panose="020F0502020204030204" pitchFamily="34" charset="0"/>
              </a:rPr>
              <a:t>one in three</a:t>
            </a:r>
            <a:r>
              <a:rPr lang="en-US" sz="2400" b="1" i="0" u="none" strike="noStrike" dirty="0">
                <a:solidFill>
                  <a:srgbClr val="000000"/>
                </a:solidFill>
                <a:effectLst/>
                <a:latin typeface="Calibri" panose="020F0502020204030204" pitchFamily="34" charset="0"/>
                <a:cs typeface="Calibri" panose="020F0502020204030204" pitchFamily="34" charset="0"/>
              </a:rPr>
              <a:t> children were ineligible for the full CTC because of its dependence on family income: 11% were </a:t>
            </a:r>
            <a:r>
              <a:rPr lang="en-US" sz="2400" b="1" dirty="0">
                <a:latin typeface="Calibri" panose="020F0502020204030204" pitchFamily="34" charset="0"/>
                <a:cs typeface="Calibri" panose="020F0502020204030204" pitchFamily="34" charset="0"/>
              </a:rPr>
              <a:t>completely ineligible, and 22% were eligible for only a portion of the full credit. </a:t>
            </a:r>
          </a:p>
          <a:p>
            <a:pPr marL="342900" indent="-342900" algn="just">
              <a:spcAft>
                <a:spcPts val="600"/>
              </a:spcAft>
              <a:buFont typeface="Arial" panose="020B0604020202020204" pitchFamily="34" charset="0"/>
              <a:buChar char="•"/>
            </a:pPr>
            <a:r>
              <a:rPr lang="en-US" sz="2400" b="1" i="0" u="none" strike="noStrike" dirty="0">
                <a:solidFill>
                  <a:srgbClr val="000000"/>
                </a:solidFill>
                <a:effectLst/>
                <a:latin typeface="Calibri" panose="020F0502020204030204" pitchFamily="34" charset="0"/>
                <a:cs typeface="Calibri" panose="020F0502020204030204" pitchFamily="34" charset="0"/>
              </a:rPr>
              <a:t>Two adults working full time at the federal minimum wage take home $25,375 in earnings and therefore would not qualify for the full refund at any family size.</a:t>
            </a:r>
          </a:p>
          <a:p>
            <a:pPr marL="342900" indent="-342900" algn="just">
              <a:spcAft>
                <a:spcPts val="6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cs typeface="Calibri" panose="020F0502020204030204" pitchFamily="34" charset="0"/>
              </a:rPr>
              <a:t>A two-parent, two-child family needs to earn more than $36,000 to qualify for the </a:t>
            </a:r>
            <a:r>
              <a:rPr lang="en-US" sz="2400" b="0" i="1" u="none" strike="noStrike" dirty="0">
                <a:solidFill>
                  <a:srgbClr val="000000"/>
                </a:solidFill>
                <a:effectLst/>
                <a:latin typeface="Calibri" panose="020F0502020204030204" pitchFamily="34" charset="0"/>
                <a:cs typeface="Calibri" panose="020F0502020204030204" pitchFamily="34" charset="0"/>
              </a:rPr>
              <a:t>full</a:t>
            </a:r>
            <a:r>
              <a:rPr lang="en-US" sz="2400" b="0" i="0" u="none" strike="noStrike" dirty="0">
                <a:solidFill>
                  <a:srgbClr val="000000"/>
                </a:solidFill>
                <a:effectLst/>
                <a:latin typeface="Calibri" panose="020F0502020204030204" pitchFamily="34" charset="0"/>
                <a:cs typeface="Calibri" panose="020F0502020204030204" pitchFamily="34" charset="0"/>
              </a:rPr>
              <a:t> refund (&lt;$2,000/child). </a:t>
            </a:r>
          </a:p>
          <a:p>
            <a:pPr marL="342900" indent="-342900" algn="just">
              <a:spcAft>
                <a:spcPts val="6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cs typeface="Calibri" panose="020F0502020204030204" pitchFamily="34" charset="0"/>
              </a:rPr>
              <a:t>If they added a third child to the family, they would </a:t>
            </a:r>
            <a:r>
              <a:rPr lang="en-US" sz="2400" b="0" i="0" u="none" strike="noStrike" noProof="0" dirty="0">
                <a:solidFill>
                  <a:srgbClr val="000000"/>
                </a:solidFill>
                <a:effectLst/>
                <a:latin typeface="Calibri" panose="020F0502020204030204" pitchFamily="34" charset="0"/>
                <a:cs typeface="Calibri" panose="020F0502020204030204" pitchFamily="34" charset="0"/>
              </a:rPr>
              <a:t>need</a:t>
            </a:r>
            <a:r>
              <a:rPr lang="en-US" sz="2400" b="0" i="0" u="none" strike="noStrike" dirty="0">
                <a:solidFill>
                  <a:srgbClr val="000000"/>
                </a:solidFill>
                <a:effectLst/>
                <a:latin typeface="Calibri" panose="020F0502020204030204" pitchFamily="34" charset="0"/>
                <a:cs typeface="Calibri" panose="020F0502020204030204" pitchFamily="34" charset="0"/>
              </a:rPr>
              <a:t> close to 20% more in earnings to continue receiving the </a:t>
            </a:r>
            <a:r>
              <a:rPr lang="en-US" sz="2400" b="0" i="1" u="none" strike="noStrike" dirty="0">
                <a:solidFill>
                  <a:srgbClr val="000000"/>
                </a:solidFill>
                <a:effectLst/>
                <a:latin typeface="Calibri" panose="020F0502020204030204" pitchFamily="34" charset="0"/>
                <a:cs typeface="Calibri" panose="020F0502020204030204" pitchFamily="34" charset="0"/>
              </a:rPr>
              <a:t>full</a:t>
            </a:r>
            <a:r>
              <a:rPr lang="en-US" sz="2400" b="0" i="0" u="none" strike="noStrike" dirty="0">
                <a:solidFill>
                  <a:srgbClr val="000000"/>
                </a:solidFill>
                <a:effectLst/>
                <a:latin typeface="Calibri" panose="020F0502020204030204" pitchFamily="34" charset="0"/>
                <a:cs typeface="Calibri" panose="020F0502020204030204" pitchFamily="34" charset="0"/>
              </a:rPr>
              <a:t> CTC refund, and a family with four children would need to earn even more.</a:t>
            </a:r>
          </a:p>
          <a:p>
            <a:pPr marL="342900" indent="-342900" algn="just">
              <a:spcAft>
                <a:spcPts val="600"/>
              </a:spcAft>
              <a:buFont typeface="Arial" panose="020B0604020202020204" pitchFamily="34" charset="0"/>
              <a:buChar char="•"/>
            </a:pPr>
            <a:endParaRPr lang="en-US" sz="2400" b="1" i="0" u="none" strike="noStrike" dirty="0">
              <a:solidFill>
                <a:srgbClr val="000000"/>
              </a:solidFill>
              <a:effectLst/>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028175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9C87AA9E-BE7E-BEB1-7CB2-D2AAABE204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7" name="Title 1">
            <a:extLst>
              <a:ext uri="{FF2B5EF4-FFF2-40B4-BE49-F238E27FC236}">
                <a16:creationId xmlns:a16="http://schemas.microsoft.com/office/drawing/2014/main" id="{C83ED943-A493-AA85-29AD-0D2CFDC3B446}"/>
              </a:ext>
            </a:extLst>
          </p:cNvPr>
          <p:cNvSpPr>
            <a:spLocks noGrp="1"/>
          </p:cNvSpPr>
          <p:nvPr>
            <p:ph type="title"/>
          </p:nvPr>
        </p:nvSpPr>
        <p:spPr>
          <a:xfrm>
            <a:off x="1097280" y="286603"/>
            <a:ext cx="10058400" cy="1450757"/>
          </a:xfrm>
        </p:spPr>
        <p:txBody>
          <a:bodyPr>
            <a:normAutofit fontScale="90000"/>
          </a:bodyPr>
          <a:lstStyle/>
          <a:p>
            <a:r>
              <a:rPr lang="en-US" sz="4400" dirty="0"/>
              <a:t>Which children were ineligible for child tax credits, or eligible for only a partial credit?</a:t>
            </a:r>
          </a:p>
        </p:txBody>
      </p:sp>
      <p:graphicFrame>
        <p:nvGraphicFramePr>
          <p:cNvPr id="9" name="Chart 8">
            <a:extLst>
              <a:ext uri="{FF2B5EF4-FFF2-40B4-BE49-F238E27FC236}">
                <a16:creationId xmlns:a16="http://schemas.microsoft.com/office/drawing/2014/main" id="{1202E0A5-47FA-E292-903D-85CB7DEEFF05}"/>
              </a:ext>
            </a:extLst>
          </p:cNvPr>
          <p:cNvGraphicFramePr>
            <a:graphicFrameLocks/>
          </p:cNvGraphicFramePr>
          <p:nvPr>
            <p:extLst>
              <p:ext uri="{D42A27DB-BD31-4B8C-83A1-F6EECF244321}">
                <p14:modId xmlns:p14="http://schemas.microsoft.com/office/powerpoint/2010/main" val="1095693266"/>
              </p:ext>
            </p:extLst>
          </p:nvPr>
        </p:nvGraphicFramePr>
        <p:xfrm>
          <a:off x="1436914" y="1737360"/>
          <a:ext cx="9332686" cy="41844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560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9C87AA9E-BE7E-BEB1-7CB2-D2AAABE204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7" name="Title 1">
            <a:extLst>
              <a:ext uri="{FF2B5EF4-FFF2-40B4-BE49-F238E27FC236}">
                <a16:creationId xmlns:a16="http://schemas.microsoft.com/office/drawing/2014/main" id="{C83ED943-A493-AA85-29AD-0D2CFDC3B446}"/>
              </a:ext>
            </a:extLst>
          </p:cNvPr>
          <p:cNvSpPr>
            <a:spLocks noGrp="1"/>
          </p:cNvSpPr>
          <p:nvPr>
            <p:ph type="title"/>
          </p:nvPr>
        </p:nvSpPr>
        <p:spPr>
          <a:xfrm>
            <a:off x="1097280" y="286603"/>
            <a:ext cx="10058400" cy="1450757"/>
          </a:xfrm>
        </p:spPr>
        <p:txBody>
          <a:bodyPr>
            <a:normAutofit fontScale="90000"/>
          </a:bodyPr>
          <a:lstStyle/>
          <a:p>
            <a:r>
              <a:rPr lang="en-US" sz="4400" dirty="0"/>
              <a:t>Which children were ineligible for child tax credits, or eligible for only a partial credit?</a:t>
            </a:r>
          </a:p>
        </p:txBody>
      </p:sp>
      <p:graphicFrame>
        <p:nvGraphicFramePr>
          <p:cNvPr id="2" name="Chart 1">
            <a:extLst>
              <a:ext uri="{FF2B5EF4-FFF2-40B4-BE49-F238E27FC236}">
                <a16:creationId xmlns:a16="http://schemas.microsoft.com/office/drawing/2014/main" id="{55F7E9B6-EC37-0B42-861D-5EBDE5C13F42}"/>
              </a:ext>
            </a:extLst>
          </p:cNvPr>
          <p:cNvGraphicFramePr>
            <a:graphicFrameLocks/>
          </p:cNvGraphicFramePr>
          <p:nvPr>
            <p:extLst>
              <p:ext uri="{D42A27DB-BD31-4B8C-83A1-F6EECF244321}">
                <p14:modId xmlns:p14="http://schemas.microsoft.com/office/powerpoint/2010/main" val="3129792230"/>
              </p:ext>
            </p:extLst>
          </p:nvPr>
        </p:nvGraphicFramePr>
        <p:xfrm>
          <a:off x="1509486" y="1737361"/>
          <a:ext cx="9245600" cy="41264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062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9C87AA9E-BE7E-BEB1-7CB2-D2AAABE204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7" name="Title 1">
            <a:extLst>
              <a:ext uri="{FF2B5EF4-FFF2-40B4-BE49-F238E27FC236}">
                <a16:creationId xmlns:a16="http://schemas.microsoft.com/office/drawing/2014/main" id="{C83ED943-A493-AA85-29AD-0D2CFDC3B446}"/>
              </a:ext>
            </a:extLst>
          </p:cNvPr>
          <p:cNvSpPr>
            <a:spLocks noGrp="1"/>
          </p:cNvSpPr>
          <p:nvPr>
            <p:ph type="title"/>
          </p:nvPr>
        </p:nvSpPr>
        <p:spPr>
          <a:xfrm>
            <a:off x="1097280" y="286603"/>
            <a:ext cx="10058400" cy="1450757"/>
          </a:xfrm>
        </p:spPr>
        <p:txBody>
          <a:bodyPr>
            <a:normAutofit fontScale="90000"/>
          </a:bodyPr>
          <a:lstStyle/>
          <a:p>
            <a:r>
              <a:rPr lang="en-US" sz="4400" dirty="0"/>
              <a:t>Which children were ineligible for child tax credits, or eligible for only a partial credit?</a:t>
            </a:r>
          </a:p>
        </p:txBody>
      </p:sp>
      <p:graphicFrame>
        <p:nvGraphicFramePr>
          <p:cNvPr id="2" name="Chart 1">
            <a:extLst>
              <a:ext uri="{FF2B5EF4-FFF2-40B4-BE49-F238E27FC236}">
                <a16:creationId xmlns:a16="http://schemas.microsoft.com/office/drawing/2014/main" id="{CF8CEDAF-CD16-6444-BC3B-69DDDA6A4409}"/>
              </a:ext>
            </a:extLst>
          </p:cNvPr>
          <p:cNvGraphicFramePr>
            <a:graphicFrameLocks/>
          </p:cNvGraphicFramePr>
          <p:nvPr>
            <p:extLst>
              <p:ext uri="{D42A27DB-BD31-4B8C-83A1-F6EECF244321}">
                <p14:modId xmlns:p14="http://schemas.microsoft.com/office/powerpoint/2010/main" val="1977495840"/>
              </p:ext>
            </p:extLst>
          </p:nvPr>
        </p:nvGraphicFramePr>
        <p:xfrm>
          <a:off x="1509486" y="1807633"/>
          <a:ext cx="8723085" cy="40851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235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565D-E069-B27D-4AF4-5D0E039B7663}"/>
              </a:ext>
            </a:extLst>
          </p:cNvPr>
          <p:cNvSpPr>
            <a:spLocks noGrp="1"/>
          </p:cNvSpPr>
          <p:nvPr>
            <p:ph type="title"/>
          </p:nvPr>
        </p:nvSpPr>
        <p:spPr/>
        <p:txBody>
          <a:bodyPr>
            <a:normAutofit/>
          </a:bodyPr>
          <a:lstStyle/>
          <a:p>
            <a:r>
              <a:rPr lang="en-US" sz="3600" dirty="0"/>
              <a:t>Where are children ineligible for the full CTC most likely to live? </a:t>
            </a:r>
          </a:p>
        </p:txBody>
      </p:sp>
      <p:sp>
        <p:nvSpPr>
          <p:cNvPr id="3" name="Slide Number Placeholder 2">
            <a:extLst>
              <a:ext uri="{FF2B5EF4-FFF2-40B4-BE49-F238E27FC236}">
                <a16:creationId xmlns:a16="http://schemas.microsoft.com/office/drawing/2014/main" id="{2000C3C5-FD5F-93C3-9F01-87A4F45D7B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pic>
        <p:nvPicPr>
          <p:cNvPr id="5" name="Picture 4">
            <a:extLst>
              <a:ext uri="{FF2B5EF4-FFF2-40B4-BE49-F238E27FC236}">
                <a16:creationId xmlns:a16="http://schemas.microsoft.com/office/drawing/2014/main" id="{8D353BD1-AA43-20D1-0A94-BA1C1E411BD9}"/>
              </a:ext>
            </a:extLst>
          </p:cNvPr>
          <p:cNvPicPr>
            <a:picLocks noChangeAspect="1"/>
          </p:cNvPicPr>
          <p:nvPr/>
        </p:nvPicPr>
        <p:blipFill>
          <a:blip r:embed="rId3"/>
          <a:stretch>
            <a:fillRect/>
          </a:stretch>
        </p:blipFill>
        <p:spPr>
          <a:xfrm>
            <a:off x="1987550" y="1737360"/>
            <a:ext cx="7772400" cy="4198882"/>
          </a:xfrm>
          <a:prstGeom prst="rect">
            <a:avLst/>
          </a:prstGeom>
        </p:spPr>
      </p:pic>
    </p:spTree>
    <p:extLst>
      <p:ext uri="{BB962C8B-B14F-4D97-AF65-F5344CB8AC3E}">
        <p14:creationId xmlns:p14="http://schemas.microsoft.com/office/powerpoint/2010/main" val="3868727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BFABF-8565-DD56-6963-D56107DAAB25}"/>
              </a:ext>
            </a:extLst>
          </p:cNvPr>
          <p:cNvSpPr>
            <a:spLocks noGrp="1"/>
          </p:cNvSpPr>
          <p:nvPr>
            <p:ph type="title"/>
          </p:nvPr>
        </p:nvSpPr>
        <p:spPr/>
        <p:txBody>
          <a:bodyPr>
            <a:normAutofit/>
          </a:bodyPr>
          <a:lstStyle/>
          <a:p>
            <a:r>
              <a:rPr lang="en-US" sz="4400" dirty="0"/>
              <a:t>New(</a:t>
            </a:r>
            <a:r>
              <a:rPr lang="en-US" sz="4400" dirty="0" err="1"/>
              <a:t>ish</a:t>
            </a:r>
            <a:r>
              <a:rPr lang="en-US" sz="4400" dirty="0"/>
              <a:t>) book on the “poverty of place”</a:t>
            </a:r>
          </a:p>
        </p:txBody>
      </p:sp>
      <p:sp>
        <p:nvSpPr>
          <p:cNvPr id="3" name="Slide Number Placeholder 2">
            <a:extLst>
              <a:ext uri="{FF2B5EF4-FFF2-40B4-BE49-F238E27FC236}">
                <a16:creationId xmlns:a16="http://schemas.microsoft.com/office/drawing/2014/main" id="{6B0934B0-B3FD-0750-6EF8-C402567E5E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pic>
        <p:nvPicPr>
          <p:cNvPr id="5" name="Picture 4">
            <a:extLst>
              <a:ext uri="{FF2B5EF4-FFF2-40B4-BE49-F238E27FC236}">
                <a16:creationId xmlns:a16="http://schemas.microsoft.com/office/drawing/2014/main" id="{B3C52EC3-53F0-0644-6B1B-A664AF18D0A0}"/>
              </a:ext>
            </a:extLst>
          </p:cNvPr>
          <p:cNvPicPr>
            <a:picLocks noChangeAspect="1"/>
          </p:cNvPicPr>
          <p:nvPr/>
        </p:nvPicPr>
        <p:blipFill>
          <a:blip r:embed="rId2"/>
          <a:stretch>
            <a:fillRect/>
          </a:stretch>
        </p:blipFill>
        <p:spPr>
          <a:xfrm>
            <a:off x="1308100" y="1869726"/>
            <a:ext cx="2730500" cy="4083597"/>
          </a:xfrm>
          <a:prstGeom prst="rect">
            <a:avLst/>
          </a:prstGeom>
        </p:spPr>
      </p:pic>
      <p:sp>
        <p:nvSpPr>
          <p:cNvPr id="6" name="TextBox 5">
            <a:extLst>
              <a:ext uri="{FF2B5EF4-FFF2-40B4-BE49-F238E27FC236}">
                <a16:creationId xmlns:a16="http://schemas.microsoft.com/office/drawing/2014/main" id="{A9CF56A2-30C2-8699-2E37-DF1A6F545974}"/>
              </a:ext>
            </a:extLst>
          </p:cNvPr>
          <p:cNvSpPr txBox="1"/>
          <p:nvPr/>
        </p:nvSpPr>
        <p:spPr>
          <a:xfrm>
            <a:off x="4610100" y="1869726"/>
            <a:ext cx="6350000" cy="3785652"/>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Really helpful book identifying areas of the country where poverty – not just child poverty – is particularly challenging to overcome, and where economic mobility is especially limited. </a:t>
            </a:r>
          </a:p>
          <a:p>
            <a:endParaRPr lang="en-US" sz="2400" b="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It features exploration of historical context for areas the authors identify as particularly “disadvantaged” including Appalachia, South Texas, the ”Cotton Belt” and many (not all) predominantly Native American communities. </a:t>
            </a:r>
          </a:p>
        </p:txBody>
      </p:sp>
    </p:spTree>
    <p:extLst>
      <p:ext uri="{BB962C8B-B14F-4D97-AF65-F5344CB8AC3E}">
        <p14:creationId xmlns:p14="http://schemas.microsoft.com/office/powerpoint/2010/main" val="3364801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06C8ED7-7880-5514-6A69-FBD5832A3E37}"/>
              </a:ext>
            </a:extLst>
          </p:cNvPr>
          <p:cNvSpPr>
            <a:spLocks noGrp="1"/>
          </p:cNvSpPr>
          <p:nvPr>
            <p:ph type="title"/>
          </p:nvPr>
        </p:nvSpPr>
        <p:spPr/>
        <p:txBody>
          <a:bodyPr>
            <a:normAutofit/>
          </a:bodyPr>
          <a:lstStyle/>
          <a:p>
            <a:r>
              <a:rPr lang="en-US" sz="3600" dirty="0"/>
              <a:t>A sampling of NCCP’s areas of focus </a:t>
            </a:r>
            <a:r>
              <a:rPr lang="en-US" sz="4800" dirty="0"/>
              <a:t>		</a:t>
            </a:r>
            <a:r>
              <a:rPr lang="en-US" sz="2800" dirty="0" err="1"/>
              <a:t>nccp.org</a:t>
            </a:r>
            <a:endParaRPr lang="en-US" sz="2800" dirty="0"/>
          </a:p>
        </p:txBody>
      </p:sp>
      <p:sp>
        <p:nvSpPr>
          <p:cNvPr id="9" name="Text Placeholder 8">
            <a:extLst>
              <a:ext uri="{FF2B5EF4-FFF2-40B4-BE49-F238E27FC236}">
                <a16:creationId xmlns:a16="http://schemas.microsoft.com/office/drawing/2014/main" id="{A77CA3FE-DC9B-9FFA-AD64-0EE18F658E84}"/>
              </a:ext>
            </a:extLst>
          </p:cNvPr>
          <p:cNvSpPr>
            <a:spLocks noGrp="1"/>
          </p:cNvSpPr>
          <p:nvPr>
            <p:ph type="body" idx="1"/>
          </p:nvPr>
        </p:nvSpPr>
        <p:spPr>
          <a:xfrm>
            <a:off x="1036319" y="1805978"/>
            <a:ext cx="4998719" cy="4023360"/>
          </a:xfrm>
        </p:spPr>
        <p:txBody>
          <a:bodyPr>
            <a:normAutofit fontScale="92500" lnSpcReduction="10000"/>
          </a:bodyPr>
          <a:lstStyle/>
          <a:p>
            <a:pPr marL="114300" indent="0">
              <a:buNone/>
            </a:pPr>
            <a:r>
              <a:rPr lang="en-US" b="1" dirty="0">
                <a:solidFill>
                  <a:schemeClr val="tx2">
                    <a:lumMod val="50000"/>
                  </a:schemeClr>
                </a:solidFill>
              </a:rPr>
              <a:t>Early Childhood:</a:t>
            </a:r>
          </a:p>
          <a:p>
            <a:pPr>
              <a:buFont typeface="Arial" panose="020B0604020202020204" pitchFamily="34" charset="0"/>
              <a:buChar char="•"/>
            </a:pPr>
            <a:r>
              <a:rPr lang="en-US" dirty="0">
                <a:solidFill>
                  <a:schemeClr val="tx2">
                    <a:lumMod val="50000"/>
                  </a:schemeClr>
                </a:solidFill>
              </a:rPr>
              <a:t>Early intervention for infant and early childhood mental health and Medicaid</a:t>
            </a:r>
          </a:p>
          <a:p>
            <a:pPr>
              <a:buFont typeface="Arial" panose="020B0604020202020204" pitchFamily="34" charset="0"/>
              <a:buChar char="•"/>
            </a:pPr>
            <a:r>
              <a:rPr lang="en-US" dirty="0">
                <a:solidFill>
                  <a:schemeClr val="tx2">
                    <a:lumMod val="50000"/>
                  </a:schemeClr>
                </a:solidFill>
              </a:rPr>
              <a:t>Expulsion prevention interventions</a:t>
            </a:r>
          </a:p>
          <a:p>
            <a:pPr>
              <a:buFont typeface="Arial" panose="020B0604020202020204" pitchFamily="34" charset="0"/>
              <a:buChar char="•"/>
            </a:pPr>
            <a:r>
              <a:rPr lang="en-US" dirty="0">
                <a:solidFill>
                  <a:schemeClr val="tx2">
                    <a:lumMod val="50000"/>
                  </a:schemeClr>
                </a:solidFill>
              </a:rPr>
              <a:t>Impacts of direct cash transfers on homeless youth</a:t>
            </a:r>
          </a:p>
          <a:p>
            <a:pPr>
              <a:buFont typeface="Arial" panose="020B0604020202020204" pitchFamily="34" charset="0"/>
              <a:buChar char="•"/>
            </a:pPr>
            <a:r>
              <a:rPr lang="en-US" dirty="0">
                <a:solidFill>
                  <a:schemeClr val="tx2">
                    <a:lumMod val="50000"/>
                  </a:schemeClr>
                </a:solidFill>
              </a:rPr>
              <a:t>Improving participation of foster children in high-quality EC</a:t>
            </a:r>
          </a:p>
        </p:txBody>
      </p:sp>
      <p:sp>
        <p:nvSpPr>
          <p:cNvPr id="10" name="Text Placeholder 9">
            <a:extLst>
              <a:ext uri="{FF2B5EF4-FFF2-40B4-BE49-F238E27FC236}">
                <a16:creationId xmlns:a16="http://schemas.microsoft.com/office/drawing/2014/main" id="{2DACCF8F-6583-E3C0-23E0-C864DBFF298D}"/>
              </a:ext>
            </a:extLst>
          </p:cNvPr>
          <p:cNvSpPr>
            <a:spLocks noGrp="1"/>
          </p:cNvSpPr>
          <p:nvPr>
            <p:ph type="body" idx="2"/>
          </p:nvPr>
        </p:nvSpPr>
        <p:spPr/>
        <p:txBody>
          <a:bodyPr>
            <a:normAutofit lnSpcReduction="10000"/>
          </a:bodyPr>
          <a:lstStyle/>
          <a:p>
            <a:pPr marL="114300" indent="0">
              <a:buNone/>
            </a:pPr>
            <a:r>
              <a:rPr lang="en-US" b="1" dirty="0">
                <a:solidFill>
                  <a:schemeClr val="tx2">
                    <a:lumMod val="50000"/>
                  </a:schemeClr>
                </a:solidFill>
              </a:rPr>
              <a:t>Family Economic Security:</a:t>
            </a:r>
          </a:p>
          <a:p>
            <a:pPr>
              <a:buFont typeface="Arial" panose="020B0604020202020204" pitchFamily="34" charset="0"/>
              <a:buChar char="•"/>
            </a:pPr>
            <a:r>
              <a:rPr lang="en-US" dirty="0">
                <a:solidFill>
                  <a:schemeClr val="tx2">
                    <a:lumMod val="50000"/>
                  </a:schemeClr>
                </a:solidFill>
              </a:rPr>
              <a:t>Promoting the economic well-being of immigrant families </a:t>
            </a:r>
          </a:p>
          <a:p>
            <a:pPr>
              <a:buFont typeface="Arial" panose="020B0604020202020204" pitchFamily="34" charset="0"/>
              <a:buChar char="•"/>
            </a:pPr>
            <a:r>
              <a:rPr lang="en-US" dirty="0">
                <a:solidFill>
                  <a:schemeClr val="tx2">
                    <a:lumMod val="50000"/>
                  </a:schemeClr>
                </a:solidFill>
              </a:rPr>
              <a:t>State-by-state social safety-net policy analysis</a:t>
            </a:r>
          </a:p>
          <a:p>
            <a:pPr>
              <a:buFont typeface="Arial" panose="020B0604020202020204" pitchFamily="34" charset="0"/>
              <a:buChar char="•"/>
            </a:pPr>
            <a:r>
              <a:rPr lang="en-US" dirty="0">
                <a:solidFill>
                  <a:schemeClr val="tx2">
                    <a:lumMod val="50000"/>
                  </a:schemeClr>
                </a:solidFill>
              </a:rPr>
              <a:t>Supporting Paid Family Medical Leave legislation</a:t>
            </a:r>
          </a:p>
          <a:p>
            <a:pPr>
              <a:buFont typeface="Arial" panose="020B0604020202020204" pitchFamily="34" charset="0"/>
              <a:buChar char="•"/>
            </a:pPr>
            <a:r>
              <a:rPr lang="en-US" dirty="0">
                <a:solidFill>
                  <a:schemeClr val="tx2">
                    <a:lumMod val="50000"/>
                  </a:schemeClr>
                </a:solidFill>
              </a:rPr>
              <a:t>Family resource simulators and benefit cliff analysis</a:t>
            </a:r>
          </a:p>
          <a:p>
            <a:pPr>
              <a:buFont typeface="Arial" panose="020B0604020202020204" pitchFamily="34" charset="0"/>
              <a:buChar char="•"/>
            </a:pPr>
            <a:endParaRPr lang="en-US" dirty="0">
              <a:solidFill>
                <a:schemeClr val="tx2">
                  <a:lumMod val="50000"/>
                </a:schemeClr>
              </a:solidFill>
            </a:endParaRPr>
          </a:p>
          <a:p>
            <a:pPr marL="114300" indent="0">
              <a:buNone/>
            </a:pPr>
            <a:endParaRPr lang="en-US" dirty="0">
              <a:solidFill>
                <a:schemeClr val="tx2">
                  <a:lumMod val="50000"/>
                </a:schemeClr>
              </a:solidFill>
            </a:endParaRPr>
          </a:p>
        </p:txBody>
      </p:sp>
      <p:sp>
        <p:nvSpPr>
          <p:cNvPr id="7" name="Slide Number Placeholder 6">
            <a:extLst>
              <a:ext uri="{FF2B5EF4-FFF2-40B4-BE49-F238E27FC236}">
                <a16:creationId xmlns:a16="http://schemas.microsoft.com/office/drawing/2014/main" id="{C48B00A9-BEC4-27EE-6DED-A2ABA56BFA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1512834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7D0E-43BA-2222-2BAD-DEAF50E8359D}"/>
              </a:ext>
            </a:extLst>
          </p:cNvPr>
          <p:cNvSpPr>
            <a:spLocks noGrp="1"/>
          </p:cNvSpPr>
          <p:nvPr>
            <p:ph type="title"/>
          </p:nvPr>
        </p:nvSpPr>
        <p:spPr/>
        <p:txBody>
          <a:bodyPr>
            <a:normAutofit/>
          </a:bodyPr>
          <a:lstStyle/>
          <a:p>
            <a:r>
              <a:rPr lang="en-US" sz="4400" dirty="0"/>
              <a:t>After the 2021 Expansion: back to normal</a:t>
            </a:r>
          </a:p>
        </p:txBody>
      </p:sp>
      <p:sp>
        <p:nvSpPr>
          <p:cNvPr id="10" name="Slide Number Placeholder 9">
            <a:extLst>
              <a:ext uri="{FF2B5EF4-FFF2-40B4-BE49-F238E27FC236}">
                <a16:creationId xmlns:a16="http://schemas.microsoft.com/office/drawing/2014/main" id="{9C87AA9E-BE7E-BEB1-7CB2-D2AAABE204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3" name="Subtitle 2">
            <a:extLst>
              <a:ext uri="{FF2B5EF4-FFF2-40B4-BE49-F238E27FC236}">
                <a16:creationId xmlns:a16="http://schemas.microsoft.com/office/drawing/2014/main" id="{3EDEB3BE-734F-B024-4498-2456C668E460}"/>
              </a:ext>
            </a:extLst>
          </p:cNvPr>
          <p:cNvSpPr txBox="1">
            <a:spLocks/>
          </p:cNvSpPr>
          <p:nvPr/>
        </p:nvSpPr>
        <p:spPr>
          <a:xfrm>
            <a:off x="1291772" y="1737360"/>
            <a:ext cx="9866680" cy="4982754"/>
          </a:xfrm>
          <a:prstGeom prst="rect">
            <a:avLst/>
          </a:prstGeom>
          <a:noFill/>
          <a:ln>
            <a:noFill/>
          </a:ln>
        </p:spPr>
        <p:txBody>
          <a:bodyPr spcFirstLastPara="1" wrap="square" lIns="0" tIns="45700" rIns="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800" b="0" i="0" u="none" strike="noStrike" cap="none">
                <a:solidFill>
                  <a:srgbClr val="CE4A03"/>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marL="114300" indent="0">
              <a:buNone/>
            </a:pPr>
            <a:r>
              <a:rPr lang="en-US" sz="2600" b="0" i="0" u="none" strike="noStrike" dirty="0">
                <a:solidFill>
                  <a:schemeClr val="tx1"/>
                </a:solidFill>
                <a:effectLst/>
                <a:latin typeface="Calibri" panose="020F0502020204030204" pitchFamily="34" charset="0"/>
                <a:cs typeface="Calibri" panose="020F0502020204030204" pitchFamily="34" charset="0"/>
              </a:rPr>
              <a:t>Once again, regulations around the CTC mean the amount a family can claim depends on their income and family size. The maximum tax credit is again set at $2,000 per child per year. </a:t>
            </a:r>
            <a:r>
              <a:rPr lang="en-US" sz="2600" dirty="0">
                <a:solidFill>
                  <a:schemeClr val="tx1"/>
                </a:solidFill>
                <a:latin typeface="Calibri" panose="020F0502020204030204" pitchFamily="34" charset="0"/>
                <a:cs typeface="Calibri" panose="020F0502020204030204" pitchFamily="34" charset="0"/>
              </a:rPr>
              <a:t>Only families earning more than $2,500 could claim the credit. </a:t>
            </a:r>
            <a:r>
              <a:rPr lang="en-US" sz="2600" b="0" i="0" u="none" strike="noStrike" dirty="0">
                <a:solidFill>
                  <a:schemeClr val="tx1"/>
                </a:solidFill>
                <a:effectLst/>
                <a:latin typeface="Calibri" panose="020F0502020204030204" pitchFamily="34" charset="0"/>
                <a:cs typeface="Calibri" panose="020F0502020204030204" pitchFamily="34" charset="0"/>
              </a:rPr>
              <a:t>Families can now receive up to $1,600 per child </a:t>
            </a:r>
            <a:r>
              <a:rPr lang="en-US" sz="2600" dirty="0">
                <a:solidFill>
                  <a:schemeClr val="tx1"/>
                </a:solidFill>
                <a:latin typeface="Calibri" panose="020F0502020204030204" pitchFamily="34" charset="0"/>
                <a:cs typeface="Calibri" panose="020F0502020204030204" pitchFamily="34" charset="0"/>
              </a:rPr>
              <a:t>as a cash refund at tax time (if the tax they owe is less than that and they earn enough to obtain the “refundable portion”). </a:t>
            </a:r>
            <a:endParaRPr lang="en-US" sz="2600" b="0" i="0" u="none" strike="noStrike" dirty="0">
              <a:solidFill>
                <a:schemeClr val="tx1"/>
              </a:solidFill>
              <a:effectLst/>
              <a:latin typeface="Calibri" panose="020F0502020204030204" pitchFamily="34" charset="0"/>
              <a:cs typeface="Calibri" panose="020F0502020204030204" pitchFamily="34" charset="0"/>
            </a:endParaRPr>
          </a:p>
          <a:p>
            <a:pPr marL="114300" indent="0">
              <a:buNone/>
            </a:pPr>
            <a:r>
              <a:rPr lang="en-US" sz="2600" b="0" i="0" u="none" strike="noStrike" dirty="0">
                <a:solidFill>
                  <a:schemeClr val="tx1"/>
                </a:solidFill>
                <a:effectLst/>
                <a:latin typeface="Calibri" panose="020F0502020204030204" pitchFamily="34" charset="0"/>
                <a:cs typeface="Calibri" panose="020F0502020204030204" pitchFamily="34" charset="0"/>
              </a:rPr>
              <a:t>As a result, roughly one in three children is again ineligible for the full CTC because their families had low or moderate incomes. </a:t>
            </a:r>
          </a:p>
          <a:p>
            <a:pPr marL="114300" indent="0">
              <a:buNone/>
            </a:pPr>
            <a:r>
              <a:rPr lang="en-US" sz="2600" b="1" u="sng" dirty="0">
                <a:solidFill>
                  <a:schemeClr val="tx1"/>
                </a:solidFill>
                <a:latin typeface="Calibri" panose="020F0502020204030204" pitchFamily="34" charset="0"/>
                <a:cs typeface="Calibri" panose="020F0502020204030204" pitchFamily="34" charset="0"/>
              </a:rPr>
              <a:t>Predictably, there was a significant increase in child poverty in 2022, from </a:t>
            </a:r>
            <a:r>
              <a:rPr lang="en-US" sz="2600" b="1" i="0" u="sng" strike="noStrike" dirty="0">
                <a:solidFill>
                  <a:schemeClr val="tx1"/>
                </a:solidFill>
                <a:effectLst/>
                <a:latin typeface="Calibri" panose="020F0502020204030204" pitchFamily="34" charset="0"/>
                <a:cs typeface="Calibri" panose="020F0502020204030204" pitchFamily="34" charset="0"/>
              </a:rPr>
              <a:t>from 5.2% in 2021 to 12.4% a year later. </a:t>
            </a:r>
            <a:endParaRPr lang="en-US" sz="2600" b="1" u="sng" dirty="0">
              <a:solidFill>
                <a:schemeClr val="tx1"/>
              </a:solidFill>
              <a:latin typeface="Calibri" panose="020F0502020204030204" pitchFamily="34" charset="0"/>
              <a:cs typeface="Calibri" panose="020F0502020204030204" pitchFamily="34" charset="0"/>
            </a:endParaRPr>
          </a:p>
          <a:p>
            <a:endParaRPr lang="en-US" sz="2000" dirty="0"/>
          </a:p>
        </p:txBody>
      </p:sp>
    </p:spTree>
    <p:extLst>
      <p:ext uri="{BB962C8B-B14F-4D97-AF65-F5344CB8AC3E}">
        <p14:creationId xmlns:p14="http://schemas.microsoft.com/office/powerpoint/2010/main" val="515027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080C4A-8BD5-D019-8BF4-6FE7E77158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pic>
        <p:nvPicPr>
          <p:cNvPr id="5" name="Picture 4">
            <a:extLst>
              <a:ext uri="{FF2B5EF4-FFF2-40B4-BE49-F238E27FC236}">
                <a16:creationId xmlns:a16="http://schemas.microsoft.com/office/drawing/2014/main" id="{43153394-3876-AD40-E401-2679489F1CAF}"/>
              </a:ext>
            </a:extLst>
          </p:cNvPr>
          <p:cNvPicPr>
            <a:picLocks noChangeAspect="1"/>
          </p:cNvPicPr>
          <p:nvPr/>
        </p:nvPicPr>
        <p:blipFill>
          <a:blip r:embed="rId3"/>
          <a:stretch>
            <a:fillRect/>
          </a:stretch>
        </p:blipFill>
        <p:spPr>
          <a:xfrm>
            <a:off x="1129490" y="1066801"/>
            <a:ext cx="10268760" cy="3780058"/>
          </a:xfrm>
          <a:prstGeom prst="rect">
            <a:avLst/>
          </a:prstGeom>
        </p:spPr>
      </p:pic>
    </p:spTree>
    <p:extLst>
      <p:ext uri="{BB962C8B-B14F-4D97-AF65-F5344CB8AC3E}">
        <p14:creationId xmlns:p14="http://schemas.microsoft.com/office/powerpoint/2010/main" val="2766460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7D0E-43BA-2222-2BAD-DEAF50E8359D}"/>
              </a:ext>
            </a:extLst>
          </p:cNvPr>
          <p:cNvSpPr>
            <a:spLocks noGrp="1"/>
          </p:cNvSpPr>
          <p:nvPr>
            <p:ph type="title"/>
          </p:nvPr>
        </p:nvSpPr>
        <p:spPr/>
        <p:txBody>
          <a:bodyPr>
            <a:normAutofit fontScale="90000"/>
          </a:bodyPr>
          <a:lstStyle/>
          <a:p>
            <a:r>
              <a:rPr lang="en-US" sz="4400" dirty="0"/>
              <a:t>Excellent news stories last fall illustrated the reality of the Expanded CTC’s expiration. </a:t>
            </a:r>
          </a:p>
        </p:txBody>
      </p:sp>
      <p:sp>
        <p:nvSpPr>
          <p:cNvPr id="10" name="Slide Number Placeholder 9">
            <a:extLst>
              <a:ext uri="{FF2B5EF4-FFF2-40B4-BE49-F238E27FC236}">
                <a16:creationId xmlns:a16="http://schemas.microsoft.com/office/drawing/2014/main" id="{9C87AA9E-BE7E-BEB1-7CB2-D2AAABE204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
        <p:nvSpPr>
          <p:cNvPr id="3" name="Subtitle 2">
            <a:extLst>
              <a:ext uri="{FF2B5EF4-FFF2-40B4-BE49-F238E27FC236}">
                <a16:creationId xmlns:a16="http://schemas.microsoft.com/office/drawing/2014/main" id="{3EDEB3BE-734F-B024-4498-2456C668E460}"/>
              </a:ext>
            </a:extLst>
          </p:cNvPr>
          <p:cNvSpPr txBox="1">
            <a:spLocks/>
          </p:cNvSpPr>
          <p:nvPr/>
        </p:nvSpPr>
        <p:spPr>
          <a:xfrm>
            <a:off x="6095999" y="1737360"/>
            <a:ext cx="5393635" cy="4982754"/>
          </a:xfrm>
          <a:prstGeom prst="rect">
            <a:avLst/>
          </a:prstGeom>
          <a:noFill/>
          <a:ln>
            <a:noFill/>
          </a:ln>
        </p:spPr>
        <p:txBody>
          <a:bodyPr spcFirstLastPara="1" wrap="square" lIns="0" tIns="45700" rIns="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800" b="0" i="0" u="none" strike="noStrike" cap="none">
                <a:solidFill>
                  <a:srgbClr val="CE4A03"/>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marL="114300" indent="0">
              <a:buNone/>
            </a:pPr>
            <a:r>
              <a:rPr lang="en-US" sz="2000" b="0" i="0" u="none" strike="noStrike" dirty="0">
                <a:solidFill>
                  <a:srgbClr val="333333"/>
                </a:solidFill>
                <a:effectLst/>
                <a:latin typeface="Calibri" panose="020F0502020204030204" pitchFamily="34" charset="0"/>
                <a:cs typeface="Calibri" panose="020F0502020204030204" pitchFamily="34" charset="0"/>
              </a:rPr>
              <a:t>“As a doctor, can you tell us specifically what you tend to see more of when families struggle to meet kids' basic needs?”   </a:t>
            </a:r>
            <a:r>
              <a:rPr lang="en-US" sz="2000" dirty="0">
                <a:solidFill>
                  <a:srgbClr val="333333"/>
                </a:solidFill>
                <a:latin typeface="Calibri" panose="020F0502020204030204" pitchFamily="34" charset="0"/>
                <a:cs typeface="Calibri" panose="020F0502020204030204" pitchFamily="34" charset="0"/>
              </a:rPr>
              <a:t>- Ari Shapiro of NPR</a:t>
            </a:r>
            <a:endParaRPr lang="en-US" sz="2000" b="0" i="0" u="none" strike="noStrike" dirty="0">
              <a:solidFill>
                <a:srgbClr val="333333"/>
              </a:solidFill>
              <a:effectLst/>
              <a:latin typeface="Calibri" panose="020F0502020204030204" pitchFamily="34" charset="0"/>
              <a:cs typeface="Calibri" panose="020F0502020204030204" pitchFamily="34" charset="0"/>
            </a:endParaRPr>
          </a:p>
          <a:p>
            <a:pPr marL="114300" indent="0">
              <a:buNone/>
            </a:pPr>
            <a:r>
              <a:rPr lang="en-US" sz="2000" b="0" i="0" u="none" strike="noStrike" dirty="0">
                <a:solidFill>
                  <a:srgbClr val="333333"/>
                </a:solidFill>
                <a:effectLst/>
                <a:latin typeface="Calibri" panose="020F0502020204030204" pitchFamily="34" charset="0"/>
                <a:cs typeface="Calibri" panose="020F0502020204030204" pitchFamily="34" charset="0"/>
              </a:rPr>
              <a:t>“….What we're starting to see is kids flatlining, kids who should be growing, should be gaining weight, should be, frankly, growing the brain that they need for the rest of their lives. And we're seeing kids not grow. </a:t>
            </a:r>
            <a:r>
              <a:rPr lang="en-US" sz="2000" b="1" i="0" u="none" strike="noStrike" dirty="0">
                <a:solidFill>
                  <a:srgbClr val="333333"/>
                </a:solidFill>
                <a:effectLst/>
                <a:latin typeface="Calibri" panose="020F0502020204030204" pitchFamily="34" charset="0"/>
                <a:cs typeface="Calibri" panose="020F0502020204030204" pitchFamily="34" charset="0"/>
              </a:rPr>
              <a:t>We're seeing kids lose weight, which when you're 3 or 4 years old, that is a medical emergency. </a:t>
            </a:r>
            <a:r>
              <a:rPr lang="en-US" sz="2000" b="0" i="0" u="none" strike="noStrike" dirty="0">
                <a:solidFill>
                  <a:srgbClr val="333333"/>
                </a:solidFill>
                <a:effectLst/>
                <a:latin typeface="Calibri" panose="020F0502020204030204" pitchFamily="34" charset="0"/>
                <a:cs typeface="Calibri" panose="020F0502020204030204" pitchFamily="34" charset="0"/>
              </a:rPr>
              <a:t>What's going on? And a lot of times when we really dig deeper, it's simply because </a:t>
            </a:r>
            <a:r>
              <a:rPr lang="en-US" sz="2000" b="1" i="0" u="none" strike="noStrike" dirty="0">
                <a:solidFill>
                  <a:srgbClr val="333333"/>
                </a:solidFill>
                <a:effectLst/>
                <a:latin typeface="Calibri" panose="020F0502020204030204" pitchFamily="34" charset="0"/>
                <a:cs typeface="Calibri" panose="020F0502020204030204" pitchFamily="34" charset="0"/>
              </a:rPr>
              <a:t>people can't afford enough food and are stretching beyond what they can deal with</a:t>
            </a:r>
            <a:r>
              <a:rPr lang="en-US" sz="2000" b="0" i="0" u="none" strike="noStrike" dirty="0">
                <a:solidFill>
                  <a:srgbClr val="333333"/>
                </a:solidFill>
                <a:effectLst/>
                <a:latin typeface="Calibri" panose="020F0502020204030204" pitchFamily="34" charset="0"/>
                <a:cs typeface="Calibri" panose="020F0502020204030204" pitchFamily="34" charset="0"/>
              </a:rPr>
              <a:t>.” </a:t>
            </a:r>
            <a:br>
              <a:rPr lang="en-US" sz="2000" b="0" i="0" u="none" strike="noStrike" dirty="0">
                <a:solidFill>
                  <a:srgbClr val="333333"/>
                </a:solidFill>
                <a:effectLst/>
                <a:latin typeface="Calibri" panose="020F0502020204030204" pitchFamily="34" charset="0"/>
                <a:cs typeface="Calibri" panose="020F0502020204030204" pitchFamily="34" charset="0"/>
              </a:rPr>
            </a:br>
            <a:r>
              <a:rPr lang="en-US" sz="2000" b="0" i="0" u="none" strike="noStrike" dirty="0">
                <a:solidFill>
                  <a:srgbClr val="333333"/>
                </a:solidFill>
                <a:effectLst/>
                <a:latin typeface="Calibri" panose="020F0502020204030204" pitchFamily="34" charset="0"/>
                <a:cs typeface="Calibri" panose="020F0502020204030204" pitchFamily="34" charset="0"/>
              </a:rPr>
              <a:t>                       – Megan Sandel, p</a:t>
            </a:r>
            <a:r>
              <a:rPr lang="en-US" sz="2200" b="0" i="0" u="none" strike="noStrike" dirty="0">
                <a:solidFill>
                  <a:srgbClr val="333333"/>
                </a:solidFill>
                <a:effectLst/>
                <a:latin typeface="Calibri" panose="020F0502020204030204" pitchFamily="34" charset="0"/>
                <a:cs typeface="Calibri" panose="020F0502020204030204" pitchFamily="34" charset="0"/>
              </a:rPr>
              <a:t>ediatrician</a:t>
            </a:r>
            <a:endParaRPr lang="en-US" sz="22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48D9929-B47A-FB1A-B230-B5E525AFC8E3}"/>
              </a:ext>
            </a:extLst>
          </p:cNvPr>
          <p:cNvPicPr>
            <a:picLocks noChangeAspect="1"/>
          </p:cNvPicPr>
          <p:nvPr/>
        </p:nvPicPr>
        <p:blipFill>
          <a:blip r:embed="rId3"/>
          <a:stretch>
            <a:fillRect/>
          </a:stretch>
        </p:blipFill>
        <p:spPr>
          <a:xfrm>
            <a:off x="1059628" y="2037915"/>
            <a:ext cx="4897733" cy="2749986"/>
          </a:xfrm>
          <a:prstGeom prst="rect">
            <a:avLst/>
          </a:prstGeom>
        </p:spPr>
      </p:pic>
    </p:spTree>
    <p:extLst>
      <p:ext uri="{BB962C8B-B14F-4D97-AF65-F5344CB8AC3E}">
        <p14:creationId xmlns:p14="http://schemas.microsoft.com/office/powerpoint/2010/main" val="3618402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7D0E-43BA-2222-2BAD-DEAF50E8359D}"/>
              </a:ext>
            </a:extLst>
          </p:cNvPr>
          <p:cNvSpPr>
            <a:spLocks noGrp="1"/>
          </p:cNvSpPr>
          <p:nvPr>
            <p:ph type="title"/>
          </p:nvPr>
        </p:nvSpPr>
        <p:spPr/>
        <p:txBody>
          <a:bodyPr>
            <a:normAutofit fontScale="90000"/>
          </a:bodyPr>
          <a:lstStyle/>
          <a:p>
            <a:br>
              <a:rPr lang="en-US" sz="4400" dirty="0"/>
            </a:br>
            <a:r>
              <a:rPr lang="en-US" sz="4400" dirty="0"/>
              <a:t>After the Expanded Child Tax Credit</a:t>
            </a:r>
            <a:br>
              <a:rPr lang="en-US" sz="4400" dirty="0"/>
            </a:br>
            <a:r>
              <a:rPr lang="en-US" sz="3100" dirty="0"/>
              <a:t>some effects on NYC families: SHARP Impact Study </a:t>
            </a:r>
          </a:p>
        </p:txBody>
      </p:sp>
      <p:sp>
        <p:nvSpPr>
          <p:cNvPr id="10" name="Slide Number Placeholder 9">
            <a:extLst>
              <a:ext uri="{FF2B5EF4-FFF2-40B4-BE49-F238E27FC236}">
                <a16:creationId xmlns:a16="http://schemas.microsoft.com/office/drawing/2014/main" id="{9C87AA9E-BE7E-BEB1-7CB2-D2AAABE204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
        <p:nvSpPr>
          <p:cNvPr id="5" name="TextBox 4">
            <a:extLst>
              <a:ext uri="{FF2B5EF4-FFF2-40B4-BE49-F238E27FC236}">
                <a16:creationId xmlns:a16="http://schemas.microsoft.com/office/drawing/2014/main" id="{CBCA12B5-09CB-7018-6257-D07B27860517}"/>
              </a:ext>
            </a:extLst>
          </p:cNvPr>
          <p:cNvSpPr txBox="1"/>
          <p:nvPr/>
        </p:nvSpPr>
        <p:spPr>
          <a:xfrm>
            <a:off x="1097280" y="1737360"/>
            <a:ext cx="9862820" cy="459230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Settlement House American Reconciliation Plan Impact Study. A mixed-method study of 1,000 parents who were program participants and/or staff members at NYC settlement houses. Included two waves – first was during 2021 and the second began in late 2022, after the CTC expansion expired. Interviews for the second wave continued into 2023. </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We asked questions about families’ material hardship, food security, housing security, employment, debt, and, importantly, whether they received the CTC and how they used it. With about 50 participants in each wave, we conducted hour-long interviews in which interviewers asked questions about many of these topics and invited more expansive responses, using the native language of the participants. </a:t>
            </a: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6324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7D0E-43BA-2222-2BAD-DEAF50E8359D}"/>
              </a:ext>
            </a:extLst>
          </p:cNvPr>
          <p:cNvSpPr>
            <a:spLocks noGrp="1"/>
          </p:cNvSpPr>
          <p:nvPr>
            <p:ph type="title"/>
          </p:nvPr>
        </p:nvSpPr>
        <p:spPr/>
        <p:txBody>
          <a:bodyPr>
            <a:normAutofit fontScale="90000"/>
          </a:bodyPr>
          <a:lstStyle/>
          <a:p>
            <a:br>
              <a:rPr lang="en-US" sz="4400" dirty="0"/>
            </a:br>
            <a:r>
              <a:rPr lang="en-US" sz="4400" dirty="0"/>
              <a:t>After the Expanded Child Tax Credit</a:t>
            </a:r>
            <a:br>
              <a:rPr lang="en-US" sz="4400" dirty="0"/>
            </a:br>
            <a:r>
              <a:rPr lang="en-US" sz="3100" dirty="0"/>
              <a:t>some effects on NYC families in need: SHARP Impact Study </a:t>
            </a:r>
          </a:p>
        </p:txBody>
      </p:sp>
      <p:sp>
        <p:nvSpPr>
          <p:cNvPr id="10" name="Slide Number Placeholder 9">
            <a:extLst>
              <a:ext uri="{FF2B5EF4-FFF2-40B4-BE49-F238E27FC236}">
                <a16:creationId xmlns:a16="http://schemas.microsoft.com/office/drawing/2014/main" id="{9C87AA9E-BE7E-BEB1-7CB2-D2AAABE204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
        <p:nvSpPr>
          <p:cNvPr id="5" name="TextBox 4">
            <a:extLst>
              <a:ext uri="{FF2B5EF4-FFF2-40B4-BE49-F238E27FC236}">
                <a16:creationId xmlns:a16="http://schemas.microsoft.com/office/drawing/2014/main" id="{CBCA12B5-09CB-7018-6257-D07B27860517}"/>
              </a:ext>
            </a:extLst>
          </p:cNvPr>
          <p:cNvSpPr txBox="1"/>
          <p:nvPr/>
        </p:nvSpPr>
        <p:spPr>
          <a:xfrm>
            <a:off x="1097280" y="1866900"/>
            <a:ext cx="9862820" cy="4093428"/>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Many of the participants in the Study had never before been eligible to receive the Child Tax Credit, but they were all eligible to receive the Expanded Child Tax Credit (i.e., they had children under 17 who were born in the US.</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Some characteristics of the sample of parents in wave 2: </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57.7%  had been born outside of the U.S. (with at least one child born in the U.S.)</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47.4% reported income &lt; $25,000 /year</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24.4% had not completed high school</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40.7% participated the Study in either Spanish or Mandarin</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57.5% had at least one child under 6 years old</a:t>
            </a:r>
          </a:p>
          <a:p>
            <a:pPr marL="342900" indent="-342900">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More than one in four (26.4%) families of parents surveyed included at least one family member with a disability, including over 20% with disabled children.</a:t>
            </a:r>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5528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7D0E-43BA-2222-2BAD-DEAF50E8359D}"/>
              </a:ext>
            </a:extLst>
          </p:cNvPr>
          <p:cNvSpPr>
            <a:spLocks noGrp="1"/>
          </p:cNvSpPr>
          <p:nvPr>
            <p:ph type="title"/>
          </p:nvPr>
        </p:nvSpPr>
        <p:spPr/>
        <p:txBody>
          <a:bodyPr>
            <a:normAutofit fontScale="90000"/>
          </a:bodyPr>
          <a:lstStyle/>
          <a:p>
            <a:r>
              <a:rPr lang="en-US" sz="3600" dirty="0"/>
              <a:t>Findings in the second wave revealed increased levels of material hardship, food and housing insecurity, and related rates of anxiety and depression</a:t>
            </a:r>
          </a:p>
        </p:txBody>
      </p:sp>
      <p:sp>
        <p:nvSpPr>
          <p:cNvPr id="4" name="TextBox 3">
            <a:extLst>
              <a:ext uri="{FF2B5EF4-FFF2-40B4-BE49-F238E27FC236}">
                <a16:creationId xmlns:a16="http://schemas.microsoft.com/office/drawing/2014/main" id="{7BB693F6-8CC2-BD4D-FEA9-0B6D139874B1}"/>
              </a:ext>
            </a:extLst>
          </p:cNvPr>
          <p:cNvSpPr txBox="1"/>
          <p:nvPr/>
        </p:nvSpPr>
        <p:spPr>
          <a:xfrm>
            <a:off x="1036320" y="1737360"/>
            <a:ext cx="10304780" cy="4694234"/>
          </a:xfrm>
          <a:prstGeom prst="rect">
            <a:avLst/>
          </a:prstGeom>
          <a:noFill/>
        </p:spPr>
        <p:txBody>
          <a:bodyPr wrap="square" rtlCol="0">
            <a:spAutoFit/>
          </a:bodyPr>
          <a:lstStyle/>
          <a:p>
            <a:pPr marL="342900" indent="-342900">
              <a:lnSpc>
                <a:spcPct val="115000"/>
              </a:lnSpc>
              <a:spcAft>
                <a:spcPts val="600"/>
              </a:spcAft>
              <a:buFont typeface="Symbol" pitchFamily="2" charset="2"/>
              <a:buChar char=""/>
            </a:pPr>
            <a:r>
              <a:rPr lang="en-US" sz="2000" dirty="0">
                <a:effectLst/>
                <a:latin typeface="+mn-lt"/>
              </a:rPr>
              <a:t>In late 2022, almost 1/4 of respondents (23.0%) reported at least three hardships out of six included in the survey (food, housing, utilities, childcare, healthcare, and “other”).</a:t>
            </a:r>
            <a:endParaRPr lang="en-US" sz="2000" dirty="0">
              <a:effectLst/>
              <a:latin typeface="+mn-lt"/>
              <a:ea typeface="Calibri" panose="020F0502020204030204" pitchFamily="34" charset="0"/>
              <a:cs typeface="Calibri" panose="020F0502020204030204" pitchFamily="34" charset="0"/>
            </a:endParaRPr>
          </a:p>
          <a:p>
            <a:pPr marL="342900" indent="-342900">
              <a:lnSpc>
                <a:spcPct val="115000"/>
              </a:lnSpc>
              <a:spcAft>
                <a:spcPts val="600"/>
              </a:spcAft>
              <a:buFont typeface="Symbol" pitchFamily="2" charset="2"/>
              <a:buChar char=""/>
            </a:pPr>
            <a:r>
              <a:rPr lang="en-US" sz="2000" dirty="0">
                <a:effectLst/>
                <a:latin typeface="+mn-lt"/>
                <a:ea typeface="Calibri" panose="020F0502020204030204" pitchFamily="34" charset="0"/>
                <a:cs typeface="Calibri" panose="020F0502020204030204" pitchFamily="34" charset="0"/>
              </a:rPr>
              <a:t>Almost one in three (32.8%) parents had visited a food bank in the last seven days, and </a:t>
            </a:r>
            <a:r>
              <a:rPr lang="en-US" sz="2000" dirty="0">
                <a:effectLst/>
                <a:latin typeface="+mn-lt"/>
                <a:ea typeface="Roboto" panose="02000000000000000000" pitchFamily="2" charset="0"/>
                <a:cs typeface="Calibri" panose="020F0502020204030204" pitchFamily="34" charset="0"/>
              </a:rPr>
              <a:t>almost three in four (71.4%) provided a positive response to at least one question measuring food insecurity. </a:t>
            </a:r>
          </a:p>
          <a:p>
            <a:pPr marL="342900" indent="-342900">
              <a:lnSpc>
                <a:spcPct val="115000"/>
              </a:lnSpc>
              <a:spcAft>
                <a:spcPts val="600"/>
              </a:spcAft>
              <a:buFont typeface="Symbol" pitchFamily="2" charset="2"/>
              <a:buChar char=""/>
            </a:pPr>
            <a:r>
              <a:rPr lang="en-US" sz="2000" dirty="0">
                <a:effectLst/>
                <a:latin typeface="+mn-lt"/>
                <a:cs typeface="Calibri" panose="020F0502020204030204" pitchFamily="34" charset="0"/>
              </a:rPr>
              <a:t>More than two in five respondents (42.3%) reported owing back rent. </a:t>
            </a:r>
          </a:p>
          <a:p>
            <a:pPr marL="342900" indent="-342900">
              <a:lnSpc>
                <a:spcPct val="115000"/>
              </a:lnSpc>
              <a:spcAft>
                <a:spcPts val="600"/>
              </a:spcAft>
              <a:buFont typeface="Symbol" pitchFamily="2" charset="2"/>
              <a:buChar char=""/>
            </a:pPr>
            <a:r>
              <a:rPr lang="en-US" sz="2000" dirty="0">
                <a:latin typeface="+mn-lt"/>
                <a:cs typeface="Calibri" panose="020F0502020204030204" pitchFamily="34" charset="0"/>
              </a:rPr>
              <a:t>Almost one in three (30%) of parents reported higher levels of debt than a year ago. </a:t>
            </a:r>
            <a:endParaRPr lang="en-US" sz="2000" dirty="0">
              <a:effectLst/>
              <a:latin typeface="+mn-lt"/>
              <a:cs typeface="Calibri" panose="020F0502020204030204" pitchFamily="34" charset="0"/>
            </a:endParaRPr>
          </a:p>
          <a:p>
            <a:pPr marL="342900" indent="-342900">
              <a:lnSpc>
                <a:spcPct val="115000"/>
              </a:lnSpc>
              <a:spcAft>
                <a:spcPts val="600"/>
              </a:spcAft>
              <a:buFont typeface="Symbol" pitchFamily="2" charset="2"/>
              <a:buChar char=""/>
            </a:pPr>
            <a:r>
              <a:rPr lang="en-US" sz="2000" b="1" u="sng" dirty="0">
                <a:latin typeface="+mn-lt"/>
                <a:cs typeface="Calibri" panose="020F0502020204030204" pitchFamily="34" charset="0"/>
              </a:rPr>
              <a:t>Almost 1/5 (18.5%) of parents screened positive for at least moderate anxiety and/or depression, and this outcome was strongly related to the number of material hardships they reported. It was especially high for parents of very young children.</a:t>
            </a:r>
            <a:r>
              <a:rPr lang="en-US" sz="2000" dirty="0">
                <a:latin typeface="+mn-lt"/>
                <a:cs typeface="Calibri" panose="020F0502020204030204" pitchFamily="34" charset="0"/>
              </a:rPr>
              <a:t> </a:t>
            </a:r>
            <a:endParaRPr lang="en-US" sz="2000" dirty="0">
              <a:effectLst/>
              <a:latin typeface="+mn-lt"/>
              <a:ea typeface="Roboto" panose="02000000000000000000" pitchFamily="2" charset="0"/>
            </a:endParaRPr>
          </a:p>
          <a:p>
            <a:pPr marL="342900" marR="0" lvl="0" indent="-342900">
              <a:lnSpc>
                <a:spcPct val="115000"/>
              </a:lnSpc>
              <a:spcBef>
                <a:spcPts val="0"/>
              </a:spcBef>
              <a:spcAft>
                <a:spcPts val="0"/>
              </a:spcAft>
              <a:buFont typeface="Symbol" pitchFamily="2" charset="2"/>
              <a:buChar char=""/>
            </a:pPr>
            <a:endParaRPr lang="en-US" sz="2000" dirty="0">
              <a:effectLst/>
              <a:latin typeface="+mn-lt"/>
              <a:ea typeface="Arial" panose="020B0604020202020204" pitchFamily="34" charset="0"/>
            </a:endParaRPr>
          </a:p>
        </p:txBody>
      </p:sp>
      <p:sp>
        <p:nvSpPr>
          <p:cNvPr id="10" name="Slide Number Placeholder 9">
            <a:extLst>
              <a:ext uri="{FF2B5EF4-FFF2-40B4-BE49-F238E27FC236}">
                <a16:creationId xmlns:a16="http://schemas.microsoft.com/office/drawing/2014/main" id="{9C87AA9E-BE7E-BEB1-7CB2-D2AAABE204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799964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7D0E-43BA-2222-2BAD-DEAF50E8359D}"/>
              </a:ext>
            </a:extLst>
          </p:cNvPr>
          <p:cNvSpPr>
            <a:spLocks noGrp="1"/>
          </p:cNvSpPr>
          <p:nvPr>
            <p:ph type="title"/>
          </p:nvPr>
        </p:nvSpPr>
        <p:spPr/>
        <p:txBody>
          <a:bodyPr>
            <a:normAutofit fontScale="90000"/>
          </a:bodyPr>
          <a:lstStyle/>
          <a:p>
            <a:br>
              <a:rPr lang="en-US" sz="4400" dirty="0"/>
            </a:br>
            <a:r>
              <a:rPr lang="en-US" sz="4400" dirty="0"/>
              <a:t>After the Expanded Child Tax Credit</a:t>
            </a:r>
            <a:br>
              <a:rPr lang="en-US" sz="4400" dirty="0"/>
            </a:br>
            <a:r>
              <a:rPr lang="en-US" sz="3100" dirty="0"/>
              <a:t>Some effects on NYC families in need: SHARP Impact Study </a:t>
            </a:r>
          </a:p>
        </p:txBody>
      </p:sp>
      <p:sp>
        <p:nvSpPr>
          <p:cNvPr id="10" name="Slide Number Placeholder 9">
            <a:extLst>
              <a:ext uri="{FF2B5EF4-FFF2-40B4-BE49-F238E27FC236}">
                <a16:creationId xmlns:a16="http://schemas.microsoft.com/office/drawing/2014/main" id="{9C87AA9E-BE7E-BEB1-7CB2-D2AAABE204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
        <p:nvSpPr>
          <p:cNvPr id="3" name="TextBox 2">
            <a:extLst>
              <a:ext uri="{FF2B5EF4-FFF2-40B4-BE49-F238E27FC236}">
                <a16:creationId xmlns:a16="http://schemas.microsoft.com/office/drawing/2014/main" id="{52B64FCA-89DF-C07C-2759-43DF41805507}"/>
              </a:ext>
            </a:extLst>
          </p:cNvPr>
          <p:cNvSpPr txBox="1"/>
          <p:nvPr/>
        </p:nvSpPr>
        <p:spPr>
          <a:xfrm>
            <a:off x="1097280" y="1917700"/>
            <a:ext cx="10058400" cy="3416320"/>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Many parents spoke of the challenges of budgeting money for basic needs after the Expanded CTC in a time of inflation:</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If we could have that CTC money every month again, it would be a really big help to our family. But there is no money, so you have to save on groceries. But we don’t have much, so we have to eat only a couple of things, and usually just steam or boil them. This is partly due to the desire to save on gas costs.</a:t>
            </a:r>
            <a:r>
              <a:rPr lang="en-US" sz="2400" dirty="0">
                <a:latin typeface="Calibri" panose="020F0502020204030204" pitchFamily="34" charset="0"/>
                <a:cs typeface="Calibri" panose="020F0502020204030204" pitchFamily="34" charset="0"/>
              </a:rPr>
              <a:t>”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 - Mei, mother of two living with three-generation family on one income</a:t>
            </a:r>
          </a:p>
        </p:txBody>
      </p:sp>
    </p:spTree>
    <p:extLst>
      <p:ext uri="{BB962C8B-B14F-4D97-AF65-F5344CB8AC3E}">
        <p14:creationId xmlns:p14="http://schemas.microsoft.com/office/powerpoint/2010/main" val="4263300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7D0E-43BA-2222-2BAD-DEAF50E8359D}"/>
              </a:ext>
            </a:extLst>
          </p:cNvPr>
          <p:cNvSpPr>
            <a:spLocks noGrp="1"/>
          </p:cNvSpPr>
          <p:nvPr>
            <p:ph type="title"/>
          </p:nvPr>
        </p:nvSpPr>
        <p:spPr/>
        <p:txBody>
          <a:bodyPr>
            <a:normAutofit fontScale="90000"/>
          </a:bodyPr>
          <a:lstStyle/>
          <a:p>
            <a:br>
              <a:rPr lang="en-US" sz="4400" dirty="0"/>
            </a:br>
            <a:r>
              <a:rPr lang="en-US" sz="4400" dirty="0"/>
              <a:t>After the Expanded Child Tax Credit</a:t>
            </a:r>
            <a:br>
              <a:rPr lang="en-US" sz="4400" dirty="0"/>
            </a:br>
            <a:r>
              <a:rPr lang="en-US" sz="3100" dirty="0"/>
              <a:t>Some effects on NYC families in need: SHARP Impact Study </a:t>
            </a:r>
          </a:p>
        </p:txBody>
      </p:sp>
      <p:sp>
        <p:nvSpPr>
          <p:cNvPr id="10" name="Slide Number Placeholder 9">
            <a:extLst>
              <a:ext uri="{FF2B5EF4-FFF2-40B4-BE49-F238E27FC236}">
                <a16:creationId xmlns:a16="http://schemas.microsoft.com/office/drawing/2014/main" id="{9C87AA9E-BE7E-BEB1-7CB2-D2AAABE204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
        <p:nvSpPr>
          <p:cNvPr id="3" name="TextBox 2">
            <a:extLst>
              <a:ext uri="{FF2B5EF4-FFF2-40B4-BE49-F238E27FC236}">
                <a16:creationId xmlns:a16="http://schemas.microsoft.com/office/drawing/2014/main" id="{52B64FCA-89DF-C07C-2759-43DF41805507}"/>
              </a:ext>
            </a:extLst>
          </p:cNvPr>
          <p:cNvSpPr txBox="1"/>
          <p:nvPr/>
        </p:nvSpPr>
        <p:spPr>
          <a:xfrm>
            <a:off x="1097280" y="1854200"/>
            <a:ext cx="10058400" cy="3416320"/>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Some parents reported working multiple jobs to make ends meet, but were still unable to afford basic needs:</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It’s like no matter how hard you work or how much you make, you can never catch up. I literally work four jobs to feed my kids. I’m a delivery person, I’m a security guard, I’m a part-time cook, and I’m schedule coordinator for a moving company. Just to be able to manage.”</a:t>
            </a:r>
            <a:r>
              <a:rPr lang="en-US" sz="2400" dirty="0">
                <a:latin typeface="Calibri" panose="020F0502020204030204" pitchFamily="34" charset="0"/>
                <a:cs typeface="Calibri" panose="020F0502020204030204" pitchFamily="34" charset="0"/>
              </a:rPr>
              <a:t>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 - Shelley, mother of one, living with her children “doubled up” with relatives after losing her home in the first year of the pandemic </a:t>
            </a:r>
          </a:p>
        </p:txBody>
      </p:sp>
    </p:spTree>
    <p:extLst>
      <p:ext uri="{BB962C8B-B14F-4D97-AF65-F5344CB8AC3E}">
        <p14:creationId xmlns:p14="http://schemas.microsoft.com/office/powerpoint/2010/main" val="17448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7D0E-43BA-2222-2BAD-DEAF50E8359D}"/>
              </a:ext>
            </a:extLst>
          </p:cNvPr>
          <p:cNvSpPr>
            <a:spLocks noGrp="1"/>
          </p:cNvSpPr>
          <p:nvPr>
            <p:ph type="title"/>
          </p:nvPr>
        </p:nvSpPr>
        <p:spPr/>
        <p:txBody>
          <a:bodyPr>
            <a:normAutofit fontScale="90000"/>
          </a:bodyPr>
          <a:lstStyle/>
          <a:p>
            <a:br>
              <a:rPr lang="en-US" sz="4400" dirty="0"/>
            </a:br>
            <a:r>
              <a:rPr lang="en-US" sz="4400" dirty="0"/>
              <a:t>After the Expanded Child Tax Credit</a:t>
            </a:r>
            <a:br>
              <a:rPr lang="en-US" sz="4400" dirty="0"/>
            </a:br>
            <a:r>
              <a:rPr lang="en-US" sz="3100" dirty="0"/>
              <a:t>Some effects on NYC families in need: SHARP Impact Study </a:t>
            </a:r>
          </a:p>
        </p:txBody>
      </p:sp>
      <p:sp>
        <p:nvSpPr>
          <p:cNvPr id="10" name="Slide Number Placeholder 9">
            <a:extLst>
              <a:ext uri="{FF2B5EF4-FFF2-40B4-BE49-F238E27FC236}">
                <a16:creationId xmlns:a16="http://schemas.microsoft.com/office/drawing/2014/main" id="{9C87AA9E-BE7E-BEB1-7CB2-D2AAABE204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
        <p:nvSpPr>
          <p:cNvPr id="3" name="TextBox 2">
            <a:extLst>
              <a:ext uri="{FF2B5EF4-FFF2-40B4-BE49-F238E27FC236}">
                <a16:creationId xmlns:a16="http://schemas.microsoft.com/office/drawing/2014/main" id="{52B64FCA-89DF-C07C-2759-43DF41805507}"/>
              </a:ext>
            </a:extLst>
          </p:cNvPr>
          <p:cNvSpPr txBox="1"/>
          <p:nvPr/>
        </p:nvSpPr>
        <p:spPr>
          <a:xfrm>
            <a:off x="1193800" y="2006600"/>
            <a:ext cx="9961880" cy="3416320"/>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Quite a few parents who were interviewed spoke of using whatever money they earned to pay for rent and medical bills while visiting multiple food pantries every week to acquire food for their families:</a:t>
            </a:r>
          </a:p>
          <a:p>
            <a:endParaRPr lang="en-US" sz="2400" b="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“It’s not embarrassing. It’s more embarrassing that they could catch me stealing than to go to a pantry. But if I go to pantry twice, they don’t give me anything. They tell me, ‘No.’ They tell me, ‘You have to wait until it’s your turn again.’”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 			- Isabella, mother of two disabled teens</a:t>
            </a:r>
          </a:p>
        </p:txBody>
      </p:sp>
    </p:spTree>
    <p:extLst>
      <p:ext uri="{BB962C8B-B14F-4D97-AF65-F5344CB8AC3E}">
        <p14:creationId xmlns:p14="http://schemas.microsoft.com/office/powerpoint/2010/main" val="3762374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7D0E-43BA-2222-2BAD-DEAF50E8359D}"/>
              </a:ext>
            </a:extLst>
          </p:cNvPr>
          <p:cNvSpPr>
            <a:spLocks noGrp="1"/>
          </p:cNvSpPr>
          <p:nvPr>
            <p:ph type="title"/>
          </p:nvPr>
        </p:nvSpPr>
        <p:spPr/>
        <p:txBody>
          <a:bodyPr>
            <a:normAutofit/>
          </a:bodyPr>
          <a:lstStyle/>
          <a:p>
            <a:r>
              <a:rPr lang="en-US" sz="3600" dirty="0"/>
              <a:t>Generous provisions in </a:t>
            </a:r>
            <a:r>
              <a:rPr lang="en-US" sz="3600" u="sng" dirty="0"/>
              <a:t>state-level</a:t>
            </a:r>
            <a:r>
              <a:rPr lang="en-US" sz="3600" dirty="0"/>
              <a:t> CTCs across the country </a:t>
            </a:r>
            <a:r>
              <a:rPr lang="en-US" sz="3600" i="1" dirty="0"/>
              <a:t>would</a:t>
            </a:r>
            <a:r>
              <a:rPr lang="en-US" sz="3600" dirty="0"/>
              <a:t> reduce poverty dramatically</a:t>
            </a:r>
          </a:p>
        </p:txBody>
      </p:sp>
      <p:sp>
        <p:nvSpPr>
          <p:cNvPr id="10" name="Slide Number Placeholder 9">
            <a:extLst>
              <a:ext uri="{FF2B5EF4-FFF2-40B4-BE49-F238E27FC236}">
                <a16:creationId xmlns:a16="http://schemas.microsoft.com/office/drawing/2014/main" id="{9C87AA9E-BE7E-BEB1-7CB2-D2AAABE204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
        <p:nvSpPr>
          <p:cNvPr id="8" name="TextBox 7">
            <a:extLst>
              <a:ext uri="{FF2B5EF4-FFF2-40B4-BE49-F238E27FC236}">
                <a16:creationId xmlns:a16="http://schemas.microsoft.com/office/drawing/2014/main" id="{5B8F5407-8F4A-1C9C-584D-C98CB8435128}"/>
              </a:ext>
            </a:extLst>
          </p:cNvPr>
          <p:cNvSpPr txBox="1"/>
          <p:nvPr/>
        </p:nvSpPr>
        <p:spPr>
          <a:xfrm>
            <a:off x="1206500" y="1968500"/>
            <a:ext cx="9949180" cy="4616648"/>
          </a:xfrm>
          <a:prstGeom prst="rect">
            <a:avLst/>
          </a:prstGeom>
          <a:noFill/>
        </p:spPr>
        <p:txBody>
          <a:bodyPr wrap="square" rtlCol="0">
            <a:spAutoFit/>
          </a:bodyPr>
          <a:lstStyle/>
          <a:p>
            <a:pPr algn="l"/>
            <a:r>
              <a:rPr lang="en-US" sz="2400" b="0" i="0" u="none" strike="noStrike" dirty="0">
                <a:solidFill>
                  <a:srgbClr val="000000"/>
                </a:solidFill>
                <a:effectLst/>
                <a:latin typeface="Calibri" panose="020F0502020204030204" pitchFamily="34" charset="0"/>
                <a:cs typeface="Calibri" panose="020F0502020204030204" pitchFamily="34" charset="0"/>
              </a:rPr>
              <a:t>“In almost all states, a refundable state Child Tax Credit of $2,000 or less – with a 20% credit boost for young children under 6 – would achieve a 25% reduction (or more) in the child poverty rate. Most states would see a child poverty reduction of 25 percent with a base credit value between $1,200 and $1,800.”</a:t>
            </a:r>
          </a:p>
          <a:p>
            <a:pPr algn="l"/>
            <a:endParaRPr lang="en-US" sz="2400" dirty="0">
              <a:latin typeface="Calibri" panose="020F0502020204030204" pitchFamily="34" charset="0"/>
              <a:cs typeface="Calibri" panose="020F0502020204030204" pitchFamily="34" charset="0"/>
            </a:endParaRPr>
          </a:p>
          <a:p>
            <a:pPr algn="l"/>
            <a:r>
              <a:rPr lang="en-US" sz="2400" b="0" i="0" u="none" strike="noStrike" dirty="0">
                <a:solidFill>
                  <a:srgbClr val="000000"/>
                </a:solidFill>
                <a:effectLst/>
                <a:latin typeface="Calibri" panose="020F0502020204030204" pitchFamily="34" charset="0"/>
                <a:cs typeface="Calibri" panose="020F0502020204030204" pitchFamily="34" charset="0"/>
              </a:rPr>
              <a:t>“To cut child poverty rates by half, the majority of states would require a base credit value of between $3,000 and $4,500 per child plus a 20 percent boost for young children. If the federal Child Tax Credit expansion is reinstated, the same goals could be achieved through smaller state credits.”</a:t>
            </a:r>
          </a:p>
          <a:p>
            <a:pPr algn="l"/>
            <a:endParaRPr lang="en-US" sz="2400" b="0" i="0" u="none" strike="noStrike" dirty="0">
              <a:solidFill>
                <a:srgbClr val="000000"/>
              </a:solidFill>
              <a:effectLst/>
              <a:latin typeface="Calibri" panose="020F0502020204030204" pitchFamily="34" charset="0"/>
              <a:cs typeface="Calibri" panose="020F0502020204030204" pitchFamily="34" charset="0"/>
            </a:endParaRPr>
          </a:p>
          <a:p>
            <a:pPr algn="l"/>
            <a:endParaRPr lang="en-US" sz="1600" b="0" i="0" u="none" strike="noStrike" dirty="0">
              <a:solidFill>
                <a:srgbClr val="000000"/>
              </a:solidFill>
              <a:effectLst/>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059926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5F2025-9611-5D14-8EC2-4451806FF5E7}"/>
              </a:ext>
            </a:extLst>
          </p:cNvPr>
          <p:cNvSpPr>
            <a:spLocks noGrp="1"/>
          </p:cNvSpPr>
          <p:nvPr>
            <p:ph type="title"/>
          </p:nvPr>
        </p:nvSpPr>
        <p:spPr/>
        <p:txBody>
          <a:bodyPr>
            <a:normAutofit/>
          </a:bodyPr>
          <a:lstStyle/>
          <a:p>
            <a:r>
              <a:rPr lang="en-US" sz="4400" dirty="0"/>
              <a:t>What led up to the Expansion of the CTC?</a:t>
            </a:r>
          </a:p>
        </p:txBody>
      </p:sp>
      <p:sp>
        <p:nvSpPr>
          <p:cNvPr id="7" name="Slide Number Placeholder 6">
            <a:extLst>
              <a:ext uri="{FF2B5EF4-FFF2-40B4-BE49-F238E27FC236}">
                <a16:creationId xmlns:a16="http://schemas.microsoft.com/office/drawing/2014/main" id="{AD81CBD0-011A-4920-351C-AA1825679B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9" name="TextBox 8">
            <a:extLst>
              <a:ext uri="{FF2B5EF4-FFF2-40B4-BE49-F238E27FC236}">
                <a16:creationId xmlns:a16="http://schemas.microsoft.com/office/drawing/2014/main" id="{00B3C83F-AEB5-9B96-D3B0-C5098855313D}"/>
              </a:ext>
            </a:extLst>
          </p:cNvPr>
          <p:cNvSpPr txBox="1"/>
          <p:nvPr/>
        </p:nvSpPr>
        <p:spPr>
          <a:xfrm>
            <a:off x="1192696" y="1868558"/>
            <a:ext cx="9793356" cy="830997"/>
          </a:xfrm>
          <a:prstGeom prst="rect">
            <a:avLst/>
          </a:prstGeom>
          <a:noFill/>
        </p:spPr>
        <p:txBody>
          <a:bodyPr wrap="square" rtlCol="0">
            <a:spAutoFit/>
          </a:bodyPr>
          <a:lstStyle/>
          <a:p>
            <a:r>
              <a:rPr lang="en-US" sz="2400" b="0" i="0" u="none" strike="noStrike" dirty="0">
                <a:solidFill>
                  <a:srgbClr val="2A2A2A"/>
                </a:solidFill>
                <a:effectLst/>
                <a:latin typeface="Calibri" panose="020F0502020204030204" pitchFamily="34" charset="0"/>
                <a:cs typeface="Calibri" panose="020F0502020204030204" pitchFamily="34" charset="0"/>
              </a:rPr>
              <a:t>Right from the start of the pandemic, those who could least afford it were hit more quickly and harder. Employment loss was one measure of this. </a:t>
            </a:r>
            <a:endParaRPr lang="en-US" sz="2400" dirty="0">
              <a:latin typeface="Calibri" panose="020F0502020204030204" pitchFamily="34" charset="0"/>
              <a:cs typeface="Calibri" panose="020F0502020204030204" pitchFamily="34" charset="0"/>
            </a:endParaRPr>
          </a:p>
        </p:txBody>
      </p:sp>
      <p:graphicFrame>
        <p:nvGraphicFramePr>
          <p:cNvPr id="10" name="Chart 9">
            <a:extLst>
              <a:ext uri="{FF2B5EF4-FFF2-40B4-BE49-F238E27FC236}">
                <a16:creationId xmlns:a16="http://schemas.microsoft.com/office/drawing/2014/main" id="{47C3D000-398E-67DF-316D-C96A3591A367}"/>
              </a:ext>
            </a:extLst>
          </p:cNvPr>
          <p:cNvGraphicFramePr>
            <a:graphicFrameLocks/>
          </p:cNvGraphicFramePr>
          <p:nvPr>
            <p:extLst>
              <p:ext uri="{D42A27DB-BD31-4B8C-83A1-F6EECF244321}">
                <p14:modId xmlns:p14="http://schemas.microsoft.com/office/powerpoint/2010/main" val="2853169733"/>
              </p:ext>
            </p:extLst>
          </p:nvPr>
        </p:nvGraphicFramePr>
        <p:xfrm>
          <a:off x="2319130" y="2805571"/>
          <a:ext cx="7036905" cy="28531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4629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7D0E-43BA-2222-2BAD-DEAF50E8359D}"/>
              </a:ext>
            </a:extLst>
          </p:cNvPr>
          <p:cNvSpPr>
            <a:spLocks noGrp="1"/>
          </p:cNvSpPr>
          <p:nvPr>
            <p:ph type="title"/>
          </p:nvPr>
        </p:nvSpPr>
        <p:spPr/>
        <p:txBody>
          <a:bodyPr>
            <a:normAutofit/>
          </a:bodyPr>
          <a:lstStyle/>
          <a:p>
            <a:r>
              <a:rPr lang="en-US" sz="4000" u="sng" dirty="0"/>
              <a:t>State-level CTCs</a:t>
            </a:r>
            <a:r>
              <a:rPr lang="en-US" sz="4000" dirty="0"/>
              <a:t> are now seen as an answer to child poverty by many</a:t>
            </a:r>
          </a:p>
        </p:txBody>
      </p:sp>
      <p:sp>
        <p:nvSpPr>
          <p:cNvPr id="10" name="Slide Number Placeholder 9">
            <a:extLst>
              <a:ext uri="{FF2B5EF4-FFF2-40B4-BE49-F238E27FC236}">
                <a16:creationId xmlns:a16="http://schemas.microsoft.com/office/drawing/2014/main" id="{9C87AA9E-BE7E-BEB1-7CB2-D2AAABE204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
        <p:nvSpPr>
          <p:cNvPr id="3" name="TextBox 2">
            <a:extLst>
              <a:ext uri="{FF2B5EF4-FFF2-40B4-BE49-F238E27FC236}">
                <a16:creationId xmlns:a16="http://schemas.microsoft.com/office/drawing/2014/main" id="{ADB7A7F8-8B21-3A73-9F44-78D040D711DE}"/>
              </a:ext>
            </a:extLst>
          </p:cNvPr>
          <p:cNvSpPr txBox="1"/>
          <p:nvPr/>
        </p:nvSpPr>
        <p:spPr>
          <a:xfrm>
            <a:off x="982057" y="1737360"/>
            <a:ext cx="10115203" cy="5109091"/>
          </a:xfrm>
          <a:prstGeom prst="rect">
            <a:avLst/>
          </a:prstGeom>
          <a:noFill/>
        </p:spPr>
        <p:txBody>
          <a:bodyPr wrap="square" rtlCol="0">
            <a:spAutoFit/>
          </a:bodyPr>
          <a:lstStyle/>
          <a:p>
            <a:pPr algn="l"/>
            <a:r>
              <a:rPr lang="en-US" sz="2800" b="0" i="0" u="none" strike="noStrike" dirty="0">
                <a:solidFill>
                  <a:srgbClr val="000000"/>
                </a:solidFill>
                <a:effectLst/>
                <a:latin typeface="Calibri" panose="020F0502020204030204" pitchFamily="34" charset="0"/>
                <a:cs typeface="Calibri" panose="020F0502020204030204" pitchFamily="34" charset="0"/>
              </a:rPr>
              <a:t>Fourteen states now provide </a:t>
            </a:r>
            <a:r>
              <a:rPr lang="en-US" sz="2800" b="0" i="0" u="sng" strike="noStrike" dirty="0">
                <a:solidFill>
                  <a:srgbClr val="000000"/>
                </a:solidFill>
                <a:effectLst/>
                <a:latin typeface="Calibri" panose="020F0502020204030204" pitchFamily="34" charset="0"/>
                <a:cs typeface="Calibri" panose="020F0502020204030204" pitchFamily="34" charset="0"/>
              </a:rPr>
              <a:t>permanent</a:t>
            </a:r>
            <a:r>
              <a:rPr lang="en-US" sz="2800" b="0" i="0" u="none" strike="noStrike" dirty="0">
                <a:solidFill>
                  <a:srgbClr val="000000"/>
                </a:solidFill>
                <a:effectLst/>
                <a:latin typeface="Calibri" panose="020F0502020204030204" pitchFamily="34" charset="0"/>
                <a:cs typeface="Calibri" panose="020F0502020204030204" pitchFamily="34" charset="0"/>
              </a:rPr>
              <a:t> Child Tax Credits: </a:t>
            </a:r>
          </a:p>
          <a:p>
            <a:pPr marL="342900" lvl="1" indent="-342900">
              <a:buFont typeface="Arial" panose="020B0604020202020204" pitchFamily="34" charset="0"/>
              <a:buChar char="•"/>
            </a:pPr>
            <a:r>
              <a:rPr lang="en-US" sz="2800" b="0" i="0" u="none" strike="noStrike" dirty="0">
                <a:solidFill>
                  <a:srgbClr val="000000"/>
                </a:solidFill>
                <a:effectLst/>
                <a:latin typeface="Calibri" panose="020F0502020204030204" pitchFamily="34" charset="0"/>
                <a:cs typeface="Calibri" panose="020F0502020204030204" pitchFamily="34" charset="0"/>
              </a:rPr>
              <a:t>The eleven states with fully refundable Child Tax Credits in 2024 are California, Colorado, Maine, Maryland, Massachusetts, Minnesota, New Jersey, New Mexico, New York, Oregon, and Vermont. </a:t>
            </a:r>
          </a:p>
          <a:p>
            <a:pPr marL="342900" lvl="1" indent="-342900">
              <a:buFont typeface="Arial" panose="020B0604020202020204" pitchFamily="34" charset="0"/>
              <a:buChar char="•"/>
            </a:pPr>
            <a:r>
              <a:rPr lang="en-US" sz="2800" b="0" i="0" u="none" strike="noStrike" dirty="0">
                <a:solidFill>
                  <a:srgbClr val="000000"/>
                </a:solidFill>
                <a:effectLst/>
                <a:latin typeface="Calibri" panose="020F0502020204030204" pitchFamily="34" charset="0"/>
                <a:cs typeface="Calibri" panose="020F0502020204030204" pitchFamily="34" charset="0"/>
              </a:rPr>
              <a:t>Idaho</a:t>
            </a:r>
            <a:r>
              <a:rPr lang="en-US" sz="2800" dirty="0">
                <a:latin typeface="Calibri" panose="020F0502020204030204" pitchFamily="34" charset="0"/>
                <a:cs typeface="Calibri" panose="020F0502020204030204" pitchFamily="34" charset="0"/>
              </a:rPr>
              <a:t>,</a:t>
            </a:r>
            <a:r>
              <a:rPr lang="en-US" sz="2800" b="0" i="0" u="none" strike="noStrike" dirty="0">
                <a:solidFill>
                  <a:srgbClr val="000000"/>
                </a:solidFill>
                <a:effectLst/>
                <a:latin typeface="Calibri" panose="020F0502020204030204" pitchFamily="34" charset="0"/>
                <a:cs typeface="Calibri" panose="020F0502020204030204" pitchFamily="34" charset="0"/>
              </a:rPr>
              <a:t> Oklahoma, and Utah offer nonrefundable credits.</a:t>
            </a:r>
          </a:p>
          <a:p>
            <a:pPr marL="342900" lvl="1" indent="-3429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lvl="1"/>
            <a:r>
              <a:rPr lang="en-US" sz="2800" b="0" i="0" u="none" strike="noStrike" dirty="0">
                <a:solidFill>
                  <a:srgbClr val="000000"/>
                </a:solidFill>
                <a:effectLst/>
                <a:latin typeface="Calibri" panose="020F0502020204030204" pitchFamily="34" charset="0"/>
                <a:cs typeface="Calibri" panose="020F0502020204030204" pitchFamily="34" charset="0"/>
              </a:rPr>
              <a:t>Three of these states created their new CTC programs in 2023: Minnesota, Oregon, and Utah. </a:t>
            </a:r>
            <a:r>
              <a:rPr lang="en-US" sz="2000" b="0" i="0" u="none" strike="noStrike" dirty="0">
                <a:solidFill>
                  <a:srgbClr val="000000"/>
                </a:solidFill>
                <a:effectLst/>
                <a:latin typeface="Calibri" panose="020F0502020204030204" pitchFamily="34" charset="0"/>
                <a:cs typeface="Calibri" panose="020F0502020204030204" pitchFamily="34" charset="0"/>
              </a:rPr>
              <a:t> </a:t>
            </a:r>
          </a:p>
          <a:p>
            <a:pPr lvl="1"/>
            <a:endParaRPr lang="en-US" sz="2000" b="0" i="0" u="none" strike="noStrike" dirty="0">
              <a:solidFill>
                <a:srgbClr val="000000"/>
              </a:solidFill>
              <a:effectLst/>
              <a:latin typeface="Calibri" panose="020F0502020204030204" pitchFamily="34" charset="0"/>
              <a:cs typeface="Calibri" panose="020F0502020204030204" pitchFamily="34" charset="0"/>
            </a:endParaRPr>
          </a:p>
          <a:p>
            <a:pPr lvl="1"/>
            <a:endParaRPr lang="en-US" sz="2000" b="0" i="0" u="none" strike="noStrike" dirty="0">
              <a:solidFill>
                <a:srgbClr val="000000"/>
              </a:solidFill>
              <a:effectLst/>
              <a:latin typeface="Calibri" panose="020F0502020204030204" pitchFamily="34" charset="0"/>
              <a:cs typeface="Calibri" panose="020F0502020204030204" pitchFamily="34" charset="0"/>
            </a:endParaRPr>
          </a:p>
          <a:p>
            <a:pPr algn="l"/>
            <a:endParaRPr lang="en-US" sz="2000" b="0" i="0" u="none" strike="noStrike" dirty="0">
              <a:solidFill>
                <a:srgbClr val="000000"/>
              </a:solidFill>
              <a:effectLst/>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79791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7D0E-43BA-2222-2BAD-DEAF50E8359D}"/>
              </a:ext>
            </a:extLst>
          </p:cNvPr>
          <p:cNvSpPr>
            <a:spLocks noGrp="1"/>
          </p:cNvSpPr>
          <p:nvPr>
            <p:ph type="title"/>
          </p:nvPr>
        </p:nvSpPr>
        <p:spPr/>
        <p:txBody>
          <a:bodyPr>
            <a:normAutofit/>
          </a:bodyPr>
          <a:lstStyle/>
          <a:p>
            <a:pPr>
              <a:spcAft>
                <a:spcPts val="1200"/>
              </a:spcAft>
            </a:pPr>
            <a:r>
              <a:rPr lang="en-US" sz="3600" dirty="0"/>
              <a:t>Legislative provisions of Child Tax Credits that are critical to reducing poverty levels</a:t>
            </a:r>
          </a:p>
        </p:txBody>
      </p:sp>
      <p:sp>
        <p:nvSpPr>
          <p:cNvPr id="10" name="Slide Number Placeholder 9">
            <a:extLst>
              <a:ext uri="{FF2B5EF4-FFF2-40B4-BE49-F238E27FC236}">
                <a16:creationId xmlns:a16="http://schemas.microsoft.com/office/drawing/2014/main" id="{9C87AA9E-BE7E-BEB1-7CB2-D2AAABE204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graphicFrame>
        <p:nvGraphicFramePr>
          <p:cNvPr id="3" name="Table 2">
            <a:extLst>
              <a:ext uri="{FF2B5EF4-FFF2-40B4-BE49-F238E27FC236}">
                <a16:creationId xmlns:a16="http://schemas.microsoft.com/office/drawing/2014/main" id="{0775EC20-2E78-549C-E74B-EEC4BF938BF9}"/>
              </a:ext>
            </a:extLst>
          </p:cNvPr>
          <p:cNvGraphicFramePr>
            <a:graphicFrameLocks noGrp="1"/>
          </p:cNvGraphicFramePr>
          <p:nvPr>
            <p:extLst>
              <p:ext uri="{D42A27DB-BD31-4B8C-83A1-F6EECF244321}">
                <p14:modId xmlns:p14="http://schemas.microsoft.com/office/powerpoint/2010/main" val="1457495552"/>
              </p:ext>
            </p:extLst>
          </p:nvPr>
        </p:nvGraphicFramePr>
        <p:xfrm>
          <a:off x="1122680" y="1743480"/>
          <a:ext cx="10058400" cy="3917260"/>
        </p:xfrm>
        <a:graphic>
          <a:graphicData uri="http://schemas.openxmlformats.org/drawingml/2006/table">
            <a:tbl>
              <a:tblPr firstRow="1" bandRow="1">
                <a:tableStyleId>{5C22544A-7EE6-4342-B048-85BDC9FD1C3A}</a:tableStyleId>
              </a:tblPr>
              <a:tblGrid>
                <a:gridCol w="3411220">
                  <a:extLst>
                    <a:ext uri="{9D8B030D-6E8A-4147-A177-3AD203B41FA5}">
                      <a16:colId xmlns:a16="http://schemas.microsoft.com/office/drawing/2014/main" val="1374042329"/>
                    </a:ext>
                  </a:extLst>
                </a:gridCol>
                <a:gridCol w="6647180">
                  <a:extLst>
                    <a:ext uri="{9D8B030D-6E8A-4147-A177-3AD203B41FA5}">
                      <a16:colId xmlns:a16="http://schemas.microsoft.com/office/drawing/2014/main" val="3639791636"/>
                    </a:ext>
                  </a:extLst>
                </a:gridCol>
              </a:tblGrid>
              <a:tr h="716934">
                <a:tc>
                  <a:txBody>
                    <a:bodyPr/>
                    <a:lstStyle/>
                    <a:p>
                      <a:r>
                        <a:rPr lang="en-US" sz="1800" dirty="0">
                          <a:latin typeface="Calibri" panose="020F0502020204030204" pitchFamily="34" charset="0"/>
                          <a:cs typeface="Calibri" panose="020F0502020204030204" pitchFamily="34" charset="0"/>
                        </a:rPr>
                        <a:t>This provision:</a:t>
                      </a:r>
                    </a:p>
                  </a:txBody>
                  <a:tcPr anchor="ctr"/>
                </a:tc>
                <a:tc>
                  <a:txBody>
                    <a:bodyPr/>
                    <a:lstStyle/>
                    <a:p>
                      <a:r>
                        <a:rPr lang="en-US" sz="1800" dirty="0">
                          <a:latin typeface="Calibri" panose="020F0502020204030204" pitchFamily="34" charset="0"/>
                          <a:cs typeface="Calibri" panose="020F0502020204030204" pitchFamily="34" charset="0"/>
                        </a:rPr>
                        <a:t>Means that:</a:t>
                      </a:r>
                    </a:p>
                  </a:txBody>
                  <a:tcPr anchor="ctr"/>
                </a:tc>
                <a:extLst>
                  <a:ext uri="{0D108BD9-81ED-4DB2-BD59-A6C34878D82A}">
                    <a16:rowId xmlns:a16="http://schemas.microsoft.com/office/drawing/2014/main" val="3170492252"/>
                  </a:ext>
                </a:extLst>
              </a:tr>
              <a:tr h="640006">
                <a:tc>
                  <a:txBody>
                    <a:bodyPr/>
                    <a:lstStyle/>
                    <a:p>
                      <a:r>
                        <a:rPr lang="en-US" sz="1800" dirty="0">
                          <a:latin typeface="Calibri" panose="020F0502020204030204" pitchFamily="34" charset="0"/>
                          <a:cs typeface="Calibri" panose="020F0502020204030204" pitchFamily="34" charset="0"/>
                        </a:rPr>
                        <a:t>Fully refundable</a:t>
                      </a:r>
                    </a:p>
                  </a:txBody>
                  <a:tcPr/>
                </a:tc>
                <a:tc>
                  <a:txBody>
                    <a:bodyPr/>
                    <a:lstStyle/>
                    <a:p>
                      <a:r>
                        <a:rPr lang="en-US" sz="1800" b="1" dirty="0">
                          <a:latin typeface="Calibri" panose="020F0502020204030204" pitchFamily="34" charset="0"/>
                          <a:cs typeface="Calibri" panose="020F0502020204030204" pitchFamily="34" charset="0"/>
                        </a:rPr>
                        <a:t>The full amount of the credit can be refunded to families who do not have tax liabilities, regardless of their income.</a:t>
                      </a:r>
                    </a:p>
                  </a:txBody>
                  <a:tcPr/>
                </a:tc>
                <a:extLst>
                  <a:ext uri="{0D108BD9-81ED-4DB2-BD59-A6C34878D82A}">
                    <a16:rowId xmlns:a16="http://schemas.microsoft.com/office/drawing/2014/main" val="1251700398"/>
                  </a:ext>
                </a:extLst>
              </a:tr>
              <a:tr h="640006">
                <a:tc>
                  <a:txBody>
                    <a:bodyPr/>
                    <a:lstStyle/>
                    <a:p>
                      <a:r>
                        <a:rPr lang="en-US" sz="1800" dirty="0">
                          <a:latin typeface="Calibri" panose="020F0502020204030204" pitchFamily="34" charset="0"/>
                          <a:cs typeface="Calibri" panose="020F0502020204030204" pitchFamily="34" charset="0"/>
                        </a:rPr>
                        <a:t>Available without minimum income requirement</a:t>
                      </a:r>
                    </a:p>
                  </a:txBody>
                  <a:tcPr/>
                </a:tc>
                <a:tc>
                  <a:txBody>
                    <a:bodyPr/>
                    <a:lstStyle/>
                    <a:p>
                      <a:r>
                        <a:rPr lang="en-US" sz="1800" b="1" dirty="0">
                          <a:latin typeface="Calibri" panose="020F0502020204030204" pitchFamily="34" charset="0"/>
                          <a:cs typeface="Calibri" panose="020F0502020204030204" pitchFamily="34" charset="0"/>
                        </a:rPr>
                        <a:t>Families with low income, or no income, are eligible to receive the credit. (Requires full refundability.)</a:t>
                      </a:r>
                    </a:p>
                  </a:txBody>
                  <a:tcPr/>
                </a:tc>
                <a:extLst>
                  <a:ext uri="{0D108BD9-81ED-4DB2-BD59-A6C34878D82A}">
                    <a16:rowId xmlns:a16="http://schemas.microsoft.com/office/drawing/2014/main" val="3278231817"/>
                  </a:ext>
                </a:extLst>
              </a:tr>
              <a:tr h="640006">
                <a:tc>
                  <a:txBody>
                    <a:bodyPr/>
                    <a:lstStyle/>
                    <a:p>
                      <a:r>
                        <a:rPr lang="en-US" sz="1800" dirty="0">
                          <a:latin typeface="Calibri" panose="020F0502020204030204" pitchFamily="34" charset="0"/>
                          <a:cs typeface="Calibri" panose="020F0502020204030204" pitchFamily="34" charset="0"/>
                        </a:rPr>
                        <a:t>Size of the credit</a:t>
                      </a:r>
                    </a:p>
                  </a:txBody>
                  <a:tcPr/>
                </a:tc>
                <a:tc>
                  <a:txBody>
                    <a:bodyPr/>
                    <a:lstStyle/>
                    <a:p>
                      <a:r>
                        <a:rPr lang="en-US" sz="1800" b="1" dirty="0">
                          <a:latin typeface="Calibri" panose="020F0502020204030204" pitchFamily="34" charset="0"/>
                          <a:cs typeface="Calibri" panose="020F0502020204030204" pitchFamily="34" charset="0"/>
                        </a:rPr>
                        <a:t>More generous credits are more effective in reducing child poverty.</a:t>
                      </a:r>
                    </a:p>
                  </a:txBody>
                  <a:tcPr/>
                </a:tc>
                <a:extLst>
                  <a:ext uri="{0D108BD9-81ED-4DB2-BD59-A6C34878D82A}">
                    <a16:rowId xmlns:a16="http://schemas.microsoft.com/office/drawing/2014/main" val="3484533964"/>
                  </a:ext>
                </a:extLst>
              </a:tr>
              <a:tr h="588049">
                <a:tc>
                  <a:txBody>
                    <a:bodyPr/>
                    <a:lstStyle/>
                    <a:p>
                      <a:r>
                        <a:rPr lang="en-US" sz="1800" b="0" i="0" u="none" strike="noStrike" dirty="0">
                          <a:solidFill>
                            <a:srgbClr val="000000"/>
                          </a:solidFill>
                          <a:effectLst/>
                          <a:latin typeface="Calibri" panose="020F0502020204030204" pitchFamily="34" charset="0"/>
                          <a:cs typeface="Calibri" panose="020F0502020204030204" pitchFamily="34" charset="0"/>
                        </a:rPr>
                        <a:t>Maximum credit amount per child rather than per household</a:t>
                      </a:r>
                      <a:endParaRPr lang="en-US" sz="1800" dirty="0">
                        <a:latin typeface="Calibri" panose="020F0502020204030204" pitchFamily="34" charset="0"/>
                        <a:cs typeface="Calibri" panose="020F0502020204030204" pitchFamily="34" charset="0"/>
                      </a:endParaRPr>
                    </a:p>
                  </a:txBody>
                  <a:tcPr/>
                </a:tc>
                <a:tc>
                  <a:txBody>
                    <a:bodyPr/>
                    <a:lstStyle/>
                    <a:p>
                      <a:r>
                        <a:rPr lang="en-US" sz="1800" b="1" dirty="0">
                          <a:latin typeface="Calibri" panose="020F0502020204030204" pitchFamily="34" charset="0"/>
                          <a:cs typeface="Calibri" panose="020F0502020204030204" pitchFamily="34" charset="0"/>
                        </a:rPr>
                        <a:t>Support larger families equitably.</a:t>
                      </a:r>
                    </a:p>
                  </a:txBody>
                  <a:tcPr/>
                </a:tc>
                <a:extLst>
                  <a:ext uri="{0D108BD9-81ED-4DB2-BD59-A6C34878D82A}">
                    <a16:rowId xmlns:a16="http://schemas.microsoft.com/office/drawing/2014/main" val="3079410600"/>
                  </a:ext>
                </a:extLst>
              </a:tr>
              <a:tr h="588049">
                <a:tc>
                  <a:txBody>
                    <a:bodyPr/>
                    <a:lstStyle/>
                    <a:p>
                      <a:r>
                        <a:rPr lang="en-US" sz="1800" dirty="0">
                          <a:latin typeface="Calibri" panose="020F0502020204030204" pitchFamily="34" charset="0"/>
                          <a:cs typeface="Calibri" panose="020F0502020204030204" pitchFamily="34" charset="0"/>
                        </a:rPr>
                        <a:t>Advance payments</a:t>
                      </a:r>
                    </a:p>
                  </a:txBody>
                  <a:tcPr/>
                </a:tc>
                <a:tc>
                  <a:txBody>
                    <a:bodyPr/>
                    <a:lstStyle/>
                    <a:p>
                      <a:r>
                        <a:rPr lang="en-US" sz="1800" b="1" dirty="0">
                          <a:latin typeface="Calibri" panose="020F0502020204030204" pitchFamily="34" charset="0"/>
                          <a:cs typeface="Calibri" panose="020F0502020204030204" pitchFamily="34" charset="0"/>
                        </a:rPr>
                        <a:t>Smaller monthly cash payments; very helpful in meeting basic needs and alleviating family stress.</a:t>
                      </a:r>
                    </a:p>
                  </a:txBody>
                  <a:tcPr/>
                </a:tc>
                <a:extLst>
                  <a:ext uri="{0D108BD9-81ED-4DB2-BD59-A6C34878D82A}">
                    <a16:rowId xmlns:a16="http://schemas.microsoft.com/office/drawing/2014/main" val="2792200626"/>
                  </a:ext>
                </a:extLst>
              </a:tr>
            </a:tbl>
          </a:graphicData>
        </a:graphic>
      </p:graphicFrame>
    </p:spTree>
    <p:extLst>
      <p:ext uri="{BB962C8B-B14F-4D97-AF65-F5344CB8AC3E}">
        <p14:creationId xmlns:p14="http://schemas.microsoft.com/office/powerpoint/2010/main" val="1191845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7D0E-43BA-2222-2BAD-DEAF50E8359D}"/>
              </a:ext>
            </a:extLst>
          </p:cNvPr>
          <p:cNvSpPr>
            <a:spLocks noGrp="1"/>
          </p:cNvSpPr>
          <p:nvPr>
            <p:ph type="title"/>
          </p:nvPr>
        </p:nvSpPr>
        <p:spPr/>
        <p:txBody>
          <a:bodyPr>
            <a:normAutofit/>
          </a:bodyPr>
          <a:lstStyle/>
          <a:p>
            <a:pPr>
              <a:spcAft>
                <a:spcPts val="1200"/>
              </a:spcAft>
            </a:pPr>
            <a:r>
              <a:rPr lang="en-US" sz="3600" dirty="0"/>
              <a:t>Legislative provisions of Minnesota’s new Child Tax Credit</a:t>
            </a:r>
          </a:p>
        </p:txBody>
      </p:sp>
      <p:sp>
        <p:nvSpPr>
          <p:cNvPr id="10" name="Slide Number Placeholder 9">
            <a:extLst>
              <a:ext uri="{FF2B5EF4-FFF2-40B4-BE49-F238E27FC236}">
                <a16:creationId xmlns:a16="http://schemas.microsoft.com/office/drawing/2014/main" id="{9C87AA9E-BE7E-BEB1-7CB2-D2AAABE204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graphicFrame>
        <p:nvGraphicFramePr>
          <p:cNvPr id="3" name="Table 2">
            <a:extLst>
              <a:ext uri="{FF2B5EF4-FFF2-40B4-BE49-F238E27FC236}">
                <a16:creationId xmlns:a16="http://schemas.microsoft.com/office/drawing/2014/main" id="{0775EC20-2E78-549C-E74B-EEC4BF938BF9}"/>
              </a:ext>
            </a:extLst>
          </p:cNvPr>
          <p:cNvGraphicFramePr>
            <a:graphicFrameLocks noGrp="1"/>
          </p:cNvGraphicFramePr>
          <p:nvPr>
            <p:extLst>
              <p:ext uri="{D42A27DB-BD31-4B8C-83A1-F6EECF244321}">
                <p14:modId xmlns:p14="http://schemas.microsoft.com/office/powerpoint/2010/main" val="1252725228"/>
              </p:ext>
            </p:extLst>
          </p:nvPr>
        </p:nvGraphicFramePr>
        <p:xfrm>
          <a:off x="1122680" y="1743480"/>
          <a:ext cx="10058400" cy="3917260"/>
        </p:xfrm>
        <a:graphic>
          <a:graphicData uri="http://schemas.openxmlformats.org/drawingml/2006/table">
            <a:tbl>
              <a:tblPr firstRow="1" bandRow="1">
                <a:tableStyleId>{5C22544A-7EE6-4342-B048-85BDC9FD1C3A}</a:tableStyleId>
              </a:tblPr>
              <a:tblGrid>
                <a:gridCol w="3411220">
                  <a:extLst>
                    <a:ext uri="{9D8B030D-6E8A-4147-A177-3AD203B41FA5}">
                      <a16:colId xmlns:a16="http://schemas.microsoft.com/office/drawing/2014/main" val="1374042329"/>
                    </a:ext>
                  </a:extLst>
                </a:gridCol>
                <a:gridCol w="6647180">
                  <a:extLst>
                    <a:ext uri="{9D8B030D-6E8A-4147-A177-3AD203B41FA5}">
                      <a16:colId xmlns:a16="http://schemas.microsoft.com/office/drawing/2014/main" val="3639791636"/>
                    </a:ext>
                  </a:extLst>
                </a:gridCol>
              </a:tblGrid>
              <a:tr h="716934">
                <a:tc>
                  <a:txBody>
                    <a:bodyPr/>
                    <a:lstStyle/>
                    <a:p>
                      <a:r>
                        <a:rPr lang="en-US" sz="1800" dirty="0">
                          <a:latin typeface="Calibri" panose="020F0502020204030204" pitchFamily="34" charset="0"/>
                          <a:cs typeface="Calibri" panose="020F0502020204030204" pitchFamily="34" charset="0"/>
                        </a:rPr>
                        <a:t>This provision:</a:t>
                      </a:r>
                    </a:p>
                  </a:txBody>
                  <a:tcPr anchor="ctr"/>
                </a:tc>
                <a:tc>
                  <a:txBody>
                    <a:bodyPr/>
                    <a:lstStyle/>
                    <a:p>
                      <a:r>
                        <a:rPr lang="en-US" sz="1800" dirty="0">
                          <a:latin typeface="Calibri" panose="020F0502020204030204" pitchFamily="34" charset="0"/>
                          <a:cs typeface="Calibri" panose="020F0502020204030204" pitchFamily="34" charset="0"/>
                        </a:rPr>
                        <a:t>Under Minnesota’s CTC:</a:t>
                      </a:r>
                    </a:p>
                  </a:txBody>
                  <a:tcPr anchor="ctr"/>
                </a:tc>
                <a:extLst>
                  <a:ext uri="{0D108BD9-81ED-4DB2-BD59-A6C34878D82A}">
                    <a16:rowId xmlns:a16="http://schemas.microsoft.com/office/drawing/2014/main" val="3170492252"/>
                  </a:ext>
                </a:extLst>
              </a:tr>
              <a:tr h="640006">
                <a:tc>
                  <a:txBody>
                    <a:bodyPr/>
                    <a:lstStyle/>
                    <a:p>
                      <a:r>
                        <a:rPr lang="en-US" sz="1800" dirty="0">
                          <a:latin typeface="Calibri" panose="020F0502020204030204" pitchFamily="34" charset="0"/>
                          <a:cs typeface="Calibri" panose="020F0502020204030204" pitchFamily="34" charset="0"/>
                        </a:rPr>
                        <a:t>Fully refundable</a:t>
                      </a:r>
                    </a:p>
                  </a:txBody>
                  <a:tcPr/>
                </a:tc>
                <a:tc>
                  <a:txBody>
                    <a:bodyPr/>
                    <a:lstStyle/>
                    <a:p>
                      <a:r>
                        <a:rPr lang="en-US" sz="1800" b="1" dirty="0">
                          <a:latin typeface="Calibri" panose="020F0502020204030204" pitchFamily="34" charset="0"/>
                          <a:cs typeface="Calibri" panose="020F0502020204030204" pitchFamily="34" charset="0"/>
                        </a:rPr>
                        <a:t>The full amount of the credit can be refunded to all families who do not have tax liabilities, regardless of their income.</a:t>
                      </a:r>
                    </a:p>
                  </a:txBody>
                  <a:tcPr/>
                </a:tc>
                <a:extLst>
                  <a:ext uri="{0D108BD9-81ED-4DB2-BD59-A6C34878D82A}">
                    <a16:rowId xmlns:a16="http://schemas.microsoft.com/office/drawing/2014/main" val="1251700398"/>
                  </a:ext>
                </a:extLst>
              </a:tr>
              <a:tr h="640006">
                <a:tc>
                  <a:txBody>
                    <a:bodyPr/>
                    <a:lstStyle/>
                    <a:p>
                      <a:r>
                        <a:rPr lang="en-US" sz="1800" dirty="0">
                          <a:latin typeface="Calibri" panose="020F0502020204030204" pitchFamily="34" charset="0"/>
                          <a:cs typeface="Calibri" panose="020F0502020204030204" pitchFamily="34" charset="0"/>
                        </a:rPr>
                        <a:t>Available without minimum income requirement</a:t>
                      </a:r>
                    </a:p>
                  </a:txBody>
                  <a:tcPr/>
                </a:tc>
                <a:tc>
                  <a:txBody>
                    <a:bodyPr/>
                    <a:lstStyle/>
                    <a:p>
                      <a:r>
                        <a:rPr lang="en-US" sz="1800" b="1" dirty="0">
                          <a:latin typeface="Calibri" panose="020F0502020204030204" pitchFamily="34" charset="0"/>
                          <a:cs typeface="Calibri" panose="020F0502020204030204" pitchFamily="34" charset="0"/>
                        </a:rPr>
                        <a:t>No minimum income requirements. (</a:t>
                      </a:r>
                      <a:r>
                        <a:rPr lang="en-US" sz="1800" b="1" i="0" u="none" strike="noStrike" cap="none" dirty="0">
                          <a:solidFill>
                            <a:schemeClr val="dk1"/>
                          </a:solidFill>
                          <a:effectLst/>
                          <a:latin typeface="Calibri" panose="020F0502020204030204" pitchFamily="34" charset="0"/>
                          <a:ea typeface="+mn-ea"/>
                          <a:cs typeface="Calibri" panose="020F0502020204030204" pitchFamily="34" charset="0"/>
                          <a:sym typeface="Arial"/>
                        </a:rPr>
                        <a:t>The credit phases out if income is over $29,500, or $35,000 for Married Filing Jointly).</a:t>
                      </a:r>
                      <a:endParaRPr lang="en-US" sz="18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78231817"/>
                  </a:ext>
                </a:extLst>
              </a:tr>
              <a:tr h="640006">
                <a:tc>
                  <a:txBody>
                    <a:bodyPr/>
                    <a:lstStyle/>
                    <a:p>
                      <a:r>
                        <a:rPr lang="en-US" sz="1800" dirty="0">
                          <a:latin typeface="Calibri" panose="020F0502020204030204" pitchFamily="34" charset="0"/>
                          <a:cs typeface="Calibri" panose="020F0502020204030204" pitchFamily="34" charset="0"/>
                        </a:rPr>
                        <a:t>Size of the credit</a:t>
                      </a:r>
                    </a:p>
                  </a:txBody>
                  <a:tcPr/>
                </a:tc>
                <a:tc>
                  <a:txBody>
                    <a:bodyPr/>
                    <a:lstStyle/>
                    <a:p>
                      <a:r>
                        <a:rPr lang="en-US" sz="1800" b="1" dirty="0">
                          <a:latin typeface="Calibri" panose="020F0502020204030204" pitchFamily="34" charset="0"/>
                          <a:cs typeface="Calibri" panose="020F0502020204030204" pitchFamily="34" charset="0"/>
                        </a:rPr>
                        <a:t>$1,750 per child.</a:t>
                      </a:r>
                    </a:p>
                  </a:txBody>
                  <a:tcPr/>
                </a:tc>
                <a:extLst>
                  <a:ext uri="{0D108BD9-81ED-4DB2-BD59-A6C34878D82A}">
                    <a16:rowId xmlns:a16="http://schemas.microsoft.com/office/drawing/2014/main" val="3484533964"/>
                  </a:ext>
                </a:extLst>
              </a:tr>
              <a:tr h="588049">
                <a:tc>
                  <a:txBody>
                    <a:bodyPr/>
                    <a:lstStyle/>
                    <a:p>
                      <a:r>
                        <a:rPr lang="en-US" sz="1800" b="0" i="0" u="none" strike="noStrike" dirty="0">
                          <a:solidFill>
                            <a:srgbClr val="000000"/>
                          </a:solidFill>
                          <a:effectLst/>
                          <a:latin typeface="Calibri" panose="020F0502020204030204" pitchFamily="34" charset="0"/>
                          <a:cs typeface="Calibri" panose="020F0502020204030204" pitchFamily="34" charset="0"/>
                        </a:rPr>
                        <a:t>A maximum amount per child rather than per household</a:t>
                      </a:r>
                      <a:endParaRPr lang="en-US" sz="1800" dirty="0">
                        <a:latin typeface="Calibri" panose="020F0502020204030204" pitchFamily="34" charset="0"/>
                        <a:cs typeface="Calibri" panose="020F0502020204030204" pitchFamily="34" charset="0"/>
                      </a:endParaRPr>
                    </a:p>
                  </a:txBody>
                  <a:tcPr/>
                </a:tc>
                <a:tc>
                  <a:txBody>
                    <a:bodyPr/>
                    <a:lstStyle/>
                    <a:p>
                      <a:r>
                        <a:rPr lang="en-US" sz="1800" b="1" dirty="0">
                          <a:latin typeface="Calibri" panose="020F0502020204030204" pitchFamily="34" charset="0"/>
                          <a:cs typeface="Calibri" panose="020F0502020204030204" pitchFamily="34" charset="0"/>
                        </a:rPr>
                        <a:t>Available for every dependent child in the family who is under 18. </a:t>
                      </a:r>
                    </a:p>
                  </a:txBody>
                  <a:tcPr/>
                </a:tc>
                <a:extLst>
                  <a:ext uri="{0D108BD9-81ED-4DB2-BD59-A6C34878D82A}">
                    <a16:rowId xmlns:a16="http://schemas.microsoft.com/office/drawing/2014/main" val="3079410600"/>
                  </a:ext>
                </a:extLst>
              </a:tr>
              <a:tr h="588049">
                <a:tc>
                  <a:txBody>
                    <a:bodyPr/>
                    <a:lstStyle/>
                    <a:p>
                      <a:r>
                        <a:rPr lang="en-US" sz="1800" dirty="0">
                          <a:latin typeface="Calibri" panose="020F0502020204030204" pitchFamily="34" charset="0"/>
                          <a:cs typeface="Calibri" panose="020F0502020204030204" pitchFamily="34" charset="0"/>
                        </a:rPr>
                        <a:t>Advanced payments</a:t>
                      </a:r>
                    </a:p>
                  </a:txBody>
                  <a:tcPr/>
                </a:tc>
                <a:tc>
                  <a:txBody>
                    <a:bodyPr/>
                    <a:lstStyle/>
                    <a:p>
                      <a:r>
                        <a:rPr lang="en-US" sz="1800" b="1" dirty="0">
                          <a:latin typeface="Calibri" panose="020F0502020204030204" pitchFamily="34" charset="0"/>
                          <a:cs typeface="Calibri" panose="020F0502020204030204" pitchFamily="34" charset="0"/>
                        </a:rPr>
                        <a:t>No, although state administrators hope to begin providing these in another year.</a:t>
                      </a:r>
                    </a:p>
                  </a:txBody>
                  <a:tcPr/>
                </a:tc>
                <a:extLst>
                  <a:ext uri="{0D108BD9-81ED-4DB2-BD59-A6C34878D82A}">
                    <a16:rowId xmlns:a16="http://schemas.microsoft.com/office/drawing/2014/main" val="2792200626"/>
                  </a:ext>
                </a:extLst>
              </a:tr>
            </a:tbl>
          </a:graphicData>
        </a:graphic>
      </p:graphicFrame>
    </p:spTree>
    <p:extLst>
      <p:ext uri="{BB962C8B-B14F-4D97-AF65-F5344CB8AC3E}">
        <p14:creationId xmlns:p14="http://schemas.microsoft.com/office/powerpoint/2010/main" val="1352563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7D0E-43BA-2222-2BAD-DEAF50E8359D}"/>
              </a:ext>
            </a:extLst>
          </p:cNvPr>
          <p:cNvSpPr>
            <a:spLocks noGrp="1"/>
          </p:cNvSpPr>
          <p:nvPr>
            <p:ph type="title"/>
          </p:nvPr>
        </p:nvSpPr>
        <p:spPr/>
        <p:txBody>
          <a:bodyPr>
            <a:normAutofit/>
          </a:bodyPr>
          <a:lstStyle/>
          <a:p>
            <a:pPr>
              <a:spcAft>
                <a:spcPts val="1200"/>
              </a:spcAft>
            </a:pPr>
            <a:r>
              <a:rPr lang="en-US" sz="3600" dirty="0"/>
              <a:t>Legislative provisions of Oregon’s new Child Tax Credit</a:t>
            </a:r>
          </a:p>
        </p:txBody>
      </p:sp>
      <p:sp>
        <p:nvSpPr>
          <p:cNvPr id="10" name="Slide Number Placeholder 9">
            <a:extLst>
              <a:ext uri="{FF2B5EF4-FFF2-40B4-BE49-F238E27FC236}">
                <a16:creationId xmlns:a16="http://schemas.microsoft.com/office/drawing/2014/main" id="{9C87AA9E-BE7E-BEB1-7CB2-D2AAABE204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graphicFrame>
        <p:nvGraphicFramePr>
          <p:cNvPr id="3" name="Table 2">
            <a:extLst>
              <a:ext uri="{FF2B5EF4-FFF2-40B4-BE49-F238E27FC236}">
                <a16:creationId xmlns:a16="http://schemas.microsoft.com/office/drawing/2014/main" id="{0775EC20-2E78-549C-E74B-EEC4BF938BF9}"/>
              </a:ext>
            </a:extLst>
          </p:cNvPr>
          <p:cNvGraphicFramePr>
            <a:graphicFrameLocks noGrp="1"/>
          </p:cNvGraphicFramePr>
          <p:nvPr>
            <p:extLst>
              <p:ext uri="{D42A27DB-BD31-4B8C-83A1-F6EECF244321}">
                <p14:modId xmlns:p14="http://schemas.microsoft.com/office/powerpoint/2010/main" val="2104055002"/>
              </p:ext>
            </p:extLst>
          </p:nvPr>
        </p:nvGraphicFramePr>
        <p:xfrm>
          <a:off x="1122680" y="1743480"/>
          <a:ext cx="10058400" cy="3865155"/>
        </p:xfrm>
        <a:graphic>
          <a:graphicData uri="http://schemas.openxmlformats.org/drawingml/2006/table">
            <a:tbl>
              <a:tblPr firstRow="1" bandRow="1">
                <a:tableStyleId>{5C22544A-7EE6-4342-B048-85BDC9FD1C3A}</a:tableStyleId>
              </a:tblPr>
              <a:tblGrid>
                <a:gridCol w="3411220">
                  <a:extLst>
                    <a:ext uri="{9D8B030D-6E8A-4147-A177-3AD203B41FA5}">
                      <a16:colId xmlns:a16="http://schemas.microsoft.com/office/drawing/2014/main" val="1374042329"/>
                    </a:ext>
                  </a:extLst>
                </a:gridCol>
                <a:gridCol w="6647180">
                  <a:extLst>
                    <a:ext uri="{9D8B030D-6E8A-4147-A177-3AD203B41FA5}">
                      <a16:colId xmlns:a16="http://schemas.microsoft.com/office/drawing/2014/main" val="3639791636"/>
                    </a:ext>
                  </a:extLst>
                </a:gridCol>
              </a:tblGrid>
              <a:tr h="716934">
                <a:tc>
                  <a:txBody>
                    <a:bodyPr/>
                    <a:lstStyle/>
                    <a:p>
                      <a:r>
                        <a:rPr lang="en-US" sz="1800" dirty="0">
                          <a:latin typeface="Calibri" panose="020F0502020204030204" pitchFamily="34" charset="0"/>
                          <a:cs typeface="Calibri" panose="020F0502020204030204" pitchFamily="34" charset="0"/>
                        </a:rPr>
                        <a:t>This provision:</a:t>
                      </a:r>
                    </a:p>
                  </a:txBody>
                  <a:tcPr anchor="ctr"/>
                </a:tc>
                <a:tc>
                  <a:txBody>
                    <a:bodyPr/>
                    <a:lstStyle/>
                    <a:p>
                      <a:r>
                        <a:rPr lang="en-US" sz="1800" dirty="0">
                          <a:latin typeface="Calibri" panose="020F0502020204030204" pitchFamily="34" charset="0"/>
                          <a:cs typeface="Calibri" panose="020F0502020204030204" pitchFamily="34" charset="0"/>
                        </a:rPr>
                        <a:t>Under Oregon’s CTC:</a:t>
                      </a:r>
                    </a:p>
                  </a:txBody>
                  <a:tcPr anchor="ctr"/>
                </a:tc>
                <a:extLst>
                  <a:ext uri="{0D108BD9-81ED-4DB2-BD59-A6C34878D82A}">
                    <a16:rowId xmlns:a16="http://schemas.microsoft.com/office/drawing/2014/main" val="3170492252"/>
                  </a:ext>
                </a:extLst>
              </a:tr>
              <a:tr h="640006">
                <a:tc>
                  <a:txBody>
                    <a:bodyPr/>
                    <a:lstStyle/>
                    <a:p>
                      <a:r>
                        <a:rPr lang="en-US" sz="1800" dirty="0">
                          <a:latin typeface="Calibri" panose="020F0502020204030204" pitchFamily="34" charset="0"/>
                          <a:cs typeface="Calibri" panose="020F0502020204030204" pitchFamily="34" charset="0"/>
                        </a:rPr>
                        <a:t>Fully refundable</a:t>
                      </a:r>
                    </a:p>
                  </a:txBody>
                  <a:tcPr/>
                </a:tc>
                <a:tc>
                  <a:txBody>
                    <a:bodyPr/>
                    <a:lstStyle/>
                    <a:p>
                      <a:r>
                        <a:rPr lang="en-US" sz="1800" b="1" dirty="0">
                          <a:latin typeface="Calibri" panose="020F0502020204030204" pitchFamily="34" charset="0"/>
                          <a:cs typeface="Calibri" panose="020F0502020204030204" pitchFamily="34" charset="0"/>
                        </a:rPr>
                        <a:t>Yes. </a:t>
                      </a:r>
                    </a:p>
                  </a:txBody>
                  <a:tcPr/>
                </a:tc>
                <a:extLst>
                  <a:ext uri="{0D108BD9-81ED-4DB2-BD59-A6C34878D82A}">
                    <a16:rowId xmlns:a16="http://schemas.microsoft.com/office/drawing/2014/main" val="1251700398"/>
                  </a:ext>
                </a:extLst>
              </a:tr>
              <a:tr h="640006">
                <a:tc>
                  <a:txBody>
                    <a:bodyPr/>
                    <a:lstStyle/>
                    <a:p>
                      <a:r>
                        <a:rPr lang="en-US" sz="1800" dirty="0">
                          <a:latin typeface="Calibri" panose="020F0502020204030204" pitchFamily="34" charset="0"/>
                          <a:cs typeface="Calibri" panose="020F0502020204030204" pitchFamily="34" charset="0"/>
                        </a:rPr>
                        <a:t>Available without minimum income requirement</a:t>
                      </a:r>
                    </a:p>
                  </a:txBody>
                  <a:tcPr/>
                </a:tc>
                <a:tc>
                  <a:txBody>
                    <a:bodyPr/>
                    <a:lstStyle/>
                    <a:p>
                      <a:r>
                        <a:rPr lang="en-US" sz="1800" b="1" dirty="0">
                          <a:latin typeface="Calibri" panose="020F0502020204030204" pitchFamily="34" charset="0"/>
                          <a:cs typeface="Calibri" panose="020F0502020204030204" pitchFamily="34" charset="0"/>
                        </a:rPr>
                        <a:t>Yes. (</a:t>
                      </a:r>
                      <a:r>
                        <a:rPr lang="en-US" sz="1800" b="1" i="0" u="none" strike="noStrike" cap="none" dirty="0">
                          <a:solidFill>
                            <a:schemeClr val="dk1"/>
                          </a:solidFill>
                          <a:effectLst/>
                          <a:latin typeface="Calibri" panose="020F0502020204030204" pitchFamily="34" charset="0"/>
                          <a:ea typeface="+mn-ea"/>
                          <a:cs typeface="Calibri" panose="020F0502020204030204" pitchFamily="34" charset="0"/>
                          <a:sym typeface="Arial"/>
                        </a:rPr>
                        <a:t>Above a modified AGI of $25,000 the credit is reduced and is completely phased out ($0) at a modified AGI of $30,000.)</a:t>
                      </a:r>
                      <a:endParaRPr lang="en-US" sz="18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78231817"/>
                  </a:ext>
                </a:extLst>
              </a:tr>
              <a:tr h="640006">
                <a:tc>
                  <a:txBody>
                    <a:bodyPr/>
                    <a:lstStyle/>
                    <a:p>
                      <a:r>
                        <a:rPr lang="en-US" sz="1800" dirty="0">
                          <a:latin typeface="Calibri" panose="020F0502020204030204" pitchFamily="34" charset="0"/>
                          <a:cs typeface="Calibri" panose="020F0502020204030204" pitchFamily="34" charset="0"/>
                        </a:rPr>
                        <a:t>Size of the credit</a:t>
                      </a:r>
                    </a:p>
                  </a:txBody>
                  <a:tcPr/>
                </a:tc>
                <a:tc>
                  <a:txBody>
                    <a:bodyPr/>
                    <a:lstStyle/>
                    <a:p>
                      <a:r>
                        <a:rPr lang="en-US" sz="1800" b="1" dirty="0">
                          <a:latin typeface="Calibri" panose="020F0502020204030204" pitchFamily="34" charset="0"/>
                          <a:cs typeface="Calibri" panose="020F0502020204030204" pitchFamily="34" charset="0"/>
                        </a:rPr>
                        <a:t>$1,000 per child</a:t>
                      </a:r>
                    </a:p>
                  </a:txBody>
                  <a:tcPr/>
                </a:tc>
                <a:extLst>
                  <a:ext uri="{0D108BD9-81ED-4DB2-BD59-A6C34878D82A}">
                    <a16:rowId xmlns:a16="http://schemas.microsoft.com/office/drawing/2014/main" val="3484533964"/>
                  </a:ext>
                </a:extLst>
              </a:tr>
              <a:tr h="588049">
                <a:tc>
                  <a:txBody>
                    <a:bodyPr/>
                    <a:lstStyle/>
                    <a:p>
                      <a:r>
                        <a:rPr lang="en-US" sz="1800" b="0" i="0" u="none" strike="noStrike" dirty="0">
                          <a:solidFill>
                            <a:srgbClr val="000000"/>
                          </a:solidFill>
                          <a:effectLst/>
                          <a:latin typeface="Calibri" panose="020F0502020204030204" pitchFamily="34" charset="0"/>
                          <a:cs typeface="Calibri" panose="020F0502020204030204" pitchFamily="34" charset="0"/>
                        </a:rPr>
                        <a:t>A maximum amount per child rather than per household</a:t>
                      </a:r>
                      <a:endParaRPr lang="en-US" sz="1800" dirty="0">
                        <a:latin typeface="Calibri" panose="020F0502020204030204" pitchFamily="34" charset="0"/>
                        <a:cs typeface="Calibri" panose="020F0502020204030204" pitchFamily="34" charset="0"/>
                      </a:endParaRPr>
                    </a:p>
                  </a:txBody>
                  <a:tcPr/>
                </a:tc>
                <a:tc>
                  <a:txBody>
                    <a:bodyPr/>
                    <a:lstStyle/>
                    <a:p>
                      <a:r>
                        <a:rPr lang="en-US" sz="1800" b="1" dirty="0">
                          <a:latin typeface="Calibri" panose="020F0502020204030204" pitchFamily="34" charset="0"/>
                          <a:cs typeface="Calibri" panose="020F0502020204030204" pitchFamily="34" charset="0"/>
                        </a:rPr>
                        <a:t>Available for every child in the family who is from 0-5 years of age, for up to five dependent children.</a:t>
                      </a:r>
                    </a:p>
                  </a:txBody>
                  <a:tcPr/>
                </a:tc>
                <a:extLst>
                  <a:ext uri="{0D108BD9-81ED-4DB2-BD59-A6C34878D82A}">
                    <a16:rowId xmlns:a16="http://schemas.microsoft.com/office/drawing/2014/main" val="3079410600"/>
                  </a:ext>
                </a:extLst>
              </a:tr>
              <a:tr h="588049">
                <a:tc>
                  <a:txBody>
                    <a:bodyPr/>
                    <a:lstStyle/>
                    <a:p>
                      <a:r>
                        <a:rPr lang="en-US" sz="1800" dirty="0">
                          <a:latin typeface="Calibri" panose="020F0502020204030204" pitchFamily="34" charset="0"/>
                          <a:cs typeface="Calibri" panose="020F0502020204030204" pitchFamily="34" charset="0"/>
                        </a:rPr>
                        <a:t>Advanced payments</a:t>
                      </a:r>
                    </a:p>
                  </a:txBody>
                  <a:tcPr/>
                </a:tc>
                <a:tc>
                  <a:txBody>
                    <a:bodyPr/>
                    <a:lstStyle/>
                    <a:p>
                      <a:r>
                        <a:rPr lang="en-US" sz="1800" b="1" dirty="0">
                          <a:latin typeface="Calibri" panose="020F0502020204030204" pitchFamily="34" charset="0"/>
                          <a:cs typeface="Calibri" panose="020F0502020204030204" pitchFamily="34" charset="0"/>
                        </a:rPr>
                        <a:t>No.</a:t>
                      </a:r>
                    </a:p>
                  </a:txBody>
                  <a:tcPr/>
                </a:tc>
                <a:extLst>
                  <a:ext uri="{0D108BD9-81ED-4DB2-BD59-A6C34878D82A}">
                    <a16:rowId xmlns:a16="http://schemas.microsoft.com/office/drawing/2014/main" val="2792200626"/>
                  </a:ext>
                </a:extLst>
              </a:tr>
            </a:tbl>
          </a:graphicData>
        </a:graphic>
      </p:graphicFrame>
    </p:spTree>
    <p:extLst>
      <p:ext uri="{BB962C8B-B14F-4D97-AF65-F5344CB8AC3E}">
        <p14:creationId xmlns:p14="http://schemas.microsoft.com/office/powerpoint/2010/main" val="2344584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7D0E-43BA-2222-2BAD-DEAF50E8359D}"/>
              </a:ext>
            </a:extLst>
          </p:cNvPr>
          <p:cNvSpPr>
            <a:spLocks noGrp="1"/>
          </p:cNvSpPr>
          <p:nvPr>
            <p:ph type="title"/>
          </p:nvPr>
        </p:nvSpPr>
        <p:spPr/>
        <p:txBody>
          <a:bodyPr>
            <a:normAutofit/>
          </a:bodyPr>
          <a:lstStyle/>
          <a:p>
            <a:pPr>
              <a:spcAft>
                <a:spcPts val="1200"/>
              </a:spcAft>
            </a:pPr>
            <a:r>
              <a:rPr lang="en-US" sz="3600" dirty="0"/>
              <a:t>Legislative provisions of Utah’s new Child Tax Credit</a:t>
            </a:r>
          </a:p>
        </p:txBody>
      </p:sp>
      <p:sp>
        <p:nvSpPr>
          <p:cNvPr id="10" name="Slide Number Placeholder 9">
            <a:extLst>
              <a:ext uri="{FF2B5EF4-FFF2-40B4-BE49-F238E27FC236}">
                <a16:creationId xmlns:a16="http://schemas.microsoft.com/office/drawing/2014/main" id="{9C87AA9E-BE7E-BEB1-7CB2-D2AAABE204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graphicFrame>
        <p:nvGraphicFramePr>
          <p:cNvPr id="3" name="Table 2">
            <a:extLst>
              <a:ext uri="{FF2B5EF4-FFF2-40B4-BE49-F238E27FC236}">
                <a16:creationId xmlns:a16="http://schemas.microsoft.com/office/drawing/2014/main" id="{0775EC20-2E78-549C-E74B-EEC4BF938BF9}"/>
              </a:ext>
            </a:extLst>
          </p:cNvPr>
          <p:cNvGraphicFramePr>
            <a:graphicFrameLocks noGrp="1"/>
          </p:cNvGraphicFramePr>
          <p:nvPr>
            <p:extLst>
              <p:ext uri="{D42A27DB-BD31-4B8C-83A1-F6EECF244321}">
                <p14:modId xmlns:p14="http://schemas.microsoft.com/office/powerpoint/2010/main" val="2819027362"/>
              </p:ext>
            </p:extLst>
          </p:nvPr>
        </p:nvGraphicFramePr>
        <p:xfrm>
          <a:off x="1122680" y="1743480"/>
          <a:ext cx="10058400" cy="4139475"/>
        </p:xfrm>
        <a:graphic>
          <a:graphicData uri="http://schemas.openxmlformats.org/drawingml/2006/table">
            <a:tbl>
              <a:tblPr firstRow="1" bandRow="1">
                <a:tableStyleId>{5C22544A-7EE6-4342-B048-85BDC9FD1C3A}</a:tableStyleId>
              </a:tblPr>
              <a:tblGrid>
                <a:gridCol w="3411220">
                  <a:extLst>
                    <a:ext uri="{9D8B030D-6E8A-4147-A177-3AD203B41FA5}">
                      <a16:colId xmlns:a16="http://schemas.microsoft.com/office/drawing/2014/main" val="1374042329"/>
                    </a:ext>
                  </a:extLst>
                </a:gridCol>
                <a:gridCol w="6647180">
                  <a:extLst>
                    <a:ext uri="{9D8B030D-6E8A-4147-A177-3AD203B41FA5}">
                      <a16:colId xmlns:a16="http://schemas.microsoft.com/office/drawing/2014/main" val="3639791636"/>
                    </a:ext>
                  </a:extLst>
                </a:gridCol>
              </a:tblGrid>
              <a:tr h="716934">
                <a:tc>
                  <a:txBody>
                    <a:bodyPr/>
                    <a:lstStyle/>
                    <a:p>
                      <a:r>
                        <a:rPr lang="en-US" sz="1800" dirty="0">
                          <a:latin typeface="Calibri" panose="020F0502020204030204" pitchFamily="34" charset="0"/>
                          <a:cs typeface="Calibri" panose="020F0502020204030204" pitchFamily="34" charset="0"/>
                        </a:rPr>
                        <a:t>This provision:</a:t>
                      </a:r>
                    </a:p>
                  </a:txBody>
                  <a:tcPr anchor="ctr"/>
                </a:tc>
                <a:tc>
                  <a:txBody>
                    <a:bodyPr/>
                    <a:lstStyle/>
                    <a:p>
                      <a:r>
                        <a:rPr lang="en-US" sz="1800" dirty="0">
                          <a:latin typeface="Calibri" panose="020F0502020204030204" pitchFamily="34" charset="0"/>
                          <a:cs typeface="Calibri" panose="020F0502020204030204" pitchFamily="34" charset="0"/>
                        </a:rPr>
                        <a:t>Under Utah’s CTC:</a:t>
                      </a:r>
                    </a:p>
                  </a:txBody>
                  <a:tcPr anchor="ctr"/>
                </a:tc>
                <a:extLst>
                  <a:ext uri="{0D108BD9-81ED-4DB2-BD59-A6C34878D82A}">
                    <a16:rowId xmlns:a16="http://schemas.microsoft.com/office/drawing/2014/main" val="3170492252"/>
                  </a:ext>
                </a:extLst>
              </a:tr>
              <a:tr h="640006">
                <a:tc>
                  <a:txBody>
                    <a:bodyPr/>
                    <a:lstStyle/>
                    <a:p>
                      <a:r>
                        <a:rPr lang="en-US" sz="1800" dirty="0">
                          <a:latin typeface="Calibri" panose="020F0502020204030204" pitchFamily="34" charset="0"/>
                          <a:cs typeface="Calibri" panose="020F0502020204030204" pitchFamily="34" charset="0"/>
                        </a:rPr>
                        <a:t>Fully refundable</a:t>
                      </a:r>
                    </a:p>
                  </a:txBody>
                  <a:tcPr/>
                </a:tc>
                <a:tc>
                  <a:txBody>
                    <a:bodyPr/>
                    <a:lstStyle/>
                    <a:p>
                      <a:r>
                        <a:rPr lang="en-US" sz="1800" b="1" dirty="0">
                          <a:latin typeface="Calibri" panose="020F0502020204030204" pitchFamily="34" charset="0"/>
                          <a:cs typeface="Calibri" panose="020F0502020204030204" pitchFamily="34" charset="0"/>
                        </a:rPr>
                        <a:t>No. It can only be used to reduce the family’s taxes.</a:t>
                      </a:r>
                    </a:p>
                  </a:txBody>
                  <a:tcPr/>
                </a:tc>
                <a:extLst>
                  <a:ext uri="{0D108BD9-81ED-4DB2-BD59-A6C34878D82A}">
                    <a16:rowId xmlns:a16="http://schemas.microsoft.com/office/drawing/2014/main" val="1251700398"/>
                  </a:ext>
                </a:extLst>
              </a:tr>
              <a:tr h="640006">
                <a:tc>
                  <a:txBody>
                    <a:bodyPr/>
                    <a:lstStyle/>
                    <a:p>
                      <a:r>
                        <a:rPr lang="en-US" sz="1800" dirty="0">
                          <a:latin typeface="Calibri" panose="020F0502020204030204" pitchFamily="34" charset="0"/>
                          <a:cs typeface="Calibri" panose="020F0502020204030204" pitchFamily="34" charset="0"/>
                        </a:rPr>
                        <a:t>Available without minimum income requirement</a:t>
                      </a:r>
                    </a:p>
                  </a:txBody>
                  <a:tcPr/>
                </a:tc>
                <a:tc>
                  <a:txBody>
                    <a:bodyPr/>
                    <a:lstStyle/>
                    <a:p>
                      <a:r>
                        <a:rPr lang="en-US" sz="1800" b="1" dirty="0">
                          <a:latin typeface="Calibri" panose="020F0502020204030204" pitchFamily="34" charset="0"/>
                          <a:cs typeface="Calibri" panose="020F0502020204030204" pitchFamily="34" charset="0"/>
                        </a:rPr>
                        <a:t>No. Since the credit is non-refundable, families must earn income. (The credit available phases out with income above $43,000, or $53,00 for a couple.)</a:t>
                      </a:r>
                    </a:p>
                  </a:txBody>
                  <a:tcPr/>
                </a:tc>
                <a:extLst>
                  <a:ext uri="{0D108BD9-81ED-4DB2-BD59-A6C34878D82A}">
                    <a16:rowId xmlns:a16="http://schemas.microsoft.com/office/drawing/2014/main" val="3278231817"/>
                  </a:ext>
                </a:extLst>
              </a:tr>
              <a:tr h="640006">
                <a:tc>
                  <a:txBody>
                    <a:bodyPr/>
                    <a:lstStyle/>
                    <a:p>
                      <a:r>
                        <a:rPr lang="en-US" sz="1800" dirty="0">
                          <a:latin typeface="Calibri" panose="020F0502020204030204" pitchFamily="34" charset="0"/>
                          <a:cs typeface="Calibri" panose="020F0502020204030204" pitchFamily="34" charset="0"/>
                        </a:rPr>
                        <a:t>Size of the credit</a:t>
                      </a:r>
                    </a:p>
                  </a:txBody>
                  <a:tcPr/>
                </a:tc>
                <a:tc>
                  <a:txBody>
                    <a:bodyPr/>
                    <a:lstStyle/>
                    <a:p>
                      <a:r>
                        <a:rPr lang="en-US" sz="1800" b="1" dirty="0">
                          <a:latin typeface="Calibri" panose="020F0502020204030204" pitchFamily="34" charset="0"/>
                          <a:cs typeface="Calibri" panose="020F0502020204030204" pitchFamily="34" charset="0"/>
                        </a:rPr>
                        <a:t>$1,000 per child.</a:t>
                      </a:r>
                    </a:p>
                  </a:txBody>
                  <a:tcPr/>
                </a:tc>
                <a:extLst>
                  <a:ext uri="{0D108BD9-81ED-4DB2-BD59-A6C34878D82A}">
                    <a16:rowId xmlns:a16="http://schemas.microsoft.com/office/drawing/2014/main" val="3484533964"/>
                  </a:ext>
                </a:extLst>
              </a:tr>
              <a:tr h="588049">
                <a:tc>
                  <a:txBody>
                    <a:bodyPr/>
                    <a:lstStyle/>
                    <a:p>
                      <a:r>
                        <a:rPr lang="en-US" sz="1800" b="0" i="0" u="none" strike="noStrike" dirty="0">
                          <a:solidFill>
                            <a:srgbClr val="000000"/>
                          </a:solidFill>
                          <a:effectLst/>
                          <a:latin typeface="Calibri" panose="020F0502020204030204" pitchFamily="34" charset="0"/>
                          <a:cs typeface="Calibri" panose="020F0502020204030204" pitchFamily="34" charset="0"/>
                        </a:rPr>
                        <a:t>A maximum amount per child rather than per household</a:t>
                      </a:r>
                      <a:endParaRPr lang="en-US" sz="1800" dirty="0">
                        <a:latin typeface="Calibri" panose="020F0502020204030204" pitchFamily="34" charset="0"/>
                        <a:cs typeface="Calibri" panose="020F0502020204030204" pitchFamily="34" charset="0"/>
                      </a:endParaRPr>
                    </a:p>
                  </a:txBody>
                  <a:tcPr/>
                </a:tc>
                <a:tc>
                  <a:txBody>
                    <a:bodyPr/>
                    <a:lstStyle/>
                    <a:p>
                      <a:r>
                        <a:rPr lang="en-US" sz="1800" b="1" dirty="0">
                          <a:latin typeface="Calibri" panose="020F0502020204030204" pitchFamily="34" charset="0"/>
                          <a:cs typeface="Calibri" panose="020F0502020204030204" pitchFamily="34" charset="0"/>
                        </a:rPr>
                        <a:t>Available for every dependent child in the family who is from 1-3 years of age. </a:t>
                      </a:r>
                    </a:p>
                  </a:txBody>
                  <a:tcPr/>
                </a:tc>
                <a:extLst>
                  <a:ext uri="{0D108BD9-81ED-4DB2-BD59-A6C34878D82A}">
                    <a16:rowId xmlns:a16="http://schemas.microsoft.com/office/drawing/2014/main" val="3079410600"/>
                  </a:ext>
                </a:extLst>
              </a:tr>
              <a:tr h="588049">
                <a:tc>
                  <a:txBody>
                    <a:bodyPr/>
                    <a:lstStyle/>
                    <a:p>
                      <a:r>
                        <a:rPr lang="en-US" sz="1800" dirty="0">
                          <a:latin typeface="Calibri" panose="020F0502020204030204" pitchFamily="34" charset="0"/>
                          <a:cs typeface="Calibri" panose="020F0502020204030204" pitchFamily="34" charset="0"/>
                        </a:rPr>
                        <a:t>Advanced payments</a:t>
                      </a:r>
                    </a:p>
                  </a:txBody>
                  <a:tcPr/>
                </a:tc>
                <a:tc>
                  <a:txBody>
                    <a:bodyPr/>
                    <a:lstStyle/>
                    <a:p>
                      <a:r>
                        <a:rPr lang="en-US" sz="1800" b="1" dirty="0">
                          <a:latin typeface="Calibri" panose="020F0502020204030204" pitchFamily="34" charset="0"/>
                          <a:cs typeface="Calibri" panose="020F0502020204030204" pitchFamily="34" charset="0"/>
                        </a:rPr>
                        <a:t>n/a</a:t>
                      </a:r>
                    </a:p>
                  </a:txBody>
                  <a:tcPr/>
                </a:tc>
                <a:extLst>
                  <a:ext uri="{0D108BD9-81ED-4DB2-BD59-A6C34878D82A}">
                    <a16:rowId xmlns:a16="http://schemas.microsoft.com/office/drawing/2014/main" val="2792200626"/>
                  </a:ext>
                </a:extLst>
              </a:tr>
            </a:tbl>
          </a:graphicData>
        </a:graphic>
      </p:graphicFrame>
    </p:spTree>
    <p:extLst>
      <p:ext uri="{BB962C8B-B14F-4D97-AF65-F5344CB8AC3E}">
        <p14:creationId xmlns:p14="http://schemas.microsoft.com/office/powerpoint/2010/main" val="2795906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3EFEA-1F87-D2D5-A7C1-9D5A4916F6AC}"/>
              </a:ext>
            </a:extLst>
          </p:cNvPr>
          <p:cNvSpPr>
            <a:spLocks noGrp="1"/>
          </p:cNvSpPr>
          <p:nvPr>
            <p:ph type="title"/>
          </p:nvPr>
        </p:nvSpPr>
        <p:spPr/>
        <p:txBody>
          <a:bodyPr>
            <a:normAutofit/>
          </a:bodyPr>
          <a:lstStyle/>
          <a:p>
            <a:r>
              <a:rPr lang="en-US" sz="3600" dirty="0"/>
              <a:t>What stories do we need to move forward with poverty reduction through Child Tax Credit(s)? </a:t>
            </a:r>
          </a:p>
        </p:txBody>
      </p:sp>
      <p:sp>
        <p:nvSpPr>
          <p:cNvPr id="3" name="Slide Number Placeholder 2">
            <a:extLst>
              <a:ext uri="{FF2B5EF4-FFF2-40B4-BE49-F238E27FC236}">
                <a16:creationId xmlns:a16="http://schemas.microsoft.com/office/drawing/2014/main" id="{97076628-FE03-E7ED-92FA-2B4416EAA0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sp>
        <p:nvSpPr>
          <p:cNvPr id="4" name="TextBox 3">
            <a:extLst>
              <a:ext uri="{FF2B5EF4-FFF2-40B4-BE49-F238E27FC236}">
                <a16:creationId xmlns:a16="http://schemas.microsoft.com/office/drawing/2014/main" id="{233CC161-065C-A82F-9E60-FB629A6CD748}"/>
              </a:ext>
            </a:extLst>
          </p:cNvPr>
          <p:cNvSpPr txBox="1"/>
          <p:nvPr/>
        </p:nvSpPr>
        <p:spPr>
          <a:xfrm>
            <a:off x="2160104" y="2252870"/>
            <a:ext cx="184731" cy="307777"/>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CF5D661-A3C7-687B-AD1A-43F2D2B01DCD}"/>
              </a:ext>
            </a:extLst>
          </p:cNvPr>
          <p:cNvSpPr txBox="1"/>
          <p:nvPr/>
        </p:nvSpPr>
        <p:spPr>
          <a:xfrm>
            <a:off x="1193800" y="2082800"/>
            <a:ext cx="9961880" cy="3616375"/>
          </a:xfrm>
          <a:prstGeom prst="rect">
            <a:avLst/>
          </a:prstGeom>
          <a:noFill/>
        </p:spPr>
        <p:txBody>
          <a:bodyPr wrap="square" rtlCol="0">
            <a:spAutoFit/>
          </a:bodyPr>
          <a:lstStyle/>
          <a:p>
            <a:r>
              <a:rPr lang="en-US" sz="2800" b="1" u="sng" dirty="0">
                <a:latin typeface="Calibri" panose="020F0502020204030204" pitchFamily="34" charset="0"/>
                <a:cs typeface="Calibri" panose="020F0502020204030204" pitchFamily="34" charset="0"/>
              </a:rPr>
              <a:t>Policy details matter a lot:</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Is it fully refundable? </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Are there minimum income requirements? </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Will families with young children receive help? </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Will families with more children receive more help? </a:t>
            </a:r>
          </a:p>
          <a:p>
            <a:pPr>
              <a:spcBef>
                <a:spcPts val="600"/>
              </a:spcBef>
            </a:pPr>
            <a:r>
              <a:rPr lang="en-US" sz="2800" b="1" u="sng" dirty="0">
                <a:latin typeface="Calibri" panose="020F0502020204030204" pitchFamily="34" charset="0"/>
                <a:cs typeface="Calibri" panose="020F0502020204030204" pitchFamily="34" charset="0"/>
              </a:rPr>
              <a:t>How many low-income parents and children will receive help</a:t>
            </a:r>
            <a:r>
              <a:rPr lang="en-US" sz="2800" dirty="0">
                <a:latin typeface="Calibri" panose="020F0502020204030204" pitchFamily="34" charset="0"/>
                <a:cs typeface="Calibri" panose="020F0502020204030204" pitchFamily="34" charset="0"/>
              </a:rPr>
              <a:t>, and by how much will the poverty rate will be reduced through this program?</a:t>
            </a:r>
          </a:p>
        </p:txBody>
      </p:sp>
    </p:spTree>
    <p:extLst>
      <p:ext uri="{BB962C8B-B14F-4D97-AF65-F5344CB8AC3E}">
        <p14:creationId xmlns:p14="http://schemas.microsoft.com/office/powerpoint/2010/main" val="2165209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3EFEA-1F87-D2D5-A7C1-9D5A4916F6AC}"/>
              </a:ext>
            </a:extLst>
          </p:cNvPr>
          <p:cNvSpPr>
            <a:spLocks noGrp="1"/>
          </p:cNvSpPr>
          <p:nvPr>
            <p:ph type="title"/>
          </p:nvPr>
        </p:nvSpPr>
        <p:spPr/>
        <p:txBody>
          <a:bodyPr>
            <a:normAutofit/>
          </a:bodyPr>
          <a:lstStyle/>
          <a:p>
            <a:r>
              <a:rPr lang="en-US" sz="3600" dirty="0"/>
              <a:t>Montana’s failed CTC from last year.</a:t>
            </a:r>
          </a:p>
        </p:txBody>
      </p:sp>
      <p:sp>
        <p:nvSpPr>
          <p:cNvPr id="3" name="Slide Number Placeholder 2">
            <a:extLst>
              <a:ext uri="{FF2B5EF4-FFF2-40B4-BE49-F238E27FC236}">
                <a16:creationId xmlns:a16="http://schemas.microsoft.com/office/drawing/2014/main" id="{97076628-FE03-E7ED-92FA-2B4416EAA0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
        <p:nvSpPr>
          <p:cNvPr id="4" name="TextBox 3">
            <a:extLst>
              <a:ext uri="{FF2B5EF4-FFF2-40B4-BE49-F238E27FC236}">
                <a16:creationId xmlns:a16="http://schemas.microsoft.com/office/drawing/2014/main" id="{233CC161-065C-A82F-9E60-FB629A6CD748}"/>
              </a:ext>
            </a:extLst>
          </p:cNvPr>
          <p:cNvSpPr txBox="1"/>
          <p:nvPr/>
        </p:nvSpPr>
        <p:spPr>
          <a:xfrm>
            <a:off x="2160104" y="2252870"/>
            <a:ext cx="184731" cy="307777"/>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CF5D661-A3C7-687B-AD1A-43F2D2B01DCD}"/>
              </a:ext>
            </a:extLst>
          </p:cNvPr>
          <p:cNvSpPr txBox="1"/>
          <p:nvPr/>
        </p:nvSpPr>
        <p:spPr>
          <a:xfrm>
            <a:off x="6540500" y="2082800"/>
            <a:ext cx="4615180" cy="3416320"/>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In an interesting case last year, Democrats in the state legislature in Montana did not support a CTC proposed by the Governor. </a:t>
            </a:r>
          </a:p>
          <a:p>
            <a:r>
              <a:rPr lang="en-US" sz="2400" b="1" dirty="0">
                <a:latin typeface="Calibri" panose="020F0502020204030204" pitchFamily="34" charset="0"/>
                <a:cs typeface="Calibri" panose="020F0502020204030204" pitchFamily="34" charset="0"/>
              </a:rPr>
              <a:t>This article quoted one Democrat mentioning that </a:t>
            </a:r>
            <a:r>
              <a:rPr lang="en-US" sz="2400" b="1" u="sng" dirty="0">
                <a:latin typeface="Calibri" panose="020F0502020204030204" pitchFamily="34" charset="0"/>
                <a:cs typeface="Calibri" panose="020F0502020204030204" pitchFamily="34" charset="0"/>
              </a:rPr>
              <a:t>an income was required for families to gain the credit, and that this provision was a stumbling block</a:t>
            </a:r>
            <a:r>
              <a:rPr lang="en-US" sz="2400" b="1" dirty="0">
                <a:latin typeface="Calibri" panose="020F0502020204030204" pitchFamily="34" charset="0"/>
                <a:cs typeface="Calibri" panose="020F0502020204030204" pitchFamily="34" charset="0"/>
              </a:rPr>
              <a:t>.</a:t>
            </a:r>
            <a:endParaRPr lang="en-US" sz="1800"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060A18A-F554-9B4E-E48F-056165794574}"/>
              </a:ext>
            </a:extLst>
          </p:cNvPr>
          <p:cNvPicPr>
            <a:picLocks noChangeAspect="1"/>
          </p:cNvPicPr>
          <p:nvPr/>
        </p:nvPicPr>
        <p:blipFill>
          <a:blip r:embed="rId3"/>
          <a:stretch>
            <a:fillRect/>
          </a:stretch>
        </p:blipFill>
        <p:spPr>
          <a:xfrm>
            <a:off x="1164590" y="2075457"/>
            <a:ext cx="5210342" cy="2623543"/>
          </a:xfrm>
          <a:prstGeom prst="rect">
            <a:avLst/>
          </a:prstGeom>
        </p:spPr>
      </p:pic>
    </p:spTree>
    <p:extLst>
      <p:ext uri="{BB962C8B-B14F-4D97-AF65-F5344CB8AC3E}">
        <p14:creationId xmlns:p14="http://schemas.microsoft.com/office/powerpoint/2010/main" val="3477231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3EFEA-1F87-D2D5-A7C1-9D5A4916F6AC}"/>
              </a:ext>
            </a:extLst>
          </p:cNvPr>
          <p:cNvSpPr>
            <a:spLocks noGrp="1"/>
          </p:cNvSpPr>
          <p:nvPr>
            <p:ph type="title"/>
          </p:nvPr>
        </p:nvSpPr>
        <p:spPr/>
        <p:txBody>
          <a:bodyPr>
            <a:normAutofit/>
          </a:bodyPr>
          <a:lstStyle/>
          <a:p>
            <a:r>
              <a:rPr lang="en-US" sz="3600" dirty="0"/>
              <a:t>A CTC-related story idea</a:t>
            </a:r>
          </a:p>
        </p:txBody>
      </p:sp>
      <p:sp>
        <p:nvSpPr>
          <p:cNvPr id="3" name="Slide Number Placeholder 2">
            <a:extLst>
              <a:ext uri="{FF2B5EF4-FFF2-40B4-BE49-F238E27FC236}">
                <a16:creationId xmlns:a16="http://schemas.microsoft.com/office/drawing/2014/main" id="{97076628-FE03-E7ED-92FA-2B4416EAA0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
        <p:nvSpPr>
          <p:cNvPr id="4" name="TextBox 3">
            <a:extLst>
              <a:ext uri="{FF2B5EF4-FFF2-40B4-BE49-F238E27FC236}">
                <a16:creationId xmlns:a16="http://schemas.microsoft.com/office/drawing/2014/main" id="{233CC161-065C-A82F-9E60-FB629A6CD748}"/>
              </a:ext>
            </a:extLst>
          </p:cNvPr>
          <p:cNvSpPr txBox="1"/>
          <p:nvPr/>
        </p:nvSpPr>
        <p:spPr>
          <a:xfrm>
            <a:off x="2160104" y="2252870"/>
            <a:ext cx="184731" cy="307777"/>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734ADC6A-6E68-3B54-255D-F139595C8E37}"/>
              </a:ext>
            </a:extLst>
          </p:cNvPr>
          <p:cNvSpPr txBox="1"/>
          <p:nvPr/>
        </p:nvSpPr>
        <p:spPr>
          <a:xfrm>
            <a:off x="1097280" y="1879600"/>
            <a:ext cx="9710420" cy="3970318"/>
          </a:xfrm>
          <a:prstGeom prst="rect">
            <a:avLst/>
          </a:prstGeom>
          <a:noFill/>
        </p:spPr>
        <p:txBody>
          <a:bodyPr wrap="square" rtlCol="0">
            <a:spAutoFit/>
          </a:bodyPr>
          <a:lstStyle/>
          <a:p>
            <a:pPr marL="342900" indent="-342900">
              <a:buFont typeface="Arial" panose="020B0604020202020204" pitchFamily="34" charset="0"/>
              <a:buChar char="•"/>
            </a:pPr>
            <a:r>
              <a:rPr lang="en-US" sz="2800" b="1" dirty="0">
                <a:latin typeface="Calibri" panose="020F0502020204030204" pitchFamily="34" charset="0"/>
                <a:cs typeface="Calibri" panose="020F0502020204030204" pitchFamily="34" charset="0"/>
              </a:rPr>
              <a:t>At tax time: talk to families living in poverty who are in Minnesota, for example, and to similar families in South Dakota and North Dakota (which have no state-level CTC). When families living in states with generous CTC programs get a “lump sum” refund, even if they have very little or no income, it is an important time for them, and could be contrasted to great effect with the same time in other states.</a:t>
            </a:r>
          </a:p>
          <a:p>
            <a:endParaRPr lang="en-US" sz="2400" b="1" dirty="0">
              <a:latin typeface="Calibri" panose="020F0502020204030204" pitchFamily="34" charset="0"/>
              <a:cs typeface="Calibri" panose="020F0502020204030204" pitchFamily="34" charset="0"/>
            </a:endParaRPr>
          </a:p>
          <a:p>
            <a:r>
              <a:rPr lang="en-US" sz="32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305825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3EFEA-1F87-D2D5-A7C1-9D5A4916F6AC}"/>
              </a:ext>
            </a:extLst>
          </p:cNvPr>
          <p:cNvSpPr>
            <a:spLocks noGrp="1"/>
          </p:cNvSpPr>
          <p:nvPr>
            <p:ph type="title"/>
          </p:nvPr>
        </p:nvSpPr>
        <p:spPr/>
        <p:txBody>
          <a:bodyPr>
            <a:normAutofit/>
          </a:bodyPr>
          <a:lstStyle/>
          <a:p>
            <a:r>
              <a:rPr lang="en-US" sz="3600" dirty="0"/>
              <a:t>A CTC-related story idea</a:t>
            </a:r>
          </a:p>
        </p:txBody>
      </p:sp>
      <p:sp>
        <p:nvSpPr>
          <p:cNvPr id="3" name="Slide Number Placeholder 2">
            <a:extLst>
              <a:ext uri="{FF2B5EF4-FFF2-40B4-BE49-F238E27FC236}">
                <a16:creationId xmlns:a16="http://schemas.microsoft.com/office/drawing/2014/main" id="{97076628-FE03-E7ED-92FA-2B4416EAA0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sp>
        <p:nvSpPr>
          <p:cNvPr id="4" name="TextBox 3">
            <a:extLst>
              <a:ext uri="{FF2B5EF4-FFF2-40B4-BE49-F238E27FC236}">
                <a16:creationId xmlns:a16="http://schemas.microsoft.com/office/drawing/2014/main" id="{233CC161-065C-A82F-9E60-FB629A6CD748}"/>
              </a:ext>
            </a:extLst>
          </p:cNvPr>
          <p:cNvSpPr txBox="1"/>
          <p:nvPr/>
        </p:nvSpPr>
        <p:spPr>
          <a:xfrm>
            <a:off x="2160104" y="2252870"/>
            <a:ext cx="184731" cy="307777"/>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734ADC6A-6E68-3B54-255D-F139595C8E37}"/>
              </a:ext>
            </a:extLst>
          </p:cNvPr>
          <p:cNvSpPr txBox="1"/>
          <p:nvPr/>
        </p:nvSpPr>
        <p:spPr>
          <a:xfrm>
            <a:off x="1097280" y="1879600"/>
            <a:ext cx="9710420" cy="4647426"/>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There is a new bill now in Congress to bring provisions from the Expansion to the existing federal CTC. </a:t>
            </a:r>
          </a:p>
          <a:p>
            <a:r>
              <a:rPr lang="en-US" sz="2400" dirty="0">
                <a:latin typeface="Calibri" panose="020F0502020204030204" pitchFamily="34" charset="0"/>
                <a:cs typeface="Calibri" panose="020F0502020204030204" pitchFamily="34" charset="0"/>
              </a:rPr>
              <a:t>It could be valuable to hear from:</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Parents, asking them “If you received the CTC monthly payments again today, what would they spend them on?” </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Legislators or their staffers, especially those who voted against BBB, to ask them “In view of research substantiating how low-income parents spent their monthly payments in 2021, are you likely to review your position on this policy?”</a:t>
            </a:r>
          </a:p>
          <a:p>
            <a:pPr marL="342900" indent="-342900">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r>
              <a:rPr lang="en-US" sz="32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194731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3EFEA-1F87-D2D5-A7C1-9D5A4916F6AC}"/>
              </a:ext>
            </a:extLst>
          </p:cNvPr>
          <p:cNvSpPr>
            <a:spLocks noGrp="1"/>
          </p:cNvSpPr>
          <p:nvPr>
            <p:ph type="title"/>
          </p:nvPr>
        </p:nvSpPr>
        <p:spPr/>
        <p:txBody>
          <a:bodyPr>
            <a:normAutofit/>
          </a:bodyPr>
          <a:lstStyle/>
          <a:p>
            <a:r>
              <a:rPr lang="en-US" sz="3600" dirty="0"/>
              <a:t>More about stories to move us forward.</a:t>
            </a:r>
          </a:p>
        </p:txBody>
      </p:sp>
      <p:sp>
        <p:nvSpPr>
          <p:cNvPr id="3" name="Slide Number Placeholder 2">
            <a:extLst>
              <a:ext uri="{FF2B5EF4-FFF2-40B4-BE49-F238E27FC236}">
                <a16:creationId xmlns:a16="http://schemas.microsoft.com/office/drawing/2014/main" id="{97076628-FE03-E7ED-92FA-2B4416EAA0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sp>
        <p:nvSpPr>
          <p:cNvPr id="4" name="TextBox 3">
            <a:extLst>
              <a:ext uri="{FF2B5EF4-FFF2-40B4-BE49-F238E27FC236}">
                <a16:creationId xmlns:a16="http://schemas.microsoft.com/office/drawing/2014/main" id="{233CC161-065C-A82F-9E60-FB629A6CD748}"/>
              </a:ext>
            </a:extLst>
          </p:cNvPr>
          <p:cNvSpPr txBox="1"/>
          <p:nvPr/>
        </p:nvSpPr>
        <p:spPr>
          <a:xfrm>
            <a:off x="2160104" y="2252870"/>
            <a:ext cx="184731" cy="307777"/>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82F5768E-335E-2527-3B59-671D0725B11A}"/>
              </a:ext>
            </a:extLst>
          </p:cNvPr>
          <p:cNvPicPr>
            <a:picLocks noChangeAspect="1"/>
          </p:cNvPicPr>
          <p:nvPr/>
        </p:nvPicPr>
        <p:blipFill>
          <a:blip r:embed="rId3"/>
          <a:stretch>
            <a:fillRect/>
          </a:stretch>
        </p:blipFill>
        <p:spPr>
          <a:xfrm>
            <a:off x="2128058" y="1737360"/>
            <a:ext cx="7772400" cy="4201806"/>
          </a:xfrm>
          <a:prstGeom prst="rect">
            <a:avLst/>
          </a:prstGeom>
        </p:spPr>
      </p:pic>
    </p:spTree>
    <p:extLst>
      <p:ext uri="{BB962C8B-B14F-4D97-AF65-F5344CB8AC3E}">
        <p14:creationId xmlns:p14="http://schemas.microsoft.com/office/powerpoint/2010/main" val="3758693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5F2025-9611-5D14-8EC2-4451806FF5E7}"/>
              </a:ext>
            </a:extLst>
          </p:cNvPr>
          <p:cNvSpPr>
            <a:spLocks noGrp="1"/>
          </p:cNvSpPr>
          <p:nvPr>
            <p:ph type="title"/>
          </p:nvPr>
        </p:nvSpPr>
        <p:spPr/>
        <p:txBody>
          <a:bodyPr>
            <a:normAutofit/>
          </a:bodyPr>
          <a:lstStyle/>
          <a:p>
            <a:r>
              <a:rPr lang="en-US" sz="2800" dirty="0"/>
              <a:t>Similarly, low-income, Black, and Latino families began to experience disproportionate levels of material hardship as soon as March and April of 2020</a:t>
            </a:r>
          </a:p>
        </p:txBody>
      </p:sp>
      <p:sp>
        <p:nvSpPr>
          <p:cNvPr id="7" name="Slide Number Placeholder 6">
            <a:extLst>
              <a:ext uri="{FF2B5EF4-FFF2-40B4-BE49-F238E27FC236}">
                <a16:creationId xmlns:a16="http://schemas.microsoft.com/office/drawing/2014/main" id="{AD81CBD0-011A-4920-351C-AA1825679B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graphicFrame>
        <p:nvGraphicFramePr>
          <p:cNvPr id="4" name="Table 3">
            <a:extLst>
              <a:ext uri="{FF2B5EF4-FFF2-40B4-BE49-F238E27FC236}">
                <a16:creationId xmlns:a16="http://schemas.microsoft.com/office/drawing/2014/main" id="{756FCC29-4326-D0FA-5DE2-BF4316F6924D}"/>
              </a:ext>
            </a:extLst>
          </p:cNvPr>
          <p:cNvGraphicFramePr>
            <a:graphicFrameLocks noGrp="1"/>
          </p:cNvGraphicFramePr>
          <p:nvPr>
            <p:extLst>
              <p:ext uri="{D42A27DB-BD31-4B8C-83A1-F6EECF244321}">
                <p14:modId xmlns:p14="http://schemas.microsoft.com/office/powerpoint/2010/main" val="3396159950"/>
              </p:ext>
            </p:extLst>
          </p:nvPr>
        </p:nvGraphicFramePr>
        <p:xfrm>
          <a:off x="1364973" y="1934819"/>
          <a:ext cx="9488557" cy="3845185"/>
        </p:xfrm>
        <a:graphic>
          <a:graphicData uri="http://schemas.openxmlformats.org/drawingml/2006/table">
            <a:tbl>
              <a:tblPr>
                <a:tableStyleId>{5C22544A-7EE6-4342-B048-85BDC9FD1C3A}</a:tableStyleId>
              </a:tblPr>
              <a:tblGrid>
                <a:gridCol w="4907874">
                  <a:extLst>
                    <a:ext uri="{9D8B030D-6E8A-4147-A177-3AD203B41FA5}">
                      <a16:colId xmlns:a16="http://schemas.microsoft.com/office/drawing/2014/main" val="2349949541"/>
                    </a:ext>
                  </a:extLst>
                </a:gridCol>
                <a:gridCol w="4580683">
                  <a:extLst>
                    <a:ext uri="{9D8B030D-6E8A-4147-A177-3AD203B41FA5}">
                      <a16:colId xmlns:a16="http://schemas.microsoft.com/office/drawing/2014/main" val="1920530254"/>
                    </a:ext>
                  </a:extLst>
                </a:gridCol>
              </a:tblGrid>
              <a:tr h="764526">
                <a:tc>
                  <a:txBody>
                    <a:bodyPr/>
                    <a:lstStyle/>
                    <a:p>
                      <a:pPr algn="l" fontAlgn="b"/>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400" b="1" u="none" strike="noStrike" dirty="0">
                          <a:effectLst/>
                          <a:latin typeface="Calibri" panose="020F0502020204030204" pitchFamily="34" charset="0"/>
                          <a:cs typeface="Calibri" panose="020F0502020204030204" pitchFamily="34" charset="0"/>
                        </a:rPr>
                        <a:t>Share whose families cut back spending on food </a:t>
                      </a:r>
                      <a:endParaRPr lang="en-US" sz="2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95495267"/>
                  </a:ext>
                </a:extLst>
              </a:tr>
              <a:tr h="386482">
                <a:tc>
                  <a:txBody>
                    <a:bodyPr/>
                    <a:lstStyle/>
                    <a:p>
                      <a:pPr algn="l" fontAlgn="b"/>
                      <a:r>
                        <a:rPr lang="en-US" sz="2400" u="none" strike="noStrike" dirty="0">
                          <a:effectLst/>
                          <a:latin typeface="Calibri" panose="020F0502020204030204" pitchFamily="34" charset="0"/>
                          <a:cs typeface="Calibri" panose="020F0502020204030204" pitchFamily="34" charset="0"/>
                        </a:rPr>
                        <a:t>All parents </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400" u="none" strike="noStrike">
                          <a:effectLst/>
                          <a:latin typeface="Calibri" panose="020F0502020204030204" pitchFamily="34" charset="0"/>
                          <a:cs typeface="Calibri" panose="020F0502020204030204" pitchFamily="34" charset="0"/>
                        </a:rPr>
                        <a:t>31.0%</a:t>
                      </a:r>
                      <a:endParaRPr lang="en-US" sz="2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976827604"/>
                  </a:ext>
                </a:extLst>
              </a:tr>
              <a:tr h="386482">
                <a:tc>
                  <a:txBody>
                    <a:bodyPr/>
                    <a:lstStyle/>
                    <a:p>
                      <a:pPr algn="l" fontAlgn="b"/>
                      <a:r>
                        <a:rPr lang="en-US" sz="2400" b="1" u="none" strike="noStrike" dirty="0">
                          <a:effectLst/>
                          <a:latin typeface="Calibri" panose="020F0502020204030204" pitchFamily="34" charset="0"/>
                          <a:cs typeface="Calibri" panose="020F0502020204030204" pitchFamily="34" charset="0"/>
                        </a:rPr>
                        <a:t>By family income </a:t>
                      </a:r>
                      <a:endParaRPr lang="en-US" sz="2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US" sz="2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809068232"/>
                  </a:ext>
                </a:extLst>
              </a:tr>
              <a:tr h="386482">
                <a:tc>
                  <a:txBody>
                    <a:bodyPr/>
                    <a:lstStyle/>
                    <a:p>
                      <a:pPr algn="l" fontAlgn="b"/>
                      <a:r>
                        <a:rPr lang="en-US" sz="2400" u="none" strike="noStrike" dirty="0">
                          <a:effectLst/>
                          <a:latin typeface="Calibri" panose="020F0502020204030204" pitchFamily="34" charset="0"/>
                          <a:cs typeface="Calibri" panose="020F0502020204030204" pitchFamily="34" charset="0"/>
                        </a:rPr>
                        <a:t>Above 250% FPL  </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400" u="none" strike="noStrike" dirty="0">
                          <a:effectLst/>
                          <a:latin typeface="Calibri" panose="020F0502020204030204" pitchFamily="34" charset="0"/>
                          <a:cs typeface="Calibri" panose="020F0502020204030204" pitchFamily="34" charset="0"/>
                        </a:rPr>
                        <a:t>20.5%</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412027362"/>
                  </a:ext>
                </a:extLst>
              </a:tr>
              <a:tr h="386482">
                <a:tc>
                  <a:txBody>
                    <a:bodyPr/>
                    <a:lstStyle/>
                    <a:p>
                      <a:pPr algn="l" fontAlgn="b"/>
                      <a:r>
                        <a:rPr lang="en-US" sz="2400" u="none" strike="noStrike" dirty="0">
                          <a:effectLst/>
                          <a:latin typeface="Calibri" panose="020F0502020204030204" pitchFamily="34" charset="0"/>
                          <a:cs typeface="Calibri" panose="020F0502020204030204" pitchFamily="34" charset="0"/>
                        </a:rPr>
                        <a:t>Below 250% FPL </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cs typeface="Calibri" panose="020F0502020204030204" pitchFamily="34" charset="0"/>
                        </a:rPr>
                        <a:t>41.4%</a:t>
                      </a:r>
                    </a:p>
                  </a:txBody>
                  <a:tcPr marL="9525" marR="9525" marT="9525" marB="0" anchor="b"/>
                </a:tc>
                <a:extLst>
                  <a:ext uri="{0D108BD9-81ED-4DB2-BD59-A6C34878D82A}">
                    <a16:rowId xmlns:a16="http://schemas.microsoft.com/office/drawing/2014/main" val="4266152716"/>
                  </a:ext>
                </a:extLst>
              </a:tr>
              <a:tr h="386482">
                <a:tc>
                  <a:txBody>
                    <a:bodyPr/>
                    <a:lstStyle/>
                    <a:p>
                      <a:pPr algn="l" fontAlgn="b"/>
                      <a:r>
                        <a:rPr lang="en-US" sz="2400" b="1" u="none" strike="noStrike" dirty="0">
                          <a:effectLst/>
                          <a:latin typeface="Calibri" panose="020F0502020204030204" pitchFamily="34" charset="0"/>
                          <a:cs typeface="Calibri" panose="020F0502020204030204" pitchFamily="34" charset="0"/>
                        </a:rPr>
                        <a:t>By race/ethnicity </a:t>
                      </a:r>
                      <a:endParaRPr lang="en-US" sz="2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561118200"/>
                  </a:ext>
                </a:extLst>
              </a:tr>
              <a:tr h="386482">
                <a:tc>
                  <a:txBody>
                    <a:bodyPr/>
                    <a:lstStyle/>
                    <a:p>
                      <a:pPr algn="l" fontAlgn="b"/>
                      <a:r>
                        <a:rPr lang="en-US" sz="2400" u="none" strike="noStrike" dirty="0">
                          <a:effectLst/>
                          <a:latin typeface="Calibri" panose="020F0502020204030204" pitchFamily="34" charset="0"/>
                          <a:cs typeface="Calibri" panose="020F0502020204030204" pitchFamily="34" charset="0"/>
                        </a:rPr>
                        <a:t>Non-Hispanic white</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400" u="none" strike="noStrike" dirty="0">
                          <a:effectLst/>
                          <a:latin typeface="Calibri" panose="020F0502020204030204" pitchFamily="34" charset="0"/>
                          <a:cs typeface="Calibri" panose="020F0502020204030204" pitchFamily="34" charset="0"/>
                        </a:rPr>
                        <a:t>24.4%</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601192613"/>
                  </a:ext>
                </a:extLst>
              </a:tr>
              <a:tr h="386482">
                <a:tc>
                  <a:txBody>
                    <a:bodyPr/>
                    <a:lstStyle/>
                    <a:p>
                      <a:pPr algn="l" fontAlgn="b"/>
                      <a:r>
                        <a:rPr lang="en-US" sz="2400" u="none" strike="noStrike">
                          <a:effectLst/>
                          <a:latin typeface="Calibri" panose="020F0502020204030204" pitchFamily="34" charset="0"/>
                          <a:cs typeface="Calibri" panose="020F0502020204030204" pitchFamily="34" charset="0"/>
                        </a:rPr>
                        <a:t>Non-Hispanic black </a:t>
                      </a:r>
                      <a:endParaRPr lang="en-US" sz="2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400" u="none" strike="noStrike" dirty="0">
                          <a:effectLst/>
                          <a:latin typeface="Calibri" panose="020F0502020204030204" pitchFamily="34" charset="0"/>
                          <a:cs typeface="Calibri" panose="020F0502020204030204" pitchFamily="34" charset="0"/>
                        </a:rPr>
                        <a:t>36.4%</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274571624"/>
                  </a:ext>
                </a:extLst>
              </a:tr>
              <a:tr h="0">
                <a:tc>
                  <a:txBody>
                    <a:bodyPr/>
                    <a:lstStyle/>
                    <a:p>
                      <a:pPr algn="l" fontAlgn="b"/>
                      <a:r>
                        <a:rPr lang="en-US" sz="2400" u="none" strike="noStrike">
                          <a:effectLst/>
                          <a:latin typeface="Calibri" panose="020F0502020204030204" pitchFamily="34" charset="0"/>
                          <a:cs typeface="Calibri" panose="020F0502020204030204" pitchFamily="34" charset="0"/>
                        </a:rPr>
                        <a:t>Hispanic </a:t>
                      </a:r>
                      <a:endParaRPr lang="en-US" sz="2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400" u="none" strike="noStrike" dirty="0">
                          <a:effectLst/>
                          <a:latin typeface="Calibri" panose="020F0502020204030204" pitchFamily="34" charset="0"/>
                          <a:cs typeface="Calibri" panose="020F0502020204030204" pitchFamily="34" charset="0"/>
                        </a:rPr>
                        <a:t>45.9%</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385960536"/>
                  </a:ext>
                </a:extLst>
              </a:tr>
            </a:tbl>
          </a:graphicData>
        </a:graphic>
      </p:graphicFrame>
    </p:spTree>
    <p:extLst>
      <p:ext uri="{BB962C8B-B14F-4D97-AF65-F5344CB8AC3E}">
        <p14:creationId xmlns:p14="http://schemas.microsoft.com/office/powerpoint/2010/main" val="146883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3EFEA-1F87-D2D5-A7C1-9D5A4916F6AC}"/>
              </a:ext>
            </a:extLst>
          </p:cNvPr>
          <p:cNvSpPr>
            <a:spLocks noGrp="1"/>
          </p:cNvSpPr>
          <p:nvPr>
            <p:ph type="title"/>
          </p:nvPr>
        </p:nvSpPr>
        <p:spPr/>
        <p:txBody>
          <a:bodyPr>
            <a:normAutofit/>
          </a:bodyPr>
          <a:lstStyle/>
          <a:p>
            <a:r>
              <a:rPr lang="en-US" sz="3600" dirty="0"/>
              <a:t>What stories do we need to move forward with poverty reduction? </a:t>
            </a:r>
          </a:p>
        </p:txBody>
      </p:sp>
      <p:sp>
        <p:nvSpPr>
          <p:cNvPr id="3" name="Slide Number Placeholder 2">
            <a:extLst>
              <a:ext uri="{FF2B5EF4-FFF2-40B4-BE49-F238E27FC236}">
                <a16:creationId xmlns:a16="http://schemas.microsoft.com/office/drawing/2014/main" id="{97076628-FE03-E7ED-92FA-2B4416EAA0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sp>
        <p:nvSpPr>
          <p:cNvPr id="4" name="TextBox 3">
            <a:extLst>
              <a:ext uri="{FF2B5EF4-FFF2-40B4-BE49-F238E27FC236}">
                <a16:creationId xmlns:a16="http://schemas.microsoft.com/office/drawing/2014/main" id="{233CC161-065C-A82F-9E60-FB629A6CD748}"/>
              </a:ext>
            </a:extLst>
          </p:cNvPr>
          <p:cNvSpPr txBox="1"/>
          <p:nvPr/>
        </p:nvSpPr>
        <p:spPr>
          <a:xfrm>
            <a:off x="2160104" y="2252870"/>
            <a:ext cx="184731" cy="307777"/>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CF5D661-A3C7-687B-AD1A-43F2D2B01DCD}"/>
              </a:ext>
            </a:extLst>
          </p:cNvPr>
          <p:cNvSpPr txBox="1"/>
          <p:nvPr/>
        </p:nvSpPr>
        <p:spPr>
          <a:xfrm>
            <a:off x="1193800" y="2082800"/>
            <a:ext cx="9961880" cy="3939540"/>
          </a:xfrm>
          <a:prstGeom prst="rect">
            <a:avLst/>
          </a:prstGeom>
          <a:noFill/>
        </p:spPr>
        <p:txBody>
          <a:bodyPr wrap="square" rtlCol="0">
            <a:spAutoFit/>
          </a:bodyPr>
          <a:lstStyle/>
          <a:p>
            <a:r>
              <a:rPr lang="en-US" sz="2800" b="1" u="sng" dirty="0">
                <a:latin typeface="Calibri" panose="020F0502020204030204" pitchFamily="34" charset="0"/>
                <a:cs typeface="Calibri" panose="020F0502020204030204" pitchFamily="34" charset="0"/>
              </a:rPr>
              <a:t>Any story that emphasizes the dignity of low-income parents*:</a:t>
            </a:r>
          </a:p>
          <a:p>
            <a:pPr marL="514350" indent="-514350">
              <a:buFont typeface="+mj-lt"/>
              <a:buAutoNum type="arabicPeriod"/>
            </a:pPr>
            <a:r>
              <a:rPr lang="en-US" sz="2000" dirty="0">
                <a:latin typeface="Calibri" panose="020F0502020204030204" pitchFamily="34" charset="0"/>
                <a:cs typeface="Calibri" panose="020F0502020204030204" pitchFamily="34" charset="0"/>
              </a:rPr>
              <a:t>What is it like for a parent to access the social safety net today </a:t>
            </a:r>
            <a:r>
              <a:rPr lang="en-US" sz="2000" u="sng" dirty="0">
                <a:latin typeface="Calibri" panose="020F0502020204030204" pitchFamily="34" charset="0"/>
                <a:cs typeface="Calibri" panose="020F0502020204030204" pitchFamily="34" charset="0"/>
              </a:rPr>
              <a:t>in their state</a:t>
            </a:r>
            <a:r>
              <a:rPr lang="en-US" sz="2000" dirty="0">
                <a:latin typeface="Calibri" panose="020F0502020204030204" pitchFamily="34" charset="0"/>
                <a:cs typeface="Calibri" panose="020F0502020204030204" pitchFamily="34" charset="0"/>
              </a:rPr>
              <a:t>? Do they have the benefits to which they are entitled, and if not why not? </a:t>
            </a:r>
          </a:p>
          <a:p>
            <a:pPr marL="514350" indent="-514350">
              <a:buFont typeface="+mj-lt"/>
              <a:buAutoNum type="arabicPeriod"/>
            </a:pPr>
            <a:r>
              <a:rPr lang="en-US" sz="2000" dirty="0">
                <a:latin typeface="Calibri" panose="020F0502020204030204" pitchFamily="34" charset="0"/>
                <a:cs typeface="Calibri" panose="020F0502020204030204" pitchFamily="34" charset="0"/>
              </a:rPr>
              <a:t>How much debt are they carrying today, and do they have an emergency fund or savings right now? </a:t>
            </a:r>
          </a:p>
          <a:p>
            <a:pPr marL="514350" indent="-514350">
              <a:buFont typeface="+mj-lt"/>
              <a:buAutoNum type="arabicPeriod"/>
            </a:pPr>
            <a:r>
              <a:rPr lang="en-US" sz="2000" dirty="0">
                <a:latin typeface="Calibri" panose="020F0502020204030204" pitchFamily="34" charset="0"/>
                <a:cs typeface="Calibri" panose="020F0502020204030204" pitchFamily="34" charset="0"/>
              </a:rPr>
              <a:t>Is the family able to maintain a checking or savings account?</a:t>
            </a:r>
          </a:p>
          <a:p>
            <a:pPr marL="514350" indent="-514350">
              <a:buFont typeface="+mj-lt"/>
              <a:buAutoNum type="arabicPeriod"/>
            </a:pPr>
            <a:r>
              <a:rPr lang="en-US" sz="2000" dirty="0">
                <a:latin typeface="Calibri" panose="020F0502020204030204" pitchFamily="34" charset="0"/>
                <a:cs typeface="Calibri" panose="020F0502020204030204" pitchFamily="34" charset="0"/>
              </a:rPr>
              <a:t>How much money do they have left at the end of each month? What bills are going unpaid right now?  </a:t>
            </a:r>
          </a:p>
          <a:p>
            <a:pPr marL="514350" indent="-514350">
              <a:buFont typeface="+mj-lt"/>
              <a:buAutoNum type="arabicPeriod"/>
            </a:pPr>
            <a:r>
              <a:rPr lang="en-US" sz="2000" dirty="0">
                <a:latin typeface="Calibri" panose="020F0502020204030204" pitchFamily="34" charset="0"/>
                <a:cs typeface="Calibri" panose="020F0502020204030204" pitchFamily="34" charset="0"/>
              </a:rPr>
              <a:t>For families who are not extremely food-insecure: What does having enough to eat look like these days for their children? For themselves? What strategies do they use right now to feed everyone in the family? </a:t>
            </a:r>
          </a:p>
          <a:p>
            <a:r>
              <a:rPr lang="en-US" sz="2200" b="1" dirty="0">
                <a:latin typeface="Calibri" panose="020F0502020204030204" pitchFamily="34" charset="0"/>
                <a:cs typeface="Calibri" panose="020F0502020204030204" pitchFamily="34" charset="0"/>
              </a:rPr>
              <a:t>* In the context of any policy. </a:t>
            </a:r>
          </a:p>
        </p:txBody>
      </p:sp>
    </p:spTree>
    <p:extLst>
      <p:ext uri="{BB962C8B-B14F-4D97-AF65-F5344CB8AC3E}">
        <p14:creationId xmlns:p14="http://schemas.microsoft.com/office/powerpoint/2010/main" val="3078111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4039075-9961-4D79-5C74-74833D792110}"/>
              </a:ext>
            </a:extLst>
          </p:cNvPr>
          <p:cNvSpPr>
            <a:spLocks noGrp="1"/>
          </p:cNvSpPr>
          <p:nvPr>
            <p:ph type="ctrTitle"/>
          </p:nvPr>
        </p:nvSpPr>
        <p:spPr/>
        <p:txBody>
          <a:bodyPr>
            <a:normAutofit/>
          </a:bodyPr>
          <a:lstStyle/>
          <a:p>
            <a:r>
              <a:rPr lang="en-US" sz="4000" dirty="0"/>
              <a:t>Thank you for listening, and thank you for the work </a:t>
            </a:r>
            <a:r>
              <a:rPr lang="en-US" sz="4000"/>
              <a:t>you do</a:t>
            </a:r>
            <a:r>
              <a:rPr lang="en-US" sz="4000" dirty="0"/>
              <a:t>.</a:t>
            </a:r>
          </a:p>
        </p:txBody>
      </p:sp>
      <p:sp>
        <p:nvSpPr>
          <p:cNvPr id="11" name="Subtitle 10">
            <a:extLst>
              <a:ext uri="{FF2B5EF4-FFF2-40B4-BE49-F238E27FC236}">
                <a16:creationId xmlns:a16="http://schemas.microsoft.com/office/drawing/2014/main" id="{0ECFE907-6FCF-08BF-A087-7C90E6A87752}"/>
              </a:ext>
            </a:extLst>
          </p:cNvPr>
          <p:cNvSpPr>
            <a:spLocks noGrp="1"/>
          </p:cNvSpPr>
          <p:nvPr>
            <p:ph type="subTitle" idx="1"/>
          </p:nvPr>
        </p:nvSpPr>
        <p:spPr/>
        <p:txBody>
          <a:bodyPr/>
          <a:lstStyle/>
          <a:p>
            <a:r>
              <a:rPr lang="en-US" dirty="0"/>
              <a:t>Karen Chatfield, Director of Family Economic Security</a:t>
            </a:r>
          </a:p>
          <a:p>
            <a:r>
              <a:rPr lang="en-US" dirty="0" err="1"/>
              <a:t>kchatfield@bankstreet.edu</a:t>
            </a:r>
            <a:endParaRPr lang="en-US" dirty="0"/>
          </a:p>
        </p:txBody>
      </p:sp>
      <p:sp>
        <p:nvSpPr>
          <p:cNvPr id="3" name="Slide Number Placeholder 2">
            <a:extLst>
              <a:ext uri="{FF2B5EF4-FFF2-40B4-BE49-F238E27FC236}">
                <a16:creationId xmlns:a16="http://schemas.microsoft.com/office/drawing/2014/main" id="{97076628-FE03-E7ED-92FA-2B4416EAA0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sp>
        <p:nvSpPr>
          <p:cNvPr id="4" name="TextBox 3">
            <a:extLst>
              <a:ext uri="{FF2B5EF4-FFF2-40B4-BE49-F238E27FC236}">
                <a16:creationId xmlns:a16="http://schemas.microsoft.com/office/drawing/2014/main" id="{233CC161-065C-A82F-9E60-FB629A6CD748}"/>
              </a:ext>
            </a:extLst>
          </p:cNvPr>
          <p:cNvSpPr txBox="1"/>
          <p:nvPr/>
        </p:nvSpPr>
        <p:spPr>
          <a:xfrm>
            <a:off x="2160104" y="2252870"/>
            <a:ext cx="184731"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6868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5F2025-9611-5D14-8EC2-4451806FF5E7}"/>
              </a:ext>
            </a:extLst>
          </p:cNvPr>
          <p:cNvSpPr>
            <a:spLocks noGrp="1"/>
          </p:cNvSpPr>
          <p:nvPr>
            <p:ph type="title"/>
          </p:nvPr>
        </p:nvSpPr>
        <p:spPr/>
        <p:txBody>
          <a:bodyPr>
            <a:normAutofit/>
          </a:bodyPr>
          <a:lstStyle/>
          <a:p>
            <a:r>
              <a:rPr lang="en-US" sz="2800" dirty="0"/>
              <a:t>Challenges particularly challenged single parents right from the start of the pandemic, and those challenges continued </a:t>
            </a:r>
          </a:p>
        </p:txBody>
      </p:sp>
      <p:sp>
        <p:nvSpPr>
          <p:cNvPr id="7" name="Slide Number Placeholder 6">
            <a:extLst>
              <a:ext uri="{FF2B5EF4-FFF2-40B4-BE49-F238E27FC236}">
                <a16:creationId xmlns:a16="http://schemas.microsoft.com/office/drawing/2014/main" id="{AD81CBD0-011A-4920-351C-AA1825679B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9" name="TextBox 8">
            <a:extLst>
              <a:ext uri="{FF2B5EF4-FFF2-40B4-BE49-F238E27FC236}">
                <a16:creationId xmlns:a16="http://schemas.microsoft.com/office/drawing/2014/main" id="{00B3C83F-AEB5-9B96-D3B0-C5098855313D}"/>
              </a:ext>
            </a:extLst>
          </p:cNvPr>
          <p:cNvSpPr txBox="1"/>
          <p:nvPr/>
        </p:nvSpPr>
        <p:spPr>
          <a:xfrm>
            <a:off x="1192696" y="1974574"/>
            <a:ext cx="9793356" cy="353943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Related challenges continued for these parents throughout the pandemic: </a:t>
            </a:r>
            <a:endParaRPr lang="en-US" sz="2800" i="0" u="none" strike="noStrike" dirty="0">
              <a:solidFill>
                <a:srgbClr val="212121"/>
              </a:solidFill>
              <a:effectLst/>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800" i="0" u="none" strike="noStrike" dirty="0">
                <a:solidFill>
                  <a:srgbClr val="212121"/>
                </a:solidFill>
                <a:effectLst/>
                <a:latin typeface="Calibri" panose="020F0502020204030204" pitchFamily="34" charset="0"/>
                <a:cs typeface="Calibri" panose="020F0502020204030204" pitchFamily="34" charset="0"/>
              </a:rPr>
              <a:t>In April 2020, one in four single parents was unemployed. </a:t>
            </a:r>
          </a:p>
          <a:p>
            <a:pPr marL="342900" indent="-342900">
              <a:buFont typeface="Arial" panose="020B0604020202020204" pitchFamily="34" charset="0"/>
              <a:buChar char="•"/>
            </a:pPr>
            <a:r>
              <a:rPr lang="en-US" sz="2800" u="sng" dirty="0">
                <a:solidFill>
                  <a:srgbClr val="212121"/>
                </a:solidFill>
                <a:latin typeface="Calibri" panose="020F0502020204030204" pitchFamily="34" charset="0"/>
                <a:cs typeface="Calibri" panose="020F0502020204030204" pitchFamily="34" charset="0"/>
              </a:rPr>
              <a:t>U</a:t>
            </a:r>
            <a:r>
              <a:rPr lang="en-US" sz="2800" i="0" u="sng" strike="noStrike" dirty="0">
                <a:solidFill>
                  <a:srgbClr val="212121"/>
                </a:solidFill>
                <a:effectLst/>
                <a:latin typeface="Calibri" panose="020F0502020204030204" pitchFamily="34" charset="0"/>
                <a:cs typeface="Calibri" panose="020F0502020204030204" pitchFamily="34" charset="0"/>
              </a:rPr>
              <a:t>nemployment rates recovered more slowly </a:t>
            </a:r>
            <a:r>
              <a:rPr lang="en-US" sz="2800" i="0" u="none" strike="noStrike" dirty="0">
                <a:solidFill>
                  <a:srgbClr val="212121"/>
                </a:solidFill>
                <a:effectLst/>
                <a:latin typeface="Calibri" panose="020F0502020204030204" pitchFamily="34" charset="0"/>
                <a:cs typeface="Calibri" panose="020F0502020204030204" pitchFamily="34" charset="0"/>
              </a:rPr>
              <a:t>for single parents throughout 2021, perhaps in part due to their unequal exposure to school and childcare closures. </a:t>
            </a:r>
          </a:p>
          <a:p>
            <a:pPr marL="342900" indent="-342900">
              <a:buFont typeface="Arial" panose="020B0604020202020204" pitchFamily="34" charset="0"/>
              <a:buChar char="•"/>
            </a:pPr>
            <a:r>
              <a:rPr lang="en-US" sz="2800" i="0" u="sng" strike="noStrike" dirty="0">
                <a:solidFill>
                  <a:srgbClr val="212121"/>
                </a:solidFill>
                <a:effectLst/>
                <a:latin typeface="Calibri" panose="020F0502020204030204" pitchFamily="34" charset="0"/>
                <a:cs typeface="Calibri" panose="020F0502020204030204" pitchFamily="34" charset="0"/>
              </a:rPr>
              <a:t>Levels of worrying among single parents continued to worsen throughout 2021</a:t>
            </a:r>
            <a:r>
              <a:rPr lang="en-US" sz="2800" i="0" u="none" strike="noStrike" dirty="0">
                <a:solidFill>
                  <a:srgbClr val="212121"/>
                </a:solidFill>
                <a:effectLst/>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9046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7D0E-43BA-2222-2BAD-DEAF50E8359D}"/>
              </a:ext>
            </a:extLst>
          </p:cNvPr>
          <p:cNvSpPr>
            <a:spLocks noGrp="1"/>
          </p:cNvSpPr>
          <p:nvPr>
            <p:ph type="title"/>
          </p:nvPr>
        </p:nvSpPr>
        <p:spPr/>
        <p:txBody>
          <a:bodyPr>
            <a:normAutofit/>
          </a:bodyPr>
          <a:lstStyle/>
          <a:p>
            <a:r>
              <a:rPr lang="en-US" sz="3600" dirty="0"/>
              <a:t>Provisions of the Expanded Child Tax Credit (within the American Rescue Plan)</a:t>
            </a:r>
          </a:p>
        </p:txBody>
      </p:sp>
      <p:sp>
        <p:nvSpPr>
          <p:cNvPr id="10" name="Slide Number Placeholder 9">
            <a:extLst>
              <a:ext uri="{FF2B5EF4-FFF2-40B4-BE49-F238E27FC236}">
                <a16:creationId xmlns:a16="http://schemas.microsoft.com/office/drawing/2014/main" id="{9C87AA9E-BE7E-BEB1-7CB2-D2AAABE204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9" name="TextBox 8">
            <a:extLst>
              <a:ext uri="{FF2B5EF4-FFF2-40B4-BE49-F238E27FC236}">
                <a16:creationId xmlns:a16="http://schemas.microsoft.com/office/drawing/2014/main" id="{B2EF277D-3E53-E898-75D3-CF6B4598663E}"/>
              </a:ext>
            </a:extLst>
          </p:cNvPr>
          <p:cNvSpPr txBox="1"/>
          <p:nvPr/>
        </p:nvSpPr>
        <p:spPr>
          <a:xfrm>
            <a:off x="1122680" y="1781865"/>
            <a:ext cx="10058401" cy="4154984"/>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Under the provisions of the ARP:</a:t>
            </a:r>
          </a:p>
          <a:p>
            <a:pPr marL="285750" indent="-285750">
              <a:buFont typeface="Arial" panose="020B0604020202020204" pitchFamily="34" charset="0"/>
              <a:buChar char="•"/>
            </a:pPr>
            <a:r>
              <a:rPr lang="en-US" sz="2000" b="1" dirty="0">
                <a:latin typeface="Calibri" panose="020F0502020204030204" pitchFamily="34" charset="0"/>
                <a:cs typeface="Calibri" panose="020F0502020204030204" pitchFamily="34" charset="0"/>
              </a:rPr>
              <a:t>Beginning in July 2021 and through December for 2021, parents of children from 0 to 6 received $300/month, or $1800/per young child per month, </a:t>
            </a:r>
            <a:r>
              <a:rPr lang="en-US" sz="2000" b="1" u="sng" dirty="0">
                <a:latin typeface="Calibri" panose="020F0502020204030204" pitchFamily="34" charset="0"/>
                <a:cs typeface="Calibri" panose="020F0502020204030204" pitchFamily="34" charset="0"/>
              </a:rPr>
              <a:t>even those earning no income</a:t>
            </a:r>
            <a:r>
              <a:rPr lang="en-US" sz="2000" b="1"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2000" b="1" dirty="0">
                <a:latin typeface="Calibri" panose="020F0502020204030204" pitchFamily="34" charset="0"/>
                <a:cs typeface="Calibri" panose="020F0502020204030204" pitchFamily="34" charset="0"/>
              </a:rPr>
              <a:t>Parents of children from 7 to 17 received $250/month, or $1500/per older child. </a:t>
            </a:r>
          </a:p>
          <a:p>
            <a:pPr marL="285750" indent="-285750">
              <a:buFont typeface="Arial" panose="020B0604020202020204" pitchFamily="34" charset="0"/>
              <a:buChar char="•"/>
            </a:pPr>
            <a:r>
              <a:rPr lang="en-US" sz="2000" b="1" dirty="0">
                <a:latin typeface="Calibri" panose="020F0502020204030204" pitchFamily="34" charset="0"/>
                <a:cs typeface="Calibri" panose="020F0502020204030204" pitchFamily="34" charset="0"/>
              </a:rPr>
              <a:t>In tax season in early 2022, parents who filed their taxes and claimed it would receive an additional “lump sum” amount of $1800/child or $1500/child, depending on the age of their children. </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There was no income requirement to receive the credit, although there were caps on families with higher incomes.*</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The total CTC was “fully refundable.” Parents could claim all of the credit even if they didn’t owe any taxes, no matter what their income level.</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6175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7D0E-43BA-2222-2BAD-DEAF50E8359D}"/>
              </a:ext>
            </a:extLst>
          </p:cNvPr>
          <p:cNvSpPr>
            <a:spLocks noGrp="1"/>
          </p:cNvSpPr>
          <p:nvPr>
            <p:ph type="title"/>
          </p:nvPr>
        </p:nvSpPr>
        <p:spPr/>
        <p:txBody>
          <a:bodyPr>
            <a:normAutofit/>
          </a:bodyPr>
          <a:lstStyle/>
          <a:p>
            <a:r>
              <a:rPr lang="en-US" sz="4400" dirty="0"/>
              <a:t>Expanded Child Tax Credit had many positive effects for low-income children</a:t>
            </a:r>
          </a:p>
        </p:txBody>
      </p:sp>
      <p:sp>
        <p:nvSpPr>
          <p:cNvPr id="10" name="Slide Number Placeholder 9">
            <a:extLst>
              <a:ext uri="{FF2B5EF4-FFF2-40B4-BE49-F238E27FC236}">
                <a16:creationId xmlns:a16="http://schemas.microsoft.com/office/drawing/2014/main" id="{9C87AA9E-BE7E-BEB1-7CB2-D2AAABE204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3" name="TextBox 2">
            <a:extLst>
              <a:ext uri="{FF2B5EF4-FFF2-40B4-BE49-F238E27FC236}">
                <a16:creationId xmlns:a16="http://schemas.microsoft.com/office/drawing/2014/main" id="{D065197A-6494-7469-1049-D2472B8FE0C8}"/>
              </a:ext>
            </a:extLst>
          </p:cNvPr>
          <p:cNvSpPr txBox="1"/>
          <p:nvPr/>
        </p:nvSpPr>
        <p:spPr>
          <a:xfrm>
            <a:off x="1097281" y="1873053"/>
            <a:ext cx="9846490" cy="6001643"/>
          </a:xfrm>
          <a:prstGeom prst="rect">
            <a:avLst/>
          </a:prstGeom>
          <a:noFill/>
        </p:spPr>
        <p:txBody>
          <a:bodyPr wrap="square" rtlCol="0">
            <a:spAutoFit/>
          </a:bodyPr>
          <a:lstStyle/>
          <a:p>
            <a:pPr marL="342900" indent="-342900">
              <a:buFont typeface="Arial" panose="020B0604020202020204" pitchFamily="34" charset="0"/>
              <a:buChar char="•"/>
            </a:pPr>
            <a:r>
              <a:rPr lang="en-US" sz="2400" b="0" i="0" u="none" strike="noStrike" dirty="0">
                <a:solidFill>
                  <a:srgbClr val="000000"/>
                </a:solidFill>
                <a:effectLst/>
                <a:latin typeface="Calibri" panose="020F0502020204030204" pitchFamily="34" charset="0"/>
                <a:cs typeface="Calibri" panose="020F0502020204030204" pitchFamily="34" charset="0"/>
              </a:rPr>
              <a:t>The monthly cash benefits were responsible for moving more than three million children out of poverty across the country.</a:t>
            </a:r>
          </a:p>
          <a:p>
            <a:pPr marL="342900" indent="-342900">
              <a:buFont typeface="Arial" panose="020B0604020202020204" pitchFamily="34" charset="0"/>
              <a:buChar char="•"/>
            </a:pPr>
            <a:r>
              <a:rPr lang="en-US" sz="2400" b="0" i="0" u="none" strike="noStrike" dirty="0">
                <a:solidFill>
                  <a:srgbClr val="000000"/>
                </a:solidFill>
                <a:effectLst/>
                <a:latin typeface="Calibri" panose="020F0502020204030204" pitchFamily="34" charset="0"/>
                <a:cs typeface="Calibri" panose="020F0502020204030204" pitchFamily="34" charset="0"/>
              </a:rPr>
              <a:t>Later analysis of transactional data </a:t>
            </a:r>
            <a:r>
              <a:rPr lang="en-US" sz="2400" dirty="0">
                <a:effectLst/>
                <a:latin typeface="Calibri" panose="020F0502020204030204" pitchFamily="34" charset="0"/>
                <a:cs typeface="Calibri" panose="020F0502020204030204" pitchFamily="34" charset="0"/>
              </a:rPr>
              <a:t>from bank accounts and credit cards from several partner financial institutions </a:t>
            </a:r>
            <a:r>
              <a:rPr lang="en-US" sz="2400" dirty="0">
                <a:latin typeface="Calibri" panose="020F0502020204030204" pitchFamily="34" charset="0"/>
                <a:cs typeface="Calibri" panose="020F0502020204030204" pitchFamily="34" charset="0"/>
              </a:rPr>
              <a:t>during that time showed that recipients of the CTC:</a:t>
            </a:r>
          </a:p>
          <a:p>
            <a:pPr marL="981075" lvl="5" indent="-476250">
              <a:buFont typeface="Arial" panose="020B0604020202020204" pitchFamily="34" charset="0"/>
              <a:buChar char="•"/>
            </a:pPr>
            <a:r>
              <a:rPr lang="en-US" sz="2400" b="0" i="0" u="none" strike="noStrike" dirty="0">
                <a:solidFill>
                  <a:schemeClr val="tx1"/>
                </a:solidFill>
                <a:effectLst/>
                <a:latin typeface="Calibri" panose="020F0502020204030204" pitchFamily="34" charset="0"/>
                <a:cs typeface="Calibri" panose="020F0502020204030204" pitchFamily="34" charset="0"/>
              </a:rPr>
              <a:t>Increased spending on groceries, education, and healthcare;</a:t>
            </a:r>
          </a:p>
          <a:p>
            <a:pPr marL="981075" lvl="5" indent="-476250">
              <a:buFont typeface="Arial" panose="020B0604020202020204" pitchFamily="34" charset="0"/>
              <a:buChar char="•"/>
            </a:pPr>
            <a:r>
              <a:rPr lang="en-US" sz="2400" b="0" i="0" u="none" strike="noStrike" dirty="0">
                <a:solidFill>
                  <a:schemeClr val="tx1"/>
                </a:solidFill>
                <a:effectLst/>
                <a:latin typeface="Calibri" panose="020F0502020204030204" pitchFamily="34" charset="0"/>
                <a:cs typeface="Calibri" panose="020F0502020204030204" pitchFamily="34" charset="0"/>
              </a:rPr>
              <a:t>Spent more money reducing debt, and incurred fewer overdraft fees; </a:t>
            </a:r>
          </a:p>
          <a:p>
            <a:pPr marL="981075" lvl="5" indent="-476250">
              <a:buFont typeface="Arial" panose="020B0604020202020204" pitchFamily="34" charset="0"/>
              <a:buChar char="•"/>
            </a:pPr>
            <a:r>
              <a:rPr lang="en-US" sz="2400" b="1" dirty="0">
                <a:solidFill>
                  <a:schemeClr val="tx1"/>
                </a:solidFill>
                <a:latin typeface="Calibri" panose="020F0502020204030204" pitchFamily="34" charset="0"/>
                <a:cs typeface="Calibri" panose="020F0502020204030204" pitchFamily="34" charset="0"/>
              </a:rPr>
              <a:t>Were </a:t>
            </a:r>
            <a:r>
              <a:rPr lang="en-US" sz="2400" b="1" u="sng" dirty="0">
                <a:solidFill>
                  <a:schemeClr val="tx1"/>
                </a:solidFill>
                <a:latin typeface="Calibri" panose="020F0502020204030204" pitchFamily="34" charset="0"/>
                <a:cs typeface="Calibri" panose="020F0502020204030204" pitchFamily="34" charset="0"/>
              </a:rPr>
              <a:t>not</a:t>
            </a:r>
            <a:r>
              <a:rPr lang="en-US" sz="2400" b="1" dirty="0">
                <a:solidFill>
                  <a:schemeClr val="tx1"/>
                </a:solidFill>
                <a:latin typeface="Calibri" panose="020F0502020204030204" pitchFamily="34" charset="0"/>
                <a:cs typeface="Calibri" panose="020F0502020204030204" pitchFamily="34" charset="0"/>
              </a:rPr>
              <a:t> significantly likely to leave the workforce</a:t>
            </a:r>
            <a:r>
              <a:rPr lang="en-US" sz="2400" dirty="0">
                <a:solidFill>
                  <a:schemeClr val="tx1"/>
                </a:solidFill>
                <a:latin typeface="Calibri" panose="020F0502020204030204" pitchFamily="34" charset="0"/>
                <a:cs typeface="Calibri" panose="020F0502020204030204" pitchFamily="34" charset="0"/>
              </a:rPr>
              <a:t>.</a:t>
            </a:r>
          </a:p>
          <a:p>
            <a:pPr marL="981075" lvl="5" indent="-476250">
              <a:buFont typeface="Arial" panose="020B0604020202020204" pitchFamily="34" charset="0"/>
              <a:buChar char="•"/>
            </a:pPr>
            <a:r>
              <a:rPr lang="en-US" sz="2400" dirty="0">
                <a:latin typeface="Calibri" panose="020F0502020204030204" pitchFamily="34" charset="0"/>
                <a:cs typeface="Calibri" panose="020F0502020204030204" pitchFamily="34" charset="0"/>
              </a:rPr>
              <a:t>In fact, some studies found that the CTC supported work participation by paying for childcare. </a:t>
            </a:r>
          </a:p>
          <a:p>
            <a:pPr marL="981075" lvl="5" indent="-476250">
              <a:buFont typeface="Arial" panose="020B0604020202020204" pitchFamily="34" charset="0"/>
              <a:buChar char="•"/>
            </a:pPr>
            <a:endParaRPr lang="en-US" sz="2400" dirty="0">
              <a:solidFill>
                <a:schemeClr val="tx1"/>
              </a:solidFill>
              <a:latin typeface="Calibri" panose="020F0502020204030204" pitchFamily="34" charset="0"/>
              <a:cs typeface="Calibri" panose="020F0502020204030204" pitchFamily="34" charset="0"/>
            </a:endParaRPr>
          </a:p>
          <a:p>
            <a:pPr marL="981075" lvl="5" indent="-476250">
              <a:buFont typeface="Arial" panose="020B0604020202020204" pitchFamily="34" charset="0"/>
              <a:buChar char="•"/>
            </a:pPr>
            <a:endParaRPr lang="en-US" sz="2400" dirty="0">
              <a:solidFill>
                <a:schemeClr val="tx1"/>
              </a:solidFill>
              <a:latin typeface="Calibri" panose="020F0502020204030204" pitchFamily="34" charset="0"/>
              <a:cs typeface="Calibri" panose="020F0502020204030204" pitchFamily="34" charset="0"/>
            </a:endParaRPr>
          </a:p>
          <a:p>
            <a:pPr marL="981075" lvl="5" indent="-476250">
              <a:buFont typeface="Arial" panose="020B0604020202020204" pitchFamily="34" charset="0"/>
              <a:buChar char="•"/>
            </a:pPr>
            <a:endParaRPr lang="en-US" sz="2400" dirty="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b="0" i="0" u="none" strike="noStrike" dirty="0">
              <a:solidFill>
                <a:srgbClr val="000000"/>
              </a:solidFill>
              <a:effectLst/>
              <a:latin typeface="Calibri" panose="020F0502020204030204" pitchFamily="34" charset="0"/>
              <a:cs typeface="Calibri" panose="020F0502020204030204" pitchFamily="34" charset="0"/>
            </a:endParaRPr>
          </a:p>
          <a:p>
            <a:endParaRPr lang="en-US" sz="2400" b="0" i="0" u="none" strike="noStrike" dirty="0">
              <a:solidFill>
                <a:srgbClr val="000000"/>
              </a:solidFill>
              <a:effectLst/>
              <a:latin typeface="Calibri" panose="020F0502020204030204" pitchFamily="34" charset="0"/>
              <a:cs typeface="Calibri" panose="020F0502020204030204" pitchFamily="34" charset="0"/>
            </a:endParaRPr>
          </a:p>
          <a:p>
            <a:endParaRPr lang="en-US" sz="2400" b="0" i="0" u="none" strike="noStrike"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6224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7D0E-43BA-2222-2BAD-DEAF50E8359D}"/>
              </a:ext>
            </a:extLst>
          </p:cNvPr>
          <p:cNvSpPr>
            <a:spLocks noGrp="1"/>
          </p:cNvSpPr>
          <p:nvPr>
            <p:ph type="title"/>
          </p:nvPr>
        </p:nvSpPr>
        <p:spPr/>
        <p:txBody>
          <a:bodyPr>
            <a:normAutofit/>
          </a:bodyPr>
          <a:lstStyle/>
          <a:p>
            <a:r>
              <a:rPr lang="en-US" sz="4400" dirty="0"/>
              <a:t>The Expanded CTC made a bigger difference in some states than in others</a:t>
            </a:r>
          </a:p>
        </p:txBody>
      </p:sp>
      <p:sp>
        <p:nvSpPr>
          <p:cNvPr id="10" name="Slide Number Placeholder 9">
            <a:extLst>
              <a:ext uri="{FF2B5EF4-FFF2-40B4-BE49-F238E27FC236}">
                <a16:creationId xmlns:a16="http://schemas.microsoft.com/office/drawing/2014/main" id="{9C87AA9E-BE7E-BEB1-7CB2-D2AAABE204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3" name="TextBox 2">
            <a:extLst>
              <a:ext uri="{FF2B5EF4-FFF2-40B4-BE49-F238E27FC236}">
                <a16:creationId xmlns:a16="http://schemas.microsoft.com/office/drawing/2014/main" id="{2D016297-B233-E130-AEB5-4A6A9A226F54}"/>
              </a:ext>
            </a:extLst>
          </p:cNvPr>
          <p:cNvSpPr txBox="1"/>
          <p:nvPr/>
        </p:nvSpPr>
        <p:spPr>
          <a:xfrm>
            <a:off x="1097280" y="2015671"/>
            <a:ext cx="10058400" cy="4370427"/>
          </a:xfrm>
          <a:prstGeom prst="rect">
            <a:avLst/>
          </a:prstGeom>
          <a:noFill/>
        </p:spPr>
        <p:txBody>
          <a:bodyPr wrap="square" rtlCol="0">
            <a:spAutoFit/>
          </a:bodyPr>
          <a:lstStyle/>
          <a:p>
            <a:r>
              <a:rPr lang="en-US" sz="2400" dirty="0">
                <a:solidFill>
                  <a:srgbClr val="1E1E1E"/>
                </a:solidFill>
                <a:effectLst/>
                <a:latin typeface="Calibri" panose="020F0502020204030204" pitchFamily="34" charset="0"/>
                <a:cs typeface="Calibri" panose="020F0502020204030204" pitchFamily="34" charset="0"/>
              </a:rPr>
              <a:t>Reductions in child poverty were greatest in states with relatively </a:t>
            </a:r>
            <a:r>
              <a:rPr lang="en-US" sz="2400" b="1" dirty="0">
                <a:solidFill>
                  <a:srgbClr val="1E1E1E"/>
                </a:solidFill>
                <a:effectLst/>
                <a:latin typeface="Calibri" panose="020F0502020204030204" pitchFamily="34" charset="0"/>
                <a:cs typeface="Calibri" panose="020F0502020204030204" pitchFamily="34" charset="0"/>
              </a:rPr>
              <a:t>lower</a:t>
            </a:r>
            <a:r>
              <a:rPr lang="en-US" sz="2400" dirty="0">
                <a:solidFill>
                  <a:srgbClr val="1E1E1E"/>
                </a:solidFill>
                <a:effectLst/>
                <a:latin typeface="Calibri" panose="020F0502020204030204" pitchFamily="34" charset="0"/>
                <a:cs typeface="Calibri" panose="020F0502020204030204" pitchFamily="34" charset="0"/>
              </a:rPr>
              <a:t> costs of living and </a:t>
            </a:r>
            <a:r>
              <a:rPr lang="en-US" sz="2400" b="1" dirty="0">
                <a:solidFill>
                  <a:srgbClr val="1E1E1E"/>
                </a:solidFill>
                <a:effectLst/>
                <a:latin typeface="Calibri" panose="020F0502020204030204" pitchFamily="34" charset="0"/>
                <a:cs typeface="Calibri" panose="020F0502020204030204" pitchFamily="34" charset="0"/>
              </a:rPr>
              <a:t>higher</a:t>
            </a:r>
            <a:r>
              <a:rPr lang="en-US" sz="2400" dirty="0">
                <a:solidFill>
                  <a:srgbClr val="1E1E1E"/>
                </a:solidFill>
                <a:effectLst/>
                <a:latin typeface="Calibri" panose="020F0502020204030204" pitchFamily="34" charset="0"/>
                <a:cs typeface="Calibri" panose="020F0502020204030204" pitchFamily="34" charset="0"/>
              </a:rPr>
              <a:t> pre-tax and transfer poverty rates. Examples: </a:t>
            </a:r>
            <a:endParaRPr lang="en-US" sz="2400" dirty="0">
              <a:effectLst/>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solidFill>
                  <a:srgbClr val="1E1E1E"/>
                </a:solidFill>
                <a:latin typeface="Calibri" panose="020F0502020204030204" pitchFamily="34" charset="0"/>
                <a:cs typeface="Calibri" panose="020F0502020204030204" pitchFamily="34" charset="0"/>
              </a:rPr>
              <a:t>Without the CTC, Louisiana’s child poverty rate would have been 15.7% in 2021; with it, it was 6.9%, reflecting a 56.2% decrease. </a:t>
            </a:r>
          </a:p>
          <a:p>
            <a:pPr marL="342900" indent="-342900">
              <a:buFont typeface="Arial" panose="020B0604020202020204" pitchFamily="34" charset="0"/>
              <a:buChar char="•"/>
            </a:pPr>
            <a:endParaRPr lang="en-US" sz="2400" dirty="0">
              <a:solidFill>
                <a:srgbClr val="1E1E1E"/>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solidFill>
                  <a:srgbClr val="1E1E1E"/>
                </a:solidFill>
                <a:latin typeface="Calibri" panose="020F0502020204030204" pitchFamily="34" charset="0"/>
                <a:cs typeface="Calibri" panose="020F0502020204030204" pitchFamily="34" charset="0"/>
              </a:rPr>
              <a:t>Without the CTC, Michigan’s child poverty rate would have been 11.8% in 2021; with it, it was 6.3%, reflecting a 46.9% decrease.</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solidFill>
                  <a:srgbClr val="1E1E1E"/>
                </a:solidFill>
                <a:latin typeface="Calibri" panose="020F0502020204030204" pitchFamily="34" charset="0"/>
                <a:cs typeface="Calibri" panose="020F0502020204030204" pitchFamily="34" charset="0"/>
              </a:rPr>
              <a:t>Without the CTC, Alaska’s child poverty rate would have been 9.9% in 2021; with it, it was 6.1%, reflecting a 37.8% decrease. </a:t>
            </a:r>
          </a:p>
          <a:p>
            <a:pPr marL="342900" indent="-342900">
              <a:buFont typeface="Arial" panose="020B0604020202020204" pitchFamily="34" charset="0"/>
              <a:buChar char="•"/>
            </a:pPr>
            <a:endParaRPr lang="en-US" sz="2400" dirty="0">
              <a:effectLst/>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34232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7D0E-43BA-2222-2BAD-DEAF50E8359D}"/>
              </a:ext>
            </a:extLst>
          </p:cNvPr>
          <p:cNvSpPr>
            <a:spLocks noGrp="1"/>
          </p:cNvSpPr>
          <p:nvPr>
            <p:ph type="title"/>
          </p:nvPr>
        </p:nvSpPr>
        <p:spPr/>
        <p:txBody>
          <a:bodyPr>
            <a:normAutofit/>
          </a:bodyPr>
          <a:lstStyle/>
          <a:p>
            <a:r>
              <a:rPr lang="en-US" sz="4400" dirty="0"/>
              <a:t>Why was the Expansion not renewed? </a:t>
            </a:r>
          </a:p>
        </p:txBody>
      </p:sp>
      <p:sp>
        <p:nvSpPr>
          <p:cNvPr id="10" name="Slide Number Placeholder 9">
            <a:extLst>
              <a:ext uri="{FF2B5EF4-FFF2-40B4-BE49-F238E27FC236}">
                <a16:creationId xmlns:a16="http://schemas.microsoft.com/office/drawing/2014/main" id="{9C87AA9E-BE7E-BEB1-7CB2-D2AAABE204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pic>
        <p:nvPicPr>
          <p:cNvPr id="7" name="Picture 6">
            <a:extLst>
              <a:ext uri="{FF2B5EF4-FFF2-40B4-BE49-F238E27FC236}">
                <a16:creationId xmlns:a16="http://schemas.microsoft.com/office/drawing/2014/main" id="{18D589B6-1B8D-6B94-5717-29B81143722F}"/>
              </a:ext>
            </a:extLst>
          </p:cNvPr>
          <p:cNvPicPr>
            <a:picLocks noChangeAspect="1"/>
          </p:cNvPicPr>
          <p:nvPr/>
        </p:nvPicPr>
        <p:blipFill>
          <a:blip r:embed="rId3"/>
          <a:stretch>
            <a:fillRect/>
          </a:stretch>
        </p:blipFill>
        <p:spPr>
          <a:xfrm>
            <a:off x="1097280" y="1873103"/>
            <a:ext cx="4882270" cy="3956750"/>
          </a:xfrm>
          <a:prstGeom prst="rect">
            <a:avLst/>
          </a:prstGeom>
        </p:spPr>
      </p:pic>
      <p:sp>
        <p:nvSpPr>
          <p:cNvPr id="3" name="TextBox 2">
            <a:extLst>
              <a:ext uri="{FF2B5EF4-FFF2-40B4-BE49-F238E27FC236}">
                <a16:creationId xmlns:a16="http://schemas.microsoft.com/office/drawing/2014/main" id="{33928808-840E-167A-40F7-31B84D0A9D85}"/>
              </a:ext>
            </a:extLst>
          </p:cNvPr>
          <p:cNvSpPr txBox="1"/>
          <p:nvPr/>
        </p:nvSpPr>
        <p:spPr>
          <a:xfrm>
            <a:off x="6096000" y="1879600"/>
            <a:ext cx="5219700" cy="3631763"/>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1800" dirty="0"/>
              <a:t>Senator Manchin of WV was central to discussions around not continuing the CTC. Framing included: </a:t>
            </a:r>
          </a:p>
          <a:p>
            <a:pPr marL="508000" lvl="3" indent="-279400">
              <a:buFont typeface="Arial" panose="020B0604020202020204" pitchFamily="34" charset="0"/>
              <a:buChar char="•"/>
            </a:pPr>
            <a:r>
              <a:rPr lang="en-US" sz="1800" dirty="0"/>
              <a:t>Concerns around inflation, work participation, drug abuse;</a:t>
            </a:r>
          </a:p>
          <a:p>
            <a:pPr marL="508000" lvl="3" indent="-279400">
              <a:buFont typeface="Arial" panose="020B0604020202020204" pitchFamily="34" charset="0"/>
              <a:buChar char="•"/>
            </a:pPr>
            <a:r>
              <a:rPr lang="en-US" sz="1800" dirty="0"/>
              <a:t>Claims (that were false) that grandparents who were caregivers for their children could not receive the CTC.</a:t>
            </a:r>
          </a:p>
          <a:p>
            <a:pPr marL="285750" indent="-285750">
              <a:buFont typeface="Arial" panose="020B0604020202020204" pitchFamily="34" charset="0"/>
              <a:buChar char="•"/>
            </a:pPr>
            <a:r>
              <a:rPr lang="en-US" sz="1800" dirty="0"/>
              <a:t>In late summer, 2022, the Inflation Reduction Act was passed instead of Build Back Better, and it precluded continuation of the Expansion of the CTC.</a:t>
            </a:r>
          </a:p>
        </p:txBody>
      </p:sp>
    </p:spTree>
    <p:extLst>
      <p:ext uri="{BB962C8B-B14F-4D97-AF65-F5344CB8AC3E}">
        <p14:creationId xmlns:p14="http://schemas.microsoft.com/office/powerpoint/2010/main" val="3225636068"/>
      </p:ext>
    </p:extLst>
  </p:cSld>
  <p:clrMapOvr>
    <a:masterClrMapping/>
  </p:clrMapOvr>
</p:sld>
</file>

<file path=ppt/theme/theme1.xml><?xml version="1.0" encoding="utf-8"?>
<a:theme xmlns:a="http://schemas.openxmlformats.org/drawingml/2006/main" name="Retrospect">
  <a:themeElements>
    <a:clrScheme name="Custom 9">
      <a:dk1>
        <a:srgbClr val="000000"/>
      </a:dk1>
      <a:lt1>
        <a:srgbClr val="FFFFFF"/>
      </a:lt1>
      <a:dk2>
        <a:srgbClr val="637052"/>
      </a:dk2>
      <a:lt2>
        <a:srgbClr val="CCDDEA"/>
      </a:lt2>
      <a:accent1>
        <a:srgbClr val="216A95"/>
      </a:accent1>
      <a:accent2>
        <a:srgbClr val="216A95"/>
      </a:accent2>
      <a:accent3>
        <a:srgbClr val="865640"/>
      </a:accent3>
      <a:accent4>
        <a:srgbClr val="9B8357"/>
      </a:accent4>
      <a:accent5>
        <a:srgbClr val="C2BC80"/>
      </a:accent5>
      <a:accent6>
        <a:srgbClr val="94A088"/>
      </a:accent6>
      <a:hlink>
        <a:srgbClr val="099ECC"/>
      </a:hlink>
      <a:folHlink>
        <a:srgbClr val="099E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100733</TotalTime>
  <Words>6757</Words>
  <Application>Microsoft Macintosh PowerPoint</Application>
  <PresentationFormat>Widescreen</PresentationFormat>
  <Paragraphs>461</Paragraphs>
  <Slides>41</Slides>
  <Notes>40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-webkit-standard</vt:lpstr>
      <vt:lpstr>Arial</vt:lpstr>
      <vt:lpstr>Athelas</vt:lpstr>
      <vt:lpstr>Calibri</vt:lpstr>
      <vt:lpstr>filson-pro</vt:lpstr>
      <vt:lpstr>Georgia</vt:lpstr>
      <vt:lpstr>Lato</vt:lpstr>
      <vt:lpstr>open sans</vt:lpstr>
      <vt:lpstr>open sans</vt:lpstr>
      <vt:lpstr>Symbol</vt:lpstr>
      <vt:lpstr>TradeGothicNextLTPro</vt:lpstr>
      <vt:lpstr>Retrospect</vt:lpstr>
      <vt:lpstr>The Promise and Potential of the Child Tax Credit (CTC)</vt:lpstr>
      <vt:lpstr>A sampling of NCCP’s areas of focus   nccp.org</vt:lpstr>
      <vt:lpstr>What led up to the Expansion of the CTC?</vt:lpstr>
      <vt:lpstr>Similarly, low-income, Black, and Latino families began to experience disproportionate levels of material hardship as soon as March and April of 2020</vt:lpstr>
      <vt:lpstr>Challenges particularly challenged single parents right from the start of the pandemic, and those challenges continued </vt:lpstr>
      <vt:lpstr>Provisions of the Expanded Child Tax Credit (within the American Rescue Plan)</vt:lpstr>
      <vt:lpstr>Expanded Child Tax Credit had many positive effects for low-income children</vt:lpstr>
      <vt:lpstr>The Expanded CTC made a bigger difference in some states than in others</vt:lpstr>
      <vt:lpstr>Why was the Expansion not renewed? </vt:lpstr>
      <vt:lpstr>Some reporters documented the losses families would experience without the continued Expansion using the words of caregivers.</vt:lpstr>
      <vt:lpstr>The federal Child Tax Credit had not been constructed to serve as an anti-poverty policy</vt:lpstr>
      <vt:lpstr>Revisions of the federal Child Tax Credit</vt:lpstr>
      <vt:lpstr>Pre-pandemic provisions of the federal Child Tax Credit</vt:lpstr>
      <vt:lpstr>In its current form, the amount of a CTC that a family can receive is determined by family size and family earnings</vt:lpstr>
      <vt:lpstr>Which children were ineligible for child tax credits, or eligible for only a partial credit?</vt:lpstr>
      <vt:lpstr>Which children were ineligible for child tax credits, or eligible for only a partial credit?</vt:lpstr>
      <vt:lpstr>Which children were ineligible for child tax credits, or eligible for only a partial credit?</vt:lpstr>
      <vt:lpstr>Where are children ineligible for the full CTC most likely to live? </vt:lpstr>
      <vt:lpstr>New(ish) book on the “poverty of place”</vt:lpstr>
      <vt:lpstr>After the 2021 Expansion: back to normal</vt:lpstr>
      <vt:lpstr>PowerPoint Presentation</vt:lpstr>
      <vt:lpstr>Excellent news stories last fall illustrated the reality of the Expanded CTC’s expiration. </vt:lpstr>
      <vt:lpstr> After the Expanded Child Tax Credit some effects on NYC families: SHARP Impact Study </vt:lpstr>
      <vt:lpstr> After the Expanded Child Tax Credit some effects on NYC families in need: SHARP Impact Study </vt:lpstr>
      <vt:lpstr>Findings in the second wave revealed increased levels of material hardship, food and housing insecurity, and related rates of anxiety and depression</vt:lpstr>
      <vt:lpstr> After the Expanded Child Tax Credit Some effects on NYC families in need: SHARP Impact Study </vt:lpstr>
      <vt:lpstr> After the Expanded Child Tax Credit Some effects on NYC families in need: SHARP Impact Study </vt:lpstr>
      <vt:lpstr> After the Expanded Child Tax Credit Some effects on NYC families in need: SHARP Impact Study </vt:lpstr>
      <vt:lpstr>Generous provisions in state-level CTCs across the country would reduce poverty dramatically</vt:lpstr>
      <vt:lpstr>State-level CTCs are now seen as an answer to child poverty by many</vt:lpstr>
      <vt:lpstr>Legislative provisions of Child Tax Credits that are critical to reducing poverty levels</vt:lpstr>
      <vt:lpstr>Legislative provisions of Minnesota’s new Child Tax Credit</vt:lpstr>
      <vt:lpstr>Legislative provisions of Oregon’s new Child Tax Credit</vt:lpstr>
      <vt:lpstr>Legislative provisions of Utah’s new Child Tax Credit</vt:lpstr>
      <vt:lpstr>What stories do we need to move forward with poverty reduction through Child Tax Credit(s)? </vt:lpstr>
      <vt:lpstr>Montana’s failed CTC from last year.</vt:lpstr>
      <vt:lpstr>A CTC-related story idea</vt:lpstr>
      <vt:lpstr>A CTC-related story idea</vt:lpstr>
      <vt:lpstr>More about stories to move us forward.</vt:lpstr>
      <vt:lpstr>What stories do we need to move forward with poverty reduction? </vt:lpstr>
      <vt:lpstr>Thank you for listening, and thank you for the work you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Families Impacted by Benefit Cliffs in Kentucky: July update</dc:title>
  <dc:creator>J. Daniel Ferguson</dc:creator>
  <cp:lastModifiedBy>Karen Chatfield</cp:lastModifiedBy>
  <cp:revision>128</cp:revision>
  <cp:lastPrinted>2024-01-22T23:13:00Z</cp:lastPrinted>
  <dcterms:created xsi:type="dcterms:W3CDTF">2021-01-21T22:20:12Z</dcterms:created>
  <dcterms:modified xsi:type="dcterms:W3CDTF">2024-01-23T19:15:51Z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0x010100131E8E0BE1489245A7515012FFAC6FED</vt:lpwstr>
  </property>
</Properties>
</file>