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8"/>
  </p:notesMasterIdLst>
  <p:sldIdLst>
    <p:sldId id="256" r:id="rId3"/>
    <p:sldId id="258" r:id="rId4"/>
    <p:sldId id="312" r:id="rId5"/>
    <p:sldId id="313" r:id="rId6"/>
    <p:sldId id="31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A01BB-4B55-409E-90EE-D4D9EC8F4FBD}" v="1" dt="2024-01-17T05:25:41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AEDCD-5639-4FF9-9F21-691E6FAAD9F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C872F-B7C5-4668-B8B5-4054A17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65D9C14-0748-8BF5-FE48-AC3598ABE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EE099C-9F4F-51FD-32C9-877BC41D8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455B29-F263-AA03-0BE0-98483A86C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F3DBF8-3F24-4C02-9F12-7C5FB4FAFF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8AA9FB85-3DA8-6525-A77F-88CA14677A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65D9C14-0748-8BF5-FE48-AC3598ABE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EE099C-9F4F-51FD-32C9-877BC41D8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455B29-F263-AA03-0BE0-98483A86C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F3DBF8-3F24-4C02-9F12-7C5FB4FAFF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8AA9FB85-3DA8-6525-A77F-88CA14677A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1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65D9C14-0748-8BF5-FE48-AC3598ABE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EE099C-9F4F-51FD-32C9-877BC41D8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455B29-F263-AA03-0BE0-98483A86C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F3DBF8-3F24-4C02-9F12-7C5FB4FAFF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8AA9FB85-3DA8-6525-A77F-88CA14677A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2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65D9C14-0748-8BF5-FE48-AC3598ABE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EE099C-9F4F-51FD-32C9-877BC41D8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5455B29-F263-AA03-0BE0-98483A86C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F3DBF8-3F24-4C02-9F12-7C5FB4FAFF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8AA9FB85-3DA8-6525-A77F-88CA14677A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F9AB8-A095-0BAE-0AC5-FA653064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B758-B659-46AD-8B9C-6DE3492CA8EA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2964-8DC1-B768-38AE-CC1AFC26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48CBB-5B66-E89D-B8A4-C0976A14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1E16D-BD49-4AE3-8132-62FB40BD3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472E-0DD6-AD9D-4FEE-FD20ABCE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09B0-74EF-4FA5-849F-50AD93029ED6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0D649-D084-62D6-8A47-4D2D11EB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7B1F-8726-02AC-C088-D2E88C73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F8985-E780-445F-A8AF-C37F46C61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07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2E33-CF0E-E506-8E04-68F00505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7179-3053-4C88-A860-EF5F74AC7D2F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4490B-5E69-10E1-2635-D330F52F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6DA8-5EF3-4D02-F99E-438EA24B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C1CD-1872-4E90-B2E3-3DA1C07CA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394119-A7C6-F0B8-765D-CF9AC9D3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D3B-3716-46E9-ACAC-CA6D141734A0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F2A8D3-5ABD-1269-BCFA-26387550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DDF24-67F2-10C2-18C3-7C5763C0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F4CA8-2266-41A1-A282-A9F290F24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7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7218B0-3382-0567-7006-A8B0D226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C621-69CF-4A43-9A40-416E72C8171C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DAE3CE-4E56-455F-E4C1-043B4899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460CD9-32C5-8E8F-F86E-EDADB39F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2EDD7-BE94-4689-AA93-B8AC1B633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63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2ACA7E-1086-EC40-3D6D-4E1FC7F0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B45F-11D4-403F-883C-B10EA8D88761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D77E0B-B9F7-3366-992A-908283A0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AA5FB9-A3ED-CCC9-3F24-6AC97A6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0DD8D-A45B-4017-B318-76E706F0F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45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F0B20F-A4AD-9D1D-DDEE-5112168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ED5B-AE84-43FD-A60D-368DD8810CBC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643379-D91F-0AE5-40EB-7C02B746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94D8BB-D7DE-303E-867D-595FA4FE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1438-00AD-4A8E-8E7A-4A15A5837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5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5220F0-3431-8695-2EC7-1B62871C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E50F-DFD1-4951-89B8-B92C187080B0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3C231C-495E-F8F1-5A36-C6B5EB0E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9AB46-3E10-7269-E3D9-585A2059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67848-D8B7-481F-9A6B-7EFBC5CC8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76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00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FF4D7-F6CD-6F67-E423-E3894730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50E1-069D-41E6-9248-7DFA322CF680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9A453C-B7BA-69BE-33A6-BC2F793D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7DC5B-14D7-A377-0351-76C25D9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43168-B016-49C5-8ADD-547C2A70C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30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3C7F-5B8F-AA48-9A8A-E97B182F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509C-18ED-4520-A9F9-17388B4328D2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B80D-BDF8-0BEC-F937-2E0610C6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707C-2CCE-4B02-56DE-81716414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0428-48BB-4954-856C-543937A5E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67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3FA8-EF0C-3ADD-C5D1-5178CDBB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87F9-5885-413B-B560-E76CC44CD334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A8AD-C463-89AF-C158-2E875923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30661-F007-D6FA-3484-50ABFD4E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07C9-3C03-4E7C-B768-02D02085F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1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0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0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03B3-CF97-413E-AAA1-B0A325CBBD1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656D-F951-4C36-9BCF-E4050D44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7B5E1AB-7BF4-8B03-6930-04D251295E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D936A0E-3B47-D784-FEBC-A5973239DE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8786-A7AF-4462-97DE-073A38C5B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689FEE-3D44-405A-BFF3-A4F56848F48D}" type="datetimeFigureOut">
              <a:rPr lang="en-US" altLang="en-US"/>
              <a:pPr>
                <a:defRPr/>
              </a:pPr>
              <a:t>1/23/24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58DE-1E68-4D26-B5DC-5373F67E6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09ED-1102-45E5-89BE-502DA0ED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6DC11829-0D25-4059-872E-0A2A277C5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62305E11-94C4-346D-ABEB-E7F22DCFB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08" y="802421"/>
            <a:ext cx="4505552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5000" dirty="0"/>
              <a:t>Transforming a Child Welfare System </a:t>
            </a:r>
          </a:p>
        </p:txBody>
      </p:sp>
      <p:sp>
        <p:nvSpPr>
          <p:cNvPr id="7172" name="Subtitle 2">
            <a:extLst>
              <a:ext uri="{FF2B5EF4-FFF2-40B4-BE49-F238E27FC236}">
                <a16:creationId xmlns:a16="http://schemas.microsoft.com/office/drawing/2014/main" id="{2FE49E3B-2234-CC0C-E000-FCDEF9CC5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920" y="4506119"/>
            <a:ext cx="6453963" cy="1655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Charles Bradley, MSW  </a:t>
            </a:r>
          </a:p>
          <a:p>
            <a:pPr eaLnBrk="1" hangingPunct="1"/>
            <a:r>
              <a:rPr lang="en-US" altLang="en-US" sz="2000" dirty="0"/>
              <a:t>Child, Family, and Adult Services (CFAS) </a:t>
            </a:r>
          </a:p>
          <a:p>
            <a:pPr eaLnBrk="1" hangingPunct="1"/>
            <a:r>
              <a:rPr lang="en-US" altLang="en-US" sz="2000" dirty="0"/>
              <a:t>Youth and Family Services Director </a:t>
            </a:r>
          </a:p>
          <a:p>
            <a:pPr eaLnBrk="1" hangingPunct="1"/>
            <a:r>
              <a:rPr lang="en-US" altLang="en-US" sz="2000" dirty="0"/>
              <a:t>January 22, 2024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38DDDE2-8198-9D20-3D9C-70CEDA36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8" y="3068831"/>
            <a:ext cx="2874576" cy="2874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20284-3EDE-C738-FFB1-C44D73992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75" y="496673"/>
            <a:ext cx="2742307" cy="27354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BE3E2-3598-4FB9-9802-3B3CBC676AF5}"/>
              </a:ext>
            </a:extLst>
          </p:cNvPr>
          <p:cNvSpPr/>
          <p:nvPr/>
        </p:nvSpPr>
        <p:spPr>
          <a:xfrm>
            <a:off x="0" y="1"/>
            <a:ext cx="12192000" cy="937684"/>
          </a:xfrm>
          <a:prstGeom prst="rect">
            <a:avLst/>
          </a:prstGeom>
          <a:gradFill flip="none" rotWithShape="1">
            <a:gsLst>
              <a:gs pos="32000">
                <a:schemeClr val="accent1"/>
              </a:gs>
              <a:gs pos="65000">
                <a:srgbClr val="7D9ED9"/>
              </a:gs>
              <a:gs pos="96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1466F-45AA-4E7E-91DA-ADA61B02FE92}"/>
              </a:ext>
            </a:extLst>
          </p:cNvPr>
          <p:cNvCxnSpPr/>
          <p:nvPr/>
        </p:nvCxnSpPr>
        <p:spPr>
          <a:xfrm>
            <a:off x="1016000" y="6087534"/>
            <a:ext cx="100584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Slide Number Placeholder 10">
            <a:extLst>
              <a:ext uri="{FF2B5EF4-FFF2-40B4-BE49-F238E27FC236}">
                <a16:creationId xmlns:a16="http://schemas.microsoft.com/office/drawing/2014/main" id="{6761C4AA-BA0B-048A-43EF-FFD8C71C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fld id="{96B1EEF9-7D24-40E7-89C7-61953FCF51E3}" type="slidenum">
              <a:rPr lang="en-US" altLang="en-US" sz="1600">
                <a:solidFill>
                  <a:srgbClr val="898989"/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altLang="en-US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B3F-3FBE-4D65-B555-B6125C64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1"/>
            <a:ext cx="12192000" cy="8925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YFS focused its efforts on improving practice and enhancing its infrastructure</a:t>
            </a: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6F6024E3-DCF0-BFA2-FBF5-4BAF44B1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8" y="6000751"/>
            <a:ext cx="797983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EE9558-A24E-A29A-4F68-12E1046E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6008"/>
            <a:ext cx="12192000" cy="5205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BE3E2-3598-4FB9-9802-3B3CBC676AF5}"/>
              </a:ext>
            </a:extLst>
          </p:cNvPr>
          <p:cNvSpPr/>
          <p:nvPr/>
        </p:nvSpPr>
        <p:spPr>
          <a:xfrm>
            <a:off x="0" y="1"/>
            <a:ext cx="12192000" cy="937684"/>
          </a:xfrm>
          <a:prstGeom prst="rect">
            <a:avLst/>
          </a:prstGeom>
          <a:gradFill flip="none" rotWithShape="1">
            <a:gsLst>
              <a:gs pos="32000">
                <a:schemeClr val="accent1"/>
              </a:gs>
              <a:gs pos="65000">
                <a:srgbClr val="7D9ED9"/>
              </a:gs>
              <a:gs pos="96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1466F-45AA-4E7E-91DA-ADA61B02FE92}"/>
              </a:ext>
            </a:extLst>
          </p:cNvPr>
          <p:cNvCxnSpPr/>
          <p:nvPr/>
        </p:nvCxnSpPr>
        <p:spPr>
          <a:xfrm>
            <a:off x="1016000" y="6087534"/>
            <a:ext cx="100584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Slide Number Placeholder 10">
            <a:extLst>
              <a:ext uri="{FF2B5EF4-FFF2-40B4-BE49-F238E27FC236}">
                <a16:creationId xmlns:a16="http://schemas.microsoft.com/office/drawing/2014/main" id="{6761C4AA-BA0B-048A-43EF-FFD8C71C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fld id="{96B1EEF9-7D24-40E7-89C7-61953FCF51E3}" type="slidenum">
              <a:rPr lang="en-US" altLang="en-US" sz="1600">
                <a:solidFill>
                  <a:srgbClr val="898989"/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altLang="en-US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B3F-3FBE-4D65-B555-B6125C64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1"/>
            <a:ext cx="12192000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Mecklenburg County YFS Values and Beliefs</a:t>
            </a: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6F6024E3-DCF0-BFA2-FBF5-4BAF44B1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8" y="6000751"/>
            <a:ext cx="797983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079DE-439D-3161-CB59-E6817B7A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94" y="1127560"/>
            <a:ext cx="11571211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BE3E2-3598-4FB9-9802-3B3CBC676AF5}"/>
              </a:ext>
            </a:extLst>
          </p:cNvPr>
          <p:cNvSpPr/>
          <p:nvPr/>
        </p:nvSpPr>
        <p:spPr>
          <a:xfrm>
            <a:off x="0" y="1"/>
            <a:ext cx="12192000" cy="937684"/>
          </a:xfrm>
          <a:prstGeom prst="rect">
            <a:avLst/>
          </a:prstGeom>
          <a:gradFill flip="none" rotWithShape="1">
            <a:gsLst>
              <a:gs pos="32000">
                <a:schemeClr val="accent1"/>
              </a:gs>
              <a:gs pos="65000">
                <a:srgbClr val="7D9ED9"/>
              </a:gs>
              <a:gs pos="96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1466F-45AA-4E7E-91DA-ADA61B02FE92}"/>
              </a:ext>
            </a:extLst>
          </p:cNvPr>
          <p:cNvCxnSpPr/>
          <p:nvPr/>
        </p:nvCxnSpPr>
        <p:spPr>
          <a:xfrm>
            <a:off x="1016000" y="6087534"/>
            <a:ext cx="100584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Slide Number Placeholder 10">
            <a:extLst>
              <a:ext uri="{FF2B5EF4-FFF2-40B4-BE49-F238E27FC236}">
                <a16:creationId xmlns:a16="http://schemas.microsoft.com/office/drawing/2014/main" id="{6761C4AA-BA0B-048A-43EF-FFD8C71C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fld id="{96B1EEF9-7D24-40E7-89C7-61953FCF51E3}" type="slidenum">
              <a:rPr lang="en-US" altLang="en-US" sz="1600">
                <a:solidFill>
                  <a:srgbClr val="898989"/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altLang="en-US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B3F-3FBE-4D65-B555-B6125C64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1"/>
            <a:ext cx="12192000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YFS Practice Interventions</a:t>
            </a: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6F6024E3-DCF0-BFA2-FBF5-4BAF44B1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8" y="6000751"/>
            <a:ext cx="797983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D5B054-AD15-B654-B714-347EE2AE5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203" y="1087250"/>
            <a:ext cx="4749993" cy="48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BE3E2-3598-4FB9-9802-3B3CBC676AF5}"/>
              </a:ext>
            </a:extLst>
          </p:cNvPr>
          <p:cNvSpPr/>
          <p:nvPr/>
        </p:nvSpPr>
        <p:spPr>
          <a:xfrm>
            <a:off x="0" y="1"/>
            <a:ext cx="12192000" cy="937684"/>
          </a:xfrm>
          <a:prstGeom prst="rect">
            <a:avLst/>
          </a:prstGeom>
          <a:gradFill flip="none" rotWithShape="1">
            <a:gsLst>
              <a:gs pos="32000">
                <a:schemeClr val="accent1"/>
              </a:gs>
              <a:gs pos="65000">
                <a:srgbClr val="7D9ED9"/>
              </a:gs>
              <a:gs pos="96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1466F-45AA-4E7E-91DA-ADA61B02FE92}"/>
              </a:ext>
            </a:extLst>
          </p:cNvPr>
          <p:cNvCxnSpPr/>
          <p:nvPr/>
        </p:nvCxnSpPr>
        <p:spPr>
          <a:xfrm>
            <a:off x="1016000" y="6087534"/>
            <a:ext cx="100584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Slide Number Placeholder 10">
            <a:extLst>
              <a:ext uri="{FF2B5EF4-FFF2-40B4-BE49-F238E27FC236}">
                <a16:creationId xmlns:a16="http://schemas.microsoft.com/office/drawing/2014/main" id="{6761C4AA-BA0B-048A-43EF-FFD8C71C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fld id="{96B1EEF9-7D24-40E7-89C7-61953FCF51E3}" type="slidenum">
              <a:rPr lang="en-US" altLang="en-US" sz="1600">
                <a:solidFill>
                  <a:srgbClr val="898989"/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altLang="en-US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B3F-3FBE-4D65-B555-B6125C64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1"/>
            <a:ext cx="12192000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Practice Model Outcomes</a:t>
            </a:r>
          </a:p>
        </p:txBody>
      </p:sp>
      <p:pic>
        <p:nvPicPr>
          <p:cNvPr id="9224" name="Picture 1">
            <a:extLst>
              <a:ext uri="{FF2B5EF4-FFF2-40B4-BE49-F238E27FC236}">
                <a16:creationId xmlns:a16="http://schemas.microsoft.com/office/drawing/2014/main" id="{6F6024E3-DCF0-BFA2-FBF5-4BAF44B1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8" y="6000751"/>
            <a:ext cx="797983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D94B08-BCBB-4E2E-1EC6-2B54650D6505}"/>
              </a:ext>
            </a:extLst>
          </p:cNvPr>
          <p:cNvSpPr txBox="1">
            <a:spLocks/>
          </p:cNvSpPr>
          <p:nvPr/>
        </p:nvSpPr>
        <p:spPr bwMode="auto">
          <a:xfrm>
            <a:off x="1320800" y="1327151"/>
            <a:ext cx="944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Decrease number and rate of entries into out of home care.</a:t>
            </a:r>
          </a:p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Reduce the number and rate of repeat maltreatment.</a:t>
            </a:r>
          </a:p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Increase placement stability/reduced placement moves.</a:t>
            </a:r>
          </a:p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Decrease LOS for youth in OOH care.</a:t>
            </a:r>
          </a:p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Increase % of children and older youth placed with kin.</a:t>
            </a:r>
          </a:p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Increase % of youth with timely adoptions.</a:t>
            </a:r>
          </a:p>
          <a:p>
            <a:pPr marL="514350" indent="-514350" algn="l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1"/>
                </a:solidFill>
              </a:rPr>
              <a:t>Improve equitable outcomes for all children of color.</a:t>
            </a:r>
          </a:p>
        </p:txBody>
      </p:sp>
    </p:spTree>
    <p:extLst>
      <p:ext uri="{BB962C8B-B14F-4D97-AF65-F5344CB8AC3E}">
        <p14:creationId xmlns:p14="http://schemas.microsoft.com/office/powerpoint/2010/main" val="211381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124</Words>
  <Application>Microsoft Macintosh PowerPoint</Application>
  <PresentationFormat>Widescreen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</vt:lpstr>
      <vt:lpstr>Office Theme</vt:lpstr>
      <vt:lpstr>Custom Design</vt:lpstr>
      <vt:lpstr>Transforming a Child Welfare System </vt:lpstr>
      <vt:lpstr>PowerPoint Presentation</vt:lpstr>
      <vt:lpstr>PowerPoint Presentation</vt:lpstr>
      <vt:lpstr>PowerPoint Presentation</vt:lpstr>
      <vt:lpstr>PowerPoint Presentation</vt:lpstr>
    </vt:vector>
  </TitlesOfParts>
  <Company>Mecklenburg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YFS focused its efforts on improving practice and enhancing its infrastructure</dc:title>
  <dc:creator>Bradley, Charles</dc:creator>
  <cp:lastModifiedBy>Rachel Jones</cp:lastModifiedBy>
  <cp:revision>4</cp:revision>
  <dcterms:created xsi:type="dcterms:W3CDTF">2024-01-16T15:45:36Z</dcterms:created>
  <dcterms:modified xsi:type="dcterms:W3CDTF">2024-01-23T13:18:18Z</dcterms:modified>
</cp:coreProperties>
</file>