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3" d="100"/>
          <a:sy n="43" d="100"/>
        </p:scale>
        <p:origin x="72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107D6-98A8-82D8-D1CB-A88B6142C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B3701A-D999-349E-C8C4-D01B5E117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BCAC7-6D55-6A50-B4F3-9E272F01C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342E-4EE7-4C98-A123-641B0CED0BD6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5968E-5A79-DB78-99C4-52A6D4019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0928B-0066-8F9D-8803-50C8F5435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469D-F77F-4E5A-9FD2-A2C5D832E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9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E9DA0-89EE-7600-812C-48F321251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D7CA4-BA64-E821-5C8D-085A4240A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8FB1E-F440-69A7-9F68-D1C3C7753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342E-4EE7-4C98-A123-641B0CED0BD6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BD36E-68F8-D32F-3755-E929E1370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4067E-F456-3E09-89E4-249112A48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469D-F77F-4E5A-9FD2-A2C5D832E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40EE19-4AFC-24D8-43E0-3793CEE452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3FC1A8-B58B-AE76-97C4-6C2A15CAD5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84CCA-14B6-FD9C-B0C5-92AD09199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342E-4EE7-4C98-A123-641B0CED0BD6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65589-A0DB-9815-8637-515D88BBF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C437F-B949-BB0C-D7CB-0A13D03BD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469D-F77F-4E5A-9FD2-A2C5D832E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26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BA1F0-4001-0D10-3F61-B5FFEC517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4FC43-DEB7-916F-2992-9697C8A9E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6A3D-8E4E-EF2F-BEF9-5856A2F19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342E-4EE7-4C98-A123-641B0CED0BD6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C82A3-142F-5B93-84A7-848DCC868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AF347-FBFF-1E4A-70C0-C6772B4EF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469D-F77F-4E5A-9FD2-A2C5D832E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95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E3283-8BFF-F656-E404-1258A6347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8B5E4-DD3D-9C0F-46B2-C25C1B536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FFF91-F667-F47E-447D-DC1E28161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342E-4EE7-4C98-A123-641B0CED0BD6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E645C-DC44-0058-6A76-2BA70C1EA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2DEB2-84B8-4313-F9AF-F78E2EAD5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469D-F77F-4E5A-9FD2-A2C5D832E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06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96AB9-FB83-30EB-56BE-2C24DDA8E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9E3F9-5A8D-DD93-A3B7-FD8D3841B6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BB0B0-FBEC-1655-6EBC-F0014815A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8017DF-662C-7043-FEAA-D2F315A13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342E-4EE7-4C98-A123-641B0CED0BD6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6308FF-97DD-B618-BFF8-927FC24CB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EC07B0-C542-A950-2AF5-C8C21EAAE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469D-F77F-4E5A-9FD2-A2C5D832E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6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963EE-E178-11F8-1680-9588F86B8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FD4E3-6F9E-8015-34ED-E36A732D0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AD61D1-657C-9C72-05D3-8B2543F9A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B688B1-2361-9244-35A4-B731CFB6A4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C81B78-36C3-1DD4-2296-415FD10C87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CA3AC3-A1B6-444F-66AC-4E903B0EE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342E-4EE7-4C98-A123-641B0CED0BD6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FAB1F5-CABD-3626-1144-37D131FA8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E11862-252F-6610-EC4E-B8749AD9C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469D-F77F-4E5A-9FD2-A2C5D832E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49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88197-A2A0-F190-34E0-9EFFAC812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6EE9BC-A925-F0A8-C420-E72309375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342E-4EE7-4C98-A123-641B0CED0BD6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D57B39-A6CC-AA49-DAC4-79923AF40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B29B66-81B4-BCCA-8E59-158B4A1BC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469D-F77F-4E5A-9FD2-A2C5D832E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73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12FA01-7E5C-2DEE-38D3-FB860F089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342E-4EE7-4C98-A123-641B0CED0BD6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4FD838-57E7-ED5A-385B-08B303168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E09BE2-DA54-F6F2-4FC0-AECE7A73D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469D-F77F-4E5A-9FD2-A2C5D832E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01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1F3F7-CF05-4268-1EC2-91DCC0432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B75D3-66DC-02A9-3CFC-553BA914D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2DE45C-1108-C777-63FD-DF7B5595D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7389C7-A59D-DF19-F566-E3081FA1D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342E-4EE7-4C98-A123-641B0CED0BD6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DC9963-8BB9-3419-EBCA-D00111CD2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610A3-D8E8-AE53-2529-4A0E1FB0E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469D-F77F-4E5A-9FD2-A2C5D832E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33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E8A78-038B-5402-4950-448136EDD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FFDFC0-74CB-EA33-655F-D832BCF4EF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CDE03F-F7DC-4924-06BB-7B326D3AE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1A674-DD6F-D384-1043-ADC84D567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342E-4EE7-4C98-A123-641B0CED0BD6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9DCE5B-DD8F-3C8E-525D-ADD4DC366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BECC3-ADB3-B00D-CC78-D14BAE885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469D-F77F-4E5A-9FD2-A2C5D832E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4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F4D0DB-797F-D923-6311-92CD43F04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7F123-9D90-0315-71B1-062CB19B2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4B946-21E5-FF00-365B-8194096DD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7342E-4EE7-4C98-A123-641B0CED0BD6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C246F-A0A8-3E25-67DE-0D0ABFFEA7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255EF-C00A-4242-6290-7EABF41B0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1469D-F77F-4E5A-9FD2-A2C5D832E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5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D8DF12-CEFB-E2A4-0DFD-74A4728EC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Covering the Police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1B3F71-3101-CB9C-06C4-110A25602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586990"/>
            <a:ext cx="10005951" cy="1742092"/>
          </a:xfrm>
        </p:spPr>
        <p:txBody>
          <a:bodyPr anchor="ctr">
            <a:normAutofit/>
          </a:bodyPr>
          <a:lstStyle/>
          <a:p>
            <a:pPr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Tony Plohetski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Associate Editor, Austin American-Statesman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Senior Reporter, KVUE-TV</a:t>
            </a:r>
          </a:p>
        </p:txBody>
      </p:sp>
    </p:spTree>
    <p:extLst>
      <p:ext uri="{BB962C8B-B14F-4D97-AF65-F5344CB8AC3E}">
        <p14:creationId xmlns:p14="http://schemas.microsoft.com/office/powerpoint/2010/main" val="214407884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54949-90A8-D291-B2DD-7B27C6B2B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en-US" sz="3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 little about my background and why good police coverage is so important 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BE2B6-DE1B-0B3F-F187-44E231513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91970"/>
            <a:ext cx="9724031" cy="4523820"/>
          </a:xfrm>
        </p:spPr>
        <p:txBody>
          <a:bodyPr anchor="ctr">
            <a:norm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I’ve always enjoyed breaking news (adrenaline junkie).</a:t>
            </a:r>
            <a:b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sz="3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fontAlgn="base">
              <a:spcBef>
                <a:spcPts val="0"/>
              </a:spcBef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have always valued of “true crime” coverage, but it </a:t>
            </a:r>
            <a:r>
              <a:rPr lang="en-US" sz="3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is complicated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sz="3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M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 work has transitioned to more “accountability reporting” in recent years which, as a journalist, I believe is a particularly important responsibility. </a:t>
            </a:r>
          </a:p>
        </p:txBody>
      </p:sp>
    </p:spTree>
    <p:extLst>
      <p:ext uri="{BB962C8B-B14F-4D97-AF65-F5344CB8AC3E}">
        <p14:creationId xmlns:p14="http://schemas.microsoft.com/office/powerpoint/2010/main" val="298496859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0D1C5B3-B60D-4696-AE60-100D5EC8A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54949-90A8-D291-B2DD-7B27C6B2B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382" y="456345"/>
            <a:ext cx="3111690" cy="3556097"/>
          </a:xfrm>
        </p:spPr>
        <p:txBody>
          <a:bodyPr anchor="b">
            <a:normAutofit/>
          </a:bodyPr>
          <a:lstStyle/>
          <a:p>
            <a:pPr algn="r" rtl="0">
              <a:spcBef>
                <a:spcPts val="0"/>
              </a:spcBef>
              <a:spcAft>
                <a:spcPts val="0"/>
              </a:spcAft>
            </a:pPr>
            <a:r>
              <a:rPr lang="en-US" sz="40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Types of police coverage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BE2B6-DE1B-0B3F-F187-44E231513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8007" y="511389"/>
            <a:ext cx="3124284" cy="5848468"/>
          </a:xfrm>
        </p:spPr>
        <p:txBody>
          <a:bodyPr anchor="ctr">
            <a:normAutofit/>
          </a:bodyPr>
          <a:lstStyle/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</a:rPr>
              <a:t>Breaking news </a:t>
            </a:r>
          </a:p>
          <a:p>
            <a:pPr rtl="0">
              <a:spcBef>
                <a:spcPts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600"/>
              </a:spcAft>
            </a:pP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600"/>
              </a:spcAft>
            </a:pP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</a:rPr>
              <a:t>Community-based enterprise </a:t>
            </a:r>
          </a:p>
          <a:p>
            <a:pPr rtl="0">
              <a:spcBef>
                <a:spcPts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600"/>
              </a:spcAft>
            </a:pP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600"/>
              </a:spcAft>
            </a:pP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</a:rPr>
              <a:t>Investigative reporting</a:t>
            </a:r>
          </a:p>
        </p:txBody>
      </p:sp>
      <p:pic>
        <p:nvPicPr>
          <p:cNvPr id="7" name="Picture 6" descr="A person in a suit&#10;&#10;Description automatically generated">
            <a:extLst>
              <a:ext uri="{FF2B5EF4-FFF2-40B4-BE49-F238E27FC236}">
                <a16:creationId xmlns:a16="http://schemas.microsoft.com/office/drawing/2014/main" id="{B5480D04-142F-F0F4-F3F4-CAEA051A26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" r="2030" b="3"/>
          <a:stretch/>
        </p:blipFill>
        <p:spPr>
          <a:xfrm>
            <a:off x="8331955" y="4587719"/>
            <a:ext cx="3860043" cy="2311316"/>
          </a:xfrm>
          <a:prstGeom prst="rect">
            <a:avLst/>
          </a:prstGeom>
        </p:spPr>
      </p:pic>
      <p:pic>
        <p:nvPicPr>
          <p:cNvPr id="11" name="Picture 10" descr="A person in a suit standing in front of a sign&#10;&#10;Description automatically generated">
            <a:extLst>
              <a:ext uri="{FF2B5EF4-FFF2-40B4-BE49-F238E27FC236}">
                <a16:creationId xmlns:a16="http://schemas.microsoft.com/office/drawing/2014/main" id="{2D5CB1A1-74BA-2CF9-956F-EE216129D6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" r="-4" b="-4"/>
          <a:stretch/>
        </p:blipFill>
        <p:spPr>
          <a:xfrm>
            <a:off x="8331957" y="2301176"/>
            <a:ext cx="3860043" cy="2286543"/>
          </a:xfrm>
          <a:prstGeom prst="rect">
            <a:avLst/>
          </a:prstGeom>
        </p:spPr>
      </p:pic>
      <p:pic>
        <p:nvPicPr>
          <p:cNvPr id="5" name="Picture 4" descr="A person standing in front of a street at night&#10;&#10;Description automatically generated">
            <a:extLst>
              <a:ext uri="{FF2B5EF4-FFF2-40B4-BE49-F238E27FC236}">
                <a16:creationId xmlns:a16="http://schemas.microsoft.com/office/drawing/2014/main" id="{D714851B-DED8-EA5E-39B7-99BE3E8C5D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6" b="-3"/>
          <a:stretch/>
        </p:blipFill>
        <p:spPr>
          <a:xfrm>
            <a:off x="8331956" y="30895"/>
            <a:ext cx="3860043" cy="231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798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54949-90A8-D291-B2DD-7B27C6B2B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382" y="456345"/>
            <a:ext cx="3111690" cy="3556097"/>
          </a:xfrm>
        </p:spPr>
        <p:txBody>
          <a:bodyPr anchor="b">
            <a:normAutofit/>
          </a:bodyPr>
          <a:lstStyle/>
          <a:p>
            <a:pPr algn="r" rtl="0">
              <a:spcBef>
                <a:spcPts val="0"/>
              </a:spcBef>
              <a:spcAft>
                <a:spcPts val="0"/>
              </a:spcAft>
            </a:pPr>
            <a:r>
              <a:rPr lang="en-US" sz="34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Examples in recent years of accountability reporting </a:t>
            </a:r>
            <a:endParaRPr lang="en-US" sz="3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BE2B6-DE1B-0B3F-F187-44E231513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8006" y="511389"/>
            <a:ext cx="3534770" cy="5848468"/>
          </a:xfrm>
        </p:spPr>
        <p:txBody>
          <a:bodyPr anchor="ctr">
            <a:normAutofit/>
          </a:bodyPr>
          <a:lstStyle/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en-US" sz="2400" b="0" i="0" u="none" strike="noStrike" dirty="0" err="1">
                <a:effectLst/>
                <a:latin typeface="Arial" panose="020B0604020202020204" pitchFamily="34" charset="0"/>
              </a:rPr>
              <a:t>Breaion</a:t>
            </a:r>
            <a:r>
              <a:rPr lang="en-US" sz="2400" b="0" i="0" u="none" strike="noStrike" dirty="0">
                <a:effectLst/>
                <a:latin typeface="Arial" panose="020B0604020202020204" pitchFamily="34" charset="0"/>
              </a:rPr>
              <a:t> King, 2016</a:t>
            </a:r>
          </a:p>
          <a:p>
            <a:pPr rtl="0">
              <a:spcBef>
                <a:spcPts val="0"/>
              </a:spcBef>
              <a:spcAft>
                <a:spcPts val="600"/>
              </a:spcAft>
            </a:pP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rtl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latin typeface="Arial" panose="020B0604020202020204" pitchFamily="34" charset="0"/>
            </a:endParaRPr>
          </a:p>
          <a:p>
            <a:pPr mar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</a:rPr>
              <a:t> </a:t>
            </a:r>
            <a:endParaRPr lang="en-US" sz="2400" i="0" u="none" strike="noStrike" dirty="0"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</a:rPr>
              <a:t>Javier Ambler &amp;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b="0" i="0" u="none" strike="noStrike" dirty="0">
                <a:effectLst/>
                <a:latin typeface="Arial" panose="020B0604020202020204" pitchFamily="34" charset="0"/>
              </a:rPr>
              <a:t>Williamson County Sheriff’s </a:t>
            </a:r>
            <a:r>
              <a:rPr lang="en-US" sz="2400" dirty="0">
                <a:latin typeface="Arial" panose="020B0604020202020204" pitchFamily="34" charset="0"/>
              </a:rPr>
              <a:t>O</a:t>
            </a:r>
            <a:r>
              <a:rPr lang="en-US" sz="2400" b="0" i="0" u="none" strike="noStrike" dirty="0">
                <a:effectLst/>
                <a:latin typeface="Arial" panose="020B0604020202020204" pitchFamily="34" charset="0"/>
              </a:rPr>
              <a:t>ffice, 2020 </a:t>
            </a:r>
          </a:p>
          <a:p>
            <a:pPr rtl="0">
              <a:spcBef>
                <a:spcPts val="0"/>
              </a:spcBef>
              <a:spcAft>
                <a:spcPts val="600"/>
              </a:spcAft>
            </a:pP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rtl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600"/>
              </a:spcAft>
            </a:pPr>
            <a:endParaRPr lang="en-US" sz="2400" dirty="0"/>
          </a:p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</a:rPr>
              <a:t>Uvalde Mass </a:t>
            </a:r>
            <a:r>
              <a:rPr lang="en-US" sz="2400" dirty="0">
                <a:latin typeface="Arial" panose="020B0604020202020204" pitchFamily="34" charset="0"/>
              </a:rPr>
              <a:t>S</a:t>
            </a:r>
            <a:r>
              <a:rPr lang="en-US" sz="2400" b="0" i="0" u="none" strike="noStrike" dirty="0">
                <a:effectLst/>
                <a:latin typeface="Arial" panose="020B0604020202020204" pitchFamily="34" charset="0"/>
              </a:rPr>
              <a:t>hooting, 2022 </a:t>
            </a:r>
          </a:p>
        </p:txBody>
      </p:sp>
      <p:pic>
        <p:nvPicPr>
          <p:cNvPr id="7" name="Picture 6" descr="A person in a uniform&#10;&#10;Description automatically generated with medium confidence">
            <a:extLst>
              <a:ext uri="{FF2B5EF4-FFF2-40B4-BE49-F238E27FC236}">
                <a16:creationId xmlns:a16="http://schemas.microsoft.com/office/drawing/2014/main" id="{6464AAB4-D881-8427-8CEB-DB4EA25BB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452" y="2731375"/>
            <a:ext cx="2503993" cy="1408496"/>
          </a:xfrm>
          <a:prstGeom prst="rect">
            <a:avLst/>
          </a:prstGeom>
        </p:spPr>
      </p:pic>
      <p:pic>
        <p:nvPicPr>
          <p:cNvPr id="5" name="Picture 4" descr="A police car parked in a parking lot&#10;&#10;Description automatically generated">
            <a:extLst>
              <a:ext uri="{FF2B5EF4-FFF2-40B4-BE49-F238E27FC236}">
                <a16:creationId xmlns:a16="http://schemas.microsoft.com/office/drawing/2014/main" id="{AED7BC96-E7B8-B845-7582-E06FC6A68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452" y="511389"/>
            <a:ext cx="2465635" cy="1775258"/>
          </a:xfrm>
          <a:prstGeom prst="rect">
            <a:avLst/>
          </a:prstGeom>
        </p:spPr>
      </p:pic>
      <p:pic>
        <p:nvPicPr>
          <p:cNvPr id="11" name="Picture 10" descr="A group of people in uniform running in a hallway&#10;&#10;Description automatically generated">
            <a:extLst>
              <a:ext uri="{FF2B5EF4-FFF2-40B4-BE49-F238E27FC236}">
                <a16:creationId xmlns:a16="http://schemas.microsoft.com/office/drawing/2014/main" id="{440A4918-3D04-D0BE-5B35-F5F96B7A5B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452" y="4746623"/>
            <a:ext cx="2503993" cy="137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6349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54949-90A8-D291-B2DD-7B27C6B2B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3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How do you find stories covering the police? </a:t>
            </a:r>
            <a:endParaRPr lang="en-US" sz="496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BE2B6-DE1B-0B3F-F187-44E231513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50" y="1622746"/>
            <a:ext cx="11382879" cy="4940716"/>
          </a:xfrm>
        </p:spPr>
        <p:txBody>
          <a:bodyPr anchor="ctr">
            <a:normAutofit lnSpcReduction="10000"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Good sourcing often comes from within an agency. Through reporting on day-turn stories, keep your eye out for people who seem particularly conversational and open to a relationship. Invite them to coffee. Hear what they have to say. </a:t>
            </a:r>
            <a:b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Police union leaders can make for good sourcing </a:t>
            </a:r>
            <a:b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But there are many other potential good sources for covering the police: there are reformists and activists, police monitor/civilian oversight, prosecutors, victims’ advocacy groups, defense attorneys and civilian attorneys, the community at large. </a:t>
            </a:r>
            <a:b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Make sure your news managers are giving you time for this. Ask for at least a couple of workdays a month to purely work on building relationship, establishing sources.</a:t>
            </a:r>
            <a:b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payoff is not always immediate, but it will be. </a:t>
            </a:r>
          </a:p>
        </p:txBody>
      </p:sp>
    </p:spTree>
    <p:extLst>
      <p:ext uri="{BB962C8B-B14F-4D97-AF65-F5344CB8AC3E}">
        <p14:creationId xmlns:p14="http://schemas.microsoft.com/office/powerpoint/2010/main" val="103053357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54949-90A8-D291-B2DD-7B27C6B2B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0586" y="595995"/>
            <a:ext cx="4280189" cy="1933574"/>
          </a:xfrm>
        </p:spPr>
        <p:txBody>
          <a:bodyPr anchor="b"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Police as the ‘official narrator’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BE2B6-DE1B-0B3F-F187-44E231513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7846" y="2816649"/>
            <a:ext cx="4065668" cy="3023566"/>
          </a:xfrm>
        </p:spPr>
        <p:txBody>
          <a:bodyPr>
            <a:normAutofit fontScale="92500" lnSpcReduction="20000"/>
          </a:bodyPr>
          <a:lstStyle/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en-US" sz="32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George Floyd</a:t>
            </a:r>
            <a:br>
              <a:rPr lang="en-US" sz="32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en-US" sz="32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Uvalde </a:t>
            </a:r>
            <a:br>
              <a:rPr lang="en-US" sz="32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en-US" sz="32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Always listen, but then do your due diligence </a:t>
            </a:r>
            <a:br>
              <a:rPr lang="en-US" sz="2000" dirty="0"/>
            </a:br>
            <a:endParaRPr lang="en-US" sz="2000" b="0" i="0" u="none" strike="noStrike" dirty="0"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 descr="A screenshot of a book&#10;&#10;Description automatically generated">
            <a:extLst>
              <a:ext uri="{FF2B5EF4-FFF2-40B4-BE49-F238E27FC236}">
                <a16:creationId xmlns:a16="http://schemas.microsoft.com/office/drawing/2014/main" id="{AE69ABBF-CFB2-5DB4-93F7-EB6CB32D6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761" y="723185"/>
            <a:ext cx="2783480" cy="5404821"/>
          </a:xfrm>
          <a:prstGeom prst="rect">
            <a:avLst/>
          </a:prstGeom>
        </p:spPr>
      </p:pic>
      <p:pic>
        <p:nvPicPr>
          <p:cNvPr id="5" name="Picture 4" descr="A screenshot of a police website&#10;&#10;Description automatically generated">
            <a:extLst>
              <a:ext uri="{FF2B5EF4-FFF2-40B4-BE49-F238E27FC236}">
                <a16:creationId xmlns:a16="http://schemas.microsoft.com/office/drawing/2014/main" id="{35E00D69-15AC-8E95-6962-C2B25E7C0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11" y="1061357"/>
            <a:ext cx="3812789" cy="4735285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56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8989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D8DF12-CEFB-E2A4-0DFD-74A4728EC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1B3F71-3101-CB9C-06C4-110A25602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@tplohetski</a:t>
            </a:r>
          </a:p>
          <a:p>
            <a:pPr algn="l"/>
            <a:endParaRPr lang="en-US" dirty="0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D26CECC-8109-15D9-D395-5ABB492F5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713" y="4534500"/>
            <a:ext cx="1755807" cy="1794581"/>
          </a:xfrm>
          <a:prstGeom prst="rect">
            <a:avLst/>
          </a:prstGeom>
        </p:spPr>
      </p:pic>
      <p:pic>
        <p:nvPicPr>
          <p:cNvPr id="7" name="Picture 6" descr="A logo of a camera&#10;&#10;Description automatically generated">
            <a:extLst>
              <a:ext uri="{FF2B5EF4-FFF2-40B4-BE49-F238E27FC236}">
                <a16:creationId xmlns:a16="http://schemas.microsoft.com/office/drawing/2014/main" id="{7EB93104-6461-6B2C-D681-18125AC16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4534500"/>
            <a:ext cx="1794581" cy="17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638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295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Covering the Police</vt:lpstr>
      <vt:lpstr>A little about my background and why good police coverage is so important </vt:lpstr>
      <vt:lpstr>Types of police coverage</vt:lpstr>
      <vt:lpstr>Examples in recent years of accountability reporting </vt:lpstr>
      <vt:lpstr> How do you find stories covering the police? </vt:lpstr>
      <vt:lpstr>Police as the ‘official narrator’</vt:lpstr>
      <vt:lpstr>Questions? </vt:lpstr>
    </vt:vector>
  </TitlesOfParts>
  <Company>TEGNA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Plohetski, Tony</dc:creator>
  <cp:lastModifiedBy>Plohetski, Tony</cp:lastModifiedBy>
  <cp:revision>6</cp:revision>
  <dcterms:created xsi:type="dcterms:W3CDTF">2024-01-07T17:55:08Z</dcterms:created>
  <dcterms:modified xsi:type="dcterms:W3CDTF">2024-01-07T18:56:44Z</dcterms:modified>
</cp:coreProperties>
</file>