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9311" r:id="rId1"/>
  </p:sldMasterIdLst>
  <p:notesMasterIdLst>
    <p:notesMasterId r:id="rId29"/>
  </p:notesMasterIdLst>
  <p:sldIdLst>
    <p:sldId id="441" r:id="rId2"/>
    <p:sldId id="598" r:id="rId3"/>
    <p:sldId id="475" r:id="rId4"/>
    <p:sldId id="2147471907" r:id="rId5"/>
    <p:sldId id="2147471900" r:id="rId6"/>
    <p:sldId id="606" r:id="rId7"/>
    <p:sldId id="804" r:id="rId8"/>
    <p:sldId id="604" r:id="rId9"/>
    <p:sldId id="2147471903" r:id="rId10"/>
    <p:sldId id="2147471914" r:id="rId11"/>
    <p:sldId id="2147471913" r:id="rId12"/>
    <p:sldId id="2147471908" r:id="rId13"/>
    <p:sldId id="2147471909" r:id="rId14"/>
    <p:sldId id="2147471895" r:id="rId15"/>
    <p:sldId id="2147471896" r:id="rId16"/>
    <p:sldId id="2147471879" r:id="rId17"/>
    <p:sldId id="2147471897" r:id="rId18"/>
    <p:sldId id="2147471899" r:id="rId19"/>
    <p:sldId id="611" r:id="rId20"/>
    <p:sldId id="2147471910" r:id="rId21"/>
    <p:sldId id="2147471911" r:id="rId22"/>
    <p:sldId id="472" r:id="rId23"/>
    <p:sldId id="549" r:id="rId24"/>
    <p:sldId id="559" r:id="rId25"/>
    <p:sldId id="576" r:id="rId26"/>
    <p:sldId id="463" r:id="rId27"/>
    <p:sldId id="452" r:id="rId28"/>
  </p:sldIdLst>
  <p:sldSz cx="9144000" cy="5143500" type="screen16x9"/>
  <p:notesSz cx="70104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5613" indent="1588" algn="l" rtl="0" fontAlgn="base">
      <a:spcBef>
        <a:spcPct val="0"/>
      </a:spcBef>
      <a:spcAft>
        <a:spcPct val="0"/>
      </a:spcAft>
      <a:defRPr kern="1200">
        <a:solidFill>
          <a:schemeClr val="tx1"/>
        </a:solidFill>
        <a:latin typeface="Arial" charset="0"/>
        <a:ea typeface="ＭＳ Ｐゴシック" charset="-128"/>
        <a:cs typeface="+mn-cs"/>
      </a:defRPr>
    </a:lvl2pPr>
    <a:lvl3pPr marL="911225" indent="3175" algn="l" rtl="0" fontAlgn="base">
      <a:spcBef>
        <a:spcPct val="0"/>
      </a:spcBef>
      <a:spcAft>
        <a:spcPct val="0"/>
      </a:spcAft>
      <a:defRPr kern="1200">
        <a:solidFill>
          <a:schemeClr val="tx1"/>
        </a:solidFill>
        <a:latin typeface="Arial" charset="0"/>
        <a:ea typeface="ＭＳ Ｐゴシック" charset="-128"/>
        <a:cs typeface="+mn-cs"/>
      </a:defRPr>
    </a:lvl3pPr>
    <a:lvl4pPr marL="1366838" indent="4763" algn="l" rtl="0" fontAlgn="base">
      <a:spcBef>
        <a:spcPct val="0"/>
      </a:spcBef>
      <a:spcAft>
        <a:spcPct val="0"/>
      </a:spcAft>
      <a:defRPr kern="1200">
        <a:solidFill>
          <a:schemeClr val="tx1"/>
        </a:solidFill>
        <a:latin typeface="Arial" charset="0"/>
        <a:ea typeface="ＭＳ Ｐゴシック" charset="-128"/>
        <a:cs typeface="+mn-cs"/>
      </a:defRPr>
    </a:lvl4pPr>
    <a:lvl5pPr marL="1822450" indent="635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FF"/>
    <a:srgbClr val="CCFFFF"/>
    <a:srgbClr val="0000FF"/>
    <a:srgbClr val="CC0000"/>
    <a:srgbClr val="FFFF00"/>
    <a:srgbClr val="CCFFCC"/>
    <a:srgbClr val="E5FEFF"/>
    <a:srgbClr val="008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9" d="100"/>
          <a:sy n="79" d="100"/>
        </p:scale>
        <p:origin x="848" y="4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s, Peter" userId="b072ef80-0863-462b-adc6-f1b932ca83f4" providerId="ADAL" clId="{81258DDC-FE4F-4862-83AD-3D5852C98EFC}"/>
    <pc:docChg chg="custSel modSld">
      <pc:chgData name="Marks, Peter" userId="b072ef80-0863-462b-adc6-f1b932ca83f4" providerId="ADAL" clId="{81258DDC-FE4F-4862-83AD-3D5852C98EFC}" dt="2023-11-14T12:46:41.927" v="117" actId="20577"/>
      <pc:docMkLst>
        <pc:docMk/>
      </pc:docMkLst>
      <pc:sldChg chg="modSp mod">
        <pc:chgData name="Marks, Peter" userId="b072ef80-0863-462b-adc6-f1b932ca83f4" providerId="ADAL" clId="{81258DDC-FE4F-4862-83AD-3D5852C98EFC}" dt="2023-11-14T12:46:02.894" v="114" actId="20577"/>
        <pc:sldMkLst>
          <pc:docMk/>
          <pc:sldMk cId="3146773255" sldId="441"/>
        </pc:sldMkLst>
        <pc:spChg chg="mod">
          <ac:chgData name="Marks, Peter" userId="b072ef80-0863-462b-adc6-f1b932ca83f4" providerId="ADAL" clId="{81258DDC-FE4F-4862-83AD-3D5852C98EFC}" dt="2023-11-14T12:46:02.894" v="114" actId="20577"/>
          <ac:spMkLst>
            <pc:docMk/>
            <pc:sldMk cId="3146773255" sldId="441"/>
            <ac:spMk id="3" creationId="{00000000-0000-0000-0000-000000000000}"/>
          </ac:spMkLst>
        </pc:spChg>
        <pc:spChg chg="mod">
          <ac:chgData name="Marks, Peter" userId="b072ef80-0863-462b-adc6-f1b932ca83f4" providerId="ADAL" clId="{81258DDC-FE4F-4862-83AD-3D5852C98EFC}" dt="2023-11-14T12:45:36.857" v="63" actId="20577"/>
          <ac:spMkLst>
            <pc:docMk/>
            <pc:sldMk cId="3146773255" sldId="441"/>
            <ac:spMk id="5" creationId="{D8401C5A-E856-4C77-83CF-A824C43E376B}"/>
          </ac:spMkLst>
        </pc:spChg>
      </pc:sldChg>
      <pc:sldChg chg="modSp mod">
        <pc:chgData name="Marks, Peter" userId="b072ef80-0863-462b-adc6-f1b932ca83f4" providerId="ADAL" clId="{81258DDC-FE4F-4862-83AD-3D5852C98EFC}" dt="2023-11-14T12:46:41.927" v="117" actId="20577"/>
        <pc:sldMkLst>
          <pc:docMk/>
          <pc:sldMk cId="2389402726" sldId="2147471897"/>
        </pc:sldMkLst>
        <pc:spChg chg="mod">
          <ac:chgData name="Marks, Peter" userId="b072ef80-0863-462b-adc6-f1b932ca83f4" providerId="ADAL" clId="{81258DDC-FE4F-4862-83AD-3D5852C98EFC}" dt="2023-11-14T12:46:41.927" v="117" actId="20577"/>
          <ac:spMkLst>
            <pc:docMk/>
            <pc:sldMk cId="2389402726" sldId="2147471897"/>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6888" cy="465138"/>
          </a:xfrm>
          <a:prstGeom prst="rect">
            <a:avLst/>
          </a:prstGeom>
        </p:spPr>
        <p:txBody>
          <a:bodyPr vert="horz" lIns="92099" tIns="46049" rIns="92099" bIns="46049" rtlCol="0"/>
          <a:lstStyle>
            <a:lvl1pPr algn="l">
              <a:defRPr sz="1200">
                <a:latin typeface="Arial" charset="0"/>
                <a:ea typeface="+mn-ea"/>
                <a:cs typeface="Arial" charset="0"/>
              </a:defRPr>
            </a:lvl1pPr>
          </a:lstStyle>
          <a:p>
            <a:pPr>
              <a:defRPr/>
            </a:pPr>
            <a:endParaRPr lang="en-US"/>
          </a:p>
        </p:txBody>
      </p:sp>
      <p:sp>
        <p:nvSpPr>
          <p:cNvPr id="3" name="Date Placeholder 2"/>
          <p:cNvSpPr>
            <a:spLocks noGrp="1"/>
          </p:cNvSpPr>
          <p:nvPr>
            <p:ph type="dt" idx="1"/>
          </p:nvPr>
        </p:nvSpPr>
        <p:spPr>
          <a:xfrm>
            <a:off x="3971925" y="0"/>
            <a:ext cx="3036888" cy="465138"/>
          </a:xfrm>
          <a:prstGeom prst="rect">
            <a:avLst/>
          </a:prstGeom>
        </p:spPr>
        <p:txBody>
          <a:bodyPr vert="horz" wrap="square" lIns="92099" tIns="46049" rIns="92099" bIns="46049" numCol="1" anchor="t" anchorCtr="0" compatLnSpc="1">
            <a:prstTxWarp prst="textNoShape">
              <a:avLst/>
            </a:prstTxWarp>
          </a:bodyPr>
          <a:lstStyle>
            <a:lvl1pPr algn="r">
              <a:defRPr sz="1200">
                <a:latin typeface="Arial" pitchFamily="34" charset="0"/>
                <a:ea typeface="ＭＳ Ｐゴシック" pitchFamily="34" charset="-128"/>
                <a:cs typeface="+mn-cs"/>
              </a:defRPr>
            </a:lvl1pPr>
          </a:lstStyle>
          <a:p>
            <a:pPr>
              <a:defRPr/>
            </a:pPr>
            <a:fld id="{934ACF68-271C-4564-A744-D5DBE95EBD25}" type="datetimeFigureOut">
              <a:rPr lang="en-US"/>
              <a:pPr>
                <a:defRPr/>
              </a:pPr>
              <a:t>11/14/2023</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2099" tIns="46049" rIns="92099" bIns="46049"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2099" tIns="46049" rIns="92099" bIns="4604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6888" cy="465138"/>
          </a:xfrm>
          <a:prstGeom prst="rect">
            <a:avLst/>
          </a:prstGeom>
        </p:spPr>
        <p:txBody>
          <a:bodyPr vert="horz" lIns="92099" tIns="46049" rIns="92099" bIns="46049" rtlCol="0" anchor="b"/>
          <a:lstStyle>
            <a:lvl1pPr algn="l">
              <a:defRPr sz="1200">
                <a:latin typeface="Arial" charset="0"/>
                <a:ea typeface="+mn-ea"/>
                <a:cs typeface="Arial" charset="0"/>
              </a:defRPr>
            </a:lvl1pPr>
          </a:lstStyle>
          <a:p>
            <a:pPr>
              <a:defRPr/>
            </a:pPr>
            <a:endParaRPr lang="en-US"/>
          </a:p>
        </p:txBody>
      </p:sp>
      <p:sp>
        <p:nvSpPr>
          <p:cNvPr id="7" name="Slide Number Placeholder 6"/>
          <p:cNvSpPr>
            <a:spLocks noGrp="1"/>
          </p:cNvSpPr>
          <p:nvPr>
            <p:ph type="sldNum" sz="quarter" idx="5"/>
          </p:nvPr>
        </p:nvSpPr>
        <p:spPr>
          <a:xfrm>
            <a:off x="3971925" y="8829675"/>
            <a:ext cx="3036888" cy="465138"/>
          </a:xfrm>
          <a:prstGeom prst="rect">
            <a:avLst/>
          </a:prstGeom>
        </p:spPr>
        <p:txBody>
          <a:bodyPr vert="horz" wrap="square" lIns="92099" tIns="46049" rIns="92099" bIns="46049" numCol="1" anchor="b" anchorCtr="0" compatLnSpc="1">
            <a:prstTxWarp prst="textNoShape">
              <a:avLst/>
            </a:prstTxWarp>
          </a:bodyPr>
          <a:lstStyle>
            <a:lvl1pPr algn="r">
              <a:defRPr sz="1200">
                <a:latin typeface="Arial" pitchFamily="34" charset="0"/>
                <a:ea typeface="ＭＳ Ｐゴシック" pitchFamily="34" charset="-128"/>
                <a:cs typeface="+mn-cs"/>
              </a:defRPr>
            </a:lvl1pPr>
          </a:lstStyle>
          <a:p>
            <a:pPr>
              <a:defRPr/>
            </a:pPr>
            <a:fld id="{5C95F579-8D91-4C38-A0F6-655015F0B131}" type="slidenum">
              <a:rPr lang="en-US"/>
              <a:pPr>
                <a:defRPr/>
              </a:pPr>
              <a:t>‹#›</a:t>
            </a:fld>
            <a:endParaRPr lang="en-US"/>
          </a:p>
        </p:txBody>
      </p:sp>
    </p:spTree>
    <p:extLst>
      <p:ext uri="{BB962C8B-B14F-4D97-AF65-F5344CB8AC3E}">
        <p14:creationId xmlns:p14="http://schemas.microsoft.com/office/powerpoint/2010/main" val="20158274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5613"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1225"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66838"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245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78126" algn="l" defTabSz="911252" rtl="0" eaLnBrk="1" latinLnBrk="0" hangingPunct="1">
      <a:defRPr sz="1200" kern="1200">
        <a:solidFill>
          <a:schemeClr val="tx1"/>
        </a:solidFill>
        <a:latin typeface="+mn-lt"/>
        <a:ea typeface="+mn-ea"/>
        <a:cs typeface="+mn-cs"/>
      </a:defRPr>
    </a:lvl6pPr>
    <a:lvl7pPr marL="2733752" algn="l" defTabSz="911252" rtl="0" eaLnBrk="1" latinLnBrk="0" hangingPunct="1">
      <a:defRPr sz="1200" kern="1200">
        <a:solidFill>
          <a:schemeClr val="tx1"/>
        </a:solidFill>
        <a:latin typeface="+mn-lt"/>
        <a:ea typeface="+mn-ea"/>
        <a:cs typeface="+mn-cs"/>
      </a:defRPr>
    </a:lvl7pPr>
    <a:lvl8pPr marL="3189380" algn="l" defTabSz="911252" rtl="0" eaLnBrk="1" latinLnBrk="0" hangingPunct="1">
      <a:defRPr sz="1200" kern="1200">
        <a:solidFill>
          <a:schemeClr val="tx1"/>
        </a:solidFill>
        <a:latin typeface="+mn-lt"/>
        <a:ea typeface="+mn-ea"/>
        <a:cs typeface="+mn-cs"/>
      </a:defRPr>
    </a:lvl8pPr>
    <a:lvl9pPr marL="3645004" algn="l" defTabSz="911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95F579-8D91-4C38-A0F6-655015F0B131}" type="slidenum">
              <a:rPr lang="en-US" smtClean="0"/>
              <a:pPr>
                <a:defRPr/>
              </a:pPr>
              <a:t>5</a:t>
            </a:fld>
            <a:endParaRPr lang="en-US"/>
          </a:p>
        </p:txBody>
      </p:sp>
    </p:spTree>
    <p:extLst>
      <p:ext uri="{BB962C8B-B14F-4D97-AF65-F5344CB8AC3E}">
        <p14:creationId xmlns:p14="http://schemas.microsoft.com/office/powerpoint/2010/main" val="915061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95F579-8D91-4C38-A0F6-655015F0B131}" type="slidenum">
              <a:rPr lang="en-US" smtClean="0"/>
              <a:pPr>
                <a:defRPr/>
              </a:pPr>
              <a:t>9</a:t>
            </a:fld>
            <a:endParaRPr lang="en-US"/>
          </a:p>
        </p:txBody>
      </p:sp>
    </p:spTree>
    <p:extLst>
      <p:ext uri="{BB962C8B-B14F-4D97-AF65-F5344CB8AC3E}">
        <p14:creationId xmlns:p14="http://schemas.microsoft.com/office/powerpoint/2010/main" val="14084665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95F579-8D91-4C38-A0F6-655015F0B131}" type="slidenum">
              <a:rPr lang="en-US" smtClean="0"/>
              <a:pPr>
                <a:defRPr/>
              </a:pPr>
              <a:t>10</a:t>
            </a:fld>
            <a:endParaRPr lang="en-US"/>
          </a:p>
        </p:txBody>
      </p:sp>
    </p:spTree>
    <p:extLst>
      <p:ext uri="{BB962C8B-B14F-4D97-AF65-F5344CB8AC3E}">
        <p14:creationId xmlns:p14="http://schemas.microsoft.com/office/powerpoint/2010/main" val="877128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95F579-8D91-4C38-A0F6-655015F0B131}" type="slidenum">
              <a:rPr lang="en-US" smtClean="0"/>
              <a:pPr>
                <a:defRPr/>
              </a:pPr>
              <a:t>11</a:t>
            </a:fld>
            <a:endParaRPr lang="en-US"/>
          </a:p>
        </p:txBody>
      </p:sp>
    </p:spTree>
    <p:extLst>
      <p:ext uri="{BB962C8B-B14F-4D97-AF65-F5344CB8AC3E}">
        <p14:creationId xmlns:p14="http://schemas.microsoft.com/office/powerpoint/2010/main" val="630750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95F579-8D91-4C38-A0F6-655015F0B131}" type="slidenum">
              <a:rPr lang="en-US" smtClean="0"/>
              <a:pPr>
                <a:defRPr/>
              </a:pPr>
              <a:t>12</a:t>
            </a:fld>
            <a:endParaRPr lang="en-US"/>
          </a:p>
        </p:txBody>
      </p:sp>
    </p:spTree>
    <p:extLst>
      <p:ext uri="{BB962C8B-B14F-4D97-AF65-F5344CB8AC3E}">
        <p14:creationId xmlns:p14="http://schemas.microsoft.com/office/powerpoint/2010/main" val="42225581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95F579-8D91-4C38-A0F6-655015F0B131}" type="slidenum">
              <a:rPr lang="en-US" smtClean="0"/>
              <a:pPr>
                <a:defRPr/>
              </a:pPr>
              <a:t>13</a:t>
            </a:fld>
            <a:endParaRPr lang="en-US"/>
          </a:p>
        </p:txBody>
      </p:sp>
    </p:spTree>
    <p:extLst>
      <p:ext uri="{BB962C8B-B14F-4D97-AF65-F5344CB8AC3E}">
        <p14:creationId xmlns:p14="http://schemas.microsoft.com/office/powerpoint/2010/main" val="299366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95F579-8D91-4C38-A0F6-655015F0B131}" type="slidenum">
              <a:rPr lang="en-US" smtClean="0"/>
              <a:pPr>
                <a:defRPr/>
              </a:pPr>
              <a:t>20</a:t>
            </a:fld>
            <a:endParaRPr lang="en-US"/>
          </a:p>
        </p:txBody>
      </p:sp>
    </p:spTree>
    <p:extLst>
      <p:ext uri="{BB962C8B-B14F-4D97-AF65-F5344CB8AC3E}">
        <p14:creationId xmlns:p14="http://schemas.microsoft.com/office/powerpoint/2010/main" val="857322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95F579-8D91-4C38-A0F6-655015F0B131}" type="slidenum">
              <a:rPr lang="en-US" smtClean="0"/>
              <a:pPr>
                <a:defRPr/>
              </a:pPr>
              <a:t>21</a:t>
            </a:fld>
            <a:endParaRPr lang="en-US"/>
          </a:p>
        </p:txBody>
      </p:sp>
    </p:spTree>
    <p:extLst>
      <p:ext uri="{BB962C8B-B14F-4D97-AF65-F5344CB8AC3E}">
        <p14:creationId xmlns:p14="http://schemas.microsoft.com/office/powerpoint/2010/main" val="3593321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95F579-8D91-4C38-A0F6-655015F0B131}" type="slidenum">
              <a:rPr lang="en-US" smtClean="0"/>
              <a:pPr>
                <a:defRPr/>
              </a:pPr>
              <a:t>23</a:t>
            </a:fld>
            <a:endParaRPr lang="en-US"/>
          </a:p>
        </p:txBody>
      </p:sp>
    </p:spTree>
    <p:extLst>
      <p:ext uri="{BB962C8B-B14F-4D97-AF65-F5344CB8AC3E}">
        <p14:creationId xmlns:p14="http://schemas.microsoft.com/office/powerpoint/2010/main" val="4168783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3773606" y="4766445"/>
            <a:ext cx="2133600" cy="273844"/>
          </a:xfrm>
        </p:spPr>
        <p:txBody>
          <a:bodyPr/>
          <a:lstStyle/>
          <a:p>
            <a:pPr>
              <a:defRPr/>
            </a:pPr>
            <a:endParaRPr lang="en-US"/>
          </a:p>
        </p:txBody>
      </p:sp>
      <p:sp>
        <p:nvSpPr>
          <p:cNvPr id="9" name="Footer Placeholder 4"/>
          <p:cNvSpPr>
            <a:spLocks noGrp="1"/>
          </p:cNvSpPr>
          <p:nvPr>
            <p:ph type="ftr" sz="quarter" idx="11"/>
          </p:nvPr>
        </p:nvSpPr>
        <p:spPr>
          <a:xfrm>
            <a:off x="304800" y="4788694"/>
            <a:ext cx="2895600" cy="273844"/>
          </a:xfrm>
        </p:spPr>
        <p:txBody>
          <a:bodyPr/>
          <a:lstStyle/>
          <a:p>
            <a:pPr algn="l"/>
            <a:r>
              <a:rPr lang="en-US" b="1" dirty="0">
                <a:solidFill>
                  <a:schemeClr val="tx2">
                    <a:lumMod val="60000"/>
                    <a:lumOff val="40000"/>
                  </a:schemeClr>
                </a:solidFill>
                <a:latin typeface="Helvetica"/>
                <a:cs typeface="Helvetica"/>
              </a:rPr>
              <a:t>www.fda.gov</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91200" y="285750"/>
            <a:ext cx="3078487" cy="641465"/>
          </a:xfrm>
          <a:prstGeom prst="rect">
            <a:avLst/>
          </a:prstGeom>
        </p:spPr>
      </p:pic>
    </p:spTree>
    <p:extLst>
      <p:ext uri="{BB962C8B-B14F-4D97-AF65-F5344CB8AC3E}">
        <p14:creationId xmlns:p14="http://schemas.microsoft.com/office/powerpoint/2010/main" val="1073698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3850" y="767759"/>
            <a:ext cx="8509103" cy="694515"/>
          </a:xfrm>
        </p:spPr>
        <p:txBody>
          <a:bodyPr/>
          <a:lstStyle/>
          <a:p>
            <a:r>
              <a:rPr lang="en-US"/>
              <a:t>Click to edit Master title style</a:t>
            </a:r>
          </a:p>
        </p:txBody>
      </p:sp>
      <p:sp>
        <p:nvSpPr>
          <p:cNvPr id="3" name="Content Placeholder 2"/>
          <p:cNvSpPr>
            <a:spLocks noGrp="1"/>
          </p:cNvSpPr>
          <p:nvPr>
            <p:ph idx="1"/>
          </p:nvPr>
        </p:nvSpPr>
        <p:spPr>
          <a:xfrm>
            <a:off x="323851" y="1507332"/>
            <a:ext cx="8509103" cy="321453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676650" y="4781550"/>
            <a:ext cx="2133600" cy="273844"/>
          </a:xfrm>
        </p:spPr>
        <p:txBody>
          <a:bodyPr/>
          <a:lstStyle>
            <a:lvl1pPr algn="ctr">
              <a:defRPr/>
            </a:lvl1pPr>
          </a:lstStyle>
          <a:p>
            <a:fld id="{A349544A-F1CD-3844-BFB3-6D230A0137DD}" type="datetimeFigureOut">
              <a:rPr lang="en-US" smtClean="0"/>
              <a:pPr/>
              <a:t>11/14/2023</a:t>
            </a:fld>
            <a:endParaRPr lang="en-US" dirty="0"/>
          </a:p>
        </p:txBody>
      </p:sp>
      <p:sp>
        <p:nvSpPr>
          <p:cNvPr id="5" name="Footer Placeholder 4"/>
          <p:cNvSpPr>
            <a:spLocks noGrp="1"/>
          </p:cNvSpPr>
          <p:nvPr>
            <p:ph type="ftr" sz="quarter" idx="11"/>
          </p:nvPr>
        </p:nvSpPr>
        <p:spPr>
          <a:xfrm>
            <a:off x="247650" y="4788694"/>
            <a:ext cx="2895600" cy="273844"/>
          </a:xfrm>
        </p:spPr>
        <p:txBody>
          <a:bodyPr/>
          <a:lstStyle/>
          <a:p>
            <a:pPr algn="l"/>
            <a:r>
              <a:rPr lang="en-US" b="1" dirty="0">
                <a:solidFill>
                  <a:schemeClr val="tx2">
                    <a:lumMod val="60000"/>
                    <a:lumOff val="40000"/>
                  </a:schemeClr>
                </a:solidFill>
                <a:latin typeface="Helvetica"/>
                <a:cs typeface="Helvetica"/>
              </a:rPr>
              <a:t>www.fda.gov</a:t>
            </a:r>
          </a:p>
        </p:txBody>
      </p:sp>
      <p:sp>
        <p:nvSpPr>
          <p:cNvPr id="9" name="TextBox 8"/>
          <p:cNvSpPr txBox="1"/>
          <p:nvPr userDrawn="1"/>
        </p:nvSpPr>
        <p:spPr>
          <a:xfrm>
            <a:off x="8547980" y="4807330"/>
            <a:ext cx="372217" cy="276999"/>
          </a:xfrm>
          <a:prstGeom prst="rect">
            <a:avLst/>
          </a:prstGeom>
          <a:noFill/>
        </p:spPr>
        <p:txBody>
          <a:bodyPr wrap="none" rtlCol="0">
            <a:spAutoFit/>
          </a:bodyPr>
          <a:lstStyle/>
          <a:p>
            <a:pPr algn="r"/>
            <a:fld id="{42D067E6-6582-4AD4-8521-F7089C370E58}" type="slidenum">
              <a:rPr lang="en-US" sz="1200" smtClean="0">
                <a:solidFill>
                  <a:schemeClr val="tx2">
                    <a:lumMod val="60000"/>
                    <a:lumOff val="40000"/>
                  </a:schemeClr>
                </a:solidFill>
                <a:latin typeface="Helvetica"/>
                <a:cs typeface="Helvetica"/>
              </a:rPr>
              <a:t>‹#›</a:t>
            </a:fld>
            <a:endParaRPr lang="en-US" sz="1200" dirty="0">
              <a:solidFill>
                <a:schemeClr val="tx2">
                  <a:lumMod val="60000"/>
                  <a:lumOff val="40000"/>
                </a:schemeClr>
              </a:solidFill>
              <a:latin typeface="Helvetica"/>
              <a:cs typeface="Helvetica"/>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20048" y="133351"/>
            <a:ext cx="636341" cy="761999"/>
          </a:xfrm>
          <a:prstGeom prst="rect">
            <a:avLst/>
          </a:prstGeom>
        </p:spPr>
      </p:pic>
    </p:spTree>
    <p:extLst>
      <p:ext uri="{BB962C8B-B14F-4D97-AF65-F5344CB8AC3E}">
        <p14:creationId xmlns:p14="http://schemas.microsoft.com/office/powerpoint/2010/main" val="3229544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cSld name="1_Blank">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50273" y="1834838"/>
            <a:ext cx="4207727" cy="876765"/>
          </a:xfrm>
          <a:prstGeom prst="rect">
            <a:avLst/>
          </a:prstGeom>
        </p:spPr>
      </p:pic>
    </p:spTree>
    <p:extLst>
      <p:ext uri="{BB962C8B-B14F-4D97-AF65-F5344CB8AC3E}">
        <p14:creationId xmlns:p14="http://schemas.microsoft.com/office/powerpoint/2010/main" val="6091470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C2247A0-0566-4976-A476-FFE498ECC3D7}" type="slidenum">
              <a:rPr lang="en-US" smtClean="0"/>
              <a:pPr>
                <a:defRPr/>
              </a:pPr>
              <a:t>‹#›</a:t>
            </a:fld>
            <a:endParaRPr lang="en-US"/>
          </a:p>
        </p:txBody>
      </p:sp>
    </p:spTree>
    <p:extLst>
      <p:ext uri="{BB962C8B-B14F-4D97-AF65-F5344CB8AC3E}">
        <p14:creationId xmlns:p14="http://schemas.microsoft.com/office/powerpoint/2010/main" val="1105815762"/>
      </p:ext>
    </p:extLst>
  </p:cSld>
  <p:clrMap bg1="lt1" tx1="dk1" bg2="lt2" tx2="dk2" accent1="accent1" accent2="accent2" accent3="accent3" accent4="accent4" accent5="accent5" accent6="accent6" hlink="hlink" folHlink="folHlink"/>
  <p:sldLayoutIdLst>
    <p:sldLayoutId id="2147489312" r:id="rId1"/>
    <p:sldLayoutId id="2147489314" r:id="rId2"/>
    <p:sldLayoutId id="2147489322"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federalregister.gov/documents/2023/10/02/2023-21235/support-for-clinical-trials-advancing-rare-disease-therapeutics-pilot-program-program-announcement"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fda.gov/BiologicsBloodVaccines/ResourcesforYou/Industry/ucm611501.ht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fda.gov/vaccines-blood-biologics/industry-biologics/cber-advanced-technologies-team-catt"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fda.gov/regulatory-information/search-fda-guidance-documents/human-gene-therapy-products-incorporating-human-genome-editin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23975" y="1123950"/>
            <a:ext cx="6496050" cy="1828800"/>
          </a:xfrm>
        </p:spPr>
        <p:txBody>
          <a:bodyPr>
            <a:normAutofit/>
          </a:bodyPr>
          <a:lstStyle/>
          <a:p>
            <a:r>
              <a:rPr lang="en-US" sz="4000" dirty="0">
                <a:solidFill>
                  <a:schemeClr val="tx1"/>
                </a:solidFill>
              </a:rPr>
              <a:t>Gene Therapy and </a:t>
            </a:r>
          </a:p>
          <a:p>
            <a:r>
              <a:rPr lang="en-US" sz="4000" dirty="0">
                <a:solidFill>
                  <a:schemeClr val="tx1"/>
                </a:solidFill>
              </a:rPr>
              <a:t>Genome Editing Technology</a:t>
            </a:r>
          </a:p>
        </p:txBody>
      </p:sp>
      <p:sp>
        <p:nvSpPr>
          <p:cNvPr id="5" name="Subtitle 2">
            <a:extLst>
              <a:ext uri="{FF2B5EF4-FFF2-40B4-BE49-F238E27FC236}">
                <a16:creationId xmlns:a16="http://schemas.microsoft.com/office/drawing/2014/main" id="{D8401C5A-E856-4C77-83CF-A824C43E376B}"/>
              </a:ext>
            </a:extLst>
          </p:cNvPr>
          <p:cNvSpPr txBox="1">
            <a:spLocks/>
          </p:cNvSpPr>
          <p:nvPr/>
        </p:nvSpPr>
        <p:spPr>
          <a:xfrm>
            <a:off x="723900" y="2952750"/>
            <a:ext cx="7696200" cy="1539586"/>
          </a:xfrm>
          <a:prstGeom prst="rect">
            <a:avLst/>
          </a:prstGeom>
        </p:spPr>
        <p:txBody>
          <a:bodyPr vert="horz" lIns="91440" tIns="45720" rIns="91440" bIns="45720" rtlCol="0">
            <a:normAutofit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fontAlgn="auto">
              <a:spcAft>
                <a:spcPts val="0"/>
              </a:spcAft>
            </a:pPr>
            <a:r>
              <a:rPr lang="en-US" sz="2800" dirty="0"/>
              <a:t>Peter Marks, MD, PhD</a:t>
            </a:r>
          </a:p>
          <a:p>
            <a:pPr fontAlgn="auto">
              <a:spcAft>
                <a:spcPts val="0"/>
              </a:spcAft>
            </a:pPr>
            <a:r>
              <a:rPr lang="en-US" sz="2800" dirty="0"/>
              <a:t>National Press Foundation</a:t>
            </a:r>
          </a:p>
          <a:p>
            <a:pPr fontAlgn="auto">
              <a:spcAft>
                <a:spcPts val="0"/>
              </a:spcAft>
            </a:pPr>
            <a:r>
              <a:rPr lang="en-US" sz="2800" dirty="0"/>
              <a:t>November 17, 2023</a:t>
            </a:r>
          </a:p>
        </p:txBody>
      </p:sp>
    </p:spTree>
    <p:extLst>
      <p:ext uri="{BB962C8B-B14F-4D97-AF65-F5344CB8AC3E}">
        <p14:creationId xmlns:p14="http://schemas.microsoft.com/office/powerpoint/2010/main" val="314677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53235"/>
            <a:ext cx="8077200" cy="694515"/>
          </a:xfrm>
        </p:spPr>
        <p:txBody>
          <a:bodyPr>
            <a:normAutofit fontScale="90000"/>
          </a:bodyPr>
          <a:lstStyle/>
          <a:p>
            <a:r>
              <a:rPr lang="en-US" dirty="0"/>
              <a:t>CRISPR-Cas Mediated Genome Editing</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
        <p:nvSpPr>
          <p:cNvPr id="7" name="Text Placeholder 2">
            <a:extLst>
              <a:ext uri="{FF2B5EF4-FFF2-40B4-BE49-F238E27FC236}">
                <a16:creationId xmlns:a16="http://schemas.microsoft.com/office/drawing/2014/main" id="{31F35CA6-3455-5C76-09CE-1E0DD51E6433}"/>
              </a:ext>
            </a:extLst>
          </p:cNvPr>
          <p:cNvSpPr txBox="1">
            <a:spLocks/>
          </p:cNvSpPr>
          <p:nvPr/>
        </p:nvSpPr>
        <p:spPr>
          <a:xfrm>
            <a:off x="1115730" y="3181350"/>
            <a:ext cx="6912539" cy="16219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auto">
              <a:spcAft>
                <a:spcPts val="0"/>
              </a:spcAft>
              <a:buNone/>
            </a:pPr>
            <a:endParaRPr lang="en-US" sz="2800" dirty="0"/>
          </a:p>
        </p:txBody>
      </p:sp>
      <p:pic>
        <p:nvPicPr>
          <p:cNvPr id="3" name="Picture 2" descr="Figure 1">
            <a:extLst>
              <a:ext uri="{FF2B5EF4-FFF2-40B4-BE49-F238E27FC236}">
                <a16:creationId xmlns:a16="http://schemas.microsoft.com/office/drawing/2014/main" id="{A35676E4-D217-FBB3-CD1F-03DCA121D1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443" y="1221062"/>
            <a:ext cx="8139113" cy="338331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3B6E25B-6F4D-8539-C00D-E2592117EF9F}"/>
              </a:ext>
            </a:extLst>
          </p:cNvPr>
          <p:cNvSpPr txBox="1"/>
          <p:nvPr/>
        </p:nvSpPr>
        <p:spPr>
          <a:xfrm>
            <a:off x="1250128" y="4514458"/>
            <a:ext cx="6643742" cy="369332"/>
          </a:xfrm>
          <a:prstGeom prst="rect">
            <a:avLst/>
          </a:prstGeom>
          <a:noFill/>
        </p:spPr>
        <p:txBody>
          <a:bodyPr wrap="none" rtlCol="0">
            <a:spAutoFit/>
          </a:bodyPr>
          <a:lstStyle/>
          <a:p>
            <a:r>
              <a:rPr lang="en-US" dirty="0"/>
              <a:t>From: Zhou et al. Trends in Biotechnology. 2023; 41:1000-1012</a:t>
            </a:r>
          </a:p>
        </p:txBody>
      </p:sp>
    </p:spTree>
    <p:extLst>
      <p:ext uri="{BB962C8B-B14F-4D97-AF65-F5344CB8AC3E}">
        <p14:creationId xmlns:p14="http://schemas.microsoft.com/office/powerpoint/2010/main" val="1524282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9354" y="353235"/>
            <a:ext cx="5320445" cy="694515"/>
          </a:xfrm>
        </p:spPr>
        <p:txBody>
          <a:bodyPr>
            <a:normAutofit fontScale="90000"/>
          </a:bodyPr>
          <a:lstStyle/>
          <a:p>
            <a:r>
              <a:rPr lang="en-US" dirty="0"/>
              <a:t>Platform Technologies</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
        <p:nvSpPr>
          <p:cNvPr id="7" name="Text Placeholder 2">
            <a:extLst>
              <a:ext uri="{FF2B5EF4-FFF2-40B4-BE49-F238E27FC236}">
                <a16:creationId xmlns:a16="http://schemas.microsoft.com/office/drawing/2014/main" id="{31F35CA6-3455-5C76-09CE-1E0DD51E6433}"/>
              </a:ext>
            </a:extLst>
          </p:cNvPr>
          <p:cNvSpPr txBox="1">
            <a:spLocks/>
          </p:cNvSpPr>
          <p:nvPr/>
        </p:nvSpPr>
        <p:spPr>
          <a:xfrm>
            <a:off x="1115730" y="3181350"/>
            <a:ext cx="6912539" cy="1621919"/>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auto">
              <a:spcAft>
                <a:spcPts val="0"/>
              </a:spcAft>
              <a:buNone/>
            </a:pPr>
            <a:r>
              <a:rPr lang="en-US" sz="2800" u="sng" dirty="0"/>
              <a:t>Premise</a:t>
            </a:r>
          </a:p>
          <a:p>
            <a:pPr marL="285750" indent="-285750" fontAlgn="auto">
              <a:spcAft>
                <a:spcPts val="0"/>
              </a:spcAft>
              <a:buFont typeface="Arial" panose="020B0604020202020204" pitchFamily="34" charset="0"/>
              <a:buChar char="•"/>
            </a:pPr>
            <a:r>
              <a:rPr lang="en-US" sz="2800" dirty="0"/>
              <a:t>In appropriate situations, non-clinical data and manufacturing information from one product may be able to be leveraged to another</a:t>
            </a:r>
          </a:p>
        </p:txBody>
      </p:sp>
      <p:sp>
        <p:nvSpPr>
          <p:cNvPr id="8" name="Circle: Hollow 7">
            <a:extLst>
              <a:ext uri="{FF2B5EF4-FFF2-40B4-BE49-F238E27FC236}">
                <a16:creationId xmlns:a16="http://schemas.microsoft.com/office/drawing/2014/main" id="{A9982F11-86E3-B83D-9E23-2038901498BD}"/>
              </a:ext>
            </a:extLst>
          </p:cNvPr>
          <p:cNvSpPr/>
          <p:nvPr/>
        </p:nvSpPr>
        <p:spPr>
          <a:xfrm>
            <a:off x="1475772" y="1586662"/>
            <a:ext cx="1076446" cy="1076446"/>
          </a:xfrm>
          <a:prstGeom prst="donu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defRPr/>
            </a:pPr>
            <a:endParaRPr lang="en-US" sz="1350" dirty="0">
              <a:solidFill>
                <a:prstClr val="black"/>
              </a:solidFill>
              <a:latin typeface="Calibri" panose="020F0502020204030204"/>
            </a:endParaRPr>
          </a:p>
        </p:txBody>
      </p:sp>
      <p:sp>
        <p:nvSpPr>
          <p:cNvPr id="9" name="Rectangle 8">
            <a:extLst>
              <a:ext uri="{FF2B5EF4-FFF2-40B4-BE49-F238E27FC236}">
                <a16:creationId xmlns:a16="http://schemas.microsoft.com/office/drawing/2014/main" id="{EEDC09FE-B37B-73DA-32B2-97B9320B5003}"/>
              </a:ext>
            </a:extLst>
          </p:cNvPr>
          <p:cNvSpPr/>
          <p:nvPr/>
        </p:nvSpPr>
        <p:spPr>
          <a:xfrm>
            <a:off x="1892460" y="1612705"/>
            <a:ext cx="243069" cy="243069"/>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defRPr/>
            </a:pPr>
            <a:endParaRPr lang="en-US" sz="1350" dirty="0">
              <a:solidFill>
                <a:prstClr val="white"/>
              </a:solidFill>
              <a:latin typeface="Calibri" panose="020F0502020204030204"/>
            </a:endParaRPr>
          </a:p>
        </p:txBody>
      </p:sp>
      <p:sp>
        <p:nvSpPr>
          <p:cNvPr id="10" name="TextBox 9">
            <a:extLst>
              <a:ext uri="{FF2B5EF4-FFF2-40B4-BE49-F238E27FC236}">
                <a16:creationId xmlns:a16="http://schemas.microsoft.com/office/drawing/2014/main" id="{FDED9672-B39E-B174-C84C-0DE871B5B449}"/>
              </a:ext>
            </a:extLst>
          </p:cNvPr>
          <p:cNvSpPr txBox="1"/>
          <p:nvPr/>
        </p:nvSpPr>
        <p:spPr>
          <a:xfrm>
            <a:off x="1391034" y="2649811"/>
            <a:ext cx="1245922" cy="553998"/>
          </a:xfrm>
          <a:prstGeom prst="rect">
            <a:avLst/>
          </a:prstGeom>
          <a:noFill/>
        </p:spPr>
        <p:txBody>
          <a:bodyPr wrap="square" rtlCol="0">
            <a:spAutoFit/>
          </a:bodyPr>
          <a:lstStyle/>
          <a:p>
            <a:pPr algn="ctr" defTabSz="685800" fontAlgn="auto">
              <a:spcBef>
                <a:spcPts val="0"/>
              </a:spcBef>
              <a:spcAft>
                <a:spcPts val="0"/>
              </a:spcAft>
              <a:defRPr/>
            </a:pPr>
            <a:r>
              <a:rPr lang="en-US" sz="1500" b="1" dirty="0">
                <a:latin typeface="Calibri" panose="020F0502020204030204"/>
                <a:ea typeface="+mn-ea"/>
              </a:rPr>
              <a:t>Originator</a:t>
            </a:r>
            <a:r>
              <a:rPr lang="en-US" sz="1500" b="1" dirty="0">
                <a:solidFill>
                  <a:schemeClr val="accent1"/>
                </a:solidFill>
                <a:latin typeface="Calibri" panose="020F0502020204030204"/>
                <a:ea typeface="+mn-ea"/>
              </a:rPr>
              <a:t> </a:t>
            </a:r>
            <a:r>
              <a:rPr lang="en-US" sz="1500" b="1" dirty="0">
                <a:latin typeface="Calibri" panose="020F0502020204030204"/>
                <a:ea typeface="+mn-ea"/>
              </a:rPr>
              <a:t>Product</a:t>
            </a:r>
          </a:p>
        </p:txBody>
      </p:sp>
      <p:sp>
        <p:nvSpPr>
          <p:cNvPr id="11" name="Circle: Hollow 10">
            <a:extLst>
              <a:ext uri="{FF2B5EF4-FFF2-40B4-BE49-F238E27FC236}">
                <a16:creationId xmlns:a16="http://schemas.microsoft.com/office/drawing/2014/main" id="{890DB2DD-7983-83A8-FAF0-BEF4A9A4C5EA}"/>
              </a:ext>
            </a:extLst>
          </p:cNvPr>
          <p:cNvSpPr/>
          <p:nvPr/>
        </p:nvSpPr>
        <p:spPr>
          <a:xfrm>
            <a:off x="7119253" y="1551936"/>
            <a:ext cx="1076446" cy="1076446"/>
          </a:xfrm>
          <a:prstGeom prst="donu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pPr>
            <a:endParaRPr lang="en-US" sz="1350" dirty="0">
              <a:solidFill>
                <a:prstClr val="black"/>
              </a:solidFill>
              <a:latin typeface="Calibri" panose="020F0502020204030204"/>
            </a:endParaRPr>
          </a:p>
        </p:txBody>
      </p:sp>
      <p:sp>
        <p:nvSpPr>
          <p:cNvPr id="12" name="Rectangle 11">
            <a:extLst>
              <a:ext uri="{FF2B5EF4-FFF2-40B4-BE49-F238E27FC236}">
                <a16:creationId xmlns:a16="http://schemas.microsoft.com/office/drawing/2014/main" id="{84CD3301-344E-6DA8-C86C-AA03C463CB8B}"/>
              </a:ext>
            </a:extLst>
          </p:cNvPr>
          <p:cNvSpPr/>
          <p:nvPr/>
        </p:nvSpPr>
        <p:spPr>
          <a:xfrm>
            <a:off x="7535941" y="1577979"/>
            <a:ext cx="243069" cy="243069"/>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defRPr/>
            </a:pPr>
            <a:endParaRPr lang="en-US" sz="1350" dirty="0">
              <a:solidFill>
                <a:prstClr val="white"/>
              </a:solidFill>
              <a:latin typeface="Calibri" panose="020F0502020204030204"/>
            </a:endParaRPr>
          </a:p>
        </p:txBody>
      </p:sp>
      <p:sp>
        <p:nvSpPr>
          <p:cNvPr id="13" name="TextBox 12">
            <a:extLst>
              <a:ext uri="{FF2B5EF4-FFF2-40B4-BE49-F238E27FC236}">
                <a16:creationId xmlns:a16="http://schemas.microsoft.com/office/drawing/2014/main" id="{077FB92F-F1B3-FC04-93A2-9933B5CB3B2B}"/>
              </a:ext>
            </a:extLst>
          </p:cNvPr>
          <p:cNvSpPr txBox="1"/>
          <p:nvPr/>
        </p:nvSpPr>
        <p:spPr>
          <a:xfrm>
            <a:off x="7034514" y="2649811"/>
            <a:ext cx="1245922" cy="553998"/>
          </a:xfrm>
          <a:prstGeom prst="rect">
            <a:avLst/>
          </a:prstGeom>
          <a:noFill/>
        </p:spPr>
        <p:txBody>
          <a:bodyPr wrap="square" rtlCol="0">
            <a:spAutoFit/>
          </a:bodyPr>
          <a:lstStyle/>
          <a:p>
            <a:pPr algn="ctr" defTabSz="685800" fontAlgn="auto">
              <a:spcBef>
                <a:spcPts val="0"/>
              </a:spcBef>
              <a:spcAft>
                <a:spcPts val="0"/>
              </a:spcAft>
              <a:defRPr/>
            </a:pPr>
            <a:r>
              <a:rPr lang="en-US" sz="1500" b="1" dirty="0">
                <a:latin typeface="Calibri" panose="020F0502020204030204"/>
                <a:ea typeface="+mn-ea"/>
              </a:rPr>
              <a:t>Offshoot Product 3</a:t>
            </a:r>
          </a:p>
        </p:txBody>
      </p:sp>
      <p:sp>
        <p:nvSpPr>
          <p:cNvPr id="14" name="Circle: Hollow 13">
            <a:extLst>
              <a:ext uri="{FF2B5EF4-FFF2-40B4-BE49-F238E27FC236}">
                <a16:creationId xmlns:a16="http://schemas.microsoft.com/office/drawing/2014/main" id="{0A565F2D-5447-46E4-A842-CA0CA176AAE5}"/>
              </a:ext>
            </a:extLst>
          </p:cNvPr>
          <p:cNvSpPr/>
          <p:nvPr/>
        </p:nvSpPr>
        <p:spPr>
          <a:xfrm>
            <a:off x="5628192" y="1577979"/>
            <a:ext cx="1076446" cy="1076446"/>
          </a:xfrm>
          <a:prstGeom prst="donu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pPr>
            <a:endParaRPr lang="en-US" sz="1350" dirty="0">
              <a:solidFill>
                <a:prstClr val="black"/>
              </a:solidFill>
              <a:latin typeface="Calibri" panose="020F0502020204030204"/>
            </a:endParaRPr>
          </a:p>
        </p:txBody>
      </p:sp>
      <p:sp>
        <p:nvSpPr>
          <p:cNvPr id="15" name="Rectangle 14">
            <a:extLst>
              <a:ext uri="{FF2B5EF4-FFF2-40B4-BE49-F238E27FC236}">
                <a16:creationId xmlns:a16="http://schemas.microsoft.com/office/drawing/2014/main" id="{9B8B5A3C-14D4-0691-DE94-E12D09E173B1}"/>
              </a:ext>
            </a:extLst>
          </p:cNvPr>
          <p:cNvSpPr/>
          <p:nvPr/>
        </p:nvSpPr>
        <p:spPr>
          <a:xfrm>
            <a:off x="6044879" y="1604022"/>
            <a:ext cx="243069" cy="24306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defRPr/>
            </a:pPr>
            <a:endParaRPr lang="en-US" sz="1350" dirty="0">
              <a:solidFill>
                <a:prstClr val="white"/>
              </a:solidFill>
              <a:latin typeface="Calibri" panose="020F0502020204030204"/>
            </a:endParaRPr>
          </a:p>
        </p:txBody>
      </p:sp>
      <p:sp>
        <p:nvSpPr>
          <p:cNvPr id="16" name="TextBox 15">
            <a:extLst>
              <a:ext uri="{FF2B5EF4-FFF2-40B4-BE49-F238E27FC236}">
                <a16:creationId xmlns:a16="http://schemas.microsoft.com/office/drawing/2014/main" id="{3DD722A0-BBA8-CB11-068A-122D5C4D8FB0}"/>
              </a:ext>
            </a:extLst>
          </p:cNvPr>
          <p:cNvSpPr txBox="1"/>
          <p:nvPr/>
        </p:nvSpPr>
        <p:spPr>
          <a:xfrm>
            <a:off x="5543453" y="2649811"/>
            <a:ext cx="1245922" cy="553998"/>
          </a:xfrm>
          <a:prstGeom prst="rect">
            <a:avLst/>
          </a:prstGeom>
          <a:noFill/>
        </p:spPr>
        <p:txBody>
          <a:bodyPr wrap="square" rtlCol="0">
            <a:spAutoFit/>
          </a:bodyPr>
          <a:lstStyle/>
          <a:p>
            <a:pPr algn="ctr" defTabSz="685800" fontAlgn="auto">
              <a:spcBef>
                <a:spcPts val="0"/>
              </a:spcBef>
              <a:spcAft>
                <a:spcPts val="0"/>
              </a:spcAft>
              <a:defRPr/>
            </a:pPr>
            <a:r>
              <a:rPr lang="en-US" sz="1500" b="1" dirty="0">
                <a:latin typeface="Calibri" panose="020F0502020204030204"/>
                <a:ea typeface="+mn-ea"/>
              </a:rPr>
              <a:t>Offshoot Product 2</a:t>
            </a:r>
          </a:p>
        </p:txBody>
      </p:sp>
      <p:sp>
        <p:nvSpPr>
          <p:cNvPr id="17" name="Circle: Hollow 16">
            <a:extLst>
              <a:ext uri="{FF2B5EF4-FFF2-40B4-BE49-F238E27FC236}">
                <a16:creationId xmlns:a16="http://schemas.microsoft.com/office/drawing/2014/main" id="{21B6FDF4-F5DB-738A-6E2D-B7E8DCC1FDC8}"/>
              </a:ext>
            </a:extLst>
          </p:cNvPr>
          <p:cNvSpPr/>
          <p:nvPr/>
        </p:nvSpPr>
        <p:spPr>
          <a:xfrm>
            <a:off x="4051356" y="1604022"/>
            <a:ext cx="1076446" cy="1076446"/>
          </a:xfrm>
          <a:prstGeom prst="donu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pPr>
            <a:endParaRPr lang="en-US" sz="1350" dirty="0">
              <a:solidFill>
                <a:prstClr val="black"/>
              </a:solidFill>
              <a:latin typeface="Calibri" panose="020F0502020204030204"/>
            </a:endParaRPr>
          </a:p>
        </p:txBody>
      </p:sp>
      <p:sp>
        <p:nvSpPr>
          <p:cNvPr id="18" name="Rectangle 17">
            <a:extLst>
              <a:ext uri="{FF2B5EF4-FFF2-40B4-BE49-F238E27FC236}">
                <a16:creationId xmlns:a16="http://schemas.microsoft.com/office/drawing/2014/main" id="{F14BDD06-6A0A-3EE4-9EDA-2CAD2A028B1C}"/>
              </a:ext>
            </a:extLst>
          </p:cNvPr>
          <p:cNvSpPr/>
          <p:nvPr/>
        </p:nvSpPr>
        <p:spPr>
          <a:xfrm>
            <a:off x="4468043" y="1630065"/>
            <a:ext cx="243069" cy="243069"/>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defRPr/>
            </a:pPr>
            <a:endParaRPr lang="en-US" sz="1350" dirty="0">
              <a:solidFill>
                <a:prstClr val="white"/>
              </a:solidFill>
              <a:latin typeface="Calibri" panose="020F0502020204030204"/>
            </a:endParaRPr>
          </a:p>
        </p:txBody>
      </p:sp>
      <p:sp>
        <p:nvSpPr>
          <p:cNvPr id="19" name="TextBox 18">
            <a:extLst>
              <a:ext uri="{FF2B5EF4-FFF2-40B4-BE49-F238E27FC236}">
                <a16:creationId xmlns:a16="http://schemas.microsoft.com/office/drawing/2014/main" id="{C42C5787-C737-3EFD-E4B0-9316D052D30A}"/>
              </a:ext>
            </a:extLst>
          </p:cNvPr>
          <p:cNvSpPr txBox="1"/>
          <p:nvPr/>
        </p:nvSpPr>
        <p:spPr>
          <a:xfrm>
            <a:off x="3966617" y="2649811"/>
            <a:ext cx="1245922" cy="553998"/>
          </a:xfrm>
          <a:prstGeom prst="rect">
            <a:avLst/>
          </a:prstGeom>
          <a:noFill/>
        </p:spPr>
        <p:txBody>
          <a:bodyPr wrap="square" rtlCol="0">
            <a:spAutoFit/>
          </a:bodyPr>
          <a:lstStyle/>
          <a:p>
            <a:pPr algn="ctr" defTabSz="685800" fontAlgn="auto">
              <a:spcBef>
                <a:spcPts val="0"/>
              </a:spcBef>
              <a:spcAft>
                <a:spcPts val="0"/>
              </a:spcAft>
              <a:defRPr/>
            </a:pPr>
            <a:r>
              <a:rPr lang="en-US" sz="1500" b="1" dirty="0">
                <a:latin typeface="Calibri" panose="020F0502020204030204"/>
                <a:ea typeface="+mn-ea"/>
              </a:rPr>
              <a:t>Offshoot Product 1</a:t>
            </a:r>
          </a:p>
        </p:txBody>
      </p:sp>
      <p:sp>
        <p:nvSpPr>
          <p:cNvPr id="20" name="TextBox 19">
            <a:extLst>
              <a:ext uri="{FF2B5EF4-FFF2-40B4-BE49-F238E27FC236}">
                <a16:creationId xmlns:a16="http://schemas.microsoft.com/office/drawing/2014/main" id="{0A70B50E-9AA9-FF9F-4987-B727D4335A6C}"/>
              </a:ext>
            </a:extLst>
          </p:cNvPr>
          <p:cNvSpPr txBox="1"/>
          <p:nvPr/>
        </p:nvSpPr>
        <p:spPr>
          <a:xfrm>
            <a:off x="643521" y="1943077"/>
            <a:ext cx="703526" cy="323165"/>
          </a:xfrm>
          <a:prstGeom prst="rect">
            <a:avLst/>
          </a:prstGeom>
          <a:noFill/>
        </p:spPr>
        <p:txBody>
          <a:bodyPr wrap="none" rtlCol="0">
            <a:spAutoFit/>
          </a:bodyPr>
          <a:lstStyle/>
          <a:p>
            <a:pPr defTabSz="685800" fontAlgn="auto">
              <a:spcBef>
                <a:spcPts val="0"/>
              </a:spcBef>
              <a:spcAft>
                <a:spcPts val="0"/>
              </a:spcAft>
              <a:defRPr/>
            </a:pPr>
            <a:r>
              <a:rPr lang="en-US" sz="1500" b="1" dirty="0">
                <a:latin typeface="Calibri" panose="020F0502020204030204"/>
                <a:ea typeface="+mn-ea"/>
              </a:rPr>
              <a:t>Vector</a:t>
            </a:r>
          </a:p>
        </p:txBody>
      </p:sp>
      <p:sp>
        <p:nvSpPr>
          <p:cNvPr id="21" name="TextBox 20">
            <a:extLst>
              <a:ext uri="{FF2B5EF4-FFF2-40B4-BE49-F238E27FC236}">
                <a16:creationId xmlns:a16="http://schemas.microsoft.com/office/drawing/2014/main" id="{FC64B5BC-50CF-5D6E-0F5F-30DFF4826488}"/>
              </a:ext>
            </a:extLst>
          </p:cNvPr>
          <p:cNvSpPr txBox="1"/>
          <p:nvPr/>
        </p:nvSpPr>
        <p:spPr>
          <a:xfrm>
            <a:off x="1447800" y="1045686"/>
            <a:ext cx="1276164" cy="553998"/>
          </a:xfrm>
          <a:prstGeom prst="rect">
            <a:avLst/>
          </a:prstGeom>
          <a:noFill/>
        </p:spPr>
        <p:txBody>
          <a:bodyPr wrap="square" rtlCol="0">
            <a:spAutoFit/>
          </a:bodyPr>
          <a:lstStyle/>
          <a:p>
            <a:pPr defTabSz="685800" fontAlgn="auto">
              <a:spcBef>
                <a:spcPts val="0"/>
              </a:spcBef>
              <a:spcAft>
                <a:spcPts val="0"/>
              </a:spcAft>
              <a:defRPr/>
            </a:pPr>
            <a:r>
              <a:rPr lang="en-US" sz="1500" b="1" dirty="0">
                <a:latin typeface="Calibri" panose="020F0502020204030204"/>
                <a:ea typeface="+mn-ea"/>
              </a:rPr>
              <a:t>Gene insert or guide RNA</a:t>
            </a:r>
          </a:p>
        </p:txBody>
      </p:sp>
      <p:sp>
        <p:nvSpPr>
          <p:cNvPr id="22" name="Arrow: Right 21">
            <a:extLst>
              <a:ext uri="{FF2B5EF4-FFF2-40B4-BE49-F238E27FC236}">
                <a16:creationId xmlns:a16="http://schemas.microsoft.com/office/drawing/2014/main" id="{2B4ACD71-E8D2-1189-2306-D9A8AC2E4C4A}"/>
              </a:ext>
            </a:extLst>
          </p:cNvPr>
          <p:cNvSpPr/>
          <p:nvPr/>
        </p:nvSpPr>
        <p:spPr>
          <a:xfrm>
            <a:off x="2890171" y="2003745"/>
            <a:ext cx="789369" cy="276999"/>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defRPr/>
            </a:pPr>
            <a:endParaRPr lang="en-US" sz="1350" dirty="0">
              <a:solidFill>
                <a:prstClr val="white"/>
              </a:solidFill>
              <a:latin typeface="Calibri" panose="020F0502020204030204"/>
            </a:endParaRPr>
          </a:p>
        </p:txBody>
      </p:sp>
    </p:spTree>
    <p:extLst>
      <p:ext uri="{BB962C8B-B14F-4D97-AF65-F5344CB8AC3E}">
        <p14:creationId xmlns:p14="http://schemas.microsoft.com/office/powerpoint/2010/main" val="3606104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287" y="361950"/>
            <a:ext cx="7947314" cy="694515"/>
          </a:xfrm>
        </p:spPr>
        <p:txBody>
          <a:bodyPr>
            <a:normAutofit fontScale="90000"/>
          </a:bodyPr>
          <a:lstStyle/>
          <a:p>
            <a:r>
              <a:rPr lang="en-US" dirty="0"/>
              <a:t>Omnibus Appropriations Act of 2023</a:t>
            </a:r>
          </a:p>
        </p:txBody>
      </p:sp>
      <p:sp>
        <p:nvSpPr>
          <p:cNvPr id="3" name="Content Placeholder 2"/>
          <p:cNvSpPr>
            <a:spLocks noGrp="1"/>
          </p:cNvSpPr>
          <p:nvPr>
            <p:ph idx="1"/>
          </p:nvPr>
        </p:nvSpPr>
        <p:spPr>
          <a:xfrm>
            <a:off x="323851" y="1200150"/>
            <a:ext cx="8667749" cy="3429000"/>
          </a:xfrm>
        </p:spPr>
        <p:txBody>
          <a:bodyPr>
            <a:normAutofit/>
          </a:bodyPr>
          <a:lstStyle/>
          <a:p>
            <a:pPr>
              <a:buFont typeface="Arial" charset="0"/>
              <a:buChar char="•"/>
              <a:defRPr/>
            </a:pPr>
            <a:r>
              <a:rPr lang="en-US" altLang="en-US" dirty="0"/>
              <a:t>Section 2503. Platform Technologies</a:t>
            </a:r>
          </a:p>
          <a:p>
            <a:pPr lvl="1"/>
            <a:r>
              <a:rPr lang="en-US" sz="2400" dirty="0"/>
              <a:t>Requires FDA to create a designation program for “platform technologies” which are defined as technologies that have the potential to be incorporated in or used by more than one drug or biological product and are reasonably likely to make the drug development or manufacturing process and the review process more efficient. </a:t>
            </a:r>
          </a:p>
          <a:p>
            <a:pPr lvl="1"/>
            <a:r>
              <a:rPr lang="en-US" sz="2400" dirty="0"/>
              <a:t>Requires FDA to issue guidance relating to the program.</a:t>
            </a:r>
          </a:p>
          <a:p>
            <a:pPr lvl="1"/>
            <a:endParaRPr lang="en-US" altLang="en-US" dirty="0"/>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1421409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287" y="361950"/>
            <a:ext cx="8023514" cy="694515"/>
          </a:xfrm>
        </p:spPr>
        <p:txBody>
          <a:bodyPr>
            <a:normAutofit fontScale="90000"/>
          </a:bodyPr>
          <a:lstStyle/>
          <a:p>
            <a:r>
              <a:rPr lang="en-US" altLang="en-US" dirty="0"/>
              <a:t>Section 2503. Platform Technologies</a:t>
            </a:r>
            <a:endParaRPr lang="en-US" dirty="0"/>
          </a:p>
        </p:txBody>
      </p:sp>
      <p:sp>
        <p:nvSpPr>
          <p:cNvPr id="3" name="Content Placeholder 2"/>
          <p:cNvSpPr>
            <a:spLocks noGrp="1"/>
          </p:cNvSpPr>
          <p:nvPr>
            <p:ph idx="1"/>
          </p:nvPr>
        </p:nvSpPr>
        <p:spPr>
          <a:xfrm>
            <a:off x="323851" y="1200150"/>
            <a:ext cx="8667749" cy="3429000"/>
          </a:xfrm>
        </p:spPr>
        <p:txBody>
          <a:bodyPr>
            <a:normAutofit/>
          </a:bodyPr>
          <a:lstStyle/>
          <a:p>
            <a:r>
              <a:rPr lang="en-US" sz="2800" dirty="0"/>
              <a:t>Sponsors may also “reference or rely upon data and information” from a previous application for a drug or biological product that incorporates or uses the same platform technology</a:t>
            </a:r>
          </a:p>
          <a:p>
            <a:r>
              <a:rPr lang="en-US" sz="2800" dirty="0"/>
              <a:t>Data must be submitted by the same sponsor or the sponsor relying on the data received permission from the sponsor who originally submitted the data</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75912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B3326BD-B8D5-4BFE-B996-CE37EE137458}"/>
              </a:ext>
            </a:extLst>
          </p:cNvPr>
          <p:cNvSpPr>
            <a:spLocks noGrp="1"/>
          </p:cNvSpPr>
          <p:nvPr>
            <p:ph type="title"/>
          </p:nvPr>
        </p:nvSpPr>
        <p:spPr>
          <a:xfrm>
            <a:off x="323850" y="281940"/>
            <a:ext cx="8509103" cy="765810"/>
          </a:xfrm>
        </p:spPr>
        <p:txBody>
          <a:bodyPr>
            <a:normAutofit/>
          </a:bodyPr>
          <a:lstStyle/>
          <a:p>
            <a:r>
              <a:rPr lang="en-US" sz="4000" dirty="0"/>
              <a:t>Current Challenges</a:t>
            </a:r>
          </a:p>
        </p:txBody>
      </p:sp>
      <p:sp>
        <p:nvSpPr>
          <p:cNvPr id="7" name="Content Placeholder 6">
            <a:extLst>
              <a:ext uri="{FF2B5EF4-FFF2-40B4-BE49-F238E27FC236}">
                <a16:creationId xmlns:a16="http://schemas.microsoft.com/office/drawing/2014/main" id="{FE577651-713A-4E04-B57A-D63662F0A4A7}"/>
              </a:ext>
            </a:extLst>
          </p:cNvPr>
          <p:cNvSpPr>
            <a:spLocks noGrp="1"/>
          </p:cNvSpPr>
          <p:nvPr>
            <p:ph idx="1"/>
          </p:nvPr>
        </p:nvSpPr>
        <p:spPr>
          <a:xfrm>
            <a:off x="323851" y="1276350"/>
            <a:ext cx="8509103" cy="3581400"/>
          </a:xfrm>
        </p:spPr>
        <p:txBody>
          <a:bodyPr>
            <a:normAutofit/>
          </a:bodyPr>
          <a:lstStyle/>
          <a:p>
            <a:r>
              <a:rPr lang="en-US" sz="3600" dirty="0"/>
              <a:t>Gene therapy is now at a critical juncture due to a combination of factors</a:t>
            </a:r>
          </a:p>
          <a:p>
            <a:pPr lvl="1"/>
            <a:r>
              <a:rPr lang="en-US" sz="3200" dirty="0"/>
              <a:t>Manufacturing challenges</a:t>
            </a:r>
          </a:p>
          <a:p>
            <a:pPr lvl="1"/>
            <a:r>
              <a:rPr lang="en-US" sz="3200" dirty="0"/>
              <a:t>Clinical development timelines</a:t>
            </a:r>
          </a:p>
          <a:p>
            <a:pPr lvl="1"/>
            <a:r>
              <a:rPr lang="en-US" sz="3200" dirty="0"/>
              <a:t>Different global regulatory requirements</a:t>
            </a:r>
          </a:p>
          <a:p>
            <a:endParaRPr lang="en-US" dirty="0">
              <a:solidFill>
                <a:srgbClr val="0070C0"/>
              </a:solidFill>
            </a:endParaRPr>
          </a:p>
          <a:p>
            <a:pPr marL="0" indent="0">
              <a:buNone/>
            </a:pPr>
            <a:endParaRPr lang="en-US" dirty="0"/>
          </a:p>
        </p:txBody>
      </p:sp>
      <p:sp>
        <p:nvSpPr>
          <p:cNvPr id="5" name="Footer Placeholder 4"/>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4129281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285750"/>
            <a:ext cx="8509103" cy="694515"/>
          </a:xfrm>
        </p:spPr>
        <p:txBody>
          <a:bodyPr>
            <a:normAutofit fontScale="90000"/>
          </a:bodyPr>
          <a:lstStyle/>
          <a:p>
            <a:r>
              <a:rPr lang="en-US" dirty="0"/>
              <a:t>Actions at Center for Biologics</a:t>
            </a:r>
          </a:p>
        </p:txBody>
      </p:sp>
      <p:sp>
        <p:nvSpPr>
          <p:cNvPr id="3" name="Content Placeholder 2"/>
          <p:cNvSpPr>
            <a:spLocks noGrp="1"/>
          </p:cNvSpPr>
          <p:nvPr>
            <p:ph idx="1"/>
          </p:nvPr>
        </p:nvSpPr>
        <p:spPr>
          <a:xfrm>
            <a:off x="533400" y="980265"/>
            <a:ext cx="8077200" cy="3723097"/>
          </a:xfrm>
        </p:spPr>
        <p:txBody>
          <a:bodyPr>
            <a:normAutofit fontScale="92500" lnSpcReduction="10000"/>
          </a:bodyPr>
          <a:lstStyle/>
          <a:p>
            <a:r>
              <a:rPr lang="en-US" dirty="0"/>
              <a:t>Advancing manufacturing technologies for cell and gene therapy through research</a:t>
            </a:r>
          </a:p>
          <a:p>
            <a:r>
              <a:rPr lang="en-US" dirty="0"/>
              <a:t>Work to more clearly define the use of accelerated approval for gene therapy</a:t>
            </a:r>
          </a:p>
          <a:p>
            <a:r>
              <a:rPr lang="en-US" dirty="0"/>
              <a:t>Exploring concurrent submission and product review with other regulatory authorities</a:t>
            </a:r>
          </a:p>
          <a:p>
            <a:r>
              <a:rPr lang="en-US" dirty="0"/>
              <a:t>Operation Warp Speed for Rare Diseases communication pilot</a:t>
            </a:r>
          </a:p>
          <a:p>
            <a:endParaRPr lang="en-US" dirty="0"/>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3763816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285750"/>
            <a:ext cx="8509103" cy="694515"/>
          </a:xfrm>
        </p:spPr>
        <p:txBody>
          <a:bodyPr>
            <a:normAutofit fontScale="90000"/>
          </a:bodyPr>
          <a:lstStyle/>
          <a:p>
            <a:r>
              <a:rPr lang="en-US" dirty="0"/>
              <a:t>Criteria for Accelerated Approval</a:t>
            </a:r>
          </a:p>
        </p:txBody>
      </p:sp>
      <p:sp>
        <p:nvSpPr>
          <p:cNvPr id="3" name="Content Placeholder 2"/>
          <p:cNvSpPr>
            <a:spLocks noGrp="1"/>
          </p:cNvSpPr>
          <p:nvPr>
            <p:ph idx="1"/>
          </p:nvPr>
        </p:nvSpPr>
        <p:spPr>
          <a:xfrm>
            <a:off x="533400" y="980265"/>
            <a:ext cx="8153400" cy="3877485"/>
          </a:xfrm>
        </p:spPr>
        <p:txBody>
          <a:bodyPr>
            <a:normAutofit/>
          </a:bodyPr>
          <a:lstStyle/>
          <a:p>
            <a:r>
              <a:rPr lang="en-US" sz="2400" dirty="0">
                <a:latin typeface="Calibri" panose="020F0502020204030204" pitchFamily="34" charset="0"/>
                <a:ea typeface="+mj-ea"/>
                <a:cs typeface="Calibri" panose="020F0502020204030204" pitchFamily="34" charset="0"/>
              </a:rPr>
              <a:t>Serious or life-threatening disease or condition</a:t>
            </a:r>
          </a:p>
          <a:p>
            <a:r>
              <a:rPr lang="en-US" sz="2400" dirty="0">
                <a:latin typeface="Calibri" panose="020F0502020204030204" pitchFamily="34" charset="0"/>
                <a:ea typeface="+mj-ea"/>
                <a:cs typeface="Calibri" panose="020F0502020204030204" pitchFamily="34" charset="0"/>
              </a:rPr>
              <a:t>Substantial evidence of effectiveness based on:</a:t>
            </a:r>
          </a:p>
          <a:p>
            <a:pPr lvl="1"/>
            <a:r>
              <a:rPr lang="en-US" sz="2000" dirty="0">
                <a:latin typeface="Calibri" panose="020F0502020204030204" pitchFamily="34" charset="0"/>
                <a:ea typeface="+mj-ea"/>
                <a:cs typeface="Calibri" panose="020F0502020204030204" pitchFamily="34" charset="0"/>
              </a:rPr>
              <a:t>Effect on a surrogate endpoint that is reasonably likely to predict clinical benefit, or</a:t>
            </a:r>
          </a:p>
          <a:p>
            <a:pPr lvl="1"/>
            <a:r>
              <a:rPr lang="en-US" sz="2000" dirty="0">
                <a:latin typeface="Calibri" panose="020F0502020204030204" pitchFamily="34" charset="0"/>
                <a:ea typeface="+mj-ea"/>
                <a:cs typeface="Calibri" panose="020F0502020204030204" pitchFamily="34" charset="0"/>
              </a:rPr>
              <a:t>Clinical endpoint that can be measured earlier than irreversible morbidity or mortality, that is </a:t>
            </a:r>
            <a:r>
              <a:rPr lang="en-US" sz="2000" b="1" dirty="0">
                <a:solidFill>
                  <a:srgbClr val="0070C0"/>
                </a:solidFill>
                <a:latin typeface="Calibri" panose="020F0502020204030204" pitchFamily="34" charset="0"/>
                <a:ea typeface="+mj-ea"/>
                <a:cs typeface="Calibri" panose="020F0502020204030204" pitchFamily="34" charset="0"/>
              </a:rPr>
              <a:t>reasonably likely to predict an effect on irreversible morbidity or mortality or other clinical benefit</a:t>
            </a:r>
          </a:p>
          <a:p>
            <a:r>
              <a:rPr lang="en-US" sz="2400" dirty="0">
                <a:latin typeface="Calibri" panose="020F0502020204030204" pitchFamily="34" charset="0"/>
                <a:ea typeface="+mj-ea"/>
                <a:cs typeface="Calibri" panose="020F0502020204030204" pitchFamily="34" charset="0"/>
              </a:rPr>
              <a:t>Taking into account severity, rarity, or prevalence of the condition and the availability or lack of alternative treatments</a:t>
            </a:r>
          </a:p>
          <a:p>
            <a:r>
              <a:rPr lang="en-US" sz="2400" dirty="0">
                <a:latin typeface="Calibri" panose="020F0502020204030204" pitchFamily="34" charset="0"/>
                <a:ea typeface="+mj-ea"/>
                <a:cs typeface="Calibri" panose="020F0502020204030204" pitchFamily="34" charset="0"/>
              </a:rPr>
              <a:t>Also takes into account residual uncertainty</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
        <p:nvSpPr>
          <p:cNvPr id="5" name="TextBox 4">
            <a:extLst>
              <a:ext uri="{FF2B5EF4-FFF2-40B4-BE49-F238E27FC236}">
                <a16:creationId xmlns:a16="http://schemas.microsoft.com/office/drawing/2014/main" id="{4A241BBD-83DD-8CEA-14B8-5752431890C9}"/>
              </a:ext>
            </a:extLst>
          </p:cNvPr>
          <p:cNvSpPr txBox="1"/>
          <p:nvPr/>
        </p:nvSpPr>
        <p:spPr>
          <a:xfrm>
            <a:off x="2297274" y="4719250"/>
            <a:ext cx="4562254" cy="276999"/>
          </a:xfrm>
          <a:prstGeom prst="rect">
            <a:avLst/>
          </a:prstGeom>
          <a:noFill/>
        </p:spPr>
        <p:txBody>
          <a:bodyPr wrap="square" rtlCol="0">
            <a:spAutoFit/>
          </a:bodyPr>
          <a:lstStyle/>
          <a:p>
            <a:pPr defTabSz="685800" fontAlgn="auto">
              <a:spcBef>
                <a:spcPts val="0"/>
              </a:spcBef>
              <a:spcAft>
                <a:spcPts val="0"/>
              </a:spcAft>
              <a:defRPr/>
            </a:pPr>
            <a:r>
              <a:rPr lang="en-US" sz="1200" dirty="0">
                <a:solidFill>
                  <a:prstClr val="black"/>
                </a:solidFill>
                <a:latin typeface="Calibri"/>
                <a:ea typeface="+mn-ea"/>
              </a:rPr>
              <a:t>Section 506 (c) of the Food Drug and Cosmetic Act (21 U.S.C. 356(c))</a:t>
            </a:r>
          </a:p>
        </p:txBody>
      </p:sp>
    </p:spTree>
    <p:extLst>
      <p:ext uri="{BB962C8B-B14F-4D97-AF65-F5344CB8AC3E}">
        <p14:creationId xmlns:p14="http://schemas.microsoft.com/office/powerpoint/2010/main" val="3279476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285750"/>
            <a:ext cx="8509103" cy="694515"/>
          </a:xfrm>
        </p:spPr>
        <p:txBody>
          <a:bodyPr>
            <a:normAutofit fontScale="90000"/>
          </a:bodyPr>
          <a:lstStyle/>
          <a:p>
            <a:r>
              <a:rPr lang="en-US" dirty="0"/>
              <a:t>Confirmatory Trials</a:t>
            </a:r>
          </a:p>
        </p:txBody>
      </p:sp>
      <p:sp>
        <p:nvSpPr>
          <p:cNvPr id="3" name="Content Placeholder 2"/>
          <p:cNvSpPr>
            <a:spLocks noGrp="1"/>
          </p:cNvSpPr>
          <p:nvPr>
            <p:ph idx="1"/>
          </p:nvPr>
        </p:nvSpPr>
        <p:spPr>
          <a:xfrm>
            <a:off x="533400" y="980265"/>
            <a:ext cx="8229600" cy="3877485"/>
          </a:xfrm>
        </p:spPr>
        <p:txBody>
          <a:bodyPr>
            <a:normAutofit fontScale="92500"/>
          </a:bodyPr>
          <a:lstStyle/>
          <a:p>
            <a:r>
              <a:rPr lang="en-US" sz="2800" dirty="0">
                <a:latin typeface="+mj-lt"/>
              </a:rPr>
              <a:t>Post-marketing trials are routinely required to verify and describe clinical benefit when using accelerated approval</a:t>
            </a:r>
          </a:p>
          <a:p>
            <a:r>
              <a:rPr lang="en-US" sz="2800" dirty="0">
                <a:latin typeface="+mj-lt"/>
              </a:rPr>
              <a:t>By assessing clinical benefit, the goal of the confirmatory trial is to address the remaining uncertainty of the surrogate endpoint’s relation to clinical benefit</a:t>
            </a:r>
          </a:p>
          <a:p>
            <a:r>
              <a:rPr lang="en-US" sz="2800" dirty="0">
                <a:latin typeface="+mj-lt"/>
              </a:rPr>
              <a:t>Because accelerated approval is inherently associated with greater residual uncertainty, some trials may not confirm clinical benefit</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2389402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447" y="318407"/>
            <a:ext cx="8077201" cy="1101211"/>
          </a:xfrm>
        </p:spPr>
        <p:txBody>
          <a:bodyPr>
            <a:normAutofit fontScale="90000"/>
          </a:bodyPr>
          <a:lstStyle/>
          <a:p>
            <a:r>
              <a:rPr lang="en-US" dirty="0"/>
              <a:t>Connecting Biomarkers with </a:t>
            </a:r>
            <a:br>
              <a:rPr lang="en-US" dirty="0"/>
            </a:br>
            <a:r>
              <a:rPr lang="en-US" dirty="0"/>
              <a:t>Gene Therapy Clinical Outcomes</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
        <p:nvSpPr>
          <p:cNvPr id="7" name="Content Placeholder 2">
            <a:extLst>
              <a:ext uri="{FF2B5EF4-FFF2-40B4-BE49-F238E27FC236}">
                <a16:creationId xmlns:a16="http://schemas.microsoft.com/office/drawing/2014/main" id="{9799999D-EE77-B6E3-8354-83331C6A5580}"/>
              </a:ext>
            </a:extLst>
          </p:cNvPr>
          <p:cNvSpPr txBox="1">
            <a:spLocks/>
          </p:cNvSpPr>
          <p:nvPr/>
        </p:nvSpPr>
        <p:spPr>
          <a:xfrm>
            <a:off x="304800" y="1583137"/>
            <a:ext cx="3810000" cy="2512613"/>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auto">
              <a:spcAft>
                <a:spcPts val="0"/>
              </a:spcAft>
              <a:buNone/>
            </a:pPr>
            <a:r>
              <a:rPr lang="en-US" b="1" dirty="0">
                <a:solidFill>
                  <a:srgbClr val="0070C0"/>
                </a:solidFill>
              </a:rPr>
              <a:t>Animal Models</a:t>
            </a:r>
          </a:p>
          <a:p>
            <a:pPr fontAlgn="auto">
              <a:spcAft>
                <a:spcPts val="0"/>
              </a:spcAft>
            </a:pPr>
            <a:r>
              <a:rPr lang="en-US" dirty="0"/>
              <a:t>Disease model reflects aspects of human pathology</a:t>
            </a:r>
          </a:p>
          <a:p>
            <a:pPr fontAlgn="auto">
              <a:spcAft>
                <a:spcPts val="0"/>
              </a:spcAft>
            </a:pPr>
            <a:r>
              <a:rPr lang="en-US" dirty="0"/>
              <a:t>Administration of therapy associated with achievement of a specific protein level ameliorates disease</a:t>
            </a:r>
          </a:p>
        </p:txBody>
      </p:sp>
      <p:sp>
        <p:nvSpPr>
          <p:cNvPr id="10" name="Content Placeholder 2">
            <a:extLst>
              <a:ext uri="{FF2B5EF4-FFF2-40B4-BE49-F238E27FC236}">
                <a16:creationId xmlns:a16="http://schemas.microsoft.com/office/drawing/2014/main" id="{E7519C8B-DC55-226F-1E6F-BBCFA403D2E0}"/>
              </a:ext>
            </a:extLst>
          </p:cNvPr>
          <p:cNvSpPr txBox="1">
            <a:spLocks/>
          </p:cNvSpPr>
          <p:nvPr/>
        </p:nvSpPr>
        <p:spPr>
          <a:xfrm>
            <a:off x="4648200" y="1581150"/>
            <a:ext cx="3810000" cy="2142733"/>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auto">
              <a:spcAft>
                <a:spcPts val="0"/>
              </a:spcAft>
              <a:buNone/>
            </a:pPr>
            <a:r>
              <a:rPr lang="en-US" b="1" dirty="0">
                <a:solidFill>
                  <a:srgbClr val="0070C0"/>
                </a:solidFill>
              </a:rPr>
              <a:t>Human Observations</a:t>
            </a:r>
          </a:p>
          <a:p>
            <a:pPr fontAlgn="auto">
              <a:spcAft>
                <a:spcPts val="0"/>
              </a:spcAft>
            </a:pPr>
            <a:r>
              <a:rPr lang="en-US" dirty="0"/>
              <a:t>Disease state is associated with protein levels above or below a certain range</a:t>
            </a:r>
          </a:p>
          <a:p>
            <a:pPr fontAlgn="auto">
              <a:spcAft>
                <a:spcPts val="0"/>
              </a:spcAft>
            </a:pPr>
            <a:r>
              <a:rPr lang="en-US" dirty="0"/>
              <a:t>Certain protein levels are associated with disease absence or minimal disease</a:t>
            </a:r>
          </a:p>
          <a:p>
            <a:pPr fontAlgn="auto">
              <a:spcAft>
                <a:spcPts val="0"/>
              </a:spcAft>
            </a:pPr>
            <a:endParaRPr lang="en-US" dirty="0"/>
          </a:p>
          <a:p>
            <a:pPr fontAlgn="auto">
              <a:spcAft>
                <a:spcPts val="0"/>
              </a:spcAft>
            </a:pPr>
            <a:endParaRPr lang="en-US" dirty="0"/>
          </a:p>
        </p:txBody>
      </p:sp>
      <p:sp>
        <p:nvSpPr>
          <p:cNvPr id="11" name="Content Placeholder 2">
            <a:extLst>
              <a:ext uri="{FF2B5EF4-FFF2-40B4-BE49-F238E27FC236}">
                <a16:creationId xmlns:a16="http://schemas.microsoft.com/office/drawing/2014/main" id="{A7EE0857-13C8-481F-6398-2A9328900BA3}"/>
              </a:ext>
            </a:extLst>
          </p:cNvPr>
          <p:cNvSpPr txBox="1">
            <a:spLocks/>
          </p:cNvSpPr>
          <p:nvPr/>
        </p:nvSpPr>
        <p:spPr>
          <a:xfrm>
            <a:off x="1790700" y="3844735"/>
            <a:ext cx="5562600" cy="82906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auto">
              <a:spcAft>
                <a:spcPts val="0"/>
              </a:spcAft>
              <a:buNone/>
            </a:pPr>
            <a:r>
              <a:rPr lang="en-US" sz="2200" dirty="0"/>
              <a:t>Demonstrate that equivalent protein levels can be achieved in humans affected by the disease</a:t>
            </a:r>
          </a:p>
          <a:p>
            <a:pPr fontAlgn="auto">
              <a:spcAft>
                <a:spcPts val="0"/>
              </a:spcAft>
            </a:pPr>
            <a:endParaRPr lang="en-US" dirty="0"/>
          </a:p>
        </p:txBody>
      </p:sp>
      <p:cxnSp>
        <p:nvCxnSpPr>
          <p:cNvPr id="13" name="Straight Arrow Connector 12">
            <a:extLst>
              <a:ext uri="{FF2B5EF4-FFF2-40B4-BE49-F238E27FC236}">
                <a16:creationId xmlns:a16="http://schemas.microsoft.com/office/drawing/2014/main" id="{784598D5-3ED1-B733-79A3-7205A4D90772}"/>
              </a:ext>
            </a:extLst>
          </p:cNvPr>
          <p:cNvCxnSpPr/>
          <p:nvPr/>
        </p:nvCxnSpPr>
        <p:spPr>
          <a:xfrm>
            <a:off x="3486150" y="3660965"/>
            <a:ext cx="381000" cy="206185"/>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19494388-79C6-B825-1F05-31B542A896A8}"/>
              </a:ext>
            </a:extLst>
          </p:cNvPr>
          <p:cNvCxnSpPr>
            <a:cxnSpLocks/>
          </p:cNvCxnSpPr>
          <p:nvPr/>
        </p:nvCxnSpPr>
        <p:spPr>
          <a:xfrm flipH="1">
            <a:off x="4648200" y="3616135"/>
            <a:ext cx="381000" cy="251015"/>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889710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1" y="361950"/>
            <a:ext cx="8509103" cy="694515"/>
          </a:xfrm>
        </p:spPr>
        <p:txBody>
          <a:bodyPr>
            <a:normAutofit fontScale="90000"/>
          </a:bodyPr>
          <a:lstStyle/>
          <a:p>
            <a:r>
              <a:rPr lang="en-US" dirty="0"/>
              <a:t>Global Cooperation</a:t>
            </a:r>
          </a:p>
        </p:txBody>
      </p:sp>
      <p:sp>
        <p:nvSpPr>
          <p:cNvPr id="3" name="Content Placeholder 2"/>
          <p:cNvSpPr>
            <a:spLocks noGrp="1"/>
          </p:cNvSpPr>
          <p:nvPr>
            <p:ph idx="1"/>
          </p:nvPr>
        </p:nvSpPr>
        <p:spPr>
          <a:xfrm>
            <a:off x="323851" y="1047750"/>
            <a:ext cx="8572499" cy="3733800"/>
          </a:xfrm>
        </p:spPr>
        <p:txBody>
          <a:bodyPr>
            <a:normAutofit/>
          </a:bodyPr>
          <a:lstStyle/>
          <a:p>
            <a:r>
              <a:rPr lang="en-US" dirty="0"/>
              <a:t>Produce document on potential regulatory framework for cell and gene therapies for low- and middle-income countries (ongoing at WHO)</a:t>
            </a:r>
          </a:p>
          <a:p>
            <a:r>
              <a:rPr lang="en-US" dirty="0"/>
              <a:t>Convergence of regulatory approach in high income countries (? harmonization in the future)</a:t>
            </a:r>
          </a:p>
          <a:p>
            <a:r>
              <a:rPr lang="en-US" dirty="0"/>
              <a:t>Discussion of  concurrent collaborative review process for gene therapy (Project ORBIS model)</a:t>
            </a:r>
          </a:p>
          <a:p>
            <a:endParaRPr lang="en-US" dirty="0"/>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2383563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410206"/>
            <a:ext cx="8509103" cy="694515"/>
          </a:xfrm>
        </p:spPr>
        <p:txBody>
          <a:bodyPr>
            <a:normAutofit fontScale="90000"/>
          </a:bodyPr>
          <a:lstStyle/>
          <a:p>
            <a:r>
              <a:rPr lang="en-US" dirty="0"/>
              <a:t>Outline</a:t>
            </a:r>
          </a:p>
        </p:txBody>
      </p:sp>
      <p:sp>
        <p:nvSpPr>
          <p:cNvPr id="3" name="Content Placeholder 2"/>
          <p:cNvSpPr>
            <a:spLocks noGrp="1"/>
          </p:cNvSpPr>
          <p:nvPr>
            <p:ph idx="1"/>
          </p:nvPr>
        </p:nvSpPr>
        <p:spPr>
          <a:xfrm>
            <a:off x="323850" y="1339441"/>
            <a:ext cx="8509103" cy="3214532"/>
          </a:xfrm>
        </p:spPr>
        <p:txBody>
          <a:bodyPr>
            <a:normAutofit/>
          </a:bodyPr>
          <a:lstStyle/>
          <a:p>
            <a:r>
              <a:rPr lang="en-US" dirty="0"/>
              <a:t>Status of gene therapy and genome editing</a:t>
            </a:r>
          </a:p>
          <a:p>
            <a:r>
              <a:rPr lang="en-US" dirty="0"/>
              <a:t>Regulatory considerations for genome editing</a:t>
            </a:r>
          </a:p>
          <a:p>
            <a:r>
              <a:rPr lang="en-US" dirty="0"/>
              <a:t>Regulatory guidance for genome editing</a:t>
            </a:r>
          </a:p>
          <a:p>
            <a:r>
              <a:rPr lang="en-US" dirty="0"/>
              <a:t>Facilitating product development</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22681618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28750"/>
            <a:ext cx="8686800" cy="3359944"/>
          </a:xfrm>
        </p:spPr>
        <p:txBody>
          <a:bodyPr>
            <a:normAutofit fontScale="85000" lnSpcReduction="10000"/>
          </a:bodyPr>
          <a:lstStyle/>
          <a:p>
            <a:r>
              <a:rPr lang="en-US" sz="3000" dirty="0"/>
              <a:t>Goal is to further accelerate pace of development for products intended to address unmet medical needs in rare diseases or conditions likely to lead to significant disability or death in the first decade of life</a:t>
            </a:r>
          </a:p>
          <a:p>
            <a:r>
              <a:rPr lang="en-US" sz="3100" dirty="0"/>
              <a:t>Three eligible products in the initial iteration to receive enhanced communications when selected for the pilot</a:t>
            </a:r>
          </a:p>
          <a:p>
            <a:pPr lvl="1"/>
            <a:r>
              <a:rPr lang="en-US" sz="2400" dirty="0"/>
              <a:t>An initial meeting to review features of the pilot program </a:t>
            </a:r>
          </a:p>
          <a:p>
            <a:pPr lvl="1"/>
            <a:r>
              <a:rPr lang="en-US" sz="2400" dirty="0"/>
              <a:t>Additional ad hoc interactions via email or teleconference on a scheduled and/or as needed basis as agreed upon by the sponsor and FDA</a:t>
            </a:r>
          </a:p>
          <a:p>
            <a:endParaRPr lang="en-US" sz="2400" dirty="0"/>
          </a:p>
          <a:p>
            <a:endParaRPr lang="en-US" sz="2400" dirty="0"/>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
        <p:nvSpPr>
          <p:cNvPr id="7" name="Title 1">
            <a:extLst>
              <a:ext uri="{FF2B5EF4-FFF2-40B4-BE49-F238E27FC236}">
                <a16:creationId xmlns:a16="http://schemas.microsoft.com/office/drawing/2014/main" id="{5B1005AF-3D38-4FC4-B45E-0E989F0F972C}"/>
              </a:ext>
            </a:extLst>
          </p:cNvPr>
          <p:cNvSpPr>
            <a:spLocks noGrp="1"/>
          </p:cNvSpPr>
          <p:nvPr>
            <p:ph type="title"/>
          </p:nvPr>
        </p:nvSpPr>
        <p:spPr>
          <a:xfrm>
            <a:off x="762000" y="209550"/>
            <a:ext cx="7620000" cy="1219200"/>
          </a:xfrm>
        </p:spPr>
        <p:txBody>
          <a:bodyPr>
            <a:normAutofit fontScale="90000"/>
          </a:bodyPr>
          <a:lstStyle/>
          <a:p>
            <a:r>
              <a:rPr lang="en-US" sz="4000" u="sng" dirty="0"/>
              <a:t>S</a:t>
            </a:r>
            <a:r>
              <a:rPr lang="en-US" sz="4000" dirty="0"/>
              <a:t>upport for clinical </a:t>
            </a:r>
            <a:r>
              <a:rPr lang="en-US" sz="4000" u="sng" dirty="0"/>
              <a:t>T</a:t>
            </a:r>
            <a:r>
              <a:rPr lang="en-US" sz="4000" dirty="0"/>
              <a:t>rials </a:t>
            </a:r>
            <a:r>
              <a:rPr lang="en-US" sz="4000" u="sng" dirty="0"/>
              <a:t>A</a:t>
            </a:r>
            <a:r>
              <a:rPr lang="en-US" sz="4000" dirty="0"/>
              <a:t>dvancing </a:t>
            </a:r>
            <a:r>
              <a:rPr lang="en-US" sz="4000" u="sng" dirty="0"/>
              <a:t>R</a:t>
            </a:r>
            <a:r>
              <a:rPr lang="en-US" sz="4000" dirty="0"/>
              <a:t>are disease </a:t>
            </a:r>
            <a:r>
              <a:rPr lang="en-US" sz="4000" u="sng" dirty="0"/>
              <a:t>T</a:t>
            </a:r>
            <a:r>
              <a:rPr lang="en-US" sz="4000" dirty="0"/>
              <a:t>herapeutics (START) Pilot</a:t>
            </a:r>
          </a:p>
        </p:txBody>
      </p:sp>
    </p:spTree>
    <p:extLst>
      <p:ext uri="{BB962C8B-B14F-4D97-AF65-F5344CB8AC3E}">
        <p14:creationId xmlns:p14="http://schemas.microsoft.com/office/powerpoint/2010/main" val="4037309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00150"/>
            <a:ext cx="8667750" cy="3505200"/>
          </a:xfrm>
        </p:spPr>
        <p:txBody>
          <a:bodyPr>
            <a:noAutofit/>
          </a:bodyPr>
          <a:lstStyle/>
          <a:p>
            <a:r>
              <a:rPr lang="en-US" sz="2800" dirty="0"/>
              <a:t>Federal Register Notice published September 29, 2023</a:t>
            </a:r>
          </a:p>
          <a:p>
            <a:pPr lvl="1"/>
            <a:r>
              <a:rPr lang="en-US" sz="2400" dirty="0"/>
              <a:t>Additional details:</a:t>
            </a:r>
          </a:p>
          <a:p>
            <a:pPr marL="457200" lvl="1" indent="0">
              <a:buNone/>
            </a:pPr>
            <a:r>
              <a:rPr lang="en-US" sz="1600" dirty="0">
                <a:hlinkClick r:id="rId3"/>
              </a:rPr>
              <a:t>Federal Register :: Support for Clinical Trials Advancing Rare Disease Therapeutics Pilot Program; Program Announcement</a:t>
            </a:r>
            <a:endParaRPr lang="en-US" sz="2400" dirty="0"/>
          </a:p>
          <a:p>
            <a:r>
              <a:rPr lang="en-US" sz="2800" dirty="0"/>
              <a:t>Requests to participate: January 2 to March 1, 2024</a:t>
            </a:r>
          </a:p>
          <a:p>
            <a:r>
              <a:rPr lang="en-US" sz="2800" dirty="0"/>
              <a:t>FDA will acknowledge receipt of requests within 14 days of receipt of request to participate in pilot</a:t>
            </a:r>
          </a:p>
          <a:p>
            <a:r>
              <a:rPr lang="en-US" sz="2800" dirty="0"/>
              <a:t>FDA will notify sponsors of acceptance by May 30, 2024</a:t>
            </a:r>
          </a:p>
          <a:p>
            <a:endParaRPr lang="en-US" sz="2400" dirty="0"/>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
        <p:nvSpPr>
          <p:cNvPr id="7" name="Title 1">
            <a:extLst>
              <a:ext uri="{FF2B5EF4-FFF2-40B4-BE49-F238E27FC236}">
                <a16:creationId xmlns:a16="http://schemas.microsoft.com/office/drawing/2014/main" id="{5B1005AF-3D38-4FC4-B45E-0E989F0F972C}"/>
              </a:ext>
            </a:extLst>
          </p:cNvPr>
          <p:cNvSpPr>
            <a:spLocks noGrp="1"/>
          </p:cNvSpPr>
          <p:nvPr>
            <p:ph type="title"/>
          </p:nvPr>
        </p:nvSpPr>
        <p:spPr>
          <a:xfrm>
            <a:off x="762000" y="209550"/>
            <a:ext cx="7620000" cy="956984"/>
          </a:xfrm>
        </p:spPr>
        <p:txBody>
          <a:bodyPr>
            <a:normAutofit/>
          </a:bodyPr>
          <a:lstStyle/>
          <a:p>
            <a:r>
              <a:rPr lang="en-US" sz="4000" dirty="0"/>
              <a:t>START Pilot Timelines</a:t>
            </a:r>
          </a:p>
        </p:txBody>
      </p:sp>
    </p:spTree>
    <p:extLst>
      <p:ext uri="{BB962C8B-B14F-4D97-AF65-F5344CB8AC3E}">
        <p14:creationId xmlns:p14="http://schemas.microsoft.com/office/powerpoint/2010/main" val="2150042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286" y="361950"/>
            <a:ext cx="8509103" cy="694515"/>
          </a:xfrm>
        </p:spPr>
        <p:txBody>
          <a:bodyPr>
            <a:normAutofit fontScale="90000"/>
          </a:bodyPr>
          <a:lstStyle/>
          <a:p>
            <a:r>
              <a:rPr lang="en-US" altLang="en-US" dirty="0"/>
              <a:t>Expedited Development Programs</a:t>
            </a:r>
            <a:endParaRPr lang="en-US" dirty="0"/>
          </a:p>
        </p:txBody>
      </p:sp>
      <p:sp>
        <p:nvSpPr>
          <p:cNvPr id="3" name="Content Placeholder 2"/>
          <p:cNvSpPr>
            <a:spLocks noGrp="1"/>
          </p:cNvSpPr>
          <p:nvPr>
            <p:ph idx="1"/>
          </p:nvPr>
        </p:nvSpPr>
        <p:spPr>
          <a:xfrm>
            <a:off x="323851" y="1276350"/>
            <a:ext cx="8509103" cy="3581400"/>
          </a:xfrm>
        </p:spPr>
        <p:txBody>
          <a:bodyPr>
            <a:normAutofit fontScale="92500" lnSpcReduction="20000"/>
          </a:bodyPr>
          <a:lstStyle/>
          <a:p>
            <a:pPr>
              <a:buFont typeface="Arial" charset="0"/>
              <a:buChar char="•"/>
              <a:defRPr/>
            </a:pPr>
            <a:r>
              <a:rPr lang="en-US" altLang="en-US" dirty="0"/>
              <a:t>Fast Track</a:t>
            </a:r>
          </a:p>
          <a:p>
            <a:pPr>
              <a:buFont typeface="Arial" charset="0"/>
              <a:buChar char="•"/>
              <a:defRPr/>
            </a:pPr>
            <a:r>
              <a:rPr lang="en-US" altLang="en-US" dirty="0"/>
              <a:t>Priority Review</a:t>
            </a:r>
          </a:p>
          <a:p>
            <a:pPr>
              <a:buFont typeface="Arial" charset="0"/>
              <a:buChar char="•"/>
              <a:defRPr/>
            </a:pPr>
            <a:r>
              <a:rPr lang="en-US" altLang="en-US" dirty="0"/>
              <a:t>Accelerated Approval</a:t>
            </a:r>
          </a:p>
          <a:p>
            <a:pPr>
              <a:buFont typeface="Arial" charset="0"/>
              <a:buChar char="•"/>
              <a:defRPr/>
            </a:pPr>
            <a:r>
              <a:rPr lang="en-US" altLang="en-US" dirty="0"/>
              <a:t>Breakthrough Therapy</a:t>
            </a:r>
          </a:p>
          <a:p>
            <a:pPr>
              <a:buFont typeface="Arial" charset="0"/>
              <a:buChar char="•"/>
              <a:defRPr/>
            </a:pPr>
            <a:r>
              <a:rPr lang="en-US" altLang="en-US" dirty="0"/>
              <a:t>Regenerative Medicine Advanced Therapy</a:t>
            </a:r>
          </a:p>
          <a:p>
            <a:pPr marL="0" indent="0">
              <a:buNone/>
              <a:defRPr/>
            </a:pPr>
            <a:endParaRPr lang="en-US" altLang="en-US" dirty="0"/>
          </a:p>
          <a:p>
            <a:pPr marL="0" indent="0">
              <a:buNone/>
              <a:defRPr/>
            </a:pPr>
            <a:r>
              <a:rPr lang="en-US" altLang="en-US" dirty="0"/>
              <a:t>These programs may be applicable to drugs or biologics intended to treat serious conditions</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14399787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85750"/>
            <a:ext cx="8509103" cy="914400"/>
          </a:xfrm>
        </p:spPr>
        <p:txBody>
          <a:bodyPr>
            <a:normAutofit fontScale="90000"/>
          </a:bodyPr>
          <a:lstStyle/>
          <a:p>
            <a:r>
              <a:rPr lang="en-US" altLang="en-US" dirty="0">
                <a:ea typeface="ＭＳ Ｐゴシック" pitchFamily="34" charset="-128"/>
              </a:rPr>
              <a:t>Regenerative Medicine Advanced Therapy Designation (RMAT)</a:t>
            </a:r>
            <a:endParaRPr lang="en-US" dirty="0"/>
          </a:p>
        </p:txBody>
      </p:sp>
      <p:sp>
        <p:nvSpPr>
          <p:cNvPr id="3" name="Content Placeholder 2"/>
          <p:cNvSpPr>
            <a:spLocks noGrp="1"/>
          </p:cNvSpPr>
          <p:nvPr>
            <p:ph idx="1"/>
          </p:nvPr>
        </p:nvSpPr>
        <p:spPr>
          <a:xfrm>
            <a:off x="323851" y="1428750"/>
            <a:ext cx="8509103" cy="3359944"/>
          </a:xfrm>
        </p:spPr>
        <p:txBody>
          <a:bodyPr>
            <a:normAutofit fontScale="92500" lnSpcReduction="20000"/>
          </a:bodyPr>
          <a:lstStyle/>
          <a:p>
            <a:r>
              <a:rPr lang="en-US" altLang="en-US" dirty="0">
                <a:ea typeface="ＭＳ Ｐゴシック" pitchFamily="34" charset="-128"/>
              </a:rPr>
              <a:t>Products must be intended for serious or life-threatening diseases or conditions</a:t>
            </a:r>
          </a:p>
          <a:p>
            <a:r>
              <a:rPr lang="en-US" altLang="en-US" dirty="0">
                <a:ea typeface="ＭＳ Ｐゴシック" pitchFamily="34" charset="-128"/>
              </a:rPr>
              <a:t>Preliminary clinical evidence must indicate potential to address unmet medical needs</a:t>
            </a:r>
          </a:p>
          <a:p>
            <a:r>
              <a:rPr lang="en-US" altLang="en-US" dirty="0">
                <a:ea typeface="ＭＳ Ｐゴシック" pitchFamily="34" charset="-128"/>
              </a:rPr>
              <a:t>Designated products are eligible as appropriate for priority review and accelerated approval</a:t>
            </a:r>
          </a:p>
          <a:p>
            <a:r>
              <a:rPr lang="en-US" altLang="en-US" dirty="0">
                <a:ea typeface="ＭＳ Ｐゴシック" pitchFamily="34" charset="-128"/>
              </a:rPr>
              <a:t>Expanded options for fulfilling post approval commitments with accelerated approval</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3947373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548" y="309588"/>
            <a:ext cx="8509103" cy="694515"/>
          </a:xfrm>
        </p:spPr>
        <p:txBody>
          <a:bodyPr>
            <a:normAutofit fontScale="90000"/>
          </a:bodyPr>
          <a:lstStyle/>
          <a:p>
            <a:r>
              <a:rPr lang="en-US" dirty="0"/>
              <a:t>INTERACT Program</a:t>
            </a:r>
          </a:p>
        </p:txBody>
      </p:sp>
      <p:sp>
        <p:nvSpPr>
          <p:cNvPr id="3" name="Content Placeholder 2"/>
          <p:cNvSpPr>
            <a:spLocks noGrp="1"/>
          </p:cNvSpPr>
          <p:nvPr>
            <p:ph idx="1"/>
          </p:nvPr>
        </p:nvSpPr>
        <p:spPr>
          <a:xfrm>
            <a:off x="317448" y="1217959"/>
            <a:ext cx="8509103" cy="3214532"/>
          </a:xfrm>
        </p:spPr>
        <p:txBody>
          <a:bodyPr>
            <a:normAutofit lnSpcReduction="10000"/>
          </a:bodyPr>
          <a:lstStyle/>
          <a:p>
            <a:pPr marL="0" indent="0">
              <a:buNone/>
            </a:pPr>
            <a:r>
              <a:rPr lang="en-US" sz="3600" dirty="0" err="1">
                <a:solidFill>
                  <a:srgbClr val="FF0000"/>
                </a:solidFill>
              </a:rPr>
              <a:t>IN</a:t>
            </a:r>
            <a:r>
              <a:rPr lang="en-US" sz="3600" dirty="0" err="1"/>
              <a:t>itial</a:t>
            </a:r>
            <a:r>
              <a:rPr lang="en-US" sz="3600" dirty="0"/>
              <a:t> </a:t>
            </a:r>
            <a:r>
              <a:rPr lang="en-US" sz="3600" dirty="0">
                <a:solidFill>
                  <a:srgbClr val="FF0000"/>
                </a:solidFill>
              </a:rPr>
              <a:t>T</a:t>
            </a:r>
            <a:r>
              <a:rPr lang="en-US" sz="3600" dirty="0"/>
              <a:t>argeted </a:t>
            </a:r>
            <a:r>
              <a:rPr lang="en-US" sz="3600" dirty="0">
                <a:solidFill>
                  <a:srgbClr val="FF0000"/>
                </a:solidFill>
              </a:rPr>
              <a:t>E</a:t>
            </a:r>
            <a:r>
              <a:rPr lang="en-US" sz="3600" dirty="0"/>
              <a:t>ngagement for </a:t>
            </a:r>
            <a:r>
              <a:rPr lang="en-US" sz="3600" dirty="0">
                <a:solidFill>
                  <a:srgbClr val="FF0000"/>
                </a:solidFill>
              </a:rPr>
              <a:t>R</a:t>
            </a:r>
            <a:r>
              <a:rPr lang="en-US" sz="3600" dirty="0"/>
              <a:t>egulatory </a:t>
            </a:r>
            <a:r>
              <a:rPr lang="en-US" sz="3600" dirty="0">
                <a:solidFill>
                  <a:srgbClr val="FF0000"/>
                </a:solidFill>
              </a:rPr>
              <a:t>A</a:t>
            </a:r>
            <a:r>
              <a:rPr lang="en-US" sz="3600" dirty="0"/>
              <a:t>dvice on </a:t>
            </a:r>
            <a:r>
              <a:rPr lang="en-US" sz="3600" dirty="0">
                <a:solidFill>
                  <a:srgbClr val="FF0000"/>
                </a:solidFill>
              </a:rPr>
              <a:t>C</a:t>
            </a:r>
            <a:r>
              <a:rPr lang="en-US" sz="3600" dirty="0"/>
              <a:t>BER </a:t>
            </a:r>
            <a:r>
              <a:rPr lang="en-US" sz="3600" dirty="0" err="1"/>
              <a:t>produc</a:t>
            </a:r>
            <a:r>
              <a:rPr lang="en-US" sz="3600" dirty="0" err="1">
                <a:solidFill>
                  <a:srgbClr val="FF0000"/>
                </a:solidFill>
              </a:rPr>
              <a:t>T</a:t>
            </a:r>
            <a:r>
              <a:rPr lang="en-US" sz="3600" dirty="0" err="1"/>
              <a:t>s</a:t>
            </a:r>
            <a:endParaRPr lang="en-US" dirty="0"/>
          </a:p>
          <a:p>
            <a:r>
              <a:rPr lang="en-US" dirty="0"/>
              <a:t>To further encourage early interaction with sponsors and replace the pre-pre-IND meeting process across the Center regarding preclinical, manufacturing and, clinical development plans</a:t>
            </a:r>
          </a:p>
          <a:p>
            <a:endParaRPr lang="en-US" dirty="0"/>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
        <p:nvSpPr>
          <p:cNvPr id="5" name="Rectangle 4">
            <a:extLst>
              <a:ext uri="{FF2B5EF4-FFF2-40B4-BE49-F238E27FC236}">
                <a16:creationId xmlns:a16="http://schemas.microsoft.com/office/drawing/2014/main" id="{73BC58BD-7D6D-4938-B092-0891B9994BD1}"/>
              </a:ext>
            </a:extLst>
          </p:cNvPr>
          <p:cNvSpPr/>
          <p:nvPr/>
        </p:nvSpPr>
        <p:spPr>
          <a:xfrm>
            <a:off x="2241837" y="4142363"/>
            <a:ext cx="4736523" cy="646331"/>
          </a:xfrm>
          <a:prstGeom prst="rect">
            <a:avLst/>
          </a:prstGeom>
        </p:spPr>
        <p:txBody>
          <a:bodyPr wrap="square">
            <a:spAutoFit/>
          </a:bodyPr>
          <a:lstStyle/>
          <a:p>
            <a:r>
              <a:rPr lang="en-US" dirty="0">
                <a:hlinkClick r:id="rId2"/>
              </a:rPr>
              <a:t>https://www.fda.gov/BiologicsBloodVaccines/ResourcesforYou/Industry/ucm611501.htm</a:t>
            </a:r>
            <a:r>
              <a:rPr lang="en-US" dirty="0"/>
              <a:t> </a:t>
            </a:r>
          </a:p>
        </p:txBody>
      </p:sp>
    </p:spTree>
    <p:extLst>
      <p:ext uri="{BB962C8B-B14F-4D97-AF65-F5344CB8AC3E}">
        <p14:creationId xmlns:p14="http://schemas.microsoft.com/office/powerpoint/2010/main" val="15876232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548" y="209550"/>
            <a:ext cx="8509103" cy="794553"/>
          </a:xfrm>
        </p:spPr>
        <p:txBody>
          <a:bodyPr>
            <a:normAutofit/>
          </a:bodyPr>
          <a:lstStyle/>
          <a:p>
            <a:r>
              <a:rPr lang="en-US" sz="4000" dirty="0">
                <a:ea typeface="ＭＳ Ｐゴシック" pitchFamily="34" charset="-128"/>
              </a:rPr>
              <a:t>CATT Meetings</a:t>
            </a:r>
          </a:p>
        </p:txBody>
      </p:sp>
      <p:sp>
        <p:nvSpPr>
          <p:cNvPr id="3" name="Content Placeholder 2"/>
          <p:cNvSpPr>
            <a:spLocks noGrp="1"/>
          </p:cNvSpPr>
          <p:nvPr>
            <p:ph idx="1"/>
          </p:nvPr>
        </p:nvSpPr>
        <p:spPr>
          <a:xfrm>
            <a:off x="317448" y="1217959"/>
            <a:ext cx="8674152" cy="3258792"/>
          </a:xfrm>
        </p:spPr>
        <p:txBody>
          <a:bodyPr>
            <a:normAutofit fontScale="92500"/>
          </a:bodyPr>
          <a:lstStyle/>
          <a:p>
            <a:pPr marL="0" indent="0">
              <a:buNone/>
            </a:pPr>
            <a:r>
              <a:rPr lang="en-US" sz="3900" dirty="0">
                <a:solidFill>
                  <a:srgbClr val="FF0000"/>
                </a:solidFill>
              </a:rPr>
              <a:t>C</a:t>
            </a:r>
            <a:r>
              <a:rPr lang="en-US" sz="3900" dirty="0"/>
              <a:t>BER </a:t>
            </a:r>
            <a:r>
              <a:rPr lang="en-US" sz="3900" dirty="0">
                <a:solidFill>
                  <a:srgbClr val="FF0000"/>
                </a:solidFill>
              </a:rPr>
              <a:t>A</a:t>
            </a:r>
            <a:r>
              <a:rPr lang="en-US" sz="3900" dirty="0"/>
              <a:t>dvanced </a:t>
            </a:r>
            <a:r>
              <a:rPr lang="en-US" sz="3900" dirty="0">
                <a:solidFill>
                  <a:srgbClr val="FF0000"/>
                </a:solidFill>
              </a:rPr>
              <a:t>T</a:t>
            </a:r>
            <a:r>
              <a:rPr lang="en-US" sz="3900" dirty="0"/>
              <a:t>echnology </a:t>
            </a:r>
            <a:r>
              <a:rPr lang="en-US" sz="3900" dirty="0">
                <a:solidFill>
                  <a:srgbClr val="FF0000"/>
                </a:solidFill>
              </a:rPr>
              <a:t>T</a:t>
            </a:r>
            <a:r>
              <a:rPr lang="en-US" sz="3900" dirty="0"/>
              <a:t>eam</a:t>
            </a:r>
            <a:endParaRPr lang="en-US" sz="3500" dirty="0"/>
          </a:p>
          <a:p>
            <a:r>
              <a:rPr lang="en-US" dirty="0"/>
              <a:t>Provides an interactive mechanism for discussion of advanced technologies or platforms needed for the development of CBER-regulated biologics products </a:t>
            </a:r>
          </a:p>
          <a:p>
            <a:r>
              <a:rPr lang="en-US" dirty="0"/>
              <a:t>CATT allows access to early and ongoing interactions with CBER before filing of a regulatory submission</a:t>
            </a:r>
          </a:p>
          <a:p>
            <a:endParaRPr lang="en-US" dirty="0"/>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
        <p:nvSpPr>
          <p:cNvPr id="5" name="Rectangle 4">
            <a:extLst>
              <a:ext uri="{FF2B5EF4-FFF2-40B4-BE49-F238E27FC236}">
                <a16:creationId xmlns:a16="http://schemas.microsoft.com/office/drawing/2014/main" id="{114A1EF9-4AB7-4274-9654-D76BB88EE69B}"/>
              </a:ext>
            </a:extLst>
          </p:cNvPr>
          <p:cNvSpPr/>
          <p:nvPr/>
        </p:nvSpPr>
        <p:spPr>
          <a:xfrm>
            <a:off x="1905000" y="4260235"/>
            <a:ext cx="5791200" cy="646331"/>
          </a:xfrm>
          <a:prstGeom prst="rect">
            <a:avLst/>
          </a:prstGeom>
        </p:spPr>
        <p:txBody>
          <a:bodyPr wrap="square">
            <a:spAutoFit/>
          </a:bodyPr>
          <a:lstStyle/>
          <a:p>
            <a:r>
              <a:rPr lang="en-US" dirty="0">
                <a:hlinkClick r:id="rId2"/>
              </a:rPr>
              <a:t>https://www.fda.gov/vaccines-blood-biologics/industry-biologics/cber-advanced-technologies-team-catt</a:t>
            </a:r>
            <a:endParaRPr lang="en-US" dirty="0"/>
          </a:p>
        </p:txBody>
      </p:sp>
    </p:spTree>
    <p:extLst>
      <p:ext uri="{BB962C8B-B14F-4D97-AF65-F5344CB8AC3E}">
        <p14:creationId xmlns:p14="http://schemas.microsoft.com/office/powerpoint/2010/main" val="6180297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548" y="309588"/>
            <a:ext cx="8509103" cy="694515"/>
          </a:xfrm>
        </p:spPr>
        <p:txBody>
          <a:bodyPr>
            <a:normAutofit fontScale="90000"/>
          </a:bodyPr>
          <a:lstStyle/>
          <a:p>
            <a:r>
              <a:rPr lang="en-US" dirty="0"/>
              <a:t>Summary</a:t>
            </a:r>
          </a:p>
        </p:txBody>
      </p:sp>
      <p:sp>
        <p:nvSpPr>
          <p:cNvPr id="3" name="Content Placeholder 2"/>
          <p:cNvSpPr>
            <a:spLocks noGrp="1"/>
          </p:cNvSpPr>
          <p:nvPr>
            <p:ph idx="1"/>
          </p:nvPr>
        </p:nvSpPr>
        <p:spPr>
          <a:xfrm>
            <a:off x="317448" y="1217958"/>
            <a:ext cx="8509103" cy="3615953"/>
          </a:xfrm>
        </p:spPr>
        <p:txBody>
          <a:bodyPr>
            <a:normAutofit/>
          </a:bodyPr>
          <a:lstStyle/>
          <a:p>
            <a:r>
              <a:rPr lang="en-US" dirty="0"/>
              <a:t>FDA is committed to working with the community interested in developing therapies using genome editing and will engage with sponsors throughout the development lifecycle from concept through </a:t>
            </a:r>
            <a:r>
              <a:rPr lang="en-US" dirty="0" err="1"/>
              <a:t>postmarket</a:t>
            </a:r>
            <a:r>
              <a:rPr lang="en-US" dirty="0"/>
              <a:t> surveillance</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3328070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97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353235"/>
            <a:ext cx="8077200" cy="694515"/>
          </a:xfrm>
        </p:spPr>
        <p:txBody>
          <a:bodyPr>
            <a:normAutofit fontScale="90000"/>
          </a:bodyPr>
          <a:lstStyle/>
          <a:p>
            <a:r>
              <a:rPr lang="en-US" dirty="0"/>
              <a:t>Delivering Gene Therapy</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pic>
        <p:nvPicPr>
          <p:cNvPr id="5" name="Picture 2" descr="Unfortunately we are unable to provide accessible alternative text for this. If you require assistance to access this image, please contact help@nature.com or the author">
            <a:extLst>
              <a:ext uri="{FF2B5EF4-FFF2-40B4-BE49-F238E27FC236}">
                <a16:creationId xmlns:a16="http://schemas.microsoft.com/office/drawing/2014/main" id="{D2C814C3-F512-4AF2-AD78-3FBD4C3193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356" y="1139429"/>
            <a:ext cx="7327288" cy="3489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val 5">
            <a:extLst>
              <a:ext uri="{FF2B5EF4-FFF2-40B4-BE49-F238E27FC236}">
                <a16:creationId xmlns:a16="http://schemas.microsoft.com/office/drawing/2014/main" id="{5C7D7CC1-6E97-4ED9-831C-9955A5B70A2E}"/>
              </a:ext>
            </a:extLst>
          </p:cNvPr>
          <p:cNvSpPr/>
          <p:nvPr/>
        </p:nvSpPr>
        <p:spPr>
          <a:xfrm>
            <a:off x="1524000" y="3333750"/>
            <a:ext cx="1499191" cy="1137684"/>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B2C3C249-702E-4E85-9566-E14E562768F8}"/>
              </a:ext>
            </a:extLst>
          </p:cNvPr>
          <p:cNvSpPr/>
          <p:nvPr/>
        </p:nvSpPr>
        <p:spPr>
          <a:xfrm>
            <a:off x="6700085" y="1504950"/>
            <a:ext cx="1499191" cy="1137684"/>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0622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738" y="361950"/>
            <a:ext cx="8229600" cy="694515"/>
          </a:xfrm>
        </p:spPr>
        <p:txBody>
          <a:bodyPr>
            <a:normAutofit fontScale="90000"/>
          </a:bodyPr>
          <a:lstStyle/>
          <a:p>
            <a:r>
              <a:rPr lang="en-US" dirty="0"/>
              <a:t>Describing Gene Therapy</a:t>
            </a:r>
          </a:p>
        </p:txBody>
      </p:sp>
      <p:sp>
        <p:nvSpPr>
          <p:cNvPr id="3" name="Content Placeholder 2"/>
          <p:cNvSpPr>
            <a:spLocks noGrp="1"/>
          </p:cNvSpPr>
          <p:nvPr>
            <p:ph idx="1"/>
          </p:nvPr>
        </p:nvSpPr>
        <p:spPr>
          <a:xfrm>
            <a:off x="323850" y="1339440"/>
            <a:ext cx="8680553" cy="3594510"/>
          </a:xfrm>
        </p:spPr>
        <p:txBody>
          <a:bodyPr>
            <a:normAutofit fontScale="85000" lnSpcReduction="20000"/>
          </a:bodyPr>
          <a:lstStyle/>
          <a:p>
            <a:r>
              <a:rPr lang="en-US" dirty="0"/>
              <a:t>Cell-based or directly administered</a:t>
            </a:r>
          </a:p>
          <a:p>
            <a:pPr lvl="1"/>
            <a:r>
              <a:rPr lang="en-US" dirty="0"/>
              <a:t>Hematopoietic stem Cell, T cell</a:t>
            </a:r>
          </a:p>
          <a:p>
            <a:r>
              <a:rPr lang="en-US" dirty="0"/>
              <a:t>Viral or non-viral vectored</a:t>
            </a:r>
          </a:p>
          <a:p>
            <a:pPr lvl="1"/>
            <a:r>
              <a:rPr lang="en-US" dirty="0"/>
              <a:t>Lentiviral, adeno-associated virus (AAV) vectors</a:t>
            </a:r>
          </a:p>
          <a:p>
            <a:pPr lvl="1"/>
            <a:r>
              <a:rPr lang="en-US" dirty="0"/>
              <a:t>Lipid nanoparticles</a:t>
            </a:r>
          </a:p>
          <a:p>
            <a:r>
              <a:rPr lang="en-US" dirty="0"/>
              <a:t>Genome edited</a:t>
            </a:r>
          </a:p>
          <a:p>
            <a:pPr lvl="1"/>
            <a:r>
              <a:rPr lang="en-US" dirty="0"/>
              <a:t>TALENs, </a:t>
            </a:r>
            <a:r>
              <a:rPr lang="en-US" dirty="0" err="1"/>
              <a:t>Meganucleases</a:t>
            </a:r>
            <a:endParaRPr lang="en-US" dirty="0"/>
          </a:p>
          <a:p>
            <a:pPr lvl="1"/>
            <a:r>
              <a:rPr lang="en-US" dirty="0"/>
              <a:t>CRISPR-Cas9 (CRISPR = </a:t>
            </a:r>
            <a:r>
              <a:rPr lang="en-US" b="0" i="0" dirty="0">
                <a:solidFill>
                  <a:srgbClr val="040C28"/>
                </a:solidFill>
                <a:effectLst/>
                <a:latin typeface="Google Sans"/>
              </a:rPr>
              <a:t>Clustered Regularly Interspaced Short Palindromic Repeats), base editors, prime editors</a:t>
            </a:r>
            <a:endParaRPr lang="en-US" dirty="0"/>
          </a:p>
          <a:p>
            <a:endParaRPr lang="en-US" dirty="0"/>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1786695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1" y="413095"/>
            <a:ext cx="8509103" cy="694515"/>
          </a:xfrm>
        </p:spPr>
        <p:txBody>
          <a:bodyPr>
            <a:normAutofit fontScale="90000"/>
          </a:bodyPr>
          <a:lstStyle/>
          <a:p>
            <a:r>
              <a:rPr lang="en-US" dirty="0"/>
              <a:t>U.S. Approved Gene Therapies</a:t>
            </a:r>
          </a:p>
        </p:txBody>
      </p:sp>
      <p:sp>
        <p:nvSpPr>
          <p:cNvPr id="3" name="Content Placeholder 2"/>
          <p:cNvSpPr>
            <a:spLocks noGrp="1"/>
          </p:cNvSpPr>
          <p:nvPr>
            <p:ph idx="1"/>
          </p:nvPr>
        </p:nvSpPr>
        <p:spPr>
          <a:xfrm>
            <a:off x="1390651" y="1186017"/>
            <a:ext cx="3562349" cy="3588544"/>
          </a:xfrm>
        </p:spPr>
        <p:txBody>
          <a:bodyPr>
            <a:normAutofit lnSpcReduction="10000"/>
          </a:bodyPr>
          <a:lstStyle/>
          <a:p>
            <a:r>
              <a:rPr lang="en-US" sz="2800" dirty="0">
                <a:solidFill>
                  <a:srgbClr val="7030A0"/>
                </a:solidFill>
              </a:rPr>
              <a:t>Kymriah (2017)</a:t>
            </a:r>
          </a:p>
          <a:p>
            <a:r>
              <a:rPr lang="en-US" sz="2800" dirty="0" err="1">
                <a:solidFill>
                  <a:srgbClr val="7030A0"/>
                </a:solidFill>
              </a:rPr>
              <a:t>Yescarta</a:t>
            </a:r>
            <a:r>
              <a:rPr lang="en-US" sz="2800" dirty="0">
                <a:solidFill>
                  <a:srgbClr val="7030A0"/>
                </a:solidFill>
              </a:rPr>
              <a:t> (2017)</a:t>
            </a:r>
          </a:p>
          <a:p>
            <a:r>
              <a:rPr lang="en-US" sz="2800" dirty="0" err="1">
                <a:solidFill>
                  <a:srgbClr val="0000FF"/>
                </a:solidFill>
              </a:rPr>
              <a:t>Luxturna</a:t>
            </a:r>
            <a:r>
              <a:rPr lang="en-US" sz="2800" dirty="0">
                <a:solidFill>
                  <a:srgbClr val="0000FF"/>
                </a:solidFill>
              </a:rPr>
              <a:t> (2017)</a:t>
            </a:r>
          </a:p>
          <a:p>
            <a:r>
              <a:rPr lang="en-US" sz="2800" dirty="0" err="1">
                <a:solidFill>
                  <a:srgbClr val="0000FF"/>
                </a:solidFill>
              </a:rPr>
              <a:t>Zolgensma</a:t>
            </a:r>
            <a:r>
              <a:rPr lang="en-US" sz="2800" dirty="0">
                <a:solidFill>
                  <a:srgbClr val="0000FF"/>
                </a:solidFill>
              </a:rPr>
              <a:t> (2019)</a:t>
            </a:r>
          </a:p>
          <a:p>
            <a:r>
              <a:rPr lang="en-US" sz="2800" dirty="0" err="1">
                <a:solidFill>
                  <a:srgbClr val="7030A0"/>
                </a:solidFill>
              </a:rPr>
              <a:t>Tecartus</a:t>
            </a:r>
            <a:r>
              <a:rPr lang="en-US" sz="2800" dirty="0">
                <a:solidFill>
                  <a:srgbClr val="7030A0"/>
                </a:solidFill>
              </a:rPr>
              <a:t> (2020)</a:t>
            </a:r>
          </a:p>
          <a:p>
            <a:r>
              <a:rPr lang="en-US" sz="2800" dirty="0" err="1">
                <a:solidFill>
                  <a:srgbClr val="7030A0"/>
                </a:solidFill>
              </a:rPr>
              <a:t>Breyanzi</a:t>
            </a:r>
            <a:r>
              <a:rPr lang="en-US" sz="2800" dirty="0">
                <a:solidFill>
                  <a:srgbClr val="7030A0"/>
                </a:solidFill>
              </a:rPr>
              <a:t> (2021)</a:t>
            </a:r>
          </a:p>
          <a:p>
            <a:r>
              <a:rPr lang="en-US" sz="2800" dirty="0" err="1">
                <a:solidFill>
                  <a:srgbClr val="7030A0"/>
                </a:solidFill>
              </a:rPr>
              <a:t>Abecma</a:t>
            </a:r>
            <a:r>
              <a:rPr lang="en-US" sz="2800" dirty="0">
                <a:solidFill>
                  <a:srgbClr val="7030A0"/>
                </a:solidFill>
              </a:rPr>
              <a:t> (2021)</a:t>
            </a:r>
          </a:p>
          <a:p>
            <a:endParaRPr lang="en-US" dirty="0"/>
          </a:p>
          <a:p>
            <a:endParaRPr lang="en-US" dirty="0"/>
          </a:p>
          <a:p>
            <a:pPr lvl="1"/>
            <a:endParaRPr lang="en-US" dirty="0"/>
          </a:p>
          <a:p>
            <a:endParaRPr lang="en-US" dirty="0"/>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
        <p:nvSpPr>
          <p:cNvPr id="5" name="Content Placeholder 2">
            <a:extLst>
              <a:ext uri="{FF2B5EF4-FFF2-40B4-BE49-F238E27FC236}">
                <a16:creationId xmlns:a16="http://schemas.microsoft.com/office/drawing/2014/main" id="{553E85E9-80A9-4929-BB39-827A0ACE0EDB}"/>
              </a:ext>
            </a:extLst>
          </p:cNvPr>
          <p:cNvSpPr txBox="1">
            <a:spLocks/>
          </p:cNvSpPr>
          <p:nvPr/>
        </p:nvSpPr>
        <p:spPr>
          <a:xfrm>
            <a:off x="4724400" y="1123950"/>
            <a:ext cx="3200400" cy="3862388"/>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dirty="0" err="1">
                <a:solidFill>
                  <a:srgbClr val="7030A0"/>
                </a:solidFill>
              </a:rPr>
              <a:t>Carvykti</a:t>
            </a:r>
            <a:r>
              <a:rPr lang="en-US" sz="2800" dirty="0">
                <a:solidFill>
                  <a:srgbClr val="7030A0"/>
                </a:solidFill>
              </a:rPr>
              <a:t> (2022)</a:t>
            </a:r>
          </a:p>
          <a:p>
            <a:r>
              <a:rPr lang="en-US" sz="2800" dirty="0">
                <a:solidFill>
                  <a:srgbClr val="00B050"/>
                </a:solidFill>
              </a:rPr>
              <a:t>Zynteglo (2022)</a:t>
            </a:r>
          </a:p>
          <a:p>
            <a:r>
              <a:rPr lang="en-US" sz="2800" dirty="0" err="1">
                <a:solidFill>
                  <a:srgbClr val="00B050"/>
                </a:solidFill>
              </a:rPr>
              <a:t>Skysona</a:t>
            </a:r>
            <a:r>
              <a:rPr lang="en-US" sz="2800" dirty="0">
                <a:solidFill>
                  <a:srgbClr val="00B050"/>
                </a:solidFill>
              </a:rPr>
              <a:t> (2022)</a:t>
            </a:r>
          </a:p>
          <a:p>
            <a:r>
              <a:rPr lang="en-US" sz="2800" dirty="0" err="1">
                <a:solidFill>
                  <a:srgbClr val="0000FF"/>
                </a:solidFill>
              </a:rPr>
              <a:t>Hemgenix</a:t>
            </a:r>
            <a:r>
              <a:rPr lang="en-US" sz="2800" dirty="0">
                <a:solidFill>
                  <a:srgbClr val="0000FF"/>
                </a:solidFill>
              </a:rPr>
              <a:t> (2022)</a:t>
            </a:r>
          </a:p>
          <a:p>
            <a:r>
              <a:rPr lang="en-US" sz="2800" dirty="0" err="1">
                <a:solidFill>
                  <a:srgbClr val="0000FF"/>
                </a:solidFill>
              </a:rPr>
              <a:t>Adstiladrin</a:t>
            </a:r>
            <a:r>
              <a:rPr lang="en-US" sz="2800" dirty="0">
                <a:solidFill>
                  <a:srgbClr val="0000FF"/>
                </a:solidFill>
              </a:rPr>
              <a:t> (2022)</a:t>
            </a:r>
          </a:p>
          <a:p>
            <a:r>
              <a:rPr lang="en-US" sz="2800" dirty="0" err="1">
                <a:solidFill>
                  <a:srgbClr val="0000FF"/>
                </a:solidFill>
              </a:rPr>
              <a:t>Vyjuvek</a:t>
            </a:r>
            <a:r>
              <a:rPr lang="en-US" sz="2800" dirty="0">
                <a:solidFill>
                  <a:srgbClr val="0000FF"/>
                </a:solidFill>
              </a:rPr>
              <a:t> (2023)</a:t>
            </a:r>
          </a:p>
          <a:p>
            <a:r>
              <a:rPr lang="en-US" sz="2800" dirty="0" err="1">
                <a:solidFill>
                  <a:srgbClr val="0000FF"/>
                </a:solidFill>
              </a:rPr>
              <a:t>Elevidys</a:t>
            </a:r>
            <a:r>
              <a:rPr lang="en-US" sz="2800" dirty="0">
                <a:solidFill>
                  <a:srgbClr val="0000FF"/>
                </a:solidFill>
              </a:rPr>
              <a:t> (2023)</a:t>
            </a:r>
          </a:p>
          <a:p>
            <a:r>
              <a:rPr lang="en-US" sz="2800" dirty="0" err="1">
                <a:solidFill>
                  <a:srgbClr val="0000FF"/>
                </a:solidFill>
              </a:rPr>
              <a:t>Roctavian</a:t>
            </a:r>
            <a:r>
              <a:rPr lang="en-US" sz="2800" dirty="0">
                <a:solidFill>
                  <a:srgbClr val="0000FF"/>
                </a:solidFill>
              </a:rPr>
              <a:t> (2023)</a:t>
            </a:r>
          </a:p>
          <a:p>
            <a:pPr marL="0" indent="0">
              <a:buNone/>
            </a:pPr>
            <a:endParaRPr lang="en-US" dirty="0"/>
          </a:p>
        </p:txBody>
      </p:sp>
      <p:sp>
        <p:nvSpPr>
          <p:cNvPr id="7" name="Rectangle 6">
            <a:extLst>
              <a:ext uri="{FF2B5EF4-FFF2-40B4-BE49-F238E27FC236}">
                <a16:creationId xmlns:a16="http://schemas.microsoft.com/office/drawing/2014/main" id="{E2409093-1512-FAB2-C237-F766D0A072E5}"/>
              </a:ext>
            </a:extLst>
          </p:cNvPr>
          <p:cNvSpPr/>
          <p:nvPr/>
        </p:nvSpPr>
        <p:spPr>
          <a:xfrm>
            <a:off x="381000" y="4552950"/>
            <a:ext cx="152400" cy="152400"/>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00B050"/>
              </a:solidFill>
            </a:endParaRPr>
          </a:p>
        </p:txBody>
      </p:sp>
      <p:sp>
        <p:nvSpPr>
          <p:cNvPr id="10" name="Rectangle 9">
            <a:extLst>
              <a:ext uri="{FF2B5EF4-FFF2-40B4-BE49-F238E27FC236}">
                <a16:creationId xmlns:a16="http://schemas.microsoft.com/office/drawing/2014/main" id="{E0D1C61D-2E70-2E4D-07D2-40D9268BEE5A}"/>
              </a:ext>
            </a:extLst>
          </p:cNvPr>
          <p:cNvSpPr/>
          <p:nvPr/>
        </p:nvSpPr>
        <p:spPr>
          <a:xfrm>
            <a:off x="1524000" y="4552950"/>
            <a:ext cx="152400" cy="152400"/>
          </a:xfrm>
          <a:prstGeom prst="rect">
            <a:avLst/>
          </a:prstGeom>
          <a:solidFill>
            <a:srgbClr val="7030A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4152B7A-C011-7532-53D5-804733478843}"/>
              </a:ext>
            </a:extLst>
          </p:cNvPr>
          <p:cNvSpPr/>
          <p:nvPr/>
        </p:nvSpPr>
        <p:spPr>
          <a:xfrm>
            <a:off x="2438400" y="4552950"/>
            <a:ext cx="152400" cy="152400"/>
          </a:xfrm>
          <a:prstGeom prst="rect">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34FA607-A6D5-2266-64C6-D18BE3E853D0}"/>
              </a:ext>
            </a:extLst>
          </p:cNvPr>
          <p:cNvSpPr txBox="1"/>
          <p:nvPr/>
        </p:nvSpPr>
        <p:spPr>
          <a:xfrm>
            <a:off x="533400" y="4480917"/>
            <a:ext cx="922047" cy="307777"/>
          </a:xfrm>
          <a:prstGeom prst="rect">
            <a:avLst/>
          </a:prstGeom>
          <a:noFill/>
        </p:spPr>
        <p:txBody>
          <a:bodyPr wrap="none" rtlCol="0">
            <a:spAutoFit/>
          </a:bodyPr>
          <a:lstStyle/>
          <a:p>
            <a:r>
              <a:rPr lang="en-US" sz="1400" dirty="0"/>
              <a:t>Stem cell</a:t>
            </a:r>
          </a:p>
        </p:txBody>
      </p:sp>
      <p:sp>
        <p:nvSpPr>
          <p:cNvPr id="14" name="TextBox 13">
            <a:extLst>
              <a:ext uri="{FF2B5EF4-FFF2-40B4-BE49-F238E27FC236}">
                <a16:creationId xmlns:a16="http://schemas.microsoft.com/office/drawing/2014/main" id="{ECC17ADF-3B40-F914-D7CA-EB50A015E735}"/>
              </a:ext>
            </a:extLst>
          </p:cNvPr>
          <p:cNvSpPr txBox="1"/>
          <p:nvPr/>
        </p:nvSpPr>
        <p:spPr>
          <a:xfrm>
            <a:off x="1676400" y="4476750"/>
            <a:ext cx="609398" cy="307777"/>
          </a:xfrm>
          <a:prstGeom prst="rect">
            <a:avLst/>
          </a:prstGeom>
          <a:noFill/>
        </p:spPr>
        <p:txBody>
          <a:bodyPr wrap="none" rtlCol="0">
            <a:spAutoFit/>
          </a:bodyPr>
          <a:lstStyle/>
          <a:p>
            <a:r>
              <a:rPr lang="en-US" sz="1400" dirty="0"/>
              <a:t>T cell</a:t>
            </a:r>
          </a:p>
        </p:txBody>
      </p:sp>
      <p:sp>
        <p:nvSpPr>
          <p:cNvPr id="15" name="TextBox 14">
            <a:extLst>
              <a:ext uri="{FF2B5EF4-FFF2-40B4-BE49-F238E27FC236}">
                <a16:creationId xmlns:a16="http://schemas.microsoft.com/office/drawing/2014/main" id="{509BB6E9-B558-E628-6AFB-86D37017B287}"/>
              </a:ext>
            </a:extLst>
          </p:cNvPr>
          <p:cNvSpPr txBox="1"/>
          <p:nvPr/>
        </p:nvSpPr>
        <p:spPr>
          <a:xfrm>
            <a:off x="2590800" y="4478833"/>
            <a:ext cx="1856598" cy="307777"/>
          </a:xfrm>
          <a:prstGeom prst="rect">
            <a:avLst/>
          </a:prstGeom>
          <a:noFill/>
        </p:spPr>
        <p:txBody>
          <a:bodyPr wrap="none" rtlCol="0">
            <a:spAutoFit/>
          </a:bodyPr>
          <a:lstStyle/>
          <a:p>
            <a:r>
              <a:rPr lang="en-US" sz="1400" dirty="0"/>
              <a:t>Directly administered</a:t>
            </a:r>
          </a:p>
        </p:txBody>
      </p:sp>
    </p:spTree>
    <p:extLst>
      <p:ext uri="{BB962C8B-B14F-4D97-AF65-F5344CB8AC3E}">
        <p14:creationId xmlns:p14="http://schemas.microsoft.com/office/powerpoint/2010/main" val="1472211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361950"/>
            <a:ext cx="8153400" cy="694515"/>
          </a:xfrm>
        </p:spPr>
        <p:txBody>
          <a:bodyPr>
            <a:normAutofit fontScale="90000"/>
          </a:bodyPr>
          <a:lstStyle/>
          <a:p>
            <a:r>
              <a:rPr lang="en-US" dirty="0"/>
              <a:t>Human Genome Editing in the Clinic</a:t>
            </a:r>
          </a:p>
        </p:txBody>
      </p:sp>
      <p:sp>
        <p:nvSpPr>
          <p:cNvPr id="3" name="Content Placeholder 2"/>
          <p:cNvSpPr>
            <a:spLocks noGrp="1"/>
          </p:cNvSpPr>
          <p:nvPr>
            <p:ph idx="1"/>
          </p:nvPr>
        </p:nvSpPr>
        <p:spPr>
          <a:xfrm>
            <a:off x="331773" y="1336036"/>
            <a:ext cx="8507427" cy="3445514"/>
          </a:xfrm>
        </p:spPr>
        <p:txBody>
          <a:bodyPr>
            <a:normAutofit fontScale="92500" lnSpcReduction="10000"/>
          </a:bodyPr>
          <a:lstStyle/>
          <a:p>
            <a:r>
              <a:rPr lang="en-US" altLang="en-US" dirty="0"/>
              <a:t>Biologics License Application pending for what could be the 1</a:t>
            </a:r>
            <a:r>
              <a:rPr lang="en-US" altLang="en-US" baseline="30000" dirty="0"/>
              <a:t>st</a:t>
            </a:r>
            <a:r>
              <a:rPr lang="en-US" altLang="en-US" dirty="0"/>
              <a:t> approved genome edited product</a:t>
            </a:r>
          </a:p>
          <a:p>
            <a:pPr lvl="1"/>
            <a:r>
              <a:rPr lang="en-US" altLang="en-US" dirty="0"/>
              <a:t>Ex vivo genome-edited gene therapy for sickle cell disease (Exa-</a:t>
            </a:r>
            <a:r>
              <a:rPr lang="en-US" altLang="en-US" dirty="0" err="1"/>
              <a:t>cel</a:t>
            </a:r>
            <a:r>
              <a:rPr lang="en-US" altLang="en-US" dirty="0"/>
              <a:t>, formerly CTX001)</a:t>
            </a:r>
          </a:p>
          <a:p>
            <a:pPr lvl="1"/>
            <a:r>
              <a:rPr lang="en-US" altLang="en-US" dirty="0"/>
              <a:t>Involves interrupting the gene that normally switches off fetal hemoglobin production in adults</a:t>
            </a:r>
          </a:p>
          <a:p>
            <a:pPr lvl="1"/>
            <a:r>
              <a:rPr lang="en-US" altLang="en-US" dirty="0"/>
              <a:t>Fetal hemoglobin expressed at high levels counteracts the effect of sickle hemoglobin</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1212345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1" y="361950"/>
            <a:ext cx="8229600" cy="694515"/>
          </a:xfrm>
        </p:spPr>
        <p:txBody>
          <a:bodyPr>
            <a:normAutofit fontScale="90000"/>
          </a:bodyPr>
          <a:lstStyle/>
          <a:p>
            <a:r>
              <a:rPr lang="en-US" dirty="0"/>
              <a:t>Authority Over Gene Therapy – U.S.</a:t>
            </a:r>
          </a:p>
        </p:txBody>
      </p:sp>
      <p:sp>
        <p:nvSpPr>
          <p:cNvPr id="3" name="Content Placeholder 2"/>
          <p:cNvSpPr>
            <a:spLocks noGrp="1"/>
          </p:cNvSpPr>
          <p:nvPr>
            <p:ph idx="1"/>
          </p:nvPr>
        </p:nvSpPr>
        <p:spPr>
          <a:xfrm>
            <a:off x="323851" y="1276350"/>
            <a:ext cx="8509103" cy="3657600"/>
          </a:xfrm>
        </p:spPr>
        <p:txBody>
          <a:bodyPr>
            <a:normAutofit fontScale="92500"/>
          </a:bodyPr>
          <a:lstStyle/>
          <a:p>
            <a:r>
              <a:rPr lang="en-US" dirty="0"/>
              <a:t>FDA regulates gene therapy including somatic and germline gene modifications in humans</a:t>
            </a:r>
          </a:p>
          <a:p>
            <a:pPr lvl="1"/>
            <a:r>
              <a:rPr lang="en-US" dirty="0"/>
              <a:t>Includes modification of cells prior to administration and use of directly administered gene therapy vectors</a:t>
            </a:r>
          </a:p>
          <a:p>
            <a:pPr lvl="1"/>
            <a:r>
              <a:rPr lang="en-US" dirty="0"/>
              <a:t>Only somatic cell gene therapy (non-heritable) is currently permitted in humans in the United States</a:t>
            </a:r>
          </a:p>
          <a:p>
            <a:pPr lvl="2"/>
            <a:r>
              <a:rPr lang="en-US" dirty="0"/>
              <a:t>Congressional appropriations rider prohibits creation of heritable genetic modifications in humans</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163114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61950"/>
            <a:ext cx="8509103" cy="694515"/>
          </a:xfrm>
        </p:spPr>
        <p:txBody>
          <a:bodyPr>
            <a:normAutofit fontScale="90000"/>
          </a:bodyPr>
          <a:lstStyle/>
          <a:p>
            <a:r>
              <a:rPr lang="en-US" dirty="0"/>
              <a:t>Regulatory Considerations</a:t>
            </a:r>
          </a:p>
        </p:txBody>
      </p:sp>
      <p:sp>
        <p:nvSpPr>
          <p:cNvPr id="3" name="Content Placeholder 2"/>
          <p:cNvSpPr>
            <a:spLocks noGrp="1"/>
          </p:cNvSpPr>
          <p:nvPr>
            <p:ph idx="1"/>
          </p:nvPr>
        </p:nvSpPr>
        <p:spPr>
          <a:xfrm>
            <a:off x="323851" y="1276350"/>
            <a:ext cx="8509103" cy="3657600"/>
          </a:xfrm>
        </p:spPr>
        <p:txBody>
          <a:bodyPr>
            <a:normAutofit fontScale="92500" lnSpcReduction="20000"/>
          </a:bodyPr>
          <a:lstStyle/>
          <a:p>
            <a:r>
              <a:rPr lang="en-US" dirty="0"/>
              <a:t>Nature of editing</a:t>
            </a:r>
          </a:p>
          <a:p>
            <a:pPr lvl="1"/>
            <a:r>
              <a:rPr lang="en-US" dirty="0"/>
              <a:t>Ex vivo, in vivo</a:t>
            </a:r>
          </a:p>
          <a:p>
            <a:pPr lvl="1"/>
            <a:r>
              <a:rPr lang="en-US" dirty="0"/>
              <a:t>Inactivation, insertion, modification</a:t>
            </a:r>
          </a:p>
          <a:p>
            <a:r>
              <a:rPr lang="en-US" dirty="0"/>
              <a:t>Safety considerations</a:t>
            </a:r>
          </a:p>
          <a:p>
            <a:pPr lvl="1"/>
            <a:r>
              <a:rPr lang="en-US" sz="2200" dirty="0"/>
              <a:t>Percentage of cleavage at on- and off-target sites</a:t>
            </a:r>
          </a:p>
          <a:p>
            <a:pPr lvl="1"/>
            <a:r>
              <a:rPr lang="en-US" sz="2200" dirty="0"/>
              <a:t>Evaluation of the profile of insertions and deletions and types of mutations generated</a:t>
            </a:r>
          </a:p>
          <a:p>
            <a:r>
              <a:rPr lang="en-US" dirty="0"/>
              <a:t>Benefit-risk analysis</a:t>
            </a:r>
          </a:p>
          <a:p>
            <a:r>
              <a:rPr lang="en-US" dirty="0"/>
              <a:t>Monitoring after treatment</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1384547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286" y="361950"/>
            <a:ext cx="8509103" cy="694515"/>
          </a:xfrm>
        </p:spPr>
        <p:txBody>
          <a:bodyPr>
            <a:normAutofit fontScale="90000"/>
          </a:bodyPr>
          <a:lstStyle/>
          <a:p>
            <a:r>
              <a:rPr lang="en-US" dirty="0"/>
              <a:t>Relevant Recent Guidance</a:t>
            </a:r>
          </a:p>
        </p:txBody>
      </p:sp>
      <p:sp>
        <p:nvSpPr>
          <p:cNvPr id="3" name="Content Placeholder 2"/>
          <p:cNvSpPr>
            <a:spLocks noGrp="1"/>
          </p:cNvSpPr>
          <p:nvPr>
            <p:ph idx="1"/>
          </p:nvPr>
        </p:nvSpPr>
        <p:spPr>
          <a:xfrm>
            <a:off x="323851" y="1200150"/>
            <a:ext cx="8667749" cy="3429000"/>
          </a:xfrm>
        </p:spPr>
        <p:txBody>
          <a:bodyPr>
            <a:normAutofit fontScale="92500"/>
          </a:bodyPr>
          <a:lstStyle/>
          <a:p>
            <a:pPr>
              <a:buFont typeface="Arial" charset="0"/>
              <a:buChar char="•"/>
              <a:defRPr/>
            </a:pPr>
            <a:r>
              <a:rPr lang="en-US" altLang="en-US" dirty="0"/>
              <a:t>Human Gene Therapy Products Incorporating Human Genome Editing; Draft Guidance for Industry</a:t>
            </a:r>
          </a:p>
          <a:p>
            <a:pPr lvl="1"/>
            <a:r>
              <a:rPr lang="en-US" dirty="0"/>
              <a:t>Considerations for product development</a:t>
            </a:r>
          </a:p>
          <a:p>
            <a:pPr lvl="2"/>
            <a:r>
              <a:rPr lang="en-US" dirty="0"/>
              <a:t>General recommendations</a:t>
            </a:r>
          </a:p>
          <a:p>
            <a:pPr lvl="2"/>
            <a:r>
              <a:rPr lang="en-US" dirty="0"/>
              <a:t>Manufacturing considerations</a:t>
            </a:r>
          </a:p>
          <a:p>
            <a:pPr lvl="1"/>
            <a:r>
              <a:rPr lang="en-US" altLang="en-US" dirty="0"/>
              <a:t>Considerations for preclinical studies</a:t>
            </a:r>
          </a:p>
          <a:p>
            <a:pPr lvl="1"/>
            <a:r>
              <a:rPr lang="en-US" altLang="en-US" dirty="0"/>
              <a:t>Considerations for clinical studies</a:t>
            </a:r>
          </a:p>
        </p:txBody>
      </p:sp>
      <p:sp>
        <p:nvSpPr>
          <p:cNvPr id="4" name="Footer Placeholder 3"/>
          <p:cNvSpPr>
            <a:spLocks noGrp="1"/>
          </p:cNvSpPr>
          <p:nvPr>
            <p:ph type="ftr" sz="quarter" idx="11"/>
          </p:nvPr>
        </p:nvSpPr>
        <p:spPr/>
        <p:txBody>
          <a:bodyPr/>
          <a:lstStyle/>
          <a:p>
            <a:pPr algn="l"/>
            <a:r>
              <a:rPr lang="en-US" sz="1100" b="1" dirty="0">
                <a:solidFill>
                  <a:schemeClr val="tx2">
                    <a:lumMod val="60000"/>
                    <a:lumOff val="40000"/>
                  </a:schemeClr>
                </a:solidFill>
                <a:latin typeface="Helvetica"/>
                <a:cs typeface="Helvetica"/>
              </a:rPr>
              <a:t>www.fda.gov</a:t>
            </a:r>
          </a:p>
        </p:txBody>
      </p:sp>
      <p:sp>
        <p:nvSpPr>
          <p:cNvPr id="6" name="TextBox 5">
            <a:extLst>
              <a:ext uri="{FF2B5EF4-FFF2-40B4-BE49-F238E27FC236}">
                <a16:creationId xmlns:a16="http://schemas.microsoft.com/office/drawing/2014/main" id="{75C5185C-6F9A-13F9-6806-3862E996EA3F}"/>
              </a:ext>
            </a:extLst>
          </p:cNvPr>
          <p:cNvSpPr txBox="1"/>
          <p:nvPr/>
        </p:nvSpPr>
        <p:spPr>
          <a:xfrm>
            <a:off x="1295400" y="4629150"/>
            <a:ext cx="6266395" cy="307777"/>
          </a:xfrm>
          <a:prstGeom prst="rect">
            <a:avLst/>
          </a:prstGeom>
          <a:noFill/>
        </p:spPr>
        <p:txBody>
          <a:bodyPr wrap="none" rtlCol="0">
            <a:spAutoFit/>
          </a:bodyPr>
          <a:lstStyle/>
          <a:p>
            <a:r>
              <a:rPr lang="en-US" sz="1400" dirty="0">
                <a:hlinkClick r:id="rId3"/>
              </a:rPr>
              <a:t>Human Gene Therapy Products Incorporating Human Genome Editing | FDA</a:t>
            </a:r>
            <a:endParaRPr lang="en-US" sz="1400" dirty="0"/>
          </a:p>
        </p:txBody>
      </p:sp>
    </p:spTree>
    <p:extLst>
      <p:ext uri="{BB962C8B-B14F-4D97-AF65-F5344CB8AC3E}">
        <p14:creationId xmlns:p14="http://schemas.microsoft.com/office/powerpoint/2010/main" val="835863371"/>
      </p:ext>
    </p:extLst>
  </p:cSld>
  <p:clrMapOvr>
    <a:masterClrMapping/>
  </p:clrMapOvr>
</p:sld>
</file>

<file path=ppt/theme/theme1.xml><?xml version="1.0" encoding="utf-8"?>
<a:theme xmlns:a="http://schemas.openxmlformats.org/drawingml/2006/main" name="ppt1DB1.tm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TC102455519[[fn=Winter]]</Template>
  <TotalTime>8419</TotalTime>
  <Words>1447</Words>
  <Application>Microsoft Office PowerPoint</Application>
  <PresentationFormat>On-screen Show (16:9)</PresentationFormat>
  <Paragraphs>190</Paragraphs>
  <Slides>27</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Google Sans</vt:lpstr>
      <vt:lpstr>Helvetica</vt:lpstr>
      <vt:lpstr>ppt1DB1.tmp</vt:lpstr>
      <vt:lpstr>PowerPoint Presentation</vt:lpstr>
      <vt:lpstr>Outline</vt:lpstr>
      <vt:lpstr>Delivering Gene Therapy</vt:lpstr>
      <vt:lpstr>Describing Gene Therapy</vt:lpstr>
      <vt:lpstr>U.S. Approved Gene Therapies</vt:lpstr>
      <vt:lpstr>Human Genome Editing in the Clinic</vt:lpstr>
      <vt:lpstr>Authority Over Gene Therapy – U.S.</vt:lpstr>
      <vt:lpstr>Regulatory Considerations</vt:lpstr>
      <vt:lpstr>Relevant Recent Guidance</vt:lpstr>
      <vt:lpstr>CRISPR-Cas Mediated Genome Editing</vt:lpstr>
      <vt:lpstr>Platform Technologies</vt:lpstr>
      <vt:lpstr>Omnibus Appropriations Act of 2023</vt:lpstr>
      <vt:lpstr>Section 2503. Platform Technologies</vt:lpstr>
      <vt:lpstr>Current Challenges</vt:lpstr>
      <vt:lpstr>Actions at Center for Biologics</vt:lpstr>
      <vt:lpstr>Criteria for Accelerated Approval</vt:lpstr>
      <vt:lpstr>Confirmatory Trials</vt:lpstr>
      <vt:lpstr>Connecting Biomarkers with  Gene Therapy Clinical Outcomes</vt:lpstr>
      <vt:lpstr>Global Cooperation</vt:lpstr>
      <vt:lpstr>Support for clinical Trials Advancing Rare disease Therapeutics (START) Pilot</vt:lpstr>
      <vt:lpstr>START Pilot Timelines</vt:lpstr>
      <vt:lpstr>Expedited Development Programs</vt:lpstr>
      <vt:lpstr>Regenerative Medicine Advanced Therapy Designation (RMAT)</vt:lpstr>
      <vt:lpstr>INTERACT Program</vt:lpstr>
      <vt:lpstr>CATT Meetings</vt:lpstr>
      <vt:lpstr>Summary</vt:lpstr>
      <vt:lpstr>PowerPoint Presentation</vt:lpstr>
    </vt:vector>
  </TitlesOfParts>
  <Company>US FDA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NCTR</dc:creator>
  <cp:lastModifiedBy>Marks, Peter</cp:lastModifiedBy>
  <cp:revision>534</cp:revision>
  <cp:lastPrinted>2019-09-10T17:00:40Z</cp:lastPrinted>
  <dcterms:created xsi:type="dcterms:W3CDTF">2012-09-06T19:53:40Z</dcterms:created>
  <dcterms:modified xsi:type="dcterms:W3CDTF">2023-11-14T12:46:48Z</dcterms:modified>
</cp:coreProperties>
</file>