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16"/>
  </p:notesMasterIdLst>
  <p:handoutMasterIdLst>
    <p:handoutMasterId r:id="rId17"/>
  </p:handoutMasterIdLst>
  <p:sldIdLst>
    <p:sldId id="2093" r:id="rId2"/>
    <p:sldId id="2166" r:id="rId3"/>
    <p:sldId id="2135715343" r:id="rId4"/>
    <p:sldId id="2135715387" r:id="rId5"/>
    <p:sldId id="2114" r:id="rId6"/>
    <p:sldId id="2135715389" r:id="rId7"/>
    <p:sldId id="2135715390" r:id="rId8"/>
    <p:sldId id="2139" r:id="rId9"/>
    <p:sldId id="2135715344" r:id="rId10"/>
    <p:sldId id="349" r:id="rId11"/>
    <p:sldId id="1716" r:id="rId12"/>
    <p:sldId id="2135715388" r:id="rId13"/>
    <p:sldId id="2135715394" r:id="rId14"/>
    <p:sldId id="2040" r:id="rId15"/>
  </p:sldIdLst>
  <p:sldSz cx="9144000" cy="6858000" type="screen4x3"/>
  <p:notesSz cx="6934200" cy="9220200"/>
  <p:custDataLst>
    <p:tags r:id="rId18"/>
  </p:custDataLst>
  <p:defaultTextStyle>
    <a:defPPr>
      <a:defRPr lang="en-US"/>
    </a:defPPr>
    <a:lvl1pPr marL="0" algn="l" defTabSz="910118" rtl="0" eaLnBrk="1" latinLnBrk="0" hangingPunct="1">
      <a:defRPr sz="1900" kern="1200">
        <a:solidFill>
          <a:schemeClr val="tx1"/>
        </a:solidFill>
        <a:latin typeface="+mn-lt"/>
        <a:ea typeface="+mn-ea"/>
        <a:cs typeface="+mn-cs"/>
      </a:defRPr>
    </a:lvl1pPr>
    <a:lvl2pPr marL="455063" algn="l" defTabSz="910118" rtl="0" eaLnBrk="1" latinLnBrk="0" hangingPunct="1">
      <a:defRPr sz="1900" kern="1200">
        <a:solidFill>
          <a:schemeClr val="tx1"/>
        </a:solidFill>
        <a:latin typeface="+mn-lt"/>
        <a:ea typeface="+mn-ea"/>
        <a:cs typeface="+mn-cs"/>
      </a:defRPr>
    </a:lvl2pPr>
    <a:lvl3pPr marL="910118" algn="l" defTabSz="910118" rtl="0" eaLnBrk="1" latinLnBrk="0" hangingPunct="1">
      <a:defRPr sz="1900" kern="1200">
        <a:solidFill>
          <a:schemeClr val="tx1"/>
        </a:solidFill>
        <a:latin typeface="+mn-lt"/>
        <a:ea typeface="+mn-ea"/>
        <a:cs typeface="+mn-cs"/>
      </a:defRPr>
    </a:lvl3pPr>
    <a:lvl4pPr marL="1365177" algn="l" defTabSz="910118" rtl="0" eaLnBrk="1" latinLnBrk="0" hangingPunct="1">
      <a:defRPr sz="1900" kern="1200">
        <a:solidFill>
          <a:schemeClr val="tx1"/>
        </a:solidFill>
        <a:latin typeface="+mn-lt"/>
        <a:ea typeface="+mn-ea"/>
        <a:cs typeface="+mn-cs"/>
      </a:defRPr>
    </a:lvl4pPr>
    <a:lvl5pPr marL="1820242" algn="l" defTabSz="910118" rtl="0" eaLnBrk="1" latinLnBrk="0" hangingPunct="1">
      <a:defRPr sz="1900" kern="1200">
        <a:solidFill>
          <a:schemeClr val="tx1"/>
        </a:solidFill>
        <a:latin typeface="+mn-lt"/>
        <a:ea typeface="+mn-ea"/>
        <a:cs typeface="+mn-cs"/>
      </a:defRPr>
    </a:lvl5pPr>
    <a:lvl6pPr marL="2275299" algn="l" defTabSz="910118" rtl="0" eaLnBrk="1" latinLnBrk="0" hangingPunct="1">
      <a:defRPr sz="1900" kern="1200">
        <a:solidFill>
          <a:schemeClr val="tx1"/>
        </a:solidFill>
        <a:latin typeface="+mn-lt"/>
        <a:ea typeface="+mn-ea"/>
        <a:cs typeface="+mn-cs"/>
      </a:defRPr>
    </a:lvl6pPr>
    <a:lvl7pPr marL="2730353" algn="l" defTabSz="910118" rtl="0" eaLnBrk="1" latinLnBrk="0" hangingPunct="1">
      <a:defRPr sz="1900" kern="1200">
        <a:solidFill>
          <a:schemeClr val="tx1"/>
        </a:solidFill>
        <a:latin typeface="+mn-lt"/>
        <a:ea typeface="+mn-ea"/>
        <a:cs typeface="+mn-cs"/>
      </a:defRPr>
    </a:lvl7pPr>
    <a:lvl8pPr marL="3185414" algn="l" defTabSz="910118" rtl="0" eaLnBrk="1" latinLnBrk="0" hangingPunct="1">
      <a:defRPr sz="1900" kern="1200">
        <a:solidFill>
          <a:schemeClr val="tx1"/>
        </a:solidFill>
        <a:latin typeface="+mn-lt"/>
        <a:ea typeface="+mn-ea"/>
        <a:cs typeface="+mn-cs"/>
      </a:defRPr>
    </a:lvl8pPr>
    <a:lvl9pPr marL="3640471" algn="l" defTabSz="910118" rtl="0" eaLnBrk="1" latinLnBrk="0" hangingPunct="1">
      <a:defRPr sz="19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A1F6BD7-B484-4164-AEB8-CDF838E5E4AE}">
          <p14:sldIdLst>
            <p14:sldId id="2093"/>
            <p14:sldId id="2166"/>
            <p14:sldId id="2135715343"/>
            <p14:sldId id="2135715387"/>
            <p14:sldId id="2114"/>
            <p14:sldId id="2135715389"/>
            <p14:sldId id="2135715390"/>
            <p14:sldId id="2139"/>
            <p14:sldId id="2135715344"/>
            <p14:sldId id="349"/>
            <p14:sldId id="1716"/>
            <p14:sldId id="2135715388"/>
            <p14:sldId id="2135715394"/>
            <p14:sldId id="2040"/>
          </p14:sldIdLst>
        </p14:section>
      </p14:sectionLst>
    </p:ext>
    <p:ext uri="{EFAFB233-063F-42B5-8137-9DF3F51BA10A}">
      <p15:sldGuideLst xmlns:p15="http://schemas.microsoft.com/office/powerpoint/2012/main">
        <p15:guide id="1" orient="horz" pos="3216" userDrawn="1">
          <p15:clr>
            <a:srgbClr val="A4A3A4"/>
          </p15:clr>
        </p15:guide>
        <p15:guide id="2" pos="4272" userDrawn="1">
          <p15:clr>
            <a:srgbClr val="A4A3A4"/>
          </p15:clr>
        </p15:guide>
      </p15:sldGuideLst>
    </p:ext>
    <p:ext uri="{2D200454-40CA-4A62-9FC3-DE9A4176ACB9}">
      <p15:notesGuideLst xmlns:p15="http://schemas.microsoft.com/office/powerpoint/2012/main">
        <p15:guide id="1" orient="horz" pos="2904">
          <p15:clr>
            <a:srgbClr val="A4A3A4"/>
          </p15:clr>
        </p15:guide>
        <p15:guide id="2"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93C5"/>
    <a:srgbClr val="D9B3C8"/>
    <a:srgbClr val="C089C6"/>
    <a:srgbClr val="FF9A2A"/>
    <a:srgbClr val="0332FF"/>
    <a:srgbClr val="FF2600"/>
    <a:srgbClr val="3A9673"/>
    <a:srgbClr val="399673"/>
    <a:srgbClr val="072C62"/>
    <a:srgbClr val="2E2E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68" autoAdjust="0"/>
    <p:restoredTop sz="82177" autoAdjust="0"/>
  </p:normalViewPr>
  <p:slideViewPr>
    <p:cSldViewPr snapToObjects="1">
      <p:cViewPr varScale="1">
        <p:scale>
          <a:sx n="104" d="100"/>
          <a:sy n="104" d="100"/>
        </p:scale>
        <p:origin x="216" y="200"/>
      </p:cViewPr>
      <p:guideLst>
        <p:guide orient="horz" pos="3216"/>
        <p:guide pos="4272"/>
      </p:guideLst>
    </p:cSldViewPr>
  </p:slideViewPr>
  <p:outlineViewPr>
    <p:cViewPr>
      <p:scale>
        <a:sx n="33" d="100"/>
        <a:sy n="33" d="100"/>
      </p:scale>
      <p:origin x="0" y="0"/>
    </p:cViewPr>
  </p:outlineViewPr>
  <p:notesTextViewPr>
    <p:cViewPr>
      <p:scale>
        <a:sx n="90" d="100"/>
        <a:sy n="90" d="100"/>
      </p:scale>
      <p:origin x="0" y="0"/>
    </p:cViewPr>
  </p:notesTextViewPr>
  <p:sorterViewPr>
    <p:cViewPr>
      <p:scale>
        <a:sx n="1" d="1"/>
        <a:sy n="1" d="1"/>
      </p:scale>
      <p:origin x="0" y="10758"/>
    </p:cViewPr>
  </p:sorterViewPr>
  <p:notesViewPr>
    <p:cSldViewPr snapToObjects="1" showGuides="1">
      <p:cViewPr varScale="1">
        <p:scale>
          <a:sx n="98" d="100"/>
          <a:sy n="98" d="100"/>
        </p:scale>
        <p:origin x="4280" y="200"/>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010"/>
          </a:xfrm>
          <a:prstGeom prst="rect">
            <a:avLst/>
          </a:prstGeom>
        </p:spPr>
        <p:txBody>
          <a:bodyPr vert="horz" lIns="92309" tIns="46154" rIns="92309" bIns="46154" rtlCol="0"/>
          <a:lstStyle>
            <a:lvl1pPr algn="r">
              <a:defRPr sz="1200"/>
            </a:lvl1pPr>
          </a:lstStyle>
          <a:p>
            <a:fld id="{332A5F9D-9439-4164-9879-508E84AD6EC5}" type="datetimeFigureOut">
              <a:rPr lang="en-US" smtClean="0"/>
              <a:t>11/14/23</a:t>
            </a:fld>
            <a:endParaRPr lang="en-US"/>
          </a:p>
        </p:txBody>
      </p:sp>
      <p:sp>
        <p:nvSpPr>
          <p:cNvPr id="4" name="Footer Placeholder 3"/>
          <p:cNvSpPr>
            <a:spLocks noGrp="1"/>
          </p:cNvSpPr>
          <p:nvPr>
            <p:ph type="ftr" sz="quarter" idx="2"/>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57590"/>
            <a:ext cx="3004820" cy="461010"/>
          </a:xfrm>
          <a:prstGeom prst="rect">
            <a:avLst/>
          </a:prstGeom>
        </p:spPr>
        <p:txBody>
          <a:bodyPr vert="horz" lIns="92309" tIns="46154" rIns="92309" bIns="46154" rtlCol="0" anchor="b"/>
          <a:lstStyle>
            <a:lvl1pPr algn="r">
              <a:defRPr sz="1200"/>
            </a:lvl1pPr>
          </a:lstStyle>
          <a:p>
            <a:fld id="{42544CF4-9034-49DF-B8EE-AA70EBC9D312}" type="slidenum">
              <a:rPr lang="en-US" smtClean="0"/>
              <a:t>‹#›</a:t>
            </a:fld>
            <a:endParaRPr lang="en-US"/>
          </a:p>
        </p:txBody>
      </p:sp>
    </p:spTree>
    <p:extLst>
      <p:ext uri="{BB962C8B-B14F-4D97-AF65-F5344CB8AC3E}">
        <p14:creationId xmlns:p14="http://schemas.microsoft.com/office/powerpoint/2010/main" val="314191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A7157C91-4814-4AA2-9391-9BE72488694C}" type="datetimeFigureOut">
              <a:rPr lang="en-US" smtClean="0"/>
              <a:pPr/>
              <a:t>11/14/23</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F90397CE-5E86-4661-B0C5-9F93836F6E1D}" type="slidenum">
              <a:rPr lang="en-US" smtClean="0"/>
              <a:pPr/>
              <a:t>‹#›</a:t>
            </a:fld>
            <a:endParaRPr lang="en-US"/>
          </a:p>
        </p:txBody>
      </p:sp>
    </p:spTree>
    <p:extLst>
      <p:ext uri="{BB962C8B-B14F-4D97-AF65-F5344CB8AC3E}">
        <p14:creationId xmlns:p14="http://schemas.microsoft.com/office/powerpoint/2010/main" val="2362759721"/>
      </p:ext>
    </p:extLst>
  </p:cSld>
  <p:clrMap bg1="lt1" tx1="dk1" bg2="lt2" tx2="dk2" accent1="accent1" accent2="accent2" accent3="accent3" accent4="accent4" accent5="accent5" accent6="accent6" hlink="hlink" folHlink="folHlink"/>
  <p:notesStyle>
    <a:lvl1pPr marL="0" algn="l" defTabSz="910118" rtl="0" eaLnBrk="1" latinLnBrk="0" hangingPunct="1">
      <a:defRPr sz="1100" kern="1200">
        <a:solidFill>
          <a:schemeClr val="tx1"/>
        </a:solidFill>
        <a:latin typeface="+mn-lt"/>
        <a:ea typeface="+mn-ea"/>
        <a:cs typeface="+mn-cs"/>
      </a:defRPr>
    </a:lvl1pPr>
    <a:lvl2pPr marL="455063" algn="l" defTabSz="910118" rtl="0" eaLnBrk="1" latinLnBrk="0" hangingPunct="1">
      <a:defRPr sz="1100" kern="1200">
        <a:solidFill>
          <a:schemeClr val="tx1"/>
        </a:solidFill>
        <a:latin typeface="+mn-lt"/>
        <a:ea typeface="+mn-ea"/>
        <a:cs typeface="+mn-cs"/>
      </a:defRPr>
    </a:lvl2pPr>
    <a:lvl3pPr marL="910118" algn="l" defTabSz="910118" rtl="0" eaLnBrk="1" latinLnBrk="0" hangingPunct="1">
      <a:defRPr sz="1100" kern="1200">
        <a:solidFill>
          <a:schemeClr val="tx1"/>
        </a:solidFill>
        <a:latin typeface="+mn-lt"/>
        <a:ea typeface="+mn-ea"/>
        <a:cs typeface="+mn-cs"/>
      </a:defRPr>
    </a:lvl3pPr>
    <a:lvl4pPr marL="1365177" algn="l" defTabSz="910118" rtl="0" eaLnBrk="1" latinLnBrk="0" hangingPunct="1">
      <a:defRPr sz="1100" kern="1200">
        <a:solidFill>
          <a:schemeClr val="tx1"/>
        </a:solidFill>
        <a:latin typeface="+mn-lt"/>
        <a:ea typeface="+mn-ea"/>
        <a:cs typeface="+mn-cs"/>
      </a:defRPr>
    </a:lvl4pPr>
    <a:lvl5pPr marL="1820242" algn="l" defTabSz="910118" rtl="0" eaLnBrk="1" latinLnBrk="0" hangingPunct="1">
      <a:defRPr sz="1100" kern="1200">
        <a:solidFill>
          <a:schemeClr val="tx1"/>
        </a:solidFill>
        <a:latin typeface="+mn-lt"/>
        <a:ea typeface="+mn-ea"/>
        <a:cs typeface="+mn-cs"/>
      </a:defRPr>
    </a:lvl5pPr>
    <a:lvl6pPr marL="2275299" algn="l" defTabSz="910118" rtl="0" eaLnBrk="1" latinLnBrk="0" hangingPunct="1">
      <a:defRPr sz="1100" kern="1200">
        <a:solidFill>
          <a:schemeClr val="tx1"/>
        </a:solidFill>
        <a:latin typeface="+mn-lt"/>
        <a:ea typeface="+mn-ea"/>
        <a:cs typeface="+mn-cs"/>
      </a:defRPr>
    </a:lvl6pPr>
    <a:lvl7pPr marL="2730353" algn="l" defTabSz="910118" rtl="0" eaLnBrk="1" latinLnBrk="0" hangingPunct="1">
      <a:defRPr sz="1100" kern="1200">
        <a:solidFill>
          <a:schemeClr val="tx1"/>
        </a:solidFill>
        <a:latin typeface="+mn-lt"/>
        <a:ea typeface="+mn-ea"/>
        <a:cs typeface="+mn-cs"/>
      </a:defRPr>
    </a:lvl7pPr>
    <a:lvl8pPr marL="3185414" algn="l" defTabSz="910118" rtl="0" eaLnBrk="1" latinLnBrk="0" hangingPunct="1">
      <a:defRPr sz="1100" kern="1200">
        <a:solidFill>
          <a:schemeClr val="tx1"/>
        </a:solidFill>
        <a:latin typeface="+mn-lt"/>
        <a:ea typeface="+mn-ea"/>
        <a:cs typeface="+mn-cs"/>
      </a:defRPr>
    </a:lvl8pPr>
    <a:lvl9pPr marL="3640471" algn="l" defTabSz="910118"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i.org/10.1016/S0140-6736(17)31822-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0397CE-5E86-4661-B0C5-9F93836F6E1D}" type="slidenum">
              <a:rPr lang="en-US" smtClean="0"/>
              <a:pPr/>
              <a:t>1</a:t>
            </a:fld>
            <a:endParaRPr lang="en-US"/>
          </a:p>
        </p:txBody>
      </p:sp>
    </p:spTree>
    <p:extLst>
      <p:ext uri="{BB962C8B-B14F-4D97-AF65-F5344CB8AC3E}">
        <p14:creationId xmlns:p14="http://schemas.microsoft.com/office/powerpoint/2010/main" val="588974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question of time, today I will not discuss gene editing techniques or trials, which are very efficient and promising, but I will focus on GA, which is the technology we are presently using in the attempt to cure both BT and AT. GA is mediated by viral vector, primarily </a:t>
            </a:r>
            <a:r>
              <a:rPr lang="en-US" dirty="0" err="1"/>
              <a:t>lentiVs</a:t>
            </a:r>
            <a:r>
              <a:rPr lang="en-US" dirty="0"/>
              <a:t>, that integrate randomly in the genome. The pros of this approach are that the transgene introduced can be curative independently of the underlying mutation. In addition, this approach may allow for overexpression, which may be desirable in some conditions. A potential limitation of GA is the random integration, that could lead to variability in the level of transgene expression and, more problematically, in genome toxicity. CLICK </a:t>
            </a:r>
          </a:p>
          <a:p>
            <a:r>
              <a:rPr lang="en-US" dirty="0"/>
              <a:t>These are papers associated to clinical trials using </a:t>
            </a:r>
            <a:r>
              <a:rPr lang="en-US" dirty="0" err="1"/>
              <a:t>lentivaral</a:t>
            </a:r>
            <a:r>
              <a:rPr lang="en-US" dirty="0"/>
              <a:t> vectors that carry the beta globin gene, as in the case of the trial by BBB led by Dr </a:t>
            </a:r>
            <a:r>
              <a:rPr lang="en-US" dirty="0" err="1"/>
              <a:t>Cavazzana</a:t>
            </a:r>
            <a:r>
              <a:rPr lang="en-US" dirty="0"/>
              <a:t> or the trial by </a:t>
            </a:r>
            <a:r>
              <a:rPr lang="en-US" dirty="0" err="1"/>
              <a:t>Tiget</a:t>
            </a:r>
            <a:r>
              <a:rPr lang="en-US" dirty="0"/>
              <a:t> led by Dr. Ferrari. The third paper describes a </a:t>
            </a:r>
            <a:r>
              <a:rPr lang="en-US" dirty="0" err="1"/>
              <a:t>lentiV</a:t>
            </a:r>
            <a:r>
              <a:rPr lang="en-US" dirty="0"/>
              <a:t> which, instead, delivers a therapeutic gamma globin gene, used by Dr. Malik at Cincinnati CH</a:t>
            </a:r>
          </a:p>
        </p:txBody>
      </p:sp>
      <p:sp>
        <p:nvSpPr>
          <p:cNvPr id="4" name="Slide Number Placeholder 3"/>
          <p:cNvSpPr>
            <a:spLocks noGrp="1"/>
          </p:cNvSpPr>
          <p:nvPr>
            <p:ph type="sldNum" sz="quarter" idx="5"/>
          </p:nvPr>
        </p:nvSpPr>
        <p:spPr/>
        <p:txBody>
          <a:bodyPr/>
          <a:lstStyle/>
          <a:p>
            <a:fld id="{F90397CE-5E86-4661-B0C5-9F93836F6E1D}" type="slidenum">
              <a:rPr lang="en-US" smtClean="0"/>
              <a:pPr/>
              <a:t>12</a:t>
            </a:fld>
            <a:endParaRPr lang="en-US" dirty="0"/>
          </a:p>
        </p:txBody>
      </p:sp>
    </p:spTree>
    <p:extLst>
      <p:ext uri="{BB962C8B-B14F-4D97-AF65-F5344CB8AC3E}">
        <p14:creationId xmlns:p14="http://schemas.microsoft.com/office/powerpoint/2010/main" val="1694871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0118" rtl="0" eaLnBrk="1" fontAlgn="auto" latinLnBrk="0" hangingPunct="1">
              <a:lnSpc>
                <a:spcPct val="100000"/>
              </a:lnSpc>
              <a:spcBef>
                <a:spcPts val="0"/>
              </a:spcBef>
              <a:spcAft>
                <a:spcPts val="0"/>
              </a:spcAft>
              <a:buClrTx/>
              <a:buSzTx/>
              <a:buFontTx/>
              <a:buNone/>
              <a:tabLst/>
              <a:defRPr/>
            </a:pPr>
            <a:r>
              <a:rPr lang="en-US"/>
              <a:t>Before I’ll show you my last slide, I’d like to introduce the new </a:t>
            </a:r>
            <a:r>
              <a:rPr lang="en-US" sz="1100" b="1">
                <a:solidFill>
                  <a:schemeClr val="bg2">
                    <a:lumMod val="25000"/>
                  </a:schemeClr>
                </a:solidFill>
                <a:latin typeface="Jaini" pitchFamily="2" charset="0"/>
                <a:cs typeface="Jaini" pitchFamily="2" charset="0"/>
              </a:rPr>
              <a:t>Comprehensive Center for the </a:t>
            </a:r>
            <a:r>
              <a:rPr lang="en-US" sz="1100" b="1" err="1">
                <a:solidFill>
                  <a:srgbClr val="A30002"/>
                </a:solidFill>
                <a:latin typeface="Jaini" pitchFamily="2" charset="0"/>
                <a:cs typeface="Jaini" pitchFamily="2" charset="0"/>
              </a:rPr>
              <a:t>CU</a:t>
            </a:r>
            <a:r>
              <a:rPr lang="en-US" sz="1100" b="1" err="1">
                <a:solidFill>
                  <a:schemeClr val="bg2">
                    <a:lumMod val="25000"/>
                  </a:schemeClr>
                </a:solidFill>
                <a:latin typeface="Jaini" pitchFamily="2" charset="0"/>
                <a:cs typeface="Jaini" pitchFamily="2" charset="0"/>
              </a:rPr>
              <a:t>re</a:t>
            </a:r>
            <a:r>
              <a:rPr lang="en-US" sz="1100" b="1">
                <a:latin typeface="Jaini" pitchFamily="2" charset="0"/>
                <a:cs typeface="Jaini" pitchFamily="2" charset="0"/>
              </a:rPr>
              <a:t> </a:t>
            </a:r>
            <a:r>
              <a:rPr lang="en-US" sz="1100" b="1">
                <a:solidFill>
                  <a:schemeClr val="bg2">
                    <a:lumMod val="25000"/>
                  </a:schemeClr>
                </a:solidFill>
                <a:latin typeface="Jaini" pitchFamily="2" charset="0"/>
                <a:cs typeface="Jaini" pitchFamily="2" charset="0"/>
              </a:rPr>
              <a:t>of Sickle Cell Disease and other </a:t>
            </a:r>
            <a:r>
              <a:rPr lang="en-US" sz="1100" b="1">
                <a:solidFill>
                  <a:srgbClr val="A30002"/>
                </a:solidFill>
                <a:latin typeface="Jaini" pitchFamily="2" charset="0"/>
                <a:cs typeface="Jaini" pitchFamily="2" charset="0"/>
              </a:rPr>
              <a:t>Red</a:t>
            </a:r>
            <a:r>
              <a:rPr lang="en-US" sz="1100" b="1">
                <a:latin typeface="Jaini" pitchFamily="2" charset="0"/>
                <a:cs typeface="Jaini" pitchFamily="2" charset="0"/>
              </a:rPr>
              <a:t> </a:t>
            </a:r>
            <a:r>
              <a:rPr lang="en-US" sz="1100" b="1">
                <a:solidFill>
                  <a:schemeClr val="bg2">
                    <a:lumMod val="25000"/>
                  </a:schemeClr>
                </a:solidFill>
                <a:latin typeface="Jaini" pitchFamily="2" charset="0"/>
                <a:cs typeface="Jaini" pitchFamily="2" charset="0"/>
              </a:rPr>
              <a:t>Cell Disorders where patients affected by hemoglobinopathies are currently treated at CHOP. </a:t>
            </a:r>
          </a:p>
          <a:p>
            <a:pPr marL="0" marR="0" lvl="0" indent="0" algn="l" defTabSz="910118" rtl="0" eaLnBrk="1" fontAlgn="auto" latinLnBrk="0" hangingPunct="1">
              <a:lnSpc>
                <a:spcPct val="100000"/>
              </a:lnSpc>
              <a:spcBef>
                <a:spcPts val="0"/>
              </a:spcBef>
              <a:spcAft>
                <a:spcPts val="0"/>
              </a:spcAft>
              <a:buClrTx/>
              <a:buSzTx/>
              <a:buFontTx/>
              <a:buNone/>
              <a:tabLst/>
              <a:defRPr/>
            </a:pPr>
            <a:endParaRPr lang="en-US" sz="1100" b="1">
              <a:solidFill>
                <a:schemeClr val="bg2">
                  <a:lumMod val="25000"/>
                </a:schemeClr>
              </a:solidFill>
              <a:latin typeface="Jaini" pitchFamily="2" charset="0"/>
              <a:cs typeface="Jaini" pitchFamily="2" charset="0"/>
            </a:endParaRPr>
          </a:p>
          <a:p>
            <a:pPr marL="0" marR="0" lvl="0" indent="0" algn="l" defTabSz="910118" rtl="0" eaLnBrk="1" fontAlgn="auto" latinLnBrk="0" hangingPunct="1">
              <a:lnSpc>
                <a:spcPct val="100000"/>
              </a:lnSpc>
              <a:spcBef>
                <a:spcPts val="0"/>
              </a:spcBef>
              <a:spcAft>
                <a:spcPts val="0"/>
              </a:spcAft>
              <a:buClrTx/>
              <a:buSzTx/>
              <a:buFontTx/>
              <a:buNone/>
              <a:tabLst/>
              <a:defRPr/>
            </a:pPr>
            <a:r>
              <a:rPr lang="en-US" sz="1100" b="1">
                <a:solidFill>
                  <a:schemeClr val="bg2">
                    <a:lumMod val="25000"/>
                  </a:schemeClr>
                </a:solidFill>
                <a:latin typeface="Jaini" pitchFamily="2" charset="0"/>
                <a:cs typeface="Jaini" pitchFamily="2" charset="0"/>
              </a:rPr>
              <a:t>This center aims to provide the best treatments to the patients and offer them curative therapies, including allogeneic BMT or gene therapies, such as gene addition or gene editing. </a:t>
            </a:r>
          </a:p>
          <a:p>
            <a:pPr marL="0" marR="0" lvl="0" indent="0" algn="l" defTabSz="910118" rtl="0" eaLnBrk="1" fontAlgn="auto" latinLnBrk="0" hangingPunct="1">
              <a:lnSpc>
                <a:spcPct val="100000"/>
              </a:lnSpc>
              <a:spcBef>
                <a:spcPts val="0"/>
              </a:spcBef>
              <a:spcAft>
                <a:spcPts val="0"/>
              </a:spcAft>
              <a:buClrTx/>
              <a:buSzTx/>
              <a:buFontTx/>
              <a:buNone/>
              <a:tabLst/>
              <a:defRPr/>
            </a:pPr>
            <a:endParaRPr lang="en-US" sz="1100" b="1">
              <a:solidFill>
                <a:schemeClr val="bg2">
                  <a:lumMod val="25000"/>
                </a:schemeClr>
              </a:solidFill>
              <a:latin typeface="Jaini" pitchFamily="2" charset="0"/>
              <a:cs typeface="Jaini" pitchFamily="2" charset="0"/>
            </a:endParaRPr>
          </a:p>
          <a:p>
            <a:pPr marL="0" marR="0" lvl="0" indent="0" algn="l" defTabSz="910118" rtl="0" eaLnBrk="1" fontAlgn="auto" latinLnBrk="0" hangingPunct="1">
              <a:lnSpc>
                <a:spcPct val="100000"/>
              </a:lnSpc>
              <a:spcBef>
                <a:spcPts val="0"/>
              </a:spcBef>
              <a:spcAft>
                <a:spcPts val="0"/>
              </a:spcAft>
              <a:buClrTx/>
              <a:buSzTx/>
              <a:buFontTx/>
              <a:buNone/>
              <a:tabLst/>
              <a:defRPr/>
            </a:pPr>
            <a:r>
              <a:rPr lang="en-US" sz="1100" b="1">
                <a:solidFill>
                  <a:schemeClr val="bg2">
                    <a:lumMod val="25000"/>
                  </a:schemeClr>
                </a:solidFill>
                <a:latin typeface="Jaini" pitchFamily="2" charset="0"/>
                <a:cs typeface="Jaini" pitchFamily="2" charset="0"/>
              </a:rPr>
              <a:t>I’m the scientific direction of this center, while JK is the clinical director. If possible, we hope to offer our new vector and additional therapies to the patients through the </a:t>
            </a:r>
            <a:r>
              <a:rPr lang="en-US" sz="1100" b="1" err="1">
                <a:solidFill>
                  <a:schemeClr val="bg2">
                    <a:lumMod val="25000"/>
                  </a:schemeClr>
                </a:solidFill>
                <a:latin typeface="Jaini" pitchFamily="2" charset="0"/>
                <a:cs typeface="Jaini" pitchFamily="2" charset="0"/>
              </a:rPr>
              <a:t>CuRED</a:t>
            </a:r>
            <a:r>
              <a:rPr lang="en-US" sz="1100" b="1">
                <a:solidFill>
                  <a:schemeClr val="bg2">
                    <a:lumMod val="25000"/>
                  </a:schemeClr>
                </a:solidFill>
                <a:latin typeface="Jaini" pitchFamily="2" charset="0"/>
                <a:cs typeface="Jaini" pitchFamily="2" charset="0"/>
              </a:rPr>
              <a:t> center at CHOP.</a:t>
            </a:r>
          </a:p>
          <a:p>
            <a:endParaRPr lang="en-US"/>
          </a:p>
        </p:txBody>
      </p:sp>
      <p:sp>
        <p:nvSpPr>
          <p:cNvPr id="4" name="Slide Number Placeholder 3"/>
          <p:cNvSpPr>
            <a:spLocks noGrp="1"/>
          </p:cNvSpPr>
          <p:nvPr>
            <p:ph type="sldNum" sz="quarter" idx="5"/>
          </p:nvPr>
        </p:nvSpPr>
        <p:spPr/>
        <p:txBody>
          <a:bodyPr/>
          <a:lstStyle/>
          <a:p>
            <a:fld id="{F90397CE-5E86-4661-B0C5-9F93836F6E1D}" type="slidenum">
              <a:rPr lang="en-US" smtClean="0"/>
              <a:pPr/>
              <a:t>14</a:t>
            </a:fld>
            <a:endParaRPr lang="en-US"/>
          </a:p>
        </p:txBody>
      </p:sp>
    </p:spTree>
    <p:extLst>
      <p:ext uri="{BB962C8B-B14F-4D97-AF65-F5344CB8AC3E}">
        <p14:creationId xmlns:p14="http://schemas.microsoft.com/office/powerpoint/2010/main" val="395947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6600" baseline="0">
              <a:latin typeface="Arial" panose="020B0604020202020204" pitchFamily="34" charset="0"/>
              <a:ea typeface="Osaka" charset="0"/>
              <a:cs typeface="Osaka" charset="0"/>
            </a:endParaRPr>
          </a:p>
        </p:txBody>
      </p:sp>
      <p:sp>
        <p:nvSpPr>
          <p:cNvPr id="204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fld id="{E31B3E9F-98F9-5246-9690-1D65028DB344}" type="slidenum">
              <a:rPr lang="en-US" sz="1200" i="0">
                <a:latin typeface="Times" charset="0"/>
              </a:rPr>
              <a:pPr/>
              <a:t>2</a:t>
            </a:fld>
            <a:endParaRPr lang="en-US" sz="1200" i="0">
              <a:latin typeface="Times" charset="0"/>
            </a:endParaRPr>
          </a:p>
        </p:txBody>
      </p:sp>
    </p:spTree>
    <p:extLst>
      <p:ext uri="{BB962C8B-B14F-4D97-AF65-F5344CB8AC3E}">
        <p14:creationId xmlns:p14="http://schemas.microsoft.com/office/powerpoint/2010/main" val="3558295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a:buAutoNum type="arabicParenR"/>
            </a:pPr>
            <a:r>
              <a:rPr lang="en-US" strike="noStrike" dirty="0">
                <a:latin typeface="Times" charset="0"/>
                <a:ea typeface="Osaka" charset="0"/>
                <a:cs typeface="Osaka" charset="0"/>
              </a:rPr>
              <a:t>In my lab we have been focusing for several years on hemoglobinopathies, which are diseases characterized by mutations that impair the structure or the abundance of the beta or alpha globin chains.</a:t>
            </a:r>
            <a:endParaRPr lang="en-US" strike="sngStrike" dirty="0">
              <a:latin typeface="Times" charset="0"/>
              <a:ea typeface="Osaka" charset="0"/>
              <a:cs typeface="Osaka" charset="0"/>
            </a:endParaRPr>
          </a:p>
          <a:p>
            <a:pPr marL="228600" indent="-228600">
              <a:buAutoNum type="arabicParenR"/>
            </a:pPr>
            <a:r>
              <a:rPr lang="en-US" strike="noStrike" dirty="0">
                <a:latin typeface="Times" charset="0"/>
                <a:ea typeface="Osaka" charset="0"/>
                <a:cs typeface="Osaka" charset="0"/>
              </a:rPr>
              <a:t>The most representative of the hemoglobinopathies associated with an altered globin protein structure is SCD, which is due to a single point mutation in codon 6 of the BGG, leading to Vaso occlusive crisis, inflammation, hemolysis, and anemia.</a:t>
            </a:r>
          </a:p>
          <a:p>
            <a:pPr marL="228600" indent="-228600">
              <a:buAutoNum type="arabicParenR"/>
            </a:pPr>
            <a:r>
              <a:rPr lang="en-US" strike="noStrike" dirty="0">
                <a:latin typeface="Times" charset="0"/>
                <a:ea typeface="Osaka" charset="0"/>
                <a:cs typeface="Osaka" charset="0"/>
              </a:rPr>
              <a:t>In contrast, both beta and alpha-</a:t>
            </a:r>
            <a:r>
              <a:rPr lang="en-US" strike="noStrike" dirty="0" err="1">
                <a:latin typeface="Times" charset="0"/>
                <a:ea typeface="Osaka" charset="0"/>
                <a:cs typeface="Osaka" charset="0"/>
              </a:rPr>
              <a:t>thal</a:t>
            </a:r>
            <a:r>
              <a:rPr lang="en-US" strike="noStrike" dirty="0">
                <a:latin typeface="Times" charset="0"/>
                <a:ea typeface="Osaka" charset="0"/>
                <a:cs typeface="Osaka" charset="0"/>
              </a:rPr>
              <a:t> are associated with many different mutations, whose common denominator is the reduction in the expression of one of the two globin chains, leading to a relative excess of the partner protein. This leads to abnormal erythropoiesis, anemia, and, eventually, iron overload. </a:t>
            </a:r>
          </a:p>
          <a:p>
            <a:pPr marL="228600" indent="-228600">
              <a:buAutoNum type="arabicParenR"/>
            </a:pPr>
            <a:r>
              <a:rPr lang="en-US" strike="noStrike" dirty="0">
                <a:latin typeface="Times" charset="0"/>
                <a:ea typeface="Osaka" charset="0"/>
                <a:cs typeface="Osaka" charset="0"/>
              </a:rPr>
              <a:t>For all the severe forms of these diseases, chronic blood TX and IC are required. The only definitive cure is allogeneic BMT which, however, is limited by finding a compatible BM donor and may be associated by GF/GR or GVHD. </a:t>
            </a:r>
          </a:p>
          <a:p>
            <a:pPr marL="228600" indent="-228600">
              <a:buAutoNum type="arabicParenR"/>
            </a:pPr>
            <a:r>
              <a:rPr lang="en-US" strike="noStrike" dirty="0">
                <a:latin typeface="Times" charset="0"/>
                <a:ea typeface="Osaka" charset="0"/>
                <a:cs typeface="Osaka" charset="0"/>
              </a:rPr>
              <a:t>GT can avoid some of these limitation and potential side effects, as this approach is based on the engraftment of autologous HSC genetically modified by techniques defined as GA, when a lentiviral vector includes an additional copy of a therapeutic gene to the genome of the patient BM cells, or by GE, when tools such as CRISPR/Cas9 modify the genome of HSC to restore the expression of a thereputic gene.</a:t>
            </a:r>
          </a:p>
          <a:p>
            <a:endParaRPr lang="en-US" strike="noStrike" dirty="0">
              <a:latin typeface="Times" charset="0"/>
              <a:ea typeface="Osaka" charset="0"/>
              <a:cs typeface="Osaka" charset="0"/>
            </a:endParaRPr>
          </a:p>
          <a:p>
            <a:r>
              <a:rPr lang="en-US" strike="noStrike" dirty="0">
                <a:latin typeface="Times" charset="0"/>
                <a:ea typeface="Osaka" charset="0"/>
                <a:cs typeface="Osaka" charset="0"/>
              </a:rPr>
              <a:t>In BT, the mechanism that leads to the anemia is characterized by more studies than in AT for a variety of reasons, including the relative abundance of mouse models that mimic well the human disease. The mechanism leading to the anemia and increased iron absorption in BT is indicated as IE, which we can define as a large expansion in the number of erythroid progenitors which, however, are inefficient in making normal enucleated RBC. The same progenitor cells and abnormal RBC are also responsible, directly and indirectly, for the increased iron absorption observed in this disease.</a:t>
            </a:r>
          </a:p>
          <a:p>
            <a:endParaRPr lang="en-US" strike="noStrike" dirty="0">
              <a:latin typeface="Times" charset="0"/>
              <a:ea typeface="Osaka" charset="0"/>
              <a:cs typeface="Osaka" charset="0"/>
            </a:endParaRPr>
          </a:p>
          <a:p>
            <a:endParaRPr lang="en-US" dirty="0">
              <a:latin typeface="Times New Roman" charset="0"/>
              <a:ea typeface="Osaka" charset="0"/>
              <a:cs typeface="Osaka" charset="0"/>
            </a:endParaRP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fld id="{44C6C970-61FA-D043-A507-94AC0C292A2E}" type="slidenum">
              <a:rPr lang="en-US" sz="1200" i="0">
                <a:latin typeface="Times" charset="0"/>
              </a:rPr>
              <a:pPr/>
              <a:t>4</a:t>
            </a:fld>
            <a:endParaRPr lang="en-US" sz="1200" i="0" dirty="0">
              <a:latin typeface="Times" charset="0"/>
            </a:endParaRPr>
          </a:p>
        </p:txBody>
      </p:sp>
    </p:spTree>
    <p:extLst>
      <p:ext uri="{BB962C8B-B14F-4D97-AF65-F5344CB8AC3E}">
        <p14:creationId xmlns:p14="http://schemas.microsoft.com/office/powerpoint/2010/main" val="3436115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Times" charset="0"/>
                <a:ea typeface="Osaka" charset="0"/>
                <a:cs typeface="Osaka" charset="0"/>
              </a:rPr>
              <a:t>I believe I do not need to stress to this audience the importance of finding curative therapies for these diseases, as many patients are affected  world-wide by hemoglobinopathies, and more than 300,000 children are born every year with one of these diseases.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Times" charset="0"/>
                <a:ea typeface="Osaka" charset="0"/>
                <a:cs typeface="Osaka" charset="0"/>
              </a:rPr>
              <a:t>For many years allogeneic BMT has been the only curative options for these patients, but more recently…</a:t>
            </a:r>
          </a:p>
        </p:txBody>
      </p:sp>
      <p:sp>
        <p:nvSpPr>
          <p:cNvPr id="266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fld id="{1F5B3D4D-B941-2143-B91F-24B361C70F1D}" type="slidenum">
              <a:rPr lang="en-US" sz="1200" i="0">
                <a:latin typeface="Times" charset="0"/>
              </a:rPr>
              <a:pPr/>
              <a:t>5</a:t>
            </a:fld>
            <a:endParaRPr lang="en-US" sz="1200" i="0">
              <a:latin typeface="Times" charset="0"/>
            </a:endParaRPr>
          </a:p>
        </p:txBody>
      </p:sp>
    </p:spTree>
    <p:extLst>
      <p:ext uri="{BB962C8B-B14F-4D97-AF65-F5344CB8AC3E}">
        <p14:creationId xmlns:p14="http://schemas.microsoft.com/office/powerpoint/2010/main" val="2015425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0397CE-5E86-4661-B0C5-9F93836F6E1D}" type="slidenum">
              <a:rPr lang="en-US" smtClean="0"/>
              <a:pPr/>
              <a:t>6</a:t>
            </a:fld>
            <a:endParaRPr lang="en-US"/>
          </a:p>
        </p:txBody>
      </p:sp>
    </p:spTree>
    <p:extLst>
      <p:ext uri="{BB962C8B-B14F-4D97-AF65-F5344CB8AC3E}">
        <p14:creationId xmlns:p14="http://schemas.microsoft.com/office/powerpoint/2010/main" val="2700333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t>
            </a:r>
            <a:r>
              <a:rPr lang="en-US" dirty="0" err="1">
                <a:effectLst/>
              </a:rPr>
              <a:t>Thalassaemia</a:t>
            </a:r>
            <a:r>
              <a:rPr lang="en-US" dirty="0">
                <a:effectLst/>
              </a:rPr>
              <a:t>.” 2018. </a:t>
            </a:r>
            <a:r>
              <a:rPr lang="en-US" i="1" dirty="0">
                <a:effectLst/>
              </a:rPr>
              <a:t>The Lancet</a:t>
            </a:r>
            <a:r>
              <a:rPr lang="en-US" dirty="0">
                <a:effectLst/>
              </a:rPr>
              <a:t> 391 (10116): 155–67. </a:t>
            </a:r>
            <a:r>
              <a:rPr lang="en-US" dirty="0">
                <a:effectLst/>
                <a:hlinkClick r:id="rId3"/>
              </a:rPr>
              <a:t>https://doi.org/10.1016/S0140-6736(17)31822-6</a:t>
            </a:r>
            <a:r>
              <a:rPr lang="en-US" dirty="0">
                <a:effectLst/>
              </a:rPr>
              <a:t>.</a:t>
            </a:r>
          </a:p>
          <a:p>
            <a:endParaRPr lang="en-US" dirty="0"/>
          </a:p>
        </p:txBody>
      </p:sp>
      <p:sp>
        <p:nvSpPr>
          <p:cNvPr id="4" name="Slide Number Placeholder 3"/>
          <p:cNvSpPr>
            <a:spLocks noGrp="1"/>
          </p:cNvSpPr>
          <p:nvPr>
            <p:ph type="sldNum" sz="quarter" idx="10"/>
          </p:nvPr>
        </p:nvSpPr>
        <p:spPr/>
        <p:txBody>
          <a:bodyPr/>
          <a:lstStyle/>
          <a:p>
            <a:fld id="{6D61DEC3-4E44-4C17-B3D5-431C666F2BCB}" type="slidenum">
              <a:rPr lang="en-US" smtClean="0"/>
              <a:t>8</a:t>
            </a:fld>
            <a:endParaRPr lang="en-US"/>
          </a:p>
        </p:txBody>
      </p:sp>
    </p:spTree>
    <p:extLst>
      <p:ext uri="{BB962C8B-B14F-4D97-AF65-F5344CB8AC3E}">
        <p14:creationId xmlns:p14="http://schemas.microsoft.com/office/powerpoint/2010/main" val="4027700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question of time, today I will not discuss gene editing techniques or trials, which are very efficient and promising, but I will focus on GA, which is the technology we are presently using in the attempt to cure both BT and AT. GA is mediated by viral vector, primarily </a:t>
            </a:r>
            <a:r>
              <a:rPr lang="en-US" dirty="0" err="1"/>
              <a:t>lentiVs</a:t>
            </a:r>
            <a:r>
              <a:rPr lang="en-US" dirty="0"/>
              <a:t>, that integrate randomly in the genome. The pros of this approach are that the transgene introduced can be curative independently of the underlying mutation. In addition, this approach may allow for overexpression, which may be desirable in some conditions. A potential limitation of GA is the random integration, that could lead to variability in the level of transgene expression and, more problematically, in genome toxicity. CLICK </a:t>
            </a:r>
          </a:p>
          <a:p>
            <a:r>
              <a:rPr lang="en-US" dirty="0"/>
              <a:t>These are papers associated to clinical trials using </a:t>
            </a:r>
            <a:r>
              <a:rPr lang="en-US" dirty="0" err="1"/>
              <a:t>lentivaral</a:t>
            </a:r>
            <a:r>
              <a:rPr lang="en-US" dirty="0"/>
              <a:t> vectors that carry the beta globin gene, as in the case of the trial by BBB led by Dr </a:t>
            </a:r>
            <a:r>
              <a:rPr lang="en-US" dirty="0" err="1"/>
              <a:t>Cavazzana</a:t>
            </a:r>
            <a:r>
              <a:rPr lang="en-US" dirty="0"/>
              <a:t> or the trial by </a:t>
            </a:r>
            <a:r>
              <a:rPr lang="en-US" dirty="0" err="1"/>
              <a:t>Tiget</a:t>
            </a:r>
            <a:r>
              <a:rPr lang="en-US" dirty="0"/>
              <a:t> led by Dr. Ferrari. The third paper describes a </a:t>
            </a:r>
            <a:r>
              <a:rPr lang="en-US" dirty="0" err="1"/>
              <a:t>lentiV</a:t>
            </a:r>
            <a:r>
              <a:rPr lang="en-US" dirty="0"/>
              <a:t> which, instead, delivers a therapeutic gamma globin gene, used by Dr. Malik at Cincinnati CH</a:t>
            </a:r>
          </a:p>
        </p:txBody>
      </p:sp>
      <p:sp>
        <p:nvSpPr>
          <p:cNvPr id="4" name="Slide Number Placeholder 3"/>
          <p:cNvSpPr>
            <a:spLocks noGrp="1"/>
          </p:cNvSpPr>
          <p:nvPr>
            <p:ph type="sldNum" sz="quarter" idx="5"/>
          </p:nvPr>
        </p:nvSpPr>
        <p:spPr/>
        <p:txBody>
          <a:bodyPr/>
          <a:lstStyle/>
          <a:p>
            <a:fld id="{F90397CE-5E86-4661-B0C5-9F93836F6E1D}" type="slidenum">
              <a:rPr lang="en-US" smtClean="0"/>
              <a:pPr/>
              <a:t>9</a:t>
            </a:fld>
            <a:endParaRPr lang="en-US" dirty="0"/>
          </a:p>
        </p:txBody>
      </p:sp>
    </p:spTree>
    <p:extLst>
      <p:ext uri="{BB962C8B-B14F-4D97-AF65-F5344CB8AC3E}">
        <p14:creationId xmlns:p14="http://schemas.microsoft.com/office/powerpoint/2010/main" val="1629999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charset="0"/>
              <a:ea typeface="Osaka" charset="0"/>
              <a:cs typeface="Osaka" charset="0"/>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fld id="{B2EBC329-2D55-D145-87E8-BF10D91479A6}" type="slidenum">
              <a:rPr lang="en-US" sz="1200" i="0">
                <a:latin typeface="Times" charset="0"/>
              </a:rPr>
              <a:pPr/>
              <a:t>10</a:t>
            </a:fld>
            <a:endParaRPr lang="en-US" sz="1200" i="0">
              <a:latin typeface="Time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a:ln/>
        </p:spPr>
      </p:sp>
      <p:sp>
        <p:nvSpPr>
          <p:cNvPr id="450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Times" charset="0"/>
              <a:ea typeface="Osaka" charset="0"/>
              <a:cs typeface="Osaka" charset="0"/>
            </a:endParaRPr>
          </a:p>
        </p:txBody>
      </p:sp>
      <p:sp>
        <p:nvSpPr>
          <p:cNvPr id="450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fld id="{DE299218-44D3-4144-BCE7-FC0F93738046}" type="slidenum">
              <a:rPr lang="en-US" sz="1200" i="0">
                <a:latin typeface="Times" charset="0"/>
              </a:rPr>
              <a:pPr/>
              <a:t>11</a:t>
            </a:fld>
            <a:endParaRPr lang="en-US" sz="1200" i="0">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1752600"/>
            <a:ext cx="7086600" cy="1470025"/>
          </a:xfrm>
        </p:spPr>
        <p:txBody>
          <a:bodyPr>
            <a:normAutofit/>
          </a:bodyPr>
          <a:lstStyle>
            <a:lvl1pPr>
              <a:defRPr sz="3200" b="0">
                <a:latin typeface="+mj-lt"/>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752600" y="3508375"/>
            <a:ext cx="6400800" cy="1752600"/>
          </a:xfrm>
        </p:spPr>
        <p:txBody>
          <a:bodyPr>
            <a:normAutofit/>
          </a:bodyPr>
          <a:lstStyle>
            <a:lvl1pPr marL="0" indent="0" algn="l">
              <a:buNone/>
              <a:defRPr sz="1400">
                <a:solidFill>
                  <a:schemeClr val="tx1"/>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55666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69561435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idx="1"/>
          </p:nvPr>
        </p:nvSpPr>
        <p:spPr/>
        <p:txBody>
          <a:bodyPr/>
          <a:lstStyle>
            <a:lvl1pPr>
              <a:defRPr>
                <a:latin typeface="+mn-lt"/>
                <a:cs typeface="Arial" panose="020B0604020202020204" pitchFamily="34" charset="0"/>
              </a:defRPr>
            </a:lvl1pPr>
            <a:lvl2pPr>
              <a:defRPr>
                <a:latin typeface="+mn-lt"/>
                <a:cs typeface="Arial" panose="020B0604020202020204" pitchFamily="34" charset="0"/>
              </a:defRPr>
            </a:lvl2pPr>
            <a:lvl3pPr>
              <a:defRPr>
                <a:latin typeface="+mn-lt"/>
                <a:cs typeface="Arial" panose="020B0604020202020204" pitchFamily="34" charset="0"/>
              </a:defRPr>
            </a:lvl3pPr>
            <a:lvl4pPr>
              <a:defRPr>
                <a:latin typeface="+mn-lt"/>
                <a:cs typeface="Arial" panose="020B0604020202020204" pitchFamily="34" charset="0"/>
              </a:defRPr>
            </a:lvl4pPr>
            <a:lvl5pPr>
              <a:defRPr>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LogoSeparator"/>
          <p:cNvSpPr>
            <a:spLocks noChangeArrowheads="1"/>
          </p:cNvSpPr>
          <p:nvPr userDrawn="1">
            <p:custDataLst>
              <p:tags r:id="rId2"/>
            </p:custDataLst>
          </p:nvPr>
        </p:nvSpPr>
        <p:spPr bwMode="auto">
          <a:xfrm>
            <a:off x="8668360" y="6566356"/>
            <a:ext cx="40076"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t">
            <a:noAutofit/>
          </a:bodyPr>
          <a:lstStyle/>
          <a:p>
            <a:pPr algn="r" defTabSz="895350"/>
            <a:endParaRPr lang="en-US" sz="1400" b="0" baseline="0" noProof="0">
              <a:latin typeface="+mn-lt"/>
              <a:ea typeface="+mn-ea"/>
            </a:endParaRPr>
          </a:p>
        </p:txBody>
      </p:sp>
      <p:sp>
        <p:nvSpPr>
          <p:cNvPr id="9" name="Slide Number Placeholder 8"/>
          <p:cNvSpPr>
            <a:spLocks noGrp="1"/>
          </p:cNvSpPr>
          <p:nvPr>
            <p:ph type="sldNum" sz="quarter" idx="11"/>
          </p:nvPr>
        </p:nvSpPr>
        <p:spPr>
          <a:xfrm>
            <a:off x="6553200" y="6550840"/>
            <a:ext cx="2057400" cy="198079"/>
          </a:xfrm>
        </p:spPr>
        <p:txBody>
          <a:bodyPr/>
          <a:lstStyle>
            <a:lvl1pPr>
              <a:defRPr sz="1100" b="0"/>
            </a:lvl1pPr>
          </a:lstStyle>
          <a:p>
            <a:fld id="{14276ADC-1A6C-44C3-8888-8B0CFEE69D83}" type="slidenum">
              <a:rPr lang="en-US" smtClean="0"/>
              <a:pPr/>
              <a:t>‹#›</a:t>
            </a:fld>
            <a:endParaRPr lang="en-US"/>
          </a:p>
        </p:txBody>
      </p:sp>
    </p:spTree>
    <p:extLst>
      <p:ext uri="{BB962C8B-B14F-4D97-AF65-F5344CB8AC3E}">
        <p14:creationId xmlns:p14="http://schemas.microsoft.com/office/powerpoint/2010/main" val="3813369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5894" y="702156"/>
            <a:ext cx="8272212"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435895" y="2180497"/>
            <a:ext cx="8272211"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CA3E7D-2668-4286-8F2B-031B824635B4}" type="datetimeFigureOut">
              <a:rPr lang="en-US" smtClean="0"/>
              <a:t>11/14/23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18725" y="5956138"/>
            <a:ext cx="789381" cy="365125"/>
          </a:xfrm>
        </p:spPr>
        <p:txBody>
          <a:bodyPr/>
          <a:lstStyle/>
          <a:p>
            <a:fld id="{A0F00497-9B6A-4C23-8BD0-13D2D296F3CF}" type="slidenum">
              <a:rPr lang="en-US" smtClean="0"/>
              <a:t>‹#›</a:t>
            </a:fld>
            <a:endParaRPr lang="en-US"/>
          </a:p>
        </p:txBody>
      </p:sp>
    </p:spTree>
    <p:extLst>
      <p:ext uri="{BB962C8B-B14F-4D97-AF65-F5344CB8AC3E}">
        <p14:creationId xmlns:p14="http://schemas.microsoft.com/office/powerpoint/2010/main" val="273370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4D3B1D-F95D-8C44-BDC5-DB8387612EA9}" type="slidenum">
              <a:rPr lang="en-US"/>
              <a:pPr>
                <a:defRPr/>
              </a:pPr>
              <a:t>‹#›</a:t>
            </a:fld>
            <a:endParaRPr lang="en-US"/>
          </a:p>
        </p:txBody>
      </p:sp>
    </p:spTree>
    <p:extLst>
      <p:ext uri="{BB962C8B-B14F-4D97-AF65-F5344CB8AC3E}">
        <p14:creationId xmlns:p14="http://schemas.microsoft.com/office/powerpoint/2010/main" val="3090633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764D54-B440-7B49-8324-69D784B0A882}"/>
              </a:ext>
            </a:extLst>
          </p:cNvPr>
          <p:cNvSpPr>
            <a:spLocks noGrp="1"/>
          </p:cNvSpPr>
          <p:nvPr>
            <p:ph idx="1"/>
          </p:nvPr>
        </p:nvSpPr>
        <p:spPr>
          <a:xfrm>
            <a:off x="628650" y="1612005"/>
            <a:ext cx="78867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4" name="Date Placeholder 3">
            <a:extLst>
              <a:ext uri="{FF2B5EF4-FFF2-40B4-BE49-F238E27FC236}">
                <a16:creationId xmlns:a16="http://schemas.microsoft.com/office/drawing/2014/main" id="{73A31C3D-ED10-7849-B18A-6CFCE5C67C0B}"/>
              </a:ext>
            </a:extLst>
          </p:cNvPr>
          <p:cNvSpPr>
            <a:spLocks noGrp="1"/>
          </p:cNvSpPr>
          <p:nvPr>
            <p:ph type="dt" sz="half" idx="10"/>
          </p:nvPr>
        </p:nvSpPr>
        <p:spPr>
          <a:xfrm>
            <a:off x="6457949" y="6356353"/>
            <a:ext cx="2057400" cy="365125"/>
          </a:xfrm>
          <a:prstGeom prst="rect">
            <a:avLst/>
          </a:prstGeom>
        </p:spPr>
        <p:txBody>
          <a:bodyPr/>
          <a:lstStyle>
            <a:lvl1pPr algn="r">
              <a:defRPr sz="1200">
                <a:solidFill>
                  <a:srgbClr val="005193"/>
                </a:solidFill>
              </a:defRPr>
            </a:lvl1pPr>
          </a:lstStyle>
          <a:p>
            <a:fld id="{3D1FC7F4-57E3-A34A-B90A-7BE999FC9758}" type="datetimeFigureOut">
              <a:rPr lang="en-NL" smtClean="0"/>
              <a:pPr/>
              <a:t>11/14/23</a:t>
            </a:fld>
            <a:endParaRPr lang="en-NL" sz="1200"/>
          </a:p>
        </p:txBody>
      </p:sp>
      <p:sp>
        <p:nvSpPr>
          <p:cNvPr id="6" name="Slide Number Placeholder 5">
            <a:extLst>
              <a:ext uri="{FF2B5EF4-FFF2-40B4-BE49-F238E27FC236}">
                <a16:creationId xmlns:a16="http://schemas.microsoft.com/office/drawing/2014/main" id="{D5DB9CE3-246A-8B45-87F6-800E1DE13B0D}"/>
              </a:ext>
            </a:extLst>
          </p:cNvPr>
          <p:cNvSpPr>
            <a:spLocks noGrp="1"/>
          </p:cNvSpPr>
          <p:nvPr>
            <p:ph type="sldNum" sz="quarter" idx="12"/>
          </p:nvPr>
        </p:nvSpPr>
        <p:spPr>
          <a:xfrm>
            <a:off x="8515350" y="6356353"/>
            <a:ext cx="535075" cy="365125"/>
          </a:xfrm>
          <a:prstGeom prst="rect">
            <a:avLst/>
          </a:prstGeom>
        </p:spPr>
        <p:txBody>
          <a:bodyPr/>
          <a:lstStyle>
            <a:lvl1pPr algn="r">
              <a:defRPr sz="1200">
                <a:solidFill>
                  <a:srgbClr val="005193"/>
                </a:solidFill>
              </a:defRPr>
            </a:lvl1pPr>
          </a:lstStyle>
          <a:p>
            <a:fld id="{71382322-67A6-0442-9516-60E1168A043D}" type="slidenum">
              <a:rPr lang="en-NL" smtClean="0"/>
              <a:pPr/>
              <a:t>‹#›</a:t>
            </a:fld>
            <a:endParaRPr lang="en-NL" sz="1200"/>
          </a:p>
        </p:txBody>
      </p:sp>
      <p:sp>
        <p:nvSpPr>
          <p:cNvPr id="7" name="Title 1">
            <a:extLst>
              <a:ext uri="{FF2B5EF4-FFF2-40B4-BE49-F238E27FC236}">
                <a16:creationId xmlns:a16="http://schemas.microsoft.com/office/drawing/2014/main" id="{F47F2A04-6406-F040-845B-87B4D1339B37}"/>
              </a:ext>
            </a:extLst>
          </p:cNvPr>
          <p:cNvSpPr>
            <a:spLocks noGrp="1"/>
          </p:cNvSpPr>
          <p:nvPr>
            <p:ph type="title"/>
          </p:nvPr>
        </p:nvSpPr>
        <p:spPr>
          <a:xfrm>
            <a:off x="628650" y="573847"/>
            <a:ext cx="7886700" cy="609398"/>
          </a:xfrm>
          <a:prstGeom prst="rect">
            <a:avLst/>
          </a:prstGeom>
        </p:spPr>
        <p:txBody>
          <a:bodyPr/>
          <a:lstStyle/>
          <a:p>
            <a:r>
              <a:rPr lang="en-US"/>
              <a:t>Click to edit Master title style</a:t>
            </a:r>
            <a:endParaRPr lang="en-NL"/>
          </a:p>
        </p:txBody>
      </p:sp>
    </p:spTree>
    <p:extLst>
      <p:ext uri="{BB962C8B-B14F-4D97-AF65-F5344CB8AC3E}">
        <p14:creationId xmlns:p14="http://schemas.microsoft.com/office/powerpoint/2010/main" val="1465834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AC650C-FB72-E251-0E1D-D01DE0C7A2AF}"/>
              </a:ext>
            </a:extLst>
          </p:cNvPr>
          <p:cNvSpPr>
            <a:spLocks noGrp="1"/>
          </p:cNvSpPr>
          <p:nvPr>
            <p:ph type="dt" sz="half" idx="10"/>
          </p:nvPr>
        </p:nvSpPr>
        <p:spPr/>
        <p:txBody>
          <a:bodyPr/>
          <a:lstStyle/>
          <a:p>
            <a:fld id="{8EE8299E-F524-D94B-83FF-7F576AF7EF94}" type="datetimeFigureOut">
              <a:rPr lang="en-US" smtClean="0"/>
              <a:t>11/14/23</a:t>
            </a:fld>
            <a:endParaRPr lang="en-US"/>
          </a:p>
        </p:txBody>
      </p:sp>
      <p:sp>
        <p:nvSpPr>
          <p:cNvPr id="3" name="Footer Placeholder 2">
            <a:extLst>
              <a:ext uri="{FF2B5EF4-FFF2-40B4-BE49-F238E27FC236}">
                <a16:creationId xmlns:a16="http://schemas.microsoft.com/office/drawing/2014/main" id="{042BFA72-3CEC-0395-A63E-96A5BB9D32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863823-3004-2C0E-4B2F-EA3F45E711F2}"/>
              </a:ext>
            </a:extLst>
          </p:cNvPr>
          <p:cNvSpPr>
            <a:spLocks noGrp="1"/>
          </p:cNvSpPr>
          <p:nvPr>
            <p:ph type="sldNum" sz="quarter" idx="12"/>
          </p:nvPr>
        </p:nvSpPr>
        <p:spPr/>
        <p:txBody>
          <a:bodyPr/>
          <a:lstStyle/>
          <a:p>
            <a:fld id="{51A438D3-B0BA-024C-B993-7A23F2441E1F}" type="slidenum">
              <a:rPr lang="en-US" smtClean="0"/>
              <a:t>‹#›</a:t>
            </a:fld>
            <a:endParaRPr lang="en-US"/>
          </a:p>
        </p:txBody>
      </p:sp>
    </p:spTree>
    <p:extLst>
      <p:ext uri="{BB962C8B-B14F-4D97-AF65-F5344CB8AC3E}">
        <p14:creationId xmlns:p14="http://schemas.microsoft.com/office/powerpoint/2010/main" val="2018654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8"/>
            </p:custDataLst>
            <p:extLst>
              <p:ext uri="{D42A27DB-BD31-4B8C-83A1-F6EECF244321}">
                <p14:modId xmlns:p14="http://schemas.microsoft.com/office/powerpoint/2010/main" val="7983185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0" imgW="360" imgH="360" progId="TCLayout.ActiveDocument.1">
                  <p:embed/>
                </p:oleObj>
              </mc:Choice>
              <mc:Fallback>
                <p:oleObj name="think-cell Slide" r:id="rId10" imgW="360" imgH="360" progId="TCLayout.ActiveDocument.1">
                  <p:embed/>
                  <p:pic>
                    <p:nvPicPr>
                      <p:cNvPr id="6" name="Object 5" hidden="1"/>
                      <p:cNvPicPr/>
                      <p:nvPr/>
                    </p:nvPicPr>
                    <p:blipFill>
                      <a:blip r:embed="rId11"/>
                      <a:stretch>
                        <a:fillRect/>
                      </a:stretch>
                    </p:blipFill>
                    <p:spPr>
                      <a:xfrm>
                        <a:off x="1588" y="1588"/>
                        <a:ext cx="1587" cy="1587"/>
                      </a:xfrm>
                      <a:prstGeom prst="rect">
                        <a:avLst/>
                      </a:prstGeom>
                    </p:spPr>
                  </p:pic>
                </p:oleObj>
              </mc:Fallback>
            </mc:AlternateContent>
          </a:graphicData>
        </a:graphic>
      </p:graphicFrame>
      <p:sp>
        <p:nvSpPr>
          <p:cNvPr id="4" name="Rectangle 3" hidden="1"/>
          <p:cNvSpPr/>
          <p:nvPr userDrawn="1">
            <p:custDataLst>
              <p:tags r:id="rId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000" b="1" i="0" baseline="0">
              <a:latin typeface="Calibri" panose="020F0502020204030204" pitchFamily="34" charset="0"/>
              <a:ea typeface="+mj-ea"/>
              <a:cs typeface="Arial" panose="020B0604020202020204" pitchFamily="34" charset="0"/>
              <a:sym typeface="Calibri" panose="020F0502020204030204" pitchFamily="34" charset="0"/>
            </a:endParaRPr>
          </a:p>
        </p:txBody>
      </p:sp>
      <p:sp>
        <p:nvSpPr>
          <p:cNvPr id="2" name="Title Placeholder 1"/>
          <p:cNvSpPr>
            <a:spLocks noGrp="1"/>
          </p:cNvSpPr>
          <p:nvPr>
            <p:ph type="title"/>
          </p:nvPr>
        </p:nvSpPr>
        <p:spPr>
          <a:xfrm>
            <a:off x="132080" y="318"/>
            <a:ext cx="9011920" cy="87344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2080" y="1168400"/>
            <a:ext cx="8879840" cy="49577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4"/>
          </p:nvPr>
        </p:nvSpPr>
        <p:spPr>
          <a:xfrm>
            <a:off x="6954520" y="6665950"/>
            <a:ext cx="2057400" cy="198079"/>
          </a:xfrm>
          <a:prstGeom prst="rect">
            <a:avLst/>
          </a:prstGeom>
        </p:spPr>
        <p:txBody>
          <a:bodyPr vert="horz" lIns="91440" tIns="45720" rIns="91440" bIns="45720" rtlCol="0" anchor="ctr"/>
          <a:lstStyle>
            <a:lvl1pPr algn="r">
              <a:defRPr sz="1200" b="1">
                <a:solidFill>
                  <a:schemeClr val="bg1">
                    <a:lumMod val="50000"/>
                  </a:schemeClr>
                </a:solidFill>
              </a:defRPr>
            </a:lvl1pPr>
          </a:lstStyle>
          <a:p>
            <a:fld id="{14276ADC-1A6C-44C3-8888-8B0CFEE69D83}" type="slidenum">
              <a:rPr lang="en-US" smtClean="0"/>
              <a:pPr/>
              <a:t>‹#›</a:t>
            </a:fld>
            <a:endParaRPr lang="en-US"/>
          </a:p>
        </p:txBody>
      </p:sp>
    </p:spTree>
    <p:extLst>
      <p:ext uri="{BB962C8B-B14F-4D97-AF65-F5344CB8AC3E}">
        <p14:creationId xmlns:p14="http://schemas.microsoft.com/office/powerpoint/2010/main" val="302058678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13" r:id="rId3"/>
    <p:sldLayoutId id="2147483715" r:id="rId4"/>
    <p:sldLayoutId id="2147483716" r:id="rId5"/>
    <p:sldLayoutId id="2147483717" r:id="rId6"/>
  </p:sldLayoutIdLst>
  <p:hf hdr="0" ftr="0" dt="0"/>
  <p:txStyles>
    <p:titleStyle>
      <a:lvl1pPr algn="l" defTabSz="914400" rtl="0" eaLnBrk="1" latinLnBrk="0" hangingPunct="1">
        <a:spcBef>
          <a:spcPct val="0"/>
        </a:spcBef>
        <a:buNone/>
        <a:defRPr sz="2000" b="1" kern="1200">
          <a:solidFill>
            <a:schemeClr val="bg2">
              <a:lumMod val="25000"/>
            </a:schemeClr>
          </a:solidFill>
          <a:latin typeface="+mj-lt"/>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5.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0.xml"/><Relationship Id="rId16"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7.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65D379-EEEE-B245-8EA1-F27C2383B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900" y="5943238"/>
            <a:ext cx="3009900" cy="673100"/>
          </a:xfrm>
          <a:prstGeom prst="rect">
            <a:avLst/>
          </a:prstGeom>
        </p:spPr>
      </p:pic>
      <p:sp>
        <p:nvSpPr>
          <p:cNvPr id="8" name="Rectangle 7">
            <a:extLst>
              <a:ext uri="{FF2B5EF4-FFF2-40B4-BE49-F238E27FC236}">
                <a16:creationId xmlns:a16="http://schemas.microsoft.com/office/drawing/2014/main" id="{D896C9EF-5155-767C-3215-9469D09BA627}"/>
              </a:ext>
            </a:extLst>
          </p:cNvPr>
          <p:cNvSpPr/>
          <p:nvPr/>
        </p:nvSpPr>
        <p:spPr>
          <a:xfrm>
            <a:off x="0" y="14590"/>
            <a:ext cx="9144000" cy="5593988"/>
          </a:xfrm>
          <a:prstGeom prst="rect">
            <a:avLst/>
          </a:prstGeom>
          <a:gradFill>
            <a:gsLst>
              <a:gs pos="50000">
                <a:srgbClr val="2E2E2F"/>
              </a:gs>
              <a:gs pos="100000">
                <a:srgbClr val="4F79B8"/>
              </a:gs>
              <a:gs pos="0">
                <a:srgbClr val="2D2E2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dirty="0"/>
          </a:p>
        </p:txBody>
      </p:sp>
      <p:pic>
        <p:nvPicPr>
          <p:cNvPr id="10" name="Picture 9" descr="Nightewc200607028-002912-2[1].jpg">
            <a:extLst>
              <a:ext uri="{FF2B5EF4-FFF2-40B4-BE49-F238E27FC236}">
                <a16:creationId xmlns:a16="http://schemas.microsoft.com/office/drawing/2014/main" id="{24316E57-7870-AC44-A784-EB6DA71F3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53" y="2564035"/>
            <a:ext cx="4582089" cy="3044543"/>
          </a:xfrm>
          <a:prstGeom prst="rect">
            <a:avLst/>
          </a:prstGeom>
        </p:spPr>
      </p:pic>
      <p:sp>
        <p:nvSpPr>
          <p:cNvPr id="3" name="Title 5">
            <a:extLst>
              <a:ext uri="{FF2B5EF4-FFF2-40B4-BE49-F238E27FC236}">
                <a16:creationId xmlns:a16="http://schemas.microsoft.com/office/drawing/2014/main" id="{D3D061CF-504E-8D68-8759-F0B726E681AB}"/>
              </a:ext>
            </a:extLst>
          </p:cNvPr>
          <p:cNvSpPr txBox="1">
            <a:spLocks/>
          </p:cNvSpPr>
          <p:nvPr/>
        </p:nvSpPr>
        <p:spPr>
          <a:xfrm>
            <a:off x="1" y="1143000"/>
            <a:ext cx="9153042"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kern="1200">
                <a:solidFill>
                  <a:schemeClr val="bg2">
                    <a:lumMod val="25000"/>
                  </a:schemeClr>
                </a:solidFill>
                <a:latin typeface="+mj-lt"/>
                <a:ea typeface="+mj-ea"/>
                <a:cs typeface="Arial" panose="020B0604020202020204" pitchFamily="34" charset="0"/>
              </a:defRPr>
            </a:lvl1pPr>
          </a:lstStyle>
          <a:p>
            <a:pPr algn="ctr"/>
            <a:r>
              <a:rPr lang="en-US" sz="2800" dirty="0">
                <a:solidFill>
                  <a:schemeClr val="bg1"/>
                </a:solidFill>
                <a:effectLst/>
                <a:latin typeface="Calibri" panose="020F0502020204030204" pitchFamily="34" charset="0"/>
              </a:rPr>
              <a:t>Sickle Cell Research: On the Cutting Edge of Rare Disease Treatment Innovation </a:t>
            </a:r>
          </a:p>
          <a:p>
            <a:pPr marL="0" marR="0" algn="ctr">
              <a:spcBef>
                <a:spcPts val="0"/>
              </a:spcBef>
              <a:spcAft>
                <a:spcPts val="0"/>
              </a:spcAft>
            </a:pPr>
            <a:endParaRPr lang="en-US" sz="2800" dirty="0">
              <a:solidFill>
                <a:schemeClr val="bg1"/>
              </a:solidFill>
              <a:latin typeface="Calibri" panose="020F0502020204030204" pitchFamily="34" charset="0"/>
              <a:ea typeface="Calibri" panose="020F0502020204030204" pitchFamily="34" charset="0"/>
            </a:endParaRPr>
          </a:p>
          <a:p>
            <a:pPr marL="0" marR="0" algn="ctr">
              <a:spcBef>
                <a:spcPts val="0"/>
              </a:spcBef>
              <a:spcAft>
                <a:spcPts val="0"/>
              </a:spcAft>
            </a:pPr>
            <a:r>
              <a:rPr lang="en-US" sz="2400" dirty="0">
                <a:solidFill>
                  <a:schemeClr val="bg1"/>
                </a:solidFill>
                <a:effectLst/>
                <a:latin typeface="Calibri" panose="020F0502020204030204" pitchFamily="34" charset="0"/>
                <a:ea typeface="Calibri" panose="020F0502020204030204" pitchFamily="34" charset="0"/>
              </a:rPr>
              <a:t>Stefano Rivella, PhD</a:t>
            </a:r>
          </a:p>
          <a:p>
            <a:pPr algn="ctr">
              <a:spcBef>
                <a:spcPts val="0"/>
              </a:spcBef>
            </a:pPr>
            <a:r>
              <a:rPr lang="en-US" sz="1800" dirty="0">
                <a:solidFill>
                  <a:schemeClr val="bg1"/>
                </a:solidFill>
                <a:effectLst/>
                <a:latin typeface="Avenir Book" panose="02000503020000020003" pitchFamily="2" charset="0"/>
                <a:ea typeface="Times New Roman" panose="02020603050405020304" pitchFamily="18" charset="0"/>
                <a:cs typeface="Calibri" panose="020F0502020204030204" pitchFamily="34" charset="0"/>
              </a:rPr>
              <a:t>Kwame Ohene-</a:t>
            </a:r>
            <a:r>
              <a:rPr lang="en-US" sz="1800" dirty="0" err="1">
                <a:solidFill>
                  <a:schemeClr val="bg1"/>
                </a:solidFill>
                <a:effectLst/>
                <a:latin typeface="Avenir Book" panose="02000503020000020003" pitchFamily="2" charset="0"/>
                <a:ea typeface="Times New Roman" panose="02020603050405020304" pitchFamily="18" charset="0"/>
                <a:cs typeface="Calibri" panose="020F0502020204030204" pitchFamily="34" charset="0"/>
              </a:rPr>
              <a:t>Frempong</a:t>
            </a:r>
            <a:r>
              <a:rPr lang="en-US" sz="1800" dirty="0">
                <a:solidFill>
                  <a:schemeClr val="bg1"/>
                </a:solidFill>
                <a:effectLst/>
                <a:latin typeface="Avenir Book" panose="02000503020000020003" pitchFamily="2" charset="0"/>
                <a:ea typeface="Times New Roman" panose="02020603050405020304" pitchFamily="18" charset="0"/>
                <a:cs typeface="Calibri" panose="020F0502020204030204" pitchFamily="34" charset="0"/>
              </a:rPr>
              <a:t> Chair on Sickle Cell Anemia</a:t>
            </a:r>
            <a:endParaRPr lang="en-US" sz="2400" dirty="0">
              <a:solidFill>
                <a:schemeClr val="bg1"/>
              </a:solidFill>
              <a:effectLst/>
              <a:latin typeface="Calibri" panose="020F0502020204030204" pitchFamily="34" charset="0"/>
              <a:ea typeface="Calibri" panose="020F0502020204030204" pitchFamily="34" charset="0"/>
            </a:endParaRPr>
          </a:p>
          <a:p>
            <a:pPr algn="ctr">
              <a:spcBef>
                <a:spcPts val="0"/>
              </a:spcBef>
            </a:pPr>
            <a:r>
              <a:rPr lang="en-US" sz="1800" dirty="0">
                <a:solidFill>
                  <a:schemeClr val="bg1"/>
                </a:solidFill>
                <a:effectLst/>
                <a:latin typeface="Avenir Book" panose="02000503020000020003" pitchFamily="2" charset="0"/>
                <a:ea typeface="Times New Roman" panose="02020603050405020304" pitchFamily="18" charset="0"/>
                <a:cs typeface="Calibri" panose="020F0502020204030204" pitchFamily="34" charset="0"/>
              </a:rPr>
              <a:t>Scientific Director of The Sickle Cell and Red Cell Disorders Curative Therapy Center (</a:t>
            </a:r>
            <a:r>
              <a:rPr lang="en-US" sz="1800" dirty="0" err="1">
                <a:solidFill>
                  <a:schemeClr val="bg1"/>
                </a:solidFill>
                <a:effectLst/>
                <a:latin typeface="Avenir Book" panose="02000503020000020003" pitchFamily="2" charset="0"/>
                <a:ea typeface="Times New Roman" panose="02020603050405020304" pitchFamily="18" charset="0"/>
                <a:cs typeface="Calibri" panose="020F0502020204030204" pitchFamily="34" charset="0"/>
              </a:rPr>
              <a:t>CuRED</a:t>
            </a:r>
            <a:r>
              <a:rPr lang="en-US" sz="1800" dirty="0">
                <a:solidFill>
                  <a:schemeClr val="bg1"/>
                </a:solidFill>
                <a:effectLst/>
                <a:latin typeface="Avenir Book" panose="02000503020000020003" pitchFamily="2" charset="0"/>
                <a:ea typeface="Times New Roman" panose="02020603050405020304" pitchFamily="18" charset="0"/>
                <a:cs typeface="Calibri" panose="020F0502020204030204" pitchFamily="34" charset="0"/>
              </a:rPr>
              <a:t>)</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endParaRPr lang="en-US" sz="2400" dirty="0">
              <a:solidFill>
                <a:schemeClr val="bg1"/>
              </a:solidFill>
              <a:effectLst/>
              <a:latin typeface="Calibri" panose="020F0502020204030204" pitchFamily="34" charset="0"/>
              <a:ea typeface="Calibri" panose="020F0502020204030204" pitchFamily="34" charset="0"/>
            </a:endParaRPr>
          </a:p>
        </p:txBody>
      </p:sp>
      <p:pic>
        <p:nvPicPr>
          <p:cNvPr id="11" name="Picture 10">
            <a:extLst>
              <a:ext uri="{FF2B5EF4-FFF2-40B4-BE49-F238E27FC236}">
                <a16:creationId xmlns:a16="http://schemas.microsoft.com/office/drawing/2014/main" id="{9945C82D-1005-8D41-B84A-B4E16EF1974D}"/>
              </a:ext>
            </a:extLst>
          </p:cNvPr>
          <p:cNvPicPr>
            <a:picLocks noChangeAspect="1"/>
          </p:cNvPicPr>
          <p:nvPr/>
        </p:nvPicPr>
        <p:blipFill>
          <a:blip r:embed="rId5">
            <a:lum bright="70000" contrast="-70000"/>
          </a:blip>
          <a:stretch>
            <a:fillRect/>
          </a:stretch>
        </p:blipFill>
        <p:spPr>
          <a:xfrm>
            <a:off x="5120482" y="3338210"/>
            <a:ext cx="4023518" cy="3384188"/>
          </a:xfrm>
          <a:prstGeom prst="rect">
            <a:avLst/>
          </a:prstGeom>
        </p:spPr>
      </p:pic>
      <p:pic>
        <p:nvPicPr>
          <p:cNvPr id="13" name="Picture 12">
            <a:extLst>
              <a:ext uri="{FF2B5EF4-FFF2-40B4-BE49-F238E27FC236}">
                <a16:creationId xmlns:a16="http://schemas.microsoft.com/office/drawing/2014/main" id="{36BC838D-90C2-E443-82E1-F2CAE00D2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9800" y="5936888"/>
            <a:ext cx="2921000" cy="685800"/>
          </a:xfrm>
          <a:prstGeom prst="rect">
            <a:avLst/>
          </a:prstGeom>
        </p:spPr>
      </p:pic>
      <p:grpSp>
        <p:nvGrpSpPr>
          <p:cNvPr id="14" name="Group 13">
            <a:extLst>
              <a:ext uri="{FF2B5EF4-FFF2-40B4-BE49-F238E27FC236}">
                <a16:creationId xmlns:a16="http://schemas.microsoft.com/office/drawing/2014/main" id="{1D91777D-7383-B74E-8D72-961CC0A17ACC}"/>
              </a:ext>
            </a:extLst>
          </p:cNvPr>
          <p:cNvGrpSpPr>
            <a:grpSpLocks noChangeAspect="1"/>
          </p:cNvGrpSpPr>
          <p:nvPr/>
        </p:nvGrpSpPr>
        <p:grpSpPr>
          <a:xfrm>
            <a:off x="4608142" y="2882201"/>
            <a:ext cx="2312003" cy="1236248"/>
            <a:chOff x="6096000" y="5249090"/>
            <a:chExt cx="3072561" cy="1642922"/>
          </a:xfrm>
        </p:grpSpPr>
        <p:pic>
          <p:nvPicPr>
            <p:cNvPr id="15" name="Picture 14">
              <a:extLst>
                <a:ext uri="{FF2B5EF4-FFF2-40B4-BE49-F238E27FC236}">
                  <a16:creationId xmlns:a16="http://schemas.microsoft.com/office/drawing/2014/main" id="{467BA2EB-1146-B544-9571-0F38140B72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5249090"/>
              <a:ext cx="1803207" cy="1642922"/>
            </a:xfrm>
            <a:prstGeom prst="rect">
              <a:avLst/>
            </a:prstGeom>
          </p:spPr>
        </p:pic>
        <p:sp>
          <p:nvSpPr>
            <p:cNvPr id="16" name="TextBox 15">
              <a:extLst>
                <a:ext uri="{FF2B5EF4-FFF2-40B4-BE49-F238E27FC236}">
                  <a16:creationId xmlns:a16="http://schemas.microsoft.com/office/drawing/2014/main" id="{C726B696-900F-2042-A081-9488F47B1C8B}"/>
                </a:ext>
              </a:extLst>
            </p:cNvPr>
            <p:cNvSpPr txBox="1"/>
            <p:nvPr/>
          </p:nvSpPr>
          <p:spPr>
            <a:xfrm>
              <a:off x="7061894" y="5304675"/>
              <a:ext cx="2106667" cy="384721"/>
            </a:xfrm>
            <a:prstGeom prst="rect">
              <a:avLst/>
            </a:prstGeom>
            <a:noFill/>
          </p:spPr>
          <p:txBody>
            <a:bodyPr wrap="none" rtlCol="0">
              <a:spAutoFit/>
            </a:bodyPr>
            <a:lstStyle/>
            <a:p>
              <a:r>
                <a:rPr lang="en-US">
                  <a:solidFill>
                    <a:srgbClr val="30C3F0"/>
                  </a:solidFill>
                  <a:latin typeface="Baloo" panose="03080902040302020200" pitchFamily="66" charset="77"/>
                  <a:cs typeface="Baloo" panose="03080902040302020200" pitchFamily="66" charset="77"/>
                </a:rPr>
                <a:t>Frontier Program</a:t>
              </a:r>
            </a:p>
          </p:txBody>
        </p:sp>
      </p:grpSp>
      <p:pic>
        <p:nvPicPr>
          <p:cNvPr id="2" name="Picture 1" descr="Text&#10;&#10;Description automatically generated">
            <a:extLst>
              <a:ext uri="{FF2B5EF4-FFF2-40B4-BE49-F238E27FC236}">
                <a16:creationId xmlns:a16="http://schemas.microsoft.com/office/drawing/2014/main" id="{27B74602-8EAF-9A96-3DDD-44F4485A53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7005" y="2966925"/>
            <a:ext cx="1875773" cy="1066801"/>
          </a:xfrm>
          <a:prstGeom prst="rect">
            <a:avLst/>
          </a:prstGeom>
        </p:spPr>
      </p:pic>
    </p:spTree>
    <p:extLst>
      <p:ext uri="{BB962C8B-B14F-4D97-AF65-F5344CB8AC3E}">
        <p14:creationId xmlns:p14="http://schemas.microsoft.com/office/powerpoint/2010/main" val="865178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2"/>
          <p:cNvGrpSpPr>
            <a:grpSpLocks/>
          </p:cNvGrpSpPr>
          <p:nvPr/>
        </p:nvGrpSpPr>
        <p:grpSpPr bwMode="auto">
          <a:xfrm rot="10800000" flipV="1">
            <a:off x="2235200" y="4202114"/>
            <a:ext cx="454378" cy="369887"/>
            <a:chOff x="3499" y="3368"/>
            <a:chExt cx="144" cy="148"/>
          </a:xfrm>
        </p:grpSpPr>
        <p:sp>
          <p:nvSpPr>
            <p:cNvPr id="28751" name="Line 3"/>
            <p:cNvSpPr>
              <a:spLocks noChangeShapeType="1"/>
            </p:cNvSpPr>
            <p:nvPr/>
          </p:nvSpPr>
          <p:spPr bwMode="auto">
            <a:xfrm flipV="1">
              <a:off x="3643" y="3371"/>
              <a:ext cx="0" cy="144"/>
            </a:xfrm>
            <a:prstGeom prst="line">
              <a:avLst/>
            </a:prstGeom>
            <a:noFill/>
            <a:ln w="28575">
              <a:solidFill>
                <a:srgbClr val="000000"/>
              </a:solidFill>
              <a:round/>
              <a:headEnd/>
              <a:tailEnd/>
            </a:ln>
          </p:spPr>
          <p:txBody>
            <a:bodyPr wrap="none" anchor="ctr"/>
            <a:lstStyle/>
            <a:p>
              <a:pPr>
                <a:defRPr/>
              </a:pPr>
              <a:endParaRPr lang="en-US">
                <a:latin typeface="Arial"/>
                <a:ea typeface="+mn-ea"/>
                <a:cs typeface="Arial"/>
              </a:endParaRPr>
            </a:p>
          </p:txBody>
        </p:sp>
        <p:sp>
          <p:nvSpPr>
            <p:cNvPr id="28752" name="Line 4"/>
            <p:cNvSpPr>
              <a:spLocks noChangeShapeType="1"/>
            </p:cNvSpPr>
            <p:nvPr/>
          </p:nvSpPr>
          <p:spPr bwMode="auto">
            <a:xfrm flipH="1">
              <a:off x="3499" y="3368"/>
              <a:ext cx="144" cy="0"/>
            </a:xfrm>
            <a:prstGeom prst="line">
              <a:avLst/>
            </a:prstGeom>
            <a:noFill/>
            <a:ln w="28575">
              <a:solidFill>
                <a:srgbClr val="000000"/>
              </a:solidFill>
              <a:round/>
              <a:headEnd/>
              <a:tailEnd type="triangle" w="med" len="med"/>
            </a:ln>
          </p:spPr>
          <p:txBody>
            <a:bodyPr wrap="none" anchor="ctr"/>
            <a:lstStyle/>
            <a:p>
              <a:pPr>
                <a:defRPr/>
              </a:pPr>
              <a:endParaRPr lang="en-US">
                <a:latin typeface="Arial"/>
                <a:ea typeface="+mn-ea"/>
                <a:cs typeface="Arial"/>
              </a:endParaRPr>
            </a:p>
          </p:txBody>
        </p:sp>
      </p:grpSp>
      <p:sp>
        <p:nvSpPr>
          <p:cNvPr id="427013" name="Line 5"/>
          <p:cNvSpPr>
            <a:spLocks noChangeShapeType="1"/>
          </p:cNvSpPr>
          <p:nvPr/>
        </p:nvSpPr>
        <p:spPr bwMode="auto">
          <a:xfrm>
            <a:off x="7653867" y="2133600"/>
            <a:ext cx="880533" cy="2362200"/>
          </a:xfrm>
          <a:prstGeom prst="line">
            <a:avLst/>
          </a:prstGeom>
          <a:noFill/>
          <a:ln w="12700">
            <a:solidFill>
              <a:srgbClr val="000000"/>
            </a:solidFill>
            <a:round/>
            <a:headEnd/>
            <a:tailEnd/>
          </a:ln>
          <a:effectLst/>
        </p:spPr>
        <p:txBody>
          <a:bodyPr wrap="none" anchor="ctr"/>
          <a:lstStyle/>
          <a:p>
            <a:pPr>
              <a:defRPr/>
            </a:pPr>
            <a:endParaRPr lang="en-US">
              <a:latin typeface="Arial"/>
              <a:ea typeface="+mn-ea"/>
              <a:cs typeface="Arial"/>
            </a:endParaRPr>
          </a:p>
        </p:txBody>
      </p:sp>
      <p:sp>
        <p:nvSpPr>
          <p:cNvPr id="32772" name="Rectangle 7"/>
          <p:cNvSpPr>
            <a:spLocks noChangeArrowheads="1"/>
          </p:cNvSpPr>
          <p:nvPr/>
        </p:nvSpPr>
        <p:spPr bwMode="auto">
          <a:xfrm>
            <a:off x="0" y="137064"/>
            <a:ext cx="91440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spcBef>
                <a:spcPct val="50000"/>
              </a:spcBef>
            </a:pPr>
            <a:r>
              <a:rPr lang="en-US" sz="4000" b="1" i="0" dirty="0">
                <a:solidFill>
                  <a:srgbClr val="000000"/>
                </a:solidFill>
                <a:latin typeface="Arial" charset="0"/>
                <a:cs typeface="Arial" charset="0"/>
              </a:rPr>
              <a:t>Human </a:t>
            </a:r>
            <a:r>
              <a:rPr lang="en-US" sz="4000" b="1" i="0" dirty="0" err="1">
                <a:solidFill>
                  <a:srgbClr val="000000"/>
                </a:solidFill>
                <a:latin typeface="Arial" charset="0"/>
                <a:cs typeface="Arial" charset="0"/>
              </a:rPr>
              <a:t>ß</a:t>
            </a:r>
            <a:r>
              <a:rPr lang="en-US" sz="4000" b="1" i="0" dirty="0">
                <a:solidFill>
                  <a:srgbClr val="000000"/>
                </a:solidFill>
                <a:latin typeface="Arial" charset="0"/>
                <a:cs typeface="Arial" charset="0"/>
              </a:rPr>
              <a:t>-globin gene</a:t>
            </a:r>
          </a:p>
        </p:txBody>
      </p:sp>
      <p:sp>
        <p:nvSpPr>
          <p:cNvPr id="427017" name="Rectangle 9"/>
          <p:cNvSpPr>
            <a:spLocks noChangeArrowheads="1"/>
          </p:cNvSpPr>
          <p:nvPr/>
        </p:nvSpPr>
        <p:spPr bwMode="auto">
          <a:xfrm>
            <a:off x="815622" y="2006600"/>
            <a:ext cx="7484533" cy="120650"/>
          </a:xfrm>
          <a:prstGeom prst="rect">
            <a:avLst/>
          </a:prstGeom>
          <a:solidFill>
            <a:srgbClr val="A3F25F"/>
          </a:solidFill>
          <a:ln w="12700">
            <a:solidFill>
              <a:srgbClr val="000090"/>
            </a:solidFill>
            <a:miter lim="800000"/>
            <a:headEnd/>
            <a:tailEnd/>
          </a:ln>
          <a:effectLst/>
        </p:spPr>
        <p:txBody>
          <a:bodyPr wrap="none" anchor="ctr"/>
          <a:lstStyle/>
          <a:p>
            <a:pPr>
              <a:defRPr/>
            </a:pPr>
            <a:endParaRPr lang="en-US">
              <a:latin typeface="Arial"/>
              <a:ea typeface="+mn-ea"/>
              <a:cs typeface="Arial"/>
            </a:endParaRPr>
          </a:p>
        </p:txBody>
      </p:sp>
      <p:sp>
        <p:nvSpPr>
          <p:cNvPr id="427018" name="Rectangle 10"/>
          <p:cNvSpPr>
            <a:spLocks noChangeArrowheads="1"/>
          </p:cNvSpPr>
          <p:nvPr/>
        </p:nvSpPr>
        <p:spPr bwMode="auto">
          <a:xfrm>
            <a:off x="7318022" y="2006600"/>
            <a:ext cx="316089" cy="120650"/>
          </a:xfrm>
          <a:prstGeom prst="rect">
            <a:avLst/>
          </a:prstGeom>
          <a:solidFill>
            <a:srgbClr val="FF3300"/>
          </a:solidFill>
          <a:ln w="12700">
            <a:solidFill>
              <a:srgbClr val="000090"/>
            </a:solidFill>
            <a:miter lim="800000"/>
            <a:headEnd/>
            <a:tailEnd/>
          </a:ln>
          <a:effectLst/>
        </p:spPr>
        <p:txBody>
          <a:bodyPr wrap="none" anchor="ctr"/>
          <a:lstStyle/>
          <a:p>
            <a:pPr>
              <a:defRPr/>
            </a:pPr>
            <a:endParaRPr lang="en-US">
              <a:latin typeface="Arial"/>
              <a:ea typeface="+mn-ea"/>
              <a:cs typeface="Arial"/>
            </a:endParaRPr>
          </a:p>
        </p:txBody>
      </p:sp>
      <p:sp>
        <p:nvSpPr>
          <p:cNvPr id="427019" name="Rectangle 11" descr="Wide downward diagonal"/>
          <p:cNvSpPr>
            <a:spLocks noChangeArrowheads="1"/>
          </p:cNvSpPr>
          <p:nvPr/>
        </p:nvSpPr>
        <p:spPr bwMode="auto">
          <a:xfrm>
            <a:off x="2026356" y="2006600"/>
            <a:ext cx="303389" cy="120650"/>
          </a:xfrm>
          <a:prstGeom prst="rect">
            <a:avLst/>
          </a:prstGeom>
          <a:pattFill prst="wdDnDiag">
            <a:fgClr>
              <a:srgbClr val="3365FB"/>
            </a:fgClr>
            <a:bgClr>
              <a:schemeClr val="bg1"/>
            </a:bgClr>
          </a:pattFill>
          <a:ln w="12700">
            <a:solidFill>
              <a:srgbClr val="000090"/>
            </a:solidFill>
            <a:miter lim="800000"/>
            <a:headEnd/>
            <a:tailEnd/>
          </a:ln>
          <a:effectLst/>
        </p:spPr>
        <p:txBody>
          <a:bodyPr wrap="none" anchor="ctr"/>
          <a:lstStyle/>
          <a:p>
            <a:pPr>
              <a:defRPr/>
            </a:pPr>
            <a:endParaRPr lang="en-US">
              <a:latin typeface="Arial"/>
              <a:ea typeface="+mn-ea"/>
              <a:cs typeface="Arial"/>
            </a:endParaRPr>
          </a:p>
        </p:txBody>
      </p:sp>
      <p:sp>
        <p:nvSpPr>
          <p:cNvPr id="427020" name="Rectangle 12" descr="Wide downward diagonal"/>
          <p:cNvSpPr>
            <a:spLocks noChangeArrowheads="1"/>
          </p:cNvSpPr>
          <p:nvPr/>
        </p:nvSpPr>
        <p:spPr bwMode="auto">
          <a:xfrm>
            <a:off x="1413933" y="2006600"/>
            <a:ext cx="300567" cy="120650"/>
          </a:xfrm>
          <a:prstGeom prst="rect">
            <a:avLst/>
          </a:prstGeom>
          <a:pattFill prst="wdDnDiag">
            <a:fgClr>
              <a:srgbClr val="FE9B03"/>
            </a:fgClr>
            <a:bgClr>
              <a:schemeClr val="bg1"/>
            </a:bgClr>
          </a:pattFill>
          <a:ln w="12700">
            <a:solidFill>
              <a:srgbClr val="000090"/>
            </a:solidFill>
            <a:miter lim="800000"/>
            <a:headEnd/>
            <a:tailEnd/>
          </a:ln>
          <a:effectLst/>
        </p:spPr>
        <p:txBody>
          <a:bodyPr wrap="none" anchor="ctr"/>
          <a:lstStyle/>
          <a:p>
            <a:pPr>
              <a:defRPr/>
            </a:pPr>
            <a:endParaRPr lang="en-US">
              <a:latin typeface="Arial"/>
              <a:ea typeface="+mn-ea"/>
              <a:cs typeface="Arial"/>
            </a:endParaRPr>
          </a:p>
        </p:txBody>
      </p:sp>
      <p:sp>
        <p:nvSpPr>
          <p:cNvPr id="427021" name="Rectangle 13" descr="Wide downward diagonal"/>
          <p:cNvSpPr>
            <a:spLocks noChangeArrowheads="1"/>
          </p:cNvSpPr>
          <p:nvPr/>
        </p:nvSpPr>
        <p:spPr bwMode="auto">
          <a:xfrm>
            <a:off x="1104901" y="2006600"/>
            <a:ext cx="303388" cy="120650"/>
          </a:xfrm>
          <a:prstGeom prst="rect">
            <a:avLst/>
          </a:prstGeom>
          <a:pattFill prst="wdDnDiag">
            <a:fgClr>
              <a:srgbClr val="00279F"/>
            </a:fgClr>
            <a:bgClr>
              <a:schemeClr val="bg1"/>
            </a:bgClr>
          </a:pattFill>
          <a:ln w="12700">
            <a:solidFill>
              <a:srgbClr val="000090"/>
            </a:solidFill>
            <a:miter lim="800000"/>
            <a:headEnd/>
            <a:tailEnd/>
          </a:ln>
          <a:effectLst/>
        </p:spPr>
        <p:txBody>
          <a:bodyPr wrap="none" anchor="ctr"/>
          <a:lstStyle/>
          <a:p>
            <a:pPr>
              <a:defRPr/>
            </a:pPr>
            <a:endParaRPr lang="en-US">
              <a:latin typeface="Arial"/>
              <a:ea typeface="+mn-ea"/>
              <a:cs typeface="Arial"/>
            </a:endParaRPr>
          </a:p>
        </p:txBody>
      </p:sp>
      <p:sp>
        <p:nvSpPr>
          <p:cNvPr id="427022" name="Rectangle 14" descr="Wide downward diagonal"/>
          <p:cNvSpPr>
            <a:spLocks noChangeArrowheads="1"/>
          </p:cNvSpPr>
          <p:nvPr/>
        </p:nvSpPr>
        <p:spPr bwMode="auto">
          <a:xfrm>
            <a:off x="815622" y="2006600"/>
            <a:ext cx="289278" cy="120650"/>
          </a:xfrm>
          <a:prstGeom prst="rect">
            <a:avLst/>
          </a:prstGeom>
          <a:pattFill prst="wdDnDiag">
            <a:fgClr>
              <a:srgbClr val="00FF00"/>
            </a:fgClr>
            <a:bgClr>
              <a:schemeClr val="bg1"/>
            </a:bgClr>
          </a:pattFill>
          <a:ln w="12700">
            <a:solidFill>
              <a:srgbClr val="000090"/>
            </a:solidFill>
            <a:miter lim="800000"/>
            <a:headEnd/>
            <a:tailEnd/>
          </a:ln>
          <a:effectLst/>
        </p:spPr>
        <p:txBody>
          <a:bodyPr wrap="none" anchor="ctr"/>
          <a:lstStyle/>
          <a:p>
            <a:pPr>
              <a:defRPr/>
            </a:pPr>
            <a:endParaRPr lang="en-US">
              <a:latin typeface="Arial"/>
              <a:ea typeface="+mn-ea"/>
              <a:cs typeface="Arial"/>
            </a:endParaRPr>
          </a:p>
        </p:txBody>
      </p:sp>
      <p:sp>
        <p:nvSpPr>
          <p:cNvPr id="427023" name="Rectangle 15" descr="Wide downward diagonal"/>
          <p:cNvSpPr>
            <a:spLocks noChangeArrowheads="1"/>
          </p:cNvSpPr>
          <p:nvPr/>
        </p:nvSpPr>
        <p:spPr bwMode="auto">
          <a:xfrm>
            <a:off x="1713089" y="2006600"/>
            <a:ext cx="307622" cy="120650"/>
          </a:xfrm>
          <a:prstGeom prst="rect">
            <a:avLst/>
          </a:prstGeom>
          <a:pattFill prst="wdDnDiag">
            <a:fgClr>
              <a:srgbClr val="FAFD00"/>
            </a:fgClr>
            <a:bgClr>
              <a:schemeClr val="bg1"/>
            </a:bgClr>
          </a:pattFill>
          <a:ln w="12700">
            <a:solidFill>
              <a:srgbClr val="000090"/>
            </a:solidFill>
            <a:miter lim="800000"/>
            <a:headEnd/>
            <a:tailEnd/>
          </a:ln>
          <a:effectLst/>
        </p:spPr>
        <p:txBody>
          <a:bodyPr wrap="none" anchor="ctr"/>
          <a:lstStyle/>
          <a:p>
            <a:pPr>
              <a:defRPr/>
            </a:pPr>
            <a:endParaRPr lang="en-US">
              <a:latin typeface="Arial"/>
              <a:ea typeface="+mn-ea"/>
              <a:cs typeface="Arial"/>
            </a:endParaRPr>
          </a:p>
        </p:txBody>
      </p:sp>
      <p:grpSp>
        <p:nvGrpSpPr>
          <p:cNvPr id="32780" name="Group 16"/>
          <p:cNvGrpSpPr>
            <a:grpSpLocks/>
          </p:cNvGrpSpPr>
          <p:nvPr/>
        </p:nvGrpSpPr>
        <p:grpSpPr bwMode="auto">
          <a:xfrm>
            <a:off x="7360355" y="1768476"/>
            <a:ext cx="327378" cy="225425"/>
            <a:chOff x="5524" y="1114"/>
            <a:chExt cx="134" cy="142"/>
          </a:xfrm>
        </p:grpSpPr>
        <p:sp>
          <p:nvSpPr>
            <p:cNvPr id="427025" name="Arc 17"/>
            <p:cNvSpPr>
              <a:spLocks/>
            </p:cNvSpPr>
            <p:nvPr/>
          </p:nvSpPr>
          <p:spPr bwMode="auto">
            <a:xfrm>
              <a:off x="5572" y="1114"/>
              <a:ext cx="86" cy="49"/>
            </a:xfrm>
            <a:custGeom>
              <a:avLst/>
              <a:gdLst>
                <a:gd name="G0" fmla="+- 21600 0 0"/>
                <a:gd name="G1" fmla="+- 7433 0 0"/>
                <a:gd name="G2" fmla="+- 21600 0 0"/>
                <a:gd name="T0" fmla="*/ 1225 w 21600"/>
                <a:gd name="T1" fmla="*/ 14602 h 14602"/>
                <a:gd name="T2" fmla="*/ 1320 w 21600"/>
                <a:gd name="T3" fmla="*/ 0 h 14602"/>
                <a:gd name="T4" fmla="*/ 21600 w 21600"/>
                <a:gd name="T5" fmla="*/ 7433 h 14602"/>
              </a:gdLst>
              <a:ahLst/>
              <a:cxnLst>
                <a:cxn ang="0">
                  <a:pos x="T0" y="T1"/>
                </a:cxn>
                <a:cxn ang="0">
                  <a:pos x="T2" y="T3"/>
                </a:cxn>
                <a:cxn ang="0">
                  <a:pos x="T4" y="T5"/>
                </a:cxn>
              </a:cxnLst>
              <a:rect l="0" t="0" r="r" b="b"/>
              <a:pathLst>
                <a:path w="21600" h="14602" fill="none" extrusionOk="0">
                  <a:moveTo>
                    <a:pt x="1224" y="14602"/>
                  </a:moveTo>
                  <a:cubicBezTo>
                    <a:pt x="414" y="12298"/>
                    <a:pt x="0" y="9874"/>
                    <a:pt x="0" y="7433"/>
                  </a:cubicBezTo>
                  <a:cubicBezTo>
                    <a:pt x="0" y="4897"/>
                    <a:pt x="446" y="2380"/>
                    <a:pt x="1319" y="-1"/>
                  </a:cubicBezTo>
                </a:path>
                <a:path w="21600" h="14602" stroke="0" extrusionOk="0">
                  <a:moveTo>
                    <a:pt x="1224" y="14602"/>
                  </a:moveTo>
                  <a:cubicBezTo>
                    <a:pt x="414" y="12298"/>
                    <a:pt x="0" y="9874"/>
                    <a:pt x="0" y="7433"/>
                  </a:cubicBezTo>
                  <a:cubicBezTo>
                    <a:pt x="0" y="4897"/>
                    <a:pt x="446" y="2380"/>
                    <a:pt x="1319" y="-1"/>
                  </a:cubicBezTo>
                  <a:lnTo>
                    <a:pt x="21600" y="7433"/>
                  </a:lnTo>
                  <a:close/>
                </a:path>
              </a:pathLst>
            </a:custGeom>
            <a:solidFill>
              <a:schemeClr val="tx1"/>
            </a:solidFill>
            <a:ln w="28575" cap="rnd">
              <a:solidFill>
                <a:srgbClr val="000000"/>
              </a:solidFill>
              <a:round/>
              <a:headEnd/>
              <a:tailEnd/>
            </a:ln>
            <a:effectLst/>
          </p:spPr>
          <p:txBody>
            <a:bodyPr wrap="none" anchor="ctr"/>
            <a:lstStyle/>
            <a:p>
              <a:pPr>
                <a:defRPr/>
              </a:pPr>
              <a:endParaRPr lang="en-US">
                <a:latin typeface="Arial"/>
                <a:ea typeface="+mn-ea"/>
                <a:cs typeface="Arial"/>
              </a:endParaRPr>
            </a:p>
          </p:txBody>
        </p:sp>
        <p:sp>
          <p:nvSpPr>
            <p:cNvPr id="28749" name="Line 18"/>
            <p:cNvSpPr>
              <a:spLocks noChangeShapeType="1"/>
            </p:cNvSpPr>
            <p:nvPr/>
          </p:nvSpPr>
          <p:spPr bwMode="auto">
            <a:xfrm flipV="1">
              <a:off x="5524" y="1139"/>
              <a:ext cx="0" cy="117"/>
            </a:xfrm>
            <a:prstGeom prst="line">
              <a:avLst/>
            </a:prstGeom>
            <a:noFill/>
            <a:ln w="28575">
              <a:solidFill>
                <a:srgbClr val="000000"/>
              </a:solidFill>
              <a:round/>
              <a:headEnd/>
              <a:tailEnd/>
            </a:ln>
          </p:spPr>
          <p:txBody>
            <a:bodyPr wrap="none" anchor="ctr"/>
            <a:lstStyle/>
            <a:p>
              <a:pPr>
                <a:defRPr/>
              </a:pPr>
              <a:endParaRPr lang="en-US">
                <a:latin typeface="Arial"/>
                <a:ea typeface="+mn-ea"/>
                <a:cs typeface="Arial"/>
              </a:endParaRPr>
            </a:p>
          </p:txBody>
        </p:sp>
        <p:sp>
          <p:nvSpPr>
            <p:cNvPr id="28750" name="Line 19"/>
            <p:cNvSpPr>
              <a:spLocks noChangeShapeType="1"/>
            </p:cNvSpPr>
            <p:nvPr/>
          </p:nvSpPr>
          <p:spPr bwMode="auto">
            <a:xfrm flipH="1">
              <a:off x="5524" y="1139"/>
              <a:ext cx="70" cy="0"/>
            </a:xfrm>
            <a:prstGeom prst="line">
              <a:avLst/>
            </a:prstGeom>
            <a:noFill/>
            <a:ln w="28575">
              <a:solidFill>
                <a:srgbClr val="000000"/>
              </a:solidFill>
              <a:round/>
              <a:headEnd/>
              <a:tailEnd/>
            </a:ln>
          </p:spPr>
          <p:txBody>
            <a:bodyPr wrap="none" anchor="ctr"/>
            <a:lstStyle/>
            <a:p>
              <a:pPr>
                <a:defRPr/>
              </a:pPr>
              <a:endParaRPr lang="en-US">
                <a:latin typeface="Arial"/>
                <a:ea typeface="+mn-ea"/>
                <a:cs typeface="Arial"/>
              </a:endParaRPr>
            </a:p>
          </p:txBody>
        </p:sp>
      </p:grpSp>
      <p:sp>
        <p:nvSpPr>
          <p:cNvPr id="32781" name="Rectangle 20"/>
          <p:cNvSpPr>
            <a:spLocks noChangeArrowheads="1"/>
          </p:cNvSpPr>
          <p:nvPr/>
        </p:nvSpPr>
        <p:spPr bwMode="auto">
          <a:xfrm>
            <a:off x="7284156" y="2224089"/>
            <a:ext cx="426156"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800" b="1" i="0">
                <a:solidFill>
                  <a:srgbClr val="000000"/>
                </a:solidFill>
                <a:latin typeface="Times" charset="0"/>
              </a:rPr>
              <a:t>ß</a:t>
            </a:r>
          </a:p>
        </p:txBody>
      </p:sp>
      <p:sp>
        <p:nvSpPr>
          <p:cNvPr id="32782" name="Rectangle 21"/>
          <p:cNvSpPr>
            <a:spLocks noChangeArrowheads="1"/>
          </p:cNvSpPr>
          <p:nvPr/>
        </p:nvSpPr>
        <p:spPr bwMode="auto">
          <a:xfrm>
            <a:off x="508000" y="2224088"/>
            <a:ext cx="259352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b="1" i="0">
                <a:solidFill>
                  <a:srgbClr val="000000"/>
                </a:solidFill>
                <a:latin typeface="Arial" charset="0"/>
                <a:cs typeface="Arial" charset="0"/>
              </a:rPr>
              <a:t>Locus Control Region</a:t>
            </a:r>
          </a:p>
        </p:txBody>
      </p:sp>
      <p:sp>
        <p:nvSpPr>
          <p:cNvPr id="427030" name="Line 22"/>
          <p:cNvSpPr>
            <a:spLocks noChangeShapeType="1"/>
          </p:cNvSpPr>
          <p:nvPr/>
        </p:nvSpPr>
        <p:spPr bwMode="auto">
          <a:xfrm>
            <a:off x="958145" y="1606550"/>
            <a:ext cx="0" cy="368300"/>
          </a:xfrm>
          <a:prstGeom prst="line">
            <a:avLst/>
          </a:prstGeom>
          <a:noFill/>
          <a:ln w="12700">
            <a:solidFill>
              <a:schemeClr val="tx1"/>
            </a:solidFill>
            <a:round/>
            <a:headEnd/>
            <a:tailEnd type="triangle" w="med" len="med"/>
          </a:ln>
          <a:effectLst/>
        </p:spPr>
        <p:txBody>
          <a:bodyPr wrap="none" anchor="ctr"/>
          <a:lstStyle/>
          <a:p>
            <a:pPr>
              <a:defRPr/>
            </a:pPr>
            <a:endParaRPr lang="en-US">
              <a:latin typeface="Arial"/>
              <a:ea typeface="+mn-ea"/>
              <a:cs typeface="Arial"/>
            </a:endParaRPr>
          </a:p>
        </p:txBody>
      </p:sp>
      <p:sp>
        <p:nvSpPr>
          <p:cNvPr id="427031" name="Line 23"/>
          <p:cNvSpPr>
            <a:spLocks noChangeShapeType="1"/>
          </p:cNvSpPr>
          <p:nvPr/>
        </p:nvSpPr>
        <p:spPr bwMode="auto">
          <a:xfrm>
            <a:off x="1264356" y="1606550"/>
            <a:ext cx="0" cy="368300"/>
          </a:xfrm>
          <a:prstGeom prst="line">
            <a:avLst/>
          </a:prstGeom>
          <a:noFill/>
          <a:ln w="12700">
            <a:solidFill>
              <a:schemeClr val="tx1"/>
            </a:solidFill>
            <a:round/>
            <a:headEnd/>
            <a:tailEnd type="triangle" w="med" len="med"/>
          </a:ln>
          <a:effectLst/>
        </p:spPr>
        <p:txBody>
          <a:bodyPr wrap="none" anchor="ctr"/>
          <a:lstStyle/>
          <a:p>
            <a:pPr>
              <a:defRPr/>
            </a:pPr>
            <a:endParaRPr lang="en-US">
              <a:latin typeface="Arial"/>
              <a:ea typeface="+mn-ea"/>
              <a:cs typeface="Arial"/>
            </a:endParaRPr>
          </a:p>
        </p:txBody>
      </p:sp>
      <p:sp>
        <p:nvSpPr>
          <p:cNvPr id="427032" name="Line 24"/>
          <p:cNvSpPr>
            <a:spLocks noChangeShapeType="1"/>
          </p:cNvSpPr>
          <p:nvPr/>
        </p:nvSpPr>
        <p:spPr bwMode="auto">
          <a:xfrm>
            <a:off x="1570567" y="1606550"/>
            <a:ext cx="0" cy="368300"/>
          </a:xfrm>
          <a:prstGeom prst="line">
            <a:avLst/>
          </a:prstGeom>
          <a:noFill/>
          <a:ln w="12700">
            <a:solidFill>
              <a:schemeClr val="tx1"/>
            </a:solidFill>
            <a:round/>
            <a:headEnd/>
            <a:tailEnd type="triangle" w="med" len="med"/>
          </a:ln>
          <a:effectLst/>
        </p:spPr>
        <p:txBody>
          <a:bodyPr wrap="none" anchor="ctr"/>
          <a:lstStyle/>
          <a:p>
            <a:pPr>
              <a:defRPr/>
            </a:pPr>
            <a:endParaRPr lang="en-US">
              <a:latin typeface="Arial"/>
              <a:ea typeface="+mn-ea"/>
              <a:cs typeface="Arial"/>
            </a:endParaRPr>
          </a:p>
        </p:txBody>
      </p:sp>
      <p:sp>
        <p:nvSpPr>
          <p:cNvPr id="427033" name="Line 25"/>
          <p:cNvSpPr>
            <a:spLocks noChangeShapeType="1"/>
          </p:cNvSpPr>
          <p:nvPr/>
        </p:nvSpPr>
        <p:spPr bwMode="auto">
          <a:xfrm>
            <a:off x="1873956" y="1606550"/>
            <a:ext cx="0" cy="368300"/>
          </a:xfrm>
          <a:prstGeom prst="line">
            <a:avLst/>
          </a:prstGeom>
          <a:noFill/>
          <a:ln w="12700">
            <a:solidFill>
              <a:schemeClr val="tx1"/>
            </a:solidFill>
            <a:round/>
            <a:headEnd/>
            <a:tailEnd type="triangle" w="med" len="med"/>
          </a:ln>
          <a:effectLst/>
        </p:spPr>
        <p:txBody>
          <a:bodyPr wrap="none" anchor="ctr"/>
          <a:lstStyle/>
          <a:p>
            <a:pPr>
              <a:defRPr/>
            </a:pPr>
            <a:endParaRPr lang="en-US">
              <a:latin typeface="Arial"/>
              <a:ea typeface="+mn-ea"/>
              <a:cs typeface="Arial"/>
            </a:endParaRPr>
          </a:p>
        </p:txBody>
      </p:sp>
      <p:sp>
        <p:nvSpPr>
          <p:cNvPr id="427034" name="Line 26"/>
          <p:cNvSpPr>
            <a:spLocks noChangeShapeType="1"/>
          </p:cNvSpPr>
          <p:nvPr/>
        </p:nvSpPr>
        <p:spPr bwMode="auto">
          <a:xfrm>
            <a:off x="2180167" y="1606550"/>
            <a:ext cx="0" cy="368300"/>
          </a:xfrm>
          <a:prstGeom prst="line">
            <a:avLst/>
          </a:prstGeom>
          <a:noFill/>
          <a:ln w="12700">
            <a:solidFill>
              <a:schemeClr val="tx1"/>
            </a:solidFill>
            <a:round/>
            <a:headEnd/>
            <a:tailEnd type="triangle" w="med" len="med"/>
          </a:ln>
          <a:effectLst/>
        </p:spPr>
        <p:txBody>
          <a:bodyPr wrap="none" anchor="ctr"/>
          <a:lstStyle/>
          <a:p>
            <a:pPr>
              <a:defRPr/>
            </a:pPr>
            <a:endParaRPr lang="en-US">
              <a:latin typeface="Arial"/>
              <a:ea typeface="+mn-ea"/>
              <a:cs typeface="Arial"/>
            </a:endParaRPr>
          </a:p>
        </p:txBody>
      </p:sp>
      <p:sp>
        <p:nvSpPr>
          <p:cNvPr id="28694" name="Rectangle 27"/>
          <p:cNvSpPr>
            <a:spLocks noChangeArrowheads="1"/>
          </p:cNvSpPr>
          <p:nvPr/>
        </p:nvSpPr>
        <p:spPr bwMode="auto">
          <a:xfrm>
            <a:off x="836789" y="1292225"/>
            <a:ext cx="333022" cy="366767"/>
          </a:xfrm>
          <a:prstGeom prst="rect">
            <a:avLst/>
          </a:prstGeom>
          <a:noFill/>
          <a:ln w="12700">
            <a:noFill/>
            <a:miter lim="800000"/>
            <a:headEnd/>
            <a:tailEnd/>
          </a:ln>
          <a:effectLst/>
        </p:spPr>
        <p:txBody>
          <a:bodyPr lIns="90487" tIns="44450" rIns="90487" bIns="44450">
            <a:spAutoFit/>
          </a:bodyPr>
          <a:lstStyle/>
          <a:p>
            <a:pPr>
              <a:defRPr/>
            </a:pPr>
            <a:r>
              <a:rPr lang="en-US" b="1" i="0" dirty="0">
                <a:solidFill>
                  <a:srgbClr val="000000"/>
                </a:solidFill>
                <a:latin typeface="Arial"/>
                <a:ea typeface="+mn-ea"/>
                <a:cs typeface="Arial"/>
              </a:rPr>
              <a:t>5</a:t>
            </a:r>
          </a:p>
        </p:txBody>
      </p:sp>
      <p:sp>
        <p:nvSpPr>
          <p:cNvPr id="28695" name="Rectangle 28"/>
          <p:cNvSpPr>
            <a:spLocks noChangeArrowheads="1"/>
          </p:cNvSpPr>
          <p:nvPr/>
        </p:nvSpPr>
        <p:spPr bwMode="auto">
          <a:xfrm>
            <a:off x="1145823" y="1292225"/>
            <a:ext cx="352778" cy="366767"/>
          </a:xfrm>
          <a:prstGeom prst="rect">
            <a:avLst/>
          </a:prstGeom>
          <a:noFill/>
          <a:ln w="12700">
            <a:noFill/>
            <a:miter lim="800000"/>
            <a:headEnd/>
            <a:tailEnd/>
          </a:ln>
          <a:effectLst/>
        </p:spPr>
        <p:txBody>
          <a:bodyPr lIns="90487" tIns="44450" rIns="90487" bIns="44450">
            <a:spAutoFit/>
          </a:bodyPr>
          <a:lstStyle/>
          <a:p>
            <a:pPr>
              <a:defRPr/>
            </a:pPr>
            <a:r>
              <a:rPr lang="en-US" b="1" i="0">
                <a:solidFill>
                  <a:srgbClr val="000000"/>
                </a:solidFill>
                <a:latin typeface="Arial"/>
                <a:ea typeface="+mn-ea"/>
                <a:cs typeface="Arial"/>
              </a:rPr>
              <a:t>4</a:t>
            </a:r>
          </a:p>
        </p:txBody>
      </p:sp>
      <p:sp>
        <p:nvSpPr>
          <p:cNvPr id="28696" name="Rectangle 29"/>
          <p:cNvSpPr>
            <a:spLocks noChangeArrowheads="1"/>
          </p:cNvSpPr>
          <p:nvPr/>
        </p:nvSpPr>
        <p:spPr bwMode="auto">
          <a:xfrm>
            <a:off x="1463323" y="1292225"/>
            <a:ext cx="311119" cy="366767"/>
          </a:xfrm>
          <a:prstGeom prst="rect">
            <a:avLst/>
          </a:prstGeom>
          <a:noFill/>
          <a:ln w="12700">
            <a:noFill/>
            <a:miter lim="800000"/>
            <a:headEnd/>
            <a:tailEnd/>
          </a:ln>
          <a:effectLst/>
        </p:spPr>
        <p:txBody>
          <a:bodyPr wrap="none" lIns="90487" tIns="44450" rIns="90487" bIns="44450">
            <a:spAutoFit/>
          </a:bodyPr>
          <a:lstStyle/>
          <a:p>
            <a:pPr>
              <a:defRPr/>
            </a:pPr>
            <a:r>
              <a:rPr lang="en-US" b="1" i="0">
                <a:solidFill>
                  <a:srgbClr val="000000"/>
                </a:solidFill>
                <a:latin typeface="Arial"/>
                <a:ea typeface="+mn-ea"/>
                <a:cs typeface="Arial"/>
              </a:rPr>
              <a:t>3</a:t>
            </a:r>
          </a:p>
        </p:txBody>
      </p:sp>
      <p:sp>
        <p:nvSpPr>
          <p:cNvPr id="28697" name="Rectangle 30"/>
          <p:cNvSpPr>
            <a:spLocks noChangeArrowheads="1"/>
          </p:cNvSpPr>
          <p:nvPr/>
        </p:nvSpPr>
        <p:spPr bwMode="auto">
          <a:xfrm>
            <a:off x="1758245" y="1292225"/>
            <a:ext cx="351367" cy="366767"/>
          </a:xfrm>
          <a:prstGeom prst="rect">
            <a:avLst/>
          </a:prstGeom>
          <a:noFill/>
          <a:ln w="12700">
            <a:noFill/>
            <a:miter lim="800000"/>
            <a:headEnd/>
            <a:tailEnd/>
          </a:ln>
          <a:effectLst/>
        </p:spPr>
        <p:txBody>
          <a:bodyPr lIns="90487" tIns="44450" rIns="90487" bIns="44450">
            <a:spAutoFit/>
          </a:bodyPr>
          <a:lstStyle/>
          <a:p>
            <a:pPr>
              <a:defRPr/>
            </a:pPr>
            <a:r>
              <a:rPr lang="en-US" b="1" i="0">
                <a:solidFill>
                  <a:srgbClr val="000000"/>
                </a:solidFill>
                <a:latin typeface="Arial"/>
                <a:ea typeface="+mn-ea"/>
                <a:cs typeface="Arial"/>
              </a:rPr>
              <a:t>2</a:t>
            </a:r>
          </a:p>
        </p:txBody>
      </p:sp>
      <p:sp>
        <p:nvSpPr>
          <p:cNvPr id="28698" name="Rectangle 31"/>
          <p:cNvSpPr>
            <a:spLocks noChangeArrowheads="1"/>
          </p:cNvSpPr>
          <p:nvPr/>
        </p:nvSpPr>
        <p:spPr bwMode="auto">
          <a:xfrm>
            <a:off x="2051756" y="1292225"/>
            <a:ext cx="311119" cy="366767"/>
          </a:xfrm>
          <a:prstGeom prst="rect">
            <a:avLst/>
          </a:prstGeom>
          <a:noFill/>
          <a:ln w="12700">
            <a:noFill/>
            <a:miter lim="800000"/>
            <a:headEnd/>
            <a:tailEnd/>
          </a:ln>
          <a:effectLst/>
        </p:spPr>
        <p:txBody>
          <a:bodyPr wrap="none" lIns="90487" tIns="44450" rIns="90487" bIns="44450">
            <a:spAutoFit/>
          </a:bodyPr>
          <a:lstStyle/>
          <a:p>
            <a:pPr>
              <a:defRPr/>
            </a:pPr>
            <a:r>
              <a:rPr lang="en-US" b="1" i="0">
                <a:solidFill>
                  <a:srgbClr val="000000"/>
                </a:solidFill>
                <a:latin typeface="Arial"/>
                <a:ea typeface="+mn-ea"/>
                <a:cs typeface="Arial"/>
              </a:rPr>
              <a:t>1</a:t>
            </a:r>
          </a:p>
        </p:txBody>
      </p:sp>
      <p:sp>
        <p:nvSpPr>
          <p:cNvPr id="427040" name="Line 32"/>
          <p:cNvSpPr>
            <a:spLocks noChangeShapeType="1"/>
          </p:cNvSpPr>
          <p:nvPr/>
        </p:nvSpPr>
        <p:spPr bwMode="auto">
          <a:xfrm>
            <a:off x="7850012" y="2209800"/>
            <a:ext cx="430388" cy="0"/>
          </a:xfrm>
          <a:prstGeom prst="line">
            <a:avLst/>
          </a:prstGeom>
          <a:noFill/>
          <a:ln w="12700">
            <a:solidFill>
              <a:srgbClr val="000000"/>
            </a:solidFill>
            <a:round/>
            <a:headEnd/>
            <a:tailEnd/>
          </a:ln>
          <a:effectLst/>
        </p:spPr>
        <p:txBody>
          <a:bodyPr wrap="none" anchor="ctr"/>
          <a:lstStyle/>
          <a:p>
            <a:pPr>
              <a:defRPr/>
            </a:pPr>
            <a:endParaRPr lang="en-US">
              <a:latin typeface="Arial"/>
              <a:ea typeface="+mn-ea"/>
              <a:cs typeface="Arial"/>
            </a:endParaRPr>
          </a:p>
        </p:txBody>
      </p:sp>
      <p:sp>
        <p:nvSpPr>
          <p:cNvPr id="28700" name="Rectangle 33"/>
          <p:cNvSpPr>
            <a:spLocks noChangeArrowheads="1"/>
          </p:cNvSpPr>
          <p:nvPr/>
        </p:nvSpPr>
        <p:spPr bwMode="auto">
          <a:xfrm>
            <a:off x="7876823" y="2200275"/>
            <a:ext cx="473611" cy="274434"/>
          </a:xfrm>
          <a:prstGeom prst="rect">
            <a:avLst/>
          </a:prstGeom>
          <a:noFill/>
          <a:ln w="12700">
            <a:noFill/>
            <a:miter lim="800000"/>
            <a:headEnd/>
            <a:tailEnd/>
          </a:ln>
          <a:effectLst/>
        </p:spPr>
        <p:txBody>
          <a:bodyPr wrap="none" lIns="90487" tIns="44450" rIns="90487" bIns="44450">
            <a:spAutoFit/>
          </a:bodyPr>
          <a:lstStyle/>
          <a:p>
            <a:pPr>
              <a:defRPr/>
            </a:pPr>
            <a:r>
              <a:rPr lang="en-US" sz="1200" i="0" dirty="0">
                <a:solidFill>
                  <a:srgbClr val="000000"/>
                </a:solidFill>
                <a:latin typeface="Arial"/>
                <a:ea typeface="+mn-ea"/>
                <a:cs typeface="Arial"/>
              </a:rPr>
              <a:t>5 kb</a:t>
            </a:r>
          </a:p>
        </p:txBody>
      </p:sp>
      <p:sp>
        <p:nvSpPr>
          <p:cNvPr id="32795" name="Rectangle 34"/>
          <p:cNvSpPr>
            <a:spLocks noChangeArrowheads="1"/>
          </p:cNvSpPr>
          <p:nvPr/>
        </p:nvSpPr>
        <p:spPr bwMode="auto">
          <a:xfrm>
            <a:off x="6059311" y="2224089"/>
            <a:ext cx="563034"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800" b="1" i="0">
                <a:solidFill>
                  <a:srgbClr val="000000"/>
                </a:solidFill>
                <a:latin typeface="Symbol" charset="0"/>
              </a:rPr>
              <a:t></a:t>
            </a:r>
          </a:p>
        </p:txBody>
      </p:sp>
      <p:sp>
        <p:nvSpPr>
          <p:cNvPr id="32796" name="Rectangle 35"/>
          <p:cNvSpPr>
            <a:spLocks noChangeArrowheads="1"/>
          </p:cNvSpPr>
          <p:nvPr/>
        </p:nvSpPr>
        <p:spPr bwMode="auto">
          <a:xfrm>
            <a:off x="4883856" y="2208214"/>
            <a:ext cx="699911"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800" b="1" i="0" baseline="50000">
                <a:solidFill>
                  <a:srgbClr val="000000"/>
                </a:solidFill>
                <a:latin typeface="Times" charset="0"/>
              </a:rPr>
              <a:t>A</a:t>
            </a:r>
            <a:r>
              <a:rPr lang="en-US" sz="1800" b="1" i="0">
                <a:solidFill>
                  <a:srgbClr val="000000"/>
                </a:solidFill>
                <a:latin typeface="Symbol" charset="0"/>
              </a:rPr>
              <a:t></a:t>
            </a:r>
          </a:p>
        </p:txBody>
      </p:sp>
      <p:sp>
        <p:nvSpPr>
          <p:cNvPr id="32797" name="Rectangle 36"/>
          <p:cNvSpPr>
            <a:spLocks noChangeArrowheads="1"/>
          </p:cNvSpPr>
          <p:nvPr/>
        </p:nvSpPr>
        <p:spPr bwMode="auto">
          <a:xfrm>
            <a:off x="4217812" y="2208214"/>
            <a:ext cx="699911"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800" b="1" i="0" baseline="50000">
                <a:solidFill>
                  <a:srgbClr val="000000"/>
                </a:solidFill>
                <a:latin typeface="Times" charset="0"/>
              </a:rPr>
              <a:t>G</a:t>
            </a:r>
            <a:r>
              <a:rPr lang="en-US" sz="1800" b="1" i="0">
                <a:solidFill>
                  <a:srgbClr val="000000"/>
                </a:solidFill>
                <a:latin typeface="Symbol" charset="0"/>
              </a:rPr>
              <a:t></a:t>
            </a:r>
          </a:p>
        </p:txBody>
      </p:sp>
      <p:sp>
        <p:nvSpPr>
          <p:cNvPr id="32798" name="Rectangle 37"/>
          <p:cNvSpPr>
            <a:spLocks noChangeArrowheads="1"/>
          </p:cNvSpPr>
          <p:nvPr/>
        </p:nvSpPr>
        <p:spPr bwMode="auto">
          <a:xfrm>
            <a:off x="2905478" y="2208214"/>
            <a:ext cx="699911"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800" b="1" i="0">
                <a:solidFill>
                  <a:srgbClr val="000000"/>
                </a:solidFill>
                <a:latin typeface="Symbol" charset="0"/>
              </a:rPr>
              <a:t></a:t>
            </a:r>
          </a:p>
        </p:txBody>
      </p:sp>
      <p:sp>
        <p:nvSpPr>
          <p:cNvPr id="427046" name="Rectangle 38"/>
          <p:cNvSpPr>
            <a:spLocks noChangeArrowheads="1"/>
          </p:cNvSpPr>
          <p:nvPr/>
        </p:nvSpPr>
        <p:spPr bwMode="auto">
          <a:xfrm>
            <a:off x="6191956" y="2006600"/>
            <a:ext cx="316089" cy="120650"/>
          </a:xfrm>
          <a:prstGeom prst="rect">
            <a:avLst/>
          </a:prstGeom>
          <a:solidFill>
            <a:srgbClr val="60C900"/>
          </a:solidFill>
          <a:ln w="12700">
            <a:solidFill>
              <a:srgbClr val="000090"/>
            </a:solidFill>
            <a:miter lim="800000"/>
            <a:headEnd/>
            <a:tailEnd/>
          </a:ln>
          <a:effectLst/>
        </p:spPr>
        <p:txBody>
          <a:bodyPr wrap="none" anchor="ctr"/>
          <a:lstStyle/>
          <a:p>
            <a:pPr>
              <a:defRPr/>
            </a:pPr>
            <a:endParaRPr lang="en-US">
              <a:latin typeface="Arial"/>
              <a:ea typeface="+mn-ea"/>
              <a:cs typeface="Arial"/>
            </a:endParaRPr>
          </a:p>
        </p:txBody>
      </p:sp>
      <p:sp>
        <p:nvSpPr>
          <p:cNvPr id="427047" name="Rectangle 39"/>
          <p:cNvSpPr>
            <a:spLocks noChangeArrowheads="1"/>
          </p:cNvSpPr>
          <p:nvPr/>
        </p:nvSpPr>
        <p:spPr bwMode="auto">
          <a:xfrm>
            <a:off x="5127978" y="2006600"/>
            <a:ext cx="316089" cy="120650"/>
          </a:xfrm>
          <a:prstGeom prst="rect">
            <a:avLst/>
          </a:prstGeom>
          <a:solidFill>
            <a:srgbClr val="60C900"/>
          </a:solidFill>
          <a:ln w="12700">
            <a:solidFill>
              <a:srgbClr val="000090"/>
            </a:solidFill>
            <a:miter lim="800000"/>
            <a:headEnd/>
            <a:tailEnd/>
          </a:ln>
          <a:effectLst/>
        </p:spPr>
        <p:txBody>
          <a:bodyPr wrap="none" anchor="ctr"/>
          <a:lstStyle/>
          <a:p>
            <a:pPr>
              <a:defRPr/>
            </a:pPr>
            <a:endParaRPr lang="en-US">
              <a:latin typeface="Arial"/>
              <a:ea typeface="+mn-ea"/>
              <a:cs typeface="Arial"/>
            </a:endParaRPr>
          </a:p>
        </p:txBody>
      </p:sp>
      <p:sp>
        <p:nvSpPr>
          <p:cNvPr id="427048" name="Rectangle 40"/>
          <p:cNvSpPr>
            <a:spLocks noChangeArrowheads="1"/>
          </p:cNvSpPr>
          <p:nvPr/>
        </p:nvSpPr>
        <p:spPr bwMode="auto">
          <a:xfrm>
            <a:off x="4516967" y="2006600"/>
            <a:ext cx="316089" cy="120650"/>
          </a:xfrm>
          <a:prstGeom prst="rect">
            <a:avLst/>
          </a:prstGeom>
          <a:solidFill>
            <a:srgbClr val="60C900"/>
          </a:solidFill>
          <a:ln w="12700">
            <a:solidFill>
              <a:srgbClr val="000090"/>
            </a:solidFill>
            <a:miter lim="800000"/>
            <a:headEnd/>
            <a:tailEnd/>
          </a:ln>
          <a:effectLst/>
        </p:spPr>
        <p:txBody>
          <a:bodyPr wrap="none" anchor="ctr"/>
          <a:lstStyle/>
          <a:p>
            <a:pPr>
              <a:defRPr/>
            </a:pPr>
            <a:endParaRPr lang="en-US">
              <a:latin typeface="Arial"/>
              <a:ea typeface="+mn-ea"/>
              <a:cs typeface="Arial"/>
            </a:endParaRPr>
          </a:p>
        </p:txBody>
      </p:sp>
      <p:sp>
        <p:nvSpPr>
          <p:cNvPr id="427049" name="Rectangle 41"/>
          <p:cNvSpPr>
            <a:spLocks noChangeArrowheads="1"/>
          </p:cNvSpPr>
          <p:nvPr/>
        </p:nvSpPr>
        <p:spPr bwMode="auto">
          <a:xfrm>
            <a:off x="3076222" y="2006600"/>
            <a:ext cx="316089" cy="120650"/>
          </a:xfrm>
          <a:prstGeom prst="rect">
            <a:avLst/>
          </a:prstGeom>
          <a:solidFill>
            <a:srgbClr val="60C900"/>
          </a:solidFill>
          <a:ln w="12700">
            <a:solidFill>
              <a:srgbClr val="000090"/>
            </a:solidFill>
            <a:miter lim="800000"/>
            <a:headEnd/>
            <a:tailEnd/>
          </a:ln>
          <a:effectLst/>
        </p:spPr>
        <p:txBody>
          <a:bodyPr wrap="none" anchor="ctr"/>
          <a:lstStyle/>
          <a:p>
            <a:pPr>
              <a:defRPr/>
            </a:pPr>
            <a:endParaRPr lang="en-US">
              <a:latin typeface="Arial"/>
              <a:ea typeface="+mn-ea"/>
              <a:cs typeface="Arial"/>
            </a:endParaRPr>
          </a:p>
        </p:txBody>
      </p:sp>
      <p:sp>
        <p:nvSpPr>
          <p:cNvPr id="28709" name="Line 42"/>
          <p:cNvSpPr>
            <a:spLocks noChangeShapeType="1"/>
          </p:cNvSpPr>
          <p:nvPr/>
        </p:nvSpPr>
        <p:spPr bwMode="auto">
          <a:xfrm flipH="1">
            <a:off x="948267" y="2133600"/>
            <a:ext cx="6366933" cy="2362200"/>
          </a:xfrm>
          <a:prstGeom prst="line">
            <a:avLst/>
          </a:prstGeom>
          <a:noFill/>
          <a:ln w="12700">
            <a:solidFill>
              <a:srgbClr val="000000"/>
            </a:solidFill>
            <a:round/>
            <a:headEnd/>
            <a:tailEnd/>
          </a:ln>
          <a:effectLst/>
        </p:spPr>
        <p:txBody>
          <a:bodyPr wrap="none" anchor="ctr"/>
          <a:lstStyle/>
          <a:p>
            <a:pPr>
              <a:defRPr/>
            </a:pPr>
            <a:endParaRPr lang="en-US">
              <a:latin typeface="Arial"/>
              <a:ea typeface="+mn-ea"/>
              <a:cs typeface="Arial"/>
            </a:endParaRPr>
          </a:p>
        </p:txBody>
      </p:sp>
      <p:sp>
        <p:nvSpPr>
          <p:cNvPr id="427051" name="Arc 43"/>
          <p:cNvSpPr>
            <a:spLocks/>
          </p:cNvSpPr>
          <p:nvPr/>
        </p:nvSpPr>
        <p:spPr bwMode="auto">
          <a:xfrm rot="10800000" flipV="1">
            <a:off x="2523067" y="4633914"/>
            <a:ext cx="436034" cy="174625"/>
          </a:xfrm>
          <a:custGeom>
            <a:avLst/>
            <a:gdLst>
              <a:gd name="T0" fmla="*/ 2147483647 w 21600"/>
              <a:gd name="T1" fmla="*/ 0 h 14860"/>
              <a:gd name="T2" fmla="*/ 2147483647 w 21600"/>
              <a:gd name="T3" fmla="*/ 2147483647 h 14860"/>
              <a:gd name="T4" fmla="*/ 0 w 21600"/>
              <a:gd name="T5" fmla="*/ 2147483647 h 14860"/>
              <a:gd name="T6" fmla="*/ 0 60000 65536"/>
              <a:gd name="T7" fmla="*/ 0 60000 65536"/>
              <a:gd name="T8" fmla="*/ 0 60000 65536"/>
              <a:gd name="T9" fmla="*/ 0 w 21600"/>
              <a:gd name="T10" fmla="*/ 0 h 14860"/>
              <a:gd name="T11" fmla="*/ 21600 w 21600"/>
              <a:gd name="T12" fmla="*/ 14860 h 14860"/>
            </a:gdLst>
            <a:ahLst/>
            <a:cxnLst>
              <a:cxn ang="T6">
                <a:pos x="T0" y="T1"/>
              </a:cxn>
              <a:cxn ang="T7">
                <a:pos x="T2" y="T3"/>
              </a:cxn>
              <a:cxn ang="T8">
                <a:pos x="T4" y="T5"/>
              </a:cxn>
            </a:cxnLst>
            <a:rect l="T9" t="T10" r="T11" b="T12"/>
            <a:pathLst>
              <a:path w="21600" h="14860" fill="none" extrusionOk="0">
                <a:moveTo>
                  <a:pt x="20203" y="-1"/>
                </a:moveTo>
                <a:cubicBezTo>
                  <a:pt x="21126" y="2441"/>
                  <a:pt x="21600" y="5030"/>
                  <a:pt x="21600" y="7641"/>
                </a:cubicBezTo>
                <a:cubicBezTo>
                  <a:pt x="21600" y="10100"/>
                  <a:pt x="21179" y="12542"/>
                  <a:pt x="20357" y="14860"/>
                </a:cubicBezTo>
              </a:path>
              <a:path w="21600" h="14860" stroke="0" extrusionOk="0">
                <a:moveTo>
                  <a:pt x="20203" y="-1"/>
                </a:moveTo>
                <a:cubicBezTo>
                  <a:pt x="21126" y="2441"/>
                  <a:pt x="21600" y="5030"/>
                  <a:pt x="21600" y="7641"/>
                </a:cubicBezTo>
                <a:cubicBezTo>
                  <a:pt x="21600" y="10100"/>
                  <a:pt x="21179" y="12542"/>
                  <a:pt x="20357" y="14860"/>
                </a:cubicBezTo>
                <a:lnTo>
                  <a:pt x="0" y="7641"/>
                </a:lnTo>
                <a:close/>
              </a:path>
            </a:pathLst>
          </a:custGeom>
          <a:solidFill>
            <a:srgbClr val="000000"/>
          </a:solidFill>
          <a:ln w="12700" cap="rnd">
            <a:solidFill>
              <a:srgbClr val="FFFFFF"/>
            </a:solidFill>
            <a:round/>
            <a:headEnd/>
            <a:tailEnd/>
          </a:ln>
          <a:effectLst/>
        </p:spPr>
        <p:txBody>
          <a:bodyPr wrap="none" anchor="ctr"/>
          <a:lstStyle/>
          <a:p>
            <a:pPr>
              <a:defRPr/>
            </a:pPr>
            <a:endParaRPr lang="en-US">
              <a:latin typeface="Arial"/>
              <a:ea typeface="+mn-ea"/>
              <a:cs typeface="Arial"/>
            </a:endParaRPr>
          </a:p>
        </p:txBody>
      </p:sp>
      <p:sp>
        <p:nvSpPr>
          <p:cNvPr id="427052" name="Rectangle 44"/>
          <p:cNvSpPr>
            <a:spLocks noChangeArrowheads="1"/>
          </p:cNvSpPr>
          <p:nvPr/>
        </p:nvSpPr>
        <p:spPr bwMode="auto">
          <a:xfrm rot="10800000" flipV="1">
            <a:off x="946856" y="4497388"/>
            <a:ext cx="7586133" cy="450850"/>
          </a:xfrm>
          <a:prstGeom prst="rect">
            <a:avLst/>
          </a:prstGeom>
          <a:solidFill>
            <a:srgbClr val="FF3300"/>
          </a:solidFill>
          <a:ln w="12700">
            <a:solidFill>
              <a:srgbClr val="FFFFFF"/>
            </a:solidFill>
            <a:miter lim="800000"/>
            <a:headEnd/>
            <a:tailEnd/>
          </a:ln>
          <a:effectLst/>
        </p:spPr>
        <p:txBody>
          <a:bodyPr wrap="none" anchor="ctr"/>
          <a:lstStyle/>
          <a:p>
            <a:pPr algn="ctr">
              <a:defRPr/>
            </a:pPr>
            <a:endParaRPr lang="en-US">
              <a:latin typeface="Arial"/>
              <a:ea typeface="+mn-ea"/>
              <a:cs typeface="Arial"/>
            </a:endParaRPr>
          </a:p>
        </p:txBody>
      </p:sp>
      <p:sp>
        <p:nvSpPr>
          <p:cNvPr id="32806" name="Rectangle 45"/>
          <p:cNvSpPr>
            <a:spLocks noChangeArrowheads="1"/>
          </p:cNvSpPr>
          <p:nvPr/>
        </p:nvSpPr>
        <p:spPr bwMode="auto">
          <a:xfrm rot="10800000" flipV="1">
            <a:off x="5722056" y="4497388"/>
            <a:ext cx="506588" cy="450850"/>
          </a:xfrm>
          <a:prstGeom prst="rect">
            <a:avLst/>
          </a:prstGeom>
          <a:solidFill>
            <a:schemeClr val="tx1"/>
          </a:solidFill>
          <a:ln w="12700">
            <a:solidFill>
              <a:srgbClr val="FFFFFF"/>
            </a:solidFill>
            <a:miter lim="800000"/>
            <a:headEnd/>
            <a:tailEnd/>
          </a:ln>
        </p:spPr>
        <p:txBody>
          <a:bodyPr wrap="none" anchor="ctr"/>
          <a:lstStyle/>
          <a:p>
            <a:pPr algn="ctr"/>
            <a:r>
              <a:rPr lang="en-US" sz="1400" b="1">
                <a:solidFill>
                  <a:schemeClr val="bg1"/>
                </a:solidFill>
                <a:latin typeface="Arial" charset="0"/>
                <a:cs typeface="Arial" charset="0"/>
              </a:rPr>
              <a:t>Ex3</a:t>
            </a:r>
            <a:endParaRPr lang="en-US" sz="1400">
              <a:latin typeface="Arial" charset="0"/>
              <a:cs typeface="Arial" charset="0"/>
            </a:endParaRPr>
          </a:p>
        </p:txBody>
      </p:sp>
      <p:sp>
        <p:nvSpPr>
          <p:cNvPr id="32807" name="Rectangle 46"/>
          <p:cNvSpPr>
            <a:spLocks noChangeArrowheads="1"/>
          </p:cNvSpPr>
          <p:nvPr/>
        </p:nvSpPr>
        <p:spPr bwMode="auto">
          <a:xfrm rot="10800000" flipV="1">
            <a:off x="3405012" y="4497388"/>
            <a:ext cx="680156" cy="450850"/>
          </a:xfrm>
          <a:prstGeom prst="rect">
            <a:avLst/>
          </a:prstGeom>
          <a:solidFill>
            <a:schemeClr val="tx1"/>
          </a:solidFill>
          <a:ln w="12700">
            <a:solidFill>
              <a:srgbClr val="FFFFFF"/>
            </a:solidFill>
            <a:miter lim="800000"/>
            <a:headEnd/>
            <a:tailEnd/>
          </a:ln>
        </p:spPr>
        <p:txBody>
          <a:bodyPr wrap="none" anchor="ctr"/>
          <a:lstStyle/>
          <a:p>
            <a:pPr algn="ctr"/>
            <a:r>
              <a:rPr lang="en-US" sz="1400" b="1">
                <a:solidFill>
                  <a:schemeClr val="bg1"/>
                </a:solidFill>
                <a:latin typeface="Arial" charset="0"/>
                <a:cs typeface="Arial" charset="0"/>
              </a:rPr>
              <a:t>Ex2</a:t>
            </a:r>
          </a:p>
        </p:txBody>
      </p:sp>
      <p:sp>
        <p:nvSpPr>
          <p:cNvPr id="32808" name="Rectangle 47"/>
          <p:cNvSpPr>
            <a:spLocks noChangeArrowheads="1"/>
          </p:cNvSpPr>
          <p:nvPr/>
        </p:nvSpPr>
        <p:spPr bwMode="auto">
          <a:xfrm rot="10800000" flipV="1">
            <a:off x="2662767" y="4497388"/>
            <a:ext cx="331611" cy="450850"/>
          </a:xfrm>
          <a:prstGeom prst="rect">
            <a:avLst/>
          </a:prstGeom>
          <a:solidFill>
            <a:schemeClr val="tx1"/>
          </a:solidFill>
          <a:ln w="12700">
            <a:solidFill>
              <a:srgbClr val="FFFFFF"/>
            </a:solidFill>
            <a:miter lim="800000"/>
            <a:headEnd/>
            <a:tailEnd/>
          </a:ln>
        </p:spPr>
        <p:txBody>
          <a:bodyPr wrap="none" anchor="ctr"/>
          <a:lstStyle/>
          <a:p>
            <a:pPr algn="ctr"/>
            <a:r>
              <a:rPr lang="en-US" sz="1400" b="1">
                <a:solidFill>
                  <a:schemeClr val="bg1"/>
                </a:solidFill>
                <a:latin typeface="Arial" charset="0"/>
                <a:cs typeface="Arial" charset="0"/>
              </a:rPr>
              <a:t>Ex1</a:t>
            </a:r>
          </a:p>
        </p:txBody>
      </p:sp>
      <p:sp>
        <p:nvSpPr>
          <p:cNvPr id="427056" name="Line 48"/>
          <p:cNvSpPr>
            <a:spLocks noChangeShapeType="1"/>
          </p:cNvSpPr>
          <p:nvPr/>
        </p:nvSpPr>
        <p:spPr bwMode="auto">
          <a:xfrm>
            <a:off x="2662767" y="5172075"/>
            <a:ext cx="338667" cy="0"/>
          </a:xfrm>
          <a:prstGeom prst="line">
            <a:avLst/>
          </a:prstGeom>
          <a:noFill/>
          <a:ln w="12700">
            <a:solidFill>
              <a:srgbClr val="000000"/>
            </a:solidFill>
            <a:round/>
            <a:headEnd type="triangle" w="med" len="med"/>
            <a:tailEnd type="triangle" w="med" len="med"/>
          </a:ln>
          <a:effectLst/>
        </p:spPr>
        <p:txBody>
          <a:bodyPr wrap="none" anchor="ctr"/>
          <a:lstStyle/>
          <a:p>
            <a:pPr>
              <a:defRPr/>
            </a:pPr>
            <a:endParaRPr lang="en-US">
              <a:latin typeface="Arial"/>
              <a:ea typeface="+mn-ea"/>
              <a:cs typeface="Arial"/>
            </a:endParaRPr>
          </a:p>
        </p:txBody>
      </p:sp>
      <p:sp>
        <p:nvSpPr>
          <p:cNvPr id="427057" name="Line 49"/>
          <p:cNvSpPr>
            <a:spLocks noChangeShapeType="1"/>
          </p:cNvSpPr>
          <p:nvPr/>
        </p:nvSpPr>
        <p:spPr bwMode="auto">
          <a:xfrm>
            <a:off x="5710767" y="5172075"/>
            <a:ext cx="474133" cy="0"/>
          </a:xfrm>
          <a:prstGeom prst="line">
            <a:avLst/>
          </a:prstGeom>
          <a:noFill/>
          <a:ln w="12700">
            <a:solidFill>
              <a:srgbClr val="000000"/>
            </a:solidFill>
            <a:round/>
            <a:headEnd type="arrow" w="med" len="med"/>
            <a:tailEnd type="arrow" w="med" len="med"/>
          </a:ln>
          <a:effectLst/>
        </p:spPr>
        <p:txBody>
          <a:bodyPr wrap="none" anchor="ctr"/>
          <a:lstStyle/>
          <a:p>
            <a:pPr>
              <a:defRPr/>
            </a:pPr>
            <a:endParaRPr lang="en-US">
              <a:latin typeface="Arial"/>
              <a:ea typeface="+mn-ea"/>
              <a:cs typeface="Arial"/>
            </a:endParaRPr>
          </a:p>
        </p:txBody>
      </p:sp>
      <p:sp>
        <p:nvSpPr>
          <p:cNvPr id="32811" name="Text Box 50"/>
          <p:cNvSpPr txBox="1">
            <a:spLocks noChangeArrowheads="1"/>
          </p:cNvSpPr>
          <p:nvPr/>
        </p:nvSpPr>
        <p:spPr bwMode="auto">
          <a:xfrm>
            <a:off x="2662767" y="5360988"/>
            <a:ext cx="4699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r>
              <a:rPr lang="en-US" sz="2000" b="1" i="0">
                <a:solidFill>
                  <a:srgbClr val="000000"/>
                </a:solidFill>
                <a:latin typeface="Arial" charset="0"/>
                <a:cs typeface="Arial" charset="0"/>
              </a:rPr>
              <a:t>91</a:t>
            </a:r>
          </a:p>
        </p:txBody>
      </p:sp>
      <p:sp>
        <p:nvSpPr>
          <p:cNvPr id="32812" name="Text Box 51"/>
          <p:cNvSpPr txBox="1">
            <a:spLocks noChangeArrowheads="1"/>
          </p:cNvSpPr>
          <p:nvPr/>
        </p:nvSpPr>
        <p:spPr bwMode="auto">
          <a:xfrm>
            <a:off x="3475567" y="5360988"/>
            <a:ext cx="6125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r>
              <a:rPr lang="en-US" sz="2000" b="1" i="0">
                <a:solidFill>
                  <a:srgbClr val="000000"/>
                </a:solidFill>
                <a:latin typeface="Arial" charset="0"/>
                <a:cs typeface="Arial" charset="0"/>
              </a:rPr>
              <a:t>222</a:t>
            </a:r>
          </a:p>
        </p:txBody>
      </p:sp>
      <p:sp>
        <p:nvSpPr>
          <p:cNvPr id="32813" name="Text Box 52"/>
          <p:cNvSpPr txBox="1">
            <a:spLocks noChangeArrowheads="1"/>
          </p:cNvSpPr>
          <p:nvPr/>
        </p:nvSpPr>
        <p:spPr bwMode="auto">
          <a:xfrm>
            <a:off x="5710768" y="5360988"/>
            <a:ext cx="6125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r>
              <a:rPr lang="en-US" sz="2000" b="1" i="0">
                <a:solidFill>
                  <a:srgbClr val="000000"/>
                </a:solidFill>
                <a:latin typeface="Arial" charset="0"/>
                <a:cs typeface="Arial" charset="0"/>
              </a:rPr>
              <a:t>128</a:t>
            </a:r>
          </a:p>
        </p:txBody>
      </p:sp>
      <p:sp>
        <p:nvSpPr>
          <p:cNvPr id="427061" name="Line 53"/>
          <p:cNvSpPr>
            <a:spLocks noChangeShapeType="1"/>
          </p:cNvSpPr>
          <p:nvPr/>
        </p:nvSpPr>
        <p:spPr bwMode="auto">
          <a:xfrm>
            <a:off x="3001434" y="5172075"/>
            <a:ext cx="406400" cy="0"/>
          </a:xfrm>
          <a:prstGeom prst="line">
            <a:avLst/>
          </a:prstGeom>
          <a:noFill/>
          <a:ln w="12700">
            <a:solidFill>
              <a:srgbClr val="000000"/>
            </a:solidFill>
            <a:round/>
            <a:headEnd type="triangle" w="med" len="med"/>
            <a:tailEnd type="triangle" w="med" len="med"/>
          </a:ln>
          <a:effectLst/>
        </p:spPr>
        <p:txBody>
          <a:bodyPr wrap="none" anchor="ctr"/>
          <a:lstStyle/>
          <a:p>
            <a:pPr>
              <a:defRPr/>
            </a:pPr>
            <a:endParaRPr lang="en-US">
              <a:latin typeface="Arial"/>
              <a:ea typeface="+mn-ea"/>
              <a:cs typeface="Arial"/>
            </a:endParaRPr>
          </a:p>
        </p:txBody>
      </p:sp>
      <p:sp>
        <p:nvSpPr>
          <p:cNvPr id="427062" name="Line 54"/>
          <p:cNvSpPr>
            <a:spLocks noChangeShapeType="1"/>
          </p:cNvSpPr>
          <p:nvPr/>
        </p:nvSpPr>
        <p:spPr bwMode="auto">
          <a:xfrm>
            <a:off x="4085167" y="5172075"/>
            <a:ext cx="1693333" cy="0"/>
          </a:xfrm>
          <a:prstGeom prst="line">
            <a:avLst/>
          </a:prstGeom>
          <a:noFill/>
          <a:ln w="12700">
            <a:solidFill>
              <a:srgbClr val="000000"/>
            </a:solidFill>
            <a:round/>
            <a:headEnd type="triangle" w="med" len="med"/>
            <a:tailEnd type="triangle" w="med" len="med"/>
          </a:ln>
          <a:effectLst/>
        </p:spPr>
        <p:txBody>
          <a:bodyPr wrap="none" anchor="ctr"/>
          <a:lstStyle/>
          <a:p>
            <a:pPr>
              <a:defRPr/>
            </a:pPr>
            <a:endParaRPr lang="en-US">
              <a:latin typeface="Arial"/>
              <a:ea typeface="+mn-ea"/>
              <a:cs typeface="Arial"/>
            </a:endParaRPr>
          </a:p>
        </p:txBody>
      </p:sp>
      <p:sp>
        <p:nvSpPr>
          <p:cNvPr id="32816" name="Text Box 55"/>
          <p:cNvSpPr txBox="1">
            <a:spLocks noChangeArrowheads="1"/>
          </p:cNvSpPr>
          <p:nvPr/>
        </p:nvSpPr>
        <p:spPr bwMode="auto">
          <a:xfrm>
            <a:off x="2973212" y="5359400"/>
            <a:ext cx="5984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r>
              <a:rPr lang="en-US" sz="2000" b="1" i="0">
                <a:solidFill>
                  <a:srgbClr val="000000"/>
                </a:solidFill>
                <a:latin typeface="Arial" charset="0"/>
                <a:cs typeface="Arial" charset="0"/>
              </a:rPr>
              <a:t>110</a:t>
            </a:r>
          </a:p>
        </p:txBody>
      </p:sp>
      <p:sp>
        <p:nvSpPr>
          <p:cNvPr id="32817" name="Text Box 56"/>
          <p:cNvSpPr txBox="1">
            <a:spLocks noChangeArrowheads="1"/>
          </p:cNvSpPr>
          <p:nvPr/>
        </p:nvSpPr>
        <p:spPr bwMode="auto">
          <a:xfrm>
            <a:off x="4627034" y="5359400"/>
            <a:ext cx="6125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r>
              <a:rPr lang="en-US" sz="2000" b="1" i="0">
                <a:solidFill>
                  <a:srgbClr val="000000"/>
                </a:solidFill>
                <a:latin typeface="Arial" charset="0"/>
                <a:cs typeface="Arial" charset="0"/>
              </a:rPr>
              <a:t>849</a:t>
            </a:r>
          </a:p>
        </p:txBody>
      </p:sp>
      <p:sp>
        <p:nvSpPr>
          <p:cNvPr id="427065" name="Line 57"/>
          <p:cNvSpPr>
            <a:spLocks noChangeShapeType="1"/>
          </p:cNvSpPr>
          <p:nvPr/>
        </p:nvSpPr>
        <p:spPr bwMode="auto">
          <a:xfrm>
            <a:off x="3407834" y="5172075"/>
            <a:ext cx="677333" cy="0"/>
          </a:xfrm>
          <a:prstGeom prst="line">
            <a:avLst/>
          </a:prstGeom>
          <a:noFill/>
          <a:ln w="12700">
            <a:solidFill>
              <a:srgbClr val="000000"/>
            </a:solidFill>
            <a:round/>
            <a:headEnd type="triangle" w="med" len="med"/>
            <a:tailEnd type="triangle" w="med" len="med"/>
          </a:ln>
          <a:effectLst/>
        </p:spPr>
        <p:txBody>
          <a:bodyPr wrap="none" anchor="ctr"/>
          <a:lstStyle/>
          <a:p>
            <a:pPr>
              <a:defRPr/>
            </a:pPr>
            <a:endParaRPr lang="en-US">
              <a:latin typeface="Arial"/>
              <a:ea typeface="+mn-ea"/>
              <a:cs typeface="Arial"/>
            </a:endParaRPr>
          </a:p>
        </p:txBody>
      </p:sp>
      <p:sp>
        <p:nvSpPr>
          <p:cNvPr id="427066" name="Rectangle 58" descr="Light vertical"/>
          <p:cNvSpPr>
            <a:spLocks noChangeArrowheads="1"/>
          </p:cNvSpPr>
          <p:nvPr/>
        </p:nvSpPr>
        <p:spPr bwMode="auto">
          <a:xfrm>
            <a:off x="5621867" y="2006600"/>
            <a:ext cx="316089" cy="120650"/>
          </a:xfrm>
          <a:prstGeom prst="rect">
            <a:avLst/>
          </a:prstGeom>
          <a:pattFill prst="ltVert">
            <a:fgClr>
              <a:srgbClr val="60C900"/>
            </a:fgClr>
            <a:bgClr>
              <a:srgbClr val="FFFFFF"/>
            </a:bgClr>
          </a:pattFill>
          <a:ln w="12700">
            <a:solidFill>
              <a:srgbClr val="000090"/>
            </a:solidFill>
            <a:miter lim="800000"/>
            <a:headEnd/>
            <a:tailEnd/>
          </a:ln>
          <a:effectLst/>
        </p:spPr>
        <p:txBody>
          <a:bodyPr wrap="none" anchor="ctr"/>
          <a:lstStyle/>
          <a:p>
            <a:pPr>
              <a:defRPr/>
            </a:pPr>
            <a:endParaRPr lang="en-US">
              <a:latin typeface="Arial"/>
              <a:ea typeface="+mn-ea"/>
              <a:cs typeface="Arial"/>
            </a:endParaRPr>
          </a:p>
        </p:txBody>
      </p:sp>
      <p:sp>
        <p:nvSpPr>
          <p:cNvPr id="32820" name="Rectangle 59"/>
          <p:cNvSpPr>
            <a:spLocks noChangeArrowheads="1"/>
          </p:cNvSpPr>
          <p:nvPr/>
        </p:nvSpPr>
        <p:spPr bwMode="auto">
          <a:xfrm>
            <a:off x="5621867" y="2227264"/>
            <a:ext cx="426156"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800" b="1" i="0">
                <a:solidFill>
                  <a:srgbClr val="000000"/>
                </a:solidFill>
                <a:latin typeface="Times" charset="0"/>
              </a:rPr>
              <a:t>ß</a:t>
            </a:r>
          </a:p>
        </p:txBody>
      </p:sp>
      <p:grpSp>
        <p:nvGrpSpPr>
          <p:cNvPr id="32821" name="Group 68"/>
          <p:cNvGrpSpPr>
            <a:grpSpLocks/>
          </p:cNvGrpSpPr>
          <p:nvPr/>
        </p:nvGrpSpPr>
        <p:grpSpPr bwMode="auto">
          <a:xfrm>
            <a:off x="6388096" y="3835400"/>
            <a:ext cx="516466" cy="660400"/>
            <a:chOff x="4527" y="2416"/>
            <a:chExt cx="366" cy="416"/>
          </a:xfrm>
        </p:grpSpPr>
        <p:sp>
          <p:nvSpPr>
            <p:cNvPr id="427068" name="Text Box 60"/>
            <p:cNvSpPr txBox="1">
              <a:spLocks noChangeArrowheads="1"/>
            </p:cNvSpPr>
            <p:nvPr/>
          </p:nvSpPr>
          <p:spPr bwMode="auto">
            <a:xfrm>
              <a:off x="4527" y="2416"/>
              <a:ext cx="366" cy="252"/>
            </a:xfrm>
            <a:prstGeom prst="rect">
              <a:avLst/>
            </a:prstGeom>
            <a:noFill/>
            <a:ln w="12700">
              <a:noFill/>
              <a:miter lim="800000"/>
              <a:headEnd/>
              <a:tailEnd/>
            </a:ln>
            <a:effectLst/>
          </p:spPr>
          <p:txBody>
            <a:bodyPr wrap="none">
              <a:spAutoFit/>
            </a:bodyPr>
            <a:lstStyle/>
            <a:p>
              <a:pPr>
                <a:defRPr/>
              </a:pPr>
              <a:r>
                <a:rPr lang="en-US" sz="2000" b="1" i="0">
                  <a:solidFill>
                    <a:srgbClr val="000000"/>
                  </a:solidFill>
                  <a:latin typeface="Arial"/>
                  <a:ea typeface="+mn-ea"/>
                  <a:cs typeface="Arial"/>
                </a:rPr>
                <a:t>pA</a:t>
              </a:r>
            </a:p>
          </p:txBody>
        </p:sp>
        <p:sp>
          <p:nvSpPr>
            <p:cNvPr id="28747" name="Line 61"/>
            <p:cNvSpPr>
              <a:spLocks noChangeShapeType="1"/>
            </p:cNvSpPr>
            <p:nvPr/>
          </p:nvSpPr>
          <p:spPr bwMode="auto">
            <a:xfrm flipV="1">
              <a:off x="4681" y="2688"/>
              <a:ext cx="0" cy="144"/>
            </a:xfrm>
            <a:prstGeom prst="line">
              <a:avLst/>
            </a:prstGeom>
            <a:noFill/>
            <a:ln w="12700">
              <a:solidFill>
                <a:srgbClr val="000000"/>
              </a:solidFill>
              <a:round/>
              <a:headEnd/>
              <a:tailEnd/>
            </a:ln>
          </p:spPr>
          <p:txBody>
            <a:bodyPr wrap="none" anchor="ctr"/>
            <a:lstStyle/>
            <a:p>
              <a:pPr>
                <a:defRPr/>
              </a:pPr>
              <a:endParaRPr lang="en-US">
                <a:solidFill>
                  <a:srgbClr val="000000"/>
                </a:solidFill>
                <a:latin typeface="Arial"/>
                <a:ea typeface="+mn-ea"/>
                <a:cs typeface="Arial"/>
              </a:endParaRPr>
            </a:p>
          </p:txBody>
        </p:sp>
      </p:grpSp>
      <p:sp>
        <p:nvSpPr>
          <p:cNvPr id="427070" name="Line 62"/>
          <p:cNvSpPr>
            <a:spLocks noChangeShapeType="1"/>
          </p:cNvSpPr>
          <p:nvPr/>
        </p:nvSpPr>
        <p:spPr bwMode="auto">
          <a:xfrm>
            <a:off x="2167467" y="6096000"/>
            <a:ext cx="4402667" cy="0"/>
          </a:xfrm>
          <a:prstGeom prst="line">
            <a:avLst/>
          </a:prstGeom>
          <a:noFill/>
          <a:ln w="12700">
            <a:solidFill>
              <a:srgbClr val="000000"/>
            </a:solidFill>
            <a:round/>
            <a:headEnd type="triangle" w="med" len="med"/>
            <a:tailEnd type="triangle" w="med" len="med"/>
          </a:ln>
          <a:effectLst/>
        </p:spPr>
        <p:txBody>
          <a:bodyPr wrap="none" anchor="ctr"/>
          <a:lstStyle/>
          <a:p>
            <a:pPr>
              <a:defRPr/>
            </a:pPr>
            <a:endParaRPr lang="en-US">
              <a:latin typeface="Arial"/>
              <a:ea typeface="+mn-ea"/>
              <a:cs typeface="Arial"/>
            </a:endParaRPr>
          </a:p>
        </p:txBody>
      </p:sp>
      <p:sp>
        <p:nvSpPr>
          <p:cNvPr id="32823" name="Text Box 63"/>
          <p:cNvSpPr txBox="1">
            <a:spLocks noChangeArrowheads="1"/>
          </p:cNvSpPr>
          <p:nvPr/>
        </p:nvSpPr>
        <p:spPr bwMode="auto">
          <a:xfrm>
            <a:off x="4131733" y="6181725"/>
            <a:ext cx="7552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r>
              <a:rPr lang="en-US" sz="2000" b="1" i="0">
                <a:solidFill>
                  <a:srgbClr val="000000"/>
                </a:solidFill>
                <a:latin typeface="Arial" charset="0"/>
                <a:cs typeface="Arial" charset="0"/>
              </a:rPr>
              <a:t>1605</a:t>
            </a:r>
          </a:p>
        </p:txBody>
      </p:sp>
      <p:sp>
        <p:nvSpPr>
          <p:cNvPr id="427072" name="Rectangle 64"/>
          <p:cNvSpPr>
            <a:spLocks noChangeArrowheads="1"/>
          </p:cNvSpPr>
          <p:nvPr/>
        </p:nvSpPr>
        <p:spPr bwMode="auto">
          <a:xfrm rot="10800000" flipV="1">
            <a:off x="4876800" y="4495800"/>
            <a:ext cx="406400" cy="450850"/>
          </a:xfrm>
          <a:prstGeom prst="rect">
            <a:avLst/>
          </a:prstGeom>
          <a:gradFill rotWithShape="0">
            <a:gsLst>
              <a:gs pos="0">
                <a:srgbClr val="FF3300">
                  <a:alpha val="29999"/>
                </a:srgbClr>
              </a:gs>
              <a:gs pos="50000">
                <a:srgbClr val="FFFFFF"/>
              </a:gs>
              <a:gs pos="100000">
                <a:srgbClr val="FF3300">
                  <a:alpha val="29999"/>
                </a:srgbClr>
              </a:gs>
            </a:gsLst>
            <a:lin ang="5400000" scaled="1"/>
          </a:gradFill>
          <a:ln w="12700">
            <a:noFill/>
            <a:miter lim="800000"/>
            <a:headEnd/>
            <a:tailEnd/>
          </a:ln>
          <a:effectLst/>
        </p:spPr>
        <p:txBody>
          <a:bodyPr wrap="none" anchor="ctr"/>
          <a:lstStyle/>
          <a:p>
            <a:pPr>
              <a:defRPr/>
            </a:pPr>
            <a:endParaRPr lang="en-US">
              <a:latin typeface="Arial"/>
              <a:ea typeface="+mn-ea"/>
              <a:cs typeface="Arial"/>
            </a:endParaRPr>
          </a:p>
        </p:txBody>
      </p:sp>
      <p:sp>
        <p:nvSpPr>
          <p:cNvPr id="427073" name="Rectangle 65"/>
          <p:cNvSpPr>
            <a:spLocks noChangeArrowheads="1"/>
          </p:cNvSpPr>
          <p:nvPr/>
        </p:nvSpPr>
        <p:spPr bwMode="auto">
          <a:xfrm rot="10800000" flipV="1">
            <a:off x="7789333" y="4495800"/>
            <a:ext cx="406400" cy="450850"/>
          </a:xfrm>
          <a:prstGeom prst="rect">
            <a:avLst/>
          </a:prstGeom>
          <a:gradFill rotWithShape="0">
            <a:gsLst>
              <a:gs pos="0">
                <a:srgbClr val="FF3300">
                  <a:alpha val="29999"/>
                </a:srgbClr>
              </a:gs>
              <a:gs pos="50000">
                <a:srgbClr val="FFFFFF"/>
              </a:gs>
              <a:gs pos="100000">
                <a:srgbClr val="FF3300">
                  <a:alpha val="29999"/>
                </a:srgbClr>
              </a:gs>
            </a:gsLst>
            <a:lin ang="5400000" scaled="1"/>
          </a:gradFill>
          <a:ln w="12700">
            <a:noFill/>
            <a:miter lim="800000"/>
            <a:headEnd/>
            <a:tailEnd/>
          </a:ln>
          <a:effectLst/>
        </p:spPr>
        <p:txBody>
          <a:bodyPr wrap="none" anchor="ctr"/>
          <a:lstStyle/>
          <a:p>
            <a:pPr>
              <a:defRPr/>
            </a:pPr>
            <a:endParaRPr lang="en-US">
              <a:latin typeface="Arial"/>
              <a:ea typeface="+mn-ea"/>
              <a:cs typeface="Arial"/>
            </a:endParaRPr>
          </a:p>
        </p:txBody>
      </p:sp>
      <p:grpSp>
        <p:nvGrpSpPr>
          <p:cNvPr id="32830" name="Group 70"/>
          <p:cNvGrpSpPr>
            <a:grpSpLocks/>
          </p:cNvGrpSpPr>
          <p:nvPr/>
        </p:nvGrpSpPr>
        <p:grpSpPr bwMode="auto">
          <a:xfrm>
            <a:off x="7803449" y="3835400"/>
            <a:ext cx="427567" cy="660400"/>
            <a:chOff x="5280" y="2416"/>
            <a:chExt cx="303" cy="416"/>
          </a:xfrm>
        </p:grpSpPr>
        <p:sp>
          <p:nvSpPr>
            <p:cNvPr id="427074" name="Text Box 66"/>
            <p:cNvSpPr txBox="1">
              <a:spLocks noChangeArrowheads="1"/>
            </p:cNvSpPr>
            <p:nvPr/>
          </p:nvSpPr>
          <p:spPr bwMode="auto">
            <a:xfrm>
              <a:off x="5280" y="2416"/>
              <a:ext cx="303" cy="252"/>
            </a:xfrm>
            <a:prstGeom prst="rect">
              <a:avLst/>
            </a:prstGeom>
            <a:noFill/>
            <a:ln w="12700">
              <a:noFill/>
              <a:miter lim="800000"/>
              <a:headEnd/>
              <a:tailEnd/>
            </a:ln>
            <a:effectLst/>
          </p:spPr>
          <p:txBody>
            <a:bodyPr wrap="none">
              <a:spAutoFit/>
            </a:bodyPr>
            <a:lstStyle/>
            <a:p>
              <a:pPr>
                <a:defRPr/>
              </a:pPr>
              <a:r>
                <a:rPr lang="en-US" sz="2000" b="1" i="0">
                  <a:solidFill>
                    <a:srgbClr val="000000"/>
                  </a:solidFill>
                  <a:latin typeface="Arial"/>
                  <a:ea typeface="+mn-ea"/>
                  <a:cs typeface="Arial"/>
                </a:rPr>
                <a:t>e</a:t>
              </a:r>
              <a:r>
                <a:rPr lang="en-US" sz="2000" b="1" i="0" baseline="30000">
                  <a:solidFill>
                    <a:srgbClr val="000000"/>
                  </a:solidFill>
                  <a:latin typeface="Arial"/>
                  <a:ea typeface="+mn-ea"/>
                  <a:cs typeface="Arial"/>
                </a:rPr>
                <a:t>+</a:t>
              </a:r>
            </a:p>
          </p:txBody>
        </p:sp>
        <p:sp>
          <p:nvSpPr>
            <p:cNvPr id="28745" name="Line 67"/>
            <p:cNvSpPr>
              <a:spLocks noChangeShapeType="1"/>
            </p:cNvSpPr>
            <p:nvPr/>
          </p:nvSpPr>
          <p:spPr bwMode="auto">
            <a:xfrm flipV="1">
              <a:off x="5403" y="2688"/>
              <a:ext cx="0" cy="144"/>
            </a:xfrm>
            <a:prstGeom prst="line">
              <a:avLst/>
            </a:prstGeom>
            <a:noFill/>
            <a:ln w="12700">
              <a:solidFill>
                <a:srgbClr val="000000"/>
              </a:solidFill>
              <a:round/>
              <a:headEnd/>
              <a:tailEnd/>
            </a:ln>
          </p:spPr>
          <p:txBody>
            <a:bodyPr wrap="none" anchor="ctr"/>
            <a:lstStyle/>
            <a:p>
              <a:pPr>
                <a:defRPr/>
              </a:pPr>
              <a:endParaRPr lang="en-US">
                <a:solidFill>
                  <a:srgbClr val="000000"/>
                </a:solidFill>
                <a:latin typeface="Arial"/>
                <a:ea typeface="+mn-ea"/>
                <a:cs typeface="Arial"/>
              </a:endParaRPr>
            </a:p>
          </p:txBody>
        </p:sp>
      </p:grpSp>
      <p:grpSp>
        <p:nvGrpSpPr>
          <p:cNvPr id="32831" name="Group 71"/>
          <p:cNvGrpSpPr>
            <a:grpSpLocks/>
          </p:cNvGrpSpPr>
          <p:nvPr/>
        </p:nvGrpSpPr>
        <p:grpSpPr bwMode="auto">
          <a:xfrm>
            <a:off x="4890915" y="3835400"/>
            <a:ext cx="427567" cy="660400"/>
            <a:chOff x="5280" y="2416"/>
            <a:chExt cx="303" cy="416"/>
          </a:xfrm>
        </p:grpSpPr>
        <p:sp>
          <p:nvSpPr>
            <p:cNvPr id="427080" name="Text Box 72"/>
            <p:cNvSpPr txBox="1">
              <a:spLocks noChangeArrowheads="1"/>
            </p:cNvSpPr>
            <p:nvPr/>
          </p:nvSpPr>
          <p:spPr bwMode="auto">
            <a:xfrm>
              <a:off x="5280" y="2416"/>
              <a:ext cx="303" cy="252"/>
            </a:xfrm>
            <a:prstGeom prst="rect">
              <a:avLst/>
            </a:prstGeom>
            <a:noFill/>
            <a:ln w="12700">
              <a:noFill/>
              <a:miter lim="800000"/>
              <a:headEnd/>
              <a:tailEnd/>
            </a:ln>
            <a:effectLst/>
          </p:spPr>
          <p:txBody>
            <a:bodyPr wrap="none">
              <a:spAutoFit/>
            </a:bodyPr>
            <a:lstStyle/>
            <a:p>
              <a:pPr>
                <a:defRPr/>
              </a:pPr>
              <a:r>
                <a:rPr lang="en-US" sz="2000" b="1" i="0" dirty="0">
                  <a:solidFill>
                    <a:srgbClr val="000000"/>
                  </a:solidFill>
                  <a:latin typeface="Arial"/>
                  <a:ea typeface="+mn-ea"/>
                  <a:cs typeface="Arial"/>
                </a:rPr>
                <a:t>e</a:t>
              </a:r>
              <a:r>
                <a:rPr lang="en-US" sz="2000" b="1" i="0" baseline="30000" dirty="0">
                  <a:solidFill>
                    <a:srgbClr val="000000"/>
                  </a:solidFill>
                  <a:latin typeface="Arial"/>
                  <a:ea typeface="+mn-ea"/>
                  <a:cs typeface="Arial"/>
                </a:rPr>
                <a:t>+</a:t>
              </a:r>
            </a:p>
          </p:txBody>
        </p:sp>
        <p:sp>
          <p:nvSpPr>
            <p:cNvPr id="28743" name="Line 73"/>
            <p:cNvSpPr>
              <a:spLocks noChangeShapeType="1"/>
            </p:cNvSpPr>
            <p:nvPr/>
          </p:nvSpPr>
          <p:spPr bwMode="auto">
            <a:xfrm flipV="1">
              <a:off x="5403" y="2688"/>
              <a:ext cx="0" cy="144"/>
            </a:xfrm>
            <a:prstGeom prst="line">
              <a:avLst/>
            </a:prstGeom>
            <a:noFill/>
            <a:ln w="12700">
              <a:solidFill>
                <a:srgbClr val="000000"/>
              </a:solidFill>
              <a:round/>
              <a:headEnd/>
              <a:tailEnd/>
            </a:ln>
          </p:spPr>
          <p:txBody>
            <a:bodyPr wrap="none" anchor="ctr"/>
            <a:lstStyle/>
            <a:p>
              <a:pPr>
                <a:defRPr/>
              </a:pPr>
              <a:endParaRPr lang="en-US">
                <a:solidFill>
                  <a:srgbClr val="000000"/>
                </a:solidFill>
                <a:latin typeface="Arial"/>
                <a:ea typeface="+mn-ea"/>
                <a:cs typeface="Arial"/>
              </a:endParaRPr>
            </a:p>
          </p:txBody>
        </p:sp>
      </p:grpSp>
      <p:sp>
        <p:nvSpPr>
          <p:cNvPr id="32832" name="Text Box 78"/>
          <p:cNvSpPr txBox="1">
            <a:spLocks noChangeArrowheads="1"/>
          </p:cNvSpPr>
          <p:nvPr/>
        </p:nvSpPr>
        <p:spPr bwMode="auto">
          <a:xfrm>
            <a:off x="1083733" y="4551364"/>
            <a:ext cx="16900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r>
              <a:rPr lang="en-US" sz="1400" b="1">
                <a:solidFill>
                  <a:schemeClr val="bg1"/>
                </a:solidFill>
                <a:latin typeface="Arial" charset="0"/>
                <a:cs typeface="Arial" charset="0"/>
              </a:rPr>
              <a:t>Promoter/5</a:t>
            </a:r>
            <a:r>
              <a:rPr lang="ja-JP" altLang="en-US" sz="1400" b="1">
                <a:solidFill>
                  <a:schemeClr val="bg1"/>
                </a:solidFill>
                <a:latin typeface="Arial" charset="0"/>
                <a:cs typeface="Arial" charset="0"/>
              </a:rPr>
              <a:t>’</a:t>
            </a:r>
            <a:r>
              <a:rPr lang="en-US" altLang="ja-JP" sz="1400" b="1">
                <a:solidFill>
                  <a:schemeClr val="bg1"/>
                </a:solidFill>
                <a:latin typeface="Arial" charset="0"/>
                <a:cs typeface="Arial" charset="0"/>
              </a:rPr>
              <a:t> UTR </a:t>
            </a:r>
            <a:endParaRPr lang="en-US" sz="1400" b="1">
              <a:solidFill>
                <a:schemeClr val="bg1"/>
              </a:solidFill>
              <a:latin typeface="Arial" charset="0"/>
              <a:cs typeface="Arial" charset="0"/>
            </a:endParaRPr>
          </a:p>
        </p:txBody>
      </p:sp>
      <p:sp>
        <p:nvSpPr>
          <p:cNvPr id="32833" name="Text Box 79"/>
          <p:cNvSpPr txBox="1">
            <a:spLocks noChangeArrowheads="1"/>
          </p:cNvSpPr>
          <p:nvPr/>
        </p:nvSpPr>
        <p:spPr bwMode="auto">
          <a:xfrm>
            <a:off x="6420556" y="4552951"/>
            <a:ext cx="8421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r>
              <a:rPr lang="en-US" sz="1400" b="1">
                <a:solidFill>
                  <a:schemeClr val="bg1"/>
                </a:solidFill>
                <a:latin typeface="Arial" charset="0"/>
                <a:cs typeface="Arial" charset="0"/>
              </a:rPr>
              <a:t>3</a:t>
            </a:r>
            <a:r>
              <a:rPr lang="ja-JP" altLang="en-US" sz="1400" b="1">
                <a:solidFill>
                  <a:schemeClr val="bg1"/>
                </a:solidFill>
                <a:latin typeface="Arial" charset="0"/>
                <a:cs typeface="Arial" charset="0"/>
              </a:rPr>
              <a:t>’</a:t>
            </a:r>
            <a:r>
              <a:rPr lang="en-US" altLang="ja-JP" sz="1400" b="1">
                <a:solidFill>
                  <a:schemeClr val="bg1"/>
                </a:solidFill>
                <a:latin typeface="Arial" charset="0"/>
                <a:cs typeface="Arial" charset="0"/>
              </a:rPr>
              <a:t> UTR </a:t>
            </a:r>
            <a:endParaRPr lang="en-US" sz="1400" b="1">
              <a:solidFill>
                <a:schemeClr val="bg1"/>
              </a:solidFill>
              <a:latin typeface="Arial" charset="0"/>
              <a:cs typeface="Arial" charset="0"/>
            </a:endParaRPr>
          </a:p>
        </p:txBody>
      </p:sp>
      <p:sp>
        <p:nvSpPr>
          <p:cNvPr id="32834" name="Text Box 80"/>
          <p:cNvSpPr txBox="1">
            <a:spLocks noChangeArrowheads="1"/>
          </p:cNvSpPr>
          <p:nvPr/>
        </p:nvSpPr>
        <p:spPr bwMode="auto">
          <a:xfrm>
            <a:off x="2957689" y="4570414"/>
            <a:ext cx="5563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r>
              <a:rPr lang="en-US" sz="1200" b="1">
                <a:solidFill>
                  <a:schemeClr val="bg1"/>
                </a:solidFill>
                <a:latin typeface="Arial" charset="0"/>
                <a:cs typeface="Arial" charset="0"/>
              </a:rPr>
              <a:t>IVS1 </a:t>
            </a:r>
          </a:p>
        </p:txBody>
      </p:sp>
      <p:sp>
        <p:nvSpPr>
          <p:cNvPr id="32835" name="Text Box 81"/>
          <p:cNvSpPr txBox="1">
            <a:spLocks noChangeArrowheads="1"/>
          </p:cNvSpPr>
          <p:nvPr/>
        </p:nvSpPr>
        <p:spPr bwMode="auto">
          <a:xfrm>
            <a:off x="4267200" y="4570414"/>
            <a:ext cx="5563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r>
              <a:rPr lang="en-US" sz="1200" b="1">
                <a:solidFill>
                  <a:schemeClr val="bg1"/>
                </a:solidFill>
                <a:latin typeface="Arial" charset="0"/>
                <a:cs typeface="Arial" charset="0"/>
              </a:rPr>
              <a:t>IVS2 </a:t>
            </a:r>
          </a:p>
        </p:txBody>
      </p:sp>
      <p:sp>
        <p:nvSpPr>
          <p:cNvPr id="77" name="Oval 76"/>
          <p:cNvSpPr>
            <a:spLocks noChangeArrowheads="1"/>
          </p:cNvSpPr>
          <p:nvPr/>
        </p:nvSpPr>
        <p:spPr bwMode="auto">
          <a:xfrm>
            <a:off x="372534" y="914400"/>
            <a:ext cx="2506133" cy="2286000"/>
          </a:xfrm>
          <a:prstGeom prst="ellipse">
            <a:avLst/>
          </a:prstGeom>
          <a:noFill/>
          <a:ln w="38100">
            <a:solidFill>
              <a:srgbClr val="FF0000"/>
            </a:solidFill>
            <a:round/>
            <a:headEnd/>
            <a:tailEnd/>
          </a:ln>
          <a:effectLst/>
        </p:spPr>
        <p:txBody>
          <a:bodyPr/>
          <a:lstStyle/>
          <a:p>
            <a:pPr>
              <a:defRPr/>
            </a:pPr>
            <a:endParaRPr lang="en-US">
              <a:latin typeface="Arial"/>
              <a:ea typeface="+mn-ea"/>
              <a:cs typeface="Arial"/>
            </a:endParaRPr>
          </a:p>
        </p:txBody>
      </p:sp>
      <p:cxnSp>
        <p:nvCxnSpPr>
          <p:cNvPr id="76" name="Straight Connector 75"/>
          <p:cNvCxnSpPr/>
          <p:nvPr/>
        </p:nvCxnSpPr>
        <p:spPr>
          <a:xfrm>
            <a:off x="1781375" y="838200"/>
            <a:ext cx="5581250" cy="0"/>
          </a:xfrm>
          <a:prstGeom prst="line">
            <a:avLst/>
          </a:prstGeom>
          <a:ln>
            <a:solidFill>
              <a:srgbClr val="1C304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463097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1288" y="106699"/>
            <a:ext cx="9155288" cy="1186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pPr algn="ctr" eaLnBrk="1" hangingPunct="1">
              <a:spcBef>
                <a:spcPct val="50000"/>
              </a:spcBef>
            </a:pPr>
            <a:r>
              <a:rPr lang="en-US" sz="3556" b="1" i="0" dirty="0">
                <a:solidFill>
                  <a:srgbClr val="800000"/>
                </a:solidFill>
                <a:latin typeface="+mn-lt"/>
                <a:cs typeface="Arial" charset="0"/>
              </a:rPr>
              <a:t>Therapeutic levels of Hb in mice affected by     </a:t>
            </a:r>
            <a:r>
              <a:rPr lang="en-US" sz="3556" b="1" i="0" dirty="0">
                <a:solidFill>
                  <a:srgbClr val="800000"/>
                </a:solidFill>
                <a:latin typeface="Symbol" pitchFamily="2" charset="2"/>
                <a:cs typeface="Arial" charset="0"/>
              </a:rPr>
              <a:t>b</a:t>
            </a:r>
            <a:r>
              <a:rPr lang="en-US" sz="3556" b="1" i="0" dirty="0">
                <a:solidFill>
                  <a:srgbClr val="800000"/>
                </a:solidFill>
                <a:latin typeface="+mn-lt"/>
                <a:cs typeface="Arial" charset="0"/>
              </a:rPr>
              <a:t>-thalassemia major or Cooley’</a:t>
            </a:r>
            <a:r>
              <a:rPr lang="en-US" altLang="ja-JP" sz="3556" b="1" i="0" dirty="0">
                <a:solidFill>
                  <a:srgbClr val="800000"/>
                </a:solidFill>
                <a:latin typeface="+mn-lt"/>
                <a:cs typeface="Arial" charset="0"/>
              </a:rPr>
              <a:t>s anemia </a:t>
            </a:r>
            <a:endParaRPr lang="en-US" sz="3556" b="1" i="0" dirty="0">
              <a:solidFill>
                <a:srgbClr val="800000"/>
              </a:solidFill>
              <a:latin typeface="+mn-lt"/>
              <a:cs typeface="Arial" charset="0"/>
            </a:endParaRPr>
          </a:p>
        </p:txBody>
      </p:sp>
      <p:sp>
        <p:nvSpPr>
          <p:cNvPr id="44035" name="Text Box 37"/>
          <p:cNvSpPr txBox="1">
            <a:spLocks noChangeArrowheads="1"/>
          </p:cNvSpPr>
          <p:nvPr/>
        </p:nvSpPr>
        <p:spPr bwMode="auto">
          <a:xfrm>
            <a:off x="4818944" y="4444817"/>
            <a:ext cx="599723" cy="248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pPr algn="ctr" eaLnBrk="1" hangingPunct="1">
              <a:lnSpc>
                <a:spcPct val="70000"/>
              </a:lnSpc>
              <a:spcBef>
                <a:spcPct val="50000"/>
              </a:spcBef>
            </a:pPr>
            <a:r>
              <a:rPr lang="en-US" sz="1422" b="1" i="0">
                <a:solidFill>
                  <a:srgbClr val="000000"/>
                </a:solidFill>
                <a:latin typeface="Arial" charset="0"/>
                <a:cs typeface="Arial" charset="0"/>
              </a:rPr>
              <a:t>WT</a:t>
            </a:r>
          </a:p>
        </p:txBody>
      </p:sp>
      <p:sp>
        <p:nvSpPr>
          <p:cNvPr id="779324" name="Rectangle 60"/>
          <p:cNvSpPr>
            <a:spLocks noChangeArrowheads="1"/>
          </p:cNvSpPr>
          <p:nvPr/>
        </p:nvSpPr>
        <p:spPr bwMode="auto">
          <a:xfrm>
            <a:off x="4572000" y="1600201"/>
            <a:ext cx="3097388" cy="2786945"/>
          </a:xfrm>
          <a:prstGeom prst="rect">
            <a:avLst/>
          </a:prstGeom>
          <a:solidFill>
            <a:schemeClr val="bg1"/>
          </a:solidFill>
          <a:ln w="28575">
            <a:noFill/>
            <a:miter lim="800000"/>
            <a:headEnd/>
            <a:tailEnd/>
          </a:ln>
          <a:effectLst/>
        </p:spPr>
        <p:txBody>
          <a:bodyPr wrap="none" anchor="ctr"/>
          <a:lstStyle/>
          <a:p>
            <a:pPr algn="ctr">
              <a:defRPr/>
            </a:pPr>
            <a:endParaRPr lang="pt-PT" sz="1244" b="1">
              <a:solidFill>
                <a:srgbClr val="FFFF00"/>
              </a:solidFill>
              <a:latin typeface="Arial"/>
              <a:cs typeface="Arial"/>
            </a:endParaRPr>
          </a:p>
        </p:txBody>
      </p:sp>
      <p:sp>
        <p:nvSpPr>
          <p:cNvPr id="45067" name="Rectangle 61"/>
          <p:cNvSpPr>
            <a:spLocks noChangeArrowheads="1"/>
          </p:cNvSpPr>
          <p:nvPr/>
        </p:nvSpPr>
        <p:spPr bwMode="auto">
          <a:xfrm>
            <a:off x="4755445" y="2374901"/>
            <a:ext cx="766233" cy="1982611"/>
          </a:xfrm>
          <a:prstGeom prst="rect">
            <a:avLst/>
          </a:prstGeom>
          <a:solidFill>
            <a:srgbClr val="FF6600"/>
          </a:solidFill>
          <a:ln w="19050">
            <a:solidFill>
              <a:schemeClr val="tx1"/>
            </a:solidFill>
            <a:miter lim="800000"/>
            <a:headEnd/>
            <a:tailEnd/>
          </a:ln>
          <a:effectLst/>
        </p:spPr>
        <p:txBody>
          <a:bodyPr/>
          <a:lstStyle/>
          <a:p>
            <a:pPr>
              <a:defRPr/>
            </a:pPr>
            <a:endParaRPr lang="en-US" sz="1689" b="1">
              <a:latin typeface="Arial"/>
              <a:cs typeface="Arial"/>
            </a:endParaRPr>
          </a:p>
        </p:txBody>
      </p:sp>
      <p:sp>
        <p:nvSpPr>
          <p:cNvPr id="45068" name="Rectangle 62"/>
          <p:cNvSpPr>
            <a:spLocks noChangeArrowheads="1"/>
          </p:cNvSpPr>
          <p:nvPr/>
        </p:nvSpPr>
        <p:spPr bwMode="auto">
          <a:xfrm>
            <a:off x="5528734" y="3932768"/>
            <a:ext cx="793044" cy="424744"/>
          </a:xfrm>
          <a:prstGeom prst="rect">
            <a:avLst/>
          </a:prstGeom>
          <a:solidFill>
            <a:srgbClr val="00FF00"/>
          </a:solidFill>
          <a:ln w="19050">
            <a:solidFill>
              <a:schemeClr val="tx1"/>
            </a:solidFill>
            <a:miter lim="800000"/>
            <a:headEnd/>
            <a:tailEnd/>
          </a:ln>
          <a:effectLst/>
        </p:spPr>
        <p:txBody>
          <a:bodyPr/>
          <a:lstStyle/>
          <a:p>
            <a:pPr>
              <a:defRPr/>
            </a:pPr>
            <a:endParaRPr lang="en-US" sz="1689" b="1">
              <a:latin typeface="Arial"/>
              <a:cs typeface="Arial"/>
            </a:endParaRPr>
          </a:p>
        </p:txBody>
      </p:sp>
      <p:grpSp>
        <p:nvGrpSpPr>
          <p:cNvPr id="44039" name="Group 63"/>
          <p:cNvGrpSpPr>
            <a:grpSpLocks/>
          </p:cNvGrpSpPr>
          <p:nvPr/>
        </p:nvGrpSpPr>
        <p:grpSpPr bwMode="auto">
          <a:xfrm>
            <a:off x="5074356" y="2305756"/>
            <a:ext cx="143933" cy="129822"/>
            <a:chOff x="5764" y="2400"/>
            <a:chExt cx="140" cy="96"/>
          </a:xfrm>
        </p:grpSpPr>
        <p:sp>
          <p:nvSpPr>
            <p:cNvPr id="45106" name="Line 64"/>
            <p:cNvSpPr>
              <a:spLocks noChangeShapeType="1"/>
            </p:cNvSpPr>
            <p:nvPr/>
          </p:nvSpPr>
          <p:spPr bwMode="auto">
            <a:xfrm>
              <a:off x="5764" y="2496"/>
              <a:ext cx="140" cy="0"/>
            </a:xfrm>
            <a:prstGeom prst="line">
              <a:avLst/>
            </a:prstGeom>
            <a:noFill/>
            <a:ln w="19050">
              <a:solidFill>
                <a:schemeClr val="tx1"/>
              </a:solidFill>
              <a:round/>
              <a:headEnd/>
              <a:tailEnd/>
            </a:ln>
          </p:spPr>
          <p:txBody>
            <a:bodyPr wrap="none" anchor="ctr"/>
            <a:lstStyle/>
            <a:p>
              <a:pPr>
                <a:defRPr/>
              </a:pPr>
              <a:endParaRPr lang="en-US" sz="1689" b="1">
                <a:latin typeface="Arial"/>
                <a:cs typeface="Arial"/>
              </a:endParaRPr>
            </a:p>
          </p:txBody>
        </p:sp>
        <p:sp>
          <p:nvSpPr>
            <p:cNvPr id="45107" name="Line 65"/>
            <p:cNvSpPr>
              <a:spLocks noChangeShapeType="1"/>
            </p:cNvSpPr>
            <p:nvPr/>
          </p:nvSpPr>
          <p:spPr bwMode="auto">
            <a:xfrm>
              <a:off x="5764" y="2400"/>
              <a:ext cx="140" cy="0"/>
            </a:xfrm>
            <a:prstGeom prst="line">
              <a:avLst/>
            </a:prstGeom>
            <a:noFill/>
            <a:ln w="19050">
              <a:solidFill>
                <a:schemeClr val="tx1"/>
              </a:solidFill>
              <a:round/>
              <a:headEnd/>
              <a:tailEnd/>
            </a:ln>
          </p:spPr>
          <p:txBody>
            <a:bodyPr wrap="none" anchor="ctr"/>
            <a:lstStyle/>
            <a:p>
              <a:pPr>
                <a:defRPr/>
              </a:pPr>
              <a:endParaRPr lang="en-US" sz="1689" b="1">
                <a:latin typeface="Arial"/>
                <a:cs typeface="Arial"/>
              </a:endParaRPr>
            </a:p>
          </p:txBody>
        </p:sp>
        <p:sp>
          <p:nvSpPr>
            <p:cNvPr id="45108" name="Line 66"/>
            <p:cNvSpPr>
              <a:spLocks noChangeShapeType="1"/>
            </p:cNvSpPr>
            <p:nvPr/>
          </p:nvSpPr>
          <p:spPr bwMode="auto">
            <a:xfrm flipV="1">
              <a:off x="5834" y="2400"/>
              <a:ext cx="0" cy="96"/>
            </a:xfrm>
            <a:prstGeom prst="line">
              <a:avLst/>
            </a:prstGeom>
            <a:noFill/>
            <a:ln w="28575">
              <a:solidFill>
                <a:schemeClr val="tx1"/>
              </a:solidFill>
              <a:round/>
              <a:headEnd/>
              <a:tailEnd/>
            </a:ln>
          </p:spPr>
          <p:txBody>
            <a:bodyPr wrap="none" anchor="ctr"/>
            <a:lstStyle/>
            <a:p>
              <a:pPr>
                <a:defRPr/>
              </a:pPr>
              <a:endParaRPr lang="en-US" sz="1689" b="1">
                <a:latin typeface="Arial"/>
                <a:cs typeface="Arial"/>
              </a:endParaRPr>
            </a:p>
          </p:txBody>
        </p:sp>
      </p:grpSp>
      <p:grpSp>
        <p:nvGrpSpPr>
          <p:cNvPr id="44040" name="Group 67"/>
          <p:cNvGrpSpPr>
            <a:grpSpLocks/>
          </p:cNvGrpSpPr>
          <p:nvPr/>
        </p:nvGrpSpPr>
        <p:grpSpPr bwMode="auto">
          <a:xfrm>
            <a:off x="5865988" y="3865035"/>
            <a:ext cx="146756" cy="138289"/>
            <a:chOff x="5764" y="2400"/>
            <a:chExt cx="140" cy="96"/>
          </a:xfrm>
        </p:grpSpPr>
        <p:sp>
          <p:nvSpPr>
            <p:cNvPr id="45103" name="Line 68"/>
            <p:cNvSpPr>
              <a:spLocks noChangeShapeType="1"/>
            </p:cNvSpPr>
            <p:nvPr/>
          </p:nvSpPr>
          <p:spPr bwMode="auto">
            <a:xfrm>
              <a:off x="5764" y="2496"/>
              <a:ext cx="140" cy="0"/>
            </a:xfrm>
            <a:prstGeom prst="line">
              <a:avLst/>
            </a:prstGeom>
            <a:noFill/>
            <a:ln w="19050">
              <a:solidFill>
                <a:schemeClr val="tx1"/>
              </a:solidFill>
              <a:round/>
              <a:headEnd/>
              <a:tailEnd/>
            </a:ln>
          </p:spPr>
          <p:txBody>
            <a:bodyPr wrap="none" anchor="ctr"/>
            <a:lstStyle/>
            <a:p>
              <a:pPr>
                <a:defRPr/>
              </a:pPr>
              <a:endParaRPr lang="en-US" sz="1689" b="1">
                <a:latin typeface="Arial"/>
                <a:cs typeface="Arial"/>
              </a:endParaRPr>
            </a:p>
          </p:txBody>
        </p:sp>
        <p:sp>
          <p:nvSpPr>
            <p:cNvPr id="45104" name="Line 69"/>
            <p:cNvSpPr>
              <a:spLocks noChangeShapeType="1"/>
            </p:cNvSpPr>
            <p:nvPr/>
          </p:nvSpPr>
          <p:spPr bwMode="auto">
            <a:xfrm>
              <a:off x="5764" y="2400"/>
              <a:ext cx="140" cy="0"/>
            </a:xfrm>
            <a:prstGeom prst="line">
              <a:avLst/>
            </a:prstGeom>
            <a:noFill/>
            <a:ln w="19050">
              <a:solidFill>
                <a:schemeClr val="tx1"/>
              </a:solidFill>
              <a:round/>
              <a:headEnd/>
              <a:tailEnd/>
            </a:ln>
          </p:spPr>
          <p:txBody>
            <a:bodyPr wrap="none" anchor="ctr"/>
            <a:lstStyle/>
            <a:p>
              <a:pPr>
                <a:defRPr/>
              </a:pPr>
              <a:endParaRPr lang="en-US" sz="1689" b="1">
                <a:latin typeface="Arial"/>
                <a:cs typeface="Arial"/>
              </a:endParaRPr>
            </a:p>
          </p:txBody>
        </p:sp>
        <p:sp>
          <p:nvSpPr>
            <p:cNvPr id="45105" name="Line 70"/>
            <p:cNvSpPr>
              <a:spLocks noChangeShapeType="1"/>
            </p:cNvSpPr>
            <p:nvPr/>
          </p:nvSpPr>
          <p:spPr bwMode="auto">
            <a:xfrm flipV="1">
              <a:off x="5834" y="2400"/>
              <a:ext cx="0" cy="96"/>
            </a:xfrm>
            <a:prstGeom prst="line">
              <a:avLst/>
            </a:prstGeom>
            <a:noFill/>
            <a:ln w="28575">
              <a:solidFill>
                <a:schemeClr val="tx1"/>
              </a:solidFill>
              <a:round/>
              <a:headEnd/>
              <a:tailEnd/>
            </a:ln>
          </p:spPr>
          <p:txBody>
            <a:bodyPr wrap="none" anchor="ctr"/>
            <a:lstStyle/>
            <a:p>
              <a:pPr>
                <a:defRPr/>
              </a:pPr>
              <a:endParaRPr lang="en-US" sz="1689" b="1">
                <a:latin typeface="Arial"/>
                <a:cs typeface="Arial"/>
              </a:endParaRPr>
            </a:p>
          </p:txBody>
        </p:sp>
      </p:grpSp>
      <p:sp>
        <p:nvSpPr>
          <p:cNvPr id="44041" name="Text Box 80"/>
          <p:cNvSpPr txBox="1">
            <a:spLocks noChangeArrowheads="1"/>
          </p:cNvSpPr>
          <p:nvPr/>
        </p:nvSpPr>
        <p:spPr bwMode="auto">
          <a:xfrm>
            <a:off x="5456767" y="4414297"/>
            <a:ext cx="992012" cy="3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pPr algn="ctr" eaLnBrk="1" hangingPunct="1">
              <a:spcBef>
                <a:spcPct val="50000"/>
              </a:spcBef>
            </a:pPr>
            <a:r>
              <a:rPr lang="en-US" sz="1422" b="1">
                <a:solidFill>
                  <a:srgbClr val="000000"/>
                </a:solidFill>
                <a:latin typeface="Arial" charset="0"/>
                <a:cs typeface="Arial" charset="0"/>
              </a:rPr>
              <a:t>th3/th3</a:t>
            </a:r>
            <a:endParaRPr lang="en-US" sz="1422" b="1" i="0">
              <a:solidFill>
                <a:srgbClr val="000000"/>
              </a:solidFill>
              <a:latin typeface="Arial" charset="0"/>
              <a:cs typeface="Arial" charset="0"/>
            </a:endParaRPr>
          </a:p>
        </p:txBody>
      </p:sp>
      <p:sp>
        <p:nvSpPr>
          <p:cNvPr id="44042" name="Rectangle 82"/>
          <p:cNvSpPr>
            <a:spLocks noChangeArrowheads="1"/>
          </p:cNvSpPr>
          <p:nvPr/>
        </p:nvSpPr>
        <p:spPr bwMode="auto">
          <a:xfrm>
            <a:off x="4191000" y="1924645"/>
            <a:ext cx="1895124" cy="352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square">
            <a:spAutoFit/>
          </a:bodyPr>
          <a:lstStyle/>
          <a:p>
            <a:pPr algn="ctr"/>
            <a:r>
              <a:rPr lang="en-US" sz="1689" b="1" dirty="0">
                <a:cs typeface="Arial" charset="0"/>
              </a:rPr>
              <a:t>Hb 13-15g/dL</a:t>
            </a:r>
          </a:p>
        </p:txBody>
      </p:sp>
      <p:sp>
        <p:nvSpPr>
          <p:cNvPr id="44043" name="Rectangle 83"/>
          <p:cNvSpPr>
            <a:spLocks noChangeArrowheads="1"/>
          </p:cNvSpPr>
          <p:nvPr/>
        </p:nvSpPr>
        <p:spPr bwMode="auto">
          <a:xfrm>
            <a:off x="5151150" y="3482340"/>
            <a:ext cx="1665111" cy="352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wrap="square">
            <a:spAutoFit/>
          </a:bodyPr>
          <a:lstStyle/>
          <a:p>
            <a:pPr algn="ctr"/>
            <a:r>
              <a:rPr lang="en-US" sz="1689" b="1" dirty="0">
                <a:cs typeface="Arial" charset="0"/>
              </a:rPr>
              <a:t>Hb 2-4g/dL</a:t>
            </a:r>
          </a:p>
        </p:txBody>
      </p:sp>
      <p:grpSp>
        <p:nvGrpSpPr>
          <p:cNvPr id="44044" name="Group 72"/>
          <p:cNvGrpSpPr>
            <a:grpSpLocks/>
          </p:cNvGrpSpPr>
          <p:nvPr/>
        </p:nvGrpSpPr>
        <p:grpSpPr bwMode="auto">
          <a:xfrm>
            <a:off x="7020277" y="2873023"/>
            <a:ext cx="142523" cy="471311"/>
            <a:chOff x="5764" y="2400"/>
            <a:chExt cx="140" cy="96"/>
          </a:xfrm>
        </p:grpSpPr>
        <p:sp>
          <p:nvSpPr>
            <p:cNvPr id="45100" name="Line 73"/>
            <p:cNvSpPr>
              <a:spLocks noChangeShapeType="1"/>
            </p:cNvSpPr>
            <p:nvPr/>
          </p:nvSpPr>
          <p:spPr bwMode="auto">
            <a:xfrm>
              <a:off x="5764" y="2496"/>
              <a:ext cx="140" cy="0"/>
            </a:xfrm>
            <a:prstGeom prst="line">
              <a:avLst/>
            </a:prstGeom>
            <a:noFill/>
            <a:ln w="19050">
              <a:solidFill>
                <a:schemeClr val="tx1"/>
              </a:solidFill>
              <a:round/>
              <a:headEnd/>
              <a:tailEnd/>
            </a:ln>
          </p:spPr>
          <p:txBody>
            <a:bodyPr wrap="none" anchor="ctr"/>
            <a:lstStyle/>
            <a:p>
              <a:pPr>
                <a:defRPr/>
              </a:pPr>
              <a:endParaRPr lang="en-US" sz="1689" b="1">
                <a:latin typeface="Arial"/>
                <a:cs typeface="Arial"/>
              </a:endParaRPr>
            </a:p>
          </p:txBody>
        </p:sp>
        <p:sp>
          <p:nvSpPr>
            <p:cNvPr id="45101" name="Line 74"/>
            <p:cNvSpPr>
              <a:spLocks noChangeShapeType="1"/>
            </p:cNvSpPr>
            <p:nvPr/>
          </p:nvSpPr>
          <p:spPr bwMode="auto">
            <a:xfrm>
              <a:off x="5764" y="2400"/>
              <a:ext cx="140" cy="0"/>
            </a:xfrm>
            <a:prstGeom prst="line">
              <a:avLst/>
            </a:prstGeom>
            <a:noFill/>
            <a:ln w="19050">
              <a:solidFill>
                <a:schemeClr val="tx1"/>
              </a:solidFill>
              <a:round/>
              <a:headEnd/>
              <a:tailEnd/>
            </a:ln>
          </p:spPr>
          <p:txBody>
            <a:bodyPr wrap="none" anchor="ctr"/>
            <a:lstStyle/>
            <a:p>
              <a:pPr>
                <a:defRPr/>
              </a:pPr>
              <a:endParaRPr lang="en-US" sz="1689" b="1">
                <a:latin typeface="Arial"/>
                <a:cs typeface="Arial"/>
              </a:endParaRPr>
            </a:p>
          </p:txBody>
        </p:sp>
        <p:sp>
          <p:nvSpPr>
            <p:cNvPr id="45102" name="Line 75"/>
            <p:cNvSpPr>
              <a:spLocks noChangeShapeType="1"/>
            </p:cNvSpPr>
            <p:nvPr/>
          </p:nvSpPr>
          <p:spPr bwMode="auto">
            <a:xfrm flipV="1">
              <a:off x="5835" y="2400"/>
              <a:ext cx="0" cy="96"/>
            </a:xfrm>
            <a:prstGeom prst="line">
              <a:avLst/>
            </a:prstGeom>
            <a:noFill/>
            <a:ln w="28575">
              <a:solidFill>
                <a:schemeClr val="tx1"/>
              </a:solidFill>
              <a:round/>
              <a:headEnd/>
              <a:tailEnd/>
            </a:ln>
          </p:spPr>
          <p:txBody>
            <a:bodyPr wrap="none" anchor="ctr"/>
            <a:lstStyle/>
            <a:p>
              <a:pPr>
                <a:defRPr/>
              </a:pPr>
              <a:endParaRPr lang="en-US" sz="1689" b="1">
                <a:latin typeface="Arial"/>
                <a:cs typeface="Arial"/>
              </a:endParaRPr>
            </a:p>
          </p:txBody>
        </p:sp>
      </p:grpSp>
      <p:sp>
        <p:nvSpPr>
          <p:cNvPr id="44045" name="Text Box 40"/>
          <p:cNvSpPr txBox="1">
            <a:spLocks noChangeArrowheads="1"/>
          </p:cNvSpPr>
          <p:nvPr/>
        </p:nvSpPr>
        <p:spPr bwMode="auto">
          <a:xfrm>
            <a:off x="3577167" y="2819401"/>
            <a:ext cx="872067" cy="3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r>
              <a:rPr lang="en-US" sz="1422" b="1" i="0">
                <a:solidFill>
                  <a:srgbClr val="000000"/>
                </a:solidFill>
                <a:latin typeface="Arial" charset="0"/>
                <a:cs typeface="Arial" charset="0"/>
              </a:rPr>
              <a:t>  3´LTR</a:t>
            </a:r>
          </a:p>
        </p:txBody>
      </p:sp>
      <p:sp>
        <p:nvSpPr>
          <p:cNvPr id="44046" name="Text Box 50"/>
          <p:cNvSpPr txBox="1">
            <a:spLocks noChangeArrowheads="1"/>
          </p:cNvSpPr>
          <p:nvPr/>
        </p:nvSpPr>
        <p:spPr bwMode="auto">
          <a:xfrm>
            <a:off x="647700" y="2819401"/>
            <a:ext cx="838200" cy="3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r>
              <a:rPr lang="en-US" sz="1422" b="1" i="0">
                <a:solidFill>
                  <a:srgbClr val="000000"/>
                </a:solidFill>
                <a:latin typeface="Arial" charset="0"/>
                <a:cs typeface="Arial" charset="0"/>
              </a:rPr>
              <a:t>5</a:t>
            </a:r>
            <a:r>
              <a:rPr lang="ja-JP" altLang="en-US" sz="1422" b="1" i="0">
                <a:solidFill>
                  <a:srgbClr val="000000"/>
                </a:solidFill>
                <a:latin typeface="Arial" charset="0"/>
                <a:cs typeface="Arial" charset="0"/>
              </a:rPr>
              <a:t>’</a:t>
            </a:r>
            <a:r>
              <a:rPr lang="en-US" altLang="ja-JP" sz="1422" b="1" i="0">
                <a:solidFill>
                  <a:srgbClr val="000000"/>
                </a:solidFill>
                <a:latin typeface="Arial" charset="0"/>
                <a:cs typeface="Arial" charset="0"/>
              </a:rPr>
              <a:t>LTR</a:t>
            </a:r>
            <a:endParaRPr lang="en-US" sz="1422" b="1" i="0">
              <a:solidFill>
                <a:srgbClr val="000000"/>
              </a:solidFill>
              <a:latin typeface="Arial" charset="0"/>
              <a:cs typeface="Arial" charset="0"/>
            </a:endParaRPr>
          </a:p>
        </p:txBody>
      </p:sp>
      <p:sp>
        <p:nvSpPr>
          <p:cNvPr id="44047" name="Text Box 51"/>
          <p:cNvSpPr txBox="1">
            <a:spLocks noChangeArrowheads="1"/>
          </p:cNvSpPr>
          <p:nvPr/>
        </p:nvSpPr>
        <p:spPr bwMode="auto">
          <a:xfrm>
            <a:off x="1866900" y="2789768"/>
            <a:ext cx="1075267" cy="3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r>
              <a:rPr lang="en-US" sz="1422" b="1" i="0">
                <a:solidFill>
                  <a:srgbClr val="000000"/>
                </a:solidFill>
                <a:latin typeface="Arial" charset="0"/>
                <a:cs typeface="Arial" charset="0"/>
              </a:rPr>
              <a:t>ß-globin</a:t>
            </a:r>
          </a:p>
        </p:txBody>
      </p:sp>
      <p:sp>
        <p:nvSpPr>
          <p:cNvPr id="44048" name="Text Box 52"/>
          <p:cNvSpPr txBox="1">
            <a:spLocks noChangeArrowheads="1"/>
          </p:cNvSpPr>
          <p:nvPr/>
        </p:nvSpPr>
        <p:spPr bwMode="auto">
          <a:xfrm>
            <a:off x="2994378" y="2789768"/>
            <a:ext cx="722489" cy="3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r>
              <a:rPr lang="en-US" sz="1422" b="1" i="0">
                <a:solidFill>
                  <a:srgbClr val="000000"/>
                </a:solidFill>
                <a:latin typeface="Arial" charset="0"/>
                <a:cs typeface="Arial" charset="0"/>
              </a:rPr>
              <a:t>LCR</a:t>
            </a:r>
          </a:p>
        </p:txBody>
      </p:sp>
      <p:sp>
        <p:nvSpPr>
          <p:cNvPr id="44049" name="Text Box 57"/>
          <p:cNvSpPr txBox="1">
            <a:spLocks noChangeArrowheads="1"/>
          </p:cNvSpPr>
          <p:nvPr/>
        </p:nvSpPr>
        <p:spPr bwMode="auto">
          <a:xfrm>
            <a:off x="129823" y="3235679"/>
            <a:ext cx="92427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r>
              <a:rPr lang="en-US" b="1" i="0">
                <a:solidFill>
                  <a:srgbClr val="000000"/>
                </a:solidFill>
                <a:latin typeface="Arial" charset="0"/>
                <a:cs typeface="Arial" charset="0"/>
              </a:rPr>
              <a:t>TNS9</a:t>
            </a:r>
            <a:endParaRPr lang="en-US" sz="1422" b="1" i="0">
              <a:solidFill>
                <a:srgbClr val="000000"/>
              </a:solidFill>
              <a:latin typeface="Arial" charset="0"/>
              <a:cs typeface="Arial" charset="0"/>
            </a:endParaRPr>
          </a:p>
        </p:txBody>
      </p:sp>
      <p:sp>
        <p:nvSpPr>
          <p:cNvPr id="44050" name="Text Box 59"/>
          <p:cNvSpPr txBox="1">
            <a:spLocks noChangeArrowheads="1"/>
          </p:cNvSpPr>
          <p:nvPr/>
        </p:nvSpPr>
        <p:spPr bwMode="auto">
          <a:xfrm>
            <a:off x="7804855" y="2271890"/>
            <a:ext cx="1309511" cy="5300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pPr algn="ctr"/>
            <a:r>
              <a:rPr lang="en-US" sz="1422" b="1" i="0">
                <a:solidFill>
                  <a:srgbClr val="000000"/>
                </a:solidFill>
                <a:latin typeface="Arial" charset="0"/>
                <a:cs typeface="Arial" charset="0"/>
              </a:rPr>
              <a:t>Transfusion independent </a:t>
            </a:r>
          </a:p>
        </p:txBody>
      </p:sp>
      <p:sp>
        <p:nvSpPr>
          <p:cNvPr id="45071" name="Rectangle 71"/>
          <p:cNvSpPr>
            <a:spLocks noChangeArrowheads="1"/>
          </p:cNvSpPr>
          <p:nvPr/>
        </p:nvSpPr>
        <p:spPr bwMode="auto">
          <a:xfrm>
            <a:off x="6704189" y="3134079"/>
            <a:ext cx="773289" cy="1223433"/>
          </a:xfrm>
          <a:prstGeom prst="rect">
            <a:avLst/>
          </a:prstGeom>
          <a:solidFill>
            <a:srgbClr val="00FF00"/>
          </a:solidFill>
          <a:ln w="19050">
            <a:solidFill>
              <a:schemeClr val="tx1"/>
            </a:solidFill>
            <a:miter lim="800000"/>
            <a:headEnd/>
            <a:tailEnd/>
          </a:ln>
          <a:effectLst/>
        </p:spPr>
        <p:txBody>
          <a:bodyPr/>
          <a:lstStyle/>
          <a:p>
            <a:pPr>
              <a:defRPr/>
            </a:pPr>
            <a:endParaRPr lang="en-US" sz="1689" b="1">
              <a:latin typeface="Arial"/>
              <a:cs typeface="Arial"/>
            </a:endParaRPr>
          </a:p>
        </p:txBody>
      </p:sp>
      <p:grpSp>
        <p:nvGrpSpPr>
          <p:cNvPr id="44052" name="Group 76"/>
          <p:cNvGrpSpPr>
            <a:grpSpLocks/>
          </p:cNvGrpSpPr>
          <p:nvPr/>
        </p:nvGrpSpPr>
        <p:grpSpPr bwMode="auto">
          <a:xfrm>
            <a:off x="7778045" y="2284590"/>
            <a:ext cx="83255" cy="915811"/>
            <a:chOff x="5040" y="2016"/>
            <a:chExt cx="96" cy="720"/>
          </a:xfrm>
        </p:grpSpPr>
        <p:sp>
          <p:nvSpPr>
            <p:cNvPr id="45097" name="Line 77"/>
            <p:cNvSpPr>
              <a:spLocks noChangeShapeType="1"/>
            </p:cNvSpPr>
            <p:nvPr/>
          </p:nvSpPr>
          <p:spPr bwMode="auto">
            <a:xfrm>
              <a:off x="5089" y="2016"/>
              <a:ext cx="0" cy="720"/>
            </a:xfrm>
            <a:prstGeom prst="line">
              <a:avLst/>
            </a:prstGeom>
            <a:noFill/>
            <a:ln w="28575">
              <a:solidFill>
                <a:srgbClr val="000000"/>
              </a:solidFill>
              <a:round/>
              <a:headEnd/>
              <a:tailEnd/>
            </a:ln>
          </p:spPr>
          <p:txBody>
            <a:bodyPr wrap="none" anchor="ctr"/>
            <a:lstStyle/>
            <a:p>
              <a:pPr>
                <a:defRPr/>
              </a:pPr>
              <a:endParaRPr lang="en-US" sz="1689" b="1">
                <a:latin typeface="Arial"/>
                <a:cs typeface="Arial"/>
              </a:endParaRPr>
            </a:p>
          </p:txBody>
        </p:sp>
        <p:sp>
          <p:nvSpPr>
            <p:cNvPr id="45098" name="Line 78"/>
            <p:cNvSpPr>
              <a:spLocks noChangeShapeType="1"/>
            </p:cNvSpPr>
            <p:nvPr/>
          </p:nvSpPr>
          <p:spPr bwMode="auto">
            <a:xfrm>
              <a:off x="5040" y="2016"/>
              <a:ext cx="96" cy="0"/>
            </a:xfrm>
            <a:prstGeom prst="line">
              <a:avLst/>
            </a:prstGeom>
            <a:noFill/>
            <a:ln w="28575">
              <a:solidFill>
                <a:srgbClr val="000000"/>
              </a:solidFill>
              <a:round/>
              <a:headEnd/>
              <a:tailEnd/>
            </a:ln>
          </p:spPr>
          <p:txBody>
            <a:bodyPr wrap="none" anchor="ctr"/>
            <a:lstStyle/>
            <a:p>
              <a:pPr>
                <a:defRPr/>
              </a:pPr>
              <a:endParaRPr lang="en-US" sz="1689" b="1">
                <a:latin typeface="Arial"/>
                <a:cs typeface="Arial"/>
              </a:endParaRPr>
            </a:p>
          </p:txBody>
        </p:sp>
        <p:sp>
          <p:nvSpPr>
            <p:cNvPr id="45099" name="Line 79"/>
            <p:cNvSpPr>
              <a:spLocks noChangeShapeType="1"/>
            </p:cNvSpPr>
            <p:nvPr/>
          </p:nvSpPr>
          <p:spPr bwMode="auto">
            <a:xfrm>
              <a:off x="5040" y="2736"/>
              <a:ext cx="96" cy="0"/>
            </a:xfrm>
            <a:prstGeom prst="line">
              <a:avLst/>
            </a:prstGeom>
            <a:noFill/>
            <a:ln w="28575">
              <a:solidFill>
                <a:srgbClr val="000000"/>
              </a:solidFill>
              <a:round/>
              <a:headEnd/>
              <a:tailEnd/>
            </a:ln>
          </p:spPr>
          <p:txBody>
            <a:bodyPr wrap="none" anchor="ctr"/>
            <a:lstStyle/>
            <a:p>
              <a:pPr>
                <a:defRPr/>
              </a:pPr>
              <a:endParaRPr lang="en-US" sz="1689" b="1">
                <a:latin typeface="Arial"/>
                <a:cs typeface="Arial"/>
              </a:endParaRPr>
            </a:p>
          </p:txBody>
        </p:sp>
      </p:grpSp>
      <p:sp>
        <p:nvSpPr>
          <p:cNvPr id="44053" name="Text Box 81"/>
          <p:cNvSpPr txBox="1">
            <a:spLocks noChangeArrowheads="1"/>
          </p:cNvSpPr>
          <p:nvPr/>
        </p:nvSpPr>
        <p:spPr bwMode="auto">
          <a:xfrm>
            <a:off x="6629401" y="4309535"/>
            <a:ext cx="1058333" cy="5300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pPr algn="ctr" eaLnBrk="1" hangingPunct="1">
              <a:spcBef>
                <a:spcPct val="50000"/>
              </a:spcBef>
            </a:pPr>
            <a:r>
              <a:rPr lang="en-US" sz="1422" b="1">
                <a:solidFill>
                  <a:srgbClr val="000000"/>
                </a:solidFill>
                <a:latin typeface="Arial" charset="0"/>
                <a:cs typeface="Arial" charset="0"/>
              </a:rPr>
              <a:t>th3/th3</a:t>
            </a:r>
            <a:r>
              <a:rPr lang="en-US" sz="1422" b="1" i="0">
                <a:solidFill>
                  <a:srgbClr val="000000"/>
                </a:solidFill>
                <a:latin typeface="Arial" charset="0"/>
                <a:cs typeface="Arial" charset="0"/>
              </a:rPr>
              <a:t> + TNS9</a:t>
            </a:r>
          </a:p>
        </p:txBody>
      </p:sp>
      <p:grpSp>
        <p:nvGrpSpPr>
          <p:cNvPr id="44054" name="Group 116"/>
          <p:cNvGrpSpPr>
            <a:grpSpLocks/>
          </p:cNvGrpSpPr>
          <p:nvPr/>
        </p:nvGrpSpPr>
        <p:grpSpPr bwMode="auto">
          <a:xfrm>
            <a:off x="918633" y="3158067"/>
            <a:ext cx="3251200" cy="406400"/>
            <a:chOff x="1028700" y="3181754"/>
            <a:chExt cx="3710940" cy="475846"/>
          </a:xfrm>
        </p:grpSpPr>
        <p:sp>
          <p:nvSpPr>
            <p:cNvPr id="44058" name="Line 53"/>
            <p:cNvSpPr>
              <a:spLocks noChangeShapeType="1"/>
            </p:cNvSpPr>
            <p:nvPr/>
          </p:nvSpPr>
          <p:spPr bwMode="auto">
            <a:xfrm>
              <a:off x="1866900" y="3181754"/>
              <a:ext cx="1188720" cy="0"/>
            </a:xfrm>
            <a:prstGeom prst="line">
              <a:avLst/>
            </a:prstGeom>
            <a:noFill/>
            <a:ln w="19050">
              <a:solidFill>
                <a:srgbClr val="0000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en-US" sz="1689"/>
            </a:p>
          </p:txBody>
        </p:sp>
        <p:sp>
          <p:nvSpPr>
            <p:cNvPr id="44059" name="Line 54"/>
            <p:cNvSpPr>
              <a:spLocks noChangeShapeType="1"/>
            </p:cNvSpPr>
            <p:nvPr/>
          </p:nvSpPr>
          <p:spPr bwMode="auto">
            <a:xfrm>
              <a:off x="3001509" y="3181754"/>
              <a:ext cx="1463040" cy="0"/>
            </a:xfrm>
            <a:prstGeom prst="line">
              <a:avLst/>
            </a:prstGeom>
            <a:noFill/>
            <a:ln w="19050">
              <a:solidFill>
                <a:srgbClr val="0000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en-US" sz="1689"/>
            </a:p>
          </p:txBody>
        </p:sp>
        <p:sp>
          <p:nvSpPr>
            <p:cNvPr id="99" name="Line 11"/>
            <p:cNvSpPr>
              <a:spLocks noChangeShapeType="1"/>
            </p:cNvSpPr>
            <p:nvPr/>
          </p:nvSpPr>
          <p:spPr bwMode="auto">
            <a:xfrm>
              <a:off x="1270298" y="3459331"/>
              <a:ext cx="3240630" cy="0"/>
            </a:xfrm>
            <a:prstGeom prst="line">
              <a:avLst/>
            </a:prstGeom>
            <a:noFill/>
            <a:ln w="28575">
              <a:solidFill>
                <a:srgbClr val="000000"/>
              </a:solidFill>
              <a:round/>
              <a:headEnd/>
              <a:tailEnd/>
            </a:ln>
            <a:effectLst/>
          </p:spPr>
          <p:txBody>
            <a:bodyPr wrap="none" anchor="ctr"/>
            <a:lstStyle/>
            <a:p>
              <a:pPr>
                <a:defRPr/>
              </a:pPr>
              <a:endParaRPr lang="en-US" sz="1689" b="1">
                <a:solidFill>
                  <a:srgbClr val="000000"/>
                </a:solidFill>
                <a:latin typeface="Arial"/>
                <a:cs typeface="Arial"/>
              </a:endParaRPr>
            </a:p>
          </p:txBody>
        </p:sp>
        <p:sp>
          <p:nvSpPr>
            <p:cNvPr id="100" name="Rectangle 12"/>
            <p:cNvSpPr>
              <a:spLocks noChangeArrowheads="1"/>
            </p:cNvSpPr>
            <p:nvPr/>
          </p:nvSpPr>
          <p:spPr bwMode="auto">
            <a:xfrm>
              <a:off x="1995091" y="3312282"/>
              <a:ext cx="753785" cy="251141"/>
            </a:xfrm>
            <a:prstGeom prst="rect">
              <a:avLst/>
            </a:prstGeom>
            <a:solidFill>
              <a:schemeClr val="accent1"/>
            </a:solidFill>
            <a:ln w="28575">
              <a:solidFill>
                <a:srgbClr val="FFFF00"/>
              </a:solidFill>
              <a:miter lim="800000"/>
              <a:headEnd/>
              <a:tailEnd/>
            </a:ln>
            <a:effectLst/>
          </p:spPr>
          <p:txBody>
            <a:bodyPr wrap="none" anchor="ctr"/>
            <a:lstStyle/>
            <a:p>
              <a:pPr>
                <a:defRPr/>
              </a:pPr>
              <a:endParaRPr lang="en-US" sz="1689" b="1">
                <a:solidFill>
                  <a:srgbClr val="000000"/>
                </a:solidFill>
                <a:latin typeface="Arial"/>
                <a:cs typeface="Arial"/>
              </a:endParaRPr>
            </a:p>
          </p:txBody>
        </p:sp>
        <p:sp>
          <p:nvSpPr>
            <p:cNvPr id="101" name="Rectangle 13"/>
            <p:cNvSpPr>
              <a:spLocks noChangeArrowheads="1"/>
            </p:cNvSpPr>
            <p:nvPr/>
          </p:nvSpPr>
          <p:spPr bwMode="auto">
            <a:xfrm>
              <a:off x="1867850" y="3335413"/>
              <a:ext cx="127241" cy="252793"/>
            </a:xfrm>
            <a:prstGeom prst="rect">
              <a:avLst/>
            </a:prstGeom>
            <a:solidFill>
              <a:schemeClr val="folHlink"/>
            </a:solidFill>
            <a:ln w="9525">
              <a:solidFill>
                <a:srgbClr val="FFFF00"/>
              </a:solidFill>
              <a:miter lim="800000"/>
              <a:headEnd/>
              <a:tailEnd/>
            </a:ln>
            <a:effectLst/>
          </p:spPr>
          <p:txBody>
            <a:bodyPr wrap="none" anchor="ctr"/>
            <a:lstStyle/>
            <a:p>
              <a:pPr>
                <a:defRPr/>
              </a:pPr>
              <a:endParaRPr lang="en-US" sz="1689" b="1">
                <a:solidFill>
                  <a:srgbClr val="000000"/>
                </a:solidFill>
                <a:latin typeface="Arial"/>
                <a:cs typeface="Arial"/>
              </a:endParaRPr>
            </a:p>
          </p:txBody>
        </p:sp>
        <p:sp>
          <p:nvSpPr>
            <p:cNvPr id="102" name="Rectangle 14"/>
            <p:cNvSpPr>
              <a:spLocks noChangeArrowheads="1"/>
            </p:cNvSpPr>
            <p:nvPr/>
          </p:nvSpPr>
          <p:spPr bwMode="auto">
            <a:xfrm>
              <a:off x="2748875" y="3335413"/>
              <a:ext cx="285086" cy="252793"/>
            </a:xfrm>
            <a:prstGeom prst="rect">
              <a:avLst/>
            </a:prstGeom>
            <a:solidFill>
              <a:schemeClr val="folHlink"/>
            </a:solidFill>
            <a:ln w="9525">
              <a:solidFill>
                <a:schemeClr val="tx1"/>
              </a:solidFill>
              <a:miter lim="800000"/>
              <a:headEnd/>
              <a:tailEnd/>
            </a:ln>
            <a:effectLst/>
          </p:spPr>
          <p:txBody>
            <a:bodyPr wrap="none" anchor="ctr"/>
            <a:lstStyle/>
            <a:p>
              <a:pPr>
                <a:defRPr/>
              </a:pPr>
              <a:endParaRPr lang="en-US" sz="1689" b="1">
                <a:solidFill>
                  <a:srgbClr val="000000"/>
                </a:solidFill>
                <a:latin typeface="Arial"/>
                <a:cs typeface="Arial"/>
              </a:endParaRPr>
            </a:p>
          </p:txBody>
        </p:sp>
        <p:sp>
          <p:nvSpPr>
            <p:cNvPr id="44064" name="Rectangle 15"/>
            <p:cNvSpPr>
              <a:spLocks noChangeArrowheads="1"/>
            </p:cNvSpPr>
            <p:nvPr/>
          </p:nvSpPr>
          <p:spPr bwMode="auto">
            <a:xfrm>
              <a:off x="3033961" y="3335413"/>
              <a:ext cx="407494" cy="252793"/>
            </a:xfrm>
            <a:prstGeom prst="rect">
              <a:avLst/>
            </a:prstGeom>
            <a:solidFill>
              <a:srgbClr val="00FFFF"/>
            </a:solidFill>
            <a:ln w="9525">
              <a:solidFill>
                <a:schemeClr val="tx1"/>
              </a:solidFill>
              <a:miter lim="800000"/>
              <a:headEnd/>
              <a:tailEnd/>
            </a:ln>
          </p:spPr>
          <p:txBody>
            <a:bodyPr wrap="none" anchor="ctr"/>
            <a:lstStyle/>
            <a:p>
              <a:pPr algn="ctr"/>
              <a:r>
                <a:rPr lang="en-US" sz="1689" b="1">
                  <a:solidFill>
                    <a:srgbClr val="000000"/>
                  </a:solidFill>
                  <a:latin typeface="Arial" charset="0"/>
                  <a:cs typeface="Arial" charset="0"/>
                </a:rPr>
                <a:t> </a:t>
              </a:r>
            </a:p>
          </p:txBody>
        </p:sp>
        <p:sp>
          <p:nvSpPr>
            <p:cNvPr id="104" name="Rectangle 16"/>
            <p:cNvSpPr>
              <a:spLocks noChangeArrowheads="1"/>
            </p:cNvSpPr>
            <p:nvPr/>
          </p:nvSpPr>
          <p:spPr bwMode="auto">
            <a:xfrm>
              <a:off x="3409242" y="3335413"/>
              <a:ext cx="534736" cy="252793"/>
            </a:xfrm>
            <a:prstGeom prst="rect">
              <a:avLst/>
            </a:prstGeom>
            <a:solidFill>
              <a:srgbClr val="FF9900"/>
            </a:solidFill>
            <a:ln w="9525">
              <a:solidFill>
                <a:schemeClr val="tx1"/>
              </a:solidFill>
              <a:miter lim="800000"/>
              <a:headEnd/>
              <a:tailEnd/>
            </a:ln>
            <a:effectLst/>
          </p:spPr>
          <p:txBody>
            <a:bodyPr wrap="none" anchor="ctr"/>
            <a:lstStyle/>
            <a:p>
              <a:pPr algn="ctr">
                <a:defRPr/>
              </a:pPr>
              <a:endParaRPr lang="en-US" sz="1689" b="1">
                <a:solidFill>
                  <a:srgbClr val="000000"/>
                </a:solidFill>
                <a:latin typeface="Arial"/>
                <a:cs typeface="Arial"/>
              </a:endParaRPr>
            </a:p>
          </p:txBody>
        </p:sp>
        <p:sp>
          <p:nvSpPr>
            <p:cNvPr id="105" name="Rectangle 17"/>
            <p:cNvSpPr>
              <a:spLocks noChangeArrowheads="1"/>
            </p:cNvSpPr>
            <p:nvPr/>
          </p:nvSpPr>
          <p:spPr bwMode="auto">
            <a:xfrm>
              <a:off x="3943978" y="3335413"/>
              <a:ext cx="471921" cy="252793"/>
            </a:xfrm>
            <a:prstGeom prst="rect">
              <a:avLst/>
            </a:prstGeom>
            <a:solidFill>
              <a:srgbClr val="00FF00"/>
            </a:solidFill>
            <a:ln w="9525">
              <a:solidFill>
                <a:schemeClr val="tx1"/>
              </a:solidFill>
              <a:miter lim="800000"/>
              <a:headEnd/>
              <a:tailEnd/>
            </a:ln>
            <a:effectLst/>
          </p:spPr>
          <p:txBody>
            <a:bodyPr wrap="none" anchor="ctr"/>
            <a:lstStyle/>
            <a:p>
              <a:pPr>
                <a:defRPr/>
              </a:pPr>
              <a:endParaRPr lang="en-US" sz="1689" b="1">
                <a:solidFill>
                  <a:srgbClr val="000000"/>
                </a:solidFill>
                <a:latin typeface="Arial"/>
                <a:cs typeface="Arial"/>
              </a:endParaRPr>
            </a:p>
          </p:txBody>
        </p:sp>
        <p:sp>
          <p:nvSpPr>
            <p:cNvPr id="106" name="Rectangle 18"/>
            <p:cNvSpPr>
              <a:spLocks noChangeArrowheads="1"/>
            </p:cNvSpPr>
            <p:nvPr/>
          </p:nvSpPr>
          <p:spPr bwMode="auto">
            <a:xfrm>
              <a:off x="1561826" y="3376719"/>
              <a:ext cx="141737" cy="166877"/>
            </a:xfrm>
            <a:prstGeom prst="rect">
              <a:avLst/>
            </a:prstGeom>
            <a:solidFill>
              <a:srgbClr val="FFFF00"/>
            </a:solidFill>
            <a:ln w="9525">
              <a:solidFill>
                <a:srgbClr val="000000"/>
              </a:solidFill>
              <a:miter lim="800000"/>
              <a:headEnd/>
              <a:tailEnd/>
            </a:ln>
            <a:effectLst/>
          </p:spPr>
          <p:txBody>
            <a:bodyPr wrap="none" anchor="ctr"/>
            <a:lstStyle/>
            <a:p>
              <a:pPr>
                <a:defRPr/>
              </a:pPr>
              <a:endParaRPr lang="en-US" sz="1689" b="1">
                <a:solidFill>
                  <a:srgbClr val="000000"/>
                </a:solidFill>
                <a:latin typeface="Arial"/>
                <a:cs typeface="Arial"/>
              </a:endParaRPr>
            </a:p>
          </p:txBody>
        </p:sp>
        <p:sp>
          <p:nvSpPr>
            <p:cNvPr id="107" name="Rectangle 19"/>
            <p:cNvSpPr>
              <a:spLocks noChangeArrowheads="1"/>
            </p:cNvSpPr>
            <p:nvPr/>
          </p:nvSpPr>
          <p:spPr bwMode="auto">
            <a:xfrm>
              <a:off x="4486768" y="3302368"/>
              <a:ext cx="252872" cy="313926"/>
            </a:xfrm>
            <a:prstGeom prst="rect">
              <a:avLst/>
            </a:prstGeom>
            <a:solidFill>
              <a:srgbClr val="FFFF00"/>
            </a:solidFill>
            <a:ln w="9525">
              <a:solidFill>
                <a:srgbClr val="000000"/>
              </a:solidFill>
              <a:miter lim="800000"/>
              <a:headEnd/>
              <a:tailEnd/>
            </a:ln>
            <a:effectLst/>
          </p:spPr>
          <p:txBody>
            <a:bodyPr wrap="none" anchor="ctr"/>
            <a:lstStyle/>
            <a:p>
              <a:pPr>
                <a:defRPr/>
              </a:pPr>
              <a:endParaRPr lang="en-US" sz="1689" b="1">
                <a:solidFill>
                  <a:srgbClr val="000000"/>
                </a:solidFill>
                <a:latin typeface="Arial"/>
                <a:cs typeface="Arial"/>
              </a:endParaRPr>
            </a:p>
          </p:txBody>
        </p:sp>
        <p:sp>
          <p:nvSpPr>
            <p:cNvPr id="108" name="Rectangle 20"/>
            <p:cNvSpPr>
              <a:spLocks noChangeArrowheads="1"/>
            </p:cNvSpPr>
            <p:nvPr/>
          </p:nvSpPr>
          <p:spPr bwMode="auto">
            <a:xfrm>
              <a:off x="1028700" y="3302368"/>
              <a:ext cx="251262" cy="313926"/>
            </a:xfrm>
            <a:prstGeom prst="rect">
              <a:avLst/>
            </a:prstGeom>
            <a:solidFill>
              <a:srgbClr val="FFFF00"/>
            </a:solidFill>
            <a:ln w="9525">
              <a:solidFill>
                <a:srgbClr val="000000"/>
              </a:solidFill>
              <a:miter lim="800000"/>
              <a:headEnd/>
              <a:tailEnd/>
            </a:ln>
            <a:effectLst/>
          </p:spPr>
          <p:txBody>
            <a:bodyPr wrap="none" anchor="ctr"/>
            <a:lstStyle/>
            <a:p>
              <a:pPr>
                <a:defRPr/>
              </a:pPr>
              <a:endParaRPr lang="en-US" sz="1689" b="1">
                <a:solidFill>
                  <a:srgbClr val="000000"/>
                </a:solidFill>
                <a:latin typeface="Arial"/>
                <a:cs typeface="Arial"/>
              </a:endParaRPr>
            </a:p>
          </p:txBody>
        </p:sp>
        <p:sp>
          <p:nvSpPr>
            <p:cNvPr id="109" name="Rectangle 23"/>
            <p:cNvSpPr>
              <a:spLocks noChangeArrowheads="1"/>
            </p:cNvSpPr>
            <p:nvPr/>
          </p:nvSpPr>
          <p:spPr bwMode="auto">
            <a:xfrm>
              <a:off x="2686060" y="3267671"/>
              <a:ext cx="72479" cy="389929"/>
            </a:xfrm>
            <a:prstGeom prst="rect">
              <a:avLst/>
            </a:prstGeom>
            <a:solidFill>
              <a:srgbClr val="FF0000"/>
            </a:solidFill>
            <a:ln w="28575">
              <a:solidFill>
                <a:schemeClr val="tx1"/>
              </a:solidFill>
              <a:miter lim="800000"/>
              <a:headEnd/>
              <a:tailEnd/>
            </a:ln>
            <a:effectLst/>
          </p:spPr>
          <p:txBody>
            <a:bodyPr wrap="none" anchor="ctr"/>
            <a:lstStyle/>
            <a:p>
              <a:pPr>
                <a:defRPr/>
              </a:pPr>
              <a:endParaRPr lang="en-US" sz="1689" b="1">
                <a:solidFill>
                  <a:srgbClr val="000000"/>
                </a:solidFill>
                <a:latin typeface="Arial"/>
                <a:cs typeface="Arial"/>
              </a:endParaRPr>
            </a:p>
          </p:txBody>
        </p:sp>
        <p:sp>
          <p:nvSpPr>
            <p:cNvPr id="110" name="Rectangle 24"/>
            <p:cNvSpPr>
              <a:spLocks noChangeArrowheads="1"/>
            </p:cNvSpPr>
            <p:nvPr/>
          </p:nvSpPr>
          <p:spPr bwMode="auto">
            <a:xfrm>
              <a:off x="2465401" y="3267671"/>
              <a:ext cx="146570" cy="389929"/>
            </a:xfrm>
            <a:prstGeom prst="rect">
              <a:avLst/>
            </a:prstGeom>
            <a:solidFill>
              <a:srgbClr val="FF0000"/>
            </a:solidFill>
            <a:ln w="28575">
              <a:solidFill>
                <a:schemeClr val="tx1"/>
              </a:solidFill>
              <a:miter lim="800000"/>
              <a:headEnd/>
              <a:tailEnd/>
            </a:ln>
            <a:effectLst/>
          </p:spPr>
          <p:txBody>
            <a:bodyPr wrap="none" anchor="ctr"/>
            <a:lstStyle/>
            <a:p>
              <a:pPr>
                <a:defRPr/>
              </a:pPr>
              <a:endParaRPr lang="en-US" sz="1689" b="1">
                <a:solidFill>
                  <a:srgbClr val="000000"/>
                </a:solidFill>
                <a:latin typeface="Arial"/>
                <a:cs typeface="Arial"/>
              </a:endParaRPr>
            </a:p>
          </p:txBody>
        </p:sp>
        <p:sp>
          <p:nvSpPr>
            <p:cNvPr id="111" name="Rectangle 25"/>
            <p:cNvSpPr>
              <a:spLocks noChangeArrowheads="1"/>
            </p:cNvSpPr>
            <p:nvPr/>
          </p:nvSpPr>
          <p:spPr bwMode="auto">
            <a:xfrm>
              <a:off x="2244742" y="3267671"/>
              <a:ext cx="72479" cy="389929"/>
            </a:xfrm>
            <a:prstGeom prst="rect">
              <a:avLst/>
            </a:prstGeom>
            <a:solidFill>
              <a:srgbClr val="FF0000"/>
            </a:solidFill>
            <a:ln w="28575">
              <a:solidFill>
                <a:schemeClr val="tx1"/>
              </a:solidFill>
              <a:miter lim="800000"/>
              <a:headEnd/>
              <a:tailEnd/>
            </a:ln>
            <a:effectLst/>
          </p:spPr>
          <p:txBody>
            <a:bodyPr wrap="none" anchor="ctr"/>
            <a:lstStyle/>
            <a:p>
              <a:pPr>
                <a:defRPr/>
              </a:pPr>
              <a:endParaRPr lang="en-US" sz="1689" b="1">
                <a:solidFill>
                  <a:srgbClr val="000000"/>
                </a:solidFill>
                <a:latin typeface="Arial"/>
                <a:cs typeface="Arial"/>
              </a:endParaRPr>
            </a:p>
          </p:txBody>
        </p:sp>
        <p:sp>
          <p:nvSpPr>
            <p:cNvPr id="112" name="Rectangle 26"/>
            <p:cNvSpPr>
              <a:spLocks noChangeArrowheads="1"/>
            </p:cNvSpPr>
            <p:nvPr/>
          </p:nvSpPr>
          <p:spPr bwMode="auto">
            <a:xfrm>
              <a:off x="2611970" y="3267671"/>
              <a:ext cx="74090" cy="389929"/>
            </a:xfrm>
            <a:prstGeom prst="rect">
              <a:avLst/>
            </a:prstGeom>
            <a:solidFill>
              <a:schemeClr val="bg1"/>
            </a:solidFill>
            <a:ln w="28575">
              <a:solidFill>
                <a:schemeClr val="tx1"/>
              </a:solidFill>
              <a:miter lim="800000"/>
              <a:headEnd/>
              <a:tailEnd/>
            </a:ln>
            <a:effectLst/>
          </p:spPr>
          <p:txBody>
            <a:bodyPr wrap="none" anchor="ctr"/>
            <a:lstStyle/>
            <a:p>
              <a:pPr>
                <a:defRPr/>
              </a:pPr>
              <a:endParaRPr lang="en-US" sz="1689" b="1">
                <a:solidFill>
                  <a:srgbClr val="000000"/>
                </a:solidFill>
                <a:latin typeface="Arial"/>
                <a:cs typeface="Arial"/>
              </a:endParaRPr>
            </a:p>
          </p:txBody>
        </p:sp>
        <p:sp>
          <p:nvSpPr>
            <p:cNvPr id="113" name="Rectangle 27"/>
            <p:cNvSpPr>
              <a:spLocks noChangeArrowheads="1"/>
            </p:cNvSpPr>
            <p:nvPr/>
          </p:nvSpPr>
          <p:spPr bwMode="auto">
            <a:xfrm>
              <a:off x="1966099" y="3267671"/>
              <a:ext cx="278643" cy="389929"/>
            </a:xfrm>
            <a:prstGeom prst="rect">
              <a:avLst/>
            </a:prstGeom>
            <a:solidFill>
              <a:schemeClr val="bg1"/>
            </a:solidFill>
            <a:ln w="28575">
              <a:solidFill>
                <a:schemeClr val="tx1"/>
              </a:solidFill>
              <a:miter lim="800000"/>
              <a:headEnd/>
              <a:tailEnd/>
            </a:ln>
            <a:effectLst/>
          </p:spPr>
          <p:txBody>
            <a:bodyPr wrap="none" anchor="ctr"/>
            <a:lstStyle/>
            <a:p>
              <a:pPr>
                <a:defRPr/>
              </a:pPr>
              <a:endParaRPr lang="en-US" sz="1689" b="1">
                <a:solidFill>
                  <a:srgbClr val="000000"/>
                </a:solidFill>
                <a:latin typeface="Arial"/>
                <a:cs typeface="Arial"/>
              </a:endParaRPr>
            </a:p>
          </p:txBody>
        </p:sp>
        <p:sp>
          <p:nvSpPr>
            <p:cNvPr id="115" name="Rectangle 38"/>
            <p:cNvSpPr>
              <a:spLocks noChangeArrowheads="1"/>
            </p:cNvSpPr>
            <p:nvPr/>
          </p:nvSpPr>
          <p:spPr bwMode="auto">
            <a:xfrm>
              <a:off x="2317221" y="3267671"/>
              <a:ext cx="185225" cy="389929"/>
            </a:xfrm>
            <a:prstGeom prst="rect">
              <a:avLst/>
            </a:prstGeom>
            <a:solidFill>
              <a:schemeClr val="bg1"/>
            </a:solidFill>
            <a:ln w="28575">
              <a:solidFill>
                <a:schemeClr val="tx1"/>
              </a:solidFill>
              <a:miter lim="800000"/>
              <a:headEnd/>
              <a:tailEnd/>
            </a:ln>
            <a:effectLst/>
          </p:spPr>
          <p:txBody>
            <a:bodyPr wrap="none" anchor="ctr"/>
            <a:lstStyle/>
            <a:p>
              <a:pPr>
                <a:defRPr/>
              </a:pPr>
              <a:endParaRPr lang="en-US" sz="1689" b="1">
                <a:solidFill>
                  <a:srgbClr val="000000"/>
                </a:solidFill>
                <a:latin typeface="Arial"/>
                <a:cs typeface="Arial"/>
              </a:endParaRPr>
            </a:p>
          </p:txBody>
        </p:sp>
      </p:grpSp>
      <p:pic>
        <p:nvPicPr>
          <p:cNvPr id="44056" name="Picture 2" descr="&#10;image2.tif                                                     00000010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8" y="5122334"/>
            <a:ext cx="5519032" cy="1356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1730587" y="5029200"/>
            <a:ext cx="1012613" cy="431010"/>
          </a:xfrm>
          <a:prstGeom prst="rect">
            <a:avLst/>
          </a:prstGeom>
        </p:spPr>
      </p:pic>
      <p:pic>
        <p:nvPicPr>
          <p:cNvPr id="2" name="Picture 1">
            <a:extLst>
              <a:ext uri="{FF2B5EF4-FFF2-40B4-BE49-F238E27FC236}">
                <a16:creationId xmlns:a16="http://schemas.microsoft.com/office/drawing/2014/main" id="{C7C2AB91-CBA2-D737-646E-90C3CA2F44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0666" y="6381045"/>
            <a:ext cx="3365500" cy="381000"/>
          </a:xfrm>
          <a:prstGeom prst="rect">
            <a:avLst/>
          </a:prstGeom>
        </p:spPr>
      </p:pic>
      <p:sp>
        <p:nvSpPr>
          <p:cNvPr id="4" name="TextBox 3">
            <a:extLst>
              <a:ext uri="{FF2B5EF4-FFF2-40B4-BE49-F238E27FC236}">
                <a16:creationId xmlns:a16="http://schemas.microsoft.com/office/drawing/2014/main" id="{2D9058A9-7A4E-CC02-12C7-23B22FB0F7BA}"/>
              </a:ext>
            </a:extLst>
          </p:cNvPr>
          <p:cNvSpPr txBox="1"/>
          <p:nvPr/>
        </p:nvSpPr>
        <p:spPr>
          <a:xfrm>
            <a:off x="4395965" y="5111071"/>
            <a:ext cx="678391" cy="384721"/>
          </a:xfrm>
          <a:prstGeom prst="rect">
            <a:avLst/>
          </a:prstGeom>
          <a:noFill/>
        </p:spPr>
        <p:txBody>
          <a:bodyPr wrap="none" rtlCol="0">
            <a:spAutoFit/>
          </a:bodyPr>
          <a:lstStyle/>
          <a:p>
            <a:r>
              <a:rPr lang="en-US" b="1" dirty="0"/>
              <a:t>2003</a:t>
            </a:r>
          </a:p>
        </p:txBody>
      </p:sp>
    </p:spTree>
    <p:extLst>
      <p:ext uri="{BB962C8B-B14F-4D97-AF65-F5344CB8AC3E}">
        <p14:creationId xmlns:p14="http://schemas.microsoft.com/office/powerpoint/2010/main" val="222362988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96B2FA6-8228-2545-9A1B-30BD62382BC0}"/>
              </a:ext>
            </a:extLst>
          </p:cNvPr>
          <p:cNvSpPr txBox="1">
            <a:spLocks/>
          </p:cNvSpPr>
          <p:nvPr/>
        </p:nvSpPr>
        <p:spPr>
          <a:xfrm>
            <a:off x="1143000" y="857251"/>
            <a:ext cx="6858000" cy="479155"/>
          </a:xfrm>
          <a:prstGeom prst="rect">
            <a:avLst/>
          </a:prstGeom>
        </p:spPr>
        <p:txBody>
          <a:bodyPr vert="horz" lIns="68580" tIns="34290" rIns="68580" bIns="34290" rtlCol="0" anchor="ctr">
            <a:noAutofit/>
          </a:bodyPr>
          <a:lstStyle>
            <a:lvl1pPr algn="l" defTabSz="914400" rtl="0" eaLnBrk="1" latinLnBrk="0" hangingPunct="1">
              <a:spcBef>
                <a:spcPct val="0"/>
              </a:spcBef>
              <a:buNone/>
              <a:defRPr sz="2000" b="1" kern="1200">
                <a:solidFill>
                  <a:schemeClr val="bg2">
                    <a:lumMod val="25000"/>
                  </a:schemeClr>
                </a:solidFill>
                <a:latin typeface="+mj-lt"/>
                <a:ea typeface="+mj-ea"/>
                <a:cs typeface="Arial" panose="020B0604020202020204" pitchFamily="34" charset="0"/>
              </a:defRPr>
            </a:lvl1pPr>
          </a:lstStyle>
          <a:p>
            <a:pPr marL="7144" algn="ctr">
              <a:tabLst>
                <a:tab pos="164306" algn="l"/>
              </a:tabLst>
            </a:pPr>
            <a:r>
              <a:rPr lang="en-US" sz="1950" dirty="0">
                <a:latin typeface="Arial" panose="020B0604020202020204" pitchFamily="34" charset="0"/>
              </a:rPr>
              <a:t>Gene therapy of hemoglobinopathies: gene addition</a:t>
            </a:r>
          </a:p>
        </p:txBody>
      </p:sp>
      <p:grpSp>
        <p:nvGrpSpPr>
          <p:cNvPr id="69" name="Group 68">
            <a:extLst>
              <a:ext uri="{FF2B5EF4-FFF2-40B4-BE49-F238E27FC236}">
                <a16:creationId xmlns:a16="http://schemas.microsoft.com/office/drawing/2014/main" id="{6E7EDC88-F218-3373-0FCE-C0C40EF28479}"/>
              </a:ext>
            </a:extLst>
          </p:cNvPr>
          <p:cNvGrpSpPr>
            <a:grpSpLocks noChangeAspect="1"/>
          </p:cNvGrpSpPr>
          <p:nvPr/>
        </p:nvGrpSpPr>
        <p:grpSpPr>
          <a:xfrm>
            <a:off x="610633" y="1394987"/>
            <a:ext cx="4290746" cy="4301986"/>
            <a:chOff x="1647545" y="1219200"/>
            <a:chExt cx="4613705" cy="4625790"/>
          </a:xfrm>
        </p:grpSpPr>
        <p:grpSp>
          <p:nvGrpSpPr>
            <p:cNvPr id="8" name="Group 7">
              <a:extLst>
                <a:ext uri="{FF2B5EF4-FFF2-40B4-BE49-F238E27FC236}">
                  <a16:creationId xmlns:a16="http://schemas.microsoft.com/office/drawing/2014/main" id="{DC75B0F0-DEB3-254C-AAFA-D72F6975CE9D}"/>
                </a:ext>
              </a:extLst>
            </p:cNvPr>
            <p:cNvGrpSpPr>
              <a:grpSpLocks noChangeAspect="1"/>
            </p:cNvGrpSpPr>
            <p:nvPr/>
          </p:nvGrpSpPr>
          <p:grpSpPr>
            <a:xfrm>
              <a:off x="1697087" y="1219200"/>
              <a:ext cx="4564163" cy="2864506"/>
              <a:chOff x="-87801" y="818246"/>
              <a:chExt cx="9125630" cy="5727322"/>
            </a:xfrm>
          </p:grpSpPr>
          <p:grpSp>
            <p:nvGrpSpPr>
              <p:cNvPr id="9" name="Group 8">
                <a:extLst>
                  <a:ext uri="{FF2B5EF4-FFF2-40B4-BE49-F238E27FC236}">
                    <a16:creationId xmlns:a16="http://schemas.microsoft.com/office/drawing/2014/main" id="{C188C4DC-6676-C345-BD0E-6990388C319B}"/>
                  </a:ext>
                </a:extLst>
              </p:cNvPr>
              <p:cNvGrpSpPr/>
              <p:nvPr/>
            </p:nvGrpSpPr>
            <p:grpSpPr>
              <a:xfrm>
                <a:off x="2946311" y="1580340"/>
                <a:ext cx="3251379" cy="1881773"/>
                <a:chOff x="2093175" y="2141705"/>
                <a:chExt cx="3657801" cy="2116994"/>
              </a:xfrm>
            </p:grpSpPr>
            <p:pic>
              <p:nvPicPr>
                <p:cNvPr id="61" name="Picture 60" descr="105r_petridish_fresh_medium.png">
                  <a:extLst>
                    <a:ext uri="{FF2B5EF4-FFF2-40B4-BE49-F238E27FC236}">
                      <a16:creationId xmlns:a16="http://schemas.microsoft.com/office/drawing/2014/main" id="{A3DF694B-1B0E-0245-846B-EB0E0F2C5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175" y="2825225"/>
                  <a:ext cx="3657801" cy="1433474"/>
                </a:xfrm>
                <a:prstGeom prst="rect">
                  <a:avLst/>
                </a:prstGeom>
              </p:spPr>
            </p:pic>
            <p:pic>
              <p:nvPicPr>
                <p:cNvPr id="62" name="Picture 61" descr="a22d_fibroblast.png">
                  <a:extLst>
                    <a:ext uri="{FF2B5EF4-FFF2-40B4-BE49-F238E27FC236}">
                      <a16:creationId xmlns:a16="http://schemas.microsoft.com/office/drawing/2014/main" id="{72B8F436-8363-DE47-A86A-DFFE58E0FD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1003" y="3243714"/>
                  <a:ext cx="613271" cy="459148"/>
                </a:xfrm>
                <a:prstGeom prst="rect">
                  <a:avLst/>
                </a:prstGeom>
              </p:spPr>
            </p:pic>
            <p:pic>
              <p:nvPicPr>
                <p:cNvPr id="63" name="Picture 62" descr="a22d_fibroblast.png">
                  <a:extLst>
                    <a:ext uri="{FF2B5EF4-FFF2-40B4-BE49-F238E27FC236}">
                      <a16:creationId xmlns:a16="http://schemas.microsoft.com/office/drawing/2014/main" id="{ED552FC8-1F42-6D4E-A497-36F7A435A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670" y="3223364"/>
                  <a:ext cx="613271" cy="459148"/>
                </a:xfrm>
                <a:prstGeom prst="rect">
                  <a:avLst/>
                </a:prstGeom>
              </p:spPr>
            </p:pic>
            <p:pic>
              <p:nvPicPr>
                <p:cNvPr id="64" name="Picture 63" descr="a22d_fibroblast.png">
                  <a:extLst>
                    <a:ext uri="{FF2B5EF4-FFF2-40B4-BE49-F238E27FC236}">
                      <a16:creationId xmlns:a16="http://schemas.microsoft.com/office/drawing/2014/main" id="{604540D3-71D7-E349-B02C-7D1BBDAC0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2037" y="3190719"/>
                  <a:ext cx="613271" cy="459148"/>
                </a:xfrm>
                <a:prstGeom prst="rect">
                  <a:avLst/>
                </a:prstGeom>
              </p:spPr>
            </p:pic>
            <p:pic>
              <p:nvPicPr>
                <p:cNvPr id="65" name="Picture 64" descr="a22d_fibroblast.png">
                  <a:extLst>
                    <a:ext uri="{FF2B5EF4-FFF2-40B4-BE49-F238E27FC236}">
                      <a16:creationId xmlns:a16="http://schemas.microsoft.com/office/drawing/2014/main" id="{7FF2AC37-F597-0941-A4A6-DB2D9F380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4389" y="3288951"/>
                  <a:ext cx="613271" cy="459148"/>
                </a:xfrm>
                <a:prstGeom prst="rect">
                  <a:avLst/>
                </a:prstGeom>
              </p:spPr>
            </p:pic>
            <p:cxnSp>
              <p:nvCxnSpPr>
                <p:cNvPr id="66" name="Straight Arrow Connector 65">
                  <a:extLst>
                    <a:ext uri="{FF2B5EF4-FFF2-40B4-BE49-F238E27FC236}">
                      <a16:creationId xmlns:a16="http://schemas.microsoft.com/office/drawing/2014/main" id="{B5D2AEE4-15A1-C948-937B-CE9C08D7EFD2}"/>
                    </a:ext>
                  </a:extLst>
                </p:cNvPr>
                <p:cNvCxnSpPr/>
                <p:nvPr/>
              </p:nvCxnSpPr>
              <p:spPr>
                <a:xfrm>
                  <a:off x="3922076" y="2141705"/>
                  <a:ext cx="0" cy="55653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pic>
            <p:nvPicPr>
              <p:cNvPr id="10" name="Picture 9">
                <a:extLst>
                  <a:ext uri="{FF2B5EF4-FFF2-40B4-BE49-F238E27FC236}">
                    <a16:creationId xmlns:a16="http://schemas.microsoft.com/office/drawing/2014/main" id="{B98AB0A8-28AE-CB49-A758-135C8E357827}"/>
                  </a:ext>
                </a:extLst>
              </p:cNvPr>
              <p:cNvPicPr>
                <a:picLocks noChangeAspect="1"/>
              </p:cNvPicPr>
              <p:nvPr/>
            </p:nvPicPr>
            <p:blipFill>
              <a:blip r:embed="rId5"/>
              <a:stretch>
                <a:fillRect/>
              </a:stretch>
            </p:blipFill>
            <p:spPr>
              <a:xfrm>
                <a:off x="4408974" y="2559902"/>
                <a:ext cx="211225" cy="209537"/>
              </a:xfrm>
              <a:prstGeom prst="rect">
                <a:avLst/>
              </a:prstGeom>
            </p:spPr>
          </p:pic>
          <p:pic>
            <p:nvPicPr>
              <p:cNvPr id="11" name="Picture 10">
                <a:extLst>
                  <a:ext uri="{FF2B5EF4-FFF2-40B4-BE49-F238E27FC236}">
                    <a16:creationId xmlns:a16="http://schemas.microsoft.com/office/drawing/2014/main" id="{06F32B89-15BE-A043-878E-BE4C145C853B}"/>
                  </a:ext>
                </a:extLst>
              </p:cNvPr>
              <p:cNvPicPr>
                <a:picLocks noChangeAspect="1"/>
              </p:cNvPicPr>
              <p:nvPr/>
            </p:nvPicPr>
            <p:blipFill>
              <a:blip r:embed="rId5"/>
              <a:stretch>
                <a:fillRect/>
              </a:stretch>
            </p:blipFill>
            <p:spPr>
              <a:xfrm>
                <a:off x="3758300" y="2541814"/>
                <a:ext cx="211225" cy="209537"/>
              </a:xfrm>
              <a:prstGeom prst="rect">
                <a:avLst/>
              </a:prstGeom>
            </p:spPr>
          </p:pic>
          <p:pic>
            <p:nvPicPr>
              <p:cNvPr id="12" name="Picture 11">
                <a:extLst>
                  <a:ext uri="{FF2B5EF4-FFF2-40B4-BE49-F238E27FC236}">
                    <a16:creationId xmlns:a16="http://schemas.microsoft.com/office/drawing/2014/main" id="{F5F520BE-594D-F34B-9EA6-7BEC86D39F8B}"/>
                  </a:ext>
                </a:extLst>
              </p:cNvPr>
              <p:cNvPicPr>
                <a:picLocks noChangeAspect="1"/>
              </p:cNvPicPr>
              <p:nvPr/>
            </p:nvPicPr>
            <p:blipFill>
              <a:blip r:embed="rId5"/>
              <a:stretch>
                <a:fillRect/>
              </a:stretch>
            </p:blipFill>
            <p:spPr>
              <a:xfrm>
                <a:off x="3947356" y="2788852"/>
                <a:ext cx="211225" cy="209537"/>
              </a:xfrm>
              <a:prstGeom prst="rect">
                <a:avLst/>
              </a:prstGeom>
            </p:spPr>
          </p:pic>
          <p:pic>
            <p:nvPicPr>
              <p:cNvPr id="13" name="Picture 12">
                <a:extLst>
                  <a:ext uri="{FF2B5EF4-FFF2-40B4-BE49-F238E27FC236}">
                    <a16:creationId xmlns:a16="http://schemas.microsoft.com/office/drawing/2014/main" id="{0FCD7945-D35C-2B44-8E15-A7AA5ED11DD5}"/>
                  </a:ext>
                </a:extLst>
              </p:cNvPr>
              <p:cNvPicPr>
                <a:picLocks noChangeAspect="1"/>
              </p:cNvPicPr>
              <p:nvPr/>
            </p:nvPicPr>
            <p:blipFill>
              <a:blip r:embed="rId5"/>
              <a:stretch>
                <a:fillRect/>
              </a:stretch>
            </p:blipFill>
            <p:spPr>
              <a:xfrm>
                <a:off x="4746549" y="2506735"/>
                <a:ext cx="211225" cy="209537"/>
              </a:xfrm>
              <a:prstGeom prst="rect">
                <a:avLst/>
              </a:prstGeom>
            </p:spPr>
          </p:pic>
          <p:pic>
            <p:nvPicPr>
              <p:cNvPr id="14" name="Picture 13">
                <a:extLst>
                  <a:ext uri="{FF2B5EF4-FFF2-40B4-BE49-F238E27FC236}">
                    <a16:creationId xmlns:a16="http://schemas.microsoft.com/office/drawing/2014/main" id="{15EA1BD0-6872-CC45-A715-FF83B7057C18}"/>
                  </a:ext>
                </a:extLst>
              </p:cNvPr>
              <p:cNvPicPr>
                <a:picLocks noChangeAspect="1"/>
              </p:cNvPicPr>
              <p:nvPr/>
            </p:nvPicPr>
            <p:blipFill>
              <a:blip r:embed="rId5"/>
              <a:stretch>
                <a:fillRect/>
              </a:stretch>
            </p:blipFill>
            <p:spPr>
              <a:xfrm>
                <a:off x="5004949" y="2463577"/>
                <a:ext cx="211225" cy="209537"/>
              </a:xfrm>
              <a:prstGeom prst="rect">
                <a:avLst/>
              </a:prstGeom>
            </p:spPr>
          </p:pic>
          <p:grpSp>
            <p:nvGrpSpPr>
              <p:cNvPr id="15" name="Group 14">
                <a:extLst>
                  <a:ext uri="{FF2B5EF4-FFF2-40B4-BE49-F238E27FC236}">
                    <a16:creationId xmlns:a16="http://schemas.microsoft.com/office/drawing/2014/main" id="{2365C100-E68A-1B43-831B-0E1AE41B6C9C}"/>
                  </a:ext>
                </a:extLst>
              </p:cNvPr>
              <p:cNvGrpSpPr>
                <a:grpSpLocks noChangeAspect="1"/>
              </p:cNvGrpSpPr>
              <p:nvPr/>
            </p:nvGrpSpPr>
            <p:grpSpPr>
              <a:xfrm>
                <a:off x="3732772" y="818246"/>
                <a:ext cx="1719432" cy="1055433"/>
                <a:chOff x="4019628" y="433801"/>
                <a:chExt cx="2198138" cy="1349276"/>
              </a:xfrm>
            </p:grpSpPr>
            <p:pic>
              <p:nvPicPr>
                <p:cNvPr id="56" name="Picture 55">
                  <a:extLst>
                    <a:ext uri="{FF2B5EF4-FFF2-40B4-BE49-F238E27FC236}">
                      <a16:creationId xmlns:a16="http://schemas.microsoft.com/office/drawing/2014/main" id="{3AA068DA-E2F2-9C40-BC03-C6B3C8ACA24D}"/>
                    </a:ext>
                  </a:extLst>
                </p:cNvPr>
                <p:cNvPicPr>
                  <a:picLocks noChangeAspect="1"/>
                </p:cNvPicPr>
                <p:nvPr/>
              </p:nvPicPr>
              <p:blipFill>
                <a:blip r:embed="rId5"/>
                <a:stretch>
                  <a:fillRect/>
                </a:stretch>
              </p:blipFill>
              <p:spPr>
                <a:xfrm>
                  <a:off x="4019628" y="476206"/>
                  <a:ext cx="655318" cy="650079"/>
                </a:xfrm>
                <a:prstGeom prst="rect">
                  <a:avLst/>
                </a:prstGeom>
              </p:spPr>
            </p:pic>
            <p:pic>
              <p:nvPicPr>
                <p:cNvPr id="57" name="Picture 56">
                  <a:extLst>
                    <a:ext uri="{FF2B5EF4-FFF2-40B4-BE49-F238E27FC236}">
                      <a16:creationId xmlns:a16="http://schemas.microsoft.com/office/drawing/2014/main" id="{3F57D4B5-6751-3148-97F0-0C8A5CCE883C}"/>
                    </a:ext>
                  </a:extLst>
                </p:cNvPr>
                <p:cNvPicPr>
                  <a:picLocks noChangeAspect="1"/>
                </p:cNvPicPr>
                <p:nvPr/>
              </p:nvPicPr>
              <p:blipFill>
                <a:blip r:embed="rId5"/>
                <a:stretch>
                  <a:fillRect/>
                </a:stretch>
              </p:blipFill>
              <p:spPr>
                <a:xfrm>
                  <a:off x="4803363" y="433801"/>
                  <a:ext cx="655318" cy="650079"/>
                </a:xfrm>
                <a:prstGeom prst="rect">
                  <a:avLst/>
                </a:prstGeom>
              </p:spPr>
            </p:pic>
            <p:pic>
              <p:nvPicPr>
                <p:cNvPr id="58" name="Picture 57">
                  <a:extLst>
                    <a:ext uri="{FF2B5EF4-FFF2-40B4-BE49-F238E27FC236}">
                      <a16:creationId xmlns:a16="http://schemas.microsoft.com/office/drawing/2014/main" id="{D31C230B-FF1E-E74B-B373-35D747B663A2}"/>
                    </a:ext>
                  </a:extLst>
                </p:cNvPr>
                <p:cNvPicPr>
                  <a:picLocks noChangeAspect="1"/>
                </p:cNvPicPr>
                <p:nvPr/>
              </p:nvPicPr>
              <p:blipFill>
                <a:blip r:embed="rId5"/>
                <a:stretch>
                  <a:fillRect/>
                </a:stretch>
              </p:blipFill>
              <p:spPr>
                <a:xfrm>
                  <a:off x="4359763" y="1059789"/>
                  <a:ext cx="655318" cy="650081"/>
                </a:xfrm>
                <a:prstGeom prst="rect">
                  <a:avLst/>
                </a:prstGeom>
              </p:spPr>
            </p:pic>
            <p:pic>
              <p:nvPicPr>
                <p:cNvPr id="59" name="Picture 58">
                  <a:extLst>
                    <a:ext uri="{FF2B5EF4-FFF2-40B4-BE49-F238E27FC236}">
                      <a16:creationId xmlns:a16="http://schemas.microsoft.com/office/drawing/2014/main" id="{C9EF4312-6A60-9F4B-8CBA-4B879879DA01}"/>
                    </a:ext>
                  </a:extLst>
                </p:cNvPr>
                <p:cNvPicPr>
                  <a:picLocks noChangeAspect="1"/>
                </p:cNvPicPr>
                <p:nvPr/>
              </p:nvPicPr>
              <p:blipFill>
                <a:blip r:embed="rId5"/>
                <a:stretch>
                  <a:fillRect/>
                </a:stretch>
              </p:blipFill>
              <p:spPr>
                <a:xfrm>
                  <a:off x="5562448" y="469218"/>
                  <a:ext cx="655318" cy="650079"/>
                </a:xfrm>
                <a:prstGeom prst="rect">
                  <a:avLst/>
                </a:prstGeom>
              </p:spPr>
            </p:pic>
            <p:pic>
              <p:nvPicPr>
                <p:cNvPr id="60" name="Picture 59">
                  <a:extLst>
                    <a:ext uri="{FF2B5EF4-FFF2-40B4-BE49-F238E27FC236}">
                      <a16:creationId xmlns:a16="http://schemas.microsoft.com/office/drawing/2014/main" id="{09487E27-A41A-BC45-9162-457A77C9F53E}"/>
                    </a:ext>
                  </a:extLst>
                </p:cNvPr>
                <p:cNvPicPr>
                  <a:picLocks noChangeAspect="1"/>
                </p:cNvPicPr>
                <p:nvPr/>
              </p:nvPicPr>
              <p:blipFill>
                <a:blip r:embed="rId5"/>
                <a:stretch>
                  <a:fillRect/>
                </a:stretch>
              </p:blipFill>
              <p:spPr>
                <a:xfrm>
                  <a:off x="5188155" y="1132998"/>
                  <a:ext cx="655318" cy="650079"/>
                </a:xfrm>
                <a:prstGeom prst="rect">
                  <a:avLst/>
                </a:prstGeom>
              </p:spPr>
            </p:pic>
          </p:grpSp>
          <p:grpSp>
            <p:nvGrpSpPr>
              <p:cNvPr id="16" name="Group 15">
                <a:extLst>
                  <a:ext uri="{FF2B5EF4-FFF2-40B4-BE49-F238E27FC236}">
                    <a16:creationId xmlns:a16="http://schemas.microsoft.com/office/drawing/2014/main" id="{F9D996F8-3878-0743-8611-C574200DAEF6}"/>
                  </a:ext>
                </a:extLst>
              </p:cNvPr>
              <p:cNvGrpSpPr/>
              <p:nvPr/>
            </p:nvGrpSpPr>
            <p:grpSpPr>
              <a:xfrm>
                <a:off x="-87801" y="2771395"/>
                <a:ext cx="3947405" cy="2352487"/>
                <a:chOff x="-98776" y="2689192"/>
                <a:chExt cx="4440829" cy="2646548"/>
              </a:xfrm>
            </p:grpSpPr>
            <p:pic>
              <p:nvPicPr>
                <p:cNvPr id="43" name="Picture 42">
                  <a:extLst>
                    <a:ext uri="{FF2B5EF4-FFF2-40B4-BE49-F238E27FC236}">
                      <a16:creationId xmlns:a16="http://schemas.microsoft.com/office/drawing/2014/main" id="{72A6D4D8-BD6B-2F46-802B-220899DEA7ED}"/>
                    </a:ext>
                  </a:extLst>
                </p:cNvPr>
                <p:cNvPicPr>
                  <a:picLocks noChangeAspect="1"/>
                </p:cNvPicPr>
                <p:nvPr/>
              </p:nvPicPr>
              <p:blipFill>
                <a:blip r:embed="rId6"/>
                <a:stretch>
                  <a:fillRect/>
                </a:stretch>
              </p:blipFill>
              <p:spPr>
                <a:xfrm>
                  <a:off x="163942" y="4730935"/>
                  <a:ext cx="1159075" cy="188705"/>
                </a:xfrm>
                <a:prstGeom prst="rect">
                  <a:avLst/>
                </a:prstGeom>
              </p:spPr>
            </p:pic>
            <p:pic>
              <p:nvPicPr>
                <p:cNvPr id="44" name="Picture 43">
                  <a:extLst>
                    <a:ext uri="{FF2B5EF4-FFF2-40B4-BE49-F238E27FC236}">
                      <a16:creationId xmlns:a16="http://schemas.microsoft.com/office/drawing/2014/main" id="{4928FD5F-A8D1-3448-A4D1-3C68B68449EE}"/>
                    </a:ext>
                  </a:extLst>
                </p:cNvPr>
                <p:cNvPicPr>
                  <a:picLocks noChangeAspect="1"/>
                </p:cNvPicPr>
                <p:nvPr/>
              </p:nvPicPr>
              <p:blipFill>
                <a:blip r:embed="rId6"/>
                <a:stretch>
                  <a:fillRect/>
                </a:stretch>
              </p:blipFill>
              <p:spPr>
                <a:xfrm>
                  <a:off x="2841425" y="4730935"/>
                  <a:ext cx="1159075" cy="188705"/>
                </a:xfrm>
                <a:prstGeom prst="rect">
                  <a:avLst/>
                </a:prstGeom>
              </p:spPr>
            </p:pic>
            <p:cxnSp>
              <p:nvCxnSpPr>
                <p:cNvPr id="45" name="Straight Connector 44">
                  <a:extLst>
                    <a:ext uri="{FF2B5EF4-FFF2-40B4-BE49-F238E27FC236}">
                      <a16:creationId xmlns:a16="http://schemas.microsoft.com/office/drawing/2014/main" id="{3B624166-44DC-6C4A-B0FF-04141B91CD04}"/>
                    </a:ext>
                  </a:extLst>
                </p:cNvPr>
                <p:cNvCxnSpPr>
                  <a:cxnSpLocks/>
                  <a:stCxn id="51" idx="2"/>
                </p:cNvCxnSpPr>
                <p:nvPr/>
              </p:nvCxnSpPr>
              <p:spPr bwMode="auto">
                <a:xfrm flipV="1">
                  <a:off x="703138" y="2689192"/>
                  <a:ext cx="3540754" cy="864698"/>
                </a:xfrm>
                <a:prstGeom prst="line">
                  <a:avLst/>
                </a:prstGeom>
                <a:solidFill>
                  <a:schemeClr val="accent1"/>
                </a:solidFill>
                <a:ln w="9525" cap="flat" cmpd="sng" algn="ctr">
                  <a:solidFill>
                    <a:srgbClr val="434C8E"/>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4DF3ACFD-BFEE-C54A-8F9B-2090C3A20875}"/>
                    </a:ext>
                  </a:extLst>
                </p:cNvPr>
                <p:cNvCxnSpPr>
                  <a:cxnSpLocks/>
                </p:cNvCxnSpPr>
                <p:nvPr/>
              </p:nvCxnSpPr>
              <p:spPr bwMode="auto">
                <a:xfrm flipV="1">
                  <a:off x="2603546" y="2765534"/>
                  <a:ext cx="1738507" cy="801295"/>
                </a:xfrm>
                <a:prstGeom prst="line">
                  <a:avLst/>
                </a:prstGeom>
                <a:solidFill>
                  <a:schemeClr val="accent1"/>
                </a:solidFill>
                <a:ln w="9525" cap="flat" cmpd="sng" algn="ctr">
                  <a:solidFill>
                    <a:srgbClr val="434C8E"/>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23AE1FEC-95CA-A048-A771-EFE8CA2113E7}"/>
                    </a:ext>
                  </a:extLst>
                </p:cNvPr>
                <p:cNvCxnSpPr>
                  <a:cxnSpLocks/>
                </p:cNvCxnSpPr>
                <p:nvPr/>
              </p:nvCxnSpPr>
              <p:spPr bwMode="auto">
                <a:xfrm flipV="1">
                  <a:off x="184314" y="3630232"/>
                  <a:ext cx="1166183" cy="1061705"/>
                </a:xfrm>
                <a:prstGeom prst="line">
                  <a:avLst/>
                </a:prstGeom>
                <a:solidFill>
                  <a:schemeClr val="accent1"/>
                </a:solidFill>
                <a:ln w="9525" cap="flat" cmpd="sng" algn="ctr">
                  <a:solidFill>
                    <a:srgbClr val="434C8E"/>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2EE71A3C-C530-8A4A-B82A-7658C8DB1A31}"/>
                    </a:ext>
                  </a:extLst>
                </p:cNvPr>
                <p:cNvCxnSpPr>
                  <a:cxnSpLocks/>
                </p:cNvCxnSpPr>
                <p:nvPr/>
              </p:nvCxnSpPr>
              <p:spPr bwMode="auto">
                <a:xfrm flipH="1" flipV="1">
                  <a:off x="1444635" y="3630234"/>
                  <a:ext cx="2434932" cy="1061702"/>
                </a:xfrm>
                <a:prstGeom prst="line">
                  <a:avLst/>
                </a:prstGeom>
                <a:solidFill>
                  <a:schemeClr val="accent1"/>
                </a:solidFill>
                <a:ln w="9525" cap="flat" cmpd="sng" algn="ctr">
                  <a:solidFill>
                    <a:srgbClr val="434C8E"/>
                  </a:solidFill>
                  <a:prstDash val="solid"/>
                  <a:round/>
                  <a:headEnd type="none" w="med" len="med"/>
                  <a:tailEnd type="none" w="med" len="med"/>
                </a:ln>
                <a:effectLst/>
              </p:spPr>
            </p:cxnSp>
            <p:sp>
              <p:nvSpPr>
                <p:cNvPr id="49" name="TextBox 48">
                  <a:extLst>
                    <a:ext uri="{FF2B5EF4-FFF2-40B4-BE49-F238E27FC236}">
                      <a16:creationId xmlns:a16="http://schemas.microsoft.com/office/drawing/2014/main" id="{B2CC1AF6-C7B2-9A48-A0B7-6785000257DD}"/>
                    </a:ext>
                  </a:extLst>
                </p:cNvPr>
                <p:cNvSpPr txBox="1"/>
                <p:nvPr/>
              </p:nvSpPr>
              <p:spPr>
                <a:xfrm>
                  <a:off x="-98776" y="4750760"/>
                  <a:ext cx="1253075" cy="558300"/>
                </a:xfrm>
                <a:prstGeom prst="rect">
                  <a:avLst/>
                </a:prstGeom>
                <a:noFill/>
              </p:spPr>
              <p:txBody>
                <a:bodyPr wrap="none" rtlCol="0">
                  <a:spAutoFit/>
                </a:bodyPr>
                <a:lstStyle/>
                <a:p>
                  <a:r>
                    <a:rPr lang="en-US" sz="900" dirty="0">
                      <a:latin typeface="Calibri" panose="020F0502020204030204" pitchFamily="34" charset="0"/>
                      <a:cs typeface="Calibri" panose="020F0502020204030204" pitchFamily="34" charset="0"/>
                    </a:rPr>
                    <a:t>Gene X</a:t>
                  </a:r>
                </a:p>
              </p:txBody>
            </p:sp>
            <p:sp>
              <p:nvSpPr>
                <p:cNvPr id="50" name="TextBox 49">
                  <a:extLst>
                    <a:ext uri="{FF2B5EF4-FFF2-40B4-BE49-F238E27FC236}">
                      <a16:creationId xmlns:a16="http://schemas.microsoft.com/office/drawing/2014/main" id="{31B35EBB-B471-F54C-8555-3EB070515A4C}"/>
                    </a:ext>
                  </a:extLst>
                </p:cNvPr>
                <p:cNvSpPr txBox="1"/>
                <p:nvPr/>
              </p:nvSpPr>
              <p:spPr>
                <a:xfrm>
                  <a:off x="2841425" y="4777440"/>
                  <a:ext cx="1245321" cy="558300"/>
                </a:xfrm>
                <a:prstGeom prst="rect">
                  <a:avLst/>
                </a:prstGeom>
                <a:noFill/>
              </p:spPr>
              <p:txBody>
                <a:bodyPr wrap="none" rtlCol="0">
                  <a:spAutoFit/>
                </a:bodyPr>
                <a:lstStyle/>
                <a:p>
                  <a:r>
                    <a:rPr lang="en-US" sz="900" dirty="0">
                      <a:latin typeface="Calibri" panose="020F0502020204030204" pitchFamily="34" charset="0"/>
                      <a:cs typeface="Calibri" panose="020F0502020204030204" pitchFamily="34" charset="0"/>
                    </a:rPr>
                    <a:t>Gene Y</a:t>
                  </a:r>
                </a:p>
              </p:txBody>
            </p:sp>
            <p:pic>
              <p:nvPicPr>
                <p:cNvPr id="51" name="Picture 50">
                  <a:extLst>
                    <a:ext uri="{FF2B5EF4-FFF2-40B4-BE49-F238E27FC236}">
                      <a16:creationId xmlns:a16="http://schemas.microsoft.com/office/drawing/2014/main" id="{8088D6A5-EFE3-C04D-A134-261B73F13B6C}"/>
                    </a:ext>
                  </a:extLst>
                </p:cNvPr>
                <p:cNvPicPr>
                  <a:picLocks noChangeAspect="1"/>
                </p:cNvPicPr>
                <p:nvPr/>
              </p:nvPicPr>
              <p:blipFill>
                <a:blip r:embed="rId7"/>
                <a:stretch>
                  <a:fillRect/>
                </a:stretch>
              </p:blipFill>
              <p:spPr>
                <a:xfrm rot="5400000">
                  <a:off x="1632378" y="2525190"/>
                  <a:ext cx="198920" cy="2057400"/>
                </a:xfrm>
                <a:prstGeom prst="rect">
                  <a:avLst/>
                </a:prstGeom>
              </p:spPr>
            </p:pic>
            <p:grpSp>
              <p:nvGrpSpPr>
                <p:cNvPr id="52" name="Group 51">
                  <a:extLst>
                    <a:ext uri="{FF2B5EF4-FFF2-40B4-BE49-F238E27FC236}">
                      <a16:creationId xmlns:a16="http://schemas.microsoft.com/office/drawing/2014/main" id="{DD71F87A-EF3E-6244-BE8D-9121B640AE36}"/>
                    </a:ext>
                  </a:extLst>
                </p:cNvPr>
                <p:cNvGrpSpPr>
                  <a:grpSpLocks/>
                </p:cNvGrpSpPr>
                <p:nvPr/>
              </p:nvGrpSpPr>
              <p:grpSpPr>
                <a:xfrm>
                  <a:off x="1289688" y="4715558"/>
                  <a:ext cx="1600200" cy="219456"/>
                  <a:chOff x="7151791" y="5773706"/>
                  <a:chExt cx="2106506" cy="236618"/>
                </a:xfrm>
              </p:grpSpPr>
              <p:pic>
                <p:nvPicPr>
                  <p:cNvPr id="54" name="Picture 53">
                    <a:extLst>
                      <a:ext uri="{FF2B5EF4-FFF2-40B4-BE49-F238E27FC236}">
                        <a16:creationId xmlns:a16="http://schemas.microsoft.com/office/drawing/2014/main" id="{FFC0727C-10F0-8447-91FC-4EDA6E0ED561}"/>
                      </a:ext>
                    </a:extLst>
                  </p:cNvPr>
                  <p:cNvPicPr>
                    <a:picLocks noChangeAspect="1"/>
                  </p:cNvPicPr>
                  <p:nvPr/>
                </p:nvPicPr>
                <p:blipFill rotWithShape="1">
                  <a:blip r:embed="rId8"/>
                  <a:srcRect l="6902" t="987" r="8669" b="56893"/>
                  <a:stretch/>
                </p:blipFill>
                <p:spPr>
                  <a:xfrm rot="10800000" flipV="1">
                    <a:off x="7151792" y="5773706"/>
                    <a:ext cx="2106505" cy="106523"/>
                  </a:xfrm>
                  <a:prstGeom prst="rect">
                    <a:avLst/>
                  </a:prstGeom>
                </p:spPr>
              </p:pic>
              <p:pic>
                <p:nvPicPr>
                  <p:cNvPr id="55" name="Picture 54">
                    <a:extLst>
                      <a:ext uri="{FF2B5EF4-FFF2-40B4-BE49-F238E27FC236}">
                        <a16:creationId xmlns:a16="http://schemas.microsoft.com/office/drawing/2014/main" id="{831E8AD0-C7E8-8341-8FA2-EFAB264C8C73}"/>
                      </a:ext>
                    </a:extLst>
                  </p:cNvPr>
                  <p:cNvPicPr>
                    <a:picLocks noChangeAspect="1"/>
                  </p:cNvPicPr>
                  <p:nvPr/>
                </p:nvPicPr>
                <p:blipFill rotWithShape="1">
                  <a:blip r:embed="rId8"/>
                  <a:srcRect l="6902" t="987" r="8669" b="56893"/>
                  <a:stretch/>
                </p:blipFill>
                <p:spPr>
                  <a:xfrm rot="10800000" flipV="1">
                    <a:off x="7151791" y="5903801"/>
                    <a:ext cx="2106505" cy="106523"/>
                  </a:xfrm>
                  <a:prstGeom prst="rect">
                    <a:avLst/>
                  </a:prstGeom>
                </p:spPr>
              </p:pic>
            </p:grpSp>
            <p:sp>
              <p:nvSpPr>
                <p:cNvPr id="53" name="TextBox 52">
                  <a:extLst>
                    <a:ext uri="{FF2B5EF4-FFF2-40B4-BE49-F238E27FC236}">
                      <a16:creationId xmlns:a16="http://schemas.microsoft.com/office/drawing/2014/main" id="{FC3B1003-66F5-204E-A218-62FAE6D0632D}"/>
                    </a:ext>
                  </a:extLst>
                </p:cNvPr>
                <p:cNvSpPr txBox="1"/>
                <p:nvPr/>
              </p:nvSpPr>
              <p:spPr>
                <a:xfrm>
                  <a:off x="1076032" y="4175943"/>
                  <a:ext cx="1625275" cy="558300"/>
                </a:xfrm>
                <a:prstGeom prst="rect">
                  <a:avLst/>
                </a:prstGeom>
                <a:noFill/>
              </p:spPr>
              <p:txBody>
                <a:bodyPr wrap="none" rtlCol="0">
                  <a:spAutoFit/>
                </a:bodyPr>
                <a:lstStyle/>
                <a:p>
                  <a:r>
                    <a:rPr lang="en-US" sz="900" dirty="0">
                      <a:latin typeface="Calibri" panose="020F0502020204030204" pitchFamily="34" charset="0"/>
                      <a:cs typeface="Calibri" panose="020F0502020204030204" pitchFamily="34" charset="0"/>
                    </a:rPr>
                    <a:t>Transgene</a:t>
                  </a:r>
                </a:p>
              </p:txBody>
            </p:sp>
          </p:grpSp>
          <p:grpSp>
            <p:nvGrpSpPr>
              <p:cNvPr id="17" name="Group 16">
                <a:extLst>
                  <a:ext uri="{FF2B5EF4-FFF2-40B4-BE49-F238E27FC236}">
                    <a16:creationId xmlns:a16="http://schemas.microsoft.com/office/drawing/2014/main" id="{7CE3EF65-37E5-C74F-A6B6-EFD34BEA92BD}"/>
                  </a:ext>
                </a:extLst>
              </p:cNvPr>
              <p:cNvGrpSpPr/>
              <p:nvPr/>
            </p:nvGrpSpPr>
            <p:grpSpPr>
              <a:xfrm>
                <a:off x="2314263" y="2766493"/>
                <a:ext cx="3476937" cy="3779075"/>
                <a:chOff x="2603546" y="2683679"/>
                <a:chExt cx="3911554" cy="4251459"/>
              </a:xfrm>
            </p:grpSpPr>
            <p:grpSp>
              <p:nvGrpSpPr>
                <p:cNvPr id="30" name="Group 29">
                  <a:extLst>
                    <a:ext uri="{FF2B5EF4-FFF2-40B4-BE49-F238E27FC236}">
                      <a16:creationId xmlns:a16="http://schemas.microsoft.com/office/drawing/2014/main" id="{98731D54-84E7-BB41-A1AD-E48069D6B368}"/>
                    </a:ext>
                  </a:extLst>
                </p:cNvPr>
                <p:cNvGrpSpPr/>
                <p:nvPr/>
              </p:nvGrpSpPr>
              <p:grpSpPr>
                <a:xfrm>
                  <a:off x="2603546" y="2683679"/>
                  <a:ext cx="3911554" cy="4251459"/>
                  <a:chOff x="2603546" y="2683679"/>
                  <a:chExt cx="3911554" cy="4251459"/>
                </a:xfrm>
              </p:grpSpPr>
              <p:cxnSp>
                <p:nvCxnSpPr>
                  <p:cNvPr id="32" name="Straight Connector 31">
                    <a:extLst>
                      <a:ext uri="{FF2B5EF4-FFF2-40B4-BE49-F238E27FC236}">
                        <a16:creationId xmlns:a16="http://schemas.microsoft.com/office/drawing/2014/main" id="{0158617D-FB93-D549-8E35-805E4061BCFB}"/>
                      </a:ext>
                    </a:extLst>
                  </p:cNvPr>
                  <p:cNvCxnSpPr>
                    <a:cxnSpLocks/>
                  </p:cNvCxnSpPr>
                  <p:nvPr/>
                </p:nvCxnSpPr>
                <p:spPr bwMode="auto">
                  <a:xfrm flipH="1" flipV="1">
                    <a:off x="5670864" y="4296955"/>
                    <a:ext cx="812005" cy="1972818"/>
                  </a:xfrm>
                  <a:prstGeom prst="line">
                    <a:avLst/>
                  </a:prstGeom>
                  <a:solidFill>
                    <a:schemeClr val="accent1"/>
                  </a:solidFill>
                  <a:ln w="9525" cap="flat" cmpd="sng" algn="ctr">
                    <a:solidFill>
                      <a:srgbClr val="9C0149"/>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7E1061E8-772B-DE48-963D-C9D645F5ACEC}"/>
                      </a:ext>
                    </a:extLst>
                  </p:cNvPr>
                  <p:cNvCxnSpPr>
                    <a:cxnSpLocks/>
                  </p:cNvCxnSpPr>
                  <p:nvPr/>
                </p:nvCxnSpPr>
                <p:spPr bwMode="auto">
                  <a:xfrm flipV="1">
                    <a:off x="2603546" y="4296957"/>
                    <a:ext cx="2958902" cy="1989942"/>
                  </a:xfrm>
                  <a:prstGeom prst="line">
                    <a:avLst/>
                  </a:prstGeom>
                  <a:solidFill>
                    <a:schemeClr val="accent1"/>
                  </a:solidFill>
                  <a:ln w="9525" cap="flat" cmpd="sng" algn="ctr">
                    <a:solidFill>
                      <a:srgbClr val="9C0149"/>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790CAD7E-6CA8-9845-91DD-A8D4973C3082}"/>
                      </a:ext>
                    </a:extLst>
                  </p:cNvPr>
                  <p:cNvCxnSpPr>
                    <a:cxnSpLocks/>
                  </p:cNvCxnSpPr>
                  <p:nvPr/>
                </p:nvCxnSpPr>
                <p:spPr bwMode="auto">
                  <a:xfrm flipV="1">
                    <a:off x="4266389" y="2702679"/>
                    <a:ext cx="551230" cy="1458405"/>
                  </a:xfrm>
                  <a:prstGeom prst="line">
                    <a:avLst/>
                  </a:prstGeom>
                  <a:solidFill>
                    <a:schemeClr val="accent1"/>
                  </a:solidFill>
                  <a:ln w="9525" cap="flat" cmpd="sng" algn="ctr">
                    <a:solidFill>
                      <a:srgbClr val="9C0149"/>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CF648E0D-A8C6-F640-809E-79FE0F444B0E}"/>
                      </a:ext>
                    </a:extLst>
                  </p:cNvPr>
                  <p:cNvCxnSpPr>
                    <a:cxnSpLocks/>
                  </p:cNvCxnSpPr>
                  <p:nvPr/>
                </p:nvCxnSpPr>
                <p:spPr bwMode="auto">
                  <a:xfrm flipH="1" flipV="1">
                    <a:off x="4960096" y="2683679"/>
                    <a:ext cx="1250106" cy="1449294"/>
                  </a:xfrm>
                  <a:prstGeom prst="line">
                    <a:avLst/>
                  </a:prstGeom>
                  <a:solidFill>
                    <a:schemeClr val="accent1"/>
                  </a:solidFill>
                  <a:ln w="9525" cap="flat" cmpd="sng" algn="ctr">
                    <a:solidFill>
                      <a:srgbClr val="9C0149"/>
                    </a:solidFill>
                    <a:prstDash val="solid"/>
                    <a:round/>
                    <a:headEnd type="none" w="med" len="med"/>
                    <a:tailEnd type="none" w="med" len="med"/>
                  </a:ln>
                  <a:effectLst/>
                </p:spPr>
              </p:cxnSp>
              <p:pic>
                <p:nvPicPr>
                  <p:cNvPr id="36" name="Picture 35">
                    <a:extLst>
                      <a:ext uri="{FF2B5EF4-FFF2-40B4-BE49-F238E27FC236}">
                        <a16:creationId xmlns:a16="http://schemas.microsoft.com/office/drawing/2014/main" id="{721588AA-ABB1-334C-816F-14F67F7C74B8}"/>
                      </a:ext>
                    </a:extLst>
                  </p:cNvPr>
                  <p:cNvPicPr>
                    <a:picLocks noChangeAspect="1"/>
                  </p:cNvPicPr>
                  <p:nvPr/>
                </p:nvPicPr>
                <p:blipFill>
                  <a:blip r:embed="rId9"/>
                  <a:stretch>
                    <a:fillRect/>
                  </a:stretch>
                </p:blipFill>
                <p:spPr>
                  <a:xfrm rot="5400000">
                    <a:off x="5136822" y="3151106"/>
                    <a:ext cx="206287" cy="2133600"/>
                  </a:xfrm>
                  <a:prstGeom prst="rect">
                    <a:avLst/>
                  </a:prstGeom>
                </p:spPr>
              </p:pic>
              <p:pic>
                <p:nvPicPr>
                  <p:cNvPr id="37" name="Picture 36">
                    <a:extLst>
                      <a:ext uri="{FF2B5EF4-FFF2-40B4-BE49-F238E27FC236}">
                        <a16:creationId xmlns:a16="http://schemas.microsoft.com/office/drawing/2014/main" id="{B9E616F9-7D96-6446-8855-87D954D37ED0}"/>
                      </a:ext>
                    </a:extLst>
                  </p:cNvPr>
                  <p:cNvPicPr>
                    <a:picLocks noChangeAspect="1"/>
                  </p:cNvPicPr>
                  <p:nvPr/>
                </p:nvPicPr>
                <p:blipFill>
                  <a:blip r:embed="rId6"/>
                  <a:stretch>
                    <a:fillRect/>
                  </a:stretch>
                </p:blipFill>
                <p:spPr>
                  <a:xfrm>
                    <a:off x="2653058" y="6312357"/>
                    <a:ext cx="1159075" cy="188705"/>
                  </a:xfrm>
                  <a:prstGeom prst="rect">
                    <a:avLst/>
                  </a:prstGeom>
                </p:spPr>
              </p:pic>
              <p:pic>
                <p:nvPicPr>
                  <p:cNvPr id="38" name="Picture 37">
                    <a:extLst>
                      <a:ext uri="{FF2B5EF4-FFF2-40B4-BE49-F238E27FC236}">
                        <a16:creationId xmlns:a16="http://schemas.microsoft.com/office/drawing/2014/main" id="{78B57A8C-1834-F74B-BA2A-E80B5584424E}"/>
                      </a:ext>
                    </a:extLst>
                  </p:cNvPr>
                  <p:cNvPicPr>
                    <a:picLocks noChangeAspect="1"/>
                  </p:cNvPicPr>
                  <p:nvPr/>
                </p:nvPicPr>
                <p:blipFill>
                  <a:blip r:embed="rId6"/>
                  <a:stretch>
                    <a:fillRect/>
                  </a:stretch>
                </p:blipFill>
                <p:spPr>
                  <a:xfrm>
                    <a:off x="5356025" y="6299628"/>
                    <a:ext cx="1159075" cy="188705"/>
                  </a:xfrm>
                  <a:prstGeom prst="rect">
                    <a:avLst/>
                  </a:prstGeom>
                </p:spPr>
              </p:pic>
              <p:sp>
                <p:nvSpPr>
                  <p:cNvPr id="39" name="TextBox 38">
                    <a:extLst>
                      <a:ext uri="{FF2B5EF4-FFF2-40B4-BE49-F238E27FC236}">
                        <a16:creationId xmlns:a16="http://schemas.microsoft.com/office/drawing/2014/main" id="{0D7E09CE-8B64-054B-AAAF-22DAE5BBD624}"/>
                      </a:ext>
                    </a:extLst>
                  </p:cNvPr>
                  <p:cNvSpPr txBox="1"/>
                  <p:nvPr/>
                </p:nvSpPr>
                <p:spPr>
                  <a:xfrm>
                    <a:off x="3050469" y="6376838"/>
                    <a:ext cx="2912467" cy="558300"/>
                  </a:xfrm>
                  <a:prstGeom prst="rect">
                    <a:avLst/>
                  </a:prstGeom>
                  <a:noFill/>
                </p:spPr>
                <p:txBody>
                  <a:bodyPr wrap="none" rtlCol="0">
                    <a:spAutoFit/>
                  </a:bodyPr>
                  <a:lstStyle/>
                  <a:p>
                    <a:r>
                      <a:rPr lang="en-US" sz="900" dirty="0">
                        <a:latin typeface="Calibri" panose="020F0502020204030204" pitchFamily="34" charset="0"/>
                        <a:cs typeface="Calibri" panose="020F0502020204030204" pitchFamily="34" charset="0"/>
                      </a:rPr>
                      <a:t>Ge-                        -ne X</a:t>
                    </a:r>
                  </a:p>
                </p:txBody>
              </p:sp>
              <p:grpSp>
                <p:nvGrpSpPr>
                  <p:cNvPr id="40" name="Group 39">
                    <a:extLst>
                      <a:ext uri="{FF2B5EF4-FFF2-40B4-BE49-F238E27FC236}">
                        <a16:creationId xmlns:a16="http://schemas.microsoft.com/office/drawing/2014/main" id="{02C518BA-056D-434B-B373-1748D7BC6442}"/>
                      </a:ext>
                    </a:extLst>
                  </p:cNvPr>
                  <p:cNvGrpSpPr>
                    <a:grpSpLocks/>
                  </p:cNvGrpSpPr>
                  <p:nvPr/>
                </p:nvGrpSpPr>
                <p:grpSpPr>
                  <a:xfrm>
                    <a:off x="3812134" y="6281605"/>
                    <a:ext cx="1600200" cy="219456"/>
                    <a:chOff x="7151791" y="5773706"/>
                    <a:chExt cx="2106506" cy="236618"/>
                  </a:xfrm>
                </p:grpSpPr>
                <p:pic>
                  <p:nvPicPr>
                    <p:cNvPr id="41" name="Picture 40">
                      <a:extLst>
                        <a:ext uri="{FF2B5EF4-FFF2-40B4-BE49-F238E27FC236}">
                          <a16:creationId xmlns:a16="http://schemas.microsoft.com/office/drawing/2014/main" id="{B49EB8D7-0C97-5140-872B-A2C647ED273D}"/>
                        </a:ext>
                      </a:extLst>
                    </p:cNvPr>
                    <p:cNvPicPr>
                      <a:picLocks noChangeAspect="1"/>
                    </p:cNvPicPr>
                    <p:nvPr/>
                  </p:nvPicPr>
                  <p:blipFill rotWithShape="1">
                    <a:blip r:embed="rId8"/>
                    <a:srcRect l="6902" t="987" r="8669" b="56893"/>
                    <a:stretch/>
                  </p:blipFill>
                  <p:spPr>
                    <a:xfrm rot="10800000" flipV="1">
                      <a:off x="7151792" y="5773706"/>
                      <a:ext cx="2106505" cy="106523"/>
                    </a:xfrm>
                    <a:prstGeom prst="rect">
                      <a:avLst/>
                    </a:prstGeom>
                  </p:spPr>
                </p:pic>
                <p:pic>
                  <p:nvPicPr>
                    <p:cNvPr id="42" name="Picture 41">
                      <a:extLst>
                        <a:ext uri="{FF2B5EF4-FFF2-40B4-BE49-F238E27FC236}">
                          <a16:creationId xmlns:a16="http://schemas.microsoft.com/office/drawing/2014/main" id="{74437587-C1DB-0A43-B282-CC3C6C63E486}"/>
                        </a:ext>
                      </a:extLst>
                    </p:cNvPr>
                    <p:cNvPicPr>
                      <a:picLocks noChangeAspect="1"/>
                    </p:cNvPicPr>
                    <p:nvPr/>
                  </p:nvPicPr>
                  <p:blipFill rotWithShape="1">
                    <a:blip r:embed="rId8"/>
                    <a:srcRect l="6902" t="987" r="8669" b="56893"/>
                    <a:stretch/>
                  </p:blipFill>
                  <p:spPr>
                    <a:xfrm rot="10800000" flipV="1">
                      <a:off x="7151791" y="5903801"/>
                      <a:ext cx="2106505" cy="106523"/>
                    </a:xfrm>
                    <a:prstGeom prst="rect">
                      <a:avLst/>
                    </a:prstGeom>
                  </p:spPr>
                </p:pic>
              </p:grpSp>
            </p:grpSp>
            <p:sp>
              <p:nvSpPr>
                <p:cNvPr id="31" name="TextBox 30">
                  <a:extLst>
                    <a:ext uri="{FF2B5EF4-FFF2-40B4-BE49-F238E27FC236}">
                      <a16:creationId xmlns:a16="http://schemas.microsoft.com/office/drawing/2014/main" id="{C2AC3748-4ABC-7947-A8CA-796AB31035DD}"/>
                    </a:ext>
                  </a:extLst>
                </p:cNvPr>
                <p:cNvSpPr txBox="1"/>
                <p:nvPr/>
              </p:nvSpPr>
              <p:spPr>
                <a:xfrm>
                  <a:off x="3694534" y="5827817"/>
                  <a:ext cx="1625275" cy="558300"/>
                </a:xfrm>
                <a:prstGeom prst="rect">
                  <a:avLst/>
                </a:prstGeom>
                <a:noFill/>
              </p:spPr>
              <p:txBody>
                <a:bodyPr wrap="none" rtlCol="0">
                  <a:spAutoFit/>
                </a:bodyPr>
                <a:lstStyle/>
                <a:p>
                  <a:r>
                    <a:rPr lang="en-US" sz="900" dirty="0">
                      <a:latin typeface="Calibri" panose="020F0502020204030204" pitchFamily="34" charset="0"/>
                      <a:cs typeface="Calibri" panose="020F0502020204030204" pitchFamily="34" charset="0"/>
                    </a:rPr>
                    <a:t>Transgene</a:t>
                  </a:r>
                </a:p>
              </p:txBody>
            </p:sp>
          </p:grpSp>
          <p:grpSp>
            <p:nvGrpSpPr>
              <p:cNvPr id="18" name="Group 17">
                <a:extLst>
                  <a:ext uri="{FF2B5EF4-FFF2-40B4-BE49-F238E27FC236}">
                    <a16:creationId xmlns:a16="http://schemas.microsoft.com/office/drawing/2014/main" id="{7D51BCBA-D204-0740-A0C2-7EAFE61A1C0E}"/>
                  </a:ext>
                </a:extLst>
              </p:cNvPr>
              <p:cNvGrpSpPr/>
              <p:nvPr/>
            </p:nvGrpSpPr>
            <p:grpSpPr>
              <a:xfrm>
                <a:off x="4908080" y="2839255"/>
                <a:ext cx="4129749" cy="2337495"/>
                <a:chOff x="5521590" y="2765537"/>
                <a:chExt cx="4645968" cy="2629682"/>
              </a:xfrm>
            </p:grpSpPr>
            <p:cxnSp>
              <p:nvCxnSpPr>
                <p:cNvPr id="19" name="Straight Connector 18">
                  <a:extLst>
                    <a:ext uri="{FF2B5EF4-FFF2-40B4-BE49-F238E27FC236}">
                      <a16:creationId xmlns:a16="http://schemas.microsoft.com/office/drawing/2014/main" id="{6E46C413-15BC-624E-842B-905914D7F75D}"/>
                    </a:ext>
                  </a:extLst>
                </p:cNvPr>
                <p:cNvCxnSpPr>
                  <a:cxnSpLocks/>
                  <a:stCxn id="23" idx="2"/>
                </p:cNvCxnSpPr>
                <p:nvPr/>
              </p:nvCxnSpPr>
              <p:spPr bwMode="auto">
                <a:xfrm flipH="1" flipV="1">
                  <a:off x="5521590" y="2777145"/>
                  <a:ext cx="1679310" cy="845675"/>
                </a:xfrm>
                <a:prstGeom prst="line">
                  <a:avLst/>
                </a:prstGeom>
                <a:solidFill>
                  <a:schemeClr val="accent1"/>
                </a:solidFill>
                <a:ln w="9525" cap="flat" cmpd="sng" algn="ctr">
                  <a:solidFill>
                    <a:srgbClr val="FF9A00"/>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22360D4D-6CD4-7040-8DC8-75FB6C720B0E}"/>
                    </a:ext>
                  </a:extLst>
                </p:cNvPr>
                <p:cNvCxnSpPr>
                  <a:cxnSpLocks/>
                </p:cNvCxnSpPr>
                <p:nvPr/>
              </p:nvCxnSpPr>
              <p:spPr bwMode="auto">
                <a:xfrm flipH="1" flipV="1">
                  <a:off x="5617040" y="2765537"/>
                  <a:ext cx="2574558" cy="831007"/>
                </a:xfrm>
                <a:prstGeom prst="line">
                  <a:avLst/>
                </a:prstGeom>
                <a:solidFill>
                  <a:schemeClr val="accent1"/>
                </a:solidFill>
                <a:ln w="9525" cap="flat" cmpd="sng" algn="ctr">
                  <a:solidFill>
                    <a:srgbClr val="FF9A00"/>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1C6118AF-F6D6-F94A-9B62-83FBA591330A}"/>
                    </a:ext>
                  </a:extLst>
                </p:cNvPr>
                <p:cNvCxnSpPr>
                  <a:cxnSpLocks/>
                </p:cNvCxnSpPr>
                <p:nvPr/>
              </p:nvCxnSpPr>
              <p:spPr bwMode="auto">
                <a:xfrm flipV="1">
                  <a:off x="6303972" y="3682808"/>
                  <a:ext cx="1081685" cy="902601"/>
                </a:xfrm>
                <a:prstGeom prst="line">
                  <a:avLst/>
                </a:prstGeom>
                <a:solidFill>
                  <a:schemeClr val="accent1"/>
                </a:solidFill>
                <a:ln w="9525" cap="flat" cmpd="sng" algn="ctr">
                  <a:solidFill>
                    <a:srgbClr val="FF9A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FB449F54-A4AE-1F45-B3F7-113F3277E4DE}"/>
                    </a:ext>
                  </a:extLst>
                </p:cNvPr>
                <p:cNvCxnSpPr>
                  <a:cxnSpLocks/>
                </p:cNvCxnSpPr>
                <p:nvPr/>
              </p:nvCxnSpPr>
              <p:spPr bwMode="auto">
                <a:xfrm flipH="1" flipV="1">
                  <a:off x="7482221" y="3704677"/>
                  <a:ext cx="2670412" cy="959109"/>
                </a:xfrm>
                <a:prstGeom prst="line">
                  <a:avLst/>
                </a:prstGeom>
                <a:solidFill>
                  <a:schemeClr val="accent1"/>
                </a:solidFill>
                <a:ln w="9525" cap="flat" cmpd="sng" algn="ctr">
                  <a:solidFill>
                    <a:srgbClr val="FF9A00"/>
                  </a:solidFill>
                  <a:prstDash val="solid"/>
                  <a:round/>
                  <a:headEnd type="none" w="med" len="med"/>
                  <a:tailEnd type="none" w="med" len="med"/>
                </a:ln>
                <a:effectLst/>
              </p:spPr>
            </p:cxnSp>
            <p:pic>
              <p:nvPicPr>
                <p:cNvPr id="23" name="Picture 22">
                  <a:extLst>
                    <a:ext uri="{FF2B5EF4-FFF2-40B4-BE49-F238E27FC236}">
                      <a16:creationId xmlns:a16="http://schemas.microsoft.com/office/drawing/2014/main" id="{48B2FE17-0036-B044-AEF0-B7CA93CC8F28}"/>
                    </a:ext>
                  </a:extLst>
                </p:cNvPr>
                <p:cNvPicPr>
                  <a:picLocks noChangeAspect="1"/>
                </p:cNvPicPr>
                <p:nvPr/>
              </p:nvPicPr>
              <p:blipFill>
                <a:blip r:embed="rId10"/>
                <a:stretch>
                  <a:fillRect/>
                </a:stretch>
              </p:blipFill>
              <p:spPr>
                <a:xfrm rot="5400000" flipH="1">
                  <a:off x="7667400" y="3051320"/>
                  <a:ext cx="210000" cy="1143000"/>
                </a:xfrm>
                <a:prstGeom prst="rect">
                  <a:avLst/>
                </a:prstGeom>
              </p:spPr>
            </p:pic>
            <p:sp>
              <p:nvSpPr>
                <p:cNvPr id="24" name="TextBox 23">
                  <a:extLst>
                    <a:ext uri="{FF2B5EF4-FFF2-40B4-BE49-F238E27FC236}">
                      <a16:creationId xmlns:a16="http://schemas.microsoft.com/office/drawing/2014/main" id="{00AED163-5EA8-AE4F-BD57-05852FE8365E}"/>
                    </a:ext>
                  </a:extLst>
                </p:cNvPr>
                <p:cNvSpPr txBox="1"/>
                <p:nvPr/>
              </p:nvSpPr>
              <p:spPr>
                <a:xfrm>
                  <a:off x="5937352" y="4836920"/>
                  <a:ext cx="3410036" cy="558299"/>
                </a:xfrm>
                <a:prstGeom prst="rect">
                  <a:avLst/>
                </a:prstGeom>
                <a:noFill/>
              </p:spPr>
              <p:txBody>
                <a:bodyPr wrap="square" rtlCol="0">
                  <a:spAutoFit/>
                </a:bodyPr>
                <a:lstStyle/>
                <a:p>
                  <a:r>
                    <a:rPr lang="en-US" sz="900" dirty="0">
                      <a:latin typeface="Calibri" panose="020F0502020204030204" pitchFamily="34" charset="0"/>
                      <a:cs typeface="Calibri" panose="020F0502020204030204" pitchFamily="34" charset="0"/>
                    </a:rPr>
                    <a:t>Heterochromatin</a:t>
                  </a:r>
                </a:p>
              </p:txBody>
            </p:sp>
            <p:pic>
              <p:nvPicPr>
                <p:cNvPr id="25" name="Picture 24">
                  <a:extLst>
                    <a:ext uri="{FF2B5EF4-FFF2-40B4-BE49-F238E27FC236}">
                      <a16:creationId xmlns:a16="http://schemas.microsoft.com/office/drawing/2014/main" id="{3C25BD33-08A8-0F4F-BBD0-638CA0ADD09F}"/>
                    </a:ext>
                  </a:extLst>
                </p:cNvPr>
                <p:cNvPicPr>
                  <a:picLocks noChangeAspect="1"/>
                </p:cNvPicPr>
                <p:nvPr/>
              </p:nvPicPr>
              <p:blipFill>
                <a:blip r:embed="rId6"/>
                <a:stretch>
                  <a:fillRect/>
                </a:stretch>
              </p:blipFill>
              <p:spPr>
                <a:xfrm>
                  <a:off x="9008483" y="4699648"/>
                  <a:ext cx="1159075" cy="188705"/>
                </a:xfrm>
                <a:prstGeom prst="rect">
                  <a:avLst/>
                </a:prstGeom>
              </p:spPr>
            </p:pic>
            <p:pic>
              <p:nvPicPr>
                <p:cNvPr id="26" name="Picture 25">
                  <a:extLst>
                    <a:ext uri="{FF2B5EF4-FFF2-40B4-BE49-F238E27FC236}">
                      <a16:creationId xmlns:a16="http://schemas.microsoft.com/office/drawing/2014/main" id="{FB7D0686-7496-3840-AD9A-CA198A4FE5A7}"/>
                    </a:ext>
                  </a:extLst>
                </p:cNvPr>
                <p:cNvPicPr>
                  <a:picLocks noChangeAspect="1"/>
                </p:cNvPicPr>
                <p:nvPr/>
              </p:nvPicPr>
              <p:blipFill>
                <a:blip r:embed="rId11"/>
                <a:stretch>
                  <a:fillRect/>
                </a:stretch>
              </p:blipFill>
              <p:spPr>
                <a:xfrm>
                  <a:off x="6303972" y="4585409"/>
                  <a:ext cx="1158367" cy="330708"/>
                </a:xfrm>
                <a:prstGeom prst="rect">
                  <a:avLst/>
                </a:prstGeom>
              </p:spPr>
            </p:pic>
            <p:pic>
              <p:nvPicPr>
                <p:cNvPr id="27" name="Picture 26">
                  <a:extLst>
                    <a:ext uri="{FF2B5EF4-FFF2-40B4-BE49-F238E27FC236}">
                      <a16:creationId xmlns:a16="http://schemas.microsoft.com/office/drawing/2014/main" id="{0A456775-E368-E445-9CDC-9CD60071B771}"/>
                    </a:ext>
                  </a:extLst>
                </p:cNvPr>
                <p:cNvPicPr>
                  <a:picLocks noChangeAspect="1"/>
                </p:cNvPicPr>
                <p:nvPr/>
              </p:nvPicPr>
              <p:blipFill rotWithShape="1">
                <a:blip r:embed="rId12"/>
                <a:srcRect l="8770" t="-5991" r="9626" b="55088"/>
                <a:stretch/>
              </p:blipFill>
              <p:spPr>
                <a:xfrm>
                  <a:off x="7442696" y="4657328"/>
                  <a:ext cx="1569950" cy="118315"/>
                </a:xfrm>
                <a:prstGeom prst="rect">
                  <a:avLst/>
                </a:prstGeom>
              </p:spPr>
            </p:pic>
            <p:pic>
              <p:nvPicPr>
                <p:cNvPr id="28" name="Picture 27">
                  <a:extLst>
                    <a:ext uri="{FF2B5EF4-FFF2-40B4-BE49-F238E27FC236}">
                      <a16:creationId xmlns:a16="http://schemas.microsoft.com/office/drawing/2014/main" id="{24E0911B-6F19-0244-965F-9C27E4000671}"/>
                    </a:ext>
                  </a:extLst>
                </p:cNvPr>
                <p:cNvPicPr>
                  <a:picLocks noChangeAspect="1"/>
                </p:cNvPicPr>
                <p:nvPr/>
              </p:nvPicPr>
              <p:blipFill rotWithShape="1">
                <a:blip r:embed="rId12"/>
                <a:srcRect l="8770" t="-5991" r="9626" b="55088"/>
                <a:stretch/>
              </p:blipFill>
              <p:spPr>
                <a:xfrm>
                  <a:off x="7442696" y="4766129"/>
                  <a:ext cx="1569950" cy="118315"/>
                </a:xfrm>
                <a:prstGeom prst="rect">
                  <a:avLst/>
                </a:prstGeom>
              </p:spPr>
            </p:pic>
            <p:sp>
              <p:nvSpPr>
                <p:cNvPr id="29" name="TextBox 28">
                  <a:extLst>
                    <a:ext uri="{FF2B5EF4-FFF2-40B4-BE49-F238E27FC236}">
                      <a16:creationId xmlns:a16="http://schemas.microsoft.com/office/drawing/2014/main" id="{5250A473-09A8-0448-A6A3-C4ED31BB47F3}"/>
                    </a:ext>
                  </a:extLst>
                </p:cNvPr>
                <p:cNvSpPr txBox="1"/>
                <p:nvPr/>
              </p:nvSpPr>
              <p:spPr>
                <a:xfrm>
                  <a:off x="7442694" y="4190683"/>
                  <a:ext cx="1625275" cy="558300"/>
                </a:xfrm>
                <a:prstGeom prst="rect">
                  <a:avLst/>
                </a:prstGeom>
                <a:noFill/>
              </p:spPr>
              <p:txBody>
                <a:bodyPr wrap="none" rtlCol="0">
                  <a:spAutoFit/>
                </a:bodyPr>
                <a:lstStyle/>
                <a:p>
                  <a:r>
                    <a:rPr lang="en-US" sz="900" dirty="0">
                      <a:latin typeface="Calibri" panose="020F0502020204030204" pitchFamily="34" charset="0"/>
                      <a:cs typeface="Calibri" panose="020F0502020204030204" pitchFamily="34" charset="0"/>
                    </a:rPr>
                    <a:t>Transgene</a:t>
                  </a:r>
                </a:p>
              </p:txBody>
            </p:sp>
          </p:grpSp>
        </p:grpSp>
        <p:sp>
          <p:nvSpPr>
            <p:cNvPr id="68" name="Title 1">
              <a:extLst>
                <a:ext uri="{FF2B5EF4-FFF2-40B4-BE49-F238E27FC236}">
                  <a16:creationId xmlns:a16="http://schemas.microsoft.com/office/drawing/2014/main" id="{2C2B1BFA-0697-7F40-AF84-28F0A9A02A85}"/>
                </a:ext>
              </a:extLst>
            </p:cNvPr>
            <p:cNvSpPr txBox="1">
              <a:spLocks/>
            </p:cNvSpPr>
            <p:nvPr/>
          </p:nvSpPr>
          <p:spPr>
            <a:xfrm>
              <a:off x="1647545" y="1390356"/>
              <a:ext cx="1726776" cy="498856"/>
            </a:xfrm>
            <a:prstGeom prst="rect">
              <a:avLst/>
            </a:prstGeom>
          </p:spPr>
          <p:txBody>
            <a:bodyPr vert="horz" lIns="68580" tIns="34290" rIns="68580" bIns="34290" rtlCol="0" anchor="ctr">
              <a:noAutofit/>
            </a:bodyPr>
            <a:lstStyle>
              <a:lvl1pPr algn="l" defTabSz="914400" rtl="0" eaLnBrk="1" latinLnBrk="0" hangingPunct="1">
                <a:spcBef>
                  <a:spcPct val="0"/>
                </a:spcBef>
                <a:buNone/>
                <a:defRPr sz="2000" b="1" kern="1200">
                  <a:solidFill>
                    <a:schemeClr val="bg2">
                      <a:lumMod val="25000"/>
                    </a:schemeClr>
                  </a:solidFill>
                  <a:latin typeface="+mj-lt"/>
                  <a:ea typeface="+mj-ea"/>
                  <a:cs typeface="Arial" panose="020B0604020202020204" pitchFamily="34" charset="0"/>
                </a:defRPr>
              </a:lvl1pPr>
            </a:lstStyle>
            <a:p>
              <a:pPr marL="7144" algn="ctr">
                <a:tabLst>
                  <a:tab pos="164306" algn="l"/>
                </a:tabLst>
              </a:pPr>
              <a:r>
                <a:rPr lang="en-US" sz="1350" dirty="0">
                  <a:latin typeface="Arial" panose="020B0604020202020204" pitchFamily="34" charset="0"/>
                </a:rPr>
                <a:t>Gene addition</a:t>
              </a:r>
            </a:p>
          </p:txBody>
        </p:sp>
        <p:sp>
          <p:nvSpPr>
            <p:cNvPr id="70" name="TextBox 69">
              <a:extLst>
                <a:ext uri="{FF2B5EF4-FFF2-40B4-BE49-F238E27FC236}">
                  <a16:creationId xmlns:a16="http://schemas.microsoft.com/office/drawing/2014/main" id="{3681F9A9-7604-124B-910D-A8BFBD63ED0E}"/>
                </a:ext>
              </a:extLst>
            </p:cNvPr>
            <p:cNvSpPr txBox="1"/>
            <p:nvPr/>
          </p:nvSpPr>
          <p:spPr>
            <a:xfrm>
              <a:off x="2097080" y="4355749"/>
              <a:ext cx="3033640" cy="1489241"/>
            </a:xfrm>
            <a:prstGeom prst="rect">
              <a:avLst/>
            </a:prstGeom>
            <a:noFill/>
          </p:spPr>
          <p:txBody>
            <a:bodyPr wrap="none" rtlCol="0">
              <a:spAutoFit/>
            </a:bodyPr>
            <a:lstStyle/>
            <a:p>
              <a:r>
                <a:rPr lang="en-US" sz="1050" b="1" dirty="0"/>
                <a:t>Pros</a:t>
              </a:r>
            </a:p>
            <a:p>
              <a:pPr marL="257175" indent="-257175">
                <a:buFont typeface="Arial" panose="020B0604020202020204" pitchFamily="34" charset="0"/>
                <a:buChar char="•"/>
              </a:pPr>
              <a:r>
                <a:rPr lang="en-US" sz="1050" b="1" dirty="0"/>
                <a:t>Independent from mutations</a:t>
              </a:r>
            </a:p>
            <a:p>
              <a:pPr marL="257175" indent="-257175">
                <a:buFont typeface="Arial" panose="020B0604020202020204" pitchFamily="34" charset="0"/>
                <a:buChar char="•"/>
              </a:pPr>
              <a:r>
                <a:rPr lang="en-US" sz="1050" b="1" dirty="0"/>
                <a:t>Overexpression, if required</a:t>
              </a:r>
            </a:p>
            <a:p>
              <a:pPr marL="257175" indent="-257175">
                <a:buFont typeface="Arial" panose="020B0604020202020204" pitchFamily="34" charset="0"/>
                <a:buChar char="•"/>
              </a:pPr>
              <a:endParaRPr lang="en-US" sz="1050" b="1" dirty="0"/>
            </a:p>
            <a:p>
              <a:r>
                <a:rPr lang="en-US" sz="1050" b="1" dirty="0"/>
                <a:t>Cons</a:t>
              </a:r>
            </a:p>
            <a:p>
              <a:pPr marL="257175" indent="-257175">
                <a:buFont typeface="Arial" panose="020B0604020202020204" pitchFamily="34" charset="0"/>
                <a:buChar char="•"/>
              </a:pPr>
              <a:r>
                <a:rPr lang="en-US" sz="1050" b="1" dirty="0"/>
                <a:t>Random integration</a:t>
              </a:r>
            </a:p>
            <a:p>
              <a:pPr marL="257175" indent="-257175">
                <a:buFont typeface="Arial" panose="020B0604020202020204" pitchFamily="34" charset="0"/>
                <a:buChar char="•"/>
              </a:pPr>
              <a:r>
                <a:rPr lang="en-US" sz="1050" b="1" dirty="0"/>
                <a:t>Level of expression may require high VCN</a:t>
              </a:r>
            </a:p>
            <a:p>
              <a:pPr marL="598472" lvl="1" indent="-257175">
                <a:buFont typeface="Arial" panose="020B0604020202020204" pitchFamily="34" charset="0"/>
                <a:buChar char="•"/>
              </a:pPr>
              <a:r>
                <a:rPr lang="en-US" sz="1050" b="1" dirty="0"/>
                <a:t>Increased chance of genome toxicity</a:t>
              </a:r>
            </a:p>
          </p:txBody>
        </p:sp>
      </p:grpSp>
      <p:grpSp>
        <p:nvGrpSpPr>
          <p:cNvPr id="7" name="Group 6">
            <a:extLst>
              <a:ext uri="{FF2B5EF4-FFF2-40B4-BE49-F238E27FC236}">
                <a16:creationId xmlns:a16="http://schemas.microsoft.com/office/drawing/2014/main" id="{0968CF42-A25C-3E4B-9D24-4A9A9114B135}"/>
              </a:ext>
            </a:extLst>
          </p:cNvPr>
          <p:cNvGrpSpPr/>
          <p:nvPr/>
        </p:nvGrpSpPr>
        <p:grpSpPr>
          <a:xfrm>
            <a:off x="4998861" y="1336405"/>
            <a:ext cx="3872883" cy="4607195"/>
            <a:chOff x="3908084" y="533400"/>
            <a:chExt cx="5163844" cy="6142926"/>
          </a:xfrm>
        </p:grpSpPr>
        <p:grpSp>
          <p:nvGrpSpPr>
            <p:cNvPr id="6" name="Group 5">
              <a:extLst>
                <a:ext uri="{FF2B5EF4-FFF2-40B4-BE49-F238E27FC236}">
                  <a16:creationId xmlns:a16="http://schemas.microsoft.com/office/drawing/2014/main" id="{354B6049-31CA-2A4F-8464-B413ECDAAC61}"/>
                </a:ext>
              </a:extLst>
            </p:cNvPr>
            <p:cNvGrpSpPr/>
            <p:nvPr/>
          </p:nvGrpSpPr>
          <p:grpSpPr>
            <a:xfrm>
              <a:off x="3908084" y="533400"/>
              <a:ext cx="5163844" cy="6142926"/>
              <a:chOff x="3908084" y="533400"/>
              <a:chExt cx="5163844" cy="6142926"/>
            </a:xfrm>
          </p:grpSpPr>
          <p:pic>
            <p:nvPicPr>
              <p:cNvPr id="72" name="Picture 71" descr="Text&#10;&#10;Description automatically generated">
                <a:extLst>
                  <a:ext uri="{FF2B5EF4-FFF2-40B4-BE49-F238E27FC236}">
                    <a16:creationId xmlns:a16="http://schemas.microsoft.com/office/drawing/2014/main" id="{DAEFFF8D-B9D7-4E45-8FFE-8EC183D6AF7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77136" y="533400"/>
                <a:ext cx="4285996" cy="2251964"/>
              </a:xfrm>
              <a:prstGeom prst="rect">
                <a:avLst/>
              </a:prstGeom>
            </p:spPr>
          </p:pic>
          <p:grpSp>
            <p:nvGrpSpPr>
              <p:cNvPr id="2" name="Group 1">
                <a:extLst>
                  <a:ext uri="{FF2B5EF4-FFF2-40B4-BE49-F238E27FC236}">
                    <a16:creationId xmlns:a16="http://schemas.microsoft.com/office/drawing/2014/main" id="{670C746A-F3D2-F14E-B0BD-25393C637351}"/>
                  </a:ext>
                </a:extLst>
              </p:cNvPr>
              <p:cNvGrpSpPr/>
              <p:nvPr/>
            </p:nvGrpSpPr>
            <p:grpSpPr>
              <a:xfrm>
                <a:off x="3908084" y="2921571"/>
                <a:ext cx="5163844" cy="3754755"/>
                <a:chOff x="3908084" y="2921571"/>
                <a:chExt cx="5163844" cy="3754755"/>
              </a:xfrm>
            </p:grpSpPr>
            <p:pic>
              <p:nvPicPr>
                <p:cNvPr id="3" name="Picture 2" descr="Graphical user interface, text, application&#10;&#10;Description automatically generated">
                  <a:extLst>
                    <a:ext uri="{FF2B5EF4-FFF2-40B4-BE49-F238E27FC236}">
                      <a16:creationId xmlns:a16="http://schemas.microsoft.com/office/drawing/2014/main" id="{61872AFE-B71C-824C-99C5-D26F862080E4}"/>
                    </a:ext>
                  </a:extLst>
                </p:cNvPr>
                <p:cNvPicPr>
                  <a:picLocks noChangeAspect="1"/>
                </p:cNvPicPr>
                <p:nvPr/>
              </p:nvPicPr>
              <p:blipFill rotWithShape="1">
                <a:blip r:embed="rId14">
                  <a:extLst>
                    <a:ext uri="{28A0092B-C50C-407E-A947-70E740481C1C}">
                      <a14:useLocalDpi xmlns:a14="http://schemas.microsoft.com/office/drawing/2010/main" val="0"/>
                    </a:ext>
                  </a:extLst>
                </a:blip>
                <a:srcRect t="29824"/>
                <a:stretch/>
              </p:blipFill>
              <p:spPr>
                <a:xfrm>
                  <a:off x="3908084" y="5723819"/>
                  <a:ext cx="5163844" cy="952507"/>
                </a:xfrm>
                <a:prstGeom prst="rect">
                  <a:avLst/>
                </a:prstGeom>
              </p:spPr>
            </p:pic>
            <p:pic>
              <p:nvPicPr>
                <p:cNvPr id="67" name="Picture 66" descr="Graphical user interface, text&#10;&#10;Description automatically generated">
                  <a:extLst>
                    <a:ext uri="{FF2B5EF4-FFF2-40B4-BE49-F238E27FC236}">
                      <a16:creationId xmlns:a16="http://schemas.microsoft.com/office/drawing/2014/main" id="{56231B65-5697-304C-80E8-E34D34072D8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05736" y="2921571"/>
                  <a:ext cx="4023360" cy="2383155"/>
                </a:xfrm>
                <a:prstGeom prst="rect">
                  <a:avLst/>
                </a:prstGeom>
              </p:spPr>
            </p:pic>
            <p:pic>
              <p:nvPicPr>
                <p:cNvPr id="74" name="Picture 73">
                  <a:extLst>
                    <a:ext uri="{FF2B5EF4-FFF2-40B4-BE49-F238E27FC236}">
                      <a16:creationId xmlns:a16="http://schemas.microsoft.com/office/drawing/2014/main" id="{1294D623-9217-394E-B7DD-55A28D24FC3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35793" y="5488287"/>
                  <a:ext cx="3060700" cy="330200"/>
                </a:xfrm>
                <a:prstGeom prst="rect">
                  <a:avLst/>
                </a:prstGeom>
              </p:spPr>
            </p:pic>
            <p:sp>
              <p:nvSpPr>
                <p:cNvPr id="71" name="TextBox 70">
                  <a:extLst>
                    <a:ext uri="{FF2B5EF4-FFF2-40B4-BE49-F238E27FC236}">
                      <a16:creationId xmlns:a16="http://schemas.microsoft.com/office/drawing/2014/main" id="{8AF527F5-FC03-0B4A-9607-2C9899EF08CA}"/>
                    </a:ext>
                  </a:extLst>
                </p:cNvPr>
                <p:cNvSpPr txBox="1"/>
                <p:nvPr/>
              </p:nvSpPr>
              <p:spPr>
                <a:xfrm>
                  <a:off x="7337476" y="5412086"/>
                  <a:ext cx="1432016" cy="400109"/>
                </a:xfrm>
                <a:prstGeom prst="rect">
                  <a:avLst/>
                </a:prstGeom>
                <a:noFill/>
              </p:spPr>
              <p:txBody>
                <a:bodyPr wrap="none" rtlCol="0">
                  <a:spAutoFit/>
                </a:bodyPr>
                <a:lstStyle/>
                <a:p>
                  <a:r>
                    <a:rPr lang="en-US" sz="1350" b="1" dirty="0"/>
                    <a:t>August 2019</a:t>
                  </a:r>
                </a:p>
              </p:txBody>
            </p:sp>
          </p:grpSp>
        </p:grpSp>
        <p:sp>
          <p:nvSpPr>
            <p:cNvPr id="75" name="TextBox 74">
              <a:extLst>
                <a:ext uri="{FF2B5EF4-FFF2-40B4-BE49-F238E27FC236}">
                  <a16:creationId xmlns:a16="http://schemas.microsoft.com/office/drawing/2014/main" id="{7EADB4AE-4A8D-9847-AC33-2025AFD2A57C}"/>
                </a:ext>
              </a:extLst>
            </p:cNvPr>
            <p:cNvSpPr txBox="1"/>
            <p:nvPr/>
          </p:nvSpPr>
          <p:spPr>
            <a:xfrm>
              <a:off x="6002380" y="2942526"/>
              <a:ext cx="1620272" cy="400109"/>
            </a:xfrm>
            <a:prstGeom prst="rect">
              <a:avLst/>
            </a:prstGeom>
            <a:noFill/>
          </p:spPr>
          <p:txBody>
            <a:bodyPr wrap="none" rtlCol="0">
              <a:spAutoFit/>
            </a:bodyPr>
            <a:lstStyle/>
            <a:p>
              <a:r>
                <a:rPr lang="en-US" sz="1350" b="1" dirty="0"/>
                <a:t>February 2019</a:t>
              </a:r>
            </a:p>
          </p:txBody>
        </p:sp>
        <p:sp>
          <p:nvSpPr>
            <p:cNvPr id="73" name="TextBox 72">
              <a:extLst>
                <a:ext uri="{FF2B5EF4-FFF2-40B4-BE49-F238E27FC236}">
                  <a16:creationId xmlns:a16="http://schemas.microsoft.com/office/drawing/2014/main" id="{90845589-81F3-2349-8302-695A84CAA76A}"/>
                </a:ext>
              </a:extLst>
            </p:cNvPr>
            <p:cNvSpPr txBox="1"/>
            <p:nvPr/>
          </p:nvSpPr>
          <p:spPr>
            <a:xfrm>
              <a:off x="4492508" y="1785352"/>
              <a:ext cx="1227260" cy="400109"/>
            </a:xfrm>
            <a:prstGeom prst="rect">
              <a:avLst/>
            </a:prstGeom>
            <a:noFill/>
          </p:spPr>
          <p:txBody>
            <a:bodyPr wrap="none" rtlCol="0">
              <a:spAutoFit/>
            </a:bodyPr>
            <a:lstStyle/>
            <a:p>
              <a:r>
                <a:rPr lang="en-US" sz="1350" b="1" dirty="0"/>
                <a:t>April 2019</a:t>
              </a:r>
            </a:p>
          </p:txBody>
        </p:sp>
      </p:grpSp>
      <p:sp>
        <p:nvSpPr>
          <p:cNvPr id="77" name="TextBox 76">
            <a:extLst>
              <a:ext uri="{FF2B5EF4-FFF2-40B4-BE49-F238E27FC236}">
                <a16:creationId xmlns:a16="http://schemas.microsoft.com/office/drawing/2014/main" id="{05CA3F96-9AA6-F236-EC73-E72505B6D1FA}"/>
              </a:ext>
            </a:extLst>
          </p:cNvPr>
          <p:cNvSpPr txBox="1"/>
          <p:nvPr/>
        </p:nvSpPr>
        <p:spPr>
          <a:xfrm>
            <a:off x="4731754" y="1314450"/>
            <a:ext cx="4320878" cy="1754326"/>
          </a:xfrm>
          <a:prstGeom prst="rect">
            <a:avLst/>
          </a:prstGeom>
          <a:solidFill>
            <a:schemeClr val="bg1"/>
          </a:solidFill>
          <a:ln>
            <a:solidFill>
              <a:schemeClr val="bg1"/>
            </a:solidFill>
          </a:ln>
        </p:spPr>
        <p:txBody>
          <a:bodyPr wrap="square" rtlCol="0">
            <a:spAutoFit/>
          </a:bodyPr>
          <a:lstStyle/>
          <a:p>
            <a:pPr algn="ctr"/>
            <a:endParaRPr lang="en-US" sz="1800" b="1" dirty="0"/>
          </a:p>
          <a:p>
            <a:pPr algn="ctr"/>
            <a:r>
              <a:rPr lang="en-US" sz="1800" b="1" dirty="0"/>
              <a:t>Zynteglo/bluebird was approved in Aug 2022 for</a:t>
            </a:r>
            <a:r>
              <a:rPr lang="en-US" sz="1800" b="1" dirty="0">
                <a:latin typeface="BrandonGrotesqueWeb-bold"/>
              </a:rPr>
              <a:t> patients with Beta-Thalassemia who require regular blood transfusions</a:t>
            </a:r>
            <a:r>
              <a:rPr lang="en-US" sz="1800" b="1" dirty="0"/>
              <a:t> (</a:t>
            </a:r>
            <a:r>
              <a:rPr lang="en-US" sz="1800" b="1" dirty="0">
                <a:latin typeface="Google Sans"/>
              </a:rPr>
              <a:t>$2.8 million)</a:t>
            </a:r>
          </a:p>
          <a:p>
            <a:pPr algn="ctr"/>
            <a:endParaRPr lang="en-US" sz="1800" b="1" dirty="0"/>
          </a:p>
        </p:txBody>
      </p:sp>
    </p:spTree>
    <p:extLst>
      <p:ext uri="{BB962C8B-B14F-4D97-AF65-F5344CB8AC3E}">
        <p14:creationId xmlns:p14="http://schemas.microsoft.com/office/powerpoint/2010/main" val="42768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B48-978E-D5D6-7717-DF41C8CA1103}"/>
              </a:ext>
            </a:extLst>
          </p:cNvPr>
          <p:cNvSpPr>
            <a:spLocks noGrp="1"/>
          </p:cNvSpPr>
          <p:nvPr>
            <p:ph type="title"/>
          </p:nvPr>
        </p:nvSpPr>
        <p:spPr>
          <a:xfrm>
            <a:off x="469761" y="2642700"/>
            <a:ext cx="8272212" cy="1013800"/>
          </a:xfrm>
        </p:spPr>
        <p:txBody>
          <a:bodyPr>
            <a:normAutofit/>
          </a:bodyPr>
          <a:lstStyle/>
          <a:p>
            <a:pPr algn="ctr"/>
            <a:r>
              <a:rPr lang="en-US" sz="3600" dirty="0"/>
              <a:t>From New York to Philadelphia (2015)</a:t>
            </a:r>
          </a:p>
        </p:txBody>
      </p:sp>
    </p:spTree>
    <p:extLst>
      <p:ext uri="{BB962C8B-B14F-4D97-AF65-F5344CB8AC3E}">
        <p14:creationId xmlns:p14="http://schemas.microsoft.com/office/powerpoint/2010/main" val="2433503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5A6EB6F0-8D8E-A74F-A875-D7F8C4D219F5}"/>
              </a:ext>
            </a:extLst>
          </p:cNvPr>
          <p:cNvGrpSpPr/>
          <p:nvPr/>
        </p:nvGrpSpPr>
        <p:grpSpPr>
          <a:xfrm>
            <a:off x="925021" y="3877969"/>
            <a:ext cx="7293958" cy="2522831"/>
            <a:chOff x="762000" y="3573169"/>
            <a:chExt cx="7293958" cy="2522831"/>
          </a:xfrm>
        </p:grpSpPr>
        <p:pic>
          <p:nvPicPr>
            <p:cNvPr id="17" name="Picture 16">
              <a:extLst>
                <a:ext uri="{FF2B5EF4-FFF2-40B4-BE49-F238E27FC236}">
                  <a16:creationId xmlns:a16="http://schemas.microsoft.com/office/drawing/2014/main" id="{21C0DBBA-1BFB-384C-A1F4-169CA90B8DE0}"/>
                </a:ext>
              </a:extLst>
            </p:cNvPr>
            <p:cNvPicPr>
              <a:picLocks noChangeAspect="1"/>
            </p:cNvPicPr>
            <p:nvPr/>
          </p:nvPicPr>
          <p:blipFill>
            <a:blip r:embed="rId3">
              <a:duotone>
                <a:prstClr val="black"/>
                <a:srgbClr val="EFBBBA">
                  <a:tint val="45000"/>
                  <a:satMod val="400000"/>
                </a:srgbClr>
              </a:duotone>
            </a:blip>
            <a:stretch>
              <a:fillRect/>
            </a:stretch>
          </p:blipFill>
          <p:spPr>
            <a:xfrm>
              <a:off x="762000" y="3573169"/>
              <a:ext cx="3151175" cy="2522831"/>
            </a:xfrm>
            <a:prstGeom prst="rect">
              <a:avLst/>
            </a:prstGeom>
            <a:effectLst>
              <a:softEdge rad="63500"/>
            </a:effectLst>
          </p:spPr>
        </p:pic>
        <p:pic>
          <p:nvPicPr>
            <p:cNvPr id="30" name="Picture 29">
              <a:extLst>
                <a:ext uri="{FF2B5EF4-FFF2-40B4-BE49-F238E27FC236}">
                  <a16:creationId xmlns:a16="http://schemas.microsoft.com/office/drawing/2014/main" id="{C165685A-E464-5D44-B48B-7B814F6541B8}"/>
                </a:ext>
              </a:extLst>
            </p:cNvPr>
            <p:cNvPicPr>
              <a:picLocks noChangeAspect="1"/>
            </p:cNvPicPr>
            <p:nvPr/>
          </p:nvPicPr>
          <p:blipFill>
            <a:blip r:embed="rId4">
              <a:duotone>
                <a:prstClr val="black"/>
                <a:srgbClr val="FFEFBA">
                  <a:tint val="45000"/>
                  <a:satMod val="400000"/>
                </a:srgbClr>
              </a:duotone>
            </a:blip>
            <a:stretch>
              <a:fillRect/>
            </a:stretch>
          </p:blipFill>
          <p:spPr>
            <a:xfrm>
              <a:off x="3181693" y="3573169"/>
              <a:ext cx="3212592" cy="2522831"/>
            </a:xfrm>
            <a:prstGeom prst="rect">
              <a:avLst/>
            </a:prstGeom>
            <a:effectLst>
              <a:softEdge rad="63500"/>
            </a:effectLst>
          </p:spPr>
        </p:pic>
        <p:pic>
          <p:nvPicPr>
            <p:cNvPr id="41" name="Picture 40">
              <a:extLst>
                <a:ext uri="{FF2B5EF4-FFF2-40B4-BE49-F238E27FC236}">
                  <a16:creationId xmlns:a16="http://schemas.microsoft.com/office/drawing/2014/main" id="{5E0C902E-4B2E-884C-AB73-083829DFFC11}"/>
                </a:ext>
              </a:extLst>
            </p:cNvPr>
            <p:cNvPicPr>
              <a:picLocks noChangeAspect="1"/>
            </p:cNvPicPr>
            <p:nvPr/>
          </p:nvPicPr>
          <p:blipFill>
            <a:blip r:embed="rId5">
              <a:duotone>
                <a:prstClr val="black"/>
                <a:srgbClr val="BBEAFC">
                  <a:tint val="45000"/>
                  <a:satMod val="400000"/>
                </a:srgbClr>
              </a:duotone>
            </a:blip>
            <a:stretch>
              <a:fillRect/>
            </a:stretch>
          </p:blipFill>
          <p:spPr>
            <a:xfrm>
              <a:off x="5618168" y="3573169"/>
              <a:ext cx="2437790" cy="2522831"/>
            </a:xfrm>
            <a:prstGeom prst="rect">
              <a:avLst/>
            </a:prstGeom>
            <a:effectLst>
              <a:softEdge rad="63500"/>
            </a:effectLst>
          </p:spPr>
        </p:pic>
      </p:grpSp>
      <p:pic>
        <p:nvPicPr>
          <p:cNvPr id="6" name="Picture 5">
            <a:extLst>
              <a:ext uri="{FF2B5EF4-FFF2-40B4-BE49-F238E27FC236}">
                <a16:creationId xmlns:a16="http://schemas.microsoft.com/office/drawing/2014/main" id="{70A6005A-44B0-D440-ACAE-2AF440EFAF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3450" y="6265607"/>
            <a:ext cx="590550" cy="590550"/>
          </a:xfrm>
          <a:prstGeom prst="rect">
            <a:avLst/>
          </a:prstGeom>
        </p:spPr>
      </p:pic>
      <p:grpSp>
        <p:nvGrpSpPr>
          <p:cNvPr id="39" name="Group 38">
            <a:extLst>
              <a:ext uri="{FF2B5EF4-FFF2-40B4-BE49-F238E27FC236}">
                <a16:creationId xmlns:a16="http://schemas.microsoft.com/office/drawing/2014/main" id="{4351A156-3529-FB47-9D5E-3D76C6F891F2}"/>
              </a:ext>
            </a:extLst>
          </p:cNvPr>
          <p:cNvGrpSpPr/>
          <p:nvPr/>
        </p:nvGrpSpPr>
        <p:grpSpPr>
          <a:xfrm>
            <a:off x="312893" y="2403680"/>
            <a:ext cx="8518214" cy="2011219"/>
            <a:chOff x="304800" y="1444709"/>
            <a:chExt cx="8518214" cy="2011219"/>
          </a:xfrm>
        </p:grpSpPr>
        <p:sp>
          <p:nvSpPr>
            <p:cNvPr id="35" name="Snip Diagonal Corner Rectangle 34">
              <a:extLst>
                <a:ext uri="{FF2B5EF4-FFF2-40B4-BE49-F238E27FC236}">
                  <a16:creationId xmlns:a16="http://schemas.microsoft.com/office/drawing/2014/main" id="{74498D80-ADB7-274C-82CD-96D979B47F3F}"/>
                </a:ext>
              </a:extLst>
            </p:cNvPr>
            <p:cNvSpPr/>
            <p:nvPr/>
          </p:nvSpPr>
          <p:spPr>
            <a:xfrm>
              <a:off x="304800" y="1444709"/>
              <a:ext cx="8518214" cy="2011219"/>
            </a:xfrm>
            <a:prstGeom prst="snip2DiagRect">
              <a:avLst>
                <a:gd name="adj1" fmla="val 0"/>
                <a:gd name="adj2" fmla="val 23648"/>
              </a:avLst>
            </a:prstGeom>
            <a:solidFill>
              <a:srgbClr val="FF8F79">
                <a:alpha val="36863"/>
              </a:srgbClr>
            </a:solidFill>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16C051FC-73DA-A54B-B6DF-0BDA43BAF896}"/>
                </a:ext>
              </a:extLst>
            </p:cNvPr>
            <p:cNvGrpSpPr/>
            <p:nvPr/>
          </p:nvGrpSpPr>
          <p:grpSpPr>
            <a:xfrm>
              <a:off x="632600" y="1634567"/>
              <a:ext cx="8021828" cy="1292662"/>
              <a:chOff x="632600" y="1634567"/>
              <a:chExt cx="8021828" cy="1292662"/>
            </a:xfrm>
          </p:grpSpPr>
          <p:sp>
            <p:nvSpPr>
              <p:cNvPr id="31" name="TextBox 30">
                <a:extLst>
                  <a:ext uri="{FF2B5EF4-FFF2-40B4-BE49-F238E27FC236}">
                    <a16:creationId xmlns:a16="http://schemas.microsoft.com/office/drawing/2014/main" id="{472109C4-2436-AF4E-9BBE-726B4AF621A3}"/>
                  </a:ext>
                </a:extLst>
              </p:cNvPr>
              <p:cNvSpPr txBox="1"/>
              <p:nvPr/>
            </p:nvSpPr>
            <p:spPr>
              <a:xfrm>
                <a:off x="3241140" y="2003899"/>
                <a:ext cx="1595309" cy="646331"/>
              </a:xfrm>
              <a:prstGeom prst="rect">
                <a:avLst/>
              </a:prstGeom>
              <a:noFill/>
            </p:spPr>
            <p:txBody>
              <a:bodyPr wrap="none" rtlCol="0">
                <a:spAutoFit/>
              </a:bodyPr>
              <a:lstStyle/>
              <a:p>
                <a:r>
                  <a:rPr lang="en-US" sz="1200" b="1">
                    <a:latin typeface="Arial" panose="020B0604020202020204" pitchFamily="34" charset="0"/>
                    <a:cs typeface="Arial" panose="020B0604020202020204" pitchFamily="34" charset="0"/>
                  </a:rPr>
                  <a:t>Janet Kwiatkowski</a:t>
                </a:r>
              </a:p>
              <a:p>
                <a:r>
                  <a:rPr lang="en-US" sz="1200" b="1">
                    <a:latin typeface="Arial" panose="020B0604020202020204" pitchFamily="34" charset="0"/>
                    <a:cs typeface="Arial" panose="020B0604020202020204" pitchFamily="34" charset="0"/>
                  </a:rPr>
                  <a:t>Alexis Thompson</a:t>
                </a:r>
              </a:p>
              <a:p>
                <a:r>
                  <a:rPr lang="en-US" sz="1200" b="1">
                    <a:latin typeface="Arial" panose="020B0604020202020204" pitchFamily="34" charset="0"/>
                    <a:cs typeface="Arial" panose="020B0604020202020204" pitchFamily="34" charset="0"/>
                  </a:rPr>
                  <a:t>Catherine Hamilton</a:t>
                </a:r>
              </a:p>
            </p:txBody>
          </p:sp>
          <p:sp>
            <p:nvSpPr>
              <p:cNvPr id="32" name="TextBox 31">
                <a:extLst>
                  <a:ext uri="{FF2B5EF4-FFF2-40B4-BE49-F238E27FC236}">
                    <a16:creationId xmlns:a16="http://schemas.microsoft.com/office/drawing/2014/main" id="{EFDFBEDC-C087-C844-9EFF-7E64AD7FD003}"/>
                  </a:ext>
                </a:extLst>
              </p:cNvPr>
              <p:cNvSpPr txBox="1"/>
              <p:nvPr/>
            </p:nvSpPr>
            <p:spPr>
              <a:xfrm>
                <a:off x="5264584" y="2003899"/>
                <a:ext cx="1249573" cy="646331"/>
              </a:xfrm>
              <a:prstGeom prst="rect">
                <a:avLst/>
              </a:prstGeom>
              <a:noFill/>
            </p:spPr>
            <p:txBody>
              <a:bodyPr wrap="none" rtlCol="0">
                <a:spAutoFit/>
              </a:bodyPr>
              <a:lstStyle/>
              <a:p>
                <a:r>
                  <a:rPr lang="en-US" sz="1200" b="1">
                    <a:latin typeface="Arial" panose="020B0604020202020204" pitchFamily="34" charset="0"/>
                    <a:cs typeface="Arial" panose="020B0604020202020204" pitchFamily="34" charset="0"/>
                  </a:rPr>
                  <a:t>Tim Olson </a:t>
                </a:r>
              </a:p>
              <a:p>
                <a:r>
                  <a:rPr lang="en-US" sz="1200" b="1">
                    <a:latin typeface="Arial" panose="020B0604020202020204" pitchFamily="34" charset="0"/>
                    <a:cs typeface="Arial" panose="020B0604020202020204" pitchFamily="34" charset="0"/>
                  </a:rPr>
                  <a:t>Steve </a:t>
                </a:r>
                <a:r>
                  <a:rPr lang="en-US" sz="1200" b="1" err="1">
                    <a:latin typeface="Arial" panose="020B0604020202020204" pitchFamily="34" charset="0"/>
                    <a:cs typeface="Arial" panose="020B0604020202020204" pitchFamily="34" charset="0"/>
                  </a:rPr>
                  <a:t>Grupp</a:t>
                </a:r>
                <a:endParaRPr lang="en-US" sz="1200" b="1">
                  <a:latin typeface="Arial" panose="020B0604020202020204" pitchFamily="34" charset="0"/>
                  <a:cs typeface="Arial" panose="020B0604020202020204" pitchFamily="34" charset="0"/>
                </a:endParaRPr>
              </a:p>
              <a:p>
                <a:r>
                  <a:rPr lang="en-US" sz="1200" b="1" err="1">
                    <a:latin typeface="Arial" panose="020B0604020202020204" pitchFamily="34" charset="0"/>
                    <a:cs typeface="Arial" panose="020B0604020202020204" pitchFamily="34" charset="0"/>
                  </a:rPr>
                  <a:t>Yonping</a:t>
                </a:r>
                <a:r>
                  <a:rPr lang="en-US" sz="1200" b="1">
                    <a:latin typeface="Arial" panose="020B0604020202020204" pitchFamily="34" charset="0"/>
                    <a:cs typeface="Arial" panose="020B0604020202020204" pitchFamily="34" charset="0"/>
                  </a:rPr>
                  <a:t> Wang</a:t>
                </a:r>
              </a:p>
            </p:txBody>
          </p:sp>
          <p:sp>
            <p:nvSpPr>
              <p:cNvPr id="33" name="TextBox 32">
                <a:extLst>
                  <a:ext uri="{FF2B5EF4-FFF2-40B4-BE49-F238E27FC236}">
                    <a16:creationId xmlns:a16="http://schemas.microsoft.com/office/drawing/2014/main" id="{842776F3-BE28-3845-AE5F-274042FC3C09}"/>
                  </a:ext>
                </a:extLst>
              </p:cNvPr>
              <p:cNvSpPr txBox="1"/>
              <p:nvPr/>
            </p:nvSpPr>
            <p:spPr>
              <a:xfrm>
                <a:off x="632600" y="1726900"/>
                <a:ext cx="2241319" cy="1200329"/>
              </a:xfrm>
              <a:prstGeom prst="rect">
                <a:avLst/>
              </a:prstGeom>
              <a:noFill/>
            </p:spPr>
            <p:txBody>
              <a:bodyPr wrap="none" rtlCol="0">
                <a:spAutoFit/>
              </a:bodyPr>
              <a:lstStyle/>
              <a:p>
                <a:r>
                  <a:rPr lang="en-US" sz="1200" b="1">
                    <a:latin typeface="Arial" panose="020B0604020202020204" pitchFamily="34" charset="0"/>
                    <a:cs typeface="Arial" panose="020B0604020202020204" pitchFamily="34" charset="0"/>
                  </a:rPr>
                  <a:t>Laura Breda </a:t>
                </a:r>
              </a:p>
              <a:p>
                <a:r>
                  <a:rPr lang="en-US" sz="1200" b="1">
                    <a:latin typeface="Arial" panose="020B0604020202020204" pitchFamily="34" charset="0"/>
                    <a:cs typeface="Arial" panose="020B0604020202020204" pitchFamily="34" charset="0"/>
                  </a:rPr>
                  <a:t>Naoto Tanaka</a:t>
                </a:r>
              </a:p>
              <a:p>
                <a:r>
                  <a:rPr lang="en-US" sz="1200" b="1">
                    <a:latin typeface="Arial" panose="020B0604020202020204" pitchFamily="34" charset="0"/>
                    <a:cs typeface="Arial" panose="020B0604020202020204" pitchFamily="34" charset="0"/>
                  </a:rPr>
                  <a:t>Lucas </a:t>
                </a:r>
                <a:r>
                  <a:rPr lang="en-US" sz="1200" b="1" err="1">
                    <a:latin typeface="Arial" panose="020B0604020202020204" pitchFamily="34" charset="0"/>
                    <a:cs typeface="Arial" panose="020B0604020202020204" pitchFamily="34" charset="0"/>
                  </a:rPr>
                  <a:t>Tricoli</a:t>
                </a:r>
                <a:endParaRPr lang="en-US" sz="1200" b="1">
                  <a:latin typeface="Arial" panose="020B0604020202020204" pitchFamily="34" charset="0"/>
                  <a:cs typeface="Arial" panose="020B0604020202020204" pitchFamily="34" charset="0"/>
                </a:endParaRPr>
              </a:p>
              <a:p>
                <a:r>
                  <a:rPr lang="en-US" sz="1200" b="1">
                    <a:latin typeface="Arial" panose="020B0604020202020204" pitchFamily="34" charset="0"/>
                    <a:cs typeface="Arial" panose="020B0604020202020204" pitchFamily="34" charset="0"/>
                  </a:rPr>
                  <a:t>Carlo </a:t>
                </a:r>
                <a:r>
                  <a:rPr lang="en-US" sz="1200" b="1" err="1">
                    <a:latin typeface="Arial" panose="020B0604020202020204" pitchFamily="34" charset="0"/>
                    <a:cs typeface="Arial" panose="020B0604020202020204" pitchFamily="34" charset="0"/>
                  </a:rPr>
                  <a:t>Castruccio</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Castracani</a:t>
                </a:r>
                <a:endParaRPr lang="en-US" sz="1200" b="1">
                  <a:latin typeface="Arial" panose="020B0604020202020204" pitchFamily="34" charset="0"/>
                  <a:cs typeface="Arial" panose="020B0604020202020204" pitchFamily="34" charset="0"/>
                </a:endParaRPr>
              </a:p>
              <a:p>
                <a:r>
                  <a:rPr lang="en-US" sz="1200" b="1" err="1">
                    <a:latin typeface="Arial" panose="020B0604020202020204" pitchFamily="34" charset="0"/>
                    <a:cs typeface="Arial" panose="020B0604020202020204" pitchFamily="34" charset="0"/>
                  </a:rPr>
                  <a:t>Osheiza</a:t>
                </a:r>
                <a:r>
                  <a:rPr lang="en-US" sz="1200" b="1">
                    <a:latin typeface="Arial" panose="020B0604020202020204" pitchFamily="34" charset="0"/>
                    <a:cs typeface="Arial" panose="020B0604020202020204" pitchFamily="34" charset="0"/>
                  </a:rPr>
                  <a:t> </a:t>
                </a:r>
                <a:r>
                  <a:rPr lang="en-US" sz="1200" b="1" err="1">
                    <a:latin typeface="Arial" panose="020B0604020202020204" pitchFamily="34" charset="0"/>
                    <a:cs typeface="Arial" panose="020B0604020202020204" pitchFamily="34" charset="0"/>
                  </a:rPr>
                  <a:t>Abdulmalik</a:t>
                </a:r>
                <a:endParaRPr lang="en-US" sz="1200" b="1">
                  <a:latin typeface="Arial" panose="020B0604020202020204" pitchFamily="34" charset="0"/>
                  <a:cs typeface="Arial" panose="020B0604020202020204" pitchFamily="34" charset="0"/>
                </a:endParaRPr>
              </a:p>
              <a:p>
                <a:r>
                  <a:rPr lang="en-US" sz="1200" b="1">
                    <a:latin typeface="Arial" panose="020B0604020202020204" pitchFamily="34" charset="0"/>
                    <a:cs typeface="Arial" panose="020B0604020202020204" pitchFamily="34" charset="0"/>
                  </a:rPr>
                  <a:t>Max Chappell</a:t>
                </a:r>
              </a:p>
            </p:txBody>
          </p:sp>
          <p:sp>
            <p:nvSpPr>
              <p:cNvPr id="2" name="TextBox 1">
                <a:extLst>
                  <a:ext uri="{FF2B5EF4-FFF2-40B4-BE49-F238E27FC236}">
                    <a16:creationId xmlns:a16="http://schemas.microsoft.com/office/drawing/2014/main" id="{78A0FACF-15D2-034D-8D6F-3FC4B9E7494E}"/>
                  </a:ext>
                </a:extLst>
              </p:cNvPr>
              <p:cNvSpPr txBox="1"/>
              <p:nvPr/>
            </p:nvSpPr>
            <p:spPr>
              <a:xfrm>
                <a:off x="6881379" y="1634567"/>
                <a:ext cx="1773049" cy="1200329"/>
              </a:xfrm>
              <a:prstGeom prst="rect">
                <a:avLst/>
              </a:prstGeom>
              <a:noFill/>
            </p:spPr>
            <p:txBody>
              <a:bodyPr wrap="none" rtlCol="0">
                <a:spAutoFit/>
              </a:bodyPr>
              <a:lstStyle/>
              <a:p>
                <a:r>
                  <a:rPr lang="en-US" sz="1200" b="1" err="1">
                    <a:latin typeface="Arial" panose="020B0604020202020204" pitchFamily="34" charset="0"/>
                    <a:cs typeface="Arial" panose="020B0604020202020204" pitchFamily="34" charset="0"/>
                  </a:rPr>
                  <a:t>Caitlyin</a:t>
                </a:r>
                <a:r>
                  <a:rPr lang="en-US" sz="1200" b="1">
                    <a:latin typeface="Arial" panose="020B0604020202020204" pitchFamily="34" charset="0"/>
                    <a:cs typeface="Arial" panose="020B0604020202020204" pitchFamily="34" charset="0"/>
                  </a:rPr>
                  <a:t> McFadden</a:t>
                </a:r>
              </a:p>
              <a:p>
                <a:r>
                  <a:rPr lang="en-US" sz="1200" b="1">
                    <a:latin typeface="Arial" panose="020B0604020202020204" pitchFamily="34" charset="0"/>
                    <a:cs typeface="Arial" panose="020B0604020202020204" pitchFamily="34" charset="0"/>
                  </a:rPr>
                  <a:t>Alice Li</a:t>
                </a:r>
              </a:p>
              <a:p>
                <a:endParaRPr lang="en-US" sz="1200" b="1">
                  <a:latin typeface="Arial" panose="020B0604020202020204" pitchFamily="34" charset="0"/>
                  <a:cs typeface="Arial" panose="020B0604020202020204" pitchFamily="34" charset="0"/>
                </a:endParaRPr>
              </a:p>
              <a:p>
                <a:r>
                  <a:rPr lang="en-US" sz="1200" b="1">
                    <a:latin typeface="Arial" panose="020B0604020202020204" pitchFamily="34" charset="0"/>
                    <a:cs typeface="Arial" panose="020B0604020202020204" pitchFamily="34" charset="0"/>
                  </a:rPr>
                  <a:t>Tom </a:t>
                </a:r>
                <a:r>
                  <a:rPr lang="en-US" sz="1200" b="1" err="1">
                    <a:latin typeface="Arial" panose="020B0604020202020204" pitchFamily="34" charset="0"/>
                    <a:cs typeface="Arial" panose="020B0604020202020204" pitchFamily="34" charset="0"/>
                  </a:rPr>
                  <a:t>Privette</a:t>
                </a:r>
                <a:endParaRPr lang="en-US" sz="1200" b="1">
                  <a:latin typeface="Arial" panose="020B0604020202020204" pitchFamily="34" charset="0"/>
                  <a:cs typeface="Arial" panose="020B0604020202020204" pitchFamily="34" charset="0"/>
                </a:endParaRPr>
              </a:p>
              <a:p>
                <a:r>
                  <a:rPr lang="en-US" sz="1200" b="1">
                    <a:latin typeface="Arial" panose="020B0604020202020204" pitchFamily="34" charset="0"/>
                    <a:cs typeface="Arial" panose="020B0604020202020204" pitchFamily="34" charset="0"/>
                  </a:rPr>
                  <a:t>Camille Jolly </a:t>
                </a:r>
                <a:r>
                  <a:rPr lang="en-US" sz="1200" b="1" err="1">
                    <a:latin typeface="Arial" panose="020B0604020202020204" pitchFamily="34" charset="0"/>
                    <a:cs typeface="Arial" panose="020B0604020202020204" pitchFamily="34" charset="0"/>
                  </a:rPr>
                  <a:t>Tornetta</a:t>
                </a:r>
                <a:endParaRPr lang="en-US" sz="1200" b="1">
                  <a:latin typeface="Arial" panose="020B0604020202020204" pitchFamily="34" charset="0"/>
                  <a:cs typeface="Arial" panose="020B0604020202020204" pitchFamily="34" charset="0"/>
                </a:endParaRPr>
              </a:p>
              <a:p>
                <a:r>
                  <a:rPr lang="en-US" sz="1200" b="1">
                    <a:latin typeface="Arial" panose="020B0604020202020204" pitchFamily="34" charset="0"/>
                    <a:cs typeface="Arial" panose="020B0604020202020204" pitchFamily="34" charset="0"/>
                  </a:rPr>
                  <a:t>Simone Temporal</a:t>
                </a:r>
              </a:p>
            </p:txBody>
          </p:sp>
        </p:grpSp>
      </p:grpSp>
      <p:sp>
        <p:nvSpPr>
          <p:cNvPr id="40" name="Right Arrow 39">
            <a:extLst>
              <a:ext uri="{FF2B5EF4-FFF2-40B4-BE49-F238E27FC236}">
                <a16:creationId xmlns:a16="http://schemas.microsoft.com/office/drawing/2014/main" id="{83038B85-0284-9F4F-A61E-235D0B7A7E4C}"/>
              </a:ext>
            </a:extLst>
          </p:cNvPr>
          <p:cNvSpPr/>
          <p:nvPr/>
        </p:nvSpPr>
        <p:spPr>
          <a:xfrm>
            <a:off x="180862" y="4038490"/>
            <a:ext cx="8963138" cy="1676510"/>
          </a:xfrm>
          <a:prstGeom prst="rightArrow">
            <a:avLst/>
          </a:prstGeom>
          <a:solidFill>
            <a:schemeClr val="accent1">
              <a:alpha val="54000"/>
            </a:schemeClr>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CE5D208A-F7B2-0D4B-B7F8-9520D10024C4}"/>
              </a:ext>
            </a:extLst>
          </p:cNvPr>
          <p:cNvGrpSpPr/>
          <p:nvPr/>
        </p:nvGrpSpPr>
        <p:grpSpPr>
          <a:xfrm>
            <a:off x="174797" y="4329346"/>
            <a:ext cx="746911" cy="852254"/>
            <a:chOff x="295577" y="2847538"/>
            <a:chExt cx="1180303" cy="1346771"/>
          </a:xfrm>
          <a:effectLst>
            <a:outerShdw blurRad="63500" sx="102000" sy="102000" algn="ctr" rotWithShape="0">
              <a:prstClr val="black">
                <a:alpha val="40000"/>
              </a:prstClr>
            </a:outerShdw>
          </a:effectLst>
          <a:scene3d>
            <a:camera prst="obliqueTopLeft"/>
            <a:lightRig rig="threePt" dir="t"/>
          </a:scene3d>
        </p:grpSpPr>
        <p:sp>
          <p:nvSpPr>
            <p:cNvPr id="19" name="Arc 18">
              <a:extLst>
                <a:ext uri="{FF2B5EF4-FFF2-40B4-BE49-F238E27FC236}">
                  <a16:creationId xmlns:a16="http://schemas.microsoft.com/office/drawing/2014/main" id="{4534BC66-E035-FC47-A9CC-82B7F7494B39}"/>
                </a:ext>
              </a:extLst>
            </p:cNvPr>
            <p:cNvSpPr/>
            <p:nvPr/>
          </p:nvSpPr>
          <p:spPr>
            <a:xfrm rot="5400000">
              <a:off x="846712" y="3725088"/>
              <a:ext cx="511691" cy="50593"/>
            </a:xfrm>
            <a:prstGeom prst="arc">
              <a:avLst>
                <a:gd name="adj1" fmla="val 12201963"/>
                <a:gd name="adj2" fmla="val 21583743"/>
              </a:avLst>
            </a:prstGeom>
            <a:ln w="57150">
              <a:solidFill>
                <a:srgbClr val="002060"/>
              </a:solidFill>
            </a:ln>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20" name="Arc 19">
              <a:extLst>
                <a:ext uri="{FF2B5EF4-FFF2-40B4-BE49-F238E27FC236}">
                  <a16:creationId xmlns:a16="http://schemas.microsoft.com/office/drawing/2014/main" id="{8E7F5345-98B1-0C43-938D-E0EB6F66988B}"/>
                </a:ext>
              </a:extLst>
            </p:cNvPr>
            <p:cNvSpPr/>
            <p:nvPr/>
          </p:nvSpPr>
          <p:spPr>
            <a:xfrm rot="11738439">
              <a:off x="960193" y="3130436"/>
              <a:ext cx="462854" cy="280047"/>
            </a:xfrm>
            <a:prstGeom prst="arc">
              <a:avLst>
                <a:gd name="adj1" fmla="val 10791090"/>
                <a:gd name="adj2" fmla="val 20492934"/>
              </a:avLst>
            </a:prstGeom>
            <a:ln w="57150">
              <a:solidFill>
                <a:srgbClr val="002060"/>
              </a:solidFill>
            </a:ln>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21" name="Arc 20">
              <a:extLst>
                <a:ext uri="{FF2B5EF4-FFF2-40B4-BE49-F238E27FC236}">
                  <a16:creationId xmlns:a16="http://schemas.microsoft.com/office/drawing/2014/main" id="{EDD724A4-57E9-664C-A73A-7DB4E20C1AA7}"/>
                </a:ext>
              </a:extLst>
            </p:cNvPr>
            <p:cNvSpPr/>
            <p:nvPr/>
          </p:nvSpPr>
          <p:spPr>
            <a:xfrm rot="20765948">
              <a:off x="678557" y="3760044"/>
              <a:ext cx="468936" cy="45719"/>
            </a:xfrm>
            <a:prstGeom prst="arc">
              <a:avLst>
                <a:gd name="adj1" fmla="val 12201963"/>
                <a:gd name="adj2" fmla="val 21583743"/>
              </a:avLst>
            </a:prstGeom>
            <a:ln w="57150">
              <a:solidFill>
                <a:srgbClr val="002060"/>
              </a:solidFill>
            </a:ln>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22" name="Oval 21">
              <a:extLst>
                <a:ext uri="{FF2B5EF4-FFF2-40B4-BE49-F238E27FC236}">
                  <a16:creationId xmlns:a16="http://schemas.microsoft.com/office/drawing/2014/main" id="{E456199D-32EA-3841-8993-F4E1EE108B73}"/>
                </a:ext>
              </a:extLst>
            </p:cNvPr>
            <p:cNvSpPr/>
            <p:nvPr/>
          </p:nvSpPr>
          <p:spPr>
            <a:xfrm>
              <a:off x="812779" y="2847538"/>
              <a:ext cx="367511" cy="336649"/>
            </a:xfrm>
            <a:prstGeom prst="ellipse">
              <a:avLst/>
            </a:prstGeom>
            <a:gradFill flip="none" rotWithShape="1">
              <a:gsLst>
                <a:gs pos="0">
                  <a:schemeClr val="accent1">
                    <a:lumMod val="5000"/>
                    <a:lumOff val="95000"/>
                  </a:schemeClr>
                </a:gs>
                <a:gs pos="0">
                  <a:schemeClr val="accent1">
                    <a:lumMod val="45000"/>
                    <a:lumOff val="55000"/>
                  </a:schemeClr>
                </a:gs>
                <a:gs pos="45000">
                  <a:schemeClr val="accent1">
                    <a:lumMod val="45000"/>
                    <a:lumOff val="55000"/>
                  </a:schemeClr>
                </a:gs>
                <a:gs pos="100000">
                  <a:schemeClr val="accent1">
                    <a:lumMod val="75000"/>
                  </a:schemeClr>
                </a:gs>
              </a:gsLst>
              <a:path path="circle">
                <a:fillToRect l="100000" t="100000"/>
              </a:path>
              <a:tileRect r="-100000" b="-100000"/>
            </a:gradFill>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Arc 22">
              <a:extLst>
                <a:ext uri="{FF2B5EF4-FFF2-40B4-BE49-F238E27FC236}">
                  <a16:creationId xmlns:a16="http://schemas.microsoft.com/office/drawing/2014/main" id="{7359949D-949D-1645-AD74-90127CDEEEB7}"/>
                </a:ext>
              </a:extLst>
            </p:cNvPr>
            <p:cNvSpPr/>
            <p:nvPr/>
          </p:nvSpPr>
          <p:spPr>
            <a:xfrm rot="19125489">
              <a:off x="483295" y="3193275"/>
              <a:ext cx="456320" cy="442561"/>
            </a:xfrm>
            <a:prstGeom prst="arc">
              <a:avLst>
                <a:gd name="adj1" fmla="val 12201963"/>
                <a:gd name="adj2" fmla="val 20828607"/>
              </a:avLst>
            </a:prstGeom>
            <a:ln w="57150">
              <a:solidFill>
                <a:srgbClr val="002060"/>
              </a:solidFill>
            </a:ln>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24" name="Oval 23">
              <a:extLst>
                <a:ext uri="{FF2B5EF4-FFF2-40B4-BE49-F238E27FC236}">
                  <a16:creationId xmlns:a16="http://schemas.microsoft.com/office/drawing/2014/main" id="{C4DB065F-3418-8643-8774-8B5085C98419}"/>
                </a:ext>
              </a:extLst>
            </p:cNvPr>
            <p:cNvSpPr/>
            <p:nvPr/>
          </p:nvSpPr>
          <p:spPr>
            <a:xfrm rot="804740">
              <a:off x="677586" y="3187646"/>
              <a:ext cx="351041" cy="622892"/>
            </a:xfrm>
            <a:prstGeom prst="ellipse">
              <a:avLst/>
            </a:prstGeom>
            <a:gradFill>
              <a:gsLst>
                <a:gs pos="0">
                  <a:schemeClr val="accent1">
                    <a:lumMod val="5000"/>
                    <a:lumOff val="95000"/>
                  </a:schemeClr>
                </a:gs>
                <a:gs pos="0">
                  <a:schemeClr val="accent1">
                    <a:lumMod val="45000"/>
                    <a:lumOff val="55000"/>
                  </a:schemeClr>
                </a:gs>
                <a:gs pos="45000">
                  <a:schemeClr val="accent1">
                    <a:lumMod val="45000"/>
                    <a:lumOff val="55000"/>
                  </a:schemeClr>
                </a:gs>
                <a:gs pos="100000">
                  <a:schemeClr val="accent1">
                    <a:lumMod val="75000"/>
                  </a:schemeClr>
                </a:gs>
              </a:gsLst>
              <a:path path="circle">
                <a:fillToRect l="100000" t="100000"/>
              </a:path>
            </a:gradFill>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 name="Oval 24">
              <a:extLst>
                <a:ext uri="{FF2B5EF4-FFF2-40B4-BE49-F238E27FC236}">
                  <a16:creationId xmlns:a16="http://schemas.microsoft.com/office/drawing/2014/main" id="{ECCC8709-7862-6D4A-AD3B-D502B380400F}"/>
                </a:ext>
              </a:extLst>
            </p:cNvPr>
            <p:cNvSpPr/>
            <p:nvPr/>
          </p:nvSpPr>
          <p:spPr>
            <a:xfrm>
              <a:off x="445533" y="3458001"/>
              <a:ext cx="100584" cy="100584"/>
            </a:xfrm>
            <a:prstGeom prst="ellipse">
              <a:avLst/>
            </a:prstGeom>
            <a:gradFill>
              <a:gsLst>
                <a:gs pos="0">
                  <a:schemeClr val="accent1">
                    <a:lumMod val="5000"/>
                    <a:lumOff val="95000"/>
                  </a:schemeClr>
                </a:gs>
                <a:gs pos="0">
                  <a:schemeClr val="accent1">
                    <a:lumMod val="45000"/>
                    <a:lumOff val="55000"/>
                  </a:schemeClr>
                </a:gs>
                <a:gs pos="45000">
                  <a:schemeClr val="accent1">
                    <a:lumMod val="45000"/>
                    <a:lumOff val="55000"/>
                  </a:schemeClr>
                </a:gs>
                <a:gs pos="100000">
                  <a:schemeClr val="accent1">
                    <a:lumMod val="75000"/>
                  </a:schemeClr>
                </a:gs>
              </a:gsLst>
              <a:path path="circle">
                <a:fillToRect l="100000" t="100000"/>
              </a:path>
            </a:gradFill>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6" name="Oval 25">
              <a:extLst>
                <a:ext uri="{FF2B5EF4-FFF2-40B4-BE49-F238E27FC236}">
                  <a16:creationId xmlns:a16="http://schemas.microsoft.com/office/drawing/2014/main" id="{837A79C3-6136-D244-8354-AD905BCDE226}"/>
                </a:ext>
              </a:extLst>
            </p:cNvPr>
            <p:cNvSpPr/>
            <p:nvPr/>
          </p:nvSpPr>
          <p:spPr>
            <a:xfrm>
              <a:off x="1375296" y="3247882"/>
              <a:ext cx="100584" cy="100584"/>
            </a:xfrm>
            <a:prstGeom prst="ellipse">
              <a:avLst/>
            </a:prstGeom>
            <a:gradFill>
              <a:gsLst>
                <a:gs pos="0">
                  <a:schemeClr val="accent1">
                    <a:lumMod val="5000"/>
                    <a:lumOff val="95000"/>
                  </a:schemeClr>
                </a:gs>
                <a:gs pos="0">
                  <a:schemeClr val="accent1">
                    <a:lumMod val="45000"/>
                    <a:lumOff val="55000"/>
                  </a:schemeClr>
                </a:gs>
                <a:gs pos="45000">
                  <a:schemeClr val="accent1">
                    <a:lumMod val="45000"/>
                    <a:lumOff val="55000"/>
                  </a:schemeClr>
                </a:gs>
                <a:gs pos="100000">
                  <a:schemeClr val="accent1">
                    <a:lumMod val="75000"/>
                  </a:schemeClr>
                </a:gs>
              </a:gsLst>
              <a:path path="circle">
                <a:fillToRect l="100000" t="100000"/>
              </a:path>
            </a:gradFill>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7" name="Arc 26">
              <a:extLst>
                <a:ext uri="{FF2B5EF4-FFF2-40B4-BE49-F238E27FC236}">
                  <a16:creationId xmlns:a16="http://schemas.microsoft.com/office/drawing/2014/main" id="{0FD0A0EB-7691-954A-84BA-1165EAFD6BC4}"/>
                </a:ext>
              </a:extLst>
            </p:cNvPr>
            <p:cNvSpPr/>
            <p:nvPr/>
          </p:nvSpPr>
          <p:spPr>
            <a:xfrm rot="8122446">
              <a:off x="319795" y="3741620"/>
              <a:ext cx="511691" cy="251656"/>
            </a:xfrm>
            <a:prstGeom prst="arc">
              <a:avLst>
                <a:gd name="adj1" fmla="val 12201963"/>
                <a:gd name="adj2" fmla="val 21583743"/>
              </a:avLst>
            </a:prstGeom>
            <a:ln w="57150">
              <a:solidFill>
                <a:srgbClr val="002060"/>
              </a:solidFill>
            </a:ln>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28" name="Oval 27">
              <a:extLst>
                <a:ext uri="{FF2B5EF4-FFF2-40B4-BE49-F238E27FC236}">
                  <a16:creationId xmlns:a16="http://schemas.microsoft.com/office/drawing/2014/main" id="{C9644DE4-3A5F-F24B-96E3-456CC3275E1E}"/>
                </a:ext>
              </a:extLst>
            </p:cNvPr>
            <p:cNvSpPr/>
            <p:nvPr/>
          </p:nvSpPr>
          <p:spPr>
            <a:xfrm rot="1556693">
              <a:off x="295577" y="4025133"/>
              <a:ext cx="118942" cy="169176"/>
            </a:xfrm>
            <a:prstGeom prst="ellipse">
              <a:avLst/>
            </a:prstGeom>
            <a:gradFill>
              <a:gsLst>
                <a:gs pos="0">
                  <a:schemeClr val="accent1">
                    <a:lumMod val="5000"/>
                    <a:lumOff val="95000"/>
                  </a:schemeClr>
                </a:gs>
                <a:gs pos="0">
                  <a:schemeClr val="accent1">
                    <a:lumMod val="45000"/>
                    <a:lumOff val="55000"/>
                  </a:schemeClr>
                </a:gs>
                <a:gs pos="45000">
                  <a:schemeClr val="accent1">
                    <a:lumMod val="45000"/>
                    <a:lumOff val="55000"/>
                  </a:schemeClr>
                </a:gs>
                <a:gs pos="100000">
                  <a:schemeClr val="accent1">
                    <a:lumMod val="75000"/>
                  </a:schemeClr>
                </a:gs>
              </a:gsLst>
              <a:path path="circle">
                <a:fillToRect l="100000" t="100000"/>
              </a:path>
            </a:gradFill>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9" name="Oval 28">
              <a:extLst>
                <a:ext uri="{FF2B5EF4-FFF2-40B4-BE49-F238E27FC236}">
                  <a16:creationId xmlns:a16="http://schemas.microsoft.com/office/drawing/2014/main" id="{F053FEC1-163D-5346-8465-EA33840CEBBC}"/>
                </a:ext>
              </a:extLst>
            </p:cNvPr>
            <p:cNvSpPr/>
            <p:nvPr/>
          </p:nvSpPr>
          <p:spPr>
            <a:xfrm rot="5087900">
              <a:off x="1102564" y="3929124"/>
              <a:ext cx="118942" cy="169176"/>
            </a:xfrm>
            <a:prstGeom prst="ellipse">
              <a:avLst/>
            </a:prstGeom>
            <a:gradFill>
              <a:gsLst>
                <a:gs pos="0">
                  <a:schemeClr val="accent1">
                    <a:lumMod val="5000"/>
                    <a:lumOff val="95000"/>
                  </a:schemeClr>
                </a:gs>
                <a:gs pos="0">
                  <a:schemeClr val="accent1">
                    <a:lumMod val="45000"/>
                    <a:lumOff val="55000"/>
                  </a:schemeClr>
                </a:gs>
                <a:gs pos="45000">
                  <a:schemeClr val="accent1">
                    <a:lumMod val="45000"/>
                    <a:lumOff val="55000"/>
                  </a:schemeClr>
                </a:gs>
                <a:gs pos="100000">
                  <a:schemeClr val="accent1">
                    <a:lumMod val="75000"/>
                  </a:schemeClr>
                </a:gs>
              </a:gsLst>
              <a:path path="circle">
                <a:fillToRect l="100000" t="100000"/>
              </a:path>
            </a:gradFill>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44" name="Group 43">
            <a:extLst>
              <a:ext uri="{FF2B5EF4-FFF2-40B4-BE49-F238E27FC236}">
                <a16:creationId xmlns:a16="http://schemas.microsoft.com/office/drawing/2014/main" id="{1C9AF0F2-A465-8E4C-824C-9438C98F3546}"/>
              </a:ext>
            </a:extLst>
          </p:cNvPr>
          <p:cNvGrpSpPr/>
          <p:nvPr/>
        </p:nvGrpSpPr>
        <p:grpSpPr>
          <a:xfrm>
            <a:off x="1223970" y="3957700"/>
            <a:ext cx="6696060" cy="2286000"/>
            <a:chOff x="1120604" y="3652900"/>
            <a:chExt cx="6696060" cy="2286000"/>
          </a:xfrm>
        </p:grpSpPr>
        <p:sp>
          <p:nvSpPr>
            <p:cNvPr id="11" name="TextBox 10">
              <a:extLst>
                <a:ext uri="{FF2B5EF4-FFF2-40B4-BE49-F238E27FC236}">
                  <a16:creationId xmlns:a16="http://schemas.microsoft.com/office/drawing/2014/main" id="{48E4D717-6B06-3845-9C60-8FC23854B53A}"/>
                </a:ext>
              </a:extLst>
            </p:cNvPr>
            <p:cNvSpPr txBox="1"/>
            <p:nvPr/>
          </p:nvSpPr>
          <p:spPr>
            <a:xfrm>
              <a:off x="6047028" y="4419490"/>
              <a:ext cx="1769636" cy="338554"/>
            </a:xfrm>
            <a:prstGeom prst="rect">
              <a:avLst/>
            </a:prstGeom>
            <a:noFill/>
            <a:ln w="12700">
              <a:noFill/>
            </a:ln>
          </p:spPr>
          <p:txBody>
            <a:bodyPr wrap="square" rtlCol="0">
              <a:spAutoFit/>
            </a:bodyPr>
            <a:lstStyle/>
            <a:p>
              <a:pPr algn="ctr"/>
              <a:r>
                <a:rPr lang="en-US" sz="1600" b="1">
                  <a:solidFill>
                    <a:srgbClr val="000000"/>
                  </a:solidFill>
                  <a:latin typeface="Arial" panose="020B0604020202020204" pitchFamily="34" charset="0"/>
                  <a:cs typeface="Arial" panose="020B0604020202020204" pitchFamily="34" charset="0"/>
                </a:rPr>
                <a:t>Post-Treatment</a:t>
              </a:r>
            </a:p>
          </p:txBody>
        </p:sp>
        <p:grpSp>
          <p:nvGrpSpPr>
            <p:cNvPr id="43" name="Group 42">
              <a:extLst>
                <a:ext uri="{FF2B5EF4-FFF2-40B4-BE49-F238E27FC236}">
                  <a16:creationId xmlns:a16="http://schemas.microsoft.com/office/drawing/2014/main" id="{A827F3E7-7B06-3C43-A745-373AD63F44ED}"/>
                </a:ext>
              </a:extLst>
            </p:cNvPr>
            <p:cNvGrpSpPr/>
            <p:nvPr/>
          </p:nvGrpSpPr>
          <p:grpSpPr>
            <a:xfrm>
              <a:off x="2719707" y="3652900"/>
              <a:ext cx="3552576" cy="2286000"/>
              <a:chOff x="2814669" y="3652900"/>
              <a:chExt cx="3552576" cy="2286000"/>
            </a:xfrm>
          </p:grpSpPr>
          <p:sp>
            <p:nvSpPr>
              <p:cNvPr id="37" name="TextBox 36">
                <a:extLst>
                  <a:ext uri="{FF2B5EF4-FFF2-40B4-BE49-F238E27FC236}">
                    <a16:creationId xmlns:a16="http://schemas.microsoft.com/office/drawing/2014/main" id="{346E1A1E-4BE3-4F49-B296-6AA1D8444E7F}"/>
                  </a:ext>
                </a:extLst>
              </p:cNvPr>
              <p:cNvSpPr txBox="1"/>
              <p:nvPr/>
            </p:nvSpPr>
            <p:spPr>
              <a:xfrm>
                <a:off x="2814669" y="3652900"/>
                <a:ext cx="3552576" cy="338554"/>
              </a:xfrm>
              <a:prstGeom prst="rect">
                <a:avLst/>
              </a:prstGeom>
              <a:noFill/>
            </p:spPr>
            <p:txBody>
              <a:bodyPr wrap="none" rtlCol="0">
                <a:spAutoFit/>
              </a:bodyPr>
              <a:lstStyle/>
              <a:p>
                <a:r>
                  <a:rPr lang="en-US" sz="1600" b="1">
                    <a:latin typeface="Arial" panose="020B0604020202020204" pitchFamily="34" charset="0"/>
                    <a:cs typeface="Arial" panose="020B0604020202020204" pitchFamily="34" charset="0"/>
                  </a:rPr>
                  <a:t> The path of the patient to the cure</a:t>
                </a:r>
                <a:endParaRPr lang="en-US" sz="1600"/>
              </a:p>
            </p:txBody>
          </p:sp>
          <p:grpSp>
            <p:nvGrpSpPr>
              <p:cNvPr id="12" name="Group 11">
                <a:extLst>
                  <a:ext uri="{FF2B5EF4-FFF2-40B4-BE49-F238E27FC236}">
                    <a16:creationId xmlns:a16="http://schemas.microsoft.com/office/drawing/2014/main" id="{0183FC35-B887-D648-9069-0A05240BE9F8}"/>
                  </a:ext>
                </a:extLst>
              </p:cNvPr>
              <p:cNvGrpSpPr/>
              <p:nvPr/>
            </p:nvGrpSpPr>
            <p:grpSpPr>
              <a:xfrm>
                <a:off x="3218778" y="4419490"/>
                <a:ext cx="2744359" cy="1519410"/>
                <a:chOff x="3848600" y="2039073"/>
                <a:chExt cx="4336764" cy="2401042"/>
              </a:xfrm>
            </p:grpSpPr>
            <p:sp>
              <p:nvSpPr>
                <p:cNvPr id="13" name="TextBox 12">
                  <a:extLst>
                    <a:ext uri="{FF2B5EF4-FFF2-40B4-BE49-F238E27FC236}">
                      <a16:creationId xmlns:a16="http://schemas.microsoft.com/office/drawing/2014/main" id="{165AA1FD-81C7-F541-9FD7-12E9EFCFFF86}"/>
                    </a:ext>
                  </a:extLst>
                </p:cNvPr>
                <p:cNvSpPr txBox="1"/>
                <p:nvPr/>
              </p:nvSpPr>
              <p:spPr>
                <a:xfrm>
                  <a:off x="4618752" y="2039073"/>
                  <a:ext cx="2796461" cy="534999"/>
                </a:xfrm>
                <a:prstGeom prst="rect">
                  <a:avLst/>
                </a:prstGeom>
                <a:noFill/>
                <a:ln w="12700">
                  <a:noFill/>
                </a:ln>
              </p:spPr>
              <p:txBody>
                <a:bodyPr wrap="square" rtlCol="0">
                  <a:spAutoFit/>
                </a:bodyPr>
                <a:lstStyle/>
                <a:p>
                  <a:pPr algn="ctr"/>
                  <a:r>
                    <a:rPr lang="en-US" sz="1600" b="1">
                      <a:solidFill>
                        <a:srgbClr val="000000"/>
                      </a:solidFill>
                      <a:latin typeface="Arial" panose="020B0604020202020204" pitchFamily="34" charset="0"/>
                      <a:cs typeface="Arial" panose="020B0604020202020204" pitchFamily="34" charset="0"/>
                    </a:rPr>
                    <a:t>Treatment</a:t>
                  </a:r>
                </a:p>
              </p:txBody>
            </p:sp>
            <p:sp>
              <p:nvSpPr>
                <p:cNvPr id="14" name="TextBox 13">
                  <a:extLst>
                    <a:ext uri="{FF2B5EF4-FFF2-40B4-BE49-F238E27FC236}">
                      <a16:creationId xmlns:a16="http://schemas.microsoft.com/office/drawing/2014/main" id="{EB2E9F92-BB81-9340-9090-73644425FC88}"/>
                    </a:ext>
                  </a:extLst>
                </p:cNvPr>
                <p:cNvSpPr txBox="1"/>
                <p:nvPr/>
              </p:nvSpPr>
              <p:spPr>
                <a:xfrm>
                  <a:off x="3859821" y="2629189"/>
                  <a:ext cx="4314323" cy="486363"/>
                </a:xfrm>
                <a:prstGeom prst="rect">
                  <a:avLst/>
                </a:prstGeom>
                <a:noFill/>
                <a:ln w="12700">
                  <a:noFill/>
                </a:ln>
              </p:spPr>
              <p:txBody>
                <a:bodyPr wrap="square" rtlCol="0">
                  <a:spAutoFit/>
                </a:bodyPr>
                <a:lstStyle/>
                <a:p>
                  <a:pPr algn="ctr"/>
                  <a:endParaRPr lang="en-US" sz="1400" b="1">
                    <a:solidFill>
                      <a:srgbClr val="00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44C2DFA-BACA-8E4F-9D56-511CCB843720}"/>
                    </a:ext>
                  </a:extLst>
                </p:cNvPr>
                <p:cNvSpPr txBox="1"/>
                <p:nvPr/>
              </p:nvSpPr>
              <p:spPr>
                <a:xfrm>
                  <a:off x="3848600" y="2932391"/>
                  <a:ext cx="4336764" cy="1507724"/>
                </a:xfrm>
                <a:prstGeom prst="rect">
                  <a:avLst/>
                </a:prstGeom>
                <a:noFill/>
                <a:ln w="12700">
                  <a:noFill/>
                </a:ln>
              </p:spPr>
              <p:txBody>
                <a:bodyPr wrap="square" rtlCol="0">
                  <a:spAutoFit/>
                </a:bodyPr>
                <a:lstStyle/>
                <a:p>
                  <a:pPr algn="ctr"/>
                  <a:r>
                    <a:rPr lang="en-US" sz="1400" b="1">
                      <a:solidFill>
                        <a:srgbClr val="000000"/>
                      </a:solidFill>
                      <a:latin typeface="Arial" panose="020B0604020202020204" pitchFamily="34" charset="0"/>
                      <a:cs typeface="Arial" panose="020B0604020202020204" pitchFamily="34" charset="0"/>
                    </a:rPr>
                    <a:t>Gene Therapy Trial</a:t>
                  </a:r>
                </a:p>
                <a:p>
                  <a:pPr algn="ctr"/>
                  <a:r>
                    <a:rPr lang="en-US" sz="1400" b="1">
                      <a:solidFill>
                        <a:srgbClr val="000000"/>
                      </a:solidFill>
                      <a:latin typeface="Arial" panose="020B0604020202020204" pitchFamily="34" charset="0"/>
                      <a:cs typeface="Arial" panose="020B0604020202020204" pitchFamily="34" charset="0"/>
                    </a:rPr>
                    <a:t>HSCT</a:t>
                  </a:r>
                </a:p>
                <a:p>
                  <a:pPr algn="ctr"/>
                  <a:r>
                    <a:rPr lang="en-US" sz="1400" b="1">
                      <a:solidFill>
                        <a:srgbClr val="000000"/>
                      </a:solidFill>
                      <a:latin typeface="Arial" panose="020B0604020202020204" pitchFamily="34" charset="0"/>
                      <a:cs typeface="Arial" panose="020B0604020202020204" pitchFamily="34" charset="0"/>
                    </a:rPr>
                    <a:t>Gene Therapy</a:t>
                  </a:r>
                </a:p>
                <a:p>
                  <a:pPr algn="ctr"/>
                  <a:r>
                    <a:rPr lang="en-US" sz="1400" b="1">
                      <a:solidFill>
                        <a:srgbClr val="000000"/>
                      </a:solidFill>
                      <a:latin typeface="Arial" panose="020B0604020202020204" pitchFamily="34" charset="0"/>
                      <a:cs typeface="Arial" panose="020B0604020202020204" pitchFamily="34" charset="0"/>
                    </a:rPr>
                    <a:t>New Drugs </a:t>
                  </a:r>
                </a:p>
              </p:txBody>
            </p:sp>
          </p:grpSp>
        </p:grpSp>
        <p:sp>
          <p:nvSpPr>
            <p:cNvPr id="10" name="TextBox 9">
              <a:extLst>
                <a:ext uri="{FF2B5EF4-FFF2-40B4-BE49-F238E27FC236}">
                  <a16:creationId xmlns:a16="http://schemas.microsoft.com/office/drawing/2014/main" id="{C82D5BFC-2B97-4B49-87F1-19715DF49572}"/>
                </a:ext>
              </a:extLst>
            </p:cNvPr>
            <p:cNvSpPr txBox="1"/>
            <p:nvPr/>
          </p:nvSpPr>
          <p:spPr>
            <a:xfrm>
              <a:off x="1120604" y="4419490"/>
              <a:ext cx="1824358" cy="338554"/>
            </a:xfrm>
            <a:prstGeom prst="rect">
              <a:avLst/>
            </a:prstGeom>
            <a:noFill/>
            <a:ln w="12700">
              <a:noFill/>
            </a:ln>
          </p:spPr>
          <p:txBody>
            <a:bodyPr wrap="square" rtlCol="0">
              <a:spAutoFit/>
            </a:bodyPr>
            <a:lstStyle/>
            <a:p>
              <a:pPr algn="ctr"/>
              <a:r>
                <a:rPr lang="en-US" sz="1600" b="1">
                  <a:solidFill>
                    <a:srgbClr val="000000"/>
                  </a:solidFill>
                  <a:latin typeface="Arial" panose="020B0604020202020204" pitchFamily="34" charset="0"/>
                  <a:cs typeface="Arial" panose="020B0604020202020204" pitchFamily="34" charset="0"/>
                </a:rPr>
                <a:t>Pre-Treatment</a:t>
              </a:r>
            </a:p>
          </p:txBody>
        </p:sp>
      </p:grpSp>
      <p:pic>
        <p:nvPicPr>
          <p:cNvPr id="42" name="Picture 41" descr="A person smiling with a city in the background&#10;&#10;Description automatically generated with medium confidence">
            <a:extLst>
              <a:ext uri="{FF2B5EF4-FFF2-40B4-BE49-F238E27FC236}">
                <a16:creationId xmlns:a16="http://schemas.microsoft.com/office/drawing/2014/main" id="{70F9C08B-F42A-B444-9E1B-274B5B404AFF}"/>
              </a:ext>
            </a:extLst>
          </p:cNvPr>
          <p:cNvPicPr>
            <a:picLocks noChangeAspect="1"/>
          </p:cNvPicPr>
          <p:nvPr/>
        </p:nvPicPr>
        <p:blipFill rotWithShape="1">
          <a:blip r:embed="rId7">
            <a:extLst>
              <a:ext uri="{28A0092B-C50C-407E-A947-70E740481C1C}">
                <a14:useLocalDpi xmlns:a14="http://schemas.microsoft.com/office/drawing/2010/main" val="0"/>
              </a:ext>
            </a:extLst>
          </a:blip>
          <a:srcRect l="14924" b="39579"/>
          <a:stretch/>
        </p:blipFill>
        <p:spPr>
          <a:xfrm>
            <a:off x="5082808" y="291931"/>
            <a:ext cx="3904807" cy="1530474"/>
          </a:xfrm>
          <a:prstGeom prst="rect">
            <a:avLst/>
          </a:prstGeom>
          <a:noFill/>
          <a:effectLst>
            <a:glow>
              <a:schemeClr val="accent1"/>
            </a:glow>
            <a:reflection endPos="0" dir="5400000" sy="-100000" algn="bl" rotWithShape="0"/>
            <a:softEdge rad="123852"/>
          </a:effectLst>
        </p:spPr>
      </p:pic>
      <p:sp>
        <p:nvSpPr>
          <p:cNvPr id="46" name="Rectangle 45">
            <a:extLst>
              <a:ext uri="{FF2B5EF4-FFF2-40B4-BE49-F238E27FC236}">
                <a16:creationId xmlns:a16="http://schemas.microsoft.com/office/drawing/2014/main" id="{623B9A0F-346C-7149-8001-B3985A701F1E}"/>
              </a:ext>
            </a:extLst>
          </p:cNvPr>
          <p:cNvSpPr/>
          <p:nvPr/>
        </p:nvSpPr>
        <p:spPr>
          <a:xfrm>
            <a:off x="125897" y="184693"/>
            <a:ext cx="7379704" cy="1508105"/>
          </a:xfrm>
          <a:prstGeom prst="rect">
            <a:avLst/>
          </a:prstGeom>
        </p:spPr>
        <p:txBody>
          <a:bodyPr wrap="square">
            <a:spAutoFit/>
          </a:bodyPr>
          <a:lstStyle/>
          <a:p>
            <a:pPr algn="ctr"/>
            <a:r>
              <a:rPr lang="en-US" sz="3600" b="1" err="1">
                <a:solidFill>
                  <a:srgbClr val="A30002"/>
                </a:solidFill>
                <a:latin typeface="Jaini" pitchFamily="2" charset="0"/>
                <a:cs typeface="Jaini" pitchFamily="2" charset="0"/>
              </a:rPr>
              <a:t>CuRED</a:t>
            </a:r>
            <a:endParaRPr lang="en-US" sz="3600" b="1">
              <a:solidFill>
                <a:srgbClr val="A30002"/>
              </a:solidFill>
              <a:latin typeface="Jaini" pitchFamily="2" charset="0"/>
              <a:cs typeface="Jaini" pitchFamily="2" charset="0"/>
            </a:endParaRPr>
          </a:p>
          <a:p>
            <a:pPr algn="ctr"/>
            <a:r>
              <a:rPr lang="en-US" sz="2800" b="1">
                <a:solidFill>
                  <a:schemeClr val="bg2">
                    <a:lumMod val="25000"/>
                  </a:schemeClr>
                </a:solidFill>
                <a:latin typeface="Jaini" pitchFamily="2" charset="0"/>
                <a:cs typeface="Jaini" pitchFamily="2" charset="0"/>
              </a:rPr>
              <a:t>Comprehensive Center for the </a:t>
            </a:r>
            <a:r>
              <a:rPr lang="en-US" sz="2800" b="1" err="1">
                <a:solidFill>
                  <a:srgbClr val="A30002"/>
                </a:solidFill>
                <a:latin typeface="Jaini" pitchFamily="2" charset="0"/>
                <a:cs typeface="Jaini" pitchFamily="2" charset="0"/>
              </a:rPr>
              <a:t>CU</a:t>
            </a:r>
            <a:r>
              <a:rPr lang="en-US" sz="2800" b="1" err="1">
                <a:solidFill>
                  <a:schemeClr val="bg2">
                    <a:lumMod val="25000"/>
                  </a:schemeClr>
                </a:solidFill>
                <a:latin typeface="Jaini" pitchFamily="2" charset="0"/>
                <a:cs typeface="Jaini" pitchFamily="2" charset="0"/>
              </a:rPr>
              <a:t>re</a:t>
            </a:r>
            <a:r>
              <a:rPr lang="en-US" sz="2800" b="1">
                <a:latin typeface="Jaini" pitchFamily="2" charset="0"/>
                <a:cs typeface="Jaini" pitchFamily="2" charset="0"/>
              </a:rPr>
              <a:t> </a:t>
            </a:r>
            <a:r>
              <a:rPr lang="en-US" sz="2800" b="1">
                <a:solidFill>
                  <a:schemeClr val="bg2">
                    <a:lumMod val="25000"/>
                  </a:schemeClr>
                </a:solidFill>
                <a:latin typeface="Jaini" pitchFamily="2" charset="0"/>
                <a:cs typeface="Jaini" pitchFamily="2" charset="0"/>
              </a:rPr>
              <a:t>of Sickle Cell Disease and other </a:t>
            </a:r>
            <a:r>
              <a:rPr lang="en-US" sz="2800" b="1">
                <a:solidFill>
                  <a:srgbClr val="A30002"/>
                </a:solidFill>
                <a:latin typeface="Jaini" pitchFamily="2" charset="0"/>
                <a:cs typeface="Jaini" pitchFamily="2" charset="0"/>
              </a:rPr>
              <a:t>Red</a:t>
            </a:r>
            <a:r>
              <a:rPr lang="en-US" sz="2800" b="1">
                <a:latin typeface="Jaini" pitchFamily="2" charset="0"/>
                <a:cs typeface="Jaini" pitchFamily="2" charset="0"/>
              </a:rPr>
              <a:t> </a:t>
            </a:r>
            <a:r>
              <a:rPr lang="en-US" sz="2800" b="1">
                <a:solidFill>
                  <a:schemeClr val="bg2">
                    <a:lumMod val="25000"/>
                  </a:schemeClr>
                </a:solidFill>
                <a:latin typeface="Jaini" pitchFamily="2" charset="0"/>
                <a:cs typeface="Jaini" pitchFamily="2" charset="0"/>
              </a:rPr>
              <a:t>Cell Disorders</a:t>
            </a:r>
          </a:p>
        </p:txBody>
      </p:sp>
      <p:sp>
        <p:nvSpPr>
          <p:cNvPr id="8" name="TextBox 7">
            <a:extLst>
              <a:ext uri="{FF2B5EF4-FFF2-40B4-BE49-F238E27FC236}">
                <a16:creationId xmlns:a16="http://schemas.microsoft.com/office/drawing/2014/main" id="{4C21AA68-E776-1344-8D0E-94CE1D330A9F}"/>
              </a:ext>
            </a:extLst>
          </p:cNvPr>
          <p:cNvSpPr txBox="1"/>
          <p:nvPr/>
        </p:nvSpPr>
        <p:spPr>
          <a:xfrm>
            <a:off x="18660" y="1866123"/>
            <a:ext cx="9125339" cy="323165"/>
          </a:xfrm>
          <a:prstGeom prst="rect">
            <a:avLst/>
          </a:prstGeom>
          <a:noFill/>
        </p:spPr>
        <p:txBody>
          <a:bodyPr wrap="square" rtlCol="0">
            <a:spAutoFit/>
          </a:bodyPr>
          <a:lstStyle/>
          <a:p>
            <a:pPr algn="ctr"/>
            <a:r>
              <a:rPr lang="en-US" sz="1500" b="1"/>
              <a:t>https://</a:t>
            </a:r>
            <a:r>
              <a:rPr lang="en-US" sz="1500" b="1" err="1"/>
              <a:t>www.chop.edu</a:t>
            </a:r>
            <a:r>
              <a:rPr lang="en-US" sz="1500" b="1"/>
              <a:t>/centers-programs/sickle-cell-and-red-cell-disorders-curative-therapy-center-cured</a:t>
            </a:r>
          </a:p>
        </p:txBody>
      </p:sp>
    </p:spTree>
    <p:extLst>
      <p:ext uri="{BB962C8B-B14F-4D97-AF65-F5344CB8AC3E}">
        <p14:creationId xmlns:p14="http://schemas.microsoft.com/office/powerpoint/2010/main" val="1313837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3"/>
          <p:cNvSpPr txBox="1">
            <a:spLocks noChangeArrowheads="1"/>
          </p:cNvSpPr>
          <p:nvPr/>
        </p:nvSpPr>
        <p:spPr bwMode="auto">
          <a:xfrm>
            <a:off x="4648199" y="2023170"/>
            <a:ext cx="4287408"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r>
              <a:rPr lang="en-US" b="1" u="sng">
                <a:latin typeface="Arial"/>
                <a:cs typeface="Arial"/>
              </a:rPr>
              <a:t>SAB</a:t>
            </a:r>
          </a:p>
          <a:p>
            <a:r>
              <a:rPr lang="en-US" b="1">
                <a:latin typeface="Arial"/>
                <a:cs typeface="Arial"/>
              </a:rPr>
              <a:t>IONIS Pharmaceuticals</a:t>
            </a:r>
          </a:p>
          <a:p>
            <a:r>
              <a:rPr lang="en-US" b="1" err="1">
                <a:latin typeface="Arial"/>
                <a:cs typeface="Arial"/>
              </a:rPr>
              <a:t>Meira</a:t>
            </a:r>
            <a:r>
              <a:rPr lang="en-US" b="1">
                <a:latin typeface="Arial"/>
                <a:cs typeface="Arial"/>
              </a:rPr>
              <a:t> </a:t>
            </a:r>
            <a:r>
              <a:rPr lang="en-US" b="1" err="1">
                <a:latin typeface="Arial"/>
                <a:cs typeface="Arial"/>
              </a:rPr>
              <a:t>GTx</a:t>
            </a:r>
            <a:endParaRPr lang="en-US" b="1">
              <a:latin typeface="Arial"/>
              <a:cs typeface="Arial"/>
            </a:endParaRPr>
          </a:p>
          <a:p>
            <a:r>
              <a:rPr lang="en-US" b="1">
                <a:latin typeface="Arial"/>
                <a:cs typeface="Arial"/>
              </a:rPr>
              <a:t>Disc Medicine</a:t>
            </a:r>
          </a:p>
          <a:p>
            <a:pPr eaLnBrk="1" hangingPunct="1"/>
            <a:endParaRPr lang="en-US" b="1" u="sng">
              <a:latin typeface="Arial"/>
              <a:cs typeface="Arial"/>
            </a:endParaRPr>
          </a:p>
          <a:p>
            <a:pPr eaLnBrk="1" hangingPunct="1"/>
            <a:r>
              <a:rPr lang="en-US" b="1" u="sng">
                <a:latin typeface="Arial"/>
                <a:cs typeface="Arial"/>
              </a:rPr>
              <a:t>Consultant (last 5 years)</a:t>
            </a:r>
          </a:p>
          <a:p>
            <a:r>
              <a:rPr lang="en-US" b="1" i="0">
                <a:latin typeface="Arial" panose="020B0604020202020204" pitchFamily="34" charset="0"/>
                <a:ea typeface="Calibri" panose="020F0502020204030204" pitchFamily="34" charset="0"/>
                <a:cs typeface="Arial" panose="020B0604020202020204" pitchFamily="34" charset="0"/>
              </a:rPr>
              <a:t>Incyte, GSK, Cambridge Healthcare Res, Celgene Corporation, </a:t>
            </a:r>
            <a:r>
              <a:rPr lang="en-US" b="1" i="0" err="1">
                <a:latin typeface="Arial" panose="020B0604020202020204" pitchFamily="34" charset="0"/>
                <a:ea typeface="Calibri" panose="020F0502020204030204" pitchFamily="34" charset="0"/>
                <a:cs typeface="Arial" panose="020B0604020202020204" pitchFamily="34" charset="0"/>
              </a:rPr>
              <a:t>Catenion</a:t>
            </a:r>
            <a:r>
              <a:rPr lang="en-US" b="1" i="0">
                <a:latin typeface="Arial" panose="020B0604020202020204" pitchFamily="34" charset="0"/>
                <a:ea typeface="Calibri" panose="020F0502020204030204" pitchFamily="34" charset="0"/>
                <a:cs typeface="Arial" panose="020B0604020202020204" pitchFamily="34" charset="0"/>
              </a:rPr>
              <a:t>, First Manhattan Co., FORMA Therapeutics, Ghost Tree Capital, </a:t>
            </a:r>
            <a:r>
              <a:rPr lang="en-US" b="1" i="0" err="1">
                <a:latin typeface="Arial" panose="020B0604020202020204" pitchFamily="34" charset="0"/>
                <a:ea typeface="Calibri" panose="020F0502020204030204" pitchFamily="34" charset="0"/>
                <a:cs typeface="Arial" panose="020B0604020202020204" pitchFamily="34" charset="0"/>
              </a:rPr>
              <a:t>Keros</a:t>
            </a:r>
            <a:r>
              <a:rPr lang="en-US" b="1" i="0">
                <a:latin typeface="Arial" panose="020B0604020202020204" pitchFamily="34" charset="0"/>
                <a:ea typeface="Calibri" panose="020F0502020204030204" pitchFamily="34" charset="0"/>
                <a:cs typeface="Arial" panose="020B0604020202020204" pitchFamily="34" charset="0"/>
              </a:rPr>
              <a:t> Therapeutics, Noble insight, Protagonist Therapeutics, Sanofi Aventis U.S., Slingshot Insight, </a:t>
            </a:r>
            <a:r>
              <a:rPr lang="en-US" b="1" i="0" err="1">
                <a:latin typeface="Arial" panose="020B0604020202020204" pitchFamily="34" charset="0"/>
                <a:ea typeface="Calibri" panose="020F0502020204030204" pitchFamily="34" charset="0"/>
                <a:cs typeface="Arial" panose="020B0604020202020204" pitchFamily="34" charset="0"/>
              </a:rPr>
              <a:t>Spexis</a:t>
            </a:r>
            <a:r>
              <a:rPr lang="en-US" b="1" i="0">
                <a:latin typeface="Arial" panose="020B0604020202020204" pitchFamily="34" charset="0"/>
                <a:ea typeface="Calibri" panose="020F0502020204030204" pitchFamily="34" charset="0"/>
                <a:cs typeface="Arial" panose="020B0604020202020204" pitchFamily="34" charset="0"/>
              </a:rPr>
              <a:t> AG, </a:t>
            </a:r>
            <a:r>
              <a:rPr lang="en-US" b="1" i="0" err="1">
                <a:latin typeface="Arial" panose="020B0604020202020204" pitchFamily="34" charset="0"/>
                <a:ea typeface="Calibri" panose="020F0502020204030204" pitchFamily="34" charset="0"/>
                <a:cs typeface="Arial" panose="020B0604020202020204" pitchFamily="34" charset="0"/>
              </a:rPr>
              <a:t>Techspert.io</a:t>
            </a:r>
            <a:r>
              <a:rPr lang="en-US" b="1" i="0">
                <a:latin typeface="Arial" panose="020B0604020202020204" pitchFamily="34" charset="0"/>
                <a:ea typeface="Calibri" panose="020F0502020204030204" pitchFamily="34" charset="0"/>
                <a:cs typeface="Arial" panose="020B0604020202020204" pitchFamily="34" charset="0"/>
              </a:rPr>
              <a:t> and BVF Partners L.P., </a:t>
            </a:r>
            <a:r>
              <a:rPr lang="en-US" b="1" i="0" err="1">
                <a:latin typeface="Arial" panose="020B0604020202020204" pitchFamily="34" charset="0"/>
                <a:ea typeface="Calibri" panose="020F0502020204030204" pitchFamily="34" charset="0"/>
                <a:cs typeface="Arial" panose="020B0604020202020204" pitchFamily="34" charset="0"/>
              </a:rPr>
              <a:t>Rallybio</a:t>
            </a:r>
            <a:r>
              <a:rPr lang="en-US" b="1" i="0">
                <a:latin typeface="Arial" panose="020B0604020202020204" pitchFamily="34" charset="0"/>
                <a:ea typeface="Calibri" panose="020F0502020204030204" pitchFamily="34" charset="0"/>
                <a:cs typeface="Arial" panose="020B0604020202020204" pitchFamily="34" charset="0"/>
              </a:rPr>
              <a:t>, LLC, </a:t>
            </a:r>
            <a:r>
              <a:rPr lang="en-US" b="1" i="0" err="1">
                <a:latin typeface="Arial" panose="020B0604020202020204" pitchFamily="34" charset="0"/>
                <a:ea typeface="Calibri" panose="020F0502020204030204" pitchFamily="34" charset="0"/>
                <a:cs typeface="Arial" panose="020B0604020202020204" pitchFamily="34" charset="0"/>
              </a:rPr>
              <a:t>venBio</a:t>
            </a:r>
            <a:r>
              <a:rPr lang="en-US" b="1" i="0">
                <a:latin typeface="Arial" panose="020B0604020202020204" pitchFamily="34" charset="0"/>
                <a:ea typeface="Calibri" panose="020F0502020204030204" pitchFamily="34" charset="0"/>
                <a:cs typeface="Arial" panose="020B0604020202020204" pitchFamily="34" charset="0"/>
              </a:rPr>
              <a:t> Select LLC.</a:t>
            </a:r>
            <a:r>
              <a:rPr lang="en-US" b="1" i="0">
                <a:latin typeface="Arial" panose="020B0604020202020204" pitchFamily="34" charset="0"/>
                <a:cs typeface="Arial" panose="020B0604020202020204" pitchFamily="34" charset="0"/>
              </a:rPr>
              <a:t> </a:t>
            </a:r>
          </a:p>
        </p:txBody>
      </p:sp>
      <p:sp>
        <p:nvSpPr>
          <p:cNvPr id="19459" name="TextBox 1"/>
          <p:cNvSpPr txBox="1">
            <a:spLocks noChangeArrowheads="1"/>
          </p:cNvSpPr>
          <p:nvPr/>
        </p:nvSpPr>
        <p:spPr bwMode="auto">
          <a:xfrm>
            <a:off x="1319893" y="271365"/>
            <a:ext cx="6096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pPr algn="ctr" eaLnBrk="1" hangingPunct="1"/>
            <a:r>
              <a:rPr lang="en-US" sz="3600" b="1" i="0">
                <a:solidFill>
                  <a:srgbClr val="173A6D"/>
                </a:solidFill>
                <a:latin typeface="Arial"/>
                <a:cs typeface="Arial"/>
              </a:rPr>
              <a:t>Disclosures</a:t>
            </a:r>
          </a:p>
        </p:txBody>
      </p:sp>
      <p:sp>
        <p:nvSpPr>
          <p:cNvPr id="19460" name="TextBox 3"/>
          <p:cNvSpPr txBox="1">
            <a:spLocks noChangeArrowheads="1"/>
          </p:cNvSpPr>
          <p:nvPr/>
        </p:nvSpPr>
        <p:spPr bwMode="auto">
          <a:xfrm>
            <a:off x="228600" y="1662648"/>
            <a:ext cx="4419599" cy="4031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pPr eaLnBrk="1" hangingPunct="1"/>
            <a:r>
              <a:rPr lang="en-US" b="1" u="sng">
                <a:latin typeface="Arial" panose="020B0604020202020204" pitchFamily="34" charset="0"/>
                <a:cs typeface="Arial" panose="020B0604020202020204" pitchFamily="34" charset="0"/>
              </a:rPr>
              <a:t>Research Grants</a:t>
            </a:r>
          </a:p>
          <a:p>
            <a:pPr eaLnBrk="1" hangingPunct="1"/>
            <a:r>
              <a:rPr lang="en-US" b="1" i="0">
                <a:latin typeface="Arial" panose="020B0604020202020204" pitchFamily="34" charset="0"/>
                <a:cs typeface="Arial" panose="020B0604020202020204" pitchFamily="34" charset="0"/>
              </a:rPr>
              <a:t>R01DK090554-NIH-NIDDK</a:t>
            </a:r>
          </a:p>
          <a:p>
            <a:r>
              <a:rPr lang="en-US" b="1" i="0">
                <a:latin typeface="Arial" panose="020B0604020202020204" pitchFamily="34" charset="0"/>
                <a:ea typeface="Calibri" panose="020F0502020204030204" pitchFamily="34" charset="0"/>
                <a:cs typeface="Arial" panose="020B0604020202020204" pitchFamily="34" charset="0"/>
              </a:rPr>
              <a:t>R01 DK095112-NIH-NIDDK</a:t>
            </a:r>
          </a:p>
          <a:p>
            <a:endParaRPr lang="en-US" b="1" i="0">
              <a:latin typeface="Arial" panose="020B0604020202020204" pitchFamily="34" charset="0"/>
              <a:ea typeface="Calibri" panose="020F0502020204030204" pitchFamily="34" charset="0"/>
              <a:cs typeface="Arial" panose="020B0604020202020204" pitchFamily="34" charset="0"/>
            </a:endParaRPr>
          </a:p>
          <a:p>
            <a:r>
              <a:rPr lang="en-US" b="1" i="0">
                <a:latin typeface="Arial" panose="020B0604020202020204" pitchFamily="34" charset="0"/>
                <a:ea typeface="Calibri" panose="020F0502020204030204" pitchFamily="34" charset="0"/>
                <a:cs typeface="Arial" panose="020B0604020202020204" pitchFamily="34" charset="0"/>
              </a:rPr>
              <a:t>Commonwealth Universal Research Enhancement (C.U.R.E.)-</a:t>
            </a:r>
            <a:r>
              <a:rPr lang="en-US" b="1" i="0">
                <a:latin typeface="Arial" panose="020B0604020202020204" pitchFamily="34" charset="0"/>
                <a:cs typeface="Arial" panose="020B0604020202020204" pitchFamily="34" charset="0"/>
              </a:rPr>
              <a:t>Dept. of Health-PA</a:t>
            </a:r>
          </a:p>
          <a:p>
            <a:endParaRPr lang="en-US" b="1" i="0">
              <a:latin typeface="Arial" panose="020B0604020202020204" pitchFamily="34" charset="0"/>
              <a:ea typeface="Times New Roman" panose="02020603050405020304" pitchFamily="18" charset="0"/>
            </a:endParaRPr>
          </a:p>
          <a:p>
            <a:r>
              <a:rPr lang="en-US" b="1" i="0">
                <a:latin typeface="Arial" panose="020B0604020202020204" pitchFamily="34" charset="0"/>
                <a:ea typeface="Times New Roman" panose="02020603050405020304" pitchFamily="18" charset="0"/>
              </a:rPr>
              <a:t>ITMAT-</a:t>
            </a:r>
            <a:r>
              <a:rPr lang="en-US" b="1" i="0" err="1">
                <a:latin typeface="Arial" panose="020B0604020202020204" pitchFamily="34" charset="0"/>
                <a:ea typeface="Times New Roman" panose="02020603050405020304" pitchFamily="18" charset="0"/>
              </a:rPr>
              <a:t>Upenn</a:t>
            </a:r>
            <a:endParaRPr lang="en-US" b="1" i="0">
              <a:latin typeface="Arial" panose="020B0604020202020204" pitchFamily="34" charset="0"/>
              <a:ea typeface="Times New Roman" panose="02020603050405020304" pitchFamily="18" charset="0"/>
            </a:endParaRPr>
          </a:p>
          <a:p>
            <a:endParaRPr lang="en-US" b="1" i="0">
              <a:latin typeface="Arial" panose="020B0604020202020204" pitchFamily="34" charset="0"/>
              <a:cs typeface="Arial" panose="020B0604020202020204" pitchFamily="34" charset="0"/>
            </a:endParaRPr>
          </a:p>
          <a:p>
            <a:r>
              <a:rPr lang="en-US" b="1" i="0">
                <a:latin typeface="Arial" panose="020B0604020202020204" pitchFamily="34" charset="0"/>
                <a:cs typeface="Arial" panose="020B0604020202020204" pitchFamily="34" charset="0"/>
              </a:rPr>
              <a:t>HCRI-HRB</a:t>
            </a:r>
          </a:p>
          <a:p>
            <a:endParaRPr lang="en-US" b="1" i="0">
              <a:latin typeface="Arial" panose="020B0604020202020204" pitchFamily="34" charset="0"/>
              <a:cs typeface="Arial" panose="020B0604020202020204" pitchFamily="34" charset="0"/>
            </a:endParaRPr>
          </a:p>
          <a:p>
            <a:r>
              <a:rPr lang="en-US" b="1" i="0">
                <a:latin typeface="Arial" panose="020B0604020202020204" pitchFamily="34" charset="0"/>
                <a:cs typeface="Arial" panose="020B0604020202020204" pitchFamily="34" charset="0"/>
              </a:rPr>
              <a:t>Frontier Program-CHOP </a:t>
            </a:r>
          </a:p>
          <a:p>
            <a:endParaRPr lang="en-US" b="1" i="0">
              <a:latin typeface="Arial" panose="020B0604020202020204" pitchFamily="34" charset="0"/>
              <a:cs typeface="Arial" panose="020B0604020202020204" pitchFamily="34" charset="0"/>
            </a:endParaRPr>
          </a:p>
          <a:p>
            <a:r>
              <a:rPr lang="en-US" b="1" i="0">
                <a:latin typeface="Arial" panose="020B0604020202020204" pitchFamily="34" charset="0"/>
                <a:cs typeface="Arial" panose="020B0604020202020204" pitchFamily="34" charset="0"/>
              </a:rPr>
              <a:t>Sanofi-</a:t>
            </a:r>
            <a:r>
              <a:rPr lang="en-US" b="1" i="0" err="1">
                <a:latin typeface="Arial" panose="020B0604020202020204" pitchFamily="34" charset="0"/>
                <a:cs typeface="Arial" panose="020B0604020202020204" pitchFamily="34" charset="0"/>
              </a:rPr>
              <a:t>iAwards</a:t>
            </a:r>
            <a:endParaRPr lang="en-US" b="1" i="0">
              <a:latin typeface="Arial" panose="020B0604020202020204" pitchFamily="34" charset="0"/>
              <a:cs typeface="Arial" panose="020B0604020202020204" pitchFamily="34" charset="0"/>
            </a:endParaRPr>
          </a:p>
          <a:p>
            <a:endParaRPr lang="en-US" b="1" i="0">
              <a:latin typeface="Arial" panose="020B0604020202020204" pitchFamily="34" charset="0"/>
              <a:ea typeface="Calibri" panose="020F0502020204030204" pitchFamily="34" charset="0"/>
              <a:cs typeface="Arial" panose="020B0604020202020204" pitchFamily="34" charset="0"/>
            </a:endParaRPr>
          </a:p>
          <a:p>
            <a:r>
              <a:rPr lang="en-US" b="1" i="0" err="1">
                <a:latin typeface="Arial" panose="020B0604020202020204" pitchFamily="34" charset="0"/>
                <a:ea typeface="Calibri" panose="020F0502020204030204" pitchFamily="34" charset="0"/>
                <a:cs typeface="Arial" panose="020B0604020202020204" pitchFamily="34" charset="0"/>
              </a:rPr>
              <a:t>CuRED</a:t>
            </a:r>
            <a:r>
              <a:rPr lang="en-US" b="1" i="0">
                <a:latin typeface="Arial" panose="020B0604020202020204" pitchFamily="34" charset="0"/>
                <a:ea typeface="Calibri" panose="020F0502020204030204" pitchFamily="34" charset="0"/>
                <a:cs typeface="Arial" panose="020B0604020202020204" pitchFamily="34" charset="0"/>
              </a:rPr>
              <a:t>-Frontier Program-CHOP</a:t>
            </a:r>
          </a:p>
        </p:txBody>
      </p:sp>
    </p:spTree>
    <p:extLst>
      <p:ext uri="{BB962C8B-B14F-4D97-AF65-F5344CB8AC3E}">
        <p14:creationId xmlns:p14="http://schemas.microsoft.com/office/powerpoint/2010/main" val="1576374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EE61-F08E-87CA-6DE6-F30AAED0E480}"/>
              </a:ext>
            </a:extLst>
          </p:cNvPr>
          <p:cNvSpPr>
            <a:spLocks noGrp="1"/>
          </p:cNvSpPr>
          <p:nvPr>
            <p:ph type="title"/>
          </p:nvPr>
        </p:nvSpPr>
        <p:spPr>
          <a:xfrm>
            <a:off x="435894" y="152400"/>
            <a:ext cx="8272212" cy="1013800"/>
          </a:xfrm>
        </p:spPr>
        <p:txBody>
          <a:bodyPr>
            <a:normAutofit/>
          </a:bodyPr>
          <a:lstStyle/>
          <a:p>
            <a:pPr algn="ctr"/>
            <a:r>
              <a:rPr lang="en-US" sz="4000" dirty="0"/>
              <a:t>My Background</a:t>
            </a:r>
          </a:p>
        </p:txBody>
      </p:sp>
      <p:sp>
        <p:nvSpPr>
          <p:cNvPr id="3" name="Content Placeholder 2">
            <a:extLst>
              <a:ext uri="{FF2B5EF4-FFF2-40B4-BE49-F238E27FC236}">
                <a16:creationId xmlns:a16="http://schemas.microsoft.com/office/drawing/2014/main" id="{5939FDF2-AD76-2234-C2B6-16D10E608855}"/>
              </a:ext>
            </a:extLst>
          </p:cNvPr>
          <p:cNvSpPr>
            <a:spLocks noGrp="1"/>
          </p:cNvSpPr>
          <p:nvPr>
            <p:ph idx="1"/>
          </p:nvPr>
        </p:nvSpPr>
        <p:spPr>
          <a:xfrm>
            <a:off x="266700" y="1589848"/>
            <a:ext cx="8610600" cy="3678303"/>
          </a:xfrm>
        </p:spPr>
        <p:txBody>
          <a:bodyPr>
            <a:noAutofit/>
          </a:bodyPr>
          <a:lstStyle/>
          <a:p>
            <a:r>
              <a:rPr lang="en-US" sz="2400" b="1" dirty="0">
                <a:solidFill>
                  <a:schemeClr val="tx1"/>
                </a:solidFill>
              </a:rPr>
              <a:t>Stefano Rivella, Ph.D. </a:t>
            </a:r>
          </a:p>
          <a:p>
            <a:endParaRPr lang="en-US" sz="2400" b="1" dirty="0">
              <a:solidFill>
                <a:schemeClr val="tx1"/>
              </a:solidFill>
            </a:endParaRPr>
          </a:p>
          <a:p>
            <a:r>
              <a:rPr lang="en-US" sz="2400" b="1" dirty="0">
                <a:solidFill>
                  <a:schemeClr val="tx1"/>
                </a:solidFill>
              </a:rPr>
              <a:t>Professor of Pediatrics - Children’s Hospital of Philadelphia</a:t>
            </a:r>
          </a:p>
          <a:p>
            <a:endParaRPr lang="en-US" sz="2400" b="1" dirty="0">
              <a:solidFill>
                <a:schemeClr val="tx1"/>
              </a:solidFill>
            </a:endParaRPr>
          </a:p>
          <a:p>
            <a:r>
              <a:rPr lang="en-US" sz="2400" b="1" dirty="0">
                <a:solidFill>
                  <a:schemeClr val="tx1"/>
                </a:solidFill>
              </a:rPr>
              <a:t>Kwame Ohene-</a:t>
            </a:r>
            <a:r>
              <a:rPr lang="en-US" sz="2400" b="1" dirty="0" err="1">
                <a:solidFill>
                  <a:schemeClr val="tx1"/>
                </a:solidFill>
              </a:rPr>
              <a:t>Frempong</a:t>
            </a:r>
            <a:r>
              <a:rPr lang="en-US" sz="2400" b="1" dirty="0">
                <a:solidFill>
                  <a:schemeClr val="tx1"/>
                </a:solidFill>
              </a:rPr>
              <a:t> Chair on Sickle Cell Anemia</a:t>
            </a:r>
          </a:p>
          <a:p>
            <a:endParaRPr lang="en-US" sz="2400" b="1" dirty="0">
              <a:solidFill>
                <a:schemeClr val="tx1"/>
              </a:solidFill>
            </a:endParaRPr>
          </a:p>
          <a:p>
            <a:r>
              <a:rPr lang="en-US" sz="2400" b="1" dirty="0">
                <a:solidFill>
                  <a:schemeClr val="tx1"/>
                </a:solidFill>
              </a:rPr>
              <a:t>Leader of the RNA Gene Therapeutics Group - Penn Institute for RNA Innovation</a:t>
            </a:r>
          </a:p>
          <a:p>
            <a:endParaRPr lang="en-US" sz="2400" b="1" dirty="0">
              <a:solidFill>
                <a:schemeClr val="tx1"/>
              </a:solidFill>
            </a:endParaRPr>
          </a:p>
          <a:p>
            <a:r>
              <a:rPr lang="en-US" sz="2400" b="1" dirty="0">
                <a:solidFill>
                  <a:schemeClr val="tx1"/>
                </a:solidFill>
              </a:rPr>
              <a:t>Scientific Director of </a:t>
            </a:r>
            <a:r>
              <a:rPr lang="en-US" sz="2400" b="1" dirty="0" err="1">
                <a:solidFill>
                  <a:schemeClr val="tx1"/>
                </a:solidFill>
              </a:rPr>
              <a:t>CuRED</a:t>
            </a:r>
            <a:r>
              <a:rPr lang="en-US" sz="2400" b="1" dirty="0">
                <a:solidFill>
                  <a:schemeClr val="tx1"/>
                </a:solidFill>
              </a:rPr>
              <a:t> </a:t>
            </a:r>
          </a:p>
          <a:p>
            <a:pPr marL="0" indent="0">
              <a:buNone/>
            </a:pPr>
            <a:endParaRPr lang="en-US" sz="2400" b="1" dirty="0">
              <a:solidFill>
                <a:schemeClr val="tx1"/>
              </a:solidFill>
            </a:endParaRPr>
          </a:p>
        </p:txBody>
      </p:sp>
    </p:spTree>
    <p:extLst>
      <p:ext uri="{BB962C8B-B14F-4D97-AF65-F5344CB8AC3E}">
        <p14:creationId xmlns:p14="http://schemas.microsoft.com/office/powerpoint/2010/main" val="733651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9"/>
          <p:cNvSpPr>
            <a:spLocks noChangeArrowheads="1"/>
          </p:cNvSpPr>
          <p:nvPr/>
        </p:nvSpPr>
        <p:spPr bwMode="auto">
          <a:xfrm>
            <a:off x="714375" y="381000"/>
            <a:ext cx="771525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3600" b="1">
                <a:solidFill>
                  <a:srgbClr val="16396D"/>
                </a:solidFill>
                <a:latin typeface="Arial" charset="0"/>
                <a:cs typeface="Arial" charset="0"/>
              </a:rPr>
              <a:t>Hemoglobinopathies</a:t>
            </a:r>
          </a:p>
        </p:txBody>
      </p:sp>
      <p:sp>
        <p:nvSpPr>
          <p:cNvPr id="23581" name="Line 70"/>
          <p:cNvSpPr>
            <a:spLocks noChangeShapeType="1"/>
          </p:cNvSpPr>
          <p:nvPr/>
        </p:nvSpPr>
        <p:spPr bwMode="auto">
          <a:xfrm rot="16200000">
            <a:off x="4133850" y="2086411"/>
            <a:ext cx="0" cy="2400300"/>
          </a:xfrm>
          <a:prstGeom prst="line">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txBody>
          <a:bodyPr wrap="none" anchor="ctr"/>
          <a:lstStyle/>
          <a:p>
            <a:endParaRPr lang="en-US" sz="1425"/>
          </a:p>
        </p:txBody>
      </p:sp>
      <p:sp>
        <p:nvSpPr>
          <p:cNvPr id="23582" name="Rectangle 72"/>
          <p:cNvSpPr>
            <a:spLocks noChangeArrowheads="1"/>
          </p:cNvSpPr>
          <p:nvPr/>
        </p:nvSpPr>
        <p:spPr bwMode="auto">
          <a:xfrm>
            <a:off x="2794960" y="2850466"/>
            <a:ext cx="3302507" cy="31162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p>
            <a:r>
              <a:rPr lang="en-US" sz="1425" b="1">
                <a:latin typeface="Arial" charset="0"/>
                <a:cs typeface="Arial" charset="0"/>
              </a:rPr>
              <a:t>Mutations that reduce the synthesis</a:t>
            </a:r>
          </a:p>
        </p:txBody>
      </p:sp>
      <p:sp>
        <p:nvSpPr>
          <p:cNvPr id="23583" name="Rectangle 74"/>
          <p:cNvSpPr>
            <a:spLocks noChangeArrowheads="1"/>
          </p:cNvSpPr>
          <p:nvPr/>
        </p:nvSpPr>
        <p:spPr bwMode="auto">
          <a:xfrm>
            <a:off x="7075731" y="2884438"/>
            <a:ext cx="1687269" cy="969496"/>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p>
            <a:r>
              <a:rPr lang="en-US" sz="1425" b="1" u="sng" err="1">
                <a:latin typeface="Arial" charset="0"/>
                <a:cs typeface="Arial" charset="0"/>
              </a:rPr>
              <a:t>ß</a:t>
            </a:r>
            <a:r>
              <a:rPr lang="en-US" sz="1425" b="1" u="sng">
                <a:latin typeface="Arial" charset="0"/>
                <a:cs typeface="Arial" charset="0"/>
              </a:rPr>
              <a:t>-thalassemia</a:t>
            </a:r>
          </a:p>
          <a:p>
            <a:r>
              <a:rPr lang="en-US" sz="1425" b="1">
                <a:latin typeface="Symbol" pitchFamily="2" charset="2"/>
                <a:cs typeface="Arial" charset="0"/>
              </a:rPr>
              <a:t>a</a:t>
            </a:r>
            <a:r>
              <a:rPr lang="en-US" sz="1425" b="1">
                <a:latin typeface="Arial" panose="020B0604020202020204" pitchFamily="34" charset="0"/>
                <a:cs typeface="Arial" panose="020B0604020202020204" pitchFamily="34" charset="0"/>
              </a:rPr>
              <a:t>-chain</a:t>
            </a:r>
            <a:r>
              <a:rPr lang="en-US" sz="1425" b="1">
                <a:latin typeface="Arial" charset="0"/>
                <a:cs typeface="Arial" charset="0"/>
              </a:rPr>
              <a:t>/</a:t>
            </a:r>
            <a:r>
              <a:rPr lang="en-US" sz="1425" err="1">
                <a:latin typeface="Arial" charset="0"/>
                <a:cs typeface="Arial" charset="0"/>
              </a:rPr>
              <a:t>h</a:t>
            </a:r>
            <a:r>
              <a:rPr lang="en-US" sz="1425" b="1" err="1">
                <a:latin typeface="Arial" charset="0"/>
                <a:cs typeface="Arial" charset="0"/>
              </a:rPr>
              <a:t>eme</a:t>
            </a:r>
            <a:r>
              <a:rPr lang="en-US" sz="1425" b="1">
                <a:latin typeface="Arial" charset="0"/>
                <a:cs typeface="Arial" charset="0"/>
              </a:rPr>
              <a:t> aggregates or </a:t>
            </a:r>
            <a:r>
              <a:rPr lang="en-US" sz="1425" b="1" err="1">
                <a:latin typeface="Arial" charset="0"/>
                <a:cs typeface="Arial" charset="0"/>
              </a:rPr>
              <a:t>hemichromes</a:t>
            </a:r>
            <a:endParaRPr lang="en-US" sz="1425" b="1">
              <a:latin typeface="Arial" charset="0"/>
              <a:cs typeface="Arial" charset="0"/>
            </a:endParaRPr>
          </a:p>
        </p:txBody>
      </p:sp>
      <p:grpSp>
        <p:nvGrpSpPr>
          <p:cNvPr id="60" name="Group 59"/>
          <p:cNvGrpSpPr>
            <a:grpSpLocks noChangeAspect="1"/>
          </p:cNvGrpSpPr>
          <p:nvPr/>
        </p:nvGrpSpPr>
        <p:grpSpPr>
          <a:xfrm>
            <a:off x="5951220" y="2741375"/>
            <a:ext cx="1116789" cy="1008126"/>
            <a:chOff x="7277100" y="1447800"/>
            <a:chExt cx="1772684" cy="1600200"/>
          </a:xfrm>
        </p:grpSpPr>
        <p:pic>
          <p:nvPicPr>
            <p:cNvPr id="61" name="Picture 60" descr="1e_apoptotic_cell_r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7100" y="1447800"/>
              <a:ext cx="1772684" cy="1600200"/>
            </a:xfrm>
            <a:prstGeom prst="rect">
              <a:avLst/>
            </a:prstGeom>
          </p:spPr>
        </p:pic>
        <p:grpSp>
          <p:nvGrpSpPr>
            <p:cNvPr id="62" name="Group 61"/>
            <p:cNvGrpSpPr/>
            <p:nvPr/>
          </p:nvGrpSpPr>
          <p:grpSpPr>
            <a:xfrm>
              <a:off x="7658100" y="1828800"/>
              <a:ext cx="546497" cy="495300"/>
              <a:chOff x="571500" y="0"/>
              <a:chExt cx="546497" cy="495300"/>
            </a:xfrm>
          </p:grpSpPr>
          <p:pic>
            <p:nvPicPr>
              <p:cNvPr id="71" name="Picture 70" descr="104n_sphere_oran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198" y="76200"/>
                <a:ext cx="419100" cy="419100"/>
              </a:xfrm>
              <a:prstGeom prst="rect">
                <a:avLst/>
              </a:prstGeom>
            </p:spPr>
          </p:pic>
          <p:sp>
            <p:nvSpPr>
              <p:cNvPr id="72" name="Oval 78"/>
              <p:cNvSpPr>
                <a:spLocks noChangeArrowheads="1"/>
              </p:cNvSpPr>
              <p:nvPr/>
            </p:nvSpPr>
            <p:spPr bwMode="auto">
              <a:xfrm>
                <a:off x="571500" y="0"/>
                <a:ext cx="546497" cy="482600"/>
              </a:xfrm>
              <a:prstGeom prst="ellipse">
                <a:avLst/>
              </a:prstGeom>
              <a:noFill/>
              <a:ln w="9525">
                <a:noFill/>
                <a:round/>
                <a:headEnd/>
                <a:tailEnd/>
              </a:ln>
            </p:spPr>
            <p:txBody>
              <a:bodyPr wrap="none" anchor="ctr"/>
              <a:lstStyle/>
              <a:p>
                <a:pPr algn="ctr" eaLnBrk="0" hangingPunct="0"/>
                <a:r>
                  <a:rPr lang="en-US" sz="1800">
                    <a:latin typeface="Helvetica" charset="0"/>
                    <a:cs typeface="Helvetica" charset="0"/>
                    <a:sym typeface="Symbol" charset="0"/>
                  </a:rPr>
                  <a:t></a:t>
                </a:r>
                <a:endParaRPr lang="en-US" sz="1425">
                  <a:latin typeface="Helvetica" charset="0"/>
                  <a:cs typeface="Helvetica" charset="0"/>
                  <a:sym typeface="Symbol" charset="0"/>
                </a:endParaRPr>
              </a:p>
            </p:txBody>
          </p:sp>
        </p:grpSp>
        <p:grpSp>
          <p:nvGrpSpPr>
            <p:cNvPr id="63" name="Group 62"/>
            <p:cNvGrpSpPr/>
            <p:nvPr/>
          </p:nvGrpSpPr>
          <p:grpSpPr>
            <a:xfrm>
              <a:off x="7658100" y="2171700"/>
              <a:ext cx="546497" cy="495300"/>
              <a:chOff x="571500" y="0"/>
              <a:chExt cx="546497" cy="495300"/>
            </a:xfrm>
          </p:grpSpPr>
          <p:pic>
            <p:nvPicPr>
              <p:cNvPr id="69" name="Picture 68" descr="104n_sphere_oran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198" y="76200"/>
                <a:ext cx="419100" cy="419100"/>
              </a:xfrm>
              <a:prstGeom prst="rect">
                <a:avLst/>
              </a:prstGeom>
            </p:spPr>
          </p:pic>
          <p:sp>
            <p:nvSpPr>
              <p:cNvPr id="70" name="Oval 78"/>
              <p:cNvSpPr>
                <a:spLocks noChangeArrowheads="1"/>
              </p:cNvSpPr>
              <p:nvPr/>
            </p:nvSpPr>
            <p:spPr bwMode="auto">
              <a:xfrm>
                <a:off x="571500" y="0"/>
                <a:ext cx="546497" cy="482600"/>
              </a:xfrm>
              <a:prstGeom prst="ellipse">
                <a:avLst/>
              </a:prstGeom>
              <a:noFill/>
              <a:ln w="9525">
                <a:noFill/>
                <a:round/>
                <a:headEnd/>
                <a:tailEnd/>
              </a:ln>
            </p:spPr>
            <p:txBody>
              <a:bodyPr wrap="none" anchor="ctr"/>
              <a:lstStyle/>
              <a:p>
                <a:pPr algn="ctr" eaLnBrk="0" hangingPunct="0"/>
                <a:r>
                  <a:rPr lang="en-US" sz="1800">
                    <a:latin typeface="Helvetica" charset="0"/>
                    <a:cs typeface="Helvetica" charset="0"/>
                    <a:sym typeface="Symbol" charset="0"/>
                  </a:rPr>
                  <a:t></a:t>
                </a:r>
                <a:endParaRPr lang="en-US" sz="1425">
                  <a:latin typeface="Helvetica" charset="0"/>
                  <a:cs typeface="Helvetica" charset="0"/>
                  <a:sym typeface="Symbol" charset="0"/>
                </a:endParaRPr>
              </a:p>
            </p:txBody>
          </p:sp>
        </p:grpSp>
        <p:pic>
          <p:nvPicPr>
            <p:cNvPr id="64" name="Picture 63" descr="105b_cube_gree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9100" y="2343150"/>
              <a:ext cx="533400" cy="266700"/>
            </a:xfrm>
            <a:prstGeom prst="rect">
              <a:avLst/>
            </a:prstGeom>
          </p:spPr>
        </p:pic>
        <p:grpSp>
          <p:nvGrpSpPr>
            <p:cNvPr id="65" name="Group 64"/>
            <p:cNvGrpSpPr/>
            <p:nvPr/>
          </p:nvGrpSpPr>
          <p:grpSpPr>
            <a:xfrm>
              <a:off x="7962900" y="1905000"/>
              <a:ext cx="546497" cy="495300"/>
              <a:chOff x="571500" y="0"/>
              <a:chExt cx="546497" cy="495300"/>
            </a:xfrm>
          </p:grpSpPr>
          <p:pic>
            <p:nvPicPr>
              <p:cNvPr id="67" name="Picture 66" descr="104n_sphere_oran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198" y="76200"/>
                <a:ext cx="419100" cy="419100"/>
              </a:xfrm>
              <a:prstGeom prst="rect">
                <a:avLst/>
              </a:prstGeom>
            </p:spPr>
          </p:pic>
          <p:sp>
            <p:nvSpPr>
              <p:cNvPr id="68" name="Oval 78"/>
              <p:cNvSpPr>
                <a:spLocks noChangeArrowheads="1"/>
              </p:cNvSpPr>
              <p:nvPr/>
            </p:nvSpPr>
            <p:spPr bwMode="auto">
              <a:xfrm>
                <a:off x="571500" y="0"/>
                <a:ext cx="546497" cy="482600"/>
              </a:xfrm>
              <a:prstGeom prst="ellipse">
                <a:avLst/>
              </a:prstGeom>
              <a:noFill/>
              <a:ln w="9525">
                <a:noFill/>
                <a:round/>
                <a:headEnd/>
                <a:tailEnd/>
              </a:ln>
            </p:spPr>
            <p:txBody>
              <a:bodyPr wrap="none" anchor="ctr"/>
              <a:lstStyle/>
              <a:p>
                <a:pPr algn="ctr" eaLnBrk="0" hangingPunct="0"/>
                <a:r>
                  <a:rPr lang="en-US" sz="1800">
                    <a:latin typeface="Helvetica" charset="0"/>
                    <a:cs typeface="Helvetica" charset="0"/>
                    <a:sym typeface="Symbol" charset="0"/>
                  </a:rPr>
                  <a:t></a:t>
                </a:r>
                <a:endParaRPr lang="en-US" sz="1425">
                  <a:latin typeface="Helvetica" charset="0"/>
                  <a:cs typeface="Helvetica" charset="0"/>
                  <a:sym typeface="Symbol" charset="0"/>
                </a:endParaRPr>
              </a:p>
            </p:txBody>
          </p:sp>
        </p:grpSp>
        <p:sp>
          <p:nvSpPr>
            <p:cNvPr id="66" name="AutoShape 60"/>
            <p:cNvSpPr>
              <a:spLocks noChangeArrowheads="1"/>
            </p:cNvSpPr>
            <p:nvPr/>
          </p:nvSpPr>
          <p:spPr bwMode="auto">
            <a:xfrm>
              <a:off x="8058150" y="2286000"/>
              <a:ext cx="514350" cy="381000"/>
            </a:xfrm>
            <a:prstGeom prst="plus">
              <a:avLst>
                <a:gd name="adj" fmla="val 25000"/>
              </a:avLst>
            </a:prstGeom>
            <a:noFill/>
            <a:ln w="9525">
              <a:noFill/>
              <a:miter lim="800000"/>
              <a:headEnd/>
              <a:tailEnd/>
            </a:ln>
          </p:spPr>
          <p:txBody>
            <a:bodyPr wrap="none" anchor="ctr"/>
            <a:lstStyle/>
            <a:p>
              <a:pPr algn="ctr"/>
              <a:r>
                <a:rPr lang="en-US" sz="1050" err="1">
                  <a:latin typeface="Helvetica" charset="0"/>
                  <a:cs typeface="Helvetica" charset="0"/>
                </a:rPr>
                <a:t>Heme</a:t>
              </a:r>
              <a:endParaRPr lang="en-US" sz="1050">
                <a:latin typeface="Helvetica" charset="0"/>
                <a:cs typeface="Helvetica" charset="0"/>
              </a:endParaRPr>
            </a:p>
          </p:txBody>
        </p:sp>
      </p:grpSp>
      <p:sp>
        <p:nvSpPr>
          <p:cNvPr id="23576" name="Rectangle 72"/>
          <p:cNvSpPr>
            <a:spLocks noChangeArrowheads="1"/>
          </p:cNvSpPr>
          <p:nvPr/>
        </p:nvSpPr>
        <p:spPr bwMode="auto">
          <a:xfrm>
            <a:off x="2794960" y="1749251"/>
            <a:ext cx="3491212" cy="75020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p>
            <a:r>
              <a:rPr lang="en-US" sz="1425" b="1">
                <a:latin typeface="Arial" charset="0"/>
                <a:cs typeface="Arial" charset="0"/>
              </a:rPr>
              <a:t>Mutations that alter the structure</a:t>
            </a:r>
          </a:p>
          <a:p>
            <a:endParaRPr lang="en-US" sz="1425">
              <a:solidFill>
                <a:schemeClr val="accent6"/>
              </a:solidFill>
              <a:latin typeface="Arial" charset="0"/>
              <a:cs typeface="Arial" charset="0"/>
            </a:endParaRPr>
          </a:p>
          <a:p>
            <a:r>
              <a:rPr lang="en-US" sz="1425" b="1">
                <a:solidFill>
                  <a:srgbClr val="3366FF"/>
                </a:solidFill>
                <a:latin typeface="Arial"/>
                <a:cs typeface="Arial"/>
              </a:rPr>
              <a:t>(Glutamic acid</a:t>
            </a:r>
            <a:r>
              <a:rPr lang="en-GB" sz="1425" b="1">
                <a:solidFill>
                  <a:srgbClr val="3366FF"/>
                </a:solidFill>
                <a:latin typeface="Arial"/>
                <a:cs typeface="Arial"/>
              </a:rPr>
              <a:t> to </a:t>
            </a:r>
            <a:r>
              <a:rPr lang="en-GB" sz="1425" b="1" err="1">
                <a:solidFill>
                  <a:srgbClr val="3366FF"/>
                </a:solidFill>
                <a:latin typeface="Arial"/>
                <a:cs typeface="Arial"/>
              </a:rPr>
              <a:t>Valine</a:t>
            </a:r>
            <a:r>
              <a:rPr lang="en-GB" sz="1425" b="1">
                <a:solidFill>
                  <a:srgbClr val="3366FF"/>
                </a:solidFill>
                <a:latin typeface="Arial"/>
                <a:cs typeface="Arial"/>
              </a:rPr>
              <a:t> at position</a:t>
            </a:r>
            <a:r>
              <a:rPr lang="en-US" sz="1425" b="1">
                <a:solidFill>
                  <a:srgbClr val="3366FF"/>
                </a:solidFill>
                <a:latin typeface="Arial" charset="0"/>
                <a:cs typeface="Arial" charset="0"/>
              </a:rPr>
              <a:t> 6) </a:t>
            </a:r>
          </a:p>
        </p:txBody>
      </p:sp>
      <p:sp>
        <p:nvSpPr>
          <p:cNvPr id="23580" name="Rectangle 74"/>
          <p:cNvSpPr>
            <a:spLocks noChangeArrowheads="1"/>
          </p:cNvSpPr>
          <p:nvPr/>
        </p:nvSpPr>
        <p:spPr bwMode="auto">
          <a:xfrm>
            <a:off x="7075730" y="1749251"/>
            <a:ext cx="1410202" cy="75020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p>
            <a:r>
              <a:rPr lang="en-US" sz="1425" b="1" u="sng">
                <a:latin typeface="Arial" charset="0"/>
                <a:cs typeface="Arial" charset="0"/>
              </a:rPr>
              <a:t>SCD</a:t>
            </a:r>
          </a:p>
          <a:p>
            <a:r>
              <a:rPr lang="en-US" sz="1425" b="1">
                <a:latin typeface="Arial" charset="0"/>
                <a:cs typeface="Arial" charset="0"/>
              </a:rPr>
              <a:t>Sickling </a:t>
            </a:r>
            <a:r>
              <a:rPr lang="en-US" sz="1425" b="1" err="1">
                <a:latin typeface="Arial" charset="0"/>
                <a:cs typeface="Arial" charset="0"/>
              </a:rPr>
              <a:t>Hb</a:t>
            </a:r>
            <a:endParaRPr lang="en-US" sz="1425" b="1">
              <a:latin typeface="Arial" charset="0"/>
              <a:cs typeface="Arial" charset="0"/>
            </a:endParaRPr>
          </a:p>
          <a:p>
            <a:r>
              <a:rPr lang="en-US" sz="1425" b="1">
                <a:latin typeface="Arial" charset="0"/>
                <a:cs typeface="Arial" charset="0"/>
              </a:rPr>
              <a:t>and red cells</a:t>
            </a:r>
          </a:p>
        </p:txBody>
      </p:sp>
      <p:pic>
        <p:nvPicPr>
          <p:cNvPr id="2" name="Picture 1" descr="103e_extra_shape_re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603778">
            <a:off x="5969402" y="1901861"/>
            <a:ext cx="878055" cy="455051"/>
          </a:xfrm>
          <a:prstGeom prst="rect">
            <a:avLst/>
          </a:prstGeom>
        </p:spPr>
      </p:pic>
      <p:sp>
        <p:nvSpPr>
          <p:cNvPr id="73" name="Rectangle 74">
            <a:extLst>
              <a:ext uri="{FF2B5EF4-FFF2-40B4-BE49-F238E27FC236}">
                <a16:creationId xmlns:a16="http://schemas.microsoft.com/office/drawing/2014/main" id="{10C6DE6F-7E38-5746-95E0-E02DDCDD9B17}"/>
              </a:ext>
            </a:extLst>
          </p:cNvPr>
          <p:cNvSpPr>
            <a:spLocks noChangeArrowheads="1"/>
          </p:cNvSpPr>
          <p:nvPr/>
        </p:nvSpPr>
        <p:spPr bwMode="auto">
          <a:xfrm>
            <a:off x="1359537" y="2235263"/>
            <a:ext cx="1383663" cy="75020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p>
            <a:r>
              <a:rPr lang="en-US" sz="1425" b="1">
                <a:latin typeface="Arial" charset="0"/>
                <a:cs typeface="Arial" charset="0"/>
              </a:rPr>
              <a:t>Mutations in the </a:t>
            </a:r>
            <a:r>
              <a:rPr lang="en-US" sz="1425" b="1" err="1">
                <a:latin typeface="Arial" charset="0"/>
                <a:cs typeface="Arial" charset="0"/>
              </a:rPr>
              <a:t>ß</a:t>
            </a:r>
            <a:r>
              <a:rPr lang="en-US" sz="1425" b="1">
                <a:latin typeface="Arial" charset="0"/>
                <a:cs typeface="Arial" charset="0"/>
              </a:rPr>
              <a:t>-globin gene</a:t>
            </a:r>
          </a:p>
        </p:txBody>
      </p:sp>
      <p:sp>
        <p:nvSpPr>
          <p:cNvPr id="90" name="Rectangle 72">
            <a:extLst>
              <a:ext uri="{FF2B5EF4-FFF2-40B4-BE49-F238E27FC236}">
                <a16:creationId xmlns:a16="http://schemas.microsoft.com/office/drawing/2014/main" id="{A4640A3B-01E4-244E-BBDF-5DBAE4AA761F}"/>
              </a:ext>
            </a:extLst>
          </p:cNvPr>
          <p:cNvSpPr>
            <a:spLocks noChangeArrowheads="1"/>
          </p:cNvSpPr>
          <p:nvPr/>
        </p:nvSpPr>
        <p:spPr bwMode="auto">
          <a:xfrm>
            <a:off x="2794960" y="4467136"/>
            <a:ext cx="3302507" cy="31162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p>
            <a:r>
              <a:rPr lang="en-US" sz="1425" b="1">
                <a:latin typeface="Arial" charset="0"/>
                <a:cs typeface="Arial" charset="0"/>
              </a:rPr>
              <a:t>Mutations that reduce the synthesis</a:t>
            </a:r>
          </a:p>
        </p:txBody>
      </p:sp>
      <p:sp>
        <p:nvSpPr>
          <p:cNvPr id="91" name="Rectangle 74">
            <a:extLst>
              <a:ext uri="{FF2B5EF4-FFF2-40B4-BE49-F238E27FC236}">
                <a16:creationId xmlns:a16="http://schemas.microsoft.com/office/drawing/2014/main" id="{9C3A2940-CE28-0548-BB37-FF4F64C1EBB8}"/>
              </a:ext>
            </a:extLst>
          </p:cNvPr>
          <p:cNvSpPr>
            <a:spLocks noChangeArrowheads="1"/>
          </p:cNvSpPr>
          <p:nvPr/>
        </p:nvSpPr>
        <p:spPr bwMode="auto">
          <a:xfrm>
            <a:off x="7075731" y="4440704"/>
            <a:ext cx="1687269" cy="53091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p>
            <a:r>
              <a:rPr lang="en-US" sz="1425" b="1" u="sng">
                <a:latin typeface="Symbol" pitchFamily="2" charset="2"/>
                <a:cs typeface="Arial" charset="0"/>
              </a:rPr>
              <a:t>a</a:t>
            </a:r>
            <a:r>
              <a:rPr lang="en-US" sz="1425" b="1" u="sng">
                <a:latin typeface="Arial" charset="0"/>
                <a:cs typeface="Arial" charset="0"/>
              </a:rPr>
              <a:t>-thalassemia</a:t>
            </a:r>
          </a:p>
          <a:p>
            <a:r>
              <a:rPr lang="en-US" sz="1425" b="1" err="1">
                <a:latin typeface="Arial" charset="0"/>
                <a:cs typeface="Arial" charset="0"/>
              </a:rPr>
              <a:t>HbH</a:t>
            </a:r>
            <a:endParaRPr lang="en-US" sz="1425" b="1">
              <a:latin typeface="Arial" charset="0"/>
              <a:cs typeface="Arial" charset="0"/>
            </a:endParaRPr>
          </a:p>
        </p:txBody>
      </p:sp>
      <p:pic>
        <p:nvPicPr>
          <p:cNvPr id="77" name="Picture 76" descr="1e_apoptotic_cell_red.png">
            <a:extLst>
              <a:ext uri="{FF2B5EF4-FFF2-40B4-BE49-F238E27FC236}">
                <a16:creationId xmlns:a16="http://schemas.microsoft.com/office/drawing/2014/main" id="{C9EF4488-C3FA-4F4D-B9A7-391D4A17D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220" y="4264261"/>
            <a:ext cx="1116789" cy="1008126"/>
          </a:xfrm>
          <a:prstGeom prst="rect">
            <a:avLst/>
          </a:prstGeom>
        </p:spPr>
      </p:pic>
      <p:pic>
        <p:nvPicPr>
          <p:cNvPr id="93" name="Picture 92" descr="104k_sphere_blue.png">
            <a:extLst>
              <a:ext uri="{FF2B5EF4-FFF2-40B4-BE49-F238E27FC236}">
                <a16:creationId xmlns:a16="http://schemas.microsoft.com/office/drawing/2014/main" id="{540ACE12-5300-0348-805C-F0DB8964DF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3802" y="4498541"/>
            <a:ext cx="301625" cy="301625"/>
          </a:xfrm>
          <a:prstGeom prst="rect">
            <a:avLst/>
          </a:prstGeom>
        </p:spPr>
      </p:pic>
      <p:sp>
        <p:nvSpPr>
          <p:cNvPr id="94" name="Oval 78">
            <a:extLst>
              <a:ext uri="{FF2B5EF4-FFF2-40B4-BE49-F238E27FC236}">
                <a16:creationId xmlns:a16="http://schemas.microsoft.com/office/drawing/2014/main" id="{B91317CE-C6CC-584A-AA35-C397B2F7274B}"/>
              </a:ext>
            </a:extLst>
          </p:cNvPr>
          <p:cNvSpPr>
            <a:spLocks noChangeArrowheads="1"/>
          </p:cNvSpPr>
          <p:nvPr/>
        </p:nvSpPr>
        <p:spPr bwMode="auto">
          <a:xfrm>
            <a:off x="6222468" y="4497333"/>
            <a:ext cx="344293" cy="304038"/>
          </a:xfrm>
          <a:prstGeom prst="ellipse">
            <a:avLst/>
          </a:prstGeom>
          <a:noFill/>
          <a:ln w="9525">
            <a:noFill/>
            <a:round/>
            <a:headEnd/>
            <a:tailEnd/>
          </a:ln>
        </p:spPr>
        <p:txBody>
          <a:bodyPr wrap="none" anchor="ctr"/>
          <a:lstStyle/>
          <a:p>
            <a:pPr algn="ctr" eaLnBrk="0" hangingPunct="0"/>
            <a:r>
              <a:rPr lang="en-US" sz="1800">
                <a:latin typeface="Helvetica" charset="0"/>
                <a:cs typeface="Helvetica" charset="0"/>
                <a:sym typeface="Symbol" charset="0"/>
              </a:rPr>
              <a:t>ß</a:t>
            </a:r>
            <a:endParaRPr lang="en-US" sz="1425">
              <a:latin typeface="Helvetica" charset="0"/>
              <a:cs typeface="Helvetica" charset="0"/>
              <a:sym typeface="Symbol" charset="0"/>
            </a:endParaRPr>
          </a:p>
        </p:txBody>
      </p:sp>
      <p:pic>
        <p:nvPicPr>
          <p:cNvPr id="96" name="Picture 95" descr="104k_sphere_blue.png">
            <a:extLst>
              <a:ext uri="{FF2B5EF4-FFF2-40B4-BE49-F238E27FC236}">
                <a16:creationId xmlns:a16="http://schemas.microsoft.com/office/drawing/2014/main" id="{44CB4A51-C682-4240-9A48-803C2B527D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4616" y="4420808"/>
            <a:ext cx="301625" cy="301625"/>
          </a:xfrm>
          <a:prstGeom prst="rect">
            <a:avLst/>
          </a:prstGeom>
        </p:spPr>
      </p:pic>
      <p:sp>
        <p:nvSpPr>
          <p:cNvPr id="97" name="Oval 78">
            <a:extLst>
              <a:ext uri="{FF2B5EF4-FFF2-40B4-BE49-F238E27FC236}">
                <a16:creationId xmlns:a16="http://schemas.microsoft.com/office/drawing/2014/main" id="{17E94B61-1249-0A42-BE6F-2CA8EA35EA94}"/>
              </a:ext>
            </a:extLst>
          </p:cNvPr>
          <p:cNvSpPr>
            <a:spLocks noChangeArrowheads="1"/>
          </p:cNvSpPr>
          <p:nvPr/>
        </p:nvSpPr>
        <p:spPr bwMode="auto">
          <a:xfrm>
            <a:off x="6443282" y="4419600"/>
            <a:ext cx="344293" cy="304038"/>
          </a:xfrm>
          <a:prstGeom prst="ellipse">
            <a:avLst/>
          </a:prstGeom>
          <a:noFill/>
          <a:ln w="9525">
            <a:noFill/>
            <a:round/>
            <a:headEnd/>
            <a:tailEnd/>
          </a:ln>
        </p:spPr>
        <p:txBody>
          <a:bodyPr wrap="none" anchor="ctr"/>
          <a:lstStyle/>
          <a:p>
            <a:pPr algn="ctr" eaLnBrk="0" hangingPunct="0"/>
            <a:r>
              <a:rPr lang="en-US" sz="1800">
                <a:latin typeface="Helvetica" charset="0"/>
                <a:cs typeface="Helvetica" charset="0"/>
                <a:sym typeface="Symbol" charset="0"/>
              </a:rPr>
              <a:t>ß</a:t>
            </a:r>
            <a:endParaRPr lang="en-US" sz="1425">
              <a:latin typeface="Helvetica" charset="0"/>
              <a:cs typeface="Helvetica" charset="0"/>
              <a:sym typeface="Symbol" charset="0"/>
            </a:endParaRPr>
          </a:p>
        </p:txBody>
      </p:sp>
      <p:pic>
        <p:nvPicPr>
          <p:cNvPr id="99" name="Picture 98" descr="104k_sphere_blue.png">
            <a:extLst>
              <a:ext uri="{FF2B5EF4-FFF2-40B4-BE49-F238E27FC236}">
                <a16:creationId xmlns:a16="http://schemas.microsoft.com/office/drawing/2014/main" id="{C9B29AF4-79BE-2241-8ABF-DFC67E1746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7796" y="4759644"/>
            <a:ext cx="301625" cy="301625"/>
          </a:xfrm>
          <a:prstGeom prst="rect">
            <a:avLst/>
          </a:prstGeom>
        </p:spPr>
      </p:pic>
      <p:sp>
        <p:nvSpPr>
          <p:cNvPr id="100" name="Oval 78">
            <a:extLst>
              <a:ext uri="{FF2B5EF4-FFF2-40B4-BE49-F238E27FC236}">
                <a16:creationId xmlns:a16="http://schemas.microsoft.com/office/drawing/2014/main" id="{1CE6EF3E-0FA3-DC43-A147-5C518C4D6059}"/>
              </a:ext>
            </a:extLst>
          </p:cNvPr>
          <p:cNvSpPr>
            <a:spLocks noChangeArrowheads="1"/>
          </p:cNvSpPr>
          <p:nvPr/>
        </p:nvSpPr>
        <p:spPr bwMode="auto">
          <a:xfrm>
            <a:off x="6266462" y="4758436"/>
            <a:ext cx="344293" cy="304038"/>
          </a:xfrm>
          <a:prstGeom prst="ellipse">
            <a:avLst/>
          </a:prstGeom>
          <a:noFill/>
          <a:ln w="9525">
            <a:noFill/>
            <a:round/>
            <a:headEnd/>
            <a:tailEnd/>
          </a:ln>
        </p:spPr>
        <p:txBody>
          <a:bodyPr wrap="none" anchor="ctr"/>
          <a:lstStyle/>
          <a:p>
            <a:pPr algn="ctr" eaLnBrk="0" hangingPunct="0"/>
            <a:r>
              <a:rPr lang="en-US" sz="1800">
                <a:latin typeface="Helvetica" charset="0"/>
                <a:cs typeface="Helvetica" charset="0"/>
                <a:sym typeface="Symbol" charset="0"/>
              </a:rPr>
              <a:t>ß</a:t>
            </a:r>
            <a:endParaRPr lang="en-US" sz="1425">
              <a:latin typeface="Helvetica" charset="0"/>
              <a:cs typeface="Helvetica" charset="0"/>
              <a:sym typeface="Symbol" charset="0"/>
            </a:endParaRPr>
          </a:p>
        </p:txBody>
      </p:sp>
      <p:grpSp>
        <p:nvGrpSpPr>
          <p:cNvPr id="11" name="Group 10">
            <a:extLst>
              <a:ext uri="{FF2B5EF4-FFF2-40B4-BE49-F238E27FC236}">
                <a16:creationId xmlns:a16="http://schemas.microsoft.com/office/drawing/2014/main" id="{7D8A8E6A-2D09-C042-ADFB-B28D82716C8D}"/>
              </a:ext>
            </a:extLst>
          </p:cNvPr>
          <p:cNvGrpSpPr/>
          <p:nvPr/>
        </p:nvGrpSpPr>
        <p:grpSpPr>
          <a:xfrm>
            <a:off x="344231" y="3087117"/>
            <a:ext cx="1762021" cy="1408682"/>
            <a:chOff x="350073" y="3316604"/>
            <a:chExt cx="2349361" cy="1878243"/>
          </a:xfrm>
        </p:grpSpPr>
        <p:grpSp>
          <p:nvGrpSpPr>
            <p:cNvPr id="44" name="Group 43"/>
            <p:cNvGrpSpPr/>
            <p:nvPr/>
          </p:nvGrpSpPr>
          <p:grpSpPr>
            <a:xfrm>
              <a:off x="381356" y="3659124"/>
              <a:ext cx="1663700" cy="1535723"/>
              <a:chOff x="1117600" y="1512277"/>
              <a:chExt cx="1663700" cy="1535723"/>
            </a:xfrm>
          </p:grpSpPr>
          <p:pic>
            <p:nvPicPr>
              <p:cNvPr id="45" name="Picture 44" descr="RBC.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7600" y="1512277"/>
                <a:ext cx="1663700" cy="1535723"/>
              </a:xfrm>
              <a:prstGeom prst="rect">
                <a:avLst/>
              </a:prstGeom>
            </p:spPr>
          </p:pic>
          <p:grpSp>
            <p:nvGrpSpPr>
              <p:cNvPr id="46" name="Group 45"/>
              <p:cNvGrpSpPr/>
              <p:nvPr/>
            </p:nvGrpSpPr>
            <p:grpSpPr>
              <a:xfrm>
                <a:off x="1718072" y="2336800"/>
                <a:ext cx="542925" cy="482600"/>
                <a:chOff x="723900" y="381000"/>
                <a:chExt cx="542925" cy="482600"/>
              </a:xfrm>
            </p:grpSpPr>
            <p:pic>
              <p:nvPicPr>
                <p:cNvPr id="58" name="Picture 57" descr="104k_sphere_blu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100" y="457200"/>
                  <a:ext cx="402167" cy="402167"/>
                </a:xfrm>
                <a:prstGeom prst="rect">
                  <a:avLst/>
                </a:prstGeom>
              </p:spPr>
            </p:pic>
            <p:sp>
              <p:nvSpPr>
                <p:cNvPr id="59" name="Oval 80"/>
                <p:cNvSpPr>
                  <a:spLocks noChangeArrowheads="1"/>
                </p:cNvSpPr>
                <p:nvPr/>
              </p:nvSpPr>
              <p:spPr bwMode="auto">
                <a:xfrm>
                  <a:off x="723900" y="381000"/>
                  <a:ext cx="542925" cy="482600"/>
                </a:xfrm>
                <a:prstGeom prst="ellipse">
                  <a:avLst/>
                </a:prstGeom>
                <a:noFill/>
                <a:ln w="9525">
                  <a:noFill/>
                  <a:round/>
                  <a:headEnd/>
                  <a:tailEnd/>
                </a:ln>
              </p:spPr>
              <p:txBody>
                <a:bodyPr wrap="none" anchor="ctr"/>
                <a:lstStyle/>
                <a:p>
                  <a:pPr algn="ctr" eaLnBrk="0" hangingPunct="0"/>
                  <a:r>
                    <a:rPr lang="en-US" sz="1800">
                      <a:latin typeface="Helvetica" charset="0"/>
                      <a:cs typeface="Helvetica" charset="0"/>
                      <a:sym typeface="Symbol" charset="0"/>
                    </a:rPr>
                    <a:t></a:t>
                  </a:r>
                </a:p>
              </p:txBody>
            </p:sp>
          </p:grpSp>
          <p:grpSp>
            <p:nvGrpSpPr>
              <p:cNvPr id="47" name="Group 46"/>
              <p:cNvGrpSpPr/>
              <p:nvPr/>
            </p:nvGrpSpPr>
            <p:grpSpPr>
              <a:xfrm>
                <a:off x="1727597" y="1752600"/>
                <a:ext cx="546497" cy="495300"/>
                <a:chOff x="571500" y="0"/>
                <a:chExt cx="546497" cy="495300"/>
              </a:xfrm>
            </p:grpSpPr>
            <p:pic>
              <p:nvPicPr>
                <p:cNvPr id="56" name="Picture 55" descr="104n_sphere_oran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198" y="76200"/>
                  <a:ext cx="419100" cy="419100"/>
                </a:xfrm>
                <a:prstGeom prst="rect">
                  <a:avLst/>
                </a:prstGeom>
              </p:spPr>
            </p:pic>
            <p:sp>
              <p:nvSpPr>
                <p:cNvPr id="57" name="Oval 78"/>
                <p:cNvSpPr>
                  <a:spLocks noChangeArrowheads="1"/>
                </p:cNvSpPr>
                <p:nvPr/>
              </p:nvSpPr>
              <p:spPr bwMode="auto">
                <a:xfrm>
                  <a:off x="571500" y="0"/>
                  <a:ext cx="546497" cy="482600"/>
                </a:xfrm>
                <a:prstGeom prst="ellipse">
                  <a:avLst/>
                </a:prstGeom>
                <a:noFill/>
                <a:ln w="9525">
                  <a:noFill/>
                  <a:round/>
                  <a:headEnd/>
                  <a:tailEnd/>
                </a:ln>
              </p:spPr>
              <p:txBody>
                <a:bodyPr wrap="none" anchor="ctr"/>
                <a:lstStyle/>
                <a:p>
                  <a:pPr algn="ctr" eaLnBrk="0" hangingPunct="0"/>
                  <a:r>
                    <a:rPr lang="en-US" sz="1800">
                      <a:latin typeface="Helvetica" charset="0"/>
                      <a:cs typeface="Helvetica" charset="0"/>
                      <a:sym typeface="Symbol" charset="0"/>
                    </a:rPr>
                    <a:t></a:t>
                  </a:r>
                  <a:endParaRPr lang="en-US" sz="1425">
                    <a:latin typeface="Helvetica" charset="0"/>
                    <a:cs typeface="Helvetica" charset="0"/>
                    <a:sym typeface="Symbol" charset="0"/>
                  </a:endParaRPr>
                </a:p>
              </p:txBody>
            </p:sp>
          </p:grpSp>
          <p:pic>
            <p:nvPicPr>
              <p:cNvPr id="48" name="Picture 47" descr="105b_cube_gree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1872" y="2209800"/>
                <a:ext cx="533400" cy="266700"/>
              </a:xfrm>
              <a:prstGeom prst="rect">
                <a:avLst/>
              </a:prstGeom>
            </p:spPr>
          </p:pic>
          <p:grpSp>
            <p:nvGrpSpPr>
              <p:cNvPr id="49" name="Group 48"/>
              <p:cNvGrpSpPr/>
              <p:nvPr/>
            </p:nvGrpSpPr>
            <p:grpSpPr>
              <a:xfrm>
                <a:off x="1409700" y="1756833"/>
                <a:ext cx="546497" cy="495300"/>
                <a:chOff x="571500" y="0"/>
                <a:chExt cx="546497" cy="495300"/>
              </a:xfrm>
            </p:grpSpPr>
            <p:pic>
              <p:nvPicPr>
                <p:cNvPr id="54" name="Picture 53" descr="104n_sphere_oran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198" y="76200"/>
                  <a:ext cx="419100" cy="419100"/>
                </a:xfrm>
                <a:prstGeom prst="rect">
                  <a:avLst/>
                </a:prstGeom>
              </p:spPr>
            </p:pic>
            <p:sp>
              <p:nvSpPr>
                <p:cNvPr id="55" name="Oval 78"/>
                <p:cNvSpPr>
                  <a:spLocks noChangeArrowheads="1"/>
                </p:cNvSpPr>
                <p:nvPr/>
              </p:nvSpPr>
              <p:spPr bwMode="auto">
                <a:xfrm>
                  <a:off x="571500" y="0"/>
                  <a:ext cx="546497" cy="482600"/>
                </a:xfrm>
                <a:prstGeom prst="ellipse">
                  <a:avLst/>
                </a:prstGeom>
                <a:noFill/>
                <a:ln w="9525">
                  <a:noFill/>
                  <a:round/>
                  <a:headEnd/>
                  <a:tailEnd/>
                </a:ln>
              </p:spPr>
              <p:txBody>
                <a:bodyPr wrap="none" anchor="ctr"/>
                <a:lstStyle/>
                <a:p>
                  <a:pPr algn="ctr" eaLnBrk="0" hangingPunct="0"/>
                  <a:r>
                    <a:rPr lang="en-US" sz="1800">
                      <a:latin typeface="Helvetica" charset="0"/>
                      <a:cs typeface="Helvetica" charset="0"/>
                      <a:sym typeface="Symbol" charset="0"/>
                    </a:rPr>
                    <a:t></a:t>
                  </a:r>
                  <a:endParaRPr lang="en-US" sz="1425">
                    <a:latin typeface="Helvetica" charset="0"/>
                    <a:cs typeface="Helvetica" charset="0"/>
                    <a:sym typeface="Symbol" charset="0"/>
                  </a:endParaRPr>
                </a:p>
              </p:txBody>
            </p:sp>
          </p:grpSp>
          <p:sp>
            <p:nvSpPr>
              <p:cNvPr id="50" name="AutoShape 60"/>
              <p:cNvSpPr>
                <a:spLocks noChangeArrowheads="1"/>
              </p:cNvSpPr>
              <p:nvPr/>
            </p:nvSpPr>
            <p:spPr bwMode="auto">
              <a:xfrm>
                <a:off x="1641872" y="2133600"/>
                <a:ext cx="533400" cy="381000"/>
              </a:xfrm>
              <a:prstGeom prst="plus">
                <a:avLst>
                  <a:gd name="adj" fmla="val 25000"/>
                </a:avLst>
              </a:prstGeom>
              <a:noFill/>
              <a:ln w="9525">
                <a:noFill/>
                <a:miter lim="800000"/>
                <a:headEnd/>
                <a:tailEnd/>
              </a:ln>
            </p:spPr>
            <p:txBody>
              <a:bodyPr wrap="none" anchor="ctr"/>
              <a:lstStyle/>
              <a:p>
                <a:pPr algn="ctr"/>
                <a:r>
                  <a:rPr lang="en-US" sz="1050" err="1">
                    <a:latin typeface="Helvetica" charset="0"/>
                    <a:cs typeface="Helvetica" charset="0"/>
                  </a:rPr>
                  <a:t>Heme</a:t>
                </a:r>
                <a:endParaRPr lang="en-US" sz="1050">
                  <a:latin typeface="Helvetica" charset="0"/>
                  <a:cs typeface="Helvetica" charset="0"/>
                </a:endParaRPr>
              </a:p>
            </p:txBody>
          </p:sp>
          <p:grpSp>
            <p:nvGrpSpPr>
              <p:cNvPr id="51" name="Group 50"/>
              <p:cNvGrpSpPr/>
              <p:nvPr/>
            </p:nvGrpSpPr>
            <p:grpSpPr>
              <a:xfrm>
                <a:off x="1422797" y="2336800"/>
                <a:ext cx="542925" cy="482600"/>
                <a:chOff x="723900" y="381000"/>
                <a:chExt cx="542925" cy="482600"/>
              </a:xfrm>
            </p:grpSpPr>
            <p:pic>
              <p:nvPicPr>
                <p:cNvPr id="52" name="Picture 51" descr="104k_sphere_blu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100" y="457200"/>
                  <a:ext cx="402167" cy="402167"/>
                </a:xfrm>
                <a:prstGeom prst="rect">
                  <a:avLst/>
                </a:prstGeom>
              </p:spPr>
            </p:pic>
            <p:sp>
              <p:nvSpPr>
                <p:cNvPr id="53" name="Oval 80"/>
                <p:cNvSpPr>
                  <a:spLocks noChangeArrowheads="1"/>
                </p:cNvSpPr>
                <p:nvPr/>
              </p:nvSpPr>
              <p:spPr bwMode="auto">
                <a:xfrm>
                  <a:off x="723900" y="381000"/>
                  <a:ext cx="542925" cy="482600"/>
                </a:xfrm>
                <a:prstGeom prst="ellipse">
                  <a:avLst/>
                </a:prstGeom>
                <a:noFill/>
                <a:ln w="9525">
                  <a:noFill/>
                  <a:round/>
                  <a:headEnd/>
                  <a:tailEnd/>
                </a:ln>
              </p:spPr>
              <p:txBody>
                <a:bodyPr wrap="none" anchor="ctr"/>
                <a:lstStyle/>
                <a:p>
                  <a:pPr algn="ctr" eaLnBrk="0" hangingPunct="0"/>
                  <a:r>
                    <a:rPr lang="en-US" sz="1800">
                      <a:latin typeface="Helvetica" charset="0"/>
                      <a:cs typeface="Helvetica" charset="0"/>
                      <a:sym typeface="Symbol" charset="0"/>
                    </a:rPr>
                    <a:t></a:t>
                  </a:r>
                </a:p>
              </p:txBody>
            </p:sp>
          </p:grpSp>
        </p:grpSp>
        <p:sp>
          <p:nvSpPr>
            <p:cNvPr id="23555" name="Rectangle 28"/>
            <p:cNvSpPr>
              <a:spLocks noChangeArrowheads="1"/>
            </p:cNvSpPr>
            <p:nvPr/>
          </p:nvSpPr>
          <p:spPr bwMode="auto">
            <a:xfrm>
              <a:off x="350073" y="3316604"/>
              <a:ext cx="2349361" cy="415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25" b="1">
                  <a:latin typeface="Arial" charset="0"/>
                  <a:cs typeface="Arial" charset="0"/>
                </a:rPr>
                <a:t>Adult Hemoglobin</a:t>
              </a:r>
            </a:p>
          </p:txBody>
        </p:sp>
      </p:grpSp>
      <p:sp>
        <p:nvSpPr>
          <p:cNvPr id="101" name="Rectangle 74">
            <a:extLst>
              <a:ext uri="{FF2B5EF4-FFF2-40B4-BE49-F238E27FC236}">
                <a16:creationId xmlns:a16="http://schemas.microsoft.com/office/drawing/2014/main" id="{3F83AC1C-7A54-D143-832B-9024BA0935BE}"/>
              </a:ext>
            </a:extLst>
          </p:cNvPr>
          <p:cNvSpPr>
            <a:spLocks noChangeArrowheads="1"/>
          </p:cNvSpPr>
          <p:nvPr/>
        </p:nvSpPr>
        <p:spPr bwMode="auto">
          <a:xfrm>
            <a:off x="1359537" y="4489116"/>
            <a:ext cx="1383663" cy="75020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p>
            <a:r>
              <a:rPr lang="en-US" sz="1425" b="1">
                <a:latin typeface="Arial" charset="0"/>
                <a:cs typeface="Arial" charset="0"/>
              </a:rPr>
              <a:t>Mutations in the </a:t>
            </a:r>
            <a:r>
              <a:rPr lang="en-US" sz="1425">
                <a:latin typeface="Symbol" pitchFamily="2" charset="2"/>
                <a:cs typeface="Arial" charset="0"/>
              </a:rPr>
              <a:t>a</a:t>
            </a:r>
            <a:r>
              <a:rPr lang="en-US" sz="1425" b="1">
                <a:latin typeface="Arial" charset="0"/>
                <a:cs typeface="Arial" charset="0"/>
              </a:rPr>
              <a:t>-globin gene</a:t>
            </a:r>
          </a:p>
        </p:txBody>
      </p:sp>
      <p:sp>
        <p:nvSpPr>
          <p:cNvPr id="13" name="Left Bracket 12">
            <a:extLst>
              <a:ext uri="{FF2B5EF4-FFF2-40B4-BE49-F238E27FC236}">
                <a16:creationId xmlns:a16="http://schemas.microsoft.com/office/drawing/2014/main" id="{EF6C8641-C21E-9846-BFA7-69E0F170CAA1}"/>
              </a:ext>
            </a:extLst>
          </p:cNvPr>
          <p:cNvSpPr/>
          <p:nvPr/>
        </p:nvSpPr>
        <p:spPr bwMode="auto">
          <a:xfrm>
            <a:off x="2685008" y="1628523"/>
            <a:ext cx="171450" cy="1844945"/>
          </a:xfrm>
          <a:prstGeom prst="leftBracket">
            <a:avLst/>
          </a:prstGeom>
          <a:noFill/>
          <a:ln w="2857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200" b="1" i="1">
              <a:effectLst>
                <a:outerShdw blurRad="38100" dist="38100" dir="2700000" algn="tl">
                  <a:srgbClr val="000000">
                    <a:alpha val="43137"/>
                  </a:srgbClr>
                </a:outerShdw>
              </a:effectLst>
              <a:latin typeface="Abadi MT Condensed Light" pitchFamily="65" charset="0"/>
              <a:ea typeface="Osaka" pitchFamily="65" charset="-128"/>
              <a:cs typeface="Osaka" pitchFamily="65" charset="-128"/>
            </a:endParaRPr>
          </a:p>
        </p:txBody>
      </p:sp>
      <p:sp>
        <p:nvSpPr>
          <p:cNvPr id="102" name="Left Bracket 101">
            <a:extLst>
              <a:ext uri="{FF2B5EF4-FFF2-40B4-BE49-F238E27FC236}">
                <a16:creationId xmlns:a16="http://schemas.microsoft.com/office/drawing/2014/main" id="{F17AB572-6E74-6545-841B-350934AC3C8C}"/>
              </a:ext>
            </a:extLst>
          </p:cNvPr>
          <p:cNvSpPr/>
          <p:nvPr/>
        </p:nvSpPr>
        <p:spPr bwMode="auto">
          <a:xfrm>
            <a:off x="2685008" y="4068304"/>
            <a:ext cx="171450" cy="1281398"/>
          </a:xfrm>
          <a:prstGeom prst="leftBracket">
            <a:avLst/>
          </a:prstGeom>
          <a:noFill/>
          <a:ln w="2857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200" b="1" i="1">
              <a:effectLst>
                <a:outerShdw blurRad="38100" dist="38100" dir="2700000" algn="tl">
                  <a:srgbClr val="000000">
                    <a:alpha val="43137"/>
                  </a:srgbClr>
                </a:outerShdw>
              </a:effectLst>
              <a:latin typeface="Abadi MT Condensed Light" pitchFamily="65" charset="0"/>
              <a:ea typeface="Osaka" pitchFamily="65" charset="-128"/>
              <a:cs typeface="Osaka" pitchFamily="65" charset="-128"/>
            </a:endParaRPr>
          </a:p>
        </p:txBody>
      </p:sp>
      <p:sp>
        <p:nvSpPr>
          <p:cNvPr id="103" name="Line 70">
            <a:extLst>
              <a:ext uri="{FF2B5EF4-FFF2-40B4-BE49-F238E27FC236}">
                <a16:creationId xmlns:a16="http://schemas.microsoft.com/office/drawing/2014/main" id="{5FDC8B76-9C0E-BB42-95C4-B9E8F9114E10}"/>
              </a:ext>
            </a:extLst>
          </p:cNvPr>
          <p:cNvSpPr>
            <a:spLocks noChangeShapeType="1"/>
          </p:cNvSpPr>
          <p:nvPr/>
        </p:nvSpPr>
        <p:spPr bwMode="auto">
          <a:xfrm rot="16200000">
            <a:off x="4133850" y="3686438"/>
            <a:ext cx="0" cy="2400300"/>
          </a:xfrm>
          <a:prstGeom prst="line">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txBody>
          <a:bodyPr wrap="none" anchor="ctr"/>
          <a:lstStyle/>
          <a:p>
            <a:endParaRPr lang="en-US" sz="1425"/>
          </a:p>
        </p:txBody>
      </p:sp>
      <p:sp>
        <p:nvSpPr>
          <p:cNvPr id="104" name="Line 70">
            <a:extLst>
              <a:ext uri="{FF2B5EF4-FFF2-40B4-BE49-F238E27FC236}">
                <a16:creationId xmlns:a16="http://schemas.microsoft.com/office/drawing/2014/main" id="{06644D5E-CEB3-0145-9AA8-248130879AE9}"/>
              </a:ext>
            </a:extLst>
          </p:cNvPr>
          <p:cNvSpPr>
            <a:spLocks noChangeShapeType="1"/>
          </p:cNvSpPr>
          <p:nvPr/>
        </p:nvSpPr>
        <p:spPr bwMode="auto">
          <a:xfrm rot="16200000">
            <a:off x="4133850" y="892001"/>
            <a:ext cx="0" cy="2400300"/>
          </a:xfrm>
          <a:prstGeom prst="line">
            <a:avLst/>
          </a:prstGeom>
          <a:noFill/>
          <a:ln w="19050">
            <a:solidFill>
              <a:schemeClr val="tx1"/>
            </a:solidFill>
            <a:round/>
            <a:headEnd/>
            <a:tailEnd type="triangle" w="lg" len="med"/>
          </a:ln>
          <a:extLst>
            <a:ext uri="{909E8E84-426E-40dd-AFC4-6F175D3DCCD1}">
              <a14:hiddenFill xmlns:a14="http://schemas.microsoft.com/office/drawing/2010/main" xmlns="">
                <a:noFill/>
              </a14:hiddenFill>
            </a:ext>
          </a:extLst>
        </p:spPr>
        <p:txBody>
          <a:bodyPr wrap="none" anchor="ctr"/>
          <a:lstStyle/>
          <a:p>
            <a:endParaRPr lang="en-US" sz="1425"/>
          </a:p>
        </p:txBody>
      </p:sp>
      <p:pic>
        <p:nvPicPr>
          <p:cNvPr id="3" name="Picture 2" descr="104k_sphere_blue.png">
            <a:extLst>
              <a:ext uri="{FF2B5EF4-FFF2-40B4-BE49-F238E27FC236}">
                <a16:creationId xmlns:a16="http://schemas.microsoft.com/office/drawing/2014/main" id="{F6C84181-9513-430B-C0BE-4D98310F46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3200" y="4760622"/>
            <a:ext cx="301625" cy="301625"/>
          </a:xfrm>
          <a:prstGeom prst="rect">
            <a:avLst/>
          </a:prstGeom>
        </p:spPr>
      </p:pic>
      <p:sp>
        <p:nvSpPr>
          <p:cNvPr id="4" name="Oval 78">
            <a:extLst>
              <a:ext uri="{FF2B5EF4-FFF2-40B4-BE49-F238E27FC236}">
                <a16:creationId xmlns:a16="http://schemas.microsoft.com/office/drawing/2014/main" id="{E830B516-F769-92FC-A168-356FC97BA35F}"/>
              </a:ext>
            </a:extLst>
          </p:cNvPr>
          <p:cNvSpPr>
            <a:spLocks noChangeArrowheads="1"/>
          </p:cNvSpPr>
          <p:nvPr/>
        </p:nvSpPr>
        <p:spPr bwMode="auto">
          <a:xfrm>
            <a:off x="6513707" y="4758209"/>
            <a:ext cx="344293" cy="304038"/>
          </a:xfrm>
          <a:prstGeom prst="ellipse">
            <a:avLst/>
          </a:prstGeom>
          <a:noFill/>
          <a:ln w="9525">
            <a:noFill/>
            <a:round/>
            <a:headEnd/>
            <a:tailEnd/>
          </a:ln>
        </p:spPr>
        <p:txBody>
          <a:bodyPr wrap="none" anchor="ctr"/>
          <a:lstStyle/>
          <a:p>
            <a:pPr algn="ctr" eaLnBrk="0" hangingPunct="0"/>
            <a:r>
              <a:rPr lang="en-US" sz="1800">
                <a:latin typeface="Helvetica" charset="0"/>
                <a:cs typeface="Helvetica" charset="0"/>
                <a:sym typeface="Symbol" charset="0"/>
              </a:rPr>
              <a:t>ß</a:t>
            </a:r>
            <a:endParaRPr lang="en-US" sz="1425">
              <a:latin typeface="Helvetica" charset="0"/>
              <a:cs typeface="Helvetica" charset="0"/>
              <a:sym typeface="Symbol" charset="0"/>
            </a:endParaRPr>
          </a:p>
        </p:txBody>
      </p:sp>
      <p:pic>
        <p:nvPicPr>
          <p:cNvPr id="80" name="Picture 79" descr="105b_cube_green.png">
            <a:extLst>
              <a:ext uri="{FF2B5EF4-FFF2-40B4-BE49-F238E27FC236}">
                <a16:creationId xmlns:a16="http://schemas.microsoft.com/office/drawing/2014/main" id="{B7493E59-3648-B941-9CF1-EC185662F7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1281" y="4708979"/>
            <a:ext cx="336041" cy="168021"/>
          </a:xfrm>
          <a:prstGeom prst="rect">
            <a:avLst/>
          </a:prstGeom>
        </p:spPr>
      </p:pic>
      <p:sp>
        <p:nvSpPr>
          <p:cNvPr id="82" name="AutoShape 60">
            <a:extLst>
              <a:ext uri="{FF2B5EF4-FFF2-40B4-BE49-F238E27FC236}">
                <a16:creationId xmlns:a16="http://schemas.microsoft.com/office/drawing/2014/main" id="{4FABE13C-72E9-F248-9EB2-BB90B3EC024B}"/>
              </a:ext>
            </a:extLst>
          </p:cNvPr>
          <p:cNvSpPr>
            <a:spLocks noChangeArrowheads="1"/>
          </p:cNvSpPr>
          <p:nvPr/>
        </p:nvSpPr>
        <p:spPr bwMode="auto">
          <a:xfrm>
            <a:off x="6443282" y="4672974"/>
            <a:ext cx="324040" cy="240030"/>
          </a:xfrm>
          <a:prstGeom prst="plus">
            <a:avLst>
              <a:gd name="adj" fmla="val 25000"/>
            </a:avLst>
          </a:prstGeom>
          <a:noFill/>
          <a:ln w="9525">
            <a:noFill/>
            <a:miter lim="800000"/>
            <a:headEnd/>
            <a:tailEnd/>
          </a:ln>
        </p:spPr>
        <p:txBody>
          <a:bodyPr wrap="none" anchor="ctr"/>
          <a:lstStyle/>
          <a:p>
            <a:pPr algn="ctr"/>
            <a:r>
              <a:rPr lang="en-US" sz="1050" err="1">
                <a:latin typeface="Helvetica" charset="0"/>
                <a:cs typeface="Helvetica" charset="0"/>
              </a:rPr>
              <a:t>Heme</a:t>
            </a:r>
            <a:endParaRPr lang="en-US" sz="1050">
              <a:latin typeface="Helvetica" charset="0"/>
              <a:cs typeface="Helvetica" charset="0"/>
            </a:endParaRPr>
          </a:p>
        </p:txBody>
      </p:sp>
    </p:spTree>
    <p:extLst>
      <p:ext uri="{BB962C8B-B14F-4D97-AF65-F5344CB8AC3E}">
        <p14:creationId xmlns:p14="http://schemas.microsoft.com/office/powerpoint/2010/main" val="1222038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aphaemoglobin.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1249990"/>
            <a:ext cx="5372100" cy="4750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304800" y="2370015"/>
            <a:ext cx="2762250" cy="2380929"/>
          </a:xfrm>
          <a:solidFill>
            <a:schemeClr val="bg1"/>
          </a:solidFill>
        </p:spPr>
        <p:txBody>
          <a:bodyPr anchor="t">
            <a:normAutofit/>
          </a:bodyPr>
          <a:lstStyle/>
          <a:p>
            <a:r>
              <a:rPr lang="en-US" sz="1650">
                <a:latin typeface="Arial"/>
                <a:ea typeface="Osaka" charset="0"/>
                <a:cs typeface="Arial"/>
              </a:rPr>
              <a:t>Current estimates suggest that more than 300,000 children are born each year with hemoglobinopathies (250 million people worldwide carry mutations in globin genes; ~5 million of patients). </a:t>
            </a:r>
          </a:p>
        </p:txBody>
      </p:sp>
      <p:sp>
        <p:nvSpPr>
          <p:cNvPr id="10" name="Text Box 1058"/>
          <p:cNvSpPr txBox="1">
            <a:spLocks noChangeArrowheads="1"/>
          </p:cNvSpPr>
          <p:nvPr/>
        </p:nvSpPr>
        <p:spPr bwMode="auto">
          <a:xfrm>
            <a:off x="337457" y="6287100"/>
            <a:ext cx="404079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r>
              <a:rPr lang="en-GB" b="1">
                <a:solidFill>
                  <a:srgbClr val="072B62"/>
                </a:solidFill>
                <a:latin typeface="Calibri" panose="020F0502020204030204" pitchFamily="34" charset="0"/>
                <a:cs typeface="Calibri" panose="020F0502020204030204" pitchFamily="34" charset="0"/>
              </a:rPr>
              <a:t>Weatherall, Blood Reviews, 2011; ASH; CDC</a:t>
            </a:r>
            <a:endParaRPr lang="en-US" b="1">
              <a:solidFill>
                <a:srgbClr val="072B62"/>
              </a:solidFill>
              <a:latin typeface="Calibri" panose="020F0502020204030204" pitchFamily="34" charset="0"/>
              <a:cs typeface="Calibri" panose="020F0502020204030204" pitchFamily="34" charset="0"/>
            </a:endParaRPr>
          </a:p>
        </p:txBody>
      </p:sp>
      <p:sp>
        <p:nvSpPr>
          <p:cNvPr id="11" name="Title 1"/>
          <p:cNvSpPr txBox="1">
            <a:spLocks/>
          </p:cNvSpPr>
          <p:nvPr/>
        </p:nvSpPr>
        <p:spPr bwMode="auto">
          <a:xfrm>
            <a:off x="-1068" y="206827"/>
            <a:ext cx="9144000" cy="97155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pitchFamily="65" charset="0"/>
                <a:ea typeface="Osaka" pitchFamily="65" charset="-128"/>
                <a:cs typeface="Osaka" pitchFamily="65" charset="-128"/>
              </a:defRPr>
            </a:lvl2pPr>
            <a:lvl3pPr algn="ctr" rtl="0" eaLnBrk="1" fontAlgn="base" hangingPunct="1">
              <a:spcBef>
                <a:spcPct val="0"/>
              </a:spcBef>
              <a:spcAft>
                <a:spcPct val="0"/>
              </a:spcAft>
              <a:defRPr sz="4400">
                <a:solidFill>
                  <a:schemeClr val="tx2"/>
                </a:solidFill>
                <a:latin typeface="Times" pitchFamily="65" charset="0"/>
                <a:ea typeface="Osaka" pitchFamily="65" charset="-128"/>
                <a:cs typeface="Osaka" pitchFamily="65" charset="-128"/>
              </a:defRPr>
            </a:lvl3pPr>
            <a:lvl4pPr algn="ctr" rtl="0" eaLnBrk="1" fontAlgn="base" hangingPunct="1">
              <a:spcBef>
                <a:spcPct val="0"/>
              </a:spcBef>
              <a:spcAft>
                <a:spcPct val="0"/>
              </a:spcAft>
              <a:defRPr sz="4400">
                <a:solidFill>
                  <a:schemeClr val="tx2"/>
                </a:solidFill>
                <a:latin typeface="Times" pitchFamily="65" charset="0"/>
                <a:ea typeface="Osaka" pitchFamily="65" charset="-128"/>
                <a:cs typeface="Osaka" pitchFamily="65" charset="-128"/>
              </a:defRPr>
            </a:lvl4pPr>
            <a:lvl5pPr algn="ctr" rtl="0" eaLnBrk="1" fontAlgn="base" hangingPunct="1">
              <a:spcBef>
                <a:spcPct val="0"/>
              </a:spcBef>
              <a:spcAft>
                <a:spcPct val="0"/>
              </a:spcAft>
              <a:defRPr sz="4400">
                <a:solidFill>
                  <a:schemeClr val="tx2"/>
                </a:solidFill>
                <a:latin typeface="Times" pitchFamily="65" charset="0"/>
                <a:ea typeface="Osaka" pitchFamily="65" charset="-128"/>
                <a:cs typeface="Osaka" pitchFamily="65" charset="-128"/>
              </a:defRPr>
            </a:lvl5pPr>
            <a:lvl6pPr marL="457200" algn="ctr" rtl="0" eaLnBrk="1" fontAlgn="base" hangingPunct="1">
              <a:spcBef>
                <a:spcPct val="0"/>
              </a:spcBef>
              <a:spcAft>
                <a:spcPct val="0"/>
              </a:spcAft>
              <a:defRPr sz="4400">
                <a:solidFill>
                  <a:schemeClr val="tx2"/>
                </a:solidFill>
                <a:latin typeface="Times" pitchFamily="65" charset="0"/>
                <a:ea typeface="Osaka" pitchFamily="65" charset="-128"/>
                <a:cs typeface="Osaka" pitchFamily="65" charset="-128"/>
              </a:defRPr>
            </a:lvl6pPr>
            <a:lvl7pPr marL="914400" algn="ctr" rtl="0" eaLnBrk="1" fontAlgn="base" hangingPunct="1">
              <a:spcBef>
                <a:spcPct val="0"/>
              </a:spcBef>
              <a:spcAft>
                <a:spcPct val="0"/>
              </a:spcAft>
              <a:defRPr sz="4400">
                <a:solidFill>
                  <a:schemeClr val="tx2"/>
                </a:solidFill>
                <a:latin typeface="Times" pitchFamily="65" charset="0"/>
                <a:ea typeface="Osaka" pitchFamily="65" charset="-128"/>
                <a:cs typeface="Osaka" pitchFamily="65" charset="-128"/>
              </a:defRPr>
            </a:lvl7pPr>
            <a:lvl8pPr marL="1371600" algn="ctr" rtl="0" eaLnBrk="1" fontAlgn="base" hangingPunct="1">
              <a:spcBef>
                <a:spcPct val="0"/>
              </a:spcBef>
              <a:spcAft>
                <a:spcPct val="0"/>
              </a:spcAft>
              <a:defRPr sz="4400">
                <a:solidFill>
                  <a:schemeClr val="tx2"/>
                </a:solidFill>
                <a:latin typeface="Times" pitchFamily="65" charset="0"/>
                <a:ea typeface="Osaka" pitchFamily="65" charset="-128"/>
                <a:cs typeface="Osaka" pitchFamily="65" charset="-128"/>
              </a:defRPr>
            </a:lvl8pPr>
            <a:lvl9pPr marL="1828800" algn="ctr" rtl="0" eaLnBrk="1" fontAlgn="base" hangingPunct="1">
              <a:spcBef>
                <a:spcPct val="0"/>
              </a:spcBef>
              <a:spcAft>
                <a:spcPct val="0"/>
              </a:spcAft>
              <a:defRPr sz="4400">
                <a:solidFill>
                  <a:schemeClr val="tx2"/>
                </a:solidFill>
                <a:latin typeface="Times" pitchFamily="65" charset="0"/>
                <a:ea typeface="Osaka" pitchFamily="65" charset="-128"/>
                <a:cs typeface="Osaka" pitchFamily="65" charset="-128"/>
              </a:defRPr>
            </a:lvl9pPr>
          </a:lstStyle>
          <a:p>
            <a:r>
              <a:rPr lang="en-US" sz="3200" b="1">
                <a:solidFill>
                  <a:srgbClr val="16386D"/>
                </a:solidFill>
                <a:latin typeface="Arial"/>
                <a:ea typeface="Osaka" charset="0"/>
                <a:cs typeface="Arial"/>
              </a:rPr>
              <a:t>Hemoglobinopathies: frequency and geographical distribution </a:t>
            </a:r>
          </a:p>
        </p:txBody>
      </p:sp>
      <p:sp>
        <p:nvSpPr>
          <p:cNvPr id="12" name="Rectangle 201"/>
          <p:cNvSpPr>
            <a:spLocks noChangeArrowheads="1"/>
          </p:cNvSpPr>
          <p:nvPr/>
        </p:nvSpPr>
        <p:spPr bwMode="auto">
          <a:xfrm>
            <a:off x="3703027" y="5753722"/>
            <a:ext cx="1140056" cy="311624"/>
          </a:xfrm>
          <a:prstGeom prst="rect">
            <a:avLst/>
          </a:prstGeom>
          <a:noFill/>
          <a:ln w="28575">
            <a:noFill/>
            <a:miter lim="800000"/>
            <a:headEnd/>
            <a:tailEnd/>
          </a:ln>
          <a:effectLst/>
        </p:spPr>
        <p:txBody>
          <a:bodyPr wrap="none">
            <a:spAutoFit/>
          </a:bodyPr>
          <a:lstStyle/>
          <a:p>
            <a:pPr algn="ctr">
              <a:defRPr/>
            </a:pPr>
            <a:r>
              <a:rPr lang="en-US" sz="1425" b="1">
                <a:latin typeface="Arial"/>
                <a:cs typeface="Arial"/>
              </a:rPr>
              <a:t>From WHO</a:t>
            </a:r>
          </a:p>
        </p:txBody>
      </p:sp>
    </p:spTree>
    <p:extLst>
      <p:ext uri="{BB962C8B-B14F-4D97-AF65-F5344CB8AC3E}">
        <p14:creationId xmlns:p14="http://schemas.microsoft.com/office/powerpoint/2010/main" val="2620571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tables in front of a large screen&#10;&#10;Description automatically generated">
            <a:extLst>
              <a:ext uri="{FF2B5EF4-FFF2-40B4-BE49-F238E27FC236}">
                <a16:creationId xmlns:a16="http://schemas.microsoft.com/office/drawing/2014/main" id="{3CE7278E-7F8B-B849-C488-1582EE1D80FF}"/>
              </a:ext>
            </a:extLst>
          </p:cNvPr>
          <p:cNvPicPr>
            <a:picLocks noChangeAspect="1"/>
          </p:cNvPicPr>
          <p:nvPr/>
        </p:nvPicPr>
        <p:blipFill rotWithShape="1">
          <a:blip r:embed="rId3">
            <a:extLst>
              <a:ext uri="{28A0092B-C50C-407E-A947-70E740481C1C}">
                <a14:useLocalDpi xmlns:a14="http://schemas.microsoft.com/office/drawing/2010/main" val="0"/>
              </a:ext>
            </a:extLst>
          </a:blip>
          <a:srcRect t="21240"/>
          <a:stretch/>
        </p:blipFill>
        <p:spPr>
          <a:xfrm>
            <a:off x="4855705" y="4038600"/>
            <a:ext cx="4891152" cy="2889225"/>
          </a:xfrm>
          <a:prstGeom prst="rect">
            <a:avLst/>
          </a:prstGeom>
        </p:spPr>
      </p:pic>
      <p:pic>
        <p:nvPicPr>
          <p:cNvPr id="6" name="Picture 5" descr="A blue and red rectangular sign with white text&#10;&#10;Description automatically generated">
            <a:extLst>
              <a:ext uri="{FF2B5EF4-FFF2-40B4-BE49-F238E27FC236}">
                <a16:creationId xmlns:a16="http://schemas.microsoft.com/office/drawing/2014/main" id="{9A8B3541-6985-298E-42C1-E9A47424B1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4038600"/>
            <a:ext cx="5033505" cy="2819400"/>
          </a:xfrm>
          <a:prstGeom prst="rect">
            <a:avLst/>
          </a:prstGeom>
        </p:spPr>
      </p:pic>
      <p:pic>
        <p:nvPicPr>
          <p:cNvPr id="19" name="Picture 18" descr="A person in blue gloves holding a bag of blood&#10;&#10;Description automatically generated">
            <a:extLst>
              <a:ext uri="{FF2B5EF4-FFF2-40B4-BE49-F238E27FC236}">
                <a16:creationId xmlns:a16="http://schemas.microsoft.com/office/drawing/2014/main" id="{22C30532-64AA-9346-6015-DEC27716FB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1600200"/>
            <a:ext cx="3505303" cy="2300967"/>
          </a:xfrm>
          <a:prstGeom prst="rect">
            <a:avLst/>
          </a:prstGeom>
        </p:spPr>
      </p:pic>
      <p:sp>
        <p:nvSpPr>
          <p:cNvPr id="20" name="TextBox 19">
            <a:extLst>
              <a:ext uri="{FF2B5EF4-FFF2-40B4-BE49-F238E27FC236}">
                <a16:creationId xmlns:a16="http://schemas.microsoft.com/office/drawing/2014/main" id="{F78F6FCA-40F5-41E7-25AB-DEDA064AEE8E}"/>
              </a:ext>
            </a:extLst>
          </p:cNvPr>
          <p:cNvSpPr txBox="1"/>
          <p:nvPr/>
        </p:nvSpPr>
        <p:spPr>
          <a:xfrm>
            <a:off x="4179594" y="1143000"/>
            <a:ext cx="915635" cy="523220"/>
          </a:xfrm>
          <a:prstGeom prst="rect">
            <a:avLst/>
          </a:prstGeom>
          <a:noFill/>
        </p:spPr>
        <p:txBody>
          <a:bodyPr wrap="none" rtlCol="0">
            <a:spAutoFit/>
          </a:bodyPr>
          <a:lstStyle/>
          <a:p>
            <a:r>
              <a:rPr lang="en-US" sz="2800" b="1" dirty="0"/>
              <a:t>2022</a:t>
            </a:r>
          </a:p>
        </p:txBody>
      </p:sp>
      <p:pic>
        <p:nvPicPr>
          <p:cNvPr id="24" name="Picture 23" descr="A black and white text&#10;&#10;Description automatically generated">
            <a:extLst>
              <a:ext uri="{FF2B5EF4-FFF2-40B4-BE49-F238E27FC236}">
                <a16:creationId xmlns:a16="http://schemas.microsoft.com/office/drawing/2014/main" id="{410D1F9F-6300-7AC4-DBE9-5DA0E45688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49941"/>
            <a:ext cx="3033747" cy="1578727"/>
          </a:xfrm>
          <a:prstGeom prst="rect">
            <a:avLst/>
          </a:prstGeom>
        </p:spPr>
      </p:pic>
      <p:sp>
        <p:nvSpPr>
          <p:cNvPr id="25" name="TextBox 24">
            <a:extLst>
              <a:ext uri="{FF2B5EF4-FFF2-40B4-BE49-F238E27FC236}">
                <a16:creationId xmlns:a16="http://schemas.microsoft.com/office/drawing/2014/main" id="{9BFF429D-210B-DB7B-F333-9E1AB5B443E5}"/>
              </a:ext>
            </a:extLst>
          </p:cNvPr>
          <p:cNvSpPr txBox="1"/>
          <p:nvPr/>
        </p:nvSpPr>
        <p:spPr>
          <a:xfrm>
            <a:off x="2743200" y="0"/>
            <a:ext cx="915635" cy="523220"/>
          </a:xfrm>
          <a:prstGeom prst="rect">
            <a:avLst/>
          </a:prstGeom>
          <a:noFill/>
        </p:spPr>
        <p:txBody>
          <a:bodyPr wrap="none" rtlCol="0">
            <a:spAutoFit/>
          </a:bodyPr>
          <a:lstStyle/>
          <a:p>
            <a:r>
              <a:rPr lang="en-US" sz="2800" b="1" dirty="0"/>
              <a:t>2000</a:t>
            </a:r>
          </a:p>
        </p:txBody>
      </p:sp>
      <p:pic>
        <p:nvPicPr>
          <p:cNvPr id="28" name="Picture 27" descr="A close up of a sign&#10;&#10;Description automatically generated">
            <a:extLst>
              <a:ext uri="{FF2B5EF4-FFF2-40B4-BE49-F238E27FC236}">
                <a16:creationId xmlns:a16="http://schemas.microsoft.com/office/drawing/2014/main" id="{830B20CB-29C5-CCB2-8D58-30DA50C14B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0250" y="304800"/>
            <a:ext cx="3333750" cy="1682056"/>
          </a:xfrm>
          <a:prstGeom prst="rect">
            <a:avLst/>
          </a:prstGeom>
        </p:spPr>
      </p:pic>
      <p:pic>
        <p:nvPicPr>
          <p:cNvPr id="30" name="Picture 29">
            <a:extLst>
              <a:ext uri="{FF2B5EF4-FFF2-40B4-BE49-F238E27FC236}">
                <a16:creationId xmlns:a16="http://schemas.microsoft.com/office/drawing/2014/main" id="{35051884-0B03-6E8C-DE9F-73EB2CD602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3450" y="11455"/>
            <a:ext cx="2825750" cy="229115"/>
          </a:xfrm>
          <a:prstGeom prst="rect">
            <a:avLst/>
          </a:prstGeom>
        </p:spPr>
      </p:pic>
      <p:sp>
        <p:nvSpPr>
          <p:cNvPr id="31" name="TextBox 30">
            <a:extLst>
              <a:ext uri="{FF2B5EF4-FFF2-40B4-BE49-F238E27FC236}">
                <a16:creationId xmlns:a16="http://schemas.microsoft.com/office/drawing/2014/main" id="{FBAD2D5B-6F24-419A-7739-43221131CBA2}"/>
              </a:ext>
            </a:extLst>
          </p:cNvPr>
          <p:cNvSpPr txBox="1"/>
          <p:nvPr/>
        </p:nvSpPr>
        <p:spPr>
          <a:xfrm>
            <a:off x="4949896" y="0"/>
            <a:ext cx="915635" cy="523220"/>
          </a:xfrm>
          <a:prstGeom prst="rect">
            <a:avLst/>
          </a:prstGeom>
          <a:noFill/>
        </p:spPr>
        <p:txBody>
          <a:bodyPr wrap="none" rtlCol="0">
            <a:spAutoFit/>
          </a:bodyPr>
          <a:lstStyle/>
          <a:p>
            <a:r>
              <a:rPr lang="en-US" sz="2800" b="1" dirty="0"/>
              <a:t>2001</a:t>
            </a:r>
          </a:p>
        </p:txBody>
      </p:sp>
      <p:sp>
        <p:nvSpPr>
          <p:cNvPr id="32" name="TextBox 31">
            <a:extLst>
              <a:ext uri="{FF2B5EF4-FFF2-40B4-BE49-F238E27FC236}">
                <a16:creationId xmlns:a16="http://schemas.microsoft.com/office/drawing/2014/main" id="{D54C13E3-B9C7-0126-FF16-34389DDE2937}"/>
              </a:ext>
            </a:extLst>
          </p:cNvPr>
          <p:cNvSpPr txBox="1"/>
          <p:nvPr/>
        </p:nvSpPr>
        <p:spPr>
          <a:xfrm>
            <a:off x="4179594" y="3968775"/>
            <a:ext cx="915635" cy="523220"/>
          </a:xfrm>
          <a:prstGeom prst="rect">
            <a:avLst/>
          </a:prstGeom>
          <a:solidFill>
            <a:schemeClr val="tx1"/>
          </a:solidFill>
        </p:spPr>
        <p:txBody>
          <a:bodyPr wrap="none" rtlCol="0">
            <a:spAutoFit/>
          </a:bodyPr>
          <a:lstStyle/>
          <a:p>
            <a:r>
              <a:rPr lang="en-US" sz="2800" b="1" dirty="0">
                <a:solidFill>
                  <a:schemeClr val="bg1"/>
                </a:solidFill>
              </a:rPr>
              <a:t>2023</a:t>
            </a:r>
          </a:p>
        </p:txBody>
      </p:sp>
    </p:spTree>
    <p:extLst>
      <p:ext uri="{BB962C8B-B14F-4D97-AF65-F5344CB8AC3E}">
        <p14:creationId xmlns:p14="http://schemas.microsoft.com/office/powerpoint/2010/main" val="1537045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B48-978E-D5D6-7717-DF41C8CA1103}"/>
              </a:ext>
            </a:extLst>
          </p:cNvPr>
          <p:cNvSpPr>
            <a:spLocks noGrp="1"/>
          </p:cNvSpPr>
          <p:nvPr>
            <p:ph type="title"/>
          </p:nvPr>
        </p:nvSpPr>
        <p:spPr>
          <a:xfrm>
            <a:off x="469761" y="2642700"/>
            <a:ext cx="8272212" cy="1013800"/>
          </a:xfrm>
        </p:spPr>
        <p:txBody>
          <a:bodyPr>
            <a:normAutofit/>
          </a:bodyPr>
          <a:lstStyle/>
          <a:p>
            <a:pPr algn="ctr"/>
            <a:r>
              <a:rPr lang="en-US" sz="3600" dirty="0"/>
              <a:t>From Pavia to New York (1997)</a:t>
            </a:r>
          </a:p>
        </p:txBody>
      </p:sp>
    </p:spTree>
    <p:extLst>
      <p:ext uri="{BB962C8B-B14F-4D97-AF65-F5344CB8AC3E}">
        <p14:creationId xmlns:p14="http://schemas.microsoft.com/office/powerpoint/2010/main" val="1181045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9297"/>
            <a:ext cx="9143999" cy="975127"/>
          </a:xfrm>
        </p:spPr>
        <p:txBody>
          <a:bodyPr>
            <a:noAutofit/>
          </a:bodyPr>
          <a:lstStyle/>
          <a:p>
            <a:pPr algn="ctr"/>
            <a:r>
              <a:rPr lang="en-US" sz="3200" b="1" dirty="0">
                <a:solidFill>
                  <a:schemeClr val="tx2">
                    <a:lumMod val="75000"/>
                  </a:schemeClr>
                </a:solidFill>
                <a:latin typeface="Arial" panose="020B0604020202020204" pitchFamily="34" charset="0"/>
                <a:cs typeface="Arial" panose="020B0604020202020204" pitchFamily="34" charset="0"/>
              </a:rPr>
              <a:t>Globin gene organization and expression</a:t>
            </a:r>
            <a:br>
              <a:rPr lang="en-US" sz="3200" b="1" dirty="0">
                <a:solidFill>
                  <a:schemeClr val="tx2">
                    <a:lumMod val="75000"/>
                  </a:schemeClr>
                </a:solidFill>
                <a:latin typeface="Arial" panose="020B0604020202020204" pitchFamily="34" charset="0"/>
                <a:cs typeface="Arial" panose="020B0604020202020204" pitchFamily="34" charset="0"/>
              </a:rPr>
            </a:br>
            <a:r>
              <a:rPr lang="en-US" sz="3200" b="1" dirty="0">
                <a:solidFill>
                  <a:schemeClr val="tx2">
                    <a:lumMod val="75000"/>
                  </a:schemeClr>
                </a:solidFill>
                <a:latin typeface="Arial" panose="020B0604020202020204" pitchFamily="34" charset="0"/>
                <a:cs typeface="Arial" panose="020B0604020202020204" pitchFamily="34" charset="0"/>
              </a:rPr>
              <a:t>Human</a:t>
            </a:r>
          </a:p>
        </p:txBody>
      </p:sp>
      <p:pic>
        <p:nvPicPr>
          <p:cNvPr id="7" name="Picture 6"/>
          <p:cNvPicPr>
            <a:picLocks noChangeAspect="1"/>
          </p:cNvPicPr>
          <p:nvPr/>
        </p:nvPicPr>
        <p:blipFill rotWithShape="1">
          <a:blip r:embed="rId3"/>
          <a:srcRect t="8827"/>
          <a:stretch/>
        </p:blipFill>
        <p:spPr>
          <a:xfrm>
            <a:off x="3507549" y="1270637"/>
            <a:ext cx="5528691" cy="2691763"/>
          </a:xfrm>
          <a:prstGeom prst="rect">
            <a:avLst/>
          </a:prstGeom>
        </p:spPr>
      </p:pic>
      <p:sp>
        <p:nvSpPr>
          <p:cNvPr id="9" name="TextBox 8"/>
          <p:cNvSpPr txBox="1"/>
          <p:nvPr/>
        </p:nvSpPr>
        <p:spPr>
          <a:xfrm>
            <a:off x="335930" y="4028410"/>
            <a:ext cx="8330370" cy="2072362"/>
          </a:xfrm>
          <a:prstGeom prst="rect">
            <a:avLst/>
          </a:prstGeom>
          <a:noFill/>
        </p:spPr>
        <p:txBody>
          <a:bodyPr wrap="square" rtlCol="0">
            <a:spAutoFit/>
          </a:bodyPr>
          <a:lstStyle/>
          <a:p>
            <a:pPr marL="180837" indent="-180837">
              <a:spcAft>
                <a:spcPts val="45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The </a:t>
            </a:r>
            <a:r>
              <a:rPr lang="en-US" sz="1600" b="1" dirty="0">
                <a:latin typeface="Symbol" pitchFamily="2" charset="2"/>
                <a:cs typeface="Arial" panose="020B0604020202020204" pitchFamily="34" charset="0"/>
              </a:rPr>
              <a:t>g</a:t>
            </a:r>
            <a:r>
              <a:rPr lang="en-US" sz="1600" b="1" dirty="0">
                <a:latin typeface="Arial" panose="020B0604020202020204" pitchFamily="34" charset="0"/>
                <a:cs typeface="Arial" panose="020B0604020202020204" pitchFamily="34" charset="0"/>
              </a:rPr>
              <a:t>-globin and </a:t>
            </a:r>
            <a:r>
              <a:rPr lang="en-US" sz="1600" b="1" dirty="0" err="1">
                <a:latin typeface="Arial" panose="020B0604020202020204" pitchFamily="34" charset="0"/>
                <a:cs typeface="Arial" panose="020B0604020202020204" pitchFamily="34" charset="0"/>
              </a:rPr>
              <a:t>ß</a:t>
            </a:r>
            <a:r>
              <a:rPr lang="en-US" sz="1600" b="1" dirty="0">
                <a:latin typeface="Arial" panose="020B0604020202020204" pitchFamily="34" charset="0"/>
                <a:cs typeface="Arial" panose="020B0604020202020204" pitchFamily="34" charset="0"/>
              </a:rPr>
              <a:t>-globin genes are on chromosome 11</a:t>
            </a:r>
          </a:p>
          <a:p>
            <a:pPr marL="180837" indent="-180837">
              <a:spcAft>
                <a:spcPts val="450"/>
              </a:spcAft>
              <a:buFont typeface="Arial" panose="020B0604020202020204" pitchFamily="34" charset="0"/>
              <a:buChar char="•"/>
            </a:pPr>
            <a:r>
              <a:rPr lang="en-US" sz="1600" b="1" dirty="0">
                <a:latin typeface="Symbol" pitchFamily="2" charset="2"/>
                <a:cs typeface="Arial" panose="020B0604020202020204" pitchFamily="34" charset="0"/>
              </a:rPr>
              <a:t>g</a:t>
            </a:r>
            <a:r>
              <a:rPr lang="en-US" sz="1600" b="1" dirty="0">
                <a:latin typeface="Arial" panose="020B0604020202020204" pitchFamily="34" charset="0"/>
                <a:cs typeface="Arial" panose="020B0604020202020204" pitchFamily="34" charset="0"/>
              </a:rPr>
              <a:t>-globin is expressed from early on in development and switched off after birth, when </a:t>
            </a:r>
            <a:r>
              <a:rPr lang="en-US" sz="1600" b="1" dirty="0" err="1">
                <a:latin typeface="Arial" panose="020B0604020202020204" pitchFamily="34" charset="0"/>
                <a:cs typeface="Arial" panose="020B0604020202020204" pitchFamily="34" charset="0"/>
              </a:rPr>
              <a:t>ß</a:t>
            </a:r>
            <a:r>
              <a:rPr lang="en-US" sz="1600" b="1" dirty="0">
                <a:latin typeface="Arial" panose="020B0604020202020204" pitchFamily="34" charset="0"/>
                <a:cs typeface="Arial" panose="020B0604020202020204" pitchFamily="34" charset="0"/>
              </a:rPr>
              <a:t>-globin is activated</a:t>
            </a:r>
          </a:p>
          <a:p>
            <a:pPr marL="180837" indent="-180837">
              <a:spcAft>
                <a:spcPts val="45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There are two genes coding for </a:t>
            </a:r>
            <a:r>
              <a:rPr lang="en-US" sz="1600" b="1" dirty="0">
                <a:latin typeface="Symbol" pitchFamily="2" charset="2"/>
                <a:cs typeface="Arial" panose="020B0604020202020204" pitchFamily="34" charset="0"/>
              </a:rPr>
              <a:t>a</a:t>
            </a:r>
            <a:r>
              <a:rPr lang="en-US" sz="1600" b="1" dirty="0">
                <a:latin typeface="Arial" panose="020B0604020202020204" pitchFamily="34" charset="0"/>
                <a:cs typeface="Arial" panose="020B0604020202020204" pitchFamily="34" charset="0"/>
              </a:rPr>
              <a:t>-globin on human chromosome 16</a:t>
            </a:r>
          </a:p>
          <a:p>
            <a:pPr marL="180837" indent="-180837">
              <a:spcAft>
                <a:spcPts val="45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Between homologous chromosomes there are four copies of the </a:t>
            </a:r>
            <a:r>
              <a:rPr lang="en-US" sz="1600" b="1" dirty="0">
                <a:latin typeface="Symbol" pitchFamily="2" charset="2"/>
                <a:cs typeface="Arial" panose="020B0604020202020204" pitchFamily="34" charset="0"/>
              </a:rPr>
              <a:t>a</a:t>
            </a:r>
            <a:r>
              <a:rPr lang="en-US" sz="1600" b="1" dirty="0">
                <a:latin typeface="Arial" panose="020B0604020202020204" pitchFamily="34" charset="0"/>
                <a:cs typeface="Arial" panose="020B0604020202020204" pitchFamily="34" charset="0"/>
              </a:rPr>
              <a:t>-globin gene</a:t>
            </a:r>
          </a:p>
          <a:p>
            <a:pPr marL="180837" indent="-180837">
              <a:spcAft>
                <a:spcPts val="450"/>
              </a:spcAft>
              <a:buFont typeface="Arial" panose="020B0604020202020204" pitchFamily="34" charset="0"/>
              <a:buChar char="•"/>
            </a:pPr>
            <a:r>
              <a:rPr lang="en-US" sz="1600" b="1" dirty="0">
                <a:latin typeface="Symbol" pitchFamily="2" charset="2"/>
                <a:cs typeface="Arial" panose="020B0604020202020204" pitchFamily="34" charset="0"/>
              </a:rPr>
              <a:t>a</a:t>
            </a:r>
            <a:r>
              <a:rPr lang="en-US" sz="1600" b="1" dirty="0">
                <a:latin typeface="Arial" panose="020B0604020202020204" pitchFamily="34" charset="0"/>
                <a:cs typeface="Arial" panose="020B0604020202020204" pitchFamily="34" charset="0"/>
              </a:rPr>
              <a:t>-globin is expressed from early on in development (following cessation of </a:t>
            </a:r>
            <a:r>
              <a:rPr lang="en-US" sz="1600" b="1" dirty="0">
                <a:latin typeface="Symbol" pitchFamily="2" charset="2"/>
                <a:cs typeface="Arial" panose="020B0604020202020204" pitchFamily="34" charset="0"/>
              </a:rPr>
              <a:t>z</a:t>
            </a:r>
            <a:r>
              <a:rPr lang="en-US" sz="1600" b="1" dirty="0">
                <a:latin typeface="Arial" panose="020B0604020202020204" pitchFamily="34" charset="0"/>
                <a:cs typeface="Arial" panose="020B0604020202020204" pitchFamily="34" charset="0"/>
              </a:rPr>
              <a:t>-globin production)</a:t>
            </a:r>
          </a:p>
        </p:txBody>
      </p:sp>
      <p:sp>
        <p:nvSpPr>
          <p:cNvPr id="10" name="TextBox 9">
            <a:extLst>
              <a:ext uri="{FF2B5EF4-FFF2-40B4-BE49-F238E27FC236}">
                <a16:creationId xmlns:a16="http://schemas.microsoft.com/office/drawing/2014/main" id="{930C45C7-B1ED-4489-87E0-3F7942AA2D85}"/>
              </a:ext>
            </a:extLst>
          </p:cNvPr>
          <p:cNvSpPr txBox="1"/>
          <p:nvPr/>
        </p:nvSpPr>
        <p:spPr>
          <a:xfrm>
            <a:off x="385005" y="6302369"/>
            <a:ext cx="1824199"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Taher et al. 2017</a:t>
            </a:r>
          </a:p>
        </p:txBody>
      </p:sp>
      <p:sp>
        <p:nvSpPr>
          <p:cNvPr id="21" name="Line 120">
            <a:extLst>
              <a:ext uri="{FF2B5EF4-FFF2-40B4-BE49-F238E27FC236}">
                <a16:creationId xmlns:a16="http://schemas.microsoft.com/office/drawing/2014/main" id="{BE31961B-932B-D345-AF75-713DAEB9AF5E}"/>
              </a:ext>
            </a:extLst>
          </p:cNvPr>
          <p:cNvSpPr>
            <a:spLocks noChangeShapeType="1"/>
          </p:cNvSpPr>
          <p:nvPr/>
        </p:nvSpPr>
        <p:spPr bwMode="auto">
          <a:xfrm flipH="1">
            <a:off x="3137277" y="2728742"/>
            <a:ext cx="151209" cy="0"/>
          </a:xfrm>
          <a:prstGeom prst="line">
            <a:avLst/>
          </a:prstGeom>
          <a:noFill/>
          <a:ln w="19050">
            <a:solidFill>
              <a:srgbClr val="000000"/>
            </a:solidFill>
            <a:round/>
            <a:headEnd/>
            <a:tailEnd/>
          </a:ln>
          <a:effectLst/>
        </p:spPr>
        <p:txBody>
          <a:bodyPr wrap="none" anchor="ctr"/>
          <a:lstStyle/>
          <a:p>
            <a:pPr>
              <a:defRPr/>
            </a:pPr>
            <a:endParaRPr lang="en-US" sz="1425">
              <a:latin typeface="Abadi MT Condensed Light" pitchFamily="73" charset="0"/>
            </a:endParaRPr>
          </a:p>
        </p:txBody>
      </p:sp>
      <p:sp>
        <p:nvSpPr>
          <p:cNvPr id="22" name="Line 121">
            <a:extLst>
              <a:ext uri="{FF2B5EF4-FFF2-40B4-BE49-F238E27FC236}">
                <a16:creationId xmlns:a16="http://schemas.microsoft.com/office/drawing/2014/main" id="{3C8D67AE-1228-DD41-9E3A-AB6930232384}"/>
              </a:ext>
            </a:extLst>
          </p:cNvPr>
          <p:cNvSpPr>
            <a:spLocks noChangeShapeType="1"/>
          </p:cNvSpPr>
          <p:nvPr/>
        </p:nvSpPr>
        <p:spPr bwMode="auto">
          <a:xfrm flipH="1">
            <a:off x="3288486" y="2716836"/>
            <a:ext cx="0" cy="23813"/>
          </a:xfrm>
          <a:prstGeom prst="line">
            <a:avLst/>
          </a:prstGeom>
          <a:noFill/>
          <a:ln w="19050">
            <a:solidFill>
              <a:srgbClr val="000000"/>
            </a:solidFill>
            <a:round/>
            <a:headEnd/>
            <a:tailEnd/>
          </a:ln>
          <a:effectLst/>
        </p:spPr>
        <p:txBody>
          <a:bodyPr wrap="none" anchor="ctr"/>
          <a:lstStyle/>
          <a:p>
            <a:pPr>
              <a:defRPr/>
            </a:pPr>
            <a:endParaRPr lang="en-US" sz="1425">
              <a:latin typeface="Abadi MT Condensed Light" pitchFamily="73" charset="0"/>
            </a:endParaRPr>
          </a:p>
        </p:txBody>
      </p:sp>
      <p:sp>
        <p:nvSpPr>
          <p:cNvPr id="23" name="Line 122">
            <a:extLst>
              <a:ext uri="{FF2B5EF4-FFF2-40B4-BE49-F238E27FC236}">
                <a16:creationId xmlns:a16="http://schemas.microsoft.com/office/drawing/2014/main" id="{AD8EF31E-0356-8A40-B8B2-1D6BCDC39CAB}"/>
              </a:ext>
            </a:extLst>
          </p:cNvPr>
          <p:cNvSpPr>
            <a:spLocks noChangeShapeType="1"/>
          </p:cNvSpPr>
          <p:nvPr/>
        </p:nvSpPr>
        <p:spPr bwMode="auto">
          <a:xfrm flipH="1">
            <a:off x="3137277" y="2716836"/>
            <a:ext cx="0" cy="23813"/>
          </a:xfrm>
          <a:prstGeom prst="line">
            <a:avLst/>
          </a:prstGeom>
          <a:noFill/>
          <a:ln w="19050">
            <a:solidFill>
              <a:srgbClr val="000000"/>
            </a:solidFill>
            <a:round/>
            <a:headEnd/>
            <a:tailEnd/>
          </a:ln>
          <a:effectLst/>
        </p:spPr>
        <p:txBody>
          <a:bodyPr wrap="none" anchor="ctr"/>
          <a:lstStyle/>
          <a:p>
            <a:pPr>
              <a:defRPr/>
            </a:pPr>
            <a:endParaRPr lang="en-US" sz="1425">
              <a:latin typeface="Abadi MT Condensed Light" pitchFamily="73" charset="0"/>
            </a:endParaRPr>
          </a:p>
        </p:txBody>
      </p:sp>
      <p:sp>
        <p:nvSpPr>
          <p:cNvPr id="24" name="Text Box 123">
            <a:extLst>
              <a:ext uri="{FF2B5EF4-FFF2-40B4-BE49-F238E27FC236}">
                <a16:creationId xmlns:a16="http://schemas.microsoft.com/office/drawing/2014/main" id="{FD011B16-97BA-5D4F-BE60-057AF6C129E2}"/>
              </a:ext>
            </a:extLst>
          </p:cNvPr>
          <p:cNvSpPr txBox="1">
            <a:spLocks noChangeArrowheads="1"/>
          </p:cNvSpPr>
          <p:nvPr/>
        </p:nvSpPr>
        <p:spPr bwMode="auto">
          <a:xfrm flipH="1">
            <a:off x="2994266" y="2731124"/>
            <a:ext cx="434734"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r>
              <a:rPr lang="en-US" sz="900" b="1" i="0">
                <a:solidFill>
                  <a:srgbClr val="000000"/>
                </a:solidFill>
                <a:latin typeface="Arial" charset="0"/>
                <a:cs typeface="Arial" charset="0"/>
              </a:rPr>
              <a:t>5 Kb</a:t>
            </a:r>
          </a:p>
        </p:txBody>
      </p:sp>
      <p:grpSp>
        <p:nvGrpSpPr>
          <p:cNvPr id="3" name="Group 2">
            <a:extLst>
              <a:ext uri="{FF2B5EF4-FFF2-40B4-BE49-F238E27FC236}">
                <a16:creationId xmlns:a16="http://schemas.microsoft.com/office/drawing/2014/main" id="{BE59FBB0-A5AB-3347-8724-E3545A7247AB}"/>
              </a:ext>
            </a:extLst>
          </p:cNvPr>
          <p:cNvGrpSpPr/>
          <p:nvPr/>
        </p:nvGrpSpPr>
        <p:grpSpPr>
          <a:xfrm>
            <a:off x="-101222" y="1671879"/>
            <a:ext cx="3481384" cy="547784"/>
            <a:chOff x="28779" y="2671763"/>
            <a:chExt cx="4641845" cy="730378"/>
          </a:xfrm>
        </p:grpSpPr>
        <p:sp>
          <p:nvSpPr>
            <p:cNvPr id="13" name="Text Box 98">
              <a:extLst>
                <a:ext uri="{FF2B5EF4-FFF2-40B4-BE49-F238E27FC236}">
                  <a16:creationId xmlns:a16="http://schemas.microsoft.com/office/drawing/2014/main" id="{6C2C5599-0BAD-584B-AE3A-F57D3E902DD5}"/>
                </a:ext>
              </a:extLst>
            </p:cNvPr>
            <p:cNvSpPr txBox="1">
              <a:spLocks noChangeArrowheads="1"/>
            </p:cNvSpPr>
            <p:nvPr/>
          </p:nvSpPr>
          <p:spPr bwMode="auto">
            <a:xfrm>
              <a:off x="28779" y="2971254"/>
              <a:ext cx="833723"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pPr algn="ctr"/>
              <a:r>
                <a:rPr lang="en-US" sz="1500" b="1" i="0">
                  <a:latin typeface="Symbol" charset="0"/>
                  <a:cs typeface="Times" charset="0"/>
                </a:rPr>
                <a:t>b</a:t>
              </a:r>
              <a:endParaRPr lang="en-US" sz="1500" b="1" i="0">
                <a:latin typeface="Times" charset="0"/>
                <a:cs typeface="Times" charset="0"/>
              </a:endParaRPr>
            </a:p>
          </p:txBody>
        </p:sp>
        <p:sp>
          <p:nvSpPr>
            <p:cNvPr id="15" name="Text Box 113">
              <a:extLst>
                <a:ext uri="{FF2B5EF4-FFF2-40B4-BE49-F238E27FC236}">
                  <a16:creationId xmlns:a16="http://schemas.microsoft.com/office/drawing/2014/main" id="{41795444-55CB-B042-90CF-D10A0A125ECB}"/>
                </a:ext>
              </a:extLst>
            </p:cNvPr>
            <p:cNvSpPr txBox="1">
              <a:spLocks noChangeArrowheads="1"/>
            </p:cNvSpPr>
            <p:nvPr/>
          </p:nvSpPr>
          <p:spPr bwMode="auto">
            <a:xfrm>
              <a:off x="3835313" y="2700338"/>
              <a:ext cx="835311" cy="430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pPr algn="ctr"/>
              <a:r>
                <a:rPr lang="en-US" sz="1500" b="1" i="0">
                  <a:solidFill>
                    <a:srgbClr val="FF0005"/>
                  </a:solidFill>
                  <a:latin typeface="Symbol" charset="0"/>
                  <a:cs typeface="Times" charset="0"/>
                </a:rPr>
                <a:t>b</a:t>
              </a:r>
              <a:endParaRPr lang="en-US" sz="1500" b="1" i="0">
                <a:solidFill>
                  <a:srgbClr val="FF0005"/>
                </a:solidFill>
                <a:latin typeface="Times" charset="0"/>
                <a:cs typeface="Times" charset="0"/>
              </a:endParaRPr>
            </a:p>
          </p:txBody>
        </p:sp>
        <p:sp>
          <p:nvSpPr>
            <p:cNvPr id="16" name="Text Box 114">
              <a:extLst>
                <a:ext uri="{FF2B5EF4-FFF2-40B4-BE49-F238E27FC236}">
                  <a16:creationId xmlns:a16="http://schemas.microsoft.com/office/drawing/2014/main" id="{6A5E2ADF-F92E-B041-99A4-AC63C3A61B47}"/>
                </a:ext>
              </a:extLst>
            </p:cNvPr>
            <p:cNvSpPr txBox="1">
              <a:spLocks noChangeArrowheads="1"/>
            </p:cNvSpPr>
            <p:nvPr/>
          </p:nvSpPr>
          <p:spPr bwMode="auto">
            <a:xfrm>
              <a:off x="2240922" y="2671763"/>
              <a:ext cx="805137" cy="430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pPr algn="ctr"/>
              <a:r>
                <a:rPr lang="en-US" sz="1500" b="1" i="0" baseline="30000">
                  <a:solidFill>
                    <a:srgbClr val="00FFFB"/>
                  </a:solidFill>
                  <a:latin typeface="Arial" charset="0"/>
                  <a:cs typeface="Arial" charset="0"/>
                </a:rPr>
                <a:t>G</a:t>
              </a:r>
              <a:r>
                <a:rPr lang="en-US" sz="1500" b="1" i="0">
                  <a:solidFill>
                    <a:srgbClr val="00FFFB"/>
                  </a:solidFill>
                  <a:latin typeface="Symbol" charset="0"/>
                  <a:cs typeface="Times" charset="0"/>
                </a:rPr>
                <a:t>g</a:t>
              </a:r>
              <a:endParaRPr lang="en-US" sz="1500" b="1" i="0">
                <a:solidFill>
                  <a:srgbClr val="00FFFB"/>
                </a:solidFill>
                <a:latin typeface="Times" charset="0"/>
                <a:cs typeface="Times" charset="0"/>
              </a:endParaRPr>
            </a:p>
          </p:txBody>
        </p:sp>
        <p:sp>
          <p:nvSpPr>
            <p:cNvPr id="17" name="Text Box 115">
              <a:extLst>
                <a:ext uri="{FF2B5EF4-FFF2-40B4-BE49-F238E27FC236}">
                  <a16:creationId xmlns:a16="http://schemas.microsoft.com/office/drawing/2014/main" id="{F49B643D-67E0-8D4E-AC87-FCE3C4D2D2A0}"/>
                </a:ext>
              </a:extLst>
            </p:cNvPr>
            <p:cNvSpPr txBox="1">
              <a:spLocks noChangeArrowheads="1"/>
            </p:cNvSpPr>
            <p:nvPr/>
          </p:nvSpPr>
          <p:spPr bwMode="auto">
            <a:xfrm>
              <a:off x="1777214" y="2700338"/>
              <a:ext cx="525643" cy="430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pPr algn="ctr"/>
              <a:r>
                <a:rPr lang="en-US" sz="1500" b="1" i="0">
                  <a:solidFill>
                    <a:srgbClr val="0000FF"/>
                  </a:solidFill>
                  <a:latin typeface="Symbol" charset="0"/>
                  <a:cs typeface="Times" charset="0"/>
                </a:rPr>
                <a:t>e</a:t>
              </a:r>
              <a:endParaRPr lang="en-US" sz="1500" b="1" i="0">
                <a:solidFill>
                  <a:srgbClr val="0000FF"/>
                </a:solidFill>
                <a:latin typeface="Times" charset="0"/>
                <a:cs typeface="Times" charset="0"/>
              </a:endParaRPr>
            </a:p>
          </p:txBody>
        </p:sp>
        <p:sp>
          <p:nvSpPr>
            <p:cNvPr id="18" name="Text Box 116">
              <a:extLst>
                <a:ext uri="{FF2B5EF4-FFF2-40B4-BE49-F238E27FC236}">
                  <a16:creationId xmlns:a16="http://schemas.microsoft.com/office/drawing/2014/main" id="{7BE3A016-828E-9C44-A6C7-A36856684418}"/>
                </a:ext>
              </a:extLst>
            </p:cNvPr>
            <p:cNvSpPr txBox="1">
              <a:spLocks noChangeArrowheads="1"/>
            </p:cNvSpPr>
            <p:nvPr/>
          </p:nvSpPr>
          <p:spPr bwMode="auto">
            <a:xfrm>
              <a:off x="713224" y="2711450"/>
              <a:ext cx="12974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pPr algn="ctr"/>
              <a:r>
                <a:rPr lang="en-US" sz="1200" b="1" i="0">
                  <a:solidFill>
                    <a:srgbClr val="FF0000"/>
                  </a:solidFill>
                  <a:latin typeface="Arial" charset="0"/>
                  <a:cs typeface="Arial" charset="0"/>
                </a:rPr>
                <a:t>LCR</a:t>
              </a:r>
            </a:p>
          </p:txBody>
        </p:sp>
        <p:sp>
          <p:nvSpPr>
            <p:cNvPr id="19" name="Text Box 117">
              <a:extLst>
                <a:ext uri="{FF2B5EF4-FFF2-40B4-BE49-F238E27FC236}">
                  <a16:creationId xmlns:a16="http://schemas.microsoft.com/office/drawing/2014/main" id="{7FAAC16E-28DA-E54C-A48C-7C37E74FC213}"/>
                </a:ext>
              </a:extLst>
            </p:cNvPr>
            <p:cNvSpPr txBox="1">
              <a:spLocks noChangeArrowheads="1"/>
            </p:cNvSpPr>
            <p:nvPr/>
          </p:nvSpPr>
          <p:spPr bwMode="auto">
            <a:xfrm>
              <a:off x="3287439" y="2700338"/>
              <a:ext cx="860719" cy="430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pPr algn="ctr"/>
              <a:r>
                <a:rPr lang="en-US" sz="1500" b="1" i="0">
                  <a:solidFill>
                    <a:srgbClr val="FF8000"/>
                  </a:solidFill>
                  <a:latin typeface="Symbol" charset="0"/>
                  <a:cs typeface="Times" charset="0"/>
                </a:rPr>
                <a:t>d</a:t>
              </a:r>
              <a:endParaRPr lang="en-US" sz="1500" b="1" i="0">
                <a:solidFill>
                  <a:srgbClr val="FF8000"/>
                </a:solidFill>
                <a:latin typeface="Times" charset="0"/>
                <a:cs typeface="Times" charset="0"/>
              </a:endParaRPr>
            </a:p>
          </p:txBody>
        </p:sp>
        <p:sp>
          <p:nvSpPr>
            <p:cNvPr id="20" name="Text Box 118">
              <a:extLst>
                <a:ext uri="{FF2B5EF4-FFF2-40B4-BE49-F238E27FC236}">
                  <a16:creationId xmlns:a16="http://schemas.microsoft.com/office/drawing/2014/main" id="{3302E4E0-A5BA-6447-8764-5C5C280DD092}"/>
                </a:ext>
              </a:extLst>
            </p:cNvPr>
            <p:cNvSpPr txBox="1">
              <a:spLocks noChangeArrowheads="1"/>
            </p:cNvSpPr>
            <p:nvPr/>
          </p:nvSpPr>
          <p:spPr bwMode="auto">
            <a:xfrm>
              <a:off x="2599817" y="2671763"/>
              <a:ext cx="806725" cy="430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pPr algn="ctr"/>
              <a:r>
                <a:rPr lang="en-US" sz="1500" b="1" i="0" baseline="30000">
                  <a:solidFill>
                    <a:srgbClr val="00FFFB"/>
                  </a:solidFill>
                  <a:latin typeface="Arial" charset="0"/>
                  <a:cs typeface="Arial" charset="0"/>
                </a:rPr>
                <a:t>A</a:t>
              </a:r>
              <a:r>
                <a:rPr lang="en-US" sz="1500" b="1" i="0">
                  <a:solidFill>
                    <a:srgbClr val="00FFFB"/>
                  </a:solidFill>
                  <a:latin typeface="Symbol" charset="0"/>
                  <a:cs typeface="Times" charset="0"/>
                </a:rPr>
                <a:t>g</a:t>
              </a:r>
              <a:endParaRPr lang="en-US" sz="1500" b="1" i="0">
                <a:solidFill>
                  <a:srgbClr val="00FFFB"/>
                </a:solidFill>
                <a:latin typeface="Times" charset="0"/>
                <a:cs typeface="Times" charset="0"/>
              </a:endParaRPr>
            </a:p>
          </p:txBody>
        </p:sp>
        <p:sp>
          <p:nvSpPr>
            <p:cNvPr id="25" name="Line 124">
              <a:extLst>
                <a:ext uri="{FF2B5EF4-FFF2-40B4-BE49-F238E27FC236}">
                  <a16:creationId xmlns:a16="http://schemas.microsoft.com/office/drawing/2014/main" id="{88E9828B-867C-B049-A6E9-9F5673697068}"/>
                </a:ext>
              </a:extLst>
            </p:cNvPr>
            <p:cNvSpPr>
              <a:spLocks noChangeShapeType="1"/>
            </p:cNvSpPr>
            <p:nvPr/>
          </p:nvSpPr>
          <p:spPr bwMode="auto">
            <a:xfrm>
              <a:off x="714579" y="3182938"/>
              <a:ext cx="3910012" cy="0"/>
            </a:xfrm>
            <a:prstGeom prst="line">
              <a:avLst/>
            </a:prstGeom>
            <a:noFill/>
            <a:ln w="28575">
              <a:solidFill>
                <a:srgbClr val="000000"/>
              </a:solidFill>
              <a:round/>
              <a:headEnd/>
              <a:tailEnd/>
            </a:ln>
            <a:effectLst/>
          </p:spPr>
          <p:txBody>
            <a:bodyPr wrap="none" anchor="ctr"/>
            <a:lstStyle/>
            <a:p>
              <a:pPr>
                <a:defRPr/>
              </a:pPr>
              <a:endParaRPr lang="en-US" sz="1425">
                <a:latin typeface="Abadi MT Condensed Light" pitchFamily="73" charset="0"/>
              </a:endParaRPr>
            </a:p>
          </p:txBody>
        </p:sp>
        <p:sp>
          <p:nvSpPr>
            <p:cNvPr id="26" name="Rectangle 125" descr="Wide downward diagonal">
              <a:extLst>
                <a:ext uri="{FF2B5EF4-FFF2-40B4-BE49-F238E27FC236}">
                  <a16:creationId xmlns:a16="http://schemas.microsoft.com/office/drawing/2014/main" id="{C747DFDC-226C-CA41-BEE9-81507D2D5FD6}"/>
                </a:ext>
              </a:extLst>
            </p:cNvPr>
            <p:cNvSpPr>
              <a:spLocks noChangeArrowheads="1"/>
            </p:cNvSpPr>
            <p:nvPr/>
          </p:nvSpPr>
          <p:spPr bwMode="auto">
            <a:xfrm>
              <a:off x="968579" y="3114675"/>
              <a:ext cx="741362" cy="136525"/>
            </a:xfrm>
            <a:prstGeom prst="rect">
              <a:avLst/>
            </a:prstGeom>
            <a:pattFill prst="wdDnDiag">
              <a:fgClr>
                <a:srgbClr val="FF0005"/>
              </a:fgClr>
              <a:bgClr>
                <a:srgbClr val="FFFFFF"/>
              </a:bgClr>
            </a:pattFill>
            <a:ln w="28575">
              <a:solidFill>
                <a:srgbClr val="000000"/>
              </a:solidFill>
              <a:miter lim="800000"/>
              <a:headEnd/>
              <a:tailEnd/>
            </a:ln>
            <a:effectLst/>
          </p:spPr>
          <p:txBody>
            <a:bodyPr wrap="none" anchor="ctr"/>
            <a:lstStyle/>
            <a:p>
              <a:pPr>
                <a:defRPr/>
              </a:pPr>
              <a:endParaRPr lang="en-US" sz="1425">
                <a:latin typeface="Abadi MT Condensed Light" pitchFamily="-107" charset="0"/>
              </a:endParaRPr>
            </a:p>
          </p:txBody>
        </p:sp>
        <p:sp>
          <p:nvSpPr>
            <p:cNvPr id="27" name="Rectangle 126">
              <a:extLst>
                <a:ext uri="{FF2B5EF4-FFF2-40B4-BE49-F238E27FC236}">
                  <a16:creationId xmlns:a16="http://schemas.microsoft.com/office/drawing/2014/main" id="{252CE4BC-1EA9-3349-A9E8-D1B1D829EE5B}"/>
                </a:ext>
              </a:extLst>
            </p:cNvPr>
            <p:cNvSpPr>
              <a:spLocks noChangeArrowheads="1"/>
            </p:cNvSpPr>
            <p:nvPr/>
          </p:nvSpPr>
          <p:spPr bwMode="auto">
            <a:xfrm>
              <a:off x="2000454" y="3143250"/>
              <a:ext cx="74612" cy="79375"/>
            </a:xfrm>
            <a:prstGeom prst="rect">
              <a:avLst/>
            </a:prstGeom>
            <a:solidFill>
              <a:srgbClr val="0000FF"/>
            </a:solidFill>
            <a:ln w="28575">
              <a:solidFill>
                <a:srgbClr val="000000"/>
              </a:solidFill>
              <a:miter lim="800000"/>
              <a:headEnd/>
              <a:tailEnd/>
            </a:ln>
            <a:effectLst/>
          </p:spPr>
          <p:txBody>
            <a:bodyPr wrap="none" anchor="ctr"/>
            <a:lstStyle/>
            <a:p>
              <a:pPr>
                <a:defRPr/>
              </a:pPr>
              <a:endParaRPr lang="en-US" sz="1425">
                <a:latin typeface="Abadi MT Condensed Light" pitchFamily="-107" charset="0"/>
              </a:endParaRPr>
            </a:p>
          </p:txBody>
        </p:sp>
        <p:sp>
          <p:nvSpPr>
            <p:cNvPr id="28" name="Rectangle 127">
              <a:extLst>
                <a:ext uri="{FF2B5EF4-FFF2-40B4-BE49-F238E27FC236}">
                  <a16:creationId xmlns:a16="http://schemas.microsoft.com/office/drawing/2014/main" id="{635DFA0E-8AF4-BD42-9154-BF07D87A7871}"/>
                </a:ext>
              </a:extLst>
            </p:cNvPr>
            <p:cNvSpPr>
              <a:spLocks noChangeArrowheads="1"/>
            </p:cNvSpPr>
            <p:nvPr/>
          </p:nvSpPr>
          <p:spPr bwMode="auto">
            <a:xfrm>
              <a:off x="4181679" y="3143250"/>
              <a:ext cx="74612" cy="79375"/>
            </a:xfrm>
            <a:prstGeom prst="rect">
              <a:avLst/>
            </a:prstGeom>
            <a:solidFill>
              <a:srgbClr val="FF0000"/>
            </a:solidFill>
            <a:ln w="28575">
              <a:solidFill>
                <a:srgbClr val="000000"/>
              </a:solidFill>
              <a:miter lim="800000"/>
              <a:headEnd/>
              <a:tailEnd/>
            </a:ln>
            <a:effectLst/>
          </p:spPr>
          <p:txBody>
            <a:bodyPr wrap="none" anchor="ctr"/>
            <a:lstStyle/>
            <a:p>
              <a:pPr>
                <a:defRPr/>
              </a:pPr>
              <a:endParaRPr lang="en-US" sz="1425">
                <a:latin typeface="Abadi MT Condensed Light" pitchFamily="-107" charset="0"/>
              </a:endParaRPr>
            </a:p>
          </p:txBody>
        </p:sp>
        <p:sp>
          <p:nvSpPr>
            <p:cNvPr id="29" name="Rectangle 128">
              <a:extLst>
                <a:ext uri="{FF2B5EF4-FFF2-40B4-BE49-F238E27FC236}">
                  <a16:creationId xmlns:a16="http://schemas.microsoft.com/office/drawing/2014/main" id="{881F116C-0FCF-A941-955C-48528119DD5E}"/>
                </a:ext>
              </a:extLst>
            </p:cNvPr>
            <p:cNvSpPr>
              <a:spLocks noChangeArrowheads="1"/>
            </p:cNvSpPr>
            <p:nvPr/>
          </p:nvSpPr>
          <p:spPr bwMode="auto">
            <a:xfrm>
              <a:off x="3678441" y="3143250"/>
              <a:ext cx="77788" cy="79375"/>
            </a:xfrm>
            <a:prstGeom prst="rect">
              <a:avLst/>
            </a:prstGeom>
            <a:solidFill>
              <a:srgbClr val="FF9900"/>
            </a:solidFill>
            <a:ln w="28575">
              <a:solidFill>
                <a:srgbClr val="000000"/>
              </a:solidFill>
              <a:miter lim="800000"/>
              <a:headEnd/>
              <a:tailEnd/>
            </a:ln>
            <a:effectLst/>
          </p:spPr>
          <p:txBody>
            <a:bodyPr wrap="none" anchor="ctr"/>
            <a:lstStyle/>
            <a:p>
              <a:pPr>
                <a:defRPr/>
              </a:pPr>
              <a:endParaRPr lang="en-US" sz="1425">
                <a:latin typeface="Abadi MT Condensed Light" pitchFamily="-107" charset="0"/>
              </a:endParaRPr>
            </a:p>
          </p:txBody>
        </p:sp>
        <p:sp>
          <p:nvSpPr>
            <p:cNvPr id="30" name="Rectangle 129">
              <a:extLst>
                <a:ext uri="{FF2B5EF4-FFF2-40B4-BE49-F238E27FC236}">
                  <a16:creationId xmlns:a16="http://schemas.microsoft.com/office/drawing/2014/main" id="{9E9BA29A-539A-8F49-8587-F8D91FDB8CC9}"/>
                </a:ext>
              </a:extLst>
            </p:cNvPr>
            <p:cNvSpPr>
              <a:spLocks noChangeArrowheads="1"/>
            </p:cNvSpPr>
            <p:nvPr/>
          </p:nvSpPr>
          <p:spPr bwMode="auto">
            <a:xfrm>
              <a:off x="2697366" y="3143250"/>
              <a:ext cx="74613" cy="79375"/>
            </a:xfrm>
            <a:prstGeom prst="rect">
              <a:avLst/>
            </a:prstGeom>
            <a:solidFill>
              <a:srgbClr val="00FFFB"/>
            </a:solidFill>
            <a:ln w="28575">
              <a:solidFill>
                <a:srgbClr val="000000"/>
              </a:solidFill>
              <a:miter lim="800000"/>
              <a:headEnd/>
              <a:tailEnd/>
            </a:ln>
            <a:effectLst/>
          </p:spPr>
          <p:txBody>
            <a:bodyPr wrap="none" anchor="ctr"/>
            <a:lstStyle/>
            <a:p>
              <a:pPr>
                <a:defRPr/>
              </a:pPr>
              <a:endParaRPr lang="en-US" sz="1425">
                <a:latin typeface="Abadi MT Condensed Light" pitchFamily="-107" charset="0"/>
              </a:endParaRPr>
            </a:p>
          </p:txBody>
        </p:sp>
        <p:sp>
          <p:nvSpPr>
            <p:cNvPr id="31" name="Rectangle 130">
              <a:extLst>
                <a:ext uri="{FF2B5EF4-FFF2-40B4-BE49-F238E27FC236}">
                  <a16:creationId xmlns:a16="http://schemas.microsoft.com/office/drawing/2014/main" id="{0BFC65C2-D4CE-0448-BA51-422FA1B438DF}"/>
                </a:ext>
              </a:extLst>
            </p:cNvPr>
            <p:cNvSpPr>
              <a:spLocks noChangeArrowheads="1"/>
            </p:cNvSpPr>
            <p:nvPr/>
          </p:nvSpPr>
          <p:spPr bwMode="auto">
            <a:xfrm>
              <a:off x="3000579" y="3143250"/>
              <a:ext cx="74612" cy="79375"/>
            </a:xfrm>
            <a:prstGeom prst="rect">
              <a:avLst/>
            </a:prstGeom>
            <a:solidFill>
              <a:srgbClr val="00FFFB"/>
            </a:solidFill>
            <a:ln w="28575">
              <a:solidFill>
                <a:srgbClr val="000000"/>
              </a:solidFill>
              <a:miter lim="800000"/>
              <a:headEnd/>
              <a:tailEnd/>
            </a:ln>
            <a:effectLst/>
          </p:spPr>
          <p:txBody>
            <a:bodyPr wrap="none" anchor="ctr"/>
            <a:lstStyle/>
            <a:p>
              <a:pPr>
                <a:defRPr/>
              </a:pPr>
              <a:endParaRPr lang="en-US" sz="1425">
                <a:latin typeface="Abadi MT Condensed Light" pitchFamily="-107" charset="0"/>
              </a:endParaRPr>
            </a:p>
          </p:txBody>
        </p:sp>
      </p:grpSp>
      <p:grpSp>
        <p:nvGrpSpPr>
          <p:cNvPr id="5" name="Group 4">
            <a:extLst>
              <a:ext uri="{FF2B5EF4-FFF2-40B4-BE49-F238E27FC236}">
                <a16:creationId xmlns:a16="http://schemas.microsoft.com/office/drawing/2014/main" id="{63B9B575-5A2E-E74C-B6BC-DA69899DA6E8}"/>
              </a:ext>
            </a:extLst>
          </p:cNvPr>
          <p:cNvGrpSpPr/>
          <p:nvPr/>
        </p:nvGrpSpPr>
        <p:grpSpPr>
          <a:xfrm>
            <a:off x="-101223" y="2193373"/>
            <a:ext cx="3446859" cy="541830"/>
            <a:chOff x="28779" y="1990725"/>
            <a:chExt cx="4595812" cy="722440"/>
          </a:xfrm>
        </p:grpSpPr>
        <p:sp>
          <p:nvSpPr>
            <p:cNvPr id="14" name="Text Box 99">
              <a:extLst>
                <a:ext uri="{FF2B5EF4-FFF2-40B4-BE49-F238E27FC236}">
                  <a16:creationId xmlns:a16="http://schemas.microsoft.com/office/drawing/2014/main" id="{9BE788F3-80AE-D342-AB6F-89AC1C026DFC}"/>
                </a:ext>
              </a:extLst>
            </p:cNvPr>
            <p:cNvSpPr txBox="1">
              <a:spLocks noChangeArrowheads="1"/>
            </p:cNvSpPr>
            <p:nvPr/>
          </p:nvSpPr>
          <p:spPr bwMode="auto">
            <a:xfrm>
              <a:off x="28779" y="2282278"/>
              <a:ext cx="833723"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pPr algn="ctr"/>
              <a:r>
                <a:rPr lang="en-US" sz="1500" b="1" i="0" dirty="0">
                  <a:latin typeface="Symbol" charset="0"/>
                  <a:cs typeface="Times" charset="0"/>
                </a:rPr>
                <a:t>a</a:t>
              </a:r>
              <a:endParaRPr lang="en-US" sz="1500" b="1" i="0" dirty="0">
                <a:latin typeface="Times" charset="0"/>
                <a:cs typeface="Times" charset="0"/>
              </a:endParaRPr>
            </a:p>
          </p:txBody>
        </p:sp>
        <p:grpSp>
          <p:nvGrpSpPr>
            <p:cNvPr id="4" name="Group 3">
              <a:extLst>
                <a:ext uri="{FF2B5EF4-FFF2-40B4-BE49-F238E27FC236}">
                  <a16:creationId xmlns:a16="http://schemas.microsoft.com/office/drawing/2014/main" id="{2CE16A9B-85DF-BD4D-ACFB-C58038BEA9E8}"/>
                </a:ext>
              </a:extLst>
            </p:cNvPr>
            <p:cNvGrpSpPr/>
            <p:nvPr/>
          </p:nvGrpSpPr>
          <p:grpSpPr>
            <a:xfrm>
              <a:off x="482959" y="1990725"/>
              <a:ext cx="4141632" cy="571500"/>
              <a:chOff x="482959" y="1990725"/>
              <a:chExt cx="4141632" cy="571500"/>
            </a:xfrm>
          </p:grpSpPr>
          <p:sp>
            <p:nvSpPr>
              <p:cNvPr id="32" name="Line 131">
                <a:extLst>
                  <a:ext uri="{FF2B5EF4-FFF2-40B4-BE49-F238E27FC236}">
                    <a16:creationId xmlns:a16="http://schemas.microsoft.com/office/drawing/2014/main" id="{A05FA65D-D458-7040-96B4-78BE7E212E90}"/>
                  </a:ext>
                </a:extLst>
              </p:cNvPr>
              <p:cNvSpPr>
                <a:spLocks noChangeShapeType="1"/>
              </p:cNvSpPr>
              <p:nvPr/>
            </p:nvSpPr>
            <p:spPr bwMode="auto">
              <a:xfrm>
                <a:off x="714579" y="2493963"/>
                <a:ext cx="3910012" cy="0"/>
              </a:xfrm>
              <a:prstGeom prst="line">
                <a:avLst/>
              </a:prstGeom>
              <a:noFill/>
              <a:ln w="28575">
                <a:solidFill>
                  <a:srgbClr val="000000"/>
                </a:solidFill>
                <a:round/>
                <a:headEnd/>
                <a:tailEnd/>
              </a:ln>
              <a:effectLst/>
            </p:spPr>
            <p:txBody>
              <a:bodyPr wrap="none" anchor="ctr"/>
              <a:lstStyle/>
              <a:p>
                <a:pPr>
                  <a:defRPr/>
                </a:pPr>
                <a:endParaRPr lang="en-US" sz="1425">
                  <a:latin typeface="Abadi MT Condensed Light" pitchFamily="73" charset="0"/>
                </a:endParaRPr>
              </a:p>
            </p:txBody>
          </p:sp>
          <p:sp>
            <p:nvSpPr>
              <p:cNvPr id="33" name="Rectangle 132" descr="Wide downward diagonal">
                <a:extLst>
                  <a:ext uri="{FF2B5EF4-FFF2-40B4-BE49-F238E27FC236}">
                    <a16:creationId xmlns:a16="http://schemas.microsoft.com/office/drawing/2014/main" id="{C87CFB64-60E9-2F4C-8EC5-B93E2FF55CAE}"/>
                  </a:ext>
                </a:extLst>
              </p:cNvPr>
              <p:cNvSpPr>
                <a:spLocks noChangeArrowheads="1"/>
              </p:cNvSpPr>
              <p:nvPr/>
            </p:nvSpPr>
            <p:spPr bwMode="auto">
              <a:xfrm>
                <a:off x="968579" y="2425700"/>
                <a:ext cx="276225" cy="136525"/>
              </a:xfrm>
              <a:prstGeom prst="rect">
                <a:avLst/>
              </a:prstGeom>
              <a:pattFill prst="wdDnDiag">
                <a:fgClr>
                  <a:srgbClr val="0000FF"/>
                </a:fgClr>
                <a:bgClr>
                  <a:srgbClr val="FFFFFF"/>
                </a:bgClr>
              </a:pattFill>
              <a:ln w="28575">
                <a:solidFill>
                  <a:srgbClr val="000000"/>
                </a:solidFill>
                <a:miter lim="800000"/>
                <a:headEnd/>
                <a:tailEnd/>
              </a:ln>
              <a:effectLst/>
            </p:spPr>
            <p:txBody>
              <a:bodyPr wrap="none" anchor="ctr"/>
              <a:lstStyle/>
              <a:p>
                <a:pPr>
                  <a:defRPr/>
                </a:pPr>
                <a:endParaRPr lang="en-US" sz="1425">
                  <a:latin typeface="Abadi MT Condensed Light" pitchFamily="-107" charset="0"/>
                </a:endParaRPr>
              </a:p>
            </p:txBody>
          </p:sp>
          <p:sp>
            <p:nvSpPr>
              <p:cNvPr id="34" name="Rectangle 133">
                <a:extLst>
                  <a:ext uri="{FF2B5EF4-FFF2-40B4-BE49-F238E27FC236}">
                    <a16:creationId xmlns:a16="http://schemas.microsoft.com/office/drawing/2014/main" id="{8D86DA92-D439-FA46-9494-802510AB3F3D}"/>
                  </a:ext>
                </a:extLst>
              </p:cNvPr>
              <p:cNvSpPr>
                <a:spLocks noChangeArrowheads="1"/>
              </p:cNvSpPr>
              <p:nvPr/>
            </p:nvSpPr>
            <p:spPr bwMode="auto">
              <a:xfrm>
                <a:off x="3789566" y="2454275"/>
                <a:ext cx="74613" cy="79375"/>
              </a:xfrm>
              <a:prstGeom prst="rect">
                <a:avLst/>
              </a:prstGeom>
              <a:solidFill>
                <a:srgbClr val="CCCCFF"/>
              </a:solidFill>
              <a:ln w="28575">
                <a:solidFill>
                  <a:srgbClr val="000000"/>
                </a:solidFill>
                <a:miter lim="800000"/>
                <a:headEnd/>
                <a:tailEnd/>
              </a:ln>
              <a:effectLst/>
            </p:spPr>
            <p:txBody>
              <a:bodyPr wrap="none" anchor="ctr"/>
              <a:lstStyle/>
              <a:p>
                <a:pPr>
                  <a:defRPr/>
                </a:pPr>
                <a:endParaRPr lang="en-US" sz="1425">
                  <a:latin typeface="Abadi MT Condensed Light" pitchFamily="-107" charset="0"/>
                </a:endParaRPr>
              </a:p>
            </p:txBody>
          </p:sp>
          <p:sp>
            <p:nvSpPr>
              <p:cNvPr id="35" name="Rectangle 134">
                <a:extLst>
                  <a:ext uri="{FF2B5EF4-FFF2-40B4-BE49-F238E27FC236}">
                    <a16:creationId xmlns:a16="http://schemas.microsoft.com/office/drawing/2014/main" id="{5DCCF12C-0E0F-3C41-B50B-58CA218B7D20}"/>
                  </a:ext>
                </a:extLst>
              </p:cNvPr>
              <p:cNvSpPr>
                <a:spLocks noChangeArrowheads="1"/>
              </p:cNvSpPr>
              <p:nvPr/>
            </p:nvSpPr>
            <p:spPr bwMode="auto">
              <a:xfrm>
                <a:off x="3487941" y="2454275"/>
                <a:ext cx="76200" cy="79375"/>
              </a:xfrm>
              <a:prstGeom prst="rect">
                <a:avLst/>
              </a:prstGeom>
              <a:solidFill>
                <a:srgbClr val="CCCCFF"/>
              </a:solidFill>
              <a:ln w="28575">
                <a:solidFill>
                  <a:srgbClr val="000000"/>
                </a:solidFill>
                <a:miter lim="800000"/>
                <a:headEnd/>
                <a:tailEnd/>
              </a:ln>
              <a:effectLst/>
            </p:spPr>
            <p:txBody>
              <a:bodyPr wrap="none" anchor="ctr"/>
              <a:lstStyle/>
              <a:p>
                <a:pPr>
                  <a:defRPr/>
                </a:pPr>
                <a:endParaRPr lang="en-US" sz="1425">
                  <a:latin typeface="Abadi MT Condensed Light" pitchFamily="-107" charset="0"/>
                </a:endParaRPr>
              </a:p>
            </p:txBody>
          </p:sp>
          <p:sp>
            <p:nvSpPr>
              <p:cNvPr id="36" name="Rectangle 135">
                <a:extLst>
                  <a:ext uri="{FF2B5EF4-FFF2-40B4-BE49-F238E27FC236}">
                    <a16:creationId xmlns:a16="http://schemas.microsoft.com/office/drawing/2014/main" id="{7CA3447E-6C00-CE4C-8B54-98B62BE50E1D}"/>
                  </a:ext>
                </a:extLst>
              </p:cNvPr>
              <p:cNvSpPr>
                <a:spLocks noChangeArrowheads="1"/>
              </p:cNvSpPr>
              <p:nvPr/>
            </p:nvSpPr>
            <p:spPr bwMode="auto">
              <a:xfrm>
                <a:off x="2956129" y="2454275"/>
                <a:ext cx="74612" cy="79375"/>
              </a:xfrm>
              <a:prstGeom prst="rect">
                <a:avLst/>
              </a:prstGeom>
              <a:solidFill>
                <a:srgbClr val="800080"/>
              </a:solidFill>
              <a:ln w="28575">
                <a:solidFill>
                  <a:srgbClr val="800080"/>
                </a:solidFill>
                <a:miter lim="800000"/>
                <a:headEnd/>
                <a:tailEnd/>
              </a:ln>
              <a:effectLst/>
            </p:spPr>
            <p:txBody>
              <a:bodyPr wrap="none" anchor="ctr"/>
              <a:lstStyle/>
              <a:p>
                <a:pPr>
                  <a:defRPr/>
                </a:pPr>
                <a:endParaRPr lang="en-US" sz="1425">
                  <a:latin typeface="Abadi MT Condensed Light" pitchFamily="-107" charset="0"/>
                </a:endParaRPr>
              </a:p>
            </p:txBody>
          </p:sp>
          <p:sp>
            <p:nvSpPr>
              <p:cNvPr id="37" name="Text Box 136">
                <a:extLst>
                  <a:ext uri="{FF2B5EF4-FFF2-40B4-BE49-F238E27FC236}">
                    <a16:creationId xmlns:a16="http://schemas.microsoft.com/office/drawing/2014/main" id="{153F8248-E5B0-D141-8F1C-64DF64E8BFCF}"/>
                  </a:ext>
                </a:extLst>
              </p:cNvPr>
              <p:cNvSpPr txBox="1">
                <a:spLocks noChangeArrowheads="1"/>
              </p:cNvSpPr>
              <p:nvPr/>
            </p:nvSpPr>
            <p:spPr bwMode="auto">
              <a:xfrm>
                <a:off x="3511354" y="1990725"/>
                <a:ext cx="833723"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pPr algn="ctr"/>
                <a:r>
                  <a:rPr lang="en-US" sz="1500" b="1" i="0">
                    <a:solidFill>
                      <a:srgbClr val="000000"/>
                    </a:solidFill>
                    <a:latin typeface="Symbol" charset="0"/>
                    <a:cs typeface="Times" charset="0"/>
                  </a:rPr>
                  <a:t>a1</a:t>
                </a:r>
                <a:endParaRPr lang="en-US" sz="1500" b="1" i="0">
                  <a:solidFill>
                    <a:srgbClr val="000000"/>
                  </a:solidFill>
                  <a:latin typeface="Times" charset="0"/>
                  <a:cs typeface="Times" charset="0"/>
                </a:endParaRPr>
              </a:p>
            </p:txBody>
          </p:sp>
          <p:sp>
            <p:nvSpPr>
              <p:cNvPr id="38" name="Text Box 137">
                <a:extLst>
                  <a:ext uri="{FF2B5EF4-FFF2-40B4-BE49-F238E27FC236}">
                    <a16:creationId xmlns:a16="http://schemas.microsoft.com/office/drawing/2014/main" id="{39B041F5-E04D-C348-ADDD-3386E94B5B21}"/>
                  </a:ext>
                </a:extLst>
              </p:cNvPr>
              <p:cNvSpPr txBox="1">
                <a:spLocks noChangeArrowheads="1"/>
              </p:cNvSpPr>
              <p:nvPr/>
            </p:nvSpPr>
            <p:spPr bwMode="auto">
              <a:xfrm>
                <a:off x="3115931" y="1990725"/>
                <a:ext cx="833723"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pPr algn="ctr"/>
                <a:r>
                  <a:rPr lang="en-US" sz="1500" b="1" i="0">
                    <a:solidFill>
                      <a:srgbClr val="000000"/>
                    </a:solidFill>
                    <a:latin typeface="Symbol" charset="0"/>
                    <a:cs typeface="Times" charset="0"/>
                  </a:rPr>
                  <a:t>a2</a:t>
                </a:r>
                <a:endParaRPr lang="en-US" sz="1500" b="1" i="0">
                  <a:solidFill>
                    <a:srgbClr val="000000"/>
                  </a:solidFill>
                  <a:latin typeface="Times" charset="0"/>
                  <a:cs typeface="Times" charset="0"/>
                </a:endParaRPr>
              </a:p>
            </p:txBody>
          </p:sp>
          <p:sp>
            <p:nvSpPr>
              <p:cNvPr id="39" name="Text Box 138">
                <a:extLst>
                  <a:ext uri="{FF2B5EF4-FFF2-40B4-BE49-F238E27FC236}">
                    <a16:creationId xmlns:a16="http://schemas.microsoft.com/office/drawing/2014/main" id="{B958F5C8-892A-0A48-8482-9A7E50BD62D1}"/>
                  </a:ext>
                </a:extLst>
              </p:cNvPr>
              <p:cNvSpPr txBox="1">
                <a:spLocks noChangeArrowheads="1"/>
              </p:cNvSpPr>
              <p:nvPr/>
            </p:nvSpPr>
            <p:spPr bwMode="auto">
              <a:xfrm>
                <a:off x="2601406" y="1990725"/>
                <a:ext cx="833723"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pPr algn="ctr"/>
                <a:r>
                  <a:rPr lang="en-US" sz="1500" b="1" i="0">
                    <a:solidFill>
                      <a:srgbClr val="800080"/>
                    </a:solidFill>
                    <a:latin typeface="Symbol" charset="0"/>
                    <a:cs typeface="Times" charset="0"/>
                  </a:rPr>
                  <a:t>z</a:t>
                </a:r>
                <a:endParaRPr lang="en-US" sz="1500" b="1" i="0">
                  <a:solidFill>
                    <a:srgbClr val="800080"/>
                  </a:solidFill>
                  <a:latin typeface="Times" charset="0"/>
                  <a:cs typeface="Times" charset="0"/>
                </a:endParaRPr>
              </a:p>
            </p:txBody>
          </p:sp>
          <p:sp>
            <p:nvSpPr>
              <p:cNvPr id="40" name="Text Box 139">
                <a:extLst>
                  <a:ext uri="{FF2B5EF4-FFF2-40B4-BE49-F238E27FC236}">
                    <a16:creationId xmlns:a16="http://schemas.microsoft.com/office/drawing/2014/main" id="{E3F63A25-EEF7-D94B-9044-432338C2115E}"/>
                  </a:ext>
                </a:extLst>
              </p:cNvPr>
              <p:cNvSpPr txBox="1">
                <a:spLocks noChangeArrowheads="1"/>
              </p:cNvSpPr>
              <p:nvPr/>
            </p:nvSpPr>
            <p:spPr bwMode="auto">
              <a:xfrm>
                <a:off x="482959" y="1990725"/>
                <a:ext cx="129901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i="1">
                    <a:solidFill>
                      <a:schemeClr val="tx1"/>
                    </a:solidFill>
                    <a:latin typeface="Abadi MT Condensed Light" charset="0"/>
                    <a:ea typeface="Osaka" charset="0"/>
                    <a:cs typeface="Osaka" charset="0"/>
                  </a:defRPr>
                </a:lvl1pPr>
                <a:lvl2pPr marL="742950" indent="-285750">
                  <a:defRPr sz="1600" i="1">
                    <a:solidFill>
                      <a:schemeClr val="tx1"/>
                    </a:solidFill>
                    <a:latin typeface="Abadi MT Condensed Light" charset="0"/>
                    <a:ea typeface="Osaka" charset="0"/>
                    <a:cs typeface="Osaka" charset="0"/>
                  </a:defRPr>
                </a:lvl2pPr>
                <a:lvl3pPr marL="1143000" indent="-228600">
                  <a:defRPr sz="1600" i="1">
                    <a:solidFill>
                      <a:schemeClr val="tx1"/>
                    </a:solidFill>
                    <a:latin typeface="Abadi MT Condensed Light" charset="0"/>
                    <a:ea typeface="Osaka" charset="0"/>
                    <a:cs typeface="Osaka" charset="0"/>
                  </a:defRPr>
                </a:lvl3pPr>
                <a:lvl4pPr marL="1600200" indent="-228600">
                  <a:defRPr sz="1600" i="1">
                    <a:solidFill>
                      <a:schemeClr val="tx1"/>
                    </a:solidFill>
                    <a:latin typeface="Abadi MT Condensed Light" charset="0"/>
                    <a:ea typeface="Osaka" charset="0"/>
                    <a:cs typeface="Osaka" charset="0"/>
                  </a:defRPr>
                </a:lvl4pPr>
                <a:lvl5pPr marL="2057400" indent="-228600">
                  <a:defRPr sz="1600" i="1">
                    <a:solidFill>
                      <a:schemeClr val="tx1"/>
                    </a:solidFill>
                    <a:latin typeface="Abadi MT Condensed Light" charset="0"/>
                    <a:ea typeface="Osaka" charset="0"/>
                    <a:cs typeface="Osaka" charset="0"/>
                  </a:defRPr>
                </a:lvl5pPr>
                <a:lvl6pPr marL="25146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6pPr>
                <a:lvl7pPr marL="29718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7pPr>
                <a:lvl8pPr marL="34290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8pPr>
                <a:lvl9pPr marL="3886200" indent="-228600" eaLnBrk="0" fontAlgn="base" hangingPunct="0">
                  <a:spcBef>
                    <a:spcPct val="0"/>
                  </a:spcBef>
                  <a:spcAft>
                    <a:spcPct val="0"/>
                  </a:spcAft>
                  <a:defRPr sz="1600" i="1">
                    <a:solidFill>
                      <a:schemeClr val="tx1"/>
                    </a:solidFill>
                    <a:latin typeface="Abadi MT Condensed Light" charset="0"/>
                    <a:ea typeface="Osaka" charset="0"/>
                    <a:cs typeface="Osaka" charset="0"/>
                  </a:defRPr>
                </a:lvl9pPr>
              </a:lstStyle>
              <a:p>
                <a:pPr algn="ctr"/>
                <a:r>
                  <a:rPr lang="en-US" sz="1200" b="1" i="0">
                    <a:solidFill>
                      <a:srgbClr val="448EFF"/>
                    </a:solidFill>
                    <a:latin typeface="Arial" charset="0"/>
                    <a:cs typeface="Arial" charset="0"/>
                  </a:rPr>
                  <a:t>HS-40</a:t>
                </a:r>
              </a:p>
            </p:txBody>
          </p:sp>
        </p:grpSp>
      </p:grpSp>
    </p:spTree>
    <p:extLst>
      <p:ext uri="{BB962C8B-B14F-4D97-AF65-F5344CB8AC3E}">
        <p14:creationId xmlns:p14="http://schemas.microsoft.com/office/powerpoint/2010/main" val="1300042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96B2FA6-8228-2545-9A1B-30BD62382BC0}"/>
              </a:ext>
            </a:extLst>
          </p:cNvPr>
          <p:cNvSpPr txBox="1">
            <a:spLocks/>
          </p:cNvSpPr>
          <p:nvPr/>
        </p:nvSpPr>
        <p:spPr>
          <a:xfrm>
            <a:off x="152400" y="76878"/>
            <a:ext cx="8991600" cy="1121840"/>
          </a:xfrm>
          <a:prstGeom prst="rect">
            <a:avLst/>
          </a:prstGeom>
        </p:spPr>
        <p:txBody>
          <a:bodyPr vert="horz" lIns="68580" tIns="34290" rIns="68580" bIns="34290" rtlCol="0" anchor="ctr">
            <a:noAutofit/>
          </a:bodyPr>
          <a:lstStyle>
            <a:lvl1pPr algn="l" defTabSz="914400" rtl="0" eaLnBrk="1" latinLnBrk="0" hangingPunct="1">
              <a:spcBef>
                <a:spcPct val="0"/>
              </a:spcBef>
              <a:buNone/>
              <a:defRPr sz="2000" b="1" kern="1200">
                <a:solidFill>
                  <a:schemeClr val="bg2">
                    <a:lumMod val="25000"/>
                  </a:schemeClr>
                </a:solidFill>
                <a:latin typeface="+mj-lt"/>
                <a:ea typeface="+mj-ea"/>
                <a:cs typeface="Arial" panose="020B0604020202020204" pitchFamily="34" charset="0"/>
              </a:defRPr>
            </a:lvl1pPr>
          </a:lstStyle>
          <a:p>
            <a:pPr marL="7144" algn="ctr">
              <a:tabLst>
                <a:tab pos="164306" algn="l"/>
              </a:tabLst>
            </a:pPr>
            <a:r>
              <a:rPr lang="en-US" sz="3600" dirty="0">
                <a:latin typeface="Arial" panose="020B0604020202020204" pitchFamily="34" charset="0"/>
              </a:rPr>
              <a:t>Gene therapy of hemoglobinopathies: gene addition</a:t>
            </a:r>
          </a:p>
        </p:txBody>
      </p:sp>
      <p:grpSp>
        <p:nvGrpSpPr>
          <p:cNvPr id="8" name="Group 7">
            <a:extLst>
              <a:ext uri="{FF2B5EF4-FFF2-40B4-BE49-F238E27FC236}">
                <a16:creationId xmlns:a16="http://schemas.microsoft.com/office/drawing/2014/main" id="{DC75B0F0-DEB3-254C-AAFA-D72F6975CE9D}"/>
              </a:ext>
            </a:extLst>
          </p:cNvPr>
          <p:cNvGrpSpPr>
            <a:grpSpLocks noChangeAspect="1"/>
          </p:cNvGrpSpPr>
          <p:nvPr/>
        </p:nvGrpSpPr>
        <p:grpSpPr>
          <a:xfrm>
            <a:off x="2253487" y="1370380"/>
            <a:ext cx="5871465" cy="3655953"/>
            <a:chOff x="-87801" y="818246"/>
            <a:chExt cx="9125630" cy="5682206"/>
          </a:xfrm>
        </p:grpSpPr>
        <p:grpSp>
          <p:nvGrpSpPr>
            <p:cNvPr id="9" name="Group 8">
              <a:extLst>
                <a:ext uri="{FF2B5EF4-FFF2-40B4-BE49-F238E27FC236}">
                  <a16:creationId xmlns:a16="http://schemas.microsoft.com/office/drawing/2014/main" id="{C188C4DC-6676-C345-BD0E-6990388C319B}"/>
                </a:ext>
              </a:extLst>
            </p:cNvPr>
            <p:cNvGrpSpPr/>
            <p:nvPr/>
          </p:nvGrpSpPr>
          <p:grpSpPr>
            <a:xfrm>
              <a:off x="2946311" y="1580340"/>
              <a:ext cx="3251379" cy="1881773"/>
              <a:chOff x="2093175" y="2141705"/>
              <a:chExt cx="3657801" cy="2116994"/>
            </a:xfrm>
          </p:grpSpPr>
          <p:pic>
            <p:nvPicPr>
              <p:cNvPr id="61" name="Picture 60" descr="105r_petridish_fresh_medium.png">
                <a:extLst>
                  <a:ext uri="{FF2B5EF4-FFF2-40B4-BE49-F238E27FC236}">
                    <a16:creationId xmlns:a16="http://schemas.microsoft.com/office/drawing/2014/main" id="{A3DF694B-1B0E-0245-846B-EB0E0F2C5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175" y="2825225"/>
                <a:ext cx="3657801" cy="1433474"/>
              </a:xfrm>
              <a:prstGeom prst="rect">
                <a:avLst/>
              </a:prstGeom>
            </p:spPr>
          </p:pic>
          <p:pic>
            <p:nvPicPr>
              <p:cNvPr id="62" name="Picture 61" descr="a22d_fibroblast.png">
                <a:extLst>
                  <a:ext uri="{FF2B5EF4-FFF2-40B4-BE49-F238E27FC236}">
                    <a16:creationId xmlns:a16="http://schemas.microsoft.com/office/drawing/2014/main" id="{72B8F436-8363-DE47-A86A-DFFE58E0FD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1003" y="3243714"/>
                <a:ext cx="613271" cy="459148"/>
              </a:xfrm>
              <a:prstGeom prst="rect">
                <a:avLst/>
              </a:prstGeom>
            </p:spPr>
          </p:pic>
          <p:pic>
            <p:nvPicPr>
              <p:cNvPr id="63" name="Picture 62" descr="a22d_fibroblast.png">
                <a:extLst>
                  <a:ext uri="{FF2B5EF4-FFF2-40B4-BE49-F238E27FC236}">
                    <a16:creationId xmlns:a16="http://schemas.microsoft.com/office/drawing/2014/main" id="{ED552FC8-1F42-6D4E-A497-36F7A435A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670" y="3223364"/>
                <a:ext cx="613271" cy="459148"/>
              </a:xfrm>
              <a:prstGeom prst="rect">
                <a:avLst/>
              </a:prstGeom>
            </p:spPr>
          </p:pic>
          <p:pic>
            <p:nvPicPr>
              <p:cNvPr id="64" name="Picture 63" descr="a22d_fibroblast.png">
                <a:extLst>
                  <a:ext uri="{FF2B5EF4-FFF2-40B4-BE49-F238E27FC236}">
                    <a16:creationId xmlns:a16="http://schemas.microsoft.com/office/drawing/2014/main" id="{604540D3-71D7-E349-B02C-7D1BBDAC0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2037" y="3190719"/>
                <a:ext cx="613271" cy="459148"/>
              </a:xfrm>
              <a:prstGeom prst="rect">
                <a:avLst/>
              </a:prstGeom>
            </p:spPr>
          </p:pic>
          <p:pic>
            <p:nvPicPr>
              <p:cNvPr id="65" name="Picture 64" descr="a22d_fibroblast.png">
                <a:extLst>
                  <a:ext uri="{FF2B5EF4-FFF2-40B4-BE49-F238E27FC236}">
                    <a16:creationId xmlns:a16="http://schemas.microsoft.com/office/drawing/2014/main" id="{7FF2AC37-F597-0941-A4A6-DB2D9F380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4389" y="3288951"/>
                <a:ext cx="613271" cy="459148"/>
              </a:xfrm>
              <a:prstGeom prst="rect">
                <a:avLst/>
              </a:prstGeom>
            </p:spPr>
          </p:pic>
          <p:cxnSp>
            <p:nvCxnSpPr>
              <p:cNvPr id="66" name="Straight Arrow Connector 65">
                <a:extLst>
                  <a:ext uri="{FF2B5EF4-FFF2-40B4-BE49-F238E27FC236}">
                    <a16:creationId xmlns:a16="http://schemas.microsoft.com/office/drawing/2014/main" id="{B5D2AEE4-15A1-C948-937B-CE9C08D7EFD2}"/>
                  </a:ext>
                </a:extLst>
              </p:cNvPr>
              <p:cNvCxnSpPr/>
              <p:nvPr/>
            </p:nvCxnSpPr>
            <p:spPr>
              <a:xfrm>
                <a:off x="3922076" y="2141705"/>
                <a:ext cx="0" cy="55653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pic>
          <p:nvPicPr>
            <p:cNvPr id="10" name="Picture 9">
              <a:extLst>
                <a:ext uri="{FF2B5EF4-FFF2-40B4-BE49-F238E27FC236}">
                  <a16:creationId xmlns:a16="http://schemas.microsoft.com/office/drawing/2014/main" id="{B98AB0A8-28AE-CB49-A758-135C8E357827}"/>
                </a:ext>
              </a:extLst>
            </p:cNvPr>
            <p:cNvPicPr>
              <a:picLocks noChangeAspect="1"/>
            </p:cNvPicPr>
            <p:nvPr/>
          </p:nvPicPr>
          <p:blipFill>
            <a:blip r:embed="rId5"/>
            <a:stretch>
              <a:fillRect/>
            </a:stretch>
          </p:blipFill>
          <p:spPr>
            <a:xfrm>
              <a:off x="4408974" y="2559902"/>
              <a:ext cx="211225" cy="209537"/>
            </a:xfrm>
            <a:prstGeom prst="rect">
              <a:avLst/>
            </a:prstGeom>
          </p:spPr>
        </p:pic>
        <p:pic>
          <p:nvPicPr>
            <p:cNvPr id="11" name="Picture 10">
              <a:extLst>
                <a:ext uri="{FF2B5EF4-FFF2-40B4-BE49-F238E27FC236}">
                  <a16:creationId xmlns:a16="http://schemas.microsoft.com/office/drawing/2014/main" id="{06F32B89-15BE-A043-878E-BE4C145C853B}"/>
                </a:ext>
              </a:extLst>
            </p:cNvPr>
            <p:cNvPicPr>
              <a:picLocks noChangeAspect="1"/>
            </p:cNvPicPr>
            <p:nvPr/>
          </p:nvPicPr>
          <p:blipFill>
            <a:blip r:embed="rId5"/>
            <a:stretch>
              <a:fillRect/>
            </a:stretch>
          </p:blipFill>
          <p:spPr>
            <a:xfrm>
              <a:off x="3758300" y="2541814"/>
              <a:ext cx="211225" cy="209537"/>
            </a:xfrm>
            <a:prstGeom prst="rect">
              <a:avLst/>
            </a:prstGeom>
          </p:spPr>
        </p:pic>
        <p:pic>
          <p:nvPicPr>
            <p:cNvPr id="12" name="Picture 11">
              <a:extLst>
                <a:ext uri="{FF2B5EF4-FFF2-40B4-BE49-F238E27FC236}">
                  <a16:creationId xmlns:a16="http://schemas.microsoft.com/office/drawing/2014/main" id="{F5F520BE-594D-F34B-9EA6-7BEC86D39F8B}"/>
                </a:ext>
              </a:extLst>
            </p:cNvPr>
            <p:cNvPicPr>
              <a:picLocks noChangeAspect="1"/>
            </p:cNvPicPr>
            <p:nvPr/>
          </p:nvPicPr>
          <p:blipFill>
            <a:blip r:embed="rId5"/>
            <a:stretch>
              <a:fillRect/>
            </a:stretch>
          </p:blipFill>
          <p:spPr>
            <a:xfrm>
              <a:off x="3947356" y="2788852"/>
              <a:ext cx="211225" cy="209537"/>
            </a:xfrm>
            <a:prstGeom prst="rect">
              <a:avLst/>
            </a:prstGeom>
          </p:spPr>
        </p:pic>
        <p:pic>
          <p:nvPicPr>
            <p:cNvPr id="13" name="Picture 12">
              <a:extLst>
                <a:ext uri="{FF2B5EF4-FFF2-40B4-BE49-F238E27FC236}">
                  <a16:creationId xmlns:a16="http://schemas.microsoft.com/office/drawing/2014/main" id="{0FCD7945-D35C-2B44-8E15-A7AA5ED11DD5}"/>
                </a:ext>
              </a:extLst>
            </p:cNvPr>
            <p:cNvPicPr>
              <a:picLocks noChangeAspect="1"/>
            </p:cNvPicPr>
            <p:nvPr/>
          </p:nvPicPr>
          <p:blipFill>
            <a:blip r:embed="rId5"/>
            <a:stretch>
              <a:fillRect/>
            </a:stretch>
          </p:blipFill>
          <p:spPr>
            <a:xfrm>
              <a:off x="4746549" y="2506735"/>
              <a:ext cx="211225" cy="209537"/>
            </a:xfrm>
            <a:prstGeom prst="rect">
              <a:avLst/>
            </a:prstGeom>
          </p:spPr>
        </p:pic>
        <p:pic>
          <p:nvPicPr>
            <p:cNvPr id="14" name="Picture 13">
              <a:extLst>
                <a:ext uri="{FF2B5EF4-FFF2-40B4-BE49-F238E27FC236}">
                  <a16:creationId xmlns:a16="http://schemas.microsoft.com/office/drawing/2014/main" id="{15EA1BD0-6872-CC45-A715-FF83B7057C18}"/>
                </a:ext>
              </a:extLst>
            </p:cNvPr>
            <p:cNvPicPr>
              <a:picLocks noChangeAspect="1"/>
            </p:cNvPicPr>
            <p:nvPr/>
          </p:nvPicPr>
          <p:blipFill>
            <a:blip r:embed="rId5"/>
            <a:stretch>
              <a:fillRect/>
            </a:stretch>
          </p:blipFill>
          <p:spPr>
            <a:xfrm>
              <a:off x="5004949" y="2463577"/>
              <a:ext cx="211225" cy="209537"/>
            </a:xfrm>
            <a:prstGeom prst="rect">
              <a:avLst/>
            </a:prstGeom>
          </p:spPr>
        </p:pic>
        <p:grpSp>
          <p:nvGrpSpPr>
            <p:cNvPr id="15" name="Group 14">
              <a:extLst>
                <a:ext uri="{FF2B5EF4-FFF2-40B4-BE49-F238E27FC236}">
                  <a16:creationId xmlns:a16="http://schemas.microsoft.com/office/drawing/2014/main" id="{2365C100-E68A-1B43-831B-0E1AE41B6C9C}"/>
                </a:ext>
              </a:extLst>
            </p:cNvPr>
            <p:cNvGrpSpPr>
              <a:grpSpLocks noChangeAspect="1"/>
            </p:cNvGrpSpPr>
            <p:nvPr/>
          </p:nvGrpSpPr>
          <p:grpSpPr>
            <a:xfrm>
              <a:off x="3732772" y="818246"/>
              <a:ext cx="1719432" cy="1055433"/>
              <a:chOff x="4019628" y="433801"/>
              <a:chExt cx="2198138" cy="1349276"/>
            </a:xfrm>
          </p:grpSpPr>
          <p:pic>
            <p:nvPicPr>
              <p:cNvPr id="56" name="Picture 55">
                <a:extLst>
                  <a:ext uri="{FF2B5EF4-FFF2-40B4-BE49-F238E27FC236}">
                    <a16:creationId xmlns:a16="http://schemas.microsoft.com/office/drawing/2014/main" id="{3AA068DA-E2F2-9C40-BC03-C6B3C8ACA24D}"/>
                  </a:ext>
                </a:extLst>
              </p:cNvPr>
              <p:cNvPicPr>
                <a:picLocks noChangeAspect="1"/>
              </p:cNvPicPr>
              <p:nvPr/>
            </p:nvPicPr>
            <p:blipFill>
              <a:blip r:embed="rId5"/>
              <a:stretch>
                <a:fillRect/>
              </a:stretch>
            </p:blipFill>
            <p:spPr>
              <a:xfrm>
                <a:off x="4019628" y="476206"/>
                <a:ext cx="655318" cy="650079"/>
              </a:xfrm>
              <a:prstGeom prst="rect">
                <a:avLst/>
              </a:prstGeom>
            </p:spPr>
          </p:pic>
          <p:pic>
            <p:nvPicPr>
              <p:cNvPr id="57" name="Picture 56">
                <a:extLst>
                  <a:ext uri="{FF2B5EF4-FFF2-40B4-BE49-F238E27FC236}">
                    <a16:creationId xmlns:a16="http://schemas.microsoft.com/office/drawing/2014/main" id="{3F57D4B5-6751-3148-97F0-0C8A5CCE883C}"/>
                  </a:ext>
                </a:extLst>
              </p:cNvPr>
              <p:cNvPicPr>
                <a:picLocks noChangeAspect="1"/>
              </p:cNvPicPr>
              <p:nvPr/>
            </p:nvPicPr>
            <p:blipFill>
              <a:blip r:embed="rId5"/>
              <a:stretch>
                <a:fillRect/>
              </a:stretch>
            </p:blipFill>
            <p:spPr>
              <a:xfrm>
                <a:off x="4803363" y="433801"/>
                <a:ext cx="655318" cy="650079"/>
              </a:xfrm>
              <a:prstGeom prst="rect">
                <a:avLst/>
              </a:prstGeom>
            </p:spPr>
          </p:pic>
          <p:pic>
            <p:nvPicPr>
              <p:cNvPr id="58" name="Picture 57">
                <a:extLst>
                  <a:ext uri="{FF2B5EF4-FFF2-40B4-BE49-F238E27FC236}">
                    <a16:creationId xmlns:a16="http://schemas.microsoft.com/office/drawing/2014/main" id="{D31C230B-FF1E-E74B-B373-35D747B663A2}"/>
                  </a:ext>
                </a:extLst>
              </p:cNvPr>
              <p:cNvPicPr>
                <a:picLocks noChangeAspect="1"/>
              </p:cNvPicPr>
              <p:nvPr/>
            </p:nvPicPr>
            <p:blipFill>
              <a:blip r:embed="rId5"/>
              <a:stretch>
                <a:fillRect/>
              </a:stretch>
            </p:blipFill>
            <p:spPr>
              <a:xfrm>
                <a:off x="4359763" y="1059789"/>
                <a:ext cx="655318" cy="650081"/>
              </a:xfrm>
              <a:prstGeom prst="rect">
                <a:avLst/>
              </a:prstGeom>
            </p:spPr>
          </p:pic>
          <p:pic>
            <p:nvPicPr>
              <p:cNvPr id="59" name="Picture 58">
                <a:extLst>
                  <a:ext uri="{FF2B5EF4-FFF2-40B4-BE49-F238E27FC236}">
                    <a16:creationId xmlns:a16="http://schemas.microsoft.com/office/drawing/2014/main" id="{C9EF4312-6A60-9F4B-8CBA-4B879879DA01}"/>
                  </a:ext>
                </a:extLst>
              </p:cNvPr>
              <p:cNvPicPr>
                <a:picLocks noChangeAspect="1"/>
              </p:cNvPicPr>
              <p:nvPr/>
            </p:nvPicPr>
            <p:blipFill>
              <a:blip r:embed="rId5"/>
              <a:stretch>
                <a:fillRect/>
              </a:stretch>
            </p:blipFill>
            <p:spPr>
              <a:xfrm>
                <a:off x="5562448" y="469218"/>
                <a:ext cx="655318" cy="650079"/>
              </a:xfrm>
              <a:prstGeom prst="rect">
                <a:avLst/>
              </a:prstGeom>
            </p:spPr>
          </p:pic>
          <p:pic>
            <p:nvPicPr>
              <p:cNvPr id="60" name="Picture 59">
                <a:extLst>
                  <a:ext uri="{FF2B5EF4-FFF2-40B4-BE49-F238E27FC236}">
                    <a16:creationId xmlns:a16="http://schemas.microsoft.com/office/drawing/2014/main" id="{09487E27-A41A-BC45-9162-457A77C9F53E}"/>
                  </a:ext>
                </a:extLst>
              </p:cNvPr>
              <p:cNvPicPr>
                <a:picLocks noChangeAspect="1"/>
              </p:cNvPicPr>
              <p:nvPr/>
            </p:nvPicPr>
            <p:blipFill>
              <a:blip r:embed="rId5"/>
              <a:stretch>
                <a:fillRect/>
              </a:stretch>
            </p:blipFill>
            <p:spPr>
              <a:xfrm>
                <a:off x="5188155" y="1132998"/>
                <a:ext cx="655318" cy="650079"/>
              </a:xfrm>
              <a:prstGeom prst="rect">
                <a:avLst/>
              </a:prstGeom>
            </p:spPr>
          </p:pic>
        </p:grpSp>
        <p:grpSp>
          <p:nvGrpSpPr>
            <p:cNvPr id="16" name="Group 15">
              <a:extLst>
                <a:ext uri="{FF2B5EF4-FFF2-40B4-BE49-F238E27FC236}">
                  <a16:creationId xmlns:a16="http://schemas.microsoft.com/office/drawing/2014/main" id="{F9D996F8-3878-0743-8611-C574200DAEF6}"/>
                </a:ext>
              </a:extLst>
            </p:cNvPr>
            <p:cNvGrpSpPr/>
            <p:nvPr/>
          </p:nvGrpSpPr>
          <p:grpSpPr>
            <a:xfrm>
              <a:off x="-87801" y="2771395"/>
              <a:ext cx="3947405" cy="2307373"/>
              <a:chOff x="-98776" y="2689192"/>
              <a:chExt cx="4440829" cy="2595795"/>
            </a:xfrm>
          </p:grpSpPr>
          <p:pic>
            <p:nvPicPr>
              <p:cNvPr id="43" name="Picture 42">
                <a:extLst>
                  <a:ext uri="{FF2B5EF4-FFF2-40B4-BE49-F238E27FC236}">
                    <a16:creationId xmlns:a16="http://schemas.microsoft.com/office/drawing/2014/main" id="{72A6D4D8-BD6B-2F46-802B-220899DEA7ED}"/>
                  </a:ext>
                </a:extLst>
              </p:cNvPr>
              <p:cNvPicPr>
                <a:picLocks noChangeAspect="1"/>
              </p:cNvPicPr>
              <p:nvPr/>
            </p:nvPicPr>
            <p:blipFill>
              <a:blip r:embed="rId6"/>
              <a:stretch>
                <a:fillRect/>
              </a:stretch>
            </p:blipFill>
            <p:spPr>
              <a:xfrm>
                <a:off x="163942" y="4730935"/>
                <a:ext cx="1159075" cy="188705"/>
              </a:xfrm>
              <a:prstGeom prst="rect">
                <a:avLst/>
              </a:prstGeom>
            </p:spPr>
          </p:pic>
          <p:pic>
            <p:nvPicPr>
              <p:cNvPr id="44" name="Picture 43">
                <a:extLst>
                  <a:ext uri="{FF2B5EF4-FFF2-40B4-BE49-F238E27FC236}">
                    <a16:creationId xmlns:a16="http://schemas.microsoft.com/office/drawing/2014/main" id="{4928FD5F-A8D1-3448-A4D1-3C68B68449EE}"/>
                  </a:ext>
                </a:extLst>
              </p:cNvPr>
              <p:cNvPicPr>
                <a:picLocks noChangeAspect="1"/>
              </p:cNvPicPr>
              <p:nvPr/>
            </p:nvPicPr>
            <p:blipFill>
              <a:blip r:embed="rId6"/>
              <a:stretch>
                <a:fillRect/>
              </a:stretch>
            </p:blipFill>
            <p:spPr>
              <a:xfrm>
                <a:off x="2841425" y="4730935"/>
                <a:ext cx="1159075" cy="188705"/>
              </a:xfrm>
              <a:prstGeom prst="rect">
                <a:avLst/>
              </a:prstGeom>
            </p:spPr>
          </p:pic>
          <p:cxnSp>
            <p:nvCxnSpPr>
              <p:cNvPr id="45" name="Straight Connector 44">
                <a:extLst>
                  <a:ext uri="{FF2B5EF4-FFF2-40B4-BE49-F238E27FC236}">
                    <a16:creationId xmlns:a16="http://schemas.microsoft.com/office/drawing/2014/main" id="{3B624166-44DC-6C4A-B0FF-04141B91CD04}"/>
                  </a:ext>
                </a:extLst>
              </p:cNvPr>
              <p:cNvCxnSpPr>
                <a:cxnSpLocks/>
                <a:stCxn id="51" idx="2"/>
              </p:cNvCxnSpPr>
              <p:nvPr/>
            </p:nvCxnSpPr>
            <p:spPr bwMode="auto">
              <a:xfrm flipV="1">
                <a:off x="703138" y="2689192"/>
                <a:ext cx="3540754" cy="864698"/>
              </a:xfrm>
              <a:prstGeom prst="line">
                <a:avLst/>
              </a:prstGeom>
              <a:solidFill>
                <a:schemeClr val="accent1"/>
              </a:solidFill>
              <a:ln w="9525" cap="flat" cmpd="sng" algn="ctr">
                <a:solidFill>
                  <a:srgbClr val="434C8E"/>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4DF3ACFD-BFEE-C54A-8F9B-2090C3A20875}"/>
                  </a:ext>
                </a:extLst>
              </p:cNvPr>
              <p:cNvCxnSpPr>
                <a:cxnSpLocks/>
              </p:cNvCxnSpPr>
              <p:nvPr/>
            </p:nvCxnSpPr>
            <p:spPr bwMode="auto">
              <a:xfrm flipV="1">
                <a:off x="2603546" y="2765534"/>
                <a:ext cx="1738507" cy="801295"/>
              </a:xfrm>
              <a:prstGeom prst="line">
                <a:avLst/>
              </a:prstGeom>
              <a:solidFill>
                <a:schemeClr val="accent1"/>
              </a:solidFill>
              <a:ln w="9525" cap="flat" cmpd="sng" algn="ctr">
                <a:solidFill>
                  <a:srgbClr val="434C8E"/>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23AE1FEC-95CA-A048-A771-EFE8CA2113E7}"/>
                  </a:ext>
                </a:extLst>
              </p:cNvPr>
              <p:cNvCxnSpPr>
                <a:cxnSpLocks/>
              </p:cNvCxnSpPr>
              <p:nvPr/>
            </p:nvCxnSpPr>
            <p:spPr bwMode="auto">
              <a:xfrm flipV="1">
                <a:off x="184314" y="3630232"/>
                <a:ext cx="1166183" cy="1061705"/>
              </a:xfrm>
              <a:prstGeom prst="line">
                <a:avLst/>
              </a:prstGeom>
              <a:solidFill>
                <a:schemeClr val="accent1"/>
              </a:solidFill>
              <a:ln w="9525" cap="flat" cmpd="sng" algn="ctr">
                <a:solidFill>
                  <a:srgbClr val="434C8E"/>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2EE71A3C-C530-8A4A-B82A-7658C8DB1A31}"/>
                  </a:ext>
                </a:extLst>
              </p:cNvPr>
              <p:cNvCxnSpPr>
                <a:cxnSpLocks/>
              </p:cNvCxnSpPr>
              <p:nvPr/>
            </p:nvCxnSpPr>
            <p:spPr bwMode="auto">
              <a:xfrm flipH="1" flipV="1">
                <a:off x="1444635" y="3630234"/>
                <a:ext cx="2434932" cy="1061702"/>
              </a:xfrm>
              <a:prstGeom prst="line">
                <a:avLst/>
              </a:prstGeom>
              <a:solidFill>
                <a:schemeClr val="accent1"/>
              </a:solidFill>
              <a:ln w="9525" cap="flat" cmpd="sng" algn="ctr">
                <a:solidFill>
                  <a:srgbClr val="434C8E"/>
                </a:solidFill>
                <a:prstDash val="solid"/>
                <a:round/>
                <a:headEnd type="none" w="med" len="med"/>
                <a:tailEnd type="none" w="med" len="med"/>
              </a:ln>
              <a:effectLst/>
            </p:spPr>
          </p:cxnSp>
          <p:sp>
            <p:nvSpPr>
              <p:cNvPr id="49" name="TextBox 48">
                <a:extLst>
                  <a:ext uri="{FF2B5EF4-FFF2-40B4-BE49-F238E27FC236}">
                    <a16:creationId xmlns:a16="http://schemas.microsoft.com/office/drawing/2014/main" id="{B2CC1AF6-C7B2-9A48-A0B7-6785000257DD}"/>
                  </a:ext>
                </a:extLst>
              </p:cNvPr>
              <p:cNvSpPr txBox="1"/>
              <p:nvPr/>
            </p:nvSpPr>
            <p:spPr>
              <a:xfrm>
                <a:off x="-98776" y="4750761"/>
                <a:ext cx="1172526" cy="507546"/>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Gene X</a:t>
                </a:r>
              </a:p>
            </p:txBody>
          </p:sp>
          <p:sp>
            <p:nvSpPr>
              <p:cNvPr id="50" name="TextBox 49">
                <a:extLst>
                  <a:ext uri="{FF2B5EF4-FFF2-40B4-BE49-F238E27FC236}">
                    <a16:creationId xmlns:a16="http://schemas.microsoft.com/office/drawing/2014/main" id="{31B35EBB-B471-F54C-8555-3EB070515A4C}"/>
                  </a:ext>
                </a:extLst>
              </p:cNvPr>
              <p:cNvSpPr txBox="1"/>
              <p:nvPr/>
            </p:nvSpPr>
            <p:spPr>
              <a:xfrm>
                <a:off x="2841426" y="4777441"/>
                <a:ext cx="1163714" cy="507546"/>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Gene Y</a:t>
                </a:r>
              </a:p>
            </p:txBody>
          </p:sp>
          <p:pic>
            <p:nvPicPr>
              <p:cNvPr id="51" name="Picture 50">
                <a:extLst>
                  <a:ext uri="{FF2B5EF4-FFF2-40B4-BE49-F238E27FC236}">
                    <a16:creationId xmlns:a16="http://schemas.microsoft.com/office/drawing/2014/main" id="{8088D6A5-EFE3-C04D-A134-261B73F13B6C}"/>
                  </a:ext>
                </a:extLst>
              </p:cNvPr>
              <p:cNvPicPr>
                <a:picLocks noChangeAspect="1"/>
              </p:cNvPicPr>
              <p:nvPr/>
            </p:nvPicPr>
            <p:blipFill>
              <a:blip r:embed="rId7"/>
              <a:stretch>
                <a:fillRect/>
              </a:stretch>
            </p:blipFill>
            <p:spPr>
              <a:xfrm rot="5400000">
                <a:off x="1632378" y="2525190"/>
                <a:ext cx="198920" cy="2057400"/>
              </a:xfrm>
              <a:prstGeom prst="rect">
                <a:avLst/>
              </a:prstGeom>
            </p:spPr>
          </p:pic>
          <p:grpSp>
            <p:nvGrpSpPr>
              <p:cNvPr id="52" name="Group 51">
                <a:extLst>
                  <a:ext uri="{FF2B5EF4-FFF2-40B4-BE49-F238E27FC236}">
                    <a16:creationId xmlns:a16="http://schemas.microsoft.com/office/drawing/2014/main" id="{DD71F87A-EF3E-6244-BE8D-9121B640AE36}"/>
                  </a:ext>
                </a:extLst>
              </p:cNvPr>
              <p:cNvGrpSpPr>
                <a:grpSpLocks/>
              </p:cNvGrpSpPr>
              <p:nvPr/>
            </p:nvGrpSpPr>
            <p:grpSpPr>
              <a:xfrm>
                <a:off x="1289688" y="4715558"/>
                <a:ext cx="1600200" cy="219456"/>
                <a:chOff x="7151791" y="5773706"/>
                <a:chExt cx="2106506" cy="236618"/>
              </a:xfrm>
            </p:grpSpPr>
            <p:pic>
              <p:nvPicPr>
                <p:cNvPr id="54" name="Picture 53">
                  <a:extLst>
                    <a:ext uri="{FF2B5EF4-FFF2-40B4-BE49-F238E27FC236}">
                      <a16:creationId xmlns:a16="http://schemas.microsoft.com/office/drawing/2014/main" id="{FFC0727C-10F0-8447-91FC-4EDA6E0ED561}"/>
                    </a:ext>
                  </a:extLst>
                </p:cNvPr>
                <p:cNvPicPr>
                  <a:picLocks noChangeAspect="1"/>
                </p:cNvPicPr>
                <p:nvPr/>
              </p:nvPicPr>
              <p:blipFill rotWithShape="1">
                <a:blip r:embed="rId8"/>
                <a:srcRect l="6902" t="987" r="8669" b="56893"/>
                <a:stretch/>
              </p:blipFill>
              <p:spPr>
                <a:xfrm rot="10800000" flipV="1">
                  <a:off x="7151792" y="5773706"/>
                  <a:ext cx="2106505" cy="106523"/>
                </a:xfrm>
                <a:prstGeom prst="rect">
                  <a:avLst/>
                </a:prstGeom>
              </p:spPr>
            </p:pic>
            <p:pic>
              <p:nvPicPr>
                <p:cNvPr id="55" name="Picture 54">
                  <a:extLst>
                    <a:ext uri="{FF2B5EF4-FFF2-40B4-BE49-F238E27FC236}">
                      <a16:creationId xmlns:a16="http://schemas.microsoft.com/office/drawing/2014/main" id="{831E8AD0-C7E8-8341-8FA2-EFAB264C8C73}"/>
                    </a:ext>
                  </a:extLst>
                </p:cNvPr>
                <p:cNvPicPr>
                  <a:picLocks noChangeAspect="1"/>
                </p:cNvPicPr>
                <p:nvPr/>
              </p:nvPicPr>
              <p:blipFill rotWithShape="1">
                <a:blip r:embed="rId8"/>
                <a:srcRect l="6902" t="987" r="8669" b="56893"/>
                <a:stretch/>
              </p:blipFill>
              <p:spPr>
                <a:xfrm rot="10800000" flipV="1">
                  <a:off x="7151791" y="5903801"/>
                  <a:ext cx="2106505" cy="106523"/>
                </a:xfrm>
                <a:prstGeom prst="rect">
                  <a:avLst/>
                </a:prstGeom>
              </p:spPr>
            </p:pic>
          </p:grpSp>
          <p:sp>
            <p:nvSpPr>
              <p:cNvPr id="53" name="TextBox 52">
                <a:extLst>
                  <a:ext uri="{FF2B5EF4-FFF2-40B4-BE49-F238E27FC236}">
                    <a16:creationId xmlns:a16="http://schemas.microsoft.com/office/drawing/2014/main" id="{FC3B1003-66F5-204E-A218-62FAE6D0632D}"/>
                  </a:ext>
                </a:extLst>
              </p:cNvPr>
              <p:cNvSpPr txBox="1"/>
              <p:nvPr/>
            </p:nvSpPr>
            <p:spPr>
              <a:xfrm>
                <a:off x="1076033" y="4175943"/>
                <a:ext cx="1527690" cy="507546"/>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Transgene</a:t>
                </a:r>
              </a:p>
            </p:txBody>
          </p:sp>
        </p:grpSp>
        <p:grpSp>
          <p:nvGrpSpPr>
            <p:cNvPr id="17" name="Group 16">
              <a:extLst>
                <a:ext uri="{FF2B5EF4-FFF2-40B4-BE49-F238E27FC236}">
                  <a16:creationId xmlns:a16="http://schemas.microsoft.com/office/drawing/2014/main" id="{7CE3EF65-37E5-C74F-A6B6-EFD34BEA92BD}"/>
                </a:ext>
              </a:extLst>
            </p:cNvPr>
            <p:cNvGrpSpPr/>
            <p:nvPr/>
          </p:nvGrpSpPr>
          <p:grpSpPr>
            <a:xfrm>
              <a:off x="2314263" y="2766493"/>
              <a:ext cx="3476937" cy="3733959"/>
              <a:chOff x="2603546" y="2683679"/>
              <a:chExt cx="3911554" cy="4200704"/>
            </a:xfrm>
          </p:grpSpPr>
          <p:grpSp>
            <p:nvGrpSpPr>
              <p:cNvPr id="30" name="Group 29">
                <a:extLst>
                  <a:ext uri="{FF2B5EF4-FFF2-40B4-BE49-F238E27FC236}">
                    <a16:creationId xmlns:a16="http://schemas.microsoft.com/office/drawing/2014/main" id="{98731D54-84E7-BB41-A1AD-E48069D6B368}"/>
                  </a:ext>
                </a:extLst>
              </p:cNvPr>
              <p:cNvGrpSpPr/>
              <p:nvPr/>
            </p:nvGrpSpPr>
            <p:grpSpPr>
              <a:xfrm>
                <a:off x="2603546" y="2683679"/>
                <a:ext cx="3911554" cy="4200704"/>
                <a:chOff x="2603546" y="2683679"/>
                <a:chExt cx="3911554" cy="4200704"/>
              </a:xfrm>
            </p:grpSpPr>
            <p:cxnSp>
              <p:nvCxnSpPr>
                <p:cNvPr id="32" name="Straight Connector 31">
                  <a:extLst>
                    <a:ext uri="{FF2B5EF4-FFF2-40B4-BE49-F238E27FC236}">
                      <a16:creationId xmlns:a16="http://schemas.microsoft.com/office/drawing/2014/main" id="{0158617D-FB93-D549-8E35-805E4061BCFB}"/>
                    </a:ext>
                  </a:extLst>
                </p:cNvPr>
                <p:cNvCxnSpPr>
                  <a:cxnSpLocks/>
                </p:cNvCxnSpPr>
                <p:nvPr/>
              </p:nvCxnSpPr>
              <p:spPr bwMode="auto">
                <a:xfrm flipH="1" flipV="1">
                  <a:off x="5670864" y="4296955"/>
                  <a:ext cx="812005" cy="1972818"/>
                </a:xfrm>
                <a:prstGeom prst="line">
                  <a:avLst/>
                </a:prstGeom>
                <a:solidFill>
                  <a:schemeClr val="accent1"/>
                </a:solidFill>
                <a:ln w="9525" cap="flat" cmpd="sng" algn="ctr">
                  <a:solidFill>
                    <a:srgbClr val="9C0149"/>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7E1061E8-772B-DE48-963D-C9D645F5ACEC}"/>
                    </a:ext>
                  </a:extLst>
                </p:cNvPr>
                <p:cNvCxnSpPr>
                  <a:cxnSpLocks/>
                </p:cNvCxnSpPr>
                <p:nvPr/>
              </p:nvCxnSpPr>
              <p:spPr bwMode="auto">
                <a:xfrm flipV="1">
                  <a:off x="2603546" y="4296957"/>
                  <a:ext cx="2958902" cy="1989942"/>
                </a:xfrm>
                <a:prstGeom prst="line">
                  <a:avLst/>
                </a:prstGeom>
                <a:solidFill>
                  <a:schemeClr val="accent1"/>
                </a:solidFill>
                <a:ln w="9525" cap="flat" cmpd="sng" algn="ctr">
                  <a:solidFill>
                    <a:srgbClr val="9C0149"/>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790CAD7E-6CA8-9845-91DD-A8D4973C3082}"/>
                    </a:ext>
                  </a:extLst>
                </p:cNvPr>
                <p:cNvCxnSpPr>
                  <a:cxnSpLocks/>
                </p:cNvCxnSpPr>
                <p:nvPr/>
              </p:nvCxnSpPr>
              <p:spPr bwMode="auto">
                <a:xfrm flipV="1">
                  <a:off x="4266389" y="2702679"/>
                  <a:ext cx="551230" cy="1458405"/>
                </a:xfrm>
                <a:prstGeom prst="line">
                  <a:avLst/>
                </a:prstGeom>
                <a:solidFill>
                  <a:schemeClr val="accent1"/>
                </a:solidFill>
                <a:ln w="9525" cap="flat" cmpd="sng" algn="ctr">
                  <a:solidFill>
                    <a:srgbClr val="9C0149"/>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CF648E0D-A8C6-F640-809E-79FE0F444B0E}"/>
                    </a:ext>
                  </a:extLst>
                </p:cNvPr>
                <p:cNvCxnSpPr>
                  <a:cxnSpLocks/>
                </p:cNvCxnSpPr>
                <p:nvPr/>
              </p:nvCxnSpPr>
              <p:spPr bwMode="auto">
                <a:xfrm flipH="1" flipV="1">
                  <a:off x="4960096" y="2683679"/>
                  <a:ext cx="1250106" cy="1449294"/>
                </a:xfrm>
                <a:prstGeom prst="line">
                  <a:avLst/>
                </a:prstGeom>
                <a:solidFill>
                  <a:schemeClr val="accent1"/>
                </a:solidFill>
                <a:ln w="9525" cap="flat" cmpd="sng" algn="ctr">
                  <a:solidFill>
                    <a:srgbClr val="9C0149"/>
                  </a:solidFill>
                  <a:prstDash val="solid"/>
                  <a:round/>
                  <a:headEnd type="none" w="med" len="med"/>
                  <a:tailEnd type="none" w="med" len="med"/>
                </a:ln>
                <a:effectLst/>
              </p:spPr>
            </p:cxnSp>
            <p:pic>
              <p:nvPicPr>
                <p:cNvPr id="36" name="Picture 35">
                  <a:extLst>
                    <a:ext uri="{FF2B5EF4-FFF2-40B4-BE49-F238E27FC236}">
                      <a16:creationId xmlns:a16="http://schemas.microsoft.com/office/drawing/2014/main" id="{721588AA-ABB1-334C-816F-14F67F7C74B8}"/>
                    </a:ext>
                  </a:extLst>
                </p:cNvPr>
                <p:cNvPicPr>
                  <a:picLocks noChangeAspect="1"/>
                </p:cNvPicPr>
                <p:nvPr/>
              </p:nvPicPr>
              <p:blipFill>
                <a:blip r:embed="rId9"/>
                <a:stretch>
                  <a:fillRect/>
                </a:stretch>
              </p:blipFill>
              <p:spPr>
                <a:xfrm rot="5400000">
                  <a:off x="5136822" y="3151106"/>
                  <a:ext cx="206287" cy="2133600"/>
                </a:xfrm>
                <a:prstGeom prst="rect">
                  <a:avLst/>
                </a:prstGeom>
              </p:spPr>
            </p:pic>
            <p:pic>
              <p:nvPicPr>
                <p:cNvPr id="37" name="Picture 36">
                  <a:extLst>
                    <a:ext uri="{FF2B5EF4-FFF2-40B4-BE49-F238E27FC236}">
                      <a16:creationId xmlns:a16="http://schemas.microsoft.com/office/drawing/2014/main" id="{B9E616F9-7D96-6446-8855-87D954D37ED0}"/>
                    </a:ext>
                  </a:extLst>
                </p:cNvPr>
                <p:cNvPicPr>
                  <a:picLocks noChangeAspect="1"/>
                </p:cNvPicPr>
                <p:nvPr/>
              </p:nvPicPr>
              <p:blipFill>
                <a:blip r:embed="rId6"/>
                <a:stretch>
                  <a:fillRect/>
                </a:stretch>
              </p:blipFill>
              <p:spPr>
                <a:xfrm>
                  <a:off x="2653058" y="6312357"/>
                  <a:ext cx="1159075" cy="188705"/>
                </a:xfrm>
                <a:prstGeom prst="rect">
                  <a:avLst/>
                </a:prstGeom>
              </p:spPr>
            </p:pic>
            <p:pic>
              <p:nvPicPr>
                <p:cNvPr id="38" name="Picture 37">
                  <a:extLst>
                    <a:ext uri="{FF2B5EF4-FFF2-40B4-BE49-F238E27FC236}">
                      <a16:creationId xmlns:a16="http://schemas.microsoft.com/office/drawing/2014/main" id="{78B57A8C-1834-F74B-BA2A-E80B5584424E}"/>
                    </a:ext>
                  </a:extLst>
                </p:cNvPr>
                <p:cNvPicPr>
                  <a:picLocks noChangeAspect="1"/>
                </p:cNvPicPr>
                <p:nvPr/>
              </p:nvPicPr>
              <p:blipFill>
                <a:blip r:embed="rId6"/>
                <a:stretch>
                  <a:fillRect/>
                </a:stretch>
              </p:blipFill>
              <p:spPr>
                <a:xfrm>
                  <a:off x="5356025" y="6299628"/>
                  <a:ext cx="1159075" cy="188705"/>
                </a:xfrm>
                <a:prstGeom prst="rect">
                  <a:avLst/>
                </a:prstGeom>
              </p:spPr>
            </p:pic>
            <p:sp>
              <p:nvSpPr>
                <p:cNvPr id="39" name="TextBox 38">
                  <a:extLst>
                    <a:ext uri="{FF2B5EF4-FFF2-40B4-BE49-F238E27FC236}">
                      <a16:creationId xmlns:a16="http://schemas.microsoft.com/office/drawing/2014/main" id="{0D7E09CE-8B64-054B-AAAF-22DAE5BBD624}"/>
                    </a:ext>
                  </a:extLst>
                </p:cNvPr>
                <p:cNvSpPr txBox="1"/>
                <p:nvPr/>
              </p:nvSpPr>
              <p:spPr>
                <a:xfrm>
                  <a:off x="3050469" y="6376837"/>
                  <a:ext cx="2879033" cy="507546"/>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Ge-                        -ne X</a:t>
                  </a:r>
                </a:p>
              </p:txBody>
            </p:sp>
            <p:grpSp>
              <p:nvGrpSpPr>
                <p:cNvPr id="40" name="Group 39">
                  <a:extLst>
                    <a:ext uri="{FF2B5EF4-FFF2-40B4-BE49-F238E27FC236}">
                      <a16:creationId xmlns:a16="http://schemas.microsoft.com/office/drawing/2014/main" id="{02C518BA-056D-434B-B373-1748D7BC6442}"/>
                    </a:ext>
                  </a:extLst>
                </p:cNvPr>
                <p:cNvGrpSpPr>
                  <a:grpSpLocks/>
                </p:cNvGrpSpPr>
                <p:nvPr/>
              </p:nvGrpSpPr>
              <p:grpSpPr>
                <a:xfrm>
                  <a:off x="3812134" y="6281605"/>
                  <a:ext cx="1600200" cy="219456"/>
                  <a:chOff x="7151791" y="5773706"/>
                  <a:chExt cx="2106506" cy="236618"/>
                </a:xfrm>
              </p:grpSpPr>
              <p:pic>
                <p:nvPicPr>
                  <p:cNvPr id="41" name="Picture 40">
                    <a:extLst>
                      <a:ext uri="{FF2B5EF4-FFF2-40B4-BE49-F238E27FC236}">
                        <a16:creationId xmlns:a16="http://schemas.microsoft.com/office/drawing/2014/main" id="{B49EB8D7-0C97-5140-872B-A2C647ED273D}"/>
                      </a:ext>
                    </a:extLst>
                  </p:cNvPr>
                  <p:cNvPicPr>
                    <a:picLocks noChangeAspect="1"/>
                  </p:cNvPicPr>
                  <p:nvPr/>
                </p:nvPicPr>
                <p:blipFill rotWithShape="1">
                  <a:blip r:embed="rId8"/>
                  <a:srcRect l="6902" t="987" r="8669" b="56893"/>
                  <a:stretch/>
                </p:blipFill>
                <p:spPr>
                  <a:xfrm rot="10800000" flipV="1">
                    <a:off x="7151792" y="5773706"/>
                    <a:ext cx="2106505" cy="106523"/>
                  </a:xfrm>
                  <a:prstGeom prst="rect">
                    <a:avLst/>
                  </a:prstGeom>
                </p:spPr>
              </p:pic>
              <p:pic>
                <p:nvPicPr>
                  <p:cNvPr id="42" name="Picture 41">
                    <a:extLst>
                      <a:ext uri="{FF2B5EF4-FFF2-40B4-BE49-F238E27FC236}">
                        <a16:creationId xmlns:a16="http://schemas.microsoft.com/office/drawing/2014/main" id="{74437587-C1DB-0A43-B282-CC3C6C63E486}"/>
                      </a:ext>
                    </a:extLst>
                  </p:cNvPr>
                  <p:cNvPicPr>
                    <a:picLocks noChangeAspect="1"/>
                  </p:cNvPicPr>
                  <p:nvPr/>
                </p:nvPicPr>
                <p:blipFill rotWithShape="1">
                  <a:blip r:embed="rId8"/>
                  <a:srcRect l="6902" t="987" r="8669" b="56893"/>
                  <a:stretch/>
                </p:blipFill>
                <p:spPr>
                  <a:xfrm rot="10800000" flipV="1">
                    <a:off x="7151791" y="5903801"/>
                    <a:ext cx="2106505" cy="106523"/>
                  </a:xfrm>
                  <a:prstGeom prst="rect">
                    <a:avLst/>
                  </a:prstGeom>
                </p:spPr>
              </p:pic>
            </p:grpSp>
          </p:grpSp>
          <p:sp>
            <p:nvSpPr>
              <p:cNvPr id="31" name="TextBox 30">
                <a:extLst>
                  <a:ext uri="{FF2B5EF4-FFF2-40B4-BE49-F238E27FC236}">
                    <a16:creationId xmlns:a16="http://schemas.microsoft.com/office/drawing/2014/main" id="{C2AC3748-4ABC-7947-A8CA-796AB31035DD}"/>
                  </a:ext>
                </a:extLst>
              </p:cNvPr>
              <p:cNvSpPr txBox="1"/>
              <p:nvPr/>
            </p:nvSpPr>
            <p:spPr>
              <a:xfrm>
                <a:off x="3694534" y="5827816"/>
                <a:ext cx="1527690" cy="507546"/>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Transgene</a:t>
                </a:r>
              </a:p>
            </p:txBody>
          </p:sp>
        </p:grpSp>
        <p:grpSp>
          <p:nvGrpSpPr>
            <p:cNvPr id="18" name="Group 17">
              <a:extLst>
                <a:ext uri="{FF2B5EF4-FFF2-40B4-BE49-F238E27FC236}">
                  <a16:creationId xmlns:a16="http://schemas.microsoft.com/office/drawing/2014/main" id="{7D51BCBA-D204-0740-A0C2-7EAFE61A1C0E}"/>
                </a:ext>
              </a:extLst>
            </p:cNvPr>
            <p:cNvGrpSpPr/>
            <p:nvPr/>
          </p:nvGrpSpPr>
          <p:grpSpPr>
            <a:xfrm>
              <a:off x="4908080" y="2839255"/>
              <a:ext cx="4129749" cy="2292381"/>
              <a:chOff x="5521590" y="2765537"/>
              <a:chExt cx="4645968" cy="2578929"/>
            </a:xfrm>
          </p:grpSpPr>
          <p:cxnSp>
            <p:nvCxnSpPr>
              <p:cNvPr id="19" name="Straight Connector 18">
                <a:extLst>
                  <a:ext uri="{FF2B5EF4-FFF2-40B4-BE49-F238E27FC236}">
                    <a16:creationId xmlns:a16="http://schemas.microsoft.com/office/drawing/2014/main" id="{6E46C413-15BC-624E-842B-905914D7F75D}"/>
                  </a:ext>
                </a:extLst>
              </p:cNvPr>
              <p:cNvCxnSpPr>
                <a:cxnSpLocks/>
                <a:stCxn id="23" idx="2"/>
              </p:cNvCxnSpPr>
              <p:nvPr/>
            </p:nvCxnSpPr>
            <p:spPr bwMode="auto">
              <a:xfrm flipH="1" flipV="1">
                <a:off x="5521590" y="2777145"/>
                <a:ext cx="1679310" cy="845675"/>
              </a:xfrm>
              <a:prstGeom prst="line">
                <a:avLst/>
              </a:prstGeom>
              <a:solidFill>
                <a:schemeClr val="accent1"/>
              </a:solidFill>
              <a:ln w="9525" cap="flat" cmpd="sng" algn="ctr">
                <a:solidFill>
                  <a:srgbClr val="FF9A00"/>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22360D4D-6CD4-7040-8DC8-75FB6C720B0E}"/>
                  </a:ext>
                </a:extLst>
              </p:cNvPr>
              <p:cNvCxnSpPr>
                <a:cxnSpLocks/>
              </p:cNvCxnSpPr>
              <p:nvPr/>
            </p:nvCxnSpPr>
            <p:spPr bwMode="auto">
              <a:xfrm flipH="1" flipV="1">
                <a:off x="5617040" y="2765537"/>
                <a:ext cx="2574558" cy="831007"/>
              </a:xfrm>
              <a:prstGeom prst="line">
                <a:avLst/>
              </a:prstGeom>
              <a:solidFill>
                <a:schemeClr val="accent1"/>
              </a:solidFill>
              <a:ln w="9525" cap="flat" cmpd="sng" algn="ctr">
                <a:solidFill>
                  <a:srgbClr val="FF9A00"/>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1C6118AF-F6D6-F94A-9B62-83FBA591330A}"/>
                  </a:ext>
                </a:extLst>
              </p:cNvPr>
              <p:cNvCxnSpPr>
                <a:cxnSpLocks/>
              </p:cNvCxnSpPr>
              <p:nvPr/>
            </p:nvCxnSpPr>
            <p:spPr bwMode="auto">
              <a:xfrm flipV="1">
                <a:off x="6303972" y="3682808"/>
                <a:ext cx="1081685" cy="902601"/>
              </a:xfrm>
              <a:prstGeom prst="line">
                <a:avLst/>
              </a:prstGeom>
              <a:solidFill>
                <a:schemeClr val="accent1"/>
              </a:solidFill>
              <a:ln w="9525" cap="flat" cmpd="sng" algn="ctr">
                <a:solidFill>
                  <a:srgbClr val="FF9A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FB449F54-A4AE-1F45-B3F7-113F3277E4DE}"/>
                  </a:ext>
                </a:extLst>
              </p:cNvPr>
              <p:cNvCxnSpPr>
                <a:cxnSpLocks/>
              </p:cNvCxnSpPr>
              <p:nvPr/>
            </p:nvCxnSpPr>
            <p:spPr bwMode="auto">
              <a:xfrm flipH="1" flipV="1">
                <a:off x="7482221" y="3704677"/>
                <a:ext cx="2670412" cy="959109"/>
              </a:xfrm>
              <a:prstGeom prst="line">
                <a:avLst/>
              </a:prstGeom>
              <a:solidFill>
                <a:schemeClr val="accent1"/>
              </a:solidFill>
              <a:ln w="9525" cap="flat" cmpd="sng" algn="ctr">
                <a:solidFill>
                  <a:srgbClr val="FF9A00"/>
                </a:solidFill>
                <a:prstDash val="solid"/>
                <a:round/>
                <a:headEnd type="none" w="med" len="med"/>
                <a:tailEnd type="none" w="med" len="med"/>
              </a:ln>
              <a:effectLst/>
            </p:spPr>
          </p:cxnSp>
          <p:pic>
            <p:nvPicPr>
              <p:cNvPr id="23" name="Picture 22">
                <a:extLst>
                  <a:ext uri="{FF2B5EF4-FFF2-40B4-BE49-F238E27FC236}">
                    <a16:creationId xmlns:a16="http://schemas.microsoft.com/office/drawing/2014/main" id="{48B2FE17-0036-B044-AEF0-B7CA93CC8F28}"/>
                  </a:ext>
                </a:extLst>
              </p:cNvPr>
              <p:cNvPicPr>
                <a:picLocks noChangeAspect="1"/>
              </p:cNvPicPr>
              <p:nvPr/>
            </p:nvPicPr>
            <p:blipFill>
              <a:blip r:embed="rId10"/>
              <a:stretch>
                <a:fillRect/>
              </a:stretch>
            </p:blipFill>
            <p:spPr>
              <a:xfrm rot="5400000" flipH="1">
                <a:off x="7667400" y="3051320"/>
                <a:ext cx="210000" cy="1143000"/>
              </a:xfrm>
              <a:prstGeom prst="rect">
                <a:avLst/>
              </a:prstGeom>
            </p:spPr>
          </p:pic>
          <p:sp>
            <p:nvSpPr>
              <p:cNvPr id="24" name="TextBox 23">
                <a:extLst>
                  <a:ext uri="{FF2B5EF4-FFF2-40B4-BE49-F238E27FC236}">
                    <a16:creationId xmlns:a16="http://schemas.microsoft.com/office/drawing/2014/main" id="{00AED163-5EA8-AE4F-BD57-05852FE8365E}"/>
                  </a:ext>
                </a:extLst>
              </p:cNvPr>
              <p:cNvSpPr txBox="1"/>
              <p:nvPr/>
            </p:nvSpPr>
            <p:spPr>
              <a:xfrm>
                <a:off x="5937353" y="4836920"/>
                <a:ext cx="3410037" cy="507546"/>
              </a:xfrm>
              <a:prstGeom prst="rect">
                <a:avLst/>
              </a:prstGeom>
              <a:noFill/>
            </p:spPr>
            <p:txBody>
              <a:bodyPr wrap="square" rtlCol="0">
                <a:spAutoFit/>
              </a:bodyPr>
              <a:lstStyle/>
              <a:p>
                <a:r>
                  <a:rPr lang="en-US" sz="1200" b="1" dirty="0">
                    <a:latin typeface="Calibri" panose="020F0502020204030204" pitchFamily="34" charset="0"/>
                    <a:cs typeface="Calibri" panose="020F0502020204030204" pitchFamily="34" charset="0"/>
                  </a:rPr>
                  <a:t>Heterochromatin</a:t>
                </a:r>
              </a:p>
            </p:txBody>
          </p:sp>
          <p:pic>
            <p:nvPicPr>
              <p:cNvPr id="25" name="Picture 24">
                <a:extLst>
                  <a:ext uri="{FF2B5EF4-FFF2-40B4-BE49-F238E27FC236}">
                    <a16:creationId xmlns:a16="http://schemas.microsoft.com/office/drawing/2014/main" id="{3C25BD33-08A8-0F4F-BBD0-638CA0ADD09F}"/>
                  </a:ext>
                </a:extLst>
              </p:cNvPr>
              <p:cNvPicPr>
                <a:picLocks noChangeAspect="1"/>
              </p:cNvPicPr>
              <p:nvPr/>
            </p:nvPicPr>
            <p:blipFill>
              <a:blip r:embed="rId6"/>
              <a:stretch>
                <a:fillRect/>
              </a:stretch>
            </p:blipFill>
            <p:spPr>
              <a:xfrm>
                <a:off x="9008483" y="4699648"/>
                <a:ext cx="1159075" cy="188705"/>
              </a:xfrm>
              <a:prstGeom prst="rect">
                <a:avLst/>
              </a:prstGeom>
            </p:spPr>
          </p:pic>
          <p:pic>
            <p:nvPicPr>
              <p:cNvPr id="26" name="Picture 25">
                <a:extLst>
                  <a:ext uri="{FF2B5EF4-FFF2-40B4-BE49-F238E27FC236}">
                    <a16:creationId xmlns:a16="http://schemas.microsoft.com/office/drawing/2014/main" id="{FB7D0686-7496-3840-AD9A-CA198A4FE5A7}"/>
                  </a:ext>
                </a:extLst>
              </p:cNvPr>
              <p:cNvPicPr>
                <a:picLocks noChangeAspect="1"/>
              </p:cNvPicPr>
              <p:nvPr/>
            </p:nvPicPr>
            <p:blipFill>
              <a:blip r:embed="rId11"/>
              <a:stretch>
                <a:fillRect/>
              </a:stretch>
            </p:blipFill>
            <p:spPr>
              <a:xfrm>
                <a:off x="6303972" y="4585409"/>
                <a:ext cx="1158367" cy="330708"/>
              </a:xfrm>
              <a:prstGeom prst="rect">
                <a:avLst/>
              </a:prstGeom>
            </p:spPr>
          </p:pic>
          <p:pic>
            <p:nvPicPr>
              <p:cNvPr id="27" name="Picture 26">
                <a:extLst>
                  <a:ext uri="{FF2B5EF4-FFF2-40B4-BE49-F238E27FC236}">
                    <a16:creationId xmlns:a16="http://schemas.microsoft.com/office/drawing/2014/main" id="{0A456775-E368-E445-9CDC-9CD60071B771}"/>
                  </a:ext>
                </a:extLst>
              </p:cNvPr>
              <p:cNvPicPr>
                <a:picLocks noChangeAspect="1"/>
              </p:cNvPicPr>
              <p:nvPr/>
            </p:nvPicPr>
            <p:blipFill rotWithShape="1">
              <a:blip r:embed="rId12"/>
              <a:srcRect l="8770" t="-5991" r="9626" b="55088"/>
              <a:stretch/>
            </p:blipFill>
            <p:spPr>
              <a:xfrm>
                <a:off x="7442696" y="4657328"/>
                <a:ext cx="1569950" cy="118315"/>
              </a:xfrm>
              <a:prstGeom prst="rect">
                <a:avLst/>
              </a:prstGeom>
            </p:spPr>
          </p:pic>
          <p:pic>
            <p:nvPicPr>
              <p:cNvPr id="28" name="Picture 27">
                <a:extLst>
                  <a:ext uri="{FF2B5EF4-FFF2-40B4-BE49-F238E27FC236}">
                    <a16:creationId xmlns:a16="http://schemas.microsoft.com/office/drawing/2014/main" id="{24E0911B-6F19-0244-965F-9C27E4000671}"/>
                  </a:ext>
                </a:extLst>
              </p:cNvPr>
              <p:cNvPicPr>
                <a:picLocks noChangeAspect="1"/>
              </p:cNvPicPr>
              <p:nvPr/>
            </p:nvPicPr>
            <p:blipFill rotWithShape="1">
              <a:blip r:embed="rId12"/>
              <a:srcRect l="8770" t="-5991" r="9626" b="55088"/>
              <a:stretch/>
            </p:blipFill>
            <p:spPr>
              <a:xfrm>
                <a:off x="7442696" y="4766129"/>
                <a:ext cx="1569950" cy="118315"/>
              </a:xfrm>
              <a:prstGeom prst="rect">
                <a:avLst/>
              </a:prstGeom>
            </p:spPr>
          </p:pic>
          <p:sp>
            <p:nvSpPr>
              <p:cNvPr id="29" name="TextBox 28">
                <a:extLst>
                  <a:ext uri="{FF2B5EF4-FFF2-40B4-BE49-F238E27FC236}">
                    <a16:creationId xmlns:a16="http://schemas.microsoft.com/office/drawing/2014/main" id="{5250A473-09A8-0448-A6A3-C4ED31BB47F3}"/>
                  </a:ext>
                </a:extLst>
              </p:cNvPr>
              <p:cNvSpPr txBox="1"/>
              <p:nvPr/>
            </p:nvSpPr>
            <p:spPr>
              <a:xfrm>
                <a:off x="7442695" y="4190683"/>
                <a:ext cx="1527691" cy="507546"/>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Transgene</a:t>
                </a:r>
              </a:p>
            </p:txBody>
          </p:sp>
        </p:grpSp>
      </p:grpSp>
      <p:sp>
        <p:nvSpPr>
          <p:cNvPr id="68" name="Title 1">
            <a:extLst>
              <a:ext uri="{FF2B5EF4-FFF2-40B4-BE49-F238E27FC236}">
                <a16:creationId xmlns:a16="http://schemas.microsoft.com/office/drawing/2014/main" id="{2C2B1BFA-0697-7F40-AF84-28F0A9A02A85}"/>
              </a:ext>
            </a:extLst>
          </p:cNvPr>
          <p:cNvSpPr txBox="1">
            <a:spLocks/>
          </p:cNvSpPr>
          <p:nvPr/>
        </p:nvSpPr>
        <p:spPr>
          <a:xfrm>
            <a:off x="2192672" y="1580492"/>
            <a:ext cx="2119790" cy="612396"/>
          </a:xfrm>
          <a:prstGeom prst="rect">
            <a:avLst/>
          </a:prstGeom>
        </p:spPr>
        <p:txBody>
          <a:bodyPr vert="horz" lIns="68580" tIns="34290" rIns="68580" bIns="34290" rtlCol="0" anchor="ctr">
            <a:noAutofit/>
          </a:bodyPr>
          <a:lstStyle>
            <a:lvl1pPr algn="l" defTabSz="914400" rtl="0" eaLnBrk="1" latinLnBrk="0" hangingPunct="1">
              <a:spcBef>
                <a:spcPct val="0"/>
              </a:spcBef>
              <a:buNone/>
              <a:defRPr sz="2000" b="1" kern="1200">
                <a:solidFill>
                  <a:schemeClr val="bg2">
                    <a:lumMod val="25000"/>
                  </a:schemeClr>
                </a:solidFill>
                <a:latin typeface="+mj-lt"/>
                <a:ea typeface="+mj-ea"/>
                <a:cs typeface="Arial" panose="020B0604020202020204" pitchFamily="34" charset="0"/>
              </a:defRPr>
            </a:lvl1pPr>
          </a:lstStyle>
          <a:p>
            <a:pPr marL="7144" algn="ctr">
              <a:tabLst>
                <a:tab pos="164306" algn="l"/>
              </a:tabLst>
            </a:pPr>
            <a:r>
              <a:rPr lang="en-US" sz="1200" dirty="0">
                <a:latin typeface="Arial" panose="020B0604020202020204" pitchFamily="34" charset="0"/>
              </a:rPr>
              <a:t>Gene addition</a:t>
            </a:r>
          </a:p>
        </p:txBody>
      </p:sp>
      <p:sp>
        <p:nvSpPr>
          <p:cNvPr id="70" name="TextBox 69">
            <a:extLst>
              <a:ext uri="{FF2B5EF4-FFF2-40B4-BE49-F238E27FC236}">
                <a16:creationId xmlns:a16="http://schemas.microsoft.com/office/drawing/2014/main" id="{3681F9A9-7604-124B-910D-A8BFBD63ED0E}"/>
              </a:ext>
            </a:extLst>
          </p:cNvPr>
          <p:cNvSpPr txBox="1"/>
          <p:nvPr/>
        </p:nvSpPr>
        <p:spPr>
          <a:xfrm>
            <a:off x="304800" y="4699032"/>
            <a:ext cx="3960443" cy="2062103"/>
          </a:xfrm>
          <a:prstGeom prst="rect">
            <a:avLst/>
          </a:prstGeom>
          <a:noFill/>
        </p:spPr>
        <p:txBody>
          <a:bodyPr wrap="none" rtlCol="0">
            <a:spAutoFit/>
          </a:bodyPr>
          <a:lstStyle/>
          <a:p>
            <a:r>
              <a:rPr lang="en-US" sz="1600" b="1" dirty="0"/>
              <a:t>Pros</a:t>
            </a:r>
          </a:p>
          <a:p>
            <a:pPr marL="257175" indent="-257175">
              <a:buFont typeface="Arial" panose="020B0604020202020204" pitchFamily="34" charset="0"/>
              <a:buChar char="•"/>
            </a:pPr>
            <a:r>
              <a:rPr lang="en-US" sz="1600" b="1" dirty="0"/>
              <a:t>Independent from mutations</a:t>
            </a:r>
          </a:p>
          <a:p>
            <a:pPr marL="257175" indent="-257175">
              <a:buFont typeface="Arial" panose="020B0604020202020204" pitchFamily="34" charset="0"/>
              <a:buChar char="•"/>
            </a:pPr>
            <a:r>
              <a:rPr lang="en-US" sz="1600" b="1" dirty="0"/>
              <a:t>Overexpression, if required</a:t>
            </a:r>
          </a:p>
          <a:p>
            <a:pPr marL="257175" indent="-257175">
              <a:buFont typeface="Arial" panose="020B0604020202020204" pitchFamily="34" charset="0"/>
              <a:buChar char="•"/>
            </a:pPr>
            <a:endParaRPr lang="en-US" sz="1600" b="1" dirty="0"/>
          </a:p>
          <a:p>
            <a:r>
              <a:rPr lang="en-US" sz="1600" b="1" dirty="0"/>
              <a:t>Cons</a:t>
            </a:r>
          </a:p>
          <a:p>
            <a:pPr marL="257175" indent="-257175">
              <a:buFont typeface="Arial" panose="020B0604020202020204" pitchFamily="34" charset="0"/>
              <a:buChar char="•"/>
            </a:pPr>
            <a:r>
              <a:rPr lang="en-US" sz="1600" b="1" dirty="0"/>
              <a:t>Random integration</a:t>
            </a:r>
          </a:p>
          <a:p>
            <a:pPr marL="257175" indent="-257175">
              <a:buFont typeface="Arial" panose="020B0604020202020204" pitchFamily="34" charset="0"/>
              <a:buChar char="•"/>
            </a:pPr>
            <a:r>
              <a:rPr lang="en-US" sz="1600" b="1" dirty="0"/>
              <a:t>Level of expression may require high VCN</a:t>
            </a:r>
          </a:p>
          <a:p>
            <a:pPr marL="598472" lvl="1" indent="-257175">
              <a:buFont typeface="Arial" panose="020B0604020202020204" pitchFamily="34" charset="0"/>
              <a:buChar char="•"/>
            </a:pPr>
            <a:r>
              <a:rPr lang="en-US" sz="1600" b="1" dirty="0"/>
              <a:t>Increased chance of genome toxicity</a:t>
            </a:r>
          </a:p>
        </p:txBody>
      </p:sp>
    </p:spTree>
    <p:extLst>
      <p:ext uri="{BB962C8B-B14F-4D97-AF65-F5344CB8AC3E}">
        <p14:creationId xmlns:p14="http://schemas.microsoft.com/office/powerpoint/2010/main" val="12770981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VXd3IjV7dBN5u6.QAmL0k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NAME" val="Logo"/>
</p:tagLst>
</file>

<file path=ppt/theme/theme1.xml><?xml version="1.0" encoding="utf-8"?>
<a:theme xmlns:a="http://schemas.openxmlformats.org/drawingml/2006/main" name="Planning Template2">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70628_CHOP template_minimal version.potx [Read-Only]" id="{1241560C-6EC7-4B74-9146-74036030E380}" vid="{74C28E58-CA32-4042-9A7B-EB426E68070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20170628_CHOP template_minimal version</Template>
  <TotalTime>15793</TotalTime>
  <Words>1669</Words>
  <Application>Microsoft Macintosh PowerPoint</Application>
  <PresentationFormat>On-screen Show (4:3)</PresentationFormat>
  <Paragraphs>241</Paragraphs>
  <Slides>14</Slides>
  <Notes>11</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8" baseType="lpstr">
      <vt:lpstr>Abadi MT Condensed Light</vt:lpstr>
      <vt:lpstr>Arial</vt:lpstr>
      <vt:lpstr>Avenir Book</vt:lpstr>
      <vt:lpstr>Baloo</vt:lpstr>
      <vt:lpstr>BrandonGrotesqueWeb-bold</vt:lpstr>
      <vt:lpstr>Calibri</vt:lpstr>
      <vt:lpstr>Google Sans</vt:lpstr>
      <vt:lpstr>Helvetica</vt:lpstr>
      <vt:lpstr>Jaini</vt:lpstr>
      <vt:lpstr>Symbol</vt:lpstr>
      <vt:lpstr>Times</vt:lpstr>
      <vt:lpstr>Times New Roman</vt:lpstr>
      <vt:lpstr>Planning Template2</vt:lpstr>
      <vt:lpstr>think-cell Slide</vt:lpstr>
      <vt:lpstr>PowerPoint Presentation</vt:lpstr>
      <vt:lpstr>PowerPoint Presentation</vt:lpstr>
      <vt:lpstr>My Background</vt:lpstr>
      <vt:lpstr>PowerPoint Presentation</vt:lpstr>
      <vt:lpstr>Current estimates suggest that more than 300,000 children are born each year with hemoglobinopathies (250 million people worldwide carry mutations in globin genes; ~5 million of patients). </vt:lpstr>
      <vt:lpstr>PowerPoint Presentation</vt:lpstr>
      <vt:lpstr>From Pavia to New York (1997)</vt:lpstr>
      <vt:lpstr>Globin gene organization and expression Human</vt:lpstr>
      <vt:lpstr>PowerPoint Presentation</vt:lpstr>
      <vt:lpstr>PowerPoint Presentation</vt:lpstr>
      <vt:lpstr>PowerPoint Presentation</vt:lpstr>
      <vt:lpstr>PowerPoint Presentation</vt:lpstr>
      <vt:lpstr>From New York to Philadelphia (2015)</vt:lpstr>
      <vt:lpstr>PowerPoint Presentation</vt:lpstr>
    </vt:vector>
  </TitlesOfParts>
  <Company>The Children's Hospital of Philadelphia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Rivella laboratory portfolio</dc:title>
  <dc:creator>Rose, Taylor</dc:creator>
  <cp:lastModifiedBy>Rivella, Stefano</cp:lastModifiedBy>
  <cp:revision>1039</cp:revision>
  <cp:lastPrinted>2015-01-05T22:04:46Z</cp:lastPrinted>
  <dcterms:created xsi:type="dcterms:W3CDTF">2020-01-13T16:49:42Z</dcterms:created>
  <dcterms:modified xsi:type="dcterms:W3CDTF">2023-11-14T14:28:57Z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