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93" r:id="rId2"/>
    <p:sldId id="258" r:id="rId3"/>
    <p:sldId id="396" r:id="rId4"/>
    <p:sldId id="397" r:id="rId5"/>
    <p:sldId id="398" r:id="rId6"/>
    <p:sldId id="394" r:id="rId7"/>
    <p:sldId id="399" r:id="rId8"/>
    <p:sldId id="388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C"/>
    <a:srgbClr val="FC4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F2007-3B7F-49AF-9A87-3D124B08DC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061FC5-25F0-47D6-AF87-57C233DE3117}">
      <dgm:prSet phldrT="[Text]"/>
      <dgm:spPr/>
      <dgm:t>
        <a:bodyPr/>
        <a:lstStyle/>
        <a:p>
          <a:r>
            <a:rPr lang="en-US" dirty="0"/>
            <a:t>Research grant funding</a:t>
          </a:r>
        </a:p>
      </dgm:t>
    </dgm:pt>
    <dgm:pt modelId="{2D043594-47C6-47BB-900B-3C9C83BA3119}" type="parTrans" cxnId="{F26C1B39-A6CC-496A-B454-7A000D0BBFCD}">
      <dgm:prSet/>
      <dgm:spPr/>
      <dgm:t>
        <a:bodyPr/>
        <a:lstStyle/>
        <a:p>
          <a:endParaRPr lang="en-US"/>
        </a:p>
      </dgm:t>
    </dgm:pt>
    <dgm:pt modelId="{844FCA7A-A2A8-42E3-B220-832F6B16F935}" type="sibTrans" cxnId="{F26C1B39-A6CC-496A-B454-7A000D0BBFCD}">
      <dgm:prSet/>
      <dgm:spPr/>
      <dgm:t>
        <a:bodyPr/>
        <a:lstStyle/>
        <a:p>
          <a:endParaRPr lang="en-US"/>
        </a:p>
      </dgm:t>
    </dgm:pt>
    <dgm:pt modelId="{9F05048D-4592-48EC-A9C9-3C8A50AB56CB}">
      <dgm:prSet phldrT="[Text]"/>
      <dgm:spPr/>
      <dgm:t>
        <a:bodyPr/>
        <a:lstStyle/>
        <a:p>
          <a:r>
            <a:rPr lang="en-US" dirty="0"/>
            <a:t>Tax credits</a:t>
          </a:r>
        </a:p>
      </dgm:t>
    </dgm:pt>
    <dgm:pt modelId="{F270AA1F-9D61-4363-8EAC-F8D033A4BF26}" type="parTrans" cxnId="{F5D7DB5F-C6BF-4969-948E-B5AB6AECCAF9}">
      <dgm:prSet/>
      <dgm:spPr/>
      <dgm:t>
        <a:bodyPr/>
        <a:lstStyle/>
        <a:p>
          <a:endParaRPr lang="en-US"/>
        </a:p>
      </dgm:t>
    </dgm:pt>
    <dgm:pt modelId="{55AF5710-1BA1-44B1-9473-3A80D0159BB1}" type="sibTrans" cxnId="{F5D7DB5F-C6BF-4969-948E-B5AB6AECCAF9}">
      <dgm:prSet/>
      <dgm:spPr/>
      <dgm:t>
        <a:bodyPr/>
        <a:lstStyle/>
        <a:p>
          <a:endParaRPr lang="en-US"/>
        </a:p>
      </dgm:t>
    </dgm:pt>
    <dgm:pt modelId="{F4967B29-19D1-4D15-A0CE-BC9B1E76338E}">
      <dgm:prSet phldrT="[Text]"/>
      <dgm:spPr/>
      <dgm:t>
        <a:bodyPr/>
        <a:lstStyle/>
        <a:p>
          <a:r>
            <a:rPr lang="en-US" dirty="0"/>
            <a:t>Exemption from FDA user fees</a:t>
          </a:r>
        </a:p>
      </dgm:t>
    </dgm:pt>
    <dgm:pt modelId="{34C6320B-2A2B-44EA-BFBB-FE0382E05787}" type="parTrans" cxnId="{937EDA67-9FE6-4CF0-8B10-868731FCD272}">
      <dgm:prSet/>
      <dgm:spPr/>
      <dgm:t>
        <a:bodyPr/>
        <a:lstStyle/>
        <a:p>
          <a:endParaRPr lang="en-US"/>
        </a:p>
      </dgm:t>
    </dgm:pt>
    <dgm:pt modelId="{A667F1DD-D817-49C1-9A3C-4B7810FAF900}" type="sibTrans" cxnId="{937EDA67-9FE6-4CF0-8B10-868731FCD272}">
      <dgm:prSet/>
      <dgm:spPr/>
      <dgm:t>
        <a:bodyPr/>
        <a:lstStyle/>
        <a:p>
          <a:endParaRPr lang="en-US"/>
        </a:p>
      </dgm:t>
    </dgm:pt>
    <dgm:pt modelId="{7A7C0835-9CE3-4FC5-BF3C-61E9936872A4}">
      <dgm:prSet phldrT="[Text]"/>
      <dgm:spPr/>
      <dgm:t>
        <a:bodyPr/>
        <a:lstStyle/>
        <a:p>
          <a:r>
            <a:rPr lang="en-US" dirty="0"/>
            <a:t>Orphan Drug Exclusivity (ODE)</a:t>
          </a:r>
        </a:p>
      </dgm:t>
    </dgm:pt>
    <dgm:pt modelId="{C2A4D3D3-07F3-4890-A149-18332EF16488}" type="parTrans" cxnId="{8B8ACDB4-CF22-45A9-B3FE-D8FE7BE4D26C}">
      <dgm:prSet/>
      <dgm:spPr/>
      <dgm:t>
        <a:bodyPr/>
        <a:lstStyle/>
        <a:p>
          <a:endParaRPr lang="en-US"/>
        </a:p>
      </dgm:t>
    </dgm:pt>
    <dgm:pt modelId="{1C39329F-1427-430F-8CB8-CC0AED6BAF7F}" type="sibTrans" cxnId="{8B8ACDB4-CF22-45A9-B3FE-D8FE7BE4D26C}">
      <dgm:prSet/>
      <dgm:spPr/>
      <dgm:t>
        <a:bodyPr/>
        <a:lstStyle/>
        <a:p>
          <a:endParaRPr lang="en-US"/>
        </a:p>
      </dgm:t>
    </dgm:pt>
    <dgm:pt modelId="{B45D2AE1-20A0-42C1-95AD-255D77F85297}" type="pres">
      <dgm:prSet presAssocID="{45CF2007-3B7F-49AF-9A87-3D124B08DC1A}" presName="Name0" presStyleCnt="0">
        <dgm:presLayoutVars>
          <dgm:chMax val="7"/>
          <dgm:chPref val="7"/>
          <dgm:dir/>
        </dgm:presLayoutVars>
      </dgm:prSet>
      <dgm:spPr/>
    </dgm:pt>
    <dgm:pt modelId="{58D57F29-1226-4083-8527-3722C93C0974}" type="pres">
      <dgm:prSet presAssocID="{45CF2007-3B7F-49AF-9A87-3D124B08DC1A}" presName="Name1" presStyleCnt="0"/>
      <dgm:spPr/>
    </dgm:pt>
    <dgm:pt modelId="{258B0F8B-B16D-494D-B808-23490475B209}" type="pres">
      <dgm:prSet presAssocID="{45CF2007-3B7F-49AF-9A87-3D124B08DC1A}" presName="cycle" presStyleCnt="0"/>
      <dgm:spPr/>
    </dgm:pt>
    <dgm:pt modelId="{113BBEE2-4D97-4325-A52D-B52C16E4C013}" type="pres">
      <dgm:prSet presAssocID="{45CF2007-3B7F-49AF-9A87-3D124B08DC1A}" presName="srcNode" presStyleLbl="node1" presStyleIdx="0" presStyleCnt="4"/>
      <dgm:spPr/>
    </dgm:pt>
    <dgm:pt modelId="{9138D404-A880-4D7E-819C-25EEE472558C}" type="pres">
      <dgm:prSet presAssocID="{45CF2007-3B7F-49AF-9A87-3D124B08DC1A}" presName="conn" presStyleLbl="parChTrans1D2" presStyleIdx="0" presStyleCnt="1"/>
      <dgm:spPr/>
    </dgm:pt>
    <dgm:pt modelId="{EB9435E1-6304-47B0-BAD2-21EEE7F8720E}" type="pres">
      <dgm:prSet presAssocID="{45CF2007-3B7F-49AF-9A87-3D124B08DC1A}" presName="extraNode" presStyleLbl="node1" presStyleIdx="0" presStyleCnt="4"/>
      <dgm:spPr/>
    </dgm:pt>
    <dgm:pt modelId="{2A331541-853F-44BE-81BB-7484A45C6980}" type="pres">
      <dgm:prSet presAssocID="{45CF2007-3B7F-49AF-9A87-3D124B08DC1A}" presName="dstNode" presStyleLbl="node1" presStyleIdx="0" presStyleCnt="4"/>
      <dgm:spPr/>
    </dgm:pt>
    <dgm:pt modelId="{08D85348-9DA8-4ACB-8F23-D59D3681941A}" type="pres">
      <dgm:prSet presAssocID="{BA061FC5-25F0-47D6-AF87-57C233DE3117}" presName="text_1" presStyleLbl="node1" presStyleIdx="0" presStyleCnt="4">
        <dgm:presLayoutVars>
          <dgm:bulletEnabled val="1"/>
        </dgm:presLayoutVars>
      </dgm:prSet>
      <dgm:spPr/>
    </dgm:pt>
    <dgm:pt modelId="{C005B546-5B65-4198-9775-67CF64929B82}" type="pres">
      <dgm:prSet presAssocID="{BA061FC5-25F0-47D6-AF87-57C233DE3117}" presName="accent_1" presStyleCnt="0"/>
      <dgm:spPr/>
    </dgm:pt>
    <dgm:pt modelId="{FF80386A-B1F9-47D2-83BE-742D70619018}" type="pres">
      <dgm:prSet presAssocID="{BA061FC5-25F0-47D6-AF87-57C233DE3117}" presName="accentRepeatNode" presStyleLbl="solidFgAcc1" presStyleIdx="0" presStyleCnt="4"/>
      <dgm:spPr/>
    </dgm:pt>
    <dgm:pt modelId="{8D99E3CD-B32E-40A8-891D-1AE7FC9F98A1}" type="pres">
      <dgm:prSet presAssocID="{9F05048D-4592-48EC-A9C9-3C8A50AB56CB}" presName="text_2" presStyleLbl="node1" presStyleIdx="1" presStyleCnt="4">
        <dgm:presLayoutVars>
          <dgm:bulletEnabled val="1"/>
        </dgm:presLayoutVars>
      </dgm:prSet>
      <dgm:spPr/>
    </dgm:pt>
    <dgm:pt modelId="{56A0A3F2-E460-4E36-9547-DD2BDE69378E}" type="pres">
      <dgm:prSet presAssocID="{9F05048D-4592-48EC-A9C9-3C8A50AB56CB}" presName="accent_2" presStyleCnt="0"/>
      <dgm:spPr/>
    </dgm:pt>
    <dgm:pt modelId="{9E638FF4-4A07-4711-BDE4-594B629654A3}" type="pres">
      <dgm:prSet presAssocID="{9F05048D-4592-48EC-A9C9-3C8A50AB56CB}" presName="accentRepeatNode" presStyleLbl="solidFgAcc1" presStyleIdx="1" presStyleCnt="4"/>
      <dgm:spPr/>
    </dgm:pt>
    <dgm:pt modelId="{F64C8AA0-3AA8-4C4A-A626-E7D096E945A7}" type="pres">
      <dgm:prSet presAssocID="{F4967B29-19D1-4D15-A0CE-BC9B1E76338E}" presName="text_3" presStyleLbl="node1" presStyleIdx="2" presStyleCnt="4">
        <dgm:presLayoutVars>
          <dgm:bulletEnabled val="1"/>
        </dgm:presLayoutVars>
      </dgm:prSet>
      <dgm:spPr/>
    </dgm:pt>
    <dgm:pt modelId="{C9D5BC61-C5D1-4251-BA11-A5B29F180557}" type="pres">
      <dgm:prSet presAssocID="{F4967B29-19D1-4D15-A0CE-BC9B1E76338E}" presName="accent_3" presStyleCnt="0"/>
      <dgm:spPr/>
    </dgm:pt>
    <dgm:pt modelId="{B2FB461A-3B19-48C7-BFDF-35AF99BC960F}" type="pres">
      <dgm:prSet presAssocID="{F4967B29-19D1-4D15-A0CE-BC9B1E76338E}" presName="accentRepeatNode" presStyleLbl="solidFgAcc1" presStyleIdx="2" presStyleCnt="4"/>
      <dgm:spPr/>
    </dgm:pt>
    <dgm:pt modelId="{A9C00866-17FE-42D9-9113-277A822451C3}" type="pres">
      <dgm:prSet presAssocID="{7A7C0835-9CE3-4FC5-BF3C-61E9936872A4}" presName="text_4" presStyleLbl="node1" presStyleIdx="3" presStyleCnt="4">
        <dgm:presLayoutVars>
          <dgm:bulletEnabled val="1"/>
        </dgm:presLayoutVars>
      </dgm:prSet>
      <dgm:spPr/>
    </dgm:pt>
    <dgm:pt modelId="{888782B7-41A3-4FE5-A2F1-E9EC9C724825}" type="pres">
      <dgm:prSet presAssocID="{7A7C0835-9CE3-4FC5-BF3C-61E9936872A4}" presName="accent_4" presStyleCnt="0"/>
      <dgm:spPr/>
    </dgm:pt>
    <dgm:pt modelId="{202A9E5C-FD07-438F-A678-39AC61E220AD}" type="pres">
      <dgm:prSet presAssocID="{7A7C0835-9CE3-4FC5-BF3C-61E9936872A4}" presName="accentRepeatNode" presStyleLbl="solidFgAcc1" presStyleIdx="3" presStyleCnt="4"/>
      <dgm:spPr/>
    </dgm:pt>
  </dgm:ptLst>
  <dgm:cxnLst>
    <dgm:cxn modelId="{F26C1B39-A6CC-496A-B454-7A000D0BBFCD}" srcId="{45CF2007-3B7F-49AF-9A87-3D124B08DC1A}" destId="{BA061FC5-25F0-47D6-AF87-57C233DE3117}" srcOrd="0" destOrd="0" parTransId="{2D043594-47C6-47BB-900B-3C9C83BA3119}" sibTransId="{844FCA7A-A2A8-42E3-B220-832F6B16F935}"/>
    <dgm:cxn modelId="{542BFE3B-2AF5-47F0-AAB9-08AB0D6B082B}" type="presOf" srcId="{9F05048D-4592-48EC-A9C9-3C8A50AB56CB}" destId="{8D99E3CD-B32E-40A8-891D-1AE7FC9F98A1}" srcOrd="0" destOrd="0" presId="urn:microsoft.com/office/officeart/2008/layout/VerticalCurvedList"/>
    <dgm:cxn modelId="{F5D7DB5F-C6BF-4969-948E-B5AB6AECCAF9}" srcId="{45CF2007-3B7F-49AF-9A87-3D124B08DC1A}" destId="{9F05048D-4592-48EC-A9C9-3C8A50AB56CB}" srcOrd="1" destOrd="0" parTransId="{F270AA1F-9D61-4363-8EAC-F8D033A4BF26}" sibTransId="{55AF5710-1BA1-44B1-9473-3A80D0159BB1}"/>
    <dgm:cxn modelId="{1782F743-4E5C-4B08-B12E-5FA1EE367883}" type="presOf" srcId="{BA061FC5-25F0-47D6-AF87-57C233DE3117}" destId="{08D85348-9DA8-4ACB-8F23-D59D3681941A}" srcOrd="0" destOrd="0" presId="urn:microsoft.com/office/officeart/2008/layout/VerticalCurvedList"/>
    <dgm:cxn modelId="{937EDA67-9FE6-4CF0-8B10-868731FCD272}" srcId="{45CF2007-3B7F-49AF-9A87-3D124B08DC1A}" destId="{F4967B29-19D1-4D15-A0CE-BC9B1E76338E}" srcOrd="2" destOrd="0" parTransId="{34C6320B-2A2B-44EA-BFBB-FE0382E05787}" sibTransId="{A667F1DD-D817-49C1-9A3C-4B7810FAF900}"/>
    <dgm:cxn modelId="{4DB25F53-A0C3-4177-B804-E1C71A968B06}" type="presOf" srcId="{844FCA7A-A2A8-42E3-B220-832F6B16F935}" destId="{9138D404-A880-4D7E-819C-25EEE472558C}" srcOrd="0" destOrd="0" presId="urn:microsoft.com/office/officeart/2008/layout/VerticalCurvedList"/>
    <dgm:cxn modelId="{642D769B-0A8C-4A65-BE92-27D9E6872088}" type="presOf" srcId="{F4967B29-19D1-4D15-A0CE-BC9B1E76338E}" destId="{F64C8AA0-3AA8-4C4A-A626-E7D096E945A7}" srcOrd="0" destOrd="0" presId="urn:microsoft.com/office/officeart/2008/layout/VerticalCurvedList"/>
    <dgm:cxn modelId="{8B8ACDB4-CF22-45A9-B3FE-D8FE7BE4D26C}" srcId="{45CF2007-3B7F-49AF-9A87-3D124B08DC1A}" destId="{7A7C0835-9CE3-4FC5-BF3C-61E9936872A4}" srcOrd="3" destOrd="0" parTransId="{C2A4D3D3-07F3-4890-A149-18332EF16488}" sibTransId="{1C39329F-1427-430F-8CB8-CC0AED6BAF7F}"/>
    <dgm:cxn modelId="{FEEADCC5-48CA-4797-9FAD-B9D08E46CC56}" type="presOf" srcId="{7A7C0835-9CE3-4FC5-BF3C-61E9936872A4}" destId="{A9C00866-17FE-42D9-9113-277A822451C3}" srcOrd="0" destOrd="0" presId="urn:microsoft.com/office/officeart/2008/layout/VerticalCurvedList"/>
    <dgm:cxn modelId="{255551ED-FDB1-4F84-9526-368339E23421}" type="presOf" srcId="{45CF2007-3B7F-49AF-9A87-3D124B08DC1A}" destId="{B45D2AE1-20A0-42C1-95AD-255D77F85297}" srcOrd="0" destOrd="0" presId="urn:microsoft.com/office/officeart/2008/layout/VerticalCurvedList"/>
    <dgm:cxn modelId="{92BC3396-30B2-4CD3-8321-80F862B85A63}" type="presParOf" srcId="{B45D2AE1-20A0-42C1-95AD-255D77F85297}" destId="{58D57F29-1226-4083-8527-3722C93C0974}" srcOrd="0" destOrd="0" presId="urn:microsoft.com/office/officeart/2008/layout/VerticalCurvedList"/>
    <dgm:cxn modelId="{B4DD2A54-1EE7-4DC1-A3AF-AC303BCD79F2}" type="presParOf" srcId="{58D57F29-1226-4083-8527-3722C93C0974}" destId="{258B0F8B-B16D-494D-B808-23490475B209}" srcOrd="0" destOrd="0" presId="urn:microsoft.com/office/officeart/2008/layout/VerticalCurvedList"/>
    <dgm:cxn modelId="{3DBEB1E8-FED0-4841-897D-F183A363AE03}" type="presParOf" srcId="{258B0F8B-B16D-494D-B808-23490475B209}" destId="{113BBEE2-4D97-4325-A52D-B52C16E4C013}" srcOrd="0" destOrd="0" presId="urn:microsoft.com/office/officeart/2008/layout/VerticalCurvedList"/>
    <dgm:cxn modelId="{3D3D90C1-F3C7-4413-AC65-AB7639F99BF2}" type="presParOf" srcId="{258B0F8B-B16D-494D-B808-23490475B209}" destId="{9138D404-A880-4D7E-819C-25EEE472558C}" srcOrd="1" destOrd="0" presId="urn:microsoft.com/office/officeart/2008/layout/VerticalCurvedList"/>
    <dgm:cxn modelId="{EAD921B1-0115-4CF5-ADA7-43E6B305871C}" type="presParOf" srcId="{258B0F8B-B16D-494D-B808-23490475B209}" destId="{EB9435E1-6304-47B0-BAD2-21EEE7F8720E}" srcOrd="2" destOrd="0" presId="urn:microsoft.com/office/officeart/2008/layout/VerticalCurvedList"/>
    <dgm:cxn modelId="{E82EF1DE-2B28-48C1-8CFC-264075026AE0}" type="presParOf" srcId="{258B0F8B-B16D-494D-B808-23490475B209}" destId="{2A331541-853F-44BE-81BB-7484A45C6980}" srcOrd="3" destOrd="0" presId="urn:microsoft.com/office/officeart/2008/layout/VerticalCurvedList"/>
    <dgm:cxn modelId="{7295CF76-905D-47B4-9C6F-E41A38BB8241}" type="presParOf" srcId="{58D57F29-1226-4083-8527-3722C93C0974}" destId="{08D85348-9DA8-4ACB-8F23-D59D3681941A}" srcOrd="1" destOrd="0" presId="urn:microsoft.com/office/officeart/2008/layout/VerticalCurvedList"/>
    <dgm:cxn modelId="{EE608550-E7A5-46A4-A757-408CF4CEC1A7}" type="presParOf" srcId="{58D57F29-1226-4083-8527-3722C93C0974}" destId="{C005B546-5B65-4198-9775-67CF64929B82}" srcOrd="2" destOrd="0" presId="urn:microsoft.com/office/officeart/2008/layout/VerticalCurvedList"/>
    <dgm:cxn modelId="{B3FC0540-E10B-4962-B7B6-A21CDC57F75C}" type="presParOf" srcId="{C005B546-5B65-4198-9775-67CF64929B82}" destId="{FF80386A-B1F9-47D2-83BE-742D70619018}" srcOrd="0" destOrd="0" presId="urn:microsoft.com/office/officeart/2008/layout/VerticalCurvedList"/>
    <dgm:cxn modelId="{9935AA12-0BF3-41F0-B421-0ED867DDC9A6}" type="presParOf" srcId="{58D57F29-1226-4083-8527-3722C93C0974}" destId="{8D99E3CD-B32E-40A8-891D-1AE7FC9F98A1}" srcOrd="3" destOrd="0" presId="urn:microsoft.com/office/officeart/2008/layout/VerticalCurvedList"/>
    <dgm:cxn modelId="{67388690-8483-426E-9370-BAE108A87789}" type="presParOf" srcId="{58D57F29-1226-4083-8527-3722C93C0974}" destId="{56A0A3F2-E460-4E36-9547-DD2BDE69378E}" srcOrd="4" destOrd="0" presId="urn:microsoft.com/office/officeart/2008/layout/VerticalCurvedList"/>
    <dgm:cxn modelId="{5B4ECC57-5769-42F5-893E-2F69213A6309}" type="presParOf" srcId="{56A0A3F2-E460-4E36-9547-DD2BDE69378E}" destId="{9E638FF4-4A07-4711-BDE4-594B629654A3}" srcOrd="0" destOrd="0" presId="urn:microsoft.com/office/officeart/2008/layout/VerticalCurvedList"/>
    <dgm:cxn modelId="{40A2AD8A-014F-41BB-BBB0-66C6B3D3D3FD}" type="presParOf" srcId="{58D57F29-1226-4083-8527-3722C93C0974}" destId="{F64C8AA0-3AA8-4C4A-A626-E7D096E945A7}" srcOrd="5" destOrd="0" presId="urn:microsoft.com/office/officeart/2008/layout/VerticalCurvedList"/>
    <dgm:cxn modelId="{6ED5D551-2E1B-4E06-A89D-DC37EECD34F8}" type="presParOf" srcId="{58D57F29-1226-4083-8527-3722C93C0974}" destId="{C9D5BC61-C5D1-4251-BA11-A5B29F180557}" srcOrd="6" destOrd="0" presId="urn:microsoft.com/office/officeart/2008/layout/VerticalCurvedList"/>
    <dgm:cxn modelId="{524D8275-DAB3-4E3D-8262-2F2583303B3A}" type="presParOf" srcId="{C9D5BC61-C5D1-4251-BA11-A5B29F180557}" destId="{B2FB461A-3B19-48C7-BFDF-35AF99BC960F}" srcOrd="0" destOrd="0" presId="urn:microsoft.com/office/officeart/2008/layout/VerticalCurvedList"/>
    <dgm:cxn modelId="{5EE6575F-C56B-4540-82C7-1473897710CF}" type="presParOf" srcId="{58D57F29-1226-4083-8527-3722C93C0974}" destId="{A9C00866-17FE-42D9-9113-277A822451C3}" srcOrd="7" destOrd="0" presId="urn:microsoft.com/office/officeart/2008/layout/VerticalCurvedList"/>
    <dgm:cxn modelId="{2F666D97-442D-4A35-B307-362EA6736B7E}" type="presParOf" srcId="{58D57F29-1226-4083-8527-3722C93C0974}" destId="{888782B7-41A3-4FE5-A2F1-E9EC9C724825}" srcOrd="8" destOrd="0" presId="urn:microsoft.com/office/officeart/2008/layout/VerticalCurvedList"/>
    <dgm:cxn modelId="{A1A20B62-32EC-48B1-A9DE-47BD3FFA3AFF}" type="presParOf" srcId="{888782B7-41A3-4FE5-A2F1-E9EC9C724825}" destId="{202A9E5C-FD07-438F-A678-39AC61E220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C4BB1-CD66-49B3-BD1C-48610381A3E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9CF49-5BD4-47A1-9A43-AD36925149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Global harmonization is key</a:t>
          </a:r>
          <a:endParaRPr lang="en-US"/>
        </a:p>
      </dgm:t>
    </dgm:pt>
    <dgm:pt modelId="{F16A8454-BDA1-4372-85AC-8063E8A6E89A}" type="parTrans" cxnId="{36B62AD4-DD2F-411B-9A3D-C572BC94FE11}">
      <dgm:prSet/>
      <dgm:spPr/>
      <dgm:t>
        <a:bodyPr/>
        <a:lstStyle/>
        <a:p>
          <a:endParaRPr lang="en-US"/>
        </a:p>
      </dgm:t>
    </dgm:pt>
    <dgm:pt modelId="{D3A36AC0-DEF5-4DA3-BC7F-E73C512AADA1}" type="sibTrans" cxnId="{36B62AD4-DD2F-411B-9A3D-C572BC94FE11}">
      <dgm:prSet/>
      <dgm:spPr/>
      <dgm:t>
        <a:bodyPr/>
        <a:lstStyle/>
        <a:p>
          <a:endParaRPr lang="en-US"/>
        </a:p>
      </dgm:t>
    </dgm:pt>
    <dgm:pt modelId="{FB2A2C5B-A62E-4D05-9905-5B501C692D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Clinical trials &amp; data must become truly global</a:t>
          </a:r>
        </a:p>
      </dgm:t>
    </dgm:pt>
    <dgm:pt modelId="{9D0DC011-B6B1-4849-A329-79D125281BAE}" type="parTrans" cxnId="{8012BF05-7F65-4E7D-848E-CB2C8493A826}">
      <dgm:prSet/>
      <dgm:spPr/>
      <dgm:t>
        <a:bodyPr/>
        <a:lstStyle/>
        <a:p>
          <a:endParaRPr lang="en-US"/>
        </a:p>
      </dgm:t>
    </dgm:pt>
    <dgm:pt modelId="{31446A14-C4F3-412F-834B-4A6FABE0DD65}" type="sibTrans" cxnId="{8012BF05-7F65-4E7D-848E-CB2C8493A826}">
      <dgm:prSet/>
      <dgm:spPr/>
      <dgm:t>
        <a:bodyPr/>
        <a:lstStyle/>
        <a:p>
          <a:endParaRPr lang="en-US"/>
        </a:p>
      </dgm:t>
    </dgm:pt>
    <dgm:pt modelId="{4848EBAA-4F40-4CED-9905-6CBF3166A8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Diversity, Equity &amp; Inclusion is </a:t>
          </a:r>
          <a:r>
            <a:rPr lang="en-US" b="1" dirty="0"/>
            <a:t>not</a:t>
          </a:r>
          <a:r>
            <a:rPr lang="en-US" dirty="0"/>
            <a:t> optional</a:t>
          </a:r>
        </a:p>
      </dgm:t>
    </dgm:pt>
    <dgm:pt modelId="{5B26DAC2-2EF8-4979-B9AC-EFC7CF775686}" type="parTrans" cxnId="{895E8937-A416-40B7-9D24-4EDD58E48972}">
      <dgm:prSet/>
      <dgm:spPr/>
      <dgm:t>
        <a:bodyPr/>
        <a:lstStyle/>
        <a:p>
          <a:endParaRPr lang="en-US"/>
        </a:p>
      </dgm:t>
    </dgm:pt>
    <dgm:pt modelId="{5E331AD9-4B26-4682-951D-9914D6460E5D}" type="sibTrans" cxnId="{895E8937-A416-40B7-9D24-4EDD58E48972}">
      <dgm:prSet/>
      <dgm:spPr/>
      <dgm:t>
        <a:bodyPr/>
        <a:lstStyle/>
        <a:p>
          <a:endParaRPr lang="en-US"/>
        </a:p>
      </dgm:t>
    </dgm:pt>
    <dgm:pt modelId="{35CBF454-D99E-41CD-AB20-68A61BB360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Approval does </a:t>
          </a:r>
          <a:r>
            <a:rPr lang="en-US" b="1" dirty="0"/>
            <a:t>not</a:t>
          </a:r>
          <a:r>
            <a:rPr lang="en-US" dirty="0"/>
            <a:t> equal access</a:t>
          </a:r>
        </a:p>
      </dgm:t>
    </dgm:pt>
    <dgm:pt modelId="{873C42F3-3A40-451D-8C5F-F735AA32F570}" type="parTrans" cxnId="{8073899F-339D-49B9-A79E-471C2093288F}">
      <dgm:prSet/>
      <dgm:spPr/>
      <dgm:t>
        <a:bodyPr/>
        <a:lstStyle/>
        <a:p>
          <a:endParaRPr lang="en-US"/>
        </a:p>
      </dgm:t>
    </dgm:pt>
    <dgm:pt modelId="{DC8140F0-39B8-433A-B0E5-186228F4A896}" type="sibTrans" cxnId="{8073899F-339D-49B9-A79E-471C2093288F}">
      <dgm:prSet/>
      <dgm:spPr/>
      <dgm:t>
        <a:bodyPr/>
        <a:lstStyle/>
        <a:p>
          <a:endParaRPr lang="en-US"/>
        </a:p>
      </dgm:t>
    </dgm:pt>
    <dgm:pt modelId="{C7A9B205-454B-4BD9-A9FE-AC8AE9C99ADB}" type="pres">
      <dgm:prSet presAssocID="{698C4BB1-CD66-49B3-BD1C-48610381A3E7}" presName="root" presStyleCnt="0">
        <dgm:presLayoutVars>
          <dgm:dir/>
          <dgm:resizeHandles val="exact"/>
        </dgm:presLayoutVars>
      </dgm:prSet>
      <dgm:spPr/>
    </dgm:pt>
    <dgm:pt modelId="{851C78CC-B8DD-45B6-A51A-99FE13687B18}" type="pres">
      <dgm:prSet presAssocID="{E3D9CF49-5BD4-47A1-9A43-AD36925149C5}" presName="compNode" presStyleCnt="0"/>
      <dgm:spPr/>
    </dgm:pt>
    <dgm:pt modelId="{D310DC2F-7D68-43F9-9C8B-9EA80AB28711}" type="pres">
      <dgm:prSet presAssocID="{E3D9CF49-5BD4-47A1-9A43-AD36925149C5}" presName="bgRect" presStyleLbl="bgShp" presStyleIdx="0" presStyleCnt="4"/>
      <dgm:spPr/>
    </dgm:pt>
    <dgm:pt modelId="{7A4F9573-C19A-46EC-AF3F-BA6B9D123C7A}" type="pres">
      <dgm:prSet presAssocID="{E3D9CF49-5BD4-47A1-9A43-AD36925149C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9A82BCA-4C5D-4DFA-B788-1D8062807561}" type="pres">
      <dgm:prSet presAssocID="{E3D9CF49-5BD4-47A1-9A43-AD36925149C5}" presName="spaceRect" presStyleCnt="0"/>
      <dgm:spPr/>
    </dgm:pt>
    <dgm:pt modelId="{3402358B-1DEB-46F9-80E2-FB0D1210DA67}" type="pres">
      <dgm:prSet presAssocID="{E3D9CF49-5BD4-47A1-9A43-AD36925149C5}" presName="parTx" presStyleLbl="revTx" presStyleIdx="0" presStyleCnt="4">
        <dgm:presLayoutVars>
          <dgm:chMax val="0"/>
          <dgm:chPref val="0"/>
        </dgm:presLayoutVars>
      </dgm:prSet>
      <dgm:spPr/>
    </dgm:pt>
    <dgm:pt modelId="{DCF623FF-84E2-43E5-9CDA-D99B41948410}" type="pres">
      <dgm:prSet presAssocID="{D3A36AC0-DEF5-4DA3-BC7F-E73C512AADA1}" presName="sibTrans" presStyleCnt="0"/>
      <dgm:spPr/>
    </dgm:pt>
    <dgm:pt modelId="{7661A5D9-F3EF-4CCF-A6DD-EDF7498EC01F}" type="pres">
      <dgm:prSet presAssocID="{FB2A2C5B-A62E-4D05-9905-5B501C692D9E}" presName="compNode" presStyleCnt="0"/>
      <dgm:spPr/>
    </dgm:pt>
    <dgm:pt modelId="{CEAA677B-3CC3-4E32-8179-9876F867F976}" type="pres">
      <dgm:prSet presAssocID="{FB2A2C5B-A62E-4D05-9905-5B501C692D9E}" presName="bgRect" presStyleLbl="bgShp" presStyleIdx="1" presStyleCnt="4"/>
      <dgm:spPr/>
    </dgm:pt>
    <dgm:pt modelId="{B2E80E77-734F-484E-BCE3-1CEA33B2B089}" type="pres">
      <dgm:prSet presAssocID="{FB2A2C5B-A62E-4D05-9905-5B501C692D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D16C6EF-1AB3-496C-9A60-C8CC4D9E977F}" type="pres">
      <dgm:prSet presAssocID="{FB2A2C5B-A62E-4D05-9905-5B501C692D9E}" presName="spaceRect" presStyleCnt="0"/>
      <dgm:spPr/>
    </dgm:pt>
    <dgm:pt modelId="{5903879F-E0EF-4A5D-98B3-9A04B68B3F05}" type="pres">
      <dgm:prSet presAssocID="{FB2A2C5B-A62E-4D05-9905-5B501C692D9E}" presName="parTx" presStyleLbl="revTx" presStyleIdx="1" presStyleCnt="4">
        <dgm:presLayoutVars>
          <dgm:chMax val="0"/>
          <dgm:chPref val="0"/>
        </dgm:presLayoutVars>
      </dgm:prSet>
      <dgm:spPr/>
    </dgm:pt>
    <dgm:pt modelId="{397B150D-71C1-4BBE-B072-C4C30465859E}" type="pres">
      <dgm:prSet presAssocID="{31446A14-C4F3-412F-834B-4A6FABE0DD65}" presName="sibTrans" presStyleCnt="0"/>
      <dgm:spPr/>
    </dgm:pt>
    <dgm:pt modelId="{52B2DA7B-D1E2-42B1-9507-2E599646E873}" type="pres">
      <dgm:prSet presAssocID="{4848EBAA-4F40-4CED-9905-6CBF3166A892}" presName="compNode" presStyleCnt="0"/>
      <dgm:spPr/>
    </dgm:pt>
    <dgm:pt modelId="{1A9EC7A5-8184-4921-9774-65F45115CDE2}" type="pres">
      <dgm:prSet presAssocID="{4848EBAA-4F40-4CED-9905-6CBF3166A892}" presName="bgRect" presStyleLbl="bgShp" presStyleIdx="2" presStyleCnt="4"/>
      <dgm:spPr/>
    </dgm:pt>
    <dgm:pt modelId="{D082DDE1-584E-4D91-B452-40BA0F3D4AE6}" type="pres">
      <dgm:prSet presAssocID="{4848EBAA-4F40-4CED-9905-6CBF3166A8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BF03C824-01E6-4461-85A5-337C4CD6270C}" type="pres">
      <dgm:prSet presAssocID="{4848EBAA-4F40-4CED-9905-6CBF3166A892}" presName="spaceRect" presStyleCnt="0"/>
      <dgm:spPr/>
    </dgm:pt>
    <dgm:pt modelId="{BF11C71D-9C3F-45E5-B16C-6C50EA37A507}" type="pres">
      <dgm:prSet presAssocID="{4848EBAA-4F40-4CED-9905-6CBF3166A892}" presName="parTx" presStyleLbl="revTx" presStyleIdx="2" presStyleCnt="4">
        <dgm:presLayoutVars>
          <dgm:chMax val="0"/>
          <dgm:chPref val="0"/>
        </dgm:presLayoutVars>
      </dgm:prSet>
      <dgm:spPr/>
    </dgm:pt>
    <dgm:pt modelId="{971FF8D8-DAEB-4140-B157-05EAFFD6ADBC}" type="pres">
      <dgm:prSet presAssocID="{5E331AD9-4B26-4682-951D-9914D6460E5D}" presName="sibTrans" presStyleCnt="0"/>
      <dgm:spPr/>
    </dgm:pt>
    <dgm:pt modelId="{938AB8CD-F2F5-4BD7-946D-3CEF76873F22}" type="pres">
      <dgm:prSet presAssocID="{35CBF454-D99E-41CD-AB20-68A61BB360BE}" presName="compNode" presStyleCnt="0"/>
      <dgm:spPr/>
    </dgm:pt>
    <dgm:pt modelId="{1F2AB856-E953-4901-9B94-56100005AD76}" type="pres">
      <dgm:prSet presAssocID="{35CBF454-D99E-41CD-AB20-68A61BB360BE}" presName="bgRect" presStyleLbl="bgShp" presStyleIdx="3" presStyleCnt="4"/>
      <dgm:spPr/>
    </dgm:pt>
    <dgm:pt modelId="{A387CC98-79CF-4FAB-8025-E5E99F33B349}" type="pres">
      <dgm:prSet presAssocID="{35CBF454-D99E-41CD-AB20-68A61BB360B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40A253F-F25B-44EF-A7B3-ED0455F31685}" type="pres">
      <dgm:prSet presAssocID="{35CBF454-D99E-41CD-AB20-68A61BB360BE}" presName="spaceRect" presStyleCnt="0"/>
      <dgm:spPr/>
    </dgm:pt>
    <dgm:pt modelId="{C54BBDF0-FD9D-4FE8-ADE9-9ABFFF5C9BCD}" type="pres">
      <dgm:prSet presAssocID="{35CBF454-D99E-41CD-AB20-68A61BB360B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012BF05-7F65-4E7D-848E-CB2C8493A826}" srcId="{698C4BB1-CD66-49B3-BD1C-48610381A3E7}" destId="{FB2A2C5B-A62E-4D05-9905-5B501C692D9E}" srcOrd="1" destOrd="0" parTransId="{9D0DC011-B6B1-4849-A329-79D125281BAE}" sibTransId="{31446A14-C4F3-412F-834B-4A6FABE0DD65}"/>
    <dgm:cxn modelId="{895E8937-A416-40B7-9D24-4EDD58E48972}" srcId="{698C4BB1-CD66-49B3-BD1C-48610381A3E7}" destId="{4848EBAA-4F40-4CED-9905-6CBF3166A892}" srcOrd="2" destOrd="0" parTransId="{5B26DAC2-2EF8-4979-B9AC-EFC7CF775686}" sibTransId="{5E331AD9-4B26-4682-951D-9914D6460E5D}"/>
    <dgm:cxn modelId="{B5E9C28F-C02E-4A02-8267-A4A4682F7F28}" type="presOf" srcId="{698C4BB1-CD66-49B3-BD1C-48610381A3E7}" destId="{C7A9B205-454B-4BD9-A9FE-AC8AE9C99ADB}" srcOrd="0" destOrd="0" presId="urn:microsoft.com/office/officeart/2018/2/layout/IconVerticalSolidList"/>
    <dgm:cxn modelId="{8073899F-339D-49B9-A79E-471C2093288F}" srcId="{698C4BB1-CD66-49B3-BD1C-48610381A3E7}" destId="{35CBF454-D99E-41CD-AB20-68A61BB360BE}" srcOrd="3" destOrd="0" parTransId="{873C42F3-3A40-451D-8C5F-F735AA32F570}" sibTransId="{DC8140F0-39B8-433A-B0E5-186228F4A896}"/>
    <dgm:cxn modelId="{06BDD1A1-478A-4D6F-93AC-D320726C440E}" type="presOf" srcId="{4848EBAA-4F40-4CED-9905-6CBF3166A892}" destId="{BF11C71D-9C3F-45E5-B16C-6C50EA37A507}" srcOrd="0" destOrd="0" presId="urn:microsoft.com/office/officeart/2018/2/layout/IconVerticalSolidList"/>
    <dgm:cxn modelId="{81BE24BC-2504-42D8-9D5F-EF112DCBCD15}" type="presOf" srcId="{FB2A2C5B-A62E-4D05-9905-5B501C692D9E}" destId="{5903879F-E0EF-4A5D-98B3-9A04B68B3F05}" srcOrd="0" destOrd="0" presId="urn:microsoft.com/office/officeart/2018/2/layout/IconVerticalSolidList"/>
    <dgm:cxn modelId="{36B62AD4-DD2F-411B-9A3D-C572BC94FE11}" srcId="{698C4BB1-CD66-49B3-BD1C-48610381A3E7}" destId="{E3D9CF49-5BD4-47A1-9A43-AD36925149C5}" srcOrd="0" destOrd="0" parTransId="{F16A8454-BDA1-4372-85AC-8063E8A6E89A}" sibTransId="{D3A36AC0-DEF5-4DA3-BC7F-E73C512AADA1}"/>
    <dgm:cxn modelId="{177A7BE3-9B7D-4241-9E32-FDA30565A02C}" type="presOf" srcId="{35CBF454-D99E-41CD-AB20-68A61BB360BE}" destId="{C54BBDF0-FD9D-4FE8-ADE9-9ABFFF5C9BCD}" srcOrd="0" destOrd="0" presId="urn:microsoft.com/office/officeart/2018/2/layout/IconVerticalSolidList"/>
    <dgm:cxn modelId="{361421FA-B67A-4C16-9BB8-47458BD2C6F5}" type="presOf" srcId="{E3D9CF49-5BD4-47A1-9A43-AD36925149C5}" destId="{3402358B-1DEB-46F9-80E2-FB0D1210DA67}" srcOrd="0" destOrd="0" presId="urn:microsoft.com/office/officeart/2018/2/layout/IconVerticalSolidList"/>
    <dgm:cxn modelId="{ADDEBBCC-4289-4732-AD26-453850D9BDE9}" type="presParOf" srcId="{C7A9B205-454B-4BD9-A9FE-AC8AE9C99ADB}" destId="{851C78CC-B8DD-45B6-A51A-99FE13687B18}" srcOrd="0" destOrd="0" presId="urn:microsoft.com/office/officeart/2018/2/layout/IconVerticalSolidList"/>
    <dgm:cxn modelId="{21BD71BA-E5D2-455D-9900-66AEACDD470D}" type="presParOf" srcId="{851C78CC-B8DD-45B6-A51A-99FE13687B18}" destId="{D310DC2F-7D68-43F9-9C8B-9EA80AB28711}" srcOrd="0" destOrd="0" presId="urn:microsoft.com/office/officeart/2018/2/layout/IconVerticalSolidList"/>
    <dgm:cxn modelId="{35622114-6FBA-4075-8FBA-C6F5104DF11E}" type="presParOf" srcId="{851C78CC-B8DD-45B6-A51A-99FE13687B18}" destId="{7A4F9573-C19A-46EC-AF3F-BA6B9D123C7A}" srcOrd="1" destOrd="0" presId="urn:microsoft.com/office/officeart/2018/2/layout/IconVerticalSolidList"/>
    <dgm:cxn modelId="{3519DE85-2341-40AA-A46E-530B1E90335B}" type="presParOf" srcId="{851C78CC-B8DD-45B6-A51A-99FE13687B18}" destId="{59A82BCA-4C5D-4DFA-B788-1D8062807561}" srcOrd="2" destOrd="0" presId="urn:microsoft.com/office/officeart/2018/2/layout/IconVerticalSolidList"/>
    <dgm:cxn modelId="{D394374A-2ABE-4736-9179-F99FC95AC774}" type="presParOf" srcId="{851C78CC-B8DD-45B6-A51A-99FE13687B18}" destId="{3402358B-1DEB-46F9-80E2-FB0D1210DA67}" srcOrd="3" destOrd="0" presId="urn:microsoft.com/office/officeart/2018/2/layout/IconVerticalSolidList"/>
    <dgm:cxn modelId="{FC754790-5ABB-4E5E-921E-6123BC872D11}" type="presParOf" srcId="{C7A9B205-454B-4BD9-A9FE-AC8AE9C99ADB}" destId="{DCF623FF-84E2-43E5-9CDA-D99B41948410}" srcOrd="1" destOrd="0" presId="urn:microsoft.com/office/officeart/2018/2/layout/IconVerticalSolidList"/>
    <dgm:cxn modelId="{AC3ACA4A-E001-4A52-A5E7-F8B84800D87E}" type="presParOf" srcId="{C7A9B205-454B-4BD9-A9FE-AC8AE9C99ADB}" destId="{7661A5D9-F3EF-4CCF-A6DD-EDF7498EC01F}" srcOrd="2" destOrd="0" presId="urn:microsoft.com/office/officeart/2018/2/layout/IconVerticalSolidList"/>
    <dgm:cxn modelId="{B0D469FD-E618-442E-B4CE-78777E37218B}" type="presParOf" srcId="{7661A5D9-F3EF-4CCF-A6DD-EDF7498EC01F}" destId="{CEAA677B-3CC3-4E32-8179-9876F867F976}" srcOrd="0" destOrd="0" presId="urn:microsoft.com/office/officeart/2018/2/layout/IconVerticalSolidList"/>
    <dgm:cxn modelId="{1B54D911-803A-4324-8DA8-EB8258EB52B9}" type="presParOf" srcId="{7661A5D9-F3EF-4CCF-A6DD-EDF7498EC01F}" destId="{B2E80E77-734F-484E-BCE3-1CEA33B2B089}" srcOrd="1" destOrd="0" presId="urn:microsoft.com/office/officeart/2018/2/layout/IconVerticalSolidList"/>
    <dgm:cxn modelId="{BCA91CA5-7A8E-4FC4-A948-B5A89109889A}" type="presParOf" srcId="{7661A5D9-F3EF-4CCF-A6DD-EDF7498EC01F}" destId="{CD16C6EF-1AB3-496C-9A60-C8CC4D9E977F}" srcOrd="2" destOrd="0" presId="urn:microsoft.com/office/officeart/2018/2/layout/IconVerticalSolidList"/>
    <dgm:cxn modelId="{639218D9-0217-494B-BF3F-9CAAE70D83ED}" type="presParOf" srcId="{7661A5D9-F3EF-4CCF-A6DD-EDF7498EC01F}" destId="{5903879F-E0EF-4A5D-98B3-9A04B68B3F05}" srcOrd="3" destOrd="0" presId="urn:microsoft.com/office/officeart/2018/2/layout/IconVerticalSolidList"/>
    <dgm:cxn modelId="{214D2FA2-6658-48A0-8920-470212910C40}" type="presParOf" srcId="{C7A9B205-454B-4BD9-A9FE-AC8AE9C99ADB}" destId="{397B150D-71C1-4BBE-B072-C4C30465859E}" srcOrd="3" destOrd="0" presId="urn:microsoft.com/office/officeart/2018/2/layout/IconVerticalSolidList"/>
    <dgm:cxn modelId="{02972710-EF39-439F-8CF9-8A4B57A6C1CB}" type="presParOf" srcId="{C7A9B205-454B-4BD9-A9FE-AC8AE9C99ADB}" destId="{52B2DA7B-D1E2-42B1-9507-2E599646E873}" srcOrd="4" destOrd="0" presId="urn:microsoft.com/office/officeart/2018/2/layout/IconVerticalSolidList"/>
    <dgm:cxn modelId="{919CD7B7-1F50-4E6E-91FF-3D4E45290DFF}" type="presParOf" srcId="{52B2DA7B-D1E2-42B1-9507-2E599646E873}" destId="{1A9EC7A5-8184-4921-9774-65F45115CDE2}" srcOrd="0" destOrd="0" presId="urn:microsoft.com/office/officeart/2018/2/layout/IconVerticalSolidList"/>
    <dgm:cxn modelId="{7F86BBF1-9E82-4AD0-A5E6-6B61EB8D704E}" type="presParOf" srcId="{52B2DA7B-D1E2-42B1-9507-2E599646E873}" destId="{D082DDE1-584E-4D91-B452-40BA0F3D4AE6}" srcOrd="1" destOrd="0" presId="urn:microsoft.com/office/officeart/2018/2/layout/IconVerticalSolidList"/>
    <dgm:cxn modelId="{8862DB29-B191-42B8-9131-84F1CECDD4E7}" type="presParOf" srcId="{52B2DA7B-D1E2-42B1-9507-2E599646E873}" destId="{BF03C824-01E6-4461-85A5-337C4CD6270C}" srcOrd="2" destOrd="0" presId="urn:microsoft.com/office/officeart/2018/2/layout/IconVerticalSolidList"/>
    <dgm:cxn modelId="{F23E780C-4218-45F7-8241-371BF5786F25}" type="presParOf" srcId="{52B2DA7B-D1E2-42B1-9507-2E599646E873}" destId="{BF11C71D-9C3F-45E5-B16C-6C50EA37A507}" srcOrd="3" destOrd="0" presId="urn:microsoft.com/office/officeart/2018/2/layout/IconVerticalSolidList"/>
    <dgm:cxn modelId="{872F649D-E386-4412-8EAE-C3E118C1DFE0}" type="presParOf" srcId="{C7A9B205-454B-4BD9-A9FE-AC8AE9C99ADB}" destId="{971FF8D8-DAEB-4140-B157-05EAFFD6ADBC}" srcOrd="5" destOrd="0" presId="urn:microsoft.com/office/officeart/2018/2/layout/IconVerticalSolidList"/>
    <dgm:cxn modelId="{6B183CE1-ABE5-45E0-A952-8D068FBC1F0F}" type="presParOf" srcId="{C7A9B205-454B-4BD9-A9FE-AC8AE9C99ADB}" destId="{938AB8CD-F2F5-4BD7-946D-3CEF76873F22}" srcOrd="6" destOrd="0" presId="urn:microsoft.com/office/officeart/2018/2/layout/IconVerticalSolidList"/>
    <dgm:cxn modelId="{D7C0C7C1-0604-499B-9F56-B6F864F0611C}" type="presParOf" srcId="{938AB8CD-F2F5-4BD7-946D-3CEF76873F22}" destId="{1F2AB856-E953-4901-9B94-56100005AD76}" srcOrd="0" destOrd="0" presId="urn:microsoft.com/office/officeart/2018/2/layout/IconVerticalSolidList"/>
    <dgm:cxn modelId="{7FFD5598-8C29-4E64-9927-60E8B783AE55}" type="presParOf" srcId="{938AB8CD-F2F5-4BD7-946D-3CEF76873F22}" destId="{A387CC98-79CF-4FAB-8025-E5E99F33B349}" srcOrd="1" destOrd="0" presId="urn:microsoft.com/office/officeart/2018/2/layout/IconVerticalSolidList"/>
    <dgm:cxn modelId="{6F13384B-016B-4593-A0EA-C024A5B24FB6}" type="presParOf" srcId="{938AB8CD-F2F5-4BD7-946D-3CEF76873F22}" destId="{640A253F-F25B-44EF-A7B3-ED0455F31685}" srcOrd="2" destOrd="0" presId="urn:microsoft.com/office/officeart/2018/2/layout/IconVerticalSolidList"/>
    <dgm:cxn modelId="{A4A92A61-B7F1-4189-966F-E6E0BD0ED57F}" type="presParOf" srcId="{938AB8CD-F2F5-4BD7-946D-3CEF76873F22}" destId="{C54BBDF0-FD9D-4FE8-ADE9-9ABFFF5C9B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8D404-A880-4D7E-819C-25EEE472558C}">
      <dsp:nvSpPr>
        <dsp:cNvPr id="0" name=""/>
        <dsp:cNvSpPr/>
      </dsp:nvSpPr>
      <dsp:spPr>
        <a:xfrm>
          <a:off x="-4454516" y="-683151"/>
          <a:ext cx="5306720" cy="5306720"/>
        </a:xfrm>
        <a:prstGeom prst="blockArc">
          <a:avLst>
            <a:gd name="adj1" fmla="val 18900000"/>
            <a:gd name="adj2" fmla="val 2700000"/>
            <a:gd name="adj3" fmla="val 40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85348-9DA8-4ACB-8F23-D59D3681941A}">
      <dsp:nvSpPr>
        <dsp:cNvPr id="0" name=""/>
        <dsp:cNvSpPr/>
      </dsp:nvSpPr>
      <dsp:spPr>
        <a:xfrm>
          <a:off x="446410" y="302939"/>
          <a:ext cx="6170537" cy="606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16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Research grant funding</a:t>
          </a:r>
        </a:p>
      </dsp:txBody>
      <dsp:txXfrm>
        <a:off x="446410" y="302939"/>
        <a:ext cx="6170537" cy="606193"/>
      </dsp:txXfrm>
    </dsp:sp>
    <dsp:sp modelId="{FF80386A-B1F9-47D2-83BE-742D70619018}">
      <dsp:nvSpPr>
        <dsp:cNvPr id="0" name=""/>
        <dsp:cNvSpPr/>
      </dsp:nvSpPr>
      <dsp:spPr>
        <a:xfrm>
          <a:off x="67539" y="227165"/>
          <a:ext cx="757742" cy="757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9E3CD-B32E-40A8-891D-1AE7FC9F98A1}">
      <dsp:nvSpPr>
        <dsp:cNvPr id="0" name=""/>
        <dsp:cNvSpPr/>
      </dsp:nvSpPr>
      <dsp:spPr>
        <a:xfrm>
          <a:off x="793954" y="1212387"/>
          <a:ext cx="5822992" cy="606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16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Tax credits</a:t>
          </a:r>
        </a:p>
      </dsp:txBody>
      <dsp:txXfrm>
        <a:off x="793954" y="1212387"/>
        <a:ext cx="5822992" cy="606193"/>
      </dsp:txXfrm>
    </dsp:sp>
    <dsp:sp modelId="{9E638FF4-4A07-4711-BDE4-594B629654A3}">
      <dsp:nvSpPr>
        <dsp:cNvPr id="0" name=""/>
        <dsp:cNvSpPr/>
      </dsp:nvSpPr>
      <dsp:spPr>
        <a:xfrm>
          <a:off x="415083" y="1136613"/>
          <a:ext cx="757742" cy="757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C8AA0-3AA8-4C4A-A626-E7D096E945A7}">
      <dsp:nvSpPr>
        <dsp:cNvPr id="0" name=""/>
        <dsp:cNvSpPr/>
      </dsp:nvSpPr>
      <dsp:spPr>
        <a:xfrm>
          <a:off x="793954" y="2121835"/>
          <a:ext cx="5822992" cy="606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16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Exemption from FDA user fees</a:t>
          </a:r>
        </a:p>
      </dsp:txBody>
      <dsp:txXfrm>
        <a:off x="793954" y="2121835"/>
        <a:ext cx="5822992" cy="606193"/>
      </dsp:txXfrm>
    </dsp:sp>
    <dsp:sp modelId="{B2FB461A-3B19-48C7-BFDF-35AF99BC960F}">
      <dsp:nvSpPr>
        <dsp:cNvPr id="0" name=""/>
        <dsp:cNvSpPr/>
      </dsp:nvSpPr>
      <dsp:spPr>
        <a:xfrm>
          <a:off x="415083" y="2046061"/>
          <a:ext cx="757742" cy="757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00866-17FE-42D9-9113-277A822451C3}">
      <dsp:nvSpPr>
        <dsp:cNvPr id="0" name=""/>
        <dsp:cNvSpPr/>
      </dsp:nvSpPr>
      <dsp:spPr>
        <a:xfrm>
          <a:off x="446410" y="3031283"/>
          <a:ext cx="6170537" cy="606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16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Orphan Drug Exclusivity (ODE)</a:t>
          </a:r>
        </a:p>
      </dsp:txBody>
      <dsp:txXfrm>
        <a:off x="446410" y="3031283"/>
        <a:ext cx="6170537" cy="606193"/>
      </dsp:txXfrm>
    </dsp:sp>
    <dsp:sp modelId="{202A9E5C-FD07-438F-A678-39AC61E220AD}">
      <dsp:nvSpPr>
        <dsp:cNvPr id="0" name=""/>
        <dsp:cNvSpPr/>
      </dsp:nvSpPr>
      <dsp:spPr>
        <a:xfrm>
          <a:off x="67539" y="2955509"/>
          <a:ext cx="757742" cy="757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0DC2F-7D68-43F9-9C8B-9EA80AB28711}">
      <dsp:nvSpPr>
        <dsp:cNvPr id="0" name=""/>
        <dsp:cNvSpPr/>
      </dsp:nvSpPr>
      <dsp:spPr>
        <a:xfrm>
          <a:off x="0" y="1884"/>
          <a:ext cx="5519750" cy="9549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F9573-C19A-46EC-AF3F-BA6B9D123C7A}">
      <dsp:nvSpPr>
        <dsp:cNvPr id="0" name=""/>
        <dsp:cNvSpPr/>
      </dsp:nvSpPr>
      <dsp:spPr>
        <a:xfrm>
          <a:off x="288867" y="216744"/>
          <a:ext cx="525213" cy="525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2358B-1DEB-46F9-80E2-FB0D1210DA67}">
      <dsp:nvSpPr>
        <dsp:cNvPr id="0" name=""/>
        <dsp:cNvSpPr/>
      </dsp:nvSpPr>
      <dsp:spPr>
        <a:xfrm>
          <a:off x="1102948" y="1884"/>
          <a:ext cx="4416801" cy="95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64" tIns="101064" rIns="101064" bIns="1010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Global harmonization is key</a:t>
          </a:r>
          <a:endParaRPr lang="en-US" sz="2200" kern="1200"/>
        </a:p>
      </dsp:txBody>
      <dsp:txXfrm>
        <a:off x="1102948" y="1884"/>
        <a:ext cx="4416801" cy="954933"/>
      </dsp:txXfrm>
    </dsp:sp>
    <dsp:sp modelId="{CEAA677B-3CC3-4E32-8179-9876F867F976}">
      <dsp:nvSpPr>
        <dsp:cNvPr id="0" name=""/>
        <dsp:cNvSpPr/>
      </dsp:nvSpPr>
      <dsp:spPr>
        <a:xfrm>
          <a:off x="0" y="1195551"/>
          <a:ext cx="5519750" cy="9549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80E77-734F-484E-BCE3-1CEA33B2B089}">
      <dsp:nvSpPr>
        <dsp:cNvPr id="0" name=""/>
        <dsp:cNvSpPr/>
      </dsp:nvSpPr>
      <dsp:spPr>
        <a:xfrm>
          <a:off x="288867" y="1410411"/>
          <a:ext cx="525213" cy="525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3879F-E0EF-4A5D-98B3-9A04B68B3F05}">
      <dsp:nvSpPr>
        <dsp:cNvPr id="0" name=""/>
        <dsp:cNvSpPr/>
      </dsp:nvSpPr>
      <dsp:spPr>
        <a:xfrm>
          <a:off x="1102948" y="1195551"/>
          <a:ext cx="4416801" cy="95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64" tIns="101064" rIns="101064" bIns="1010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Clinical trials &amp; data must become truly global</a:t>
          </a:r>
        </a:p>
      </dsp:txBody>
      <dsp:txXfrm>
        <a:off x="1102948" y="1195551"/>
        <a:ext cx="4416801" cy="954933"/>
      </dsp:txXfrm>
    </dsp:sp>
    <dsp:sp modelId="{1A9EC7A5-8184-4921-9774-65F45115CDE2}">
      <dsp:nvSpPr>
        <dsp:cNvPr id="0" name=""/>
        <dsp:cNvSpPr/>
      </dsp:nvSpPr>
      <dsp:spPr>
        <a:xfrm>
          <a:off x="0" y="2389218"/>
          <a:ext cx="5519750" cy="9549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2DDE1-584E-4D91-B452-40BA0F3D4AE6}">
      <dsp:nvSpPr>
        <dsp:cNvPr id="0" name=""/>
        <dsp:cNvSpPr/>
      </dsp:nvSpPr>
      <dsp:spPr>
        <a:xfrm>
          <a:off x="288867" y="2604078"/>
          <a:ext cx="525213" cy="525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1C71D-9C3F-45E5-B16C-6C50EA37A507}">
      <dsp:nvSpPr>
        <dsp:cNvPr id="0" name=""/>
        <dsp:cNvSpPr/>
      </dsp:nvSpPr>
      <dsp:spPr>
        <a:xfrm>
          <a:off x="1102948" y="2389218"/>
          <a:ext cx="4416801" cy="95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64" tIns="101064" rIns="101064" bIns="1010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Diversity, Equity &amp; Inclusion is </a:t>
          </a:r>
          <a:r>
            <a:rPr lang="en-US" sz="2200" b="1" kern="1200" dirty="0"/>
            <a:t>not</a:t>
          </a:r>
          <a:r>
            <a:rPr lang="en-US" sz="2200" kern="1200" dirty="0"/>
            <a:t> optional</a:t>
          </a:r>
        </a:p>
      </dsp:txBody>
      <dsp:txXfrm>
        <a:off x="1102948" y="2389218"/>
        <a:ext cx="4416801" cy="954933"/>
      </dsp:txXfrm>
    </dsp:sp>
    <dsp:sp modelId="{1F2AB856-E953-4901-9B94-56100005AD76}">
      <dsp:nvSpPr>
        <dsp:cNvPr id="0" name=""/>
        <dsp:cNvSpPr/>
      </dsp:nvSpPr>
      <dsp:spPr>
        <a:xfrm>
          <a:off x="0" y="3582886"/>
          <a:ext cx="5519750" cy="9549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7CC98-79CF-4FAB-8025-E5E99F33B349}">
      <dsp:nvSpPr>
        <dsp:cNvPr id="0" name=""/>
        <dsp:cNvSpPr/>
      </dsp:nvSpPr>
      <dsp:spPr>
        <a:xfrm>
          <a:off x="288867" y="3797746"/>
          <a:ext cx="525213" cy="5252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BBDF0-FD9D-4FE8-ADE9-9ABFFF5C9BCD}">
      <dsp:nvSpPr>
        <dsp:cNvPr id="0" name=""/>
        <dsp:cNvSpPr/>
      </dsp:nvSpPr>
      <dsp:spPr>
        <a:xfrm>
          <a:off x="1102948" y="3582886"/>
          <a:ext cx="4416801" cy="95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64" tIns="101064" rIns="101064" bIns="1010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Approval does </a:t>
          </a:r>
          <a:r>
            <a:rPr lang="en-US" sz="2200" b="1" kern="1200" dirty="0"/>
            <a:t>not</a:t>
          </a:r>
          <a:r>
            <a:rPr lang="en-US" sz="2200" kern="1200" dirty="0"/>
            <a:t> equal access</a:t>
          </a:r>
        </a:p>
      </dsp:txBody>
      <dsp:txXfrm>
        <a:off x="1102948" y="3582886"/>
        <a:ext cx="4416801" cy="95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F45A-7AAF-40FB-B334-5BF1CA2D17C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4314-F268-4D1E-BCAD-7D2BEB17B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0D38-7B6A-4CF4-94CB-A77683AD73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2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6E842-F011-9E4D-9103-1E800A22E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890" y="310329"/>
            <a:ext cx="3248360" cy="1424962"/>
          </a:xfrm>
          <a:prstGeom prst="rect">
            <a:avLst/>
          </a:prstGeom>
        </p:spPr>
      </p:pic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712E79-059E-1E4E-B09A-82B05C068F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890" y="2845016"/>
            <a:ext cx="6659563" cy="1424962"/>
          </a:xfrm>
        </p:spPr>
        <p:txBody>
          <a:bodyPr lIns="0" tIns="0" rIns="0" bIns="0"/>
          <a:lstStyle>
            <a:lvl1pPr marL="0" indent="0">
              <a:lnSpc>
                <a:spcPts val="4700"/>
              </a:lnSpc>
              <a:spcBef>
                <a:spcPts val="0"/>
              </a:spcBef>
              <a:buNone/>
              <a:defRPr sz="5000" b="0" i="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buNone/>
              <a:defRPr sz="5000">
                <a:solidFill>
                  <a:schemeClr val="bg1"/>
                </a:solidFill>
                <a:latin typeface="Oswald" pitchFamily="2" charset="77"/>
              </a:defRPr>
            </a:lvl2pPr>
            <a:lvl3pPr>
              <a:buNone/>
              <a:defRPr sz="5000">
                <a:solidFill>
                  <a:schemeClr val="bg1"/>
                </a:solidFill>
                <a:latin typeface="Oswald" pitchFamily="2" charset="77"/>
              </a:defRPr>
            </a:lvl3pPr>
            <a:lvl4pPr>
              <a:buNone/>
              <a:defRPr sz="5000">
                <a:solidFill>
                  <a:schemeClr val="bg1"/>
                </a:solidFill>
                <a:latin typeface="Oswald" pitchFamily="2" charset="77"/>
              </a:defRPr>
            </a:lvl4pPr>
            <a:lvl5pPr>
              <a:buNone/>
              <a:defRPr sz="5000">
                <a:solidFill>
                  <a:schemeClr val="bg1"/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EDIT TITLE </a:t>
            </a:r>
            <a:br>
              <a:rPr lang="en-US" dirty="0"/>
            </a:br>
            <a:r>
              <a:rPr lang="en-US" dirty="0"/>
              <a:t>USE ALL CAPS HERE </a:t>
            </a: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4E925741-E998-F04B-900E-13BFA251C3F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71890" y="4405255"/>
            <a:ext cx="5326063" cy="3046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speaker/presenter name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25872" y="6219888"/>
            <a:ext cx="553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600" dirty="0">
                <a:solidFill>
                  <a:schemeClr val="bg1"/>
                </a:solidFill>
              </a:rPr>
              <a:t>National Organization for Rare Disorders  |  rarediseases.org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588" y="4721429"/>
            <a:ext cx="3235869" cy="25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4" y="0"/>
            <a:ext cx="12258606" cy="689546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386009" y="6168942"/>
            <a:ext cx="57213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386009" y="1764099"/>
            <a:ext cx="55138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improve the health and well-being of people with rare diseases by driving advances in care, research, and policy.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6107359" y="6175766"/>
            <a:ext cx="5721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86009" y="248376"/>
            <a:ext cx="5323028" cy="6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NORD</a:t>
            </a:r>
            <a:r>
              <a:rPr lang="en-US" sz="28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®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 MISSION STATEMENT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66E842-F011-9E4D-9103-1E800A22E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09" y="6276104"/>
            <a:ext cx="1155408" cy="506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3AC02C-8B20-9842-A3D6-80C6CA6FCBFD}"/>
              </a:ext>
            </a:extLst>
          </p:cNvPr>
          <p:cNvSpPr txBox="1"/>
          <p:nvPr userDrawn="1"/>
        </p:nvSpPr>
        <p:spPr>
          <a:xfrm>
            <a:off x="10256037" y="6528243"/>
            <a:ext cx="1370222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Oswald Medium" pitchFamily="2" charset="0"/>
              </a:rPr>
              <a:t>rarediseases.org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73633" y="6489771"/>
            <a:ext cx="538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D4F5AC-3E1F-4870-AF23-E12E17724EB3}" type="slidenum">
              <a:rPr lang="en-US" sz="1200" smtClean="0">
                <a:solidFill>
                  <a:schemeClr val="bg1"/>
                </a:solidFill>
                <a:latin typeface="Oswald Medium" pitchFamily="2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Oswal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31E6E3-328F-284E-A104-56695E3C14B2}"/>
              </a:ext>
            </a:extLst>
          </p:cNvPr>
          <p:cNvSpPr/>
          <p:nvPr userDrawn="1"/>
        </p:nvSpPr>
        <p:spPr>
          <a:xfrm>
            <a:off x="0" y="-1"/>
            <a:ext cx="12192000" cy="128016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C4CB30A-7522-D34C-A268-5EE8E1F79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5717" y="26084"/>
            <a:ext cx="2166283" cy="170351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386009" y="6168942"/>
            <a:ext cx="114427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FFED8F7-D6DF-9545-A7E5-A1DF52E07C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09" y="317500"/>
            <a:ext cx="5513859" cy="775597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800" b="0" i="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2pPr>
            <a:lvl3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3pPr>
            <a:lvl4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4pPr>
            <a:lvl5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5pPr>
          </a:lstStyle>
          <a:p>
            <a:pPr lvl="0"/>
            <a:r>
              <a:rPr lang="en-US" dirty="0"/>
              <a:t>TRANSITION SLIDE TO BE USED AT THE END OF ONE SPEAKER’S PRESENTATION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386009" y="1729600"/>
            <a:ext cx="2397125" cy="23971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Speaker 1 photo to go here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012958" y="1729600"/>
            <a:ext cx="2397372" cy="1699784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Name and title to go here. Use commas between name and 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3AC02C-8B20-9842-A3D6-80C6CA6FCBFD}"/>
              </a:ext>
            </a:extLst>
          </p:cNvPr>
          <p:cNvSpPr txBox="1"/>
          <p:nvPr userDrawn="1"/>
        </p:nvSpPr>
        <p:spPr>
          <a:xfrm>
            <a:off x="10297620" y="6528243"/>
            <a:ext cx="1370222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>
                <a:solidFill>
                  <a:srgbClr val="FC4C02"/>
                </a:solidFill>
                <a:latin typeface="Oswald Medium" pitchFamily="2" charset="0"/>
              </a:rPr>
              <a:t>rarediseases.org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022904" y="6489771"/>
            <a:ext cx="889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D4F5AC-3E1F-4870-AF23-E12E17724EB3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 Medium" pitchFamily="2" charset="0"/>
              </a:rPr>
              <a:pPr algn="r"/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swald Medium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E3FF78-EAA8-218A-C095-1691A02472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09" y="6276104"/>
            <a:ext cx="1155408" cy="5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organiz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31E6E3-328F-284E-A104-56695E3C14B2}"/>
              </a:ext>
            </a:extLst>
          </p:cNvPr>
          <p:cNvSpPr/>
          <p:nvPr userDrawn="1"/>
        </p:nvSpPr>
        <p:spPr>
          <a:xfrm>
            <a:off x="0" y="-1"/>
            <a:ext cx="12192000" cy="128016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C4CB30A-7522-D34C-A268-5EE8E1F79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5717" y="26084"/>
            <a:ext cx="2166283" cy="1703516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FFED8F7-D6DF-9545-A7E5-A1DF52E07C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09" y="317500"/>
            <a:ext cx="5680837" cy="775597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800" b="0" i="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2pPr>
            <a:lvl3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3pPr>
            <a:lvl4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4pPr>
            <a:lvl5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5pPr>
          </a:lstStyle>
          <a:p>
            <a:pPr lvl="0"/>
            <a:r>
              <a:rPr lang="en-US" dirty="0"/>
              <a:t>FEATURED ORG/SPONSOR GOES ON THIS SLIDE-KEEP TITLE IN ALL CAPS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6361045" y="1755685"/>
            <a:ext cx="4604932" cy="282313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Organization logo to go here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86008" y="1729600"/>
            <a:ext cx="5680838" cy="1867822"/>
          </a:xfrm>
        </p:spPr>
        <p:txBody>
          <a:bodyPr>
            <a:noAutofit/>
          </a:bodyPr>
          <a:lstStyle>
            <a:lvl1pPr marL="0" indent="0">
              <a:buNone/>
              <a:defRPr sz="22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This would also be their opportunity to include their mission statement if they wish. Also recommend any contact info or websites be listed here.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86009" y="6168942"/>
            <a:ext cx="114427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9640869" y="6489770"/>
            <a:ext cx="2271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D4F5AC-3E1F-4870-AF23-E12E17724EB3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 Medium" pitchFamily="2" charset="0"/>
              </a:rPr>
              <a:pPr algn="r"/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swald Medium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AC02C-8B20-9842-A3D6-80C6CA6FCBFD}"/>
              </a:ext>
            </a:extLst>
          </p:cNvPr>
          <p:cNvSpPr txBox="1"/>
          <p:nvPr userDrawn="1"/>
        </p:nvSpPr>
        <p:spPr>
          <a:xfrm>
            <a:off x="10297620" y="6528243"/>
            <a:ext cx="1370222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>
                <a:solidFill>
                  <a:srgbClr val="FC4C02"/>
                </a:solidFill>
                <a:latin typeface="Oswald Medium" pitchFamily="2" charset="0"/>
              </a:rPr>
              <a:t>rarediseases.org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C9F6C6-A7D2-3152-CF2E-B92C10E51F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09" y="6276104"/>
            <a:ext cx="1155408" cy="5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31E6E3-328F-284E-A104-56695E3C14B2}"/>
              </a:ext>
            </a:extLst>
          </p:cNvPr>
          <p:cNvSpPr/>
          <p:nvPr userDrawn="1"/>
        </p:nvSpPr>
        <p:spPr>
          <a:xfrm>
            <a:off x="0" y="-1"/>
            <a:ext cx="12192000" cy="128016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C4CB30A-7522-D34C-A268-5EE8E1F79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5717" y="26084"/>
            <a:ext cx="2166283" cy="1703516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FFED8F7-D6DF-9545-A7E5-A1DF52E07C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09" y="317500"/>
            <a:ext cx="5529761" cy="775597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800" b="0" i="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2pPr>
            <a:lvl3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3pPr>
            <a:lvl4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4pPr>
            <a:lvl5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5pPr>
          </a:lstStyle>
          <a:p>
            <a:pPr lvl="0"/>
            <a:r>
              <a:rPr lang="en-US" dirty="0"/>
              <a:t>HEADLINE TO GO HERE- </a:t>
            </a:r>
            <a:br>
              <a:rPr lang="en-US" dirty="0"/>
            </a:br>
            <a:r>
              <a:rPr lang="en-US" dirty="0"/>
              <a:t>KEY TITLES IN ALL CAPS</a:t>
            </a:r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4E925741-E998-F04B-900E-13BFA251C3F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6010" y="1747617"/>
            <a:ext cx="5529760" cy="1388072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800"/>
              </a:spcBef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Bullet point level 1 (font size 22)</a:t>
            </a:r>
          </a:p>
          <a:p>
            <a:pPr lvl="1"/>
            <a:r>
              <a:rPr lang="en-US" dirty="0"/>
              <a:t>Bullet point level 2 (font size 20)</a:t>
            </a:r>
          </a:p>
          <a:p>
            <a:pPr lvl="2"/>
            <a:r>
              <a:rPr lang="en-US" dirty="0"/>
              <a:t>Bullet point level 3 (font size 18)</a:t>
            </a:r>
          </a:p>
          <a:p>
            <a:pPr lvl="2"/>
            <a:endParaRPr lang="en-US" dirty="0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4E925741-E998-F04B-900E-13BFA251C3F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02017" y="1747617"/>
            <a:ext cx="5626706" cy="1388072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800"/>
              </a:spcBef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Bullet point level 1 (font size 22)</a:t>
            </a:r>
          </a:p>
          <a:p>
            <a:pPr lvl="1"/>
            <a:r>
              <a:rPr lang="en-US" dirty="0"/>
              <a:t>Bullet point level 2 (font size 20)</a:t>
            </a:r>
          </a:p>
          <a:p>
            <a:pPr lvl="2"/>
            <a:r>
              <a:rPr lang="en-US" dirty="0"/>
              <a:t>Bullet point level 3 (font size 18)</a:t>
            </a:r>
          </a:p>
          <a:p>
            <a:pPr lvl="2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386009" y="6168942"/>
            <a:ext cx="114427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9640869" y="6489770"/>
            <a:ext cx="2271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D4F5AC-3E1F-4870-AF23-E12E17724EB3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 Medium" pitchFamily="2" charset="0"/>
              </a:rPr>
              <a:pPr algn="r"/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swald Medium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AC02C-8B20-9842-A3D6-80C6CA6FCBFD}"/>
              </a:ext>
            </a:extLst>
          </p:cNvPr>
          <p:cNvSpPr txBox="1"/>
          <p:nvPr userDrawn="1"/>
        </p:nvSpPr>
        <p:spPr>
          <a:xfrm>
            <a:off x="10297620" y="6528243"/>
            <a:ext cx="1370222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>
                <a:solidFill>
                  <a:srgbClr val="FC4C02"/>
                </a:solidFill>
                <a:latin typeface="Oswald Medium" pitchFamily="2" charset="0"/>
              </a:rPr>
              <a:t>rarediseases.org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776ED-8188-F8DC-C3EB-56490A5CCE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09" y="6276104"/>
            <a:ext cx="1155408" cy="5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143EA2-0988-6D45-A218-94100D7F0189}"/>
              </a:ext>
            </a:extLst>
          </p:cNvPr>
          <p:cNvSpPr/>
          <p:nvPr userDrawn="1"/>
        </p:nvSpPr>
        <p:spPr>
          <a:xfrm>
            <a:off x="10350183" y="0"/>
            <a:ext cx="1841817" cy="6858002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8A9A606-40FB-CC4C-9B96-C56759A5D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0271" y="4229885"/>
            <a:ext cx="2166283" cy="1703516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FFED8F7-D6DF-9545-A7E5-A1DF52E07C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09" y="317500"/>
            <a:ext cx="5529761" cy="775597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defRPr>
            </a:lvl1pPr>
            <a:lvl2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2pPr>
            <a:lvl3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3pPr>
            <a:lvl4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4pPr>
            <a:lvl5pPr indent="0">
              <a:spcBef>
                <a:spcPts val="1000"/>
              </a:spcBef>
              <a:buNone/>
              <a:defRPr sz="2800" b="0" i="0">
                <a:solidFill>
                  <a:schemeClr val="bg1"/>
                </a:solidFill>
                <a:latin typeface="Oswald Medium" pitchFamily="2" charset="77"/>
              </a:defRPr>
            </a:lvl5pPr>
          </a:lstStyle>
          <a:p>
            <a:pPr lvl="0"/>
            <a:r>
              <a:rPr lang="en-US" dirty="0"/>
              <a:t>HEADLINE TO GO HERE- </a:t>
            </a:r>
            <a:br>
              <a:rPr lang="en-US" dirty="0"/>
            </a:br>
            <a:r>
              <a:rPr lang="en-US" dirty="0"/>
              <a:t>KEY TITLES IN ALL CAPS</a:t>
            </a:r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4E925741-E998-F04B-900E-13BFA251C3F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6009" y="1739668"/>
            <a:ext cx="5529761" cy="1388072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800"/>
              </a:spcBef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Bullet point level 1 (font size 22)</a:t>
            </a:r>
          </a:p>
          <a:p>
            <a:pPr lvl="1"/>
            <a:r>
              <a:rPr lang="en-US" dirty="0"/>
              <a:t>Bullet point level 2 (font size 20)</a:t>
            </a:r>
          </a:p>
          <a:p>
            <a:pPr lvl="2"/>
            <a:r>
              <a:rPr lang="en-US" dirty="0"/>
              <a:t>Bullet point level 3 (font size 18)</a:t>
            </a:r>
          </a:p>
          <a:p>
            <a:pPr lvl="2"/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E925741-E998-F04B-900E-13BFA251C3F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54310" y="1739668"/>
            <a:ext cx="3959749" cy="1914370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800"/>
              </a:spcBef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Bullet point level 1 (font size 22)</a:t>
            </a:r>
          </a:p>
          <a:p>
            <a:pPr lvl="1"/>
            <a:r>
              <a:rPr lang="en-US" dirty="0"/>
              <a:t>Bullet point level 2 (font size 20)</a:t>
            </a:r>
          </a:p>
          <a:p>
            <a:pPr lvl="2"/>
            <a:r>
              <a:rPr lang="en-US" dirty="0"/>
              <a:t>Bullet point level 3 (font size 18)</a:t>
            </a:r>
          </a:p>
          <a:p>
            <a:pPr lvl="2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386009" y="6168942"/>
            <a:ext cx="996417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3AC02C-8B20-9842-A3D6-80C6CA6FCBFD}"/>
              </a:ext>
            </a:extLst>
          </p:cNvPr>
          <p:cNvSpPr txBox="1"/>
          <p:nvPr userDrawn="1"/>
        </p:nvSpPr>
        <p:spPr>
          <a:xfrm>
            <a:off x="8979961" y="6528243"/>
            <a:ext cx="1370222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>
                <a:solidFill>
                  <a:srgbClr val="FC4C02"/>
                </a:solidFill>
                <a:latin typeface="Oswald Medium" pitchFamily="2" charset="0"/>
              </a:rPr>
              <a:t>rarediseases.org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373633" y="6489771"/>
            <a:ext cx="538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D4F5AC-3E1F-4870-AF23-E12E17724EB3}" type="slidenum">
              <a:rPr lang="en-US" sz="1200" smtClean="0">
                <a:solidFill>
                  <a:schemeClr val="bg1"/>
                </a:solidFill>
                <a:latin typeface="Oswald Medium" pitchFamily="2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Oswald Medium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F0E128-54EB-1A92-27ED-18F29F6D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09" y="6276104"/>
            <a:ext cx="1155408" cy="5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42040" cy="688614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386009" y="6155294"/>
            <a:ext cx="114427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640869" y="6489770"/>
            <a:ext cx="2271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D4F5AC-3E1F-4870-AF23-E12E17724EB3}" type="slidenum">
              <a:rPr lang="en-US" sz="1200" smtClean="0">
                <a:solidFill>
                  <a:schemeClr val="bg1"/>
                </a:solidFill>
                <a:latin typeface="Oswald Medium" pitchFamily="2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Oswald Medium" pitchFamily="2" charset="0"/>
            </a:endParaRPr>
          </a:p>
        </p:txBody>
      </p:sp>
      <p:sp>
        <p:nvSpPr>
          <p:cNvPr id="16" name="Content Placeholder 17">
            <a:extLst>
              <a:ext uri="{FF2B5EF4-FFF2-40B4-BE49-F238E27FC236}">
                <a16:creationId xmlns:a16="http://schemas.microsoft.com/office/drawing/2014/main" id="{4E925741-E998-F04B-900E-13BFA251C3F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65539" y="3973126"/>
            <a:ext cx="3959749" cy="1218795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800"/>
              </a:spcBef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Contact info for speaker to go here if needed or delete the text box if used as the end of the overall presentation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66E842-F011-9E4D-9103-1E800A22E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09" y="6250875"/>
            <a:ext cx="1207660" cy="5293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3AC02C-8B20-9842-A3D6-80C6CA6FCBFD}"/>
              </a:ext>
            </a:extLst>
          </p:cNvPr>
          <p:cNvSpPr txBox="1"/>
          <p:nvPr userDrawn="1"/>
        </p:nvSpPr>
        <p:spPr>
          <a:xfrm>
            <a:off x="10256037" y="6528243"/>
            <a:ext cx="1370222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Oswald Medium" pitchFamily="2" charset="0"/>
              </a:rPr>
              <a:t>rarediseases.org</a:t>
            </a:r>
          </a:p>
        </p:txBody>
      </p:sp>
      <p:sp>
        <p:nvSpPr>
          <p:cNvPr id="14" name="Text Placeholder 35">
            <a:extLst>
              <a:ext uri="{FF2B5EF4-FFF2-40B4-BE49-F238E27FC236}">
                <a16:creationId xmlns:a16="http://schemas.microsoft.com/office/drawing/2014/main" id="{EF712E79-059E-1E4E-B09A-82B05C068F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891" y="1308639"/>
            <a:ext cx="4124954" cy="970261"/>
          </a:xfrm>
        </p:spPr>
        <p:txBody>
          <a:bodyPr lIns="0" tIns="0" rIns="0" bIns="0"/>
          <a:lstStyle>
            <a:lvl1pPr marL="0" indent="0">
              <a:lnSpc>
                <a:spcPts val="4700"/>
              </a:lnSpc>
              <a:spcBef>
                <a:spcPts val="0"/>
              </a:spcBef>
              <a:buNone/>
              <a:defRPr sz="5000" b="0" i="0" baseline="0">
                <a:solidFill>
                  <a:srgbClr val="00558C"/>
                </a:solidFill>
                <a:latin typeface="Franklin Gothic Demi Cond" panose="020B0706030402020204" pitchFamily="34" charset="0"/>
              </a:defRPr>
            </a:lvl1pPr>
            <a:lvl2pPr>
              <a:buNone/>
              <a:defRPr sz="5000">
                <a:solidFill>
                  <a:schemeClr val="bg1"/>
                </a:solidFill>
                <a:latin typeface="Oswald" pitchFamily="2" charset="77"/>
              </a:defRPr>
            </a:lvl2pPr>
            <a:lvl3pPr>
              <a:buNone/>
              <a:defRPr sz="5000">
                <a:solidFill>
                  <a:schemeClr val="bg1"/>
                </a:solidFill>
                <a:latin typeface="Oswald" pitchFamily="2" charset="77"/>
              </a:defRPr>
            </a:lvl3pPr>
            <a:lvl4pPr>
              <a:buNone/>
              <a:defRPr sz="5000">
                <a:solidFill>
                  <a:schemeClr val="bg1"/>
                </a:solidFill>
                <a:latin typeface="Oswald" pitchFamily="2" charset="77"/>
              </a:defRPr>
            </a:lvl4pPr>
            <a:lvl5pPr>
              <a:buNone/>
              <a:defRPr sz="5000">
                <a:solidFill>
                  <a:schemeClr val="bg1"/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222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979AA-7CEE-4C18-9E95-40499CFF293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168D-2D24-4467-A489-5DC77421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fda.gov/media/108404/download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fda.gov/media/108404/download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fda.gov/media/108404/download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da.gov/media/108404/download" TargetMode="Externa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fda.gov/media/108404/download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www.fda.gov/media/108404/download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8.emf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1890" y="2845016"/>
            <a:ext cx="11557255" cy="1424962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Orphan Drug Act at 40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71890" y="4405255"/>
            <a:ext cx="5326063" cy="737638"/>
          </a:xfrm>
        </p:spPr>
        <p:txBody>
          <a:bodyPr/>
          <a:lstStyle/>
          <a:p>
            <a:pPr lvl="0"/>
            <a:r>
              <a:rPr lang="en-US" dirty="0"/>
              <a:t>Karin Hoelzer, DVM, PhD</a:t>
            </a:r>
          </a:p>
          <a:p>
            <a:pPr lvl="0"/>
            <a:r>
              <a:rPr lang="en-US" dirty="0"/>
              <a:t>Director, Policy and Regulatory Affairs</a:t>
            </a:r>
          </a:p>
        </p:txBody>
      </p:sp>
    </p:spTree>
    <p:extLst>
      <p:ext uri="{BB962C8B-B14F-4D97-AF65-F5344CB8AC3E}">
        <p14:creationId xmlns:p14="http://schemas.microsoft.com/office/powerpoint/2010/main" val="327089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49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3A66802-6267-D155-FFBC-D4038142B3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6008" y="317500"/>
            <a:ext cx="11601860" cy="775597"/>
          </a:xfrm>
        </p:spPr>
        <p:txBody>
          <a:bodyPr/>
          <a:lstStyle/>
          <a:p>
            <a:r>
              <a:rPr lang="en-US" dirty="0"/>
              <a:t>THE ODA AT 40: ALONE WE ARE RARE. TOGETHER WE ARE STRONG.</a:t>
            </a:r>
            <a:r>
              <a:rPr lang="en-US" b="0" i="0" dirty="0">
                <a:effectLst/>
                <a:latin typeface="Roboto" panose="02000000000000000000" pitchFamily="2" charset="0"/>
              </a:rPr>
              <a:t>®</a:t>
            </a:r>
            <a:endParaRPr lang="en-US" b="0" i="0" dirty="0">
              <a:effectLst/>
              <a:latin typeface="Roboto" panose="020000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0AF8D5A-E150-C01B-7901-6597CED0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736">
            <a:off x="1100507" y="1844883"/>
            <a:ext cx="4792378" cy="343874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5659EF-9E57-A909-762B-8D3575A54CC2}"/>
              </a:ext>
            </a:extLst>
          </p:cNvPr>
          <p:cNvSpPr txBox="1"/>
          <p:nvPr/>
        </p:nvSpPr>
        <p:spPr>
          <a:xfrm>
            <a:off x="6186938" y="2659027"/>
            <a:ext cx="55197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333333"/>
                </a:solidFill>
                <a:effectLst/>
              </a:rPr>
              <a:t>“We look back on this adventure with a great sense of accomplishment and relief.  It was an opportunity for patients with rare diseases to empower themselves.  I doubt if we would have [had] such an effective and cohesive group if we had not faced opposition at every turn.”</a:t>
            </a:r>
          </a:p>
          <a:p>
            <a:r>
              <a:rPr lang="en-US" sz="2000" dirty="0">
                <a:solidFill>
                  <a:srgbClr val="333333"/>
                </a:solidFill>
              </a:rPr>
              <a:t>			        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- Abbey Meyers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6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3A66802-6267-D155-FFBC-D4038142B3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6008" y="317500"/>
            <a:ext cx="11601860" cy="775597"/>
          </a:xfrm>
        </p:spPr>
        <p:txBody>
          <a:bodyPr/>
          <a:lstStyle/>
          <a:p>
            <a:r>
              <a:rPr lang="en-US" dirty="0"/>
              <a:t>THE ODA AT 40: INCENTIVES &amp; MODEST INVESTMENTS CAN CHANGE THE WORLD</a:t>
            </a:r>
            <a:endParaRPr lang="en-US" b="0" i="0" dirty="0">
              <a:effectLst/>
              <a:latin typeface="Roboto" panose="020000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F8AE46-1608-E9EA-8CE1-41A392E171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488386"/>
              </p:ext>
            </p:extLst>
          </p:nvPr>
        </p:nvGraphicFramePr>
        <p:xfrm>
          <a:off x="205826" y="1615809"/>
          <a:ext cx="6670182" cy="3940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A5CF20E3-1080-A24B-5FA9-C2622214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01" y="1986148"/>
            <a:ext cx="4887341" cy="31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7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3A66802-6267-D155-FFBC-D4038142B3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6008" y="317500"/>
            <a:ext cx="11601860" cy="775597"/>
          </a:xfrm>
        </p:spPr>
        <p:txBody>
          <a:bodyPr/>
          <a:lstStyle/>
          <a:p>
            <a:r>
              <a:rPr lang="en-US" dirty="0"/>
              <a:t>THE ODA AT 40: GOOD HEALTH POLICY SAVES LIVES &amp; TRANSFORMS COMMUNITIES</a:t>
            </a:r>
            <a:endParaRPr lang="en-US" b="0" i="0" dirty="0">
              <a:effectLst/>
              <a:latin typeface="Roboto" panose="020000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841B2-3EFC-03DA-F0F0-92508A011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2" y="2437335"/>
            <a:ext cx="7267732" cy="2780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BDAC3-F08B-8184-723E-60A59A97B534}"/>
              </a:ext>
            </a:extLst>
          </p:cNvPr>
          <p:cNvSpPr txBox="1"/>
          <p:nvPr/>
        </p:nvSpPr>
        <p:spPr>
          <a:xfrm>
            <a:off x="764522" y="5364791"/>
            <a:ext cx="7529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 </a:t>
            </a:r>
            <a:r>
              <a:rPr lang="en-US" sz="1000" dirty="0"/>
              <a:t>Orphan Drugs in the United States: Rare Disease Innovation and Cost Trends Through 2019; available at https://rarediseases.org/advocate/rareinsights/</a:t>
            </a:r>
          </a:p>
        </p:txBody>
      </p:sp>
      <p:pic>
        <p:nvPicPr>
          <p:cNvPr id="7" name="Picture 2" descr="Rare Disease Policy | NORD">
            <a:extLst>
              <a:ext uri="{FF2B5EF4-FFF2-40B4-BE49-F238E27FC236}">
                <a16:creationId xmlns:a16="http://schemas.microsoft.com/office/drawing/2014/main" id="{93FD82E8-E0BA-3E74-0317-6FE8B0224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-2" r="52799" b="-1187"/>
          <a:stretch/>
        </p:blipFill>
        <p:spPr bwMode="auto">
          <a:xfrm>
            <a:off x="7449424" y="2108727"/>
            <a:ext cx="4538444" cy="325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8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08F885-170B-0268-EAF8-0EA0BA08739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24524" y="1455611"/>
            <a:ext cx="6196231" cy="3898503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FC4C02"/>
              </a:buClr>
            </a:pPr>
            <a:r>
              <a:rPr lang="en-US" dirty="0"/>
              <a:t>Most rare disease patients STILL have </a:t>
            </a:r>
            <a:r>
              <a:rPr lang="en-US" b="1" dirty="0">
                <a:solidFill>
                  <a:srgbClr val="FC4C02"/>
                </a:solidFill>
              </a:rPr>
              <a:t>NO FDA-APPROVED TREATMENTS </a:t>
            </a:r>
            <a:r>
              <a:rPr lang="en-US" dirty="0"/>
              <a:t>and</a:t>
            </a:r>
            <a:r>
              <a:rPr lang="en-US" b="1" dirty="0">
                <a:solidFill>
                  <a:srgbClr val="FC4C02"/>
                </a:solidFill>
              </a:rPr>
              <a:t> NO CURES</a:t>
            </a:r>
            <a:endParaRPr lang="en-US" dirty="0"/>
          </a:p>
          <a:p>
            <a:pPr>
              <a:lnSpc>
                <a:spcPct val="100000"/>
              </a:lnSpc>
              <a:buClr>
                <a:srgbClr val="FC4C02"/>
              </a:buClr>
            </a:pPr>
            <a:r>
              <a:rPr lang="en-US" dirty="0"/>
              <a:t>Many rare diseases have a </a:t>
            </a:r>
            <a:r>
              <a:rPr lang="en-US" b="1" dirty="0">
                <a:solidFill>
                  <a:srgbClr val="FC4C02"/>
                </a:solidFill>
              </a:rPr>
              <a:t>GENETIC </a:t>
            </a:r>
            <a:r>
              <a:rPr lang="en-US" dirty="0"/>
              <a:t>component and lead to </a:t>
            </a:r>
            <a:r>
              <a:rPr lang="en-US" b="1" dirty="0">
                <a:solidFill>
                  <a:srgbClr val="FC4C02"/>
                </a:solidFill>
              </a:rPr>
              <a:t>PREMATURE DEATH </a:t>
            </a:r>
            <a:r>
              <a:rPr lang="en-US" dirty="0"/>
              <a:t>in</a:t>
            </a:r>
            <a:r>
              <a:rPr lang="en-US" b="1" dirty="0">
                <a:solidFill>
                  <a:srgbClr val="FC4C02"/>
                </a:solidFill>
              </a:rPr>
              <a:t> CHILDHOOD</a:t>
            </a:r>
            <a:endParaRPr lang="en-US" dirty="0"/>
          </a:p>
          <a:p>
            <a:pPr>
              <a:lnSpc>
                <a:spcPct val="100000"/>
              </a:lnSpc>
              <a:buClr>
                <a:srgbClr val="FC4C02"/>
              </a:buClr>
            </a:pPr>
            <a:r>
              <a:rPr lang="en-US" dirty="0"/>
              <a:t>Most rare diseases have heterogenous </a:t>
            </a:r>
            <a:r>
              <a:rPr lang="en-US" b="1" dirty="0">
                <a:solidFill>
                  <a:srgbClr val="FC4C02"/>
                </a:solidFill>
              </a:rPr>
              <a:t>DISEASE MANIFESTATIONS </a:t>
            </a:r>
            <a:r>
              <a:rPr lang="en-US" dirty="0"/>
              <a:t>and</a:t>
            </a:r>
            <a:r>
              <a:rPr lang="en-US" b="1" dirty="0">
                <a:solidFill>
                  <a:srgbClr val="FC4C02"/>
                </a:solidFill>
              </a:rPr>
              <a:t> PROGRESSIONS</a:t>
            </a:r>
            <a:endParaRPr lang="en-US" sz="1500" dirty="0"/>
          </a:p>
          <a:p>
            <a:pPr>
              <a:lnSpc>
                <a:spcPct val="100000"/>
              </a:lnSpc>
              <a:buClr>
                <a:srgbClr val="FC4C02"/>
              </a:buClr>
            </a:pPr>
            <a:r>
              <a:rPr lang="en-US" dirty="0"/>
              <a:t>Cell &amp; gene therapies are the only hope for a cure for many </a:t>
            </a:r>
            <a:r>
              <a:rPr lang="en-US" b="1" dirty="0">
                <a:solidFill>
                  <a:srgbClr val="FC4C02"/>
                </a:solidFill>
              </a:rPr>
              <a:t>RARE DISEASE PATIENTS</a:t>
            </a:r>
            <a:endParaRPr lang="en-US" dirty="0"/>
          </a:p>
          <a:p>
            <a:pPr>
              <a:lnSpc>
                <a:spcPct val="100000"/>
              </a:lnSpc>
              <a:buClr>
                <a:srgbClr val="FC4C02"/>
              </a:buClr>
            </a:pPr>
            <a:r>
              <a:rPr lang="en-US" dirty="0"/>
              <a:t>Effective treatments have completely changed the </a:t>
            </a:r>
            <a:r>
              <a:rPr lang="en-US" b="1" dirty="0">
                <a:solidFill>
                  <a:srgbClr val="FC4C02"/>
                </a:solidFill>
              </a:rPr>
              <a:t>DISEASE TRAJECTORY </a:t>
            </a:r>
            <a:r>
              <a:rPr lang="en-US" dirty="0"/>
              <a:t>for patients and families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ADAA6-C17E-89D2-3CB6-0B174322E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60" y="1455611"/>
            <a:ext cx="2509172" cy="22019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761DC-9584-7357-824B-AF8F11D0C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632" y="1455611"/>
            <a:ext cx="2509172" cy="2220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AE511-A57C-C9C4-58B2-76E82FDB6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449" y="3673575"/>
            <a:ext cx="2527355" cy="2211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7CE69-FBD4-498B-5B49-4769A125A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51" y="3659841"/>
            <a:ext cx="2545538" cy="2224831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88D04E9-F071-B1F0-3DD3-A2E85D88A0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6008" y="317500"/>
            <a:ext cx="11601860" cy="775597"/>
          </a:xfrm>
        </p:spPr>
        <p:txBody>
          <a:bodyPr/>
          <a:lstStyle/>
          <a:p>
            <a:r>
              <a:rPr lang="en-US" dirty="0"/>
              <a:t>THE ODA AT 40: WE HAVE COME FAR, BUT WE HAVE A LONG WAY TO GO</a:t>
            </a:r>
            <a:endParaRPr lang="en-US" b="0" i="0" dirty="0">
              <a:effectLst/>
              <a:latin typeface="Roboto" panose="02000000000000000000" pitchFamily="2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3A66802-6267-D155-FFBC-D4038142B3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6008" y="317500"/>
            <a:ext cx="11601860" cy="775597"/>
          </a:xfrm>
        </p:spPr>
        <p:txBody>
          <a:bodyPr/>
          <a:lstStyle/>
          <a:p>
            <a:r>
              <a:rPr lang="en-US" dirty="0"/>
              <a:t>THE ODA AT 40: PATIENTS PLAY A KEY ROLE AT EVERY STEP OF DRUG DEVELOPMENT</a:t>
            </a:r>
            <a:endParaRPr lang="en-US" b="0" i="0" dirty="0">
              <a:effectLst/>
              <a:latin typeface="Roboto" panose="020000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A6F3782-4A6C-B554-0666-FA55490B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7" y="1575773"/>
            <a:ext cx="5526185" cy="36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B3BA90-376D-880A-3C2F-83662527850F}"/>
              </a:ext>
            </a:extLst>
          </p:cNvPr>
          <p:cNvSpPr txBox="1"/>
          <p:nvPr/>
        </p:nvSpPr>
        <p:spPr>
          <a:xfrm>
            <a:off x="6096000" y="1350345"/>
            <a:ext cx="55197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333333"/>
                </a:solidFill>
                <a:effectLst/>
              </a:rPr>
              <a:t>Raising awareness &amp; attracting funding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</a:rPr>
              <a:t>Collecting data &amp; research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</a:rPr>
              <a:t>Shaping research tools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333333"/>
                </a:solidFill>
                <a:effectLst/>
              </a:rPr>
              <a:t>Informing &amp; </a:t>
            </a:r>
            <a:r>
              <a:rPr lang="en-US" sz="2200" dirty="0">
                <a:solidFill>
                  <a:srgbClr val="333333"/>
                </a:solidFill>
              </a:rPr>
              <a:t>participating in </a:t>
            </a:r>
            <a:r>
              <a:rPr lang="en-US" sz="2200" b="0" i="0" dirty="0">
                <a:solidFill>
                  <a:srgbClr val="333333"/>
                </a:solidFill>
                <a:effectLst/>
              </a:rPr>
              <a:t>clinical trials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</a:rPr>
              <a:t>Patient-focused drug development (PFDD) meetings &amp; Patient Listening Sessions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</a:rPr>
              <a:t>FDA Advisory committee meetings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</a:rPr>
              <a:t>…………….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C29DE3B-4BB7-1401-D2AF-97AC44481A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6008" y="317500"/>
            <a:ext cx="11601860" cy="775597"/>
          </a:xfrm>
        </p:spPr>
        <p:txBody>
          <a:bodyPr/>
          <a:lstStyle/>
          <a:p>
            <a:r>
              <a:rPr lang="en-US" dirty="0"/>
              <a:t>THE ODA AT 40: IF WE WANT TO GO FAR, WE HAVE TO GO TOGETHER</a:t>
            </a:r>
            <a:endParaRPr lang="en-US" b="0" i="0" dirty="0">
              <a:effectLst/>
              <a:latin typeface="Roboto" panose="02000000000000000000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ADF105-13DA-9350-1BE8-944002249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68" y="2480758"/>
            <a:ext cx="4765183" cy="3015574"/>
          </a:xfrm>
          <a:prstGeom prst="rect">
            <a:avLst/>
          </a:prstGeom>
        </p:spPr>
      </p:pic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DBA1724C-0D81-9D92-D54E-EE6F514F5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94507"/>
              </p:ext>
            </p:extLst>
          </p:nvPr>
        </p:nvGraphicFramePr>
        <p:xfrm>
          <a:off x="6096000" y="1350345"/>
          <a:ext cx="5519750" cy="453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872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B0CF221-4AD7-37BA-04E4-7A4B43D501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891" y="1308639"/>
            <a:ext cx="4124954" cy="970261"/>
          </a:xfrm>
        </p:spPr>
        <p:txBody>
          <a:bodyPr lIns="0" tIns="0" rIns="0" bIns="0"/>
          <a:lstStyle>
            <a:lvl1pPr marL="0" indent="0">
              <a:lnSpc>
                <a:spcPts val="4700"/>
              </a:lnSpc>
              <a:spcBef>
                <a:spcPts val="0"/>
              </a:spcBef>
              <a:buNone/>
              <a:defRPr sz="5000" b="0" i="0" baseline="0">
                <a:solidFill>
                  <a:srgbClr val="00558C"/>
                </a:solidFill>
                <a:latin typeface="Franklin Gothic Demi Cond" panose="020B0706030402020204" pitchFamily="34" charset="0"/>
              </a:defRPr>
            </a:lvl1pPr>
            <a:lvl2pPr>
              <a:buNone/>
              <a:defRPr sz="5000">
                <a:solidFill>
                  <a:schemeClr val="bg1"/>
                </a:solidFill>
                <a:latin typeface="Oswald" pitchFamily="2" charset="77"/>
              </a:defRPr>
            </a:lvl2pPr>
            <a:lvl3pPr>
              <a:buNone/>
              <a:defRPr sz="5000">
                <a:solidFill>
                  <a:schemeClr val="bg1"/>
                </a:solidFill>
                <a:latin typeface="Oswald" pitchFamily="2" charset="77"/>
              </a:defRPr>
            </a:lvl3pPr>
            <a:lvl4pPr>
              <a:buNone/>
              <a:defRPr sz="5000">
                <a:solidFill>
                  <a:schemeClr val="bg1"/>
                </a:solidFill>
                <a:latin typeface="Oswald" pitchFamily="2" charset="77"/>
              </a:defRPr>
            </a:lvl4pPr>
            <a:lvl5pPr>
              <a:buNone/>
              <a:defRPr sz="5000">
                <a:solidFill>
                  <a:schemeClr val="bg1"/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22B4CEC-6A1A-24CA-D240-7E68A0F18EB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5538" y="3161757"/>
            <a:ext cx="6068817" cy="2132892"/>
          </a:xfrm>
        </p:spPr>
        <p:txBody>
          <a:bodyPr/>
          <a:lstStyle/>
          <a:p>
            <a:pPr marL="114300" indent="0">
              <a:spcBef>
                <a:spcPts val="0"/>
              </a:spcBef>
              <a:buNone/>
            </a:pPr>
            <a:r>
              <a:rPr lang="en-US" b="1" dirty="0"/>
              <a:t>Karin Hoelzer, DVM, PhD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/>
              <a:t>Director, Policy and Regulatory Affairs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/>
              <a:t>National Organization for Rare Disorders (NORD)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/>
              <a:t>Email: khoelzer@rarediseases.org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/>
              <a:t>Phone: 607-339-6561</a:t>
            </a:r>
          </a:p>
        </p:txBody>
      </p:sp>
    </p:spTree>
    <p:extLst>
      <p:ext uri="{BB962C8B-B14F-4D97-AF65-F5344CB8AC3E}">
        <p14:creationId xmlns:p14="http://schemas.microsoft.com/office/powerpoint/2010/main" val="35846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16624</TotalTime>
  <Words>372</Words>
  <Application>Microsoft Office PowerPoint</Application>
  <PresentationFormat>Widescreen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Franklin Gothic Demi Cond</vt:lpstr>
      <vt:lpstr>Georgia</vt:lpstr>
      <vt:lpstr>Oswald</vt:lpstr>
      <vt:lpstr>Oswald Medium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Clark</dc:creator>
  <cp:lastModifiedBy>Karin Hoelzer</cp:lastModifiedBy>
  <cp:revision>240</cp:revision>
  <dcterms:created xsi:type="dcterms:W3CDTF">2021-04-29T14:47:53Z</dcterms:created>
  <dcterms:modified xsi:type="dcterms:W3CDTF">2023-11-10T15:03:34Z</dcterms:modified>
</cp:coreProperties>
</file>