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70" r:id="rId4"/>
    <p:sldId id="262" r:id="rId5"/>
    <p:sldId id="258" r:id="rId6"/>
    <p:sldId id="264" r:id="rId7"/>
    <p:sldId id="259" r:id="rId8"/>
    <p:sldId id="263" r:id="rId9"/>
    <p:sldId id="271" r:id="rId10"/>
    <p:sldId id="260"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p:scale>
          <a:sx n="120" d="100"/>
          <a:sy n="120" d="100"/>
        </p:scale>
        <p:origin x="2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B1893-8390-BF12-8FAB-B830EBBCAF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78CC32-FE53-CBFB-E3D5-CDCA498B5C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8292D5-5847-2DF8-7812-02A9C74AF804}"/>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5" name="Footer Placeholder 4">
            <a:extLst>
              <a:ext uri="{FF2B5EF4-FFF2-40B4-BE49-F238E27FC236}">
                <a16:creationId xmlns:a16="http://schemas.microsoft.com/office/drawing/2014/main" id="{00600AF0-7B40-456C-DCD8-EFC96B1A4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A1B44-D1CA-3CD6-BE6A-8BA6FA6B41FB}"/>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280212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C840-43C9-7CC0-78DA-630F1B5E3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4555BD-DE4E-384A-B9BA-F377F0EB1A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5D7A6-DF8F-BF33-030F-46F9DEDF7732}"/>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5" name="Footer Placeholder 4">
            <a:extLst>
              <a:ext uri="{FF2B5EF4-FFF2-40B4-BE49-F238E27FC236}">
                <a16:creationId xmlns:a16="http://schemas.microsoft.com/office/drawing/2014/main" id="{D8CBF760-A2DD-9EF5-7382-20A82910C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62BFB-6BBD-6C0B-DD05-4061989589A6}"/>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200687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451DA2-ABBF-5362-B6D3-C9BEF72364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368185-BCC2-DA5F-B94B-3C9DB53C6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C96A0-85EC-03D3-52DA-90935E1ED4C2}"/>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5" name="Footer Placeholder 4">
            <a:extLst>
              <a:ext uri="{FF2B5EF4-FFF2-40B4-BE49-F238E27FC236}">
                <a16:creationId xmlns:a16="http://schemas.microsoft.com/office/drawing/2014/main" id="{B644C417-147A-596D-9134-647C522FD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50DE6-8D6C-03AD-EAB6-70D9503A0E75}"/>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405332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A2FB7-945A-7ECC-B1ED-40D8EC35D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53A64-4E3E-A073-96E6-235BD6EE99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517D6-561B-776F-76A4-DBE2B7194224}"/>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5" name="Footer Placeholder 4">
            <a:extLst>
              <a:ext uri="{FF2B5EF4-FFF2-40B4-BE49-F238E27FC236}">
                <a16:creationId xmlns:a16="http://schemas.microsoft.com/office/drawing/2014/main" id="{B4D0A982-E5E2-08A7-32D0-8BC3F1DC4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FB661-7F7A-6B58-D134-AF6FD5B004C4}"/>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1768482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9258-3D07-40AF-EEC8-E7B31C39F1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5F0E9B-2844-715A-5974-F87766EB17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C0C7DA-176D-42D3-FD64-4B50313E1C7B}"/>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5" name="Footer Placeholder 4">
            <a:extLst>
              <a:ext uri="{FF2B5EF4-FFF2-40B4-BE49-F238E27FC236}">
                <a16:creationId xmlns:a16="http://schemas.microsoft.com/office/drawing/2014/main" id="{867025CE-A742-8A69-E143-E9B0A7055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E137C-45D7-D2C0-81AE-C6452615EF56}"/>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3323748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B5F0-1E2A-880D-1D2D-D65357A2F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4700D-2867-8201-56D4-BF0AA95165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EBEB9-FF16-1C86-7F92-33BA75D653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FAF233-B3CF-F799-83BE-7C0058A594F5}"/>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6" name="Footer Placeholder 5">
            <a:extLst>
              <a:ext uri="{FF2B5EF4-FFF2-40B4-BE49-F238E27FC236}">
                <a16:creationId xmlns:a16="http://schemas.microsoft.com/office/drawing/2014/main" id="{E44413CE-B885-9B21-1DE0-9790FCE5C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0C6CE-5123-07C2-E126-D5B937656A02}"/>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1439581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405B-CBED-3EEB-03E7-B196817946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C05610-8055-85FA-011F-CBE2C67BC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83339-5B4B-C4E5-2251-7C94EEFCAE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2D10BD-3A28-415C-974E-21C2417B97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A14138-A6E2-8D3E-62C2-35E12DEA99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4CAB2A-5A53-977E-BEF1-655D329070D7}"/>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8" name="Footer Placeholder 7">
            <a:extLst>
              <a:ext uri="{FF2B5EF4-FFF2-40B4-BE49-F238E27FC236}">
                <a16:creationId xmlns:a16="http://schemas.microsoft.com/office/drawing/2014/main" id="{41F6A9F5-C5B1-2B41-1597-5D774F3C8C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0902EF-30D9-676A-8A44-274DDFA3700A}"/>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64571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B8959-8D13-101F-7A91-6E1F6EEA62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2A44A-B4FD-C69F-9115-D96D657FA92B}"/>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4" name="Footer Placeholder 3">
            <a:extLst>
              <a:ext uri="{FF2B5EF4-FFF2-40B4-BE49-F238E27FC236}">
                <a16:creationId xmlns:a16="http://schemas.microsoft.com/office/drawing/2014/main" id="{FD657EA5-6BD7-1B22-4957-A0F51640D9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16FED3-6E3E-5421-F488-FDA7B0203C8D}"/>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708896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537EE9-2CF9-0672-FA4C-68A1F68A0EEE}"/>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3" name="Footer Placeholder 2">
            <a:extLst>
              <a:ext uri="{FF2B5EF4-FFF2-40B4-BE49-F238E27FC236}">
                <a16:creationId xmlns:a16="http://schemas.microsoft.com/office/drawing/2014/main" id="{F2188D07-56DD-ED96-50AC-3774792766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10CAA9-F994-E79E-1953-3B5A062DDE3A}"/>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52194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FC8C4-A5B7-4F18-A891-F85F3175D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86688-016E-08B6-7D4C-15CCF7526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F4C7CA-09C1-0C7A-EC45-C73961887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0142A-1CCD-36C2-2268-AB8BA71A9341}"/>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6" name="Footer Placeholder 5">
            <a:extLst>
              <a:ext uri="{FF2B5EF4-FFF2-40B4-BE49-F238E27FC236}">
                <a16:creationId xmlns:a16="http://schemas.microsoft.com/office/drawing/2014/main" id="{74F56200-92B6-1046-493A-7701E7F6C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B7355-F56A-E7AB-C7B2-B5A286C8E30A}"/>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2466539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AE893-AEB3-83F7-87A9-BBAE1F550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C61E4A-852C-106F-A867-5255630242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CE6C6D-CB84-82C6-8A83-89CE0447D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7180B-1F1D-62C6-5F16-ACB8D93D400E}"/>
              </a:ext>
            </a:extLst>
          </p:cNvPr>
          <p:cNvSpPr>
            <a:spLocks noGrp="1"/>
          </p:cNvSpPr>
          <p:nvPr>
            <p:ph type="dt" sz="half" idx="10"/>
          </p:nvPr>
        </p:nvSpPr>
        <p:spPr/>
        <p:txBody>
          <a:bodyPr/>
          <a:lstStyle/>
          <a:p>
            <a:fld id="{DCD871BA-B1F9-AE47-A44F-2AC1AF805B00}" type="datetimeFigureOut">
              <a:rPr lang="en-US" smtClean="0"/>
              <a:t>11/9/23</a:t>
            </a:fld>
            <a:endParaRPr lang="en-US"/>
          </a:p>
        </p:txBody>
      </p:sp>
      <p:sp>
        <p:nvSpPr>
          <p:cNvPr id="6" name="Footer Placeholder 5">
            <a:extLst>
              <a:ext uri="{FF2B5EF4-FFF2-40B4-BE49-F238E27FC236}">
                <a16:creationId xmlns:a16="http://schemas.microsoft.com/office/drawing/2014/main" id="{6FF35959-94EB-6B2A-50B1-A3C26BFCBD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25939-9731-A8A9-3EB3-D3067E488DCB}"/>
              </a:ext>
            </a:extLst>
          </p:cNvPr>
          <p:cNvSpPr>
            <a:spLocks noGrp="1"/>
          </p:cNvSpPr>
          <p:nvPr>
            <p:ph type="sldNum" sz="quarter" idx="12"/>
          </p:nvPr>
        </p:nvSpPr>
        <p:spPr/>
        <p:txBody>
          <a:bodyPr/>
          <a:lstStyle/>
          <a:p>
            <a:fld id="{1940115B-4652-ED4F-87E3-25FE1074C2D6}" type="slidenum">
              <a:rPr lang="en-US" smtClean="0"/>
              <a:t>‹#›</a:t>
            </a:fld>
            <a:endParaRPr lang="en-US"/>
          </a:p>
        </p:txBody>
      </p:sp>
    </p:spTree>
    <p:extLst>
      <p:ext uri="{BB962C8B-B14F-4D97-AF65-F5344CB8AC3E}">
        <p14:creationId xmlns:p14="http://schemas.microsoft.com/office/powerpoint/2010/main" val="3562336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DBEBA9-00F6-2C3B-E398-E1ACCFC46B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0BA04A-25F9-6B5F-8E3A-16A91E82A7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B32E6-F002-EBBA-0460-A302579B3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871BA-B1F9-AE47-A44F-2AC1AF805B00}" type="datetimeFigureOut">
              <a:rPr lang="en-US" smtClean="0"/>
              <a:t>11/9/23</a:t>
            </a:fld>
            <a:endParaRPr lang="en-US"/>
          </a:p>
        </p:txBody>
      </p:sp>
      <p:sp>
        <p:nvSpPr>
          <p:cNvPr id="5" name="Footer Placeholder 4">
            <a:extLst>
              <a:ext uri="{FF2B5EF4-FFF2-40B4-BE49-F238E27FC236}">
                <a16:creationId xmlns:a16="http://schemas.microsoft.com/office/drawing/2014/main" id="{9AC32C5E-ED5C-6595-4AEC-7BE7BAFECE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E33B6-672E-E22E-FB2F-8C82F36C94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0115B-4652-ED4F-87E3-25FE1074C2D6}" type="slidenum">
              <a:rPr lang="en-US" smtClean="0"/>
              <a:t>‹#›</a:t>
            </a:fld>
            <a:endParaRPr lang="en-US"/>
          </a:p>
        </p:txBody>
      </p:sp>
    </p:spTree>
    <p:extLst>
      <p:ext uri="{BB962C8B-B14F-4D97-AF65-F5344CB8AC3E}">
        <p14:creationId xmlns:p14="http://schemas.microsoft.com/office/powerpoint/2010/main" val="2116147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olicyoptions.irpp.org/magazines/obama-and-clinton/health-insurance-for-international-students-taxation-without-representation/"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advocacy_project/5809458384"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id/tolong-font-teriakan-minta-tolong-523225/"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ubmed.ncbi.nlm.nih.gov/"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journalofexpertise.org/articles/volume4_issue1/"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pngall.com/medicine-png/download/29238"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odhaberhaksehat.org/2017/stigma-diskriminas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www.pexels.com/photo/woman-face-emotion-alone-193052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6B99ED-5BBA-53A1-E38B-2C39B974453E}"/>
              </a:ext>
            </a:extLst>
          </p:cNvPr>
          <p:cNvSpPr>
            <a:spLocks noGrp="1"/>
          </p:cNvSpPr>
          <p:nvPr>
            <p:ph type="ctrTitle"/>
          </p:nvPr>
        </p:nvSpPr>
        <p:spPr>
          <a:xfrm>
            <a:off x="638882" y="639193"/>
            <a:ext cx="3571810" cy="3573516"/>
          </a:xfrm>
        </p:spPr>
        <p:txBody>
          <a:bodyPr>
            <a:normAutofit/>
          </a:bodyPr>
          <a:lstStyle/>
          <a:p>
            <a:pPr algn="l"/>
            <a:r>
              <a:rPr lang="en-US" sz="6100" dirty="0"/>
              <a:t>Inequities in rare disease an overview</a:t>
            </a:r>
          </a:p>
        </p:txBody>
      </p:sp>
      <p:sp>
        <p:nvSpPr>
          <p:cNvPr id="3" name="Subtitle 2">
            <a:extLst>
              <a:ext uri="{FF2B5EF4-FFF2-40B4-BE49-F238E27FC236}">
                <a16:creationId xmlns:a16="http://schemas.microsoft.com/office/drawing/2014/main" id="{74746572-E2F1-915B-28E7-233D6DB4DDE1}"/>
              </a:ext>
            </a:extLst>
          </p:cNvPr>
          <p:cNvSpPr>
            <a:spLocks noGrp="1"/>
          </p:cNvSpPr>
          <p:nvPr>
            <p:ph type="subTitle" idx="1"/>
          </p:nvPr>
        </p:nvSpPr>
        <p:spPr>
          <a:xfrm>
            <a:off x="638882" y="4631161"/>
            <a:ext cx="3571810" cy="1559327"/>
          </a:xfrm>
        </p:spPr>
        <p:txBody>
          <a:bodyPr>
            <a:normAutofit/>
          </a:bodyPr>
          <a:lstStyle/>
          <a:p>
            <a:pPr algn="l"/>
            <a:r>
              <a:rPr lang="en-US" dirty="0"/>
              <a:t>James Levine MD PhD, Foundation Ipsen</a:t>
            </a:r>
            <a:endParaRPr lang="en-US"/>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omen holding hands">
            <a:extLst>
              <a:ext uri="{FF2B5EF4-FFF2-40B4-BE49-F238E27FC236}">
                <a16:creationId xmlns:a16="http://schemas.microsoft.com/office/drawing/2014/main" id="{09897309-E88F-5852-3CF4-93FDFE51F181}"/>
              </a:ext>
            </a:extLst>
          </p:cNvPr>
          <p:cNvPicPr>
            <a:picLocks noChangeAspect="1"/>
          </p:cNvPicPr>
          <p:nvPr/>
        </p:nvPicPr>
        <p:blipFill>
          <a:blip r:embed="rId2"/>
          <a:stretch>
            <a:fillRect/>
          </a:stretch>
        </p:blipFill>
        <p:spPr>
          <a:xfrm>
            <a:off x="4210692" y="1108881"/>
            <a:ext cx="7772400" cy="4640238"/>
          </a:xfrm>
          <a:prstGeom prst="rect">
            <a:avLst/>
          </a:prstGeom>
        </p:spPr>
      </p:pic>
      <p:sp>
        <p:nvSpPr>
          <p:cNvPr id="13" name="Rectangle 12">
            <a:extLst>
              <a:ext uri="{FF2B5EF4-FFF2-40B4-BE49-F238E27FC236}">
                <a16:creationId xmlns:a16="http://schemas.microsoft.com/office/drawing/2014/main" id="{7E8D9C32-F20E-85FC-74A9-F36AC2E3852E}"/>
              </a:ext>
            </a:extLst>
          </p:cNvPr>
          <p:cNvSpPr/>
          <p:nvPr/>
        </p:nvSpPr>
        <p:spPr>
          <a:xfrm>
            <a:off x="638882" y="4368157"/>
            <a:ext cx="3259491" cy="941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24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C3C2-D9DA-4184-A303-5152BA9C6C95}"/>
              </a:ext>
            </a:extLst>
          </p:cNvPr>
          <p:cNvSpPr>
            <a:spLocks noGrp="1"/>
          </p:cNvSpPr>
          <p:nvPr>
            <p:ph type="title"/>
          </p:nvPr>
        </p:nvSpPr>
        <p:spPr/>
        <p:txBody>
          <a:bodyPr/>
          <a:lstStyle/>
          <a:p>
            <a:r>
              <a:rPr lang="en-US" dirty="0"/>
              <a:t>8.	Financial Burden</a:t>
            </a:r>
          </a:p>
        </p:txBody>
      </p:sp>
      <p:sp>
        <p:nvSpPr>
          <p:cNvPr id="3" name="Content Placeholder 2">
            <a:extLst>
              <a:ext uri="{FF2B5EF4-FFF2-40B4-BE49-F238E27FC236}">
                <a16:creationId xmlns:a16="http://schemas.microsoft.com/office/drawing/2014/main" id="{22E176B2-ABF7-390F-8FE3-58E504D1632F}"/>
              </a:ext>
            </a:extLst>
          </p:cNvPr>
          <p:cNvSpPr>
            <a:spLocks noGrp="1"/>
          </p:cNvSpPr>
          <p:nvPr>
            <p:ph idx="1"/>
          </p:nvPr>
        </p:nvSpPr>
        <p:spPr/>
        <p:txBody>
          <a:bodyPr/>
          <a:lstStyle/>
          <a:p>
            <a:pPr marL="0" indent="0">
              <a:buNone/>
            </a:pPr>
            <a:r>
              <a:rPr lang="en-US" dirty="0"/>
              <a:t>The cost of managing a rare disease, including </a:t>
            </a:r>
            <a:r>
              <a:rPr lang="en-US" b="1" dirty="0"/>
              <a:t>medical</a:t>
            </a:r>
            <a:r>
              <a:rPr lang="en-US" dirty="0"/>
              <a:t> bills, </a:t>
            </a:r>
            <a:r>
              <a:rPr lang="en-US" b="1" dirty="0"/>
              <a:t>specialized care</a:t>
            </a:r>
            <a:r>
              <a:rPr lang="en-US" dirty="0"/>
              <a:t>, </a:t>
            </a:r>
            <a:r>
              <a:rPr lang="en-US" b="1" dirty="0"/>
              <a:t>travel</a:t>
            </a:r>
            <a:r>
              <a:rPr lang="en-US" dirty="0"/>
              <a:t> and </a:t>
            </a:r>
            <a:r>
              <a:rPr lang="en-US" b="1" dirty="0"/>
              <a:t>medications</a:t>
            </a:r>
            <a:r>
              <a:rPr lang="en-US" dirty="0"/>
              <a:t>, can be exorbitant. Many patients and their families face financial hardship as a result.</a:t>
            </a:r>
          </a:p>
        </p:txBody>
      </p:sp>
      <p:sp>
        <p:nvSpPr>
          <p:cNvPr id="5" name="TextBox 4">
            <a:extLst>
              <a:ext uri="{FF2B5EF4-FFF2-40B4-BE49-F238E27FC236}">
                <a16:creationId xmlns:a16="http://schemas.microsoft.com/office/drawing/2014/main" id="{DA305097-96AE-066D-6D7C-E7922937FFA2}"/>
              </a:ext>
            </a:extLst>
          </p:cNvPr>
          <p:cNvSpPr txBox="1"/>
          <p:nvPr/>
        </p:nvSpPr>
        <p:spPr>
          <a:xfrm>
            <a:off x="9121470" y="6123543"/>
            <a:ext cx="2666999" cy="369332"/>
          </a:xfrm>
          <a:prstGeom prst="rect">
            <a:avLst/>
          </a:prstGeom>
          <a:noFill/>
        </p:spPr>
        <p:txBody>
          <a:bodyPr wrap="square">
            <a:spAutoFit/>
          </a:bodyPr>
          <a:lstStyle/>
          <a:p>
            <a:r>
              <a:rPr lang="en-US" b="0" i="0" dirty="0" err="1">
                <a:solidFill>
                  <a:srgbClr val="212121"/>
                </a:solidFill>
                <a:effectLst/>
                <a:latin typeface="system-ui"/>
              </a:rPr>
              <a:t>Delaye</a:t>
            </a:r>
            <a:r>
              <a:rPr lang="en-US" b="0" i="0" dirty="0">
                <a:solidFill>
                  <a:srgbClr val="212121"/>
                </a:solidFill>
                <a:effectLst/>
                <a:latin typeface="system-ui"/>
              </a:rPr>
              <a:t> J, PMID: 35754469</a:t>
            </a:r>
            <a:endParaRPr lang="en-US" dirty="0"/>
          </a:p>
        </p:txBody>
      </p:sp>
      <p:pic>
        <p:nvPicPr>
          <p:cNvPr id="7" name="Picture 6" descr="Stacks of gold coins">
            <a:extLst>
              <a:ext uri="{FF2B5EF4-FFF2-40B4-BE49-F238E27FC236}">
                <a16:creationId xmlns:a16="http://schemas.microsoft.com/office/drawing/2014/main" id="{7E4A4BE8-BB9D-35F6-4571-308A847C5662}"/>
              </a:ext>
            </a:extLst>
          </p:cNvPr>
          <p:cNvPicPr>
            <a:picLocks noChangeAspect="1"/>
          </p:cNvPicPr>
          <p:nvPr/>
        </p:nvPicPr>
        <p:blipFill>
          <a:blip r:embed="rId2"/>
          <a:stretch>
            <a:fillRect/>
          </a:stretch>
        </p:blipFill>
        <p:spPr>
          <a:xfrm>
            <a:off x="210457" y="3258646"/>
            <a:ext cx="5000172" cy="3333448"/>
          </a:xfrm>
          <a:prstGeom prst="rect">
            <a:avLst/>
          </a:prstGeom>
        </p:spPr>
      </p:pic>
    </p:spTree>
    <p:extLst>
      <p:ext uri="{BB962C8B-B14F-4D97-AF65-F5344CB8AC3E}">
        <p14:creationId xmlns:p14="http://schemas.microsoft.com/office/powerpoint/2010/main" val="4290158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4612E-8BDB-E911-984A-6DD03C8268AD}"/>
              </a:ext>
            </a:extLst>
          </p:cNvPr>
          <p:cNvSpPr>
            <a:spLocks noGrp="1"/>
          </p:cNvSpPr>
          <p:nvPr>
            <p:ph type="title"/>
          </p:nvPr>
        </p:nvSpPr>
        <p:spPr>
          <a:xfrm>
            <a:off x="838201" y="365125"/>
            <a:ext cx="5251316" cy="1807305"/>
          </a:xfrm>
        </p:spPr>
        <p:txBody>
          <a:bodyPr>
            <a:normAutofit/>
          </a:bodyPr>
          <a:lstStyle/>
          <a:p>
            <a:r>
              <a:rPr lang="en-US" dirty="0"/>
              <a:t>9.	Inadequate Insurance Coverage</a:t>
            </a:r>
          </a:p>
        </p:txBody>
      </p:sp>
      <p:sp>
        <p:nvSpPr>
          <p:cNvPr id="3" name="Content Placeholder 2">
            <a:extLst>
              <a:ext uri="{FF2B5EF4-FFF2-40B4-BE49-F238E27FC236}">
                <a16:creationId xmlns:a16="http://schemas.microsoft.com/office/drawing/2014/main" id="{C726BB00-F964-4B84-7C32-355DBAB69577}"/>
              </a:ext>
            </a:extLst>
          </p:cNvPr>
          <p:cNvSpPr>
            <a:spLocks noGrp="1"/>
          </p:cNvSpPr>
          <p:nvPr>
            <p:ph idx="1"/>
          </p:nvPr>
        </p:nvSpPr>
        <p:spPr>
          <a:xfrm>
            <a:off x="918482" y="2330427"/>
            <a:ext cx="4619621" cy="3843666"/>
          </a:xfrm>
        </p:spPr>
        <p:txBody>
          <a:bodyPr>
            <a:normAutofit/>
          </a:bodyPr>
          <a:lstStyle/>
          <a:p>
            <a:pPr marL="0" indent="0">
              <a:buNone/>
            </a:pPr>
            <a:r>
              <a:rPr lang="en-US" sz="2400" dirty="0"/>
              <a:t>Suboptimal coverage :</a:t>
            </a:r>
          </a:p>
          <a:p>
            <a:r>
              <a:rPr lang="en-US" sz="2400" dirty="0"/>
              <a:t>Rare disease treatments </a:t>
            </a:r>
          </a:p>
          <a:p>
            <a:r>
              <a:rPr lang="en-US" sz="2400" dirty="0"/>
              <a:t>Medical expenses </a:t>
            </a:r>
          </a:p>
          <a:p>
            <a:r>
              <a:rPr lang="en-US" sz="2400" dirty="0"/>
              <a:t>Care expenses</a:t>
            </a:r>
          </a:p>
          <a:p>
            <a:r>
              <a:rPr lang="en-US" sz="2400" dirty="0"/>
              <a:t>Lost income</a:t>
            </a:r>
          </a:p>
          <a:p>
            <a:pPr>
              <a:buFont typeface="Wingdings" pitchFamily="2" charset="2"/>
              <a:buChar char="è"/>
            </a:pPr>
            <a:r>
              <a:rPr lang="en-US" sz="2400" dirty="0"/>
              <a:t> Significant financial </a:t>
            </a:r>
          </a:p>
          <a:p>
            <a:pPr marL="0" indent="0">
              <a:buNone/>
            </a:pPr>
            <a:r>
              <a:rPr lang="en-US" sz="2400" dirty="0"/>
              <a:t>     burden.</a:t>
            </a:r>
          </a:p>
        </p:txBody>
      </p:sp>
      <p:pic>
        <p:nvPicPr>
          <p:cNvPr id="8" name="Picture 7" descr="Close-up of a stethoscope and a health insurance form&#10;&#10;Description automatically generated">
            <a:extLst>
              <a:ext uri="{FF2B5EF4-FFF2-40B4-BE49-F238E27FC236}">
                <a16:creationId xmlns:a16="http://schemas.microsoft.com/office/drawing/2014/main" id="{B087DEAD-E68D-CCED-EC67-A449B83FA0E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919" r="3217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1" name="Picture 10" descr="A screenshot of a computer&#10;&#10;Description automatically generated">
            <a:extLst>
              <a:ext uri="{FF2B5EF4-FFF2-40B4-BE49-F238E27FC236}">
                <a16:creationId xmlns:a16="http://schemas.microsoft.com/office/drawing/2014/main" id="{7CE77245-88AD-6DF7-5B39-BE8C9450E1D7}"/>
              </a:ext>
            </a:extLst>
          </p:cNvPr>
          <p:cNvPicPr>
            <a:picLocks noChangeAspect="1"/>
          </p:cNvPicPr>
          <p:nvPr/>
        </p:nvPicPr>
        <p:blipFill>
          <a:blip r:embed="rId4"/>
          <a:stretch>
            <a:fillRect/>
          </a:stretch>
        </p:blipFill>
        <p:spPr>
          <a:xfrm>
            <a:off x="5884206" y="4338084"/>
            <a:ext cx="6304746" cy="2519906"/>
          </a:xfrm>
          <a:prstGeom prst="rect">
            <a:avLst/>
          </a:prstGeom>
          <a:noFill/>
          <a:ln>
            <a:noFill/>
          </a:ln>
          <a:effectLst/>
        </p:spPr>
      </p:pic>
    </p:spTree>
    <p:extLst>
      <p:ext uri="{BB962C8B-B14F-4D97-AF65-F5344CB8AC3E}">
        <p14:creationId xmlns:p14="http://schemas.microsoft.com/office/powerpoint/2010/main" val="1082547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itting in a circle&#10;&#10;Description automatically generated">
            <a:extLst>
              <a:ext uri="{FF2B5EF4-FFF2-40B4-BE49-F238E27FC236}">
                <a16:creationId xmlns:a16="http://schemas.microsoft.com/office/drawing/2014/main" id="{D4655D17-1FF0-B69F-5A9B-5F11017530A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5436"/>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5ADA95-7DB6-37F3-433A-3C311C04C39A}"/>
              </a:ext>
            </a:extLst>
          </p:cNvPr>
          <p:cNvSpPr>
            <a:spLocks noGrp="1"/>
          </p:cNvSpPr>
          <p:nvPr>
            <p:ph type="title"/>
          </p:nvPr>
        </p:nvSpPr>
        <p:spPr>
          <a:xfrm>
            <a:off x="7531610" y="365125"/>
            <a:ext cx="3822189" cy="1899912"/>
          </a:xfrm>
        </p:spPr>
        <p:txBody>
          <a:bodyPr>
            <a:normAutofit/>
          </a:bodyPr>
          <a:lstStyle/>
          <a:p>
            <a:r>
              <a:rPr lang="en-US" sz="4000" dirty="0"/>
              <a:t>10.	Advocacy and Awareness</a:t>
            </a:r>
          </a:p>
        </p:txBody>
      </p:sp>
      <p:sp>
        <p:nvSpPr>
          <p:cNvPr id="3" name="Content Placeholder 2">
            <a:extLst>
              <a:ext uri="{FF2B5EF4-FFF2-40B4-BE49-F238E27FC236}">
                <a16:creationId xmlns:a16="http://schemas.microsoft.com/office/drawing/2014/main" id="{F7FC0300-3AC2-1813-E783-E6233AD0B042}"/>
              </a:ext>
            </a:extLst>
          </p:cNvPr>
          <p:cNvSpPr>
            <a:spLocks noGrp="1"/>
          </p:cNvSpPr>
          <p:nvPr>
            <p:ph idx="1"/>
          </p:nvPr>
        </p:nvSpPr>
        <p:spPr>
          <a:xfrm>
            <a:off x="7531610" y="2434201"/>
            <a:ext cx="3822189" cy="2573734"/>
          </a:xfrm>
        </p:spPr>
        <p:txBody>
          <a:bodyPr>
            <a:normAutofit/>
          </a:bodyPr>
          <a:lstStyle/>
          <a:p>
            <a:pPr marL="0" indent="0">
              <a:buNone/>
            </a:pPr>
            <a:r>
              <a:rPr lang="en-US" sz="2400" dirty="0"/>
              <a:t>Rare disease communities often struggle to raise awareness and advocate for their needs, as they lack the visibility and numbers that more common diseases enjoy.</a:t>
            </a:r>
          </a:p>
        </p:txBody>
      </p:sp>
      <p:sp>
        <p:nvSpPr>
          <p:cNvPr id="5" name="TextBox 4">
            <a:extLst>
              <a:ext uri="{FF2B5EF4-FFF2-40B4-BE49-F238E27FC236}">
                <a16:creationId xmlns:a16="http://schemas.microsoft.com/office/drawing/2014/main" id="{A80A73BD-4D50-2A7A-E3D1-9F96BAB6FA93}"/>
              </a:ext>
            </a:extLst>
          </p:cNvPr>
          <p:cNvSpPr txBox="1"/>
          <p:nvPr/>
        </p:nvSpPr>
        <p:spPr>
          <a:xfrm>
            <a:off x="6912544" y="5715298"/>
            <a:ext cx="5276407" cy="923330"/>
          </a:xfrm>
          <a:prstGeom prst="rect">
            <a:avLst/>
          </a:prstGeom>
          <a:noFill/>
        </p:spPr>
        <p:txBody>
          <a:bodyPr wrap="square">
            <a:spAutoFit/>
          </a:bodyPr>
          <a:lstStyle/>
          <a:p>
            <a:r>
              <a:rPr lang="en-US" b="0" i="0" dirty="0">
                <a:solidFill>
                  <a:srgbClr val="212121"/>
                </a:solidFill>
                <a:effectLst/>
                <a:latin typeface="system-ui"/>
              </a:rPr>
              <a:t>Halley MC, Rare Disease, Advocacy and Justice: Intersecting Disparities in Research and Clinical Care. Am J </a:t>
            </a:r>
            <a:r>
              <a:rPr lang="en-US" b="0" i="0" dirty="0" err="1">
                <a:solidFill>
                  <a:srgbClr val="212121"/>
                </a:solidFill>
                <a:effectLst/>
                <a:latin typeface="system-ui"/>
              </a:rPr>
              <a:t>Bioeth</a:t>
            </a:r>
            <a:r>
              <a:rPr lang="en-US" b="0" i="0" dirty="0">
                <a:solidFill>
                  <a:srgbClr val="212121"/>
                </a:solidFill>
                <a:effectLst/>
                <a:latin typeface="system-ui"/>
              </a:rPr>
              <a:t>. 2023 Jul;23(7):17-26. PMID: 37204146.</a:t>
            </a:r>
            <a:endParaRPr lang="en-US" dirty="0"/>
          </a:p>
        </p:txBody>
      </p:sp>
    </p:spTree>
    <p:extLst>
      <p:ext uri="{BB962C8B-B14F-4D97-AF65-F5344CB8AC3E}">
        <p14:creationId xmlns:p14="http://schemas.microsoft.com/office/powerpoint/2010/main" val="381654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blurry background&#10;&#10;Description automatically generated">
            <a:extLst>
              <a:ext uri="{FF2B5EF4-FFF2-40B4-BE49-F238E27FC236}">
                <a16:creationId xmlns:a16="http://schemas.microsoft.com/office/drawing/2014/main" id="{1ADCAC4D-E912-E3B3-7677-988FDA3FAFF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073" b="102"/>
          <a:stretch/>
        </p:blipFill>
        <p:spPr>
          <a:xfrm>
            <a:off x="1" y="10"/>
            <a:ext cx="845198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14A5E5-BA2B-71A9-0125-2835A059274E}"/>
              </a:ext>
            </a:extLst>
          </p:cNvPr>
          <p:cNvSpPr>
            <a:spLocks noGrp="1"/>
          </p:cNvSpPr>
          <p:nvPr>
            <p:ph type="title"/>
          </p:nvPr>
        </p:nvSpPr>
        <p:spPr>
          <a:xfrm>
            <a:off x="6934777" y="423182"/>
            <a:ext cx="3822189" cy="1388039"/>
          </a:xfrm>
        </p:spPr>
        <p:txBody>
          <a:bodyPr>
            <a:normAutofit/>
          </a:bodyPr>
          <a:lstStyle/>
          <a:p>
            <a:r>
              <a:rPr lang="en-US" b="1" dirty="0"/>
              <a:t>Conclusions</a:t>
            </a:r>
          </a:p>
        </p:txBody>
      </p:sp>
      <p:sp>
        <p:nvSpPr>
          <p:cNvPr id="3" name="Content Placeholder 2">
            <a:extLst>
              <a:ext uri="{FF2B5EF4-FFF2-40B4-BE49-F238E27FC236}">
                <a16:creationId xmlns:a16="http://schemas.microsoft.com/office/drawing/2014/main" id="{DFF7BE25-0976-AFBB-0BD6-D80BE3A79BB5}"/>
              </a:ext>
            </a:extLst>
          </p:cNvPr>
          <p:cNvSpPr>
            <a:spLocks noGrp="1"/>
          </p:cNvSpPr>
          <p:nvPr>
            <p:ph idx="1"/>
          </p:nvPr>
        </p:nvSpPr>
        <p:spPr>
          <a:xfrm>
            <a:off x="6937823" y="1557618"/>
            <a:ext cx="5196114" cy="5046381"/>
          </a:xfrm>
        </p:spPr>
        <p:txBody>
          <a:bodyPr>
            <a:noAutofit/>
          </a:bodyPr>
          <a:lstStyle/>
          <a:p>
            <a:r>
              <a:rPr lang="en-US" sz="2400" dirty="0"/>
              <a:t>Efforts to address these inequities. </a:t>
            </a:r>
          </a:p>
          <a:p>
            <a:pPr lvl="1"/>
            <a:r>
              <a:rPr lang="en-US" dirty="0"/>
              <a:t>Advocacy groups, patient organizations, and rare disease researchers work to </a:t>
            </a:r>
            <a:r>
              <a:rPr lang="en-US" b="1" dirty="0"/>
              <a:t>increase awareness</a:t>
            </a:r>
            <a:r>
              <a:rPr lang="en-US" dirty="0"/>
              <a:t>, </a:t>
            </a:r>
            <a:r>
              <a:rPr lang="en-US" b="1" dirty="0"/>
              <a:t>funding</a:t>
            </a:r>
            <a:r>
              <a:rPr lang="en-US" dirty="0"/>
              <a:t>, and </a:t>
            </a:r>
            <a:r>
              <a:rPr lang="en-US" b="1" dirty="0"/>
              <a:t>support</a:t>
            </a:r>
            <a:r>
              <a:rPr lang="en-US" dirty="0"/>
              <a:t> for people living with rare diseases.</a:t>
            </a:r>
          </a:p>
          <a:p>
            <a:pPr lvl="1"/>
            <a:r>
              <a:rPr lang="en-US" b="1" dirty="0"/>
              <a:t>Government</a:t>
            </a:r>
            <a:r>
              <a:rPr lang="en-US" dirty="0"/>
              <a:t> initiatives and policies</a:t>
            </a:r>
          </a:p>
          <a:p>
            <a:pPr lvl="1"/>
            <a:r>
              <a:rPr lang="en-US" dirty="0"/>
              <a:t>Rare disease patients must receive the </a:t>
            </a:r>
            <a:r>
              <a:rPr lang="en-US" b="1" dirty="0"/>
              <a:t>care</a:t>
            </a:r>
            <a:r>
              <a:rPr lang="en-US" dirty="0"/>
              <a:t>, </a:t>
            </a:r>
            <a:r>
              <a:rPr lang="en-US" b="1" dirty="0"/>
              <a:t>cure</a:t>
            </a:r>
            <a:r>
              <a:rPr lang="en-US" dirty="0"/>
              <a:t> and </a:t>
            </a:r>
            <a:r>
              <a:rPr lang="en-US" b="1" dirty="0"/>
              <a:t>support</a:t>
            </a:r>
            <a:r>
              <a:rPr lang="en-US" dirty="0"/>
              <a:t> they need.</a:t>
            </a:r>
          </a:p>
          <a:p>
            <a:pPr lvl="1"/>
            <a:r>
              <a:rPr lang="en-US" dirty="0"/>
              <a:t>PLEASE HELP US</a:t>
            </a:r>
          </a:p>
        </p:txBody>
      </p:sp>
    </p:spTree>
    <p:extLst>
      <p:ext uri="{BB962C8B-B14F-4D97-AF65-F5344CB8AC3E}">
        <p14:creationId xmlns:p14="http://schemas.microsoft.com/office/powerpoint/2010/main" val="1266915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uron system in yellow and light blue">
            <a:extLst>
              <a:ext uri="{FF2B5EF4-FFF2-40B4-BE49-F238E27FC236}">
                <a16:creationId xmlns:a16="http://schemas.microsoft.com/office/drawing/2014/main" id="{F350A4AD-6099-1450-6628-1E15139A874F}"/>
              </a:ext>
            </a:extLst>
          </p:cNvPr>
          <p:cNvPicPr>
            <a:picLocks noChangeAspect="1"/>
          </p:cNvPicPr>
          <p:nvPr/>
        </p:nvPicPr>
        <p:blipFill>
          <a:blip r:embed="rId2"/>
          <a:stretch>
            <a:fillRect/>
          </a:stretch>
        </p:blipFill>
        <p:spPr>
          <a:xfrm>
            <a:off x="240030" y="1578501"/>
            <a:ext cx="7612380" cy="3898894"/>
          </a:xfrm>
          <a:prstGeom prst="rect">
            <a:avLst/>
          </a:prstGeom>
        </p:spPr>
      </p:pic>
      <p:sp>
        <p:nvSpPr>
          <p:cNvPr id="2" name="Title 1">
            <a:extLst>
              <a:ext uri="{FF2B5EF4-FFF2-40B4-BE49-F238E27FC236}">
                <a16:creationId xmlns:a16="http://schemas.microsoft.com/office/drawing/2014/main" id="{7C162439-EE1D-4AA5-04E9-1A21C82759AC}"/>
              </a:ext>
            </a:extLst>
          </p:cNvPr>
          <p:cNvSpPr>
            <a:spLocks noGrp="1"/>
          </p:cNvSpPr>
          <p:nvPr>
            <p:ph type="title"/>
          </p:nvPr>
        </p:nvSpPr>
        <p:spPr>
          <a:xfrm>
            <a:off x="838200" y="365125"/>
            <a:ext cx="9060543" cy="1325563"/>
          </a:xfrm>
        </p:spPr>
        <p:txBody>
          <a:bodyPr>
            <a:normAutofit/>
          </a:bodyPr>
          <a:lstStyle/>
          <a:p>
            <a:r>
              <a:rPr lang="en-US" sz="4800" dirty="0"/>
              <a:t>1.	Research Gaps</a:t>
            </a:r>
          </a:p>
        </p:txBody>
      </p:sp>
      <p:sp>
        <p:nvSpPr>
          <p:cNvPr id="3" name="Content Placeholder 2">
            <a:extLst>
              <a:ext uri="{FF2B5EF4-FFF2-40B4-BE49-F238E27FC236}">
                <a16:creationId xmlns:a16="http://schemas.microsoft.com/office/drawing/2014/main" id="{2E944538-ABA2-1DA7-CF0A-FF39E7B1A271}"/>
              </a:ext>
            </a:extLst>
          </p:cNvPr>
          <p:cNvSpPr>
            <a:spLocks noGrp="1"/>
          </p:cNvSpPr>
          <p:nvPr>
            <p:ph idx="1"/>
          </p:nvPr>
        </p:nvSpPr>
        <p:spPr>
          <a:xfrm>
            <a:off x="838200" y="5609088"/>
            <a:ext cx="10357884" cy="1081683"/>
          </a:xfrm>
          <a:solidFill>
            <a:schemeClr val="bg1"/>
          </a:solidFill>
          <a:ln>
            <a:solidFill>
              <a:schemeClr val="tx2"/>
            </a:solidFill>
          </a:ln>
          <a:effectLst>
            <a:outerShdw blurRad="50800" dist="38100" dir="2700000" algn="tl" rotWithShape="0">
              <a:prstClr val="black">
                <a:alpha val="40000"/>
              </a:prstClr>
            </a:outerShdw>
          </a:effectLst>
        </p:spPr>
        <p:txBody>
          <a:bodyPr>
            <a:normAutofit/>
          </a:bodyPr>
          <a:lstStyle/>
          <a:p>
            <a:pPr marL="0" indent="0">
              <a:buNone/>
            </a:pPr>
            <a:r>
              <a:rPr lang="en-US" sz="2400" dirty="0">
                <a:solidFill>
                  <a:schemeClr val="accent1"/>
                </a:solidFill>
              </a:rPr>
              <a:t>Rare diseases typically receive less research funding and attention compared to more common diseases. This can lead to a lack of understanding of the disease, its causes, and potential treatments.</a:t>
            </a:r>
          </a:p>
        </p:txBody>
      </p:sp>
      <p:sp>
        <p:nvSpPr>
          <p:cNvPr id="6" name="TextBox 5">
            <a:extLst>
              <a:ext uri="{FF2B5EF4-FFF2-40B4-BE49-F238E27FC236}">
                <a16:creationId xmlns:a16="http://schemas.microsoft.com/office/drawing/2014/main" id="{F5EC90E8-E7A9-1FF2-C4EE-2CA2D4B4DFB0}"/>
              </a:ext>
            </a:extLst>
          </p:cNvPr>
          <p:cNvSpPr txBox="1"/>
          <p:nvPr/>
        </p:nvSpPr>
        <p:spPr>
          <a:xfrm>
            <a:off x="6555423" y="609005"/>
            <a:ext cx="4640661" cy="1631216"/>
          </a:xfrm>
          <a:prstGeom prst="rect">
            <a:avLst/>
          </a:prstGeom>
          <a:solidFill>
            <a:schemeClr val="accent4">
              <a:lumMod val="20000"/>
              <a:lumOff val="80000"/>
            </a:schemeClr>
          </a:solidFill>
          <a:ln>
            <a:solidFill>
              <a:schemeClr val="accent1"/>
            </a:solidFill>
          </a:ln>
        </p:spPr>
        <p:txBody>
          <a:bodyPr wrap="square">
            <a:spAutoFit/>
          </a:bodyPr>
          <a:lstStyle/>
          <a:p>
            <a:r>
              <a:rPr lang="en-US" sz="2000" kern="0" dirty="0">
                <a:solidFill>
                  <a:srgbClr val="000000"/>
                </a:solidFill>
                <a:latin typeface="Calibri" panose="020F0502020204030204" pitchFamily="34" charset="0"/>
                <a:ea typeface="Calibri" panose="020F0502020204030204" pitchFamily="34" charset="0"/>
              </a:rPr>
              <a:t>P</a:t>
            </a:r>
            <a:r>
              <a:rPr lang="en-US" sz="2000" kern="0" dirty="0">
                <a:solidFill>
                  <a:srgbClr val="000000"/>
                </a:solidFill>
                <a:effectLst/>
                <a:latin typeface="Calibri" panose="020F0502020204030204" pitchFamily="34" charset="0"/>
                <a:ea typeface="Calibri" panose="020F0502020204030204" pitchFamily="34" charset="0"/>
              </a:rPr>
              <a:t>ublications: </a:t>
            </a:r>
            <a:r>
              <a:rPr lang="en-US" sz="1600" kern="0" dirty="0">
                <a:solidFill>
                  <a:srgbClr val="000000"/>
                </a:solidFill>
                <a:effectLst/>
                <a:latin typeface="Calibri" panose="020F0502020204030204" pitchFamily="34" charset="0"/>
                <a:ea typeface="Calibri" panose="020F0502020204030204" pitchFamily="34" charset="0"/>
              </a:rPr>
              <a:t> </a:t>
            </a:r>
            <a:r>
              <a:rPr lang="en-US" sz="1600" u="sng" kern="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3"/>
              </a:rPr>
              <a:t>https</a:t>
            </a:r>
            <a:r>
              <a:rPr lang="en-US" sz="1600" u="sng" kern="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3"/>
              </a:rPr>
              <a:t>://pubmed.ncbi.nlm.nih.gov/</a:t>
            </a:r>
            <a:r>
              <a:rPr lang="en-US" sz="1600" kern="0" dirty="0">
                <a:solidFill>
                  <a:srgbClr val="000000"/>
                </a:solidFill>
                <a:latin typeface="Calibri" panose="020F0502020204030204" pitchFamily="34" charset="0"/>
                <a:ea typeface="Calibri" panose="020F0502020204030204" pitchFamily="34" charset="0"/>
              </a:rPr>
              <a:t> </a:t>
            </a:r>
            <a:endParaRPr lang="en-US" sz="1600" kern="0" dirty="0">
              <a:solidFill>
                <a:srgbClr val="000000"/>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000" kern="0" dirty="0">
                <a:solidFill>
                  <a:srgbClr val="000000"/>
                </a:solidFill>
                <a:effectLst/>
                <a:latin typeface="Calibri" panose="020F0502020204030204" pitchFamily="34" charset="0"/>
                <a:ea typeface="Calibri" panose="020F0502020204030204" pitchFamily="34" charset="0"/>
              </a:rPr>
              <a:t>163,145 Immunotherapy in cancer </a:t>
            </a:r>
          </a:p>
          <a:p>
            <a:pPr marL="285750" indent="-285750">
              <a:buFont typeface="Arial" panose="020B0604020202020204" pitchFamily="34" charset="0"/>
              <a:buChar char="•"/>
            </a:pPr>
            <a:r>
              <a:rPr lang="en-US" sz="2000" kern="0" dirty="0">
                <a:solidFill>
                  <a:srgbClr val="000000"/>
                </a:solidFill>
                <a:effectLst/>
                <a:latin typeface="Calibri" panose="020F0502020204030204" pitchFamily="34" charset="0"/>
                <a:ea typeface="Calibri" panose="020F0502020204030204" pitchFamily="34" charset="0"/>
              </a:rPr>
              <a:t>131,733 Type 2 diabetes therapy</a:t>
            </a:r>
          </a:p>
          <a:p>
            <a:pPr marL="285750" indent="-285750">
              <a:buFont typeface="Arial" panose="020B0604020202020204" pitchFamily="34" charset="0"/>
              <a:buChar char="•"/>
            </a:pPr>
            <a:r>
              <a:rPr lang="en-US" sz="2000" kern="0" dirty="0">
                <a:solidFill>
                  <a:srgbClr val="000000"/>
                </a:solidFill>
                <a:latin typeface="Calibri" panose="020F0502020204030204" pitchFamily="34" charset="0"/>
                <a:ea typeface="Calibri" panose="020F0502020204030204" pitchFamily="34" charset="0"/>
              </a:rPr>
              <a:t>5,163 </a:t>
            </a:r>
            <a:r>
              <a:rPr lang="en-US" sz="2000" kern="0" dirty="0">
                <a:solidFill>
                  <a:srgbClr val="000000"/>
                </a:solidFill>
                <a:effectLst/>
                <a:latin typeface="Calibri" panose="020F0502020204030204" pitchFamily="34" charset="0"/>
                <a:ea typeface="Calibri" panose="020F0502020204030204" pitchFamily="34" charset="0"/>
              </a:rPr>
              <a:t>Familial Mediterranean Fever </a:t>
            </a:r>
            <a:endParaRPr lang="en-US" sz="2000" kern="0" dirty="0">
              <a:solidFill>
                <a:srgbClr val="00000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000" kern="0" dirty="0">
                <a:solidFill>
                  <a:srgbClr val="000000"/>
                </a:solidFill>
                <a:effectLst/>
                <a:latin typeface="Calibri" panose="020F0502020204030204" pitchFamily="34" charset="0"/>
                <a:ea typeface="Calibri" panose="020F0502020204030204" pitchFamily="34" charset="0"/>
              </a:rPr>
              <a:t>2,200 Niemann-Pick type C disease</a:t>
            </a:r>
            <a:endParaRPr lang="en-US" sz="2000" dirty="0"/>
          </a:p>
        </p:txBody>
      </p:sp>
    </p:spTree>
    <p:extLst>
      <p:ext uri="{BB962C8B-B14F-4D97-AF65-F5344CB8AC3E}">
        <p14:creationId xmlns:p14="http://schemas.microsoft.com/office/powerpoint/2010/main" val="295163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01E73A-84CA-BC0F-54F9-4E23917EA98C}"/>
              </a:ext>
            </a:extLst>
          </p:cNvPr>
          <p:cNvSpPr>
            <a:spLocks noGrp="1"/>
          </p:cNvSpPr>
          <p:nvPr>
            <p:ph idx="1"/>
          </p:nvPr>
        </p:nvSpPr>
        <p:spPr>
          <a:xfrm>
            <a:off x="838200" y="1825625"/>
            <a:ext cx="5257800" cy="4351338"/>
          </a:xfrm>
        </p:spPr>
        <p:txBody>
          <a:bodyPr/>
          <a:lstStyle/>
          <a:p>
            <a:r>
              <a:rPr lang="en-US" dirty="0"/>
              <a:t>Difficult to diagnose </a:t>
            </a:r>
          </a:p>
          <a:p>
            <a:r>
              <a:rPr lang="en-US" dirty="0"/>
              <a:t>Healthcare professionals unfamiliar </a:t>
            </a:r>
          </a:p>
          <a:p>
            <a:r>
              <a:rPr lang="en-US" dirty="0"/>
              <a:t>Healthcare systems</a:t>
            </a:r>
          </a:p>
          <a:p>
            <a:r>
              <a:rPr lang="en-US" dirty="0"/>
              <a:t>Access to testing </a:t>
            </a:r>
          </a:p>
          <a:p>
            <a:endParaRPr lang="en-US" dirty="0"/>
          </a:p>
          <a:p>
            <a:endParaRPr lang="en-US" dirty="0"/>
          </a:p>
        </p:txBody>
      </p:sp>
      <p:sp>
        <p:nvSpPr>
          <p:cNvPr id="5" name="TextBox 4">
            <a:extLst>
              <a:ext uri="{FF2B5EF4-FFF2-40B4-BE49-F238E27FC236}">
                <a16:creationId xmlns:a16="http://schemas.microsoft.com/office/drawing/2014/main" id="{4BABE9AC-0DA7-7EEB-0619-99EF15F3E4EC}"/>
              </a:ext>
            </a:extLst>
          </p:cNvPr>
          <p:cNvSpPr txBox="1"/>
          <p:nvPr/>
        </p:nvSpPr>
        <p:spPr>
          <a:xfrm>
            <a:off x="1063900" y="5122964"/>
            <a:ext cx="10064199" cy="1200329"/>
          </a:xfrm>
          <a:prstGeom prst="rect">
            <a:avLst/>
          </a:prstGeom>
          <a:solidFill>
            <a:schemeClr val="accent3">
              <a:lumMod val="20000"/>
              <a:lumOff val="80000"/>
            </a:schemeClr>
          </a:solidFill>
          <a:ln>
            <a:solidFill>
              <a:schemeClr val="tx2"/>
            </a:solidFill>
          </a:ln>
          <a:effectLst>
            <a:outerShdw blurRad="50800" dist="38100" dir="2700000" algn="tl" rotWithShape="0">
              <a:prstClr val="black">
                <a:alpha val="40000"/>
              </a:prstClr>
            </a:outerShdw>
          </a:effectLst>
        </p:spPr>
        <p:txBody>
          <a:bodyPr wrap="square">
            <a:spAutoFit/>
          </a:bodyPr>
          <a:lstStyle/>
          <a:p>
            <a:pPr defTabSz="435254">
              <a:spcBef>
                <a:spcPts val="600"/>
              </a:spcBef>
              <a:spcAft>
                <a:spcPts val="600"/>
              </a:spcAft>
            </a:pPr>
            <a:r>
              <a:rPr lang="en-US" sz="2400" kern="1200" dirty="0">
                <a:solidFill>
                  <a:schemeClr val="accent1"/>
                </a:solidFill>
                <a:latin typeface="Google Sans"/>
                <a:ea typeface="+mn-ea"/>
                <a:cs typeface="+mn-cs"/>
              </a:rPr>
              <a:t>“On average, it takes more than 6 years and nearly 17 doctor visits, hospitalizations, and other health-related trips, to receive a rare disease diagnosis after symptoms begin.”</a:t>
            </a:r>
            <a:endParaRPr lang="en-US" sz="2400" dirty="0">
              <a:solidFill>
                <a:schemeClr val="accent1"/>
              </a:solidFill>
            </a:endParaRPr>
          </a:p>
        </p:txBody>
      </p:sp>
      <p:pic>
        <p:nvPicPr>
          <p:cNvPr id="6" name="Picture 5" descr="Healthcare worker speaking with patients">
            <a:extLst>
              <a:ext uri="{FF2B5EF4-FFF2-40B4-BE49-F238E27FC236}">
                <a16:creationId xmlns:a16="http://schemas.microsoft.com/office/drawing/2014/main" id="{89104F68-5DD1-35E3-5AAC-A4DB97411005}"/>
              </a:ext>
            </a:extLst>
          </p:cNvPr>
          <p:cNvPicPr>
            <a:picLocks noChangeAspect="1"/>
          </p:cNvPicPr>
          <p:nvPr/>
        </p:nvPicPr>
        <p:blipFill>
          <a:blip r:embed="rId2"/>
          <a:stretch>
            <a:fillRect/>
          </a:stretch>
        </p:blipFill>
        <p:spPr>
          <a:xfrm>
            <a:off x="5310415" y="365126"/>
            <a:ext cx="6377570" cy="4257028"/>
          </a:xfrm>
          <a:prstGeom prst="rect">
            <a:avLst/>
          </a:prstGeom>
        </p:spPr>
      </p:pic>
      <p:sp>
        <p:nvSpPr>
          <p:cNvPr id="2" name="Title 1">
            <a:extLst>
              <a:ext uri="{FF2B5EF4-FFF2-40B4-BE49-F238E27FC236}">
                <a16:creationId xmlns:a16="http://schemas.microsoft.com/office/drawing/2014/main" id="{6072ADB4-D3A6-0273-C7D5-5184C05483F8}"/>
              </a:ext>
            </a:extLst>
          </p:cNvPr>
          <p:cNvSpPr>
            <a:spLocks noGrp="1"/>
          </p:cNvSpPr>
          <p:nvPr>
            <p:ph type="title"/>
          </p:nvPr>
        </p:nvSpPr>
        <p:spPr>
          <a:xfrm>
            <a:off x="838200" y="365126"/>
            <a:ext cx="10515600" cy="1100818"/>
          </a:xfrm>
        </p:spPr>
        <p:txBody>
          <a:bodyPr/>
          <a:lstStyle/>
          <a:p>
            <a:pPr>
              <a:spcAft>
                <a:spcPts val="600"/>
              </a:spcAft>
            </a:pPr>
            <a:r>
              <a:rPr lang="en-US" sz="4400" kern="1200" dirty="0">
                <a:latin typeface="+mj-lt"/>
                <a:ea typeface="+mj-ea"/>
                <a:cs typeface="+mj-cs"/>
              </a:rPr>
              <a:t>2.	Delayed Diagnosis</a:t>
            </a:r>
          </a:p>
        </p:txBody>
      </p:sp>
      <p:sp>
        <p:nvSpPr>
          <p:cNvPr id="7" name="TextBox 6">
            <a:extLst>
              <a:ext uri="{FF2B5EF4-FFF2-40B4-BE49-F238E27FC236}">
                <a16:creationId xmlns:a16="http://schemas.microsoft.com/office/drawing/2014/main" id="{E4220287-CB16-DC7D-B1DC-34E409DC9AC5}"/>
              </a:ext>
            </a:extLst>
          </p:cNvPr>
          <p:cNvSpPr txBox="1"/>
          <p:nvPr/>
        </p:nvSpPr>
        <p:spPr>
          <a:xfrm>
            <a:off x="9337156" y="6492874"/>
            <a:ext cx="2659743" cy="276999"/>
          </a:xfrm>
          <a:prstGeom prst="rect">
            <a:avLst/>
          </a:prstGeom>
          <a:noFill/>
        </p:spPr>
        <p:txBody>
          <a:bodyPr wrap="square">
            <a:spAutoFit/>
          </a:bodyPr>
          <a:lstStyle/>
          <a:p>
            <a:pPr defTabSz="435254">
              <a:spcAft>
                <a:spcPts val="336"/>
              </a:spcAft>
            </a:pPr>
            <a:r>
              <a:rPr lang="en-US" sz="1200" kern="1200" dirty="0">
                <a:solidFill>
                  <a:srgbClr val="212121"/>
                </a:solidFill>
                <a:latin typeface="Roboto" panose="020F0502020204030204" pitchFamily="34" charset="0"/>
                <a:ea typeface="+mn-ea"/>
                <a:cs typeface="+mn-cs"/>
              </a:rPr>
              <a:t>Benito-Lozano J. PMID: 35682039</a:t>
            </a:r>
            <a:endParaRPr lang="en-US" sz="1200" dirty="0"/>
          </a:p>
        </p:txBody>
      </p:sp>
    </p:spTree>
    <p:extLst>
      <p:ext uri="{BB962C8B-B14F-4D97-AF65-F5344CB8AC3E}">
        <p14:creationId xmlns:p14="http://schemas.microsoft.com/office/powerpoint/2010/main" val="278361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raising her hand in front of a white board&#10;&#10;Description automatically generated">
            <a:extLst>
              <a:ext uri="{FF2B5EF4-FFF2-40B4-BE49-F238E27FC236}">
                <a16:creationId xmlns:a16="http://schemas.microsoft.com/office/drawing/2014/main" id="{782301DB-3664-48D5-97BC-C844686B960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868" t="23300" r="6617" b="32658"/>
          <a:stretch/>
        </p:blipFill>
        <p:spPr>
          <a:xfrm>
            <a:off x="0" y="0"/>
            <a:ext cx="13483771" cy="6917751"/>
          </a:xfrm>
          <a:prstGeom prst="rect">
            <a:avLst/>
          </a:prstGeom>
        </p:spPr>
      </p:pic>
      <p:sp>
        <p:nvSpPr>
          <p:cNvPr id="2" name="Title 1">
            <a:extLst>
              <a:ext uri="{FF2B5EF4-FFF2-40B4-BE49-F238E27FC236}">
                <a16:creationId xmlns:a16="http://schemas.microsoft.com/office/drawing/2014/main" id="{38357761-C50C-317C-0EC9-6734DF5103EF}"/>
              </a:ext>
            </a:extLst>
          </p:cNvPr>
          <p:cNvSpPr>
            <a:spLocks noGrp="1"/>
          </p:cNvSpPr>
          <p:nvPr>
            <p:ph type="title"/>
          </p:nvPr>
        </p:nvSpPr>
        <p:spPr/>
        <p:txBody>
          <a:bodyPr/>
          <a:lstStyle/>
          <a:p>
            <a:r>
              <a:rPr lang="en-US" dirty="0"/>
              <a:t>3.	Limited Access to Expertise</a:t>
            </a:r>
          </a:p>
        </p:txBody>
      </p:sp>
      <p:sp>
        <p:nvSpPr>
          <p:cNvPr id="3" name="Content Placeholder 2">
            <a:extLst>
              <a:ext uri="{FF2B5EF4-FFF2-40B4-BE49-F238E27FC236}">
                <a16:creationId xmlns:a16="http://schemas.microsoft.com/office/drawing/2014/main" id="{A2E97EC7-8954-FED1-EEA5-F1EA8D4CD034}"/>
              </a:ext>
            </a:extLst>
          </p:cNvPr>
          <p:cNvSpPr>
            <a:spLocks noGrp="1"/>
          </p:cNvSpPr>
          <p:nvPr>
            <p:ph idx="1"/>
          </p:nvPr>
        </p:nvSpPr>
        <p:spPr>
          <a:xfrm>
            <a:off x="838199" y="1665496"/>
            <a:ext cx="10802257" cy="1527647"/>
          </a:xfrm>
        </p:spPr>
        <p:txBody>
          <a:bodyPr>
            <a:noAutofit/>
          </a:bodyPr>
          <a:lstStyle/>
          <a:p>
            <a:pPr marL="0" indent="0">
              <a:buNone/>
            </a:pPr>
            <a:r>
              <a:rPr lang="en-US" sz="3200" dirty="0">
                <a:solidFill>
                  <a:srgbClr val="D90000"/>
                </a:solidFill>
              </a:rPr>
              <a:t>Patients with rare diseases struggle to find healthcare professionals with expertise in their specific condition. This can result in suboptimal care and a lack of specialized knowledge.</a:t>
            </a:r>
          </a:p>
        </p:txBody>
      </p:sp>
      <p:sp>
        <p:nvSpPr>
          <p:cNvPr id="7" name="TextBox 6">
            <a:extLst>
              <a:ext uri="{FF2B5EF4-FFF2-40B4-BE49-F238E27FC236}">
                <a16:creationId xmlns:a16="http://schemas.microsoft.com/office/drawing/2014/main" id="{A959EEE2-2F02-6550-D86B-6E8EAE2988D6}"/>
              </a:ext>
            </a:extLst>
          </p:cNvPr>
          <p:cNvSpPr txBox="1"/>
          <p:nvPr/>
        </p:nvSpPr>
        <p:spPr>
          <a:xfrm>
            <a:off x="9860264" y="6626335"/>
            <a:ext cx="2481941" cy="307777"/>
          </a:xfrm>
          <a:prstGeom prst="rect">
            <a:avLst/>
          </a:prstGeom>
          <a:noFill/>
        </p:spPr>
        <p:txBody>
          <a:bodyPr wrap="square">
            <a:spAutoFit/>
          </a:bodyPr>
          <a:lstStyle/>
          <a:p>
            <a:r>
              <a:rPr lang="en-US" sz="1400" b="0" i="1" dirty="0">
                <a:solidFill>
                  <a:srgbClr val="212121"/>
                </a:solidFill>
                <a:effectLst/>
                <a:latin typeface="Roboto" panose="02000000000000000000" pitchFamily="2" charset="0"/>
              </a:rPr>
              <a:t>Flores A, PMID: 36457581</a:t>
            </a:r>
            <a:endParaRPr lang="en-US" sz="1400" i="1" dirty="0"/>
          </a:p>
        </p:txBody>
      </p:sp>
      <p:sp>
        <p:nvSpPr>
          <p:cNvPr id="8" name="TextBox 7">
            <a:extLst>
              <a:ext uri="{FF2B5EF4-FFF2-40B4-BE49-F238E27FC236}">
                <a16:creationId xmlns:a16="http://schemas.microsoft.com/office/drawing/2014/main" id="{ED79E903-79B7-D974-0574-A29444D281F3}"/>
              </a:ext>
            </a:extLst>
          </p:cNvPr>
          <p:cNvSpPr txBox="1"/>
          <p:nvPr/>
        </p:nvSpPr>
        <p:spPr>
          <a:xfrm>
            <a:off x="8789670" y="2628900"/>
            <a:ext cx="1154430" cy="122301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DE6D3404-3995-DBB5-B1C3-09428864685E}"/>
              </a:ext>
            </a:extLst>
          </p:cNvPr>
          <p:cNvSpPr txBox="1"/>
          <p:nvPr/>
        </p:nvSpPr>
        <p:spPr>
          <a:xfrm>
            <a:off x="5762171" y="4946035"/>
            <a:ext cx="6255658" cy="1631216"/>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a:spAutoFit/>
          </a:bodyPr>
          <a:lstStyle/>
          <a:p>
            <a:r>
              <a:rPr lang="en-US" sz="2000" b="0" i="0" dirty="0">
                <a:solidFill>
                  <a:schemeClr val="accent1"/>
                </a:solidFill>
                <a:effectLst/>
                <a:latin typeface="Cambria" panose="02040503050406030204" pitchFamily="18" charset="0"/>
              </a:rPr>
              <a:t>“…unfortunately, health professionals have a low level of knowledge regarding the impacts of Rare Diseases on the social, psychological, and economic spheres of the patients and their families; hence, RD management is inadequate, consistently empirical, and precarious.”</a:t>
            </a:r>
            <a:endParaRPr lang="en-US" sz="2000" dirty="0">
              <a:solidFill>
                <a:schemeClr val="accent1"/>
              </a:solidFill>
            </a:endParaRPr>
          </a:p>
        </p:txBody>
      </p:sp>
    </p:spTree>
    <p:extLst>
      <p:ext uri="{BB962C8B-B14F-4D97-AF65-F5344CB8AC3E}">
        <p14:creationId xmlns:p14="http://schemas.microsoft.com/office/powerpoint/2010/main" val="2162092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ssorted pills and tablets">
            <a:extLst>
              <a:ext uri="{FF2B5EF4-FFF2-40B4-BE49-F238E27FC236}">
                <a16:creationId xmlns:a16="http://schemas.microsoft.com/office/drawing/2014/main" id="{069E25CA-1F84-D2C7-D0BB-E7FC25274A1F}"/>
              </a:ext>
            </a:extLst>
          </p:cNvPr>
          <p:cNvPicPr>
            <a:picLocks noChangeAspect="1"/>
          </p:cNvPicPr>
          <p:nvPr/>
        </p:nvPicPr>
        <p:blipFill rotWithShape="1">
          <a:blip r:embed="rId2"/>
          <a:srcRect l="5884" r="-1" b="-1"/>
          <a:stretch/>
        </p:blipFill>
        <p:spPr>
          <a:xfrm>
            <a:off x="-3047"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1228D6-F8E2-01D7-5117-AF9EFD6221D6}"/>
              </a:ext>
            </a:extLst>
          </p:cNvPr>
          <p:cNvSpPr>
            <a:spLocks noGrp="1"/>
          </p:cNvSpPr>
          <p:nvPr>
            <p:ph type="title"/>
          </p:nvPr>
        </p:nvSpPr>
        <p:spPr>
          <a:xfrm>
            <a:off x="4267200" y="201734"/>
            <a:ext cx="8060621" cy="1374990"/>
          </a:xfrm>
        </p:spPr>
        <p:txBody>
          <a:bodyPr vert="horz" lIns="91440" tIns="45720" rIns="91440" bIns="45720" rtlCol="0" anchor="ctr">
            <a:normAutofit/>
          </a:bodyPr>
          <a:lstStyle/>
          <a:p>
            <a:r>
              <a:rPr lang="en-US" sz="4800" dirty="0"/>
              <a:t>4(a). Lack of Treatment Options</a:t>
            </a:r>
          </a:p>
        </p:txBody>
      </p:sp>
      <p:sp>
        <p:nvSpPr>
          <p:cNvPr id="3" name="Content Placeholder 2">
            <a:extLst>
              <a:ext uri="{FF2B5EF4-FFF2-40B4-BE49-F238E27FC236}">
                <a16:creationId xmlns:a16="http://schemas.microsoft.com/office/drawing/2014/main" id="{04F50462-CB2D-233E-4A15-D09A02ABD5E7}"/>
              </a:ext>
            </a:extLst>
          </p:cNvPr>
          <p:cNvSpPr>
            <a:spLocks/>
          </p:cNvSpPr>
          <p:nvPr/>
        </p:nvSpPr>
        <p:spPr>
          <a:xfrm>
            <a:off x="6763247" y="2484346"/>
            <a:ext cx="5313047" cy="2854893"/>
          </a:xfrm>
          <a:prstGeom prst="rect">
            <a:avLst/>
          </a:prstGeom>
        </p:spPr>
        <p:txBody>
          <a:bodyPr vert="horz" lIns="91440" tIns="45720" rIns="91440" bIns="45720" rtlCol="0">
            <a:noAutofit/>
          </a:bodyPr>
          <a:lstStyle/>
          <a:p>
            <a:pPr>
              <a:lnSpc>
                <a:spcPct val="90000"/>
              </a:lnSpc>
              <a:spcAft>
                <a:spcPts val="600"/>
              </a:spcAft>
            </a:pPr>
            <a:r>
              <a:rPr lang="en-US" sz="2800" dirty="0"/>
              <a:t>95% rare diseases - no treatment</a:t>
            </a:r>
          </a:p>
          <a:p>
            <a:pPr marL="708660" lvl="1" indent="-228600">
              <a:lnSpc>
                <a:spcPct val="90000"/>
              </a:lnSpc>
              <a:spcAft>
                <a:spcPts val="600"/>
              </a:spcAft>
              <a:buFont typeface="Arial" panose="020B0604020202020204" pitchFamily="34" charset="0"/>
              <a:buChar char="•"/>
            </a:pPr>
            <a:r>
              <a:rPr lang="en-US" sz="2400" dirty="0"/>
              <a:t>limited research </a:t>
            </a:r>
          </a:p>
          <a:p>
            <a:pPr marL="708660" lvl="1" indent="-228600">
              <a:lnSpc>
                <a:spcPct val="90000"/>
              </a:lnSpc>
              <a:spcAft>
                <a:spcPts val="600"/>
              </a:spcAft>
              <a:buFont typeface="Arial" panose="020B0604020202020204" pitchFamily="34" charset="0"/>
              <a:buChar char="•"/>
            </a:pPr>
            <a:r>
              <a:rPr lang="en-US" sz="2400" dirty="0"/>
              <a:t>limited pharmaceutical interest</a:t>
            </a:r>
          </a:p>
          <a:p>
            <a:pPr marL="708660" lvl="1" indent="-228600">
              <a:lnSpc>
                <a:spcPct val="90000"/>
              </a:lnSpc>
              <a:spcAft>
                <a:spcPts val="600"/>
              </a:spcAft>
              <a:buFont typeface="Arial" panose="020B0604020202020204" pitchFamily="34" charset="0"/>
              <a:buChar char="•"/>
            </a:pPr>
            <a:r>
              <a:rPr lang="en-US" sz="2400" dirty="0"/>
              <a:t>Even when treatments do exist, they may be expensive, inaccessible, or ineffective</a:t>
            </a:r>
          </a:p>
        </p:txBody>
      </p:sp>
      <p:sp>
        <p:nvSpPr>
          <p:cNvPr id="5" name="TextBox 4">
            <a:extLst>
              <a:ext uri="{FF2B5EF4-FFF2-40B4-BE49-F238E27FC236}">
                <a16:creationId xmlns:a16="http://schemas.microsoft.com/office/drawing/2014/main" id="{263F4803-4744-69E5-2EFF-9BD28E7E478A}"/>
              </a:ext>
            </a:extLst>
          </p:cNvPr>
          <p:cNvSpPr txBox="1"/>
          <p:nvPr/>
        </p:nvSpPr>
        <p:spPr>
          <a:xfrm>
            <a:off x="9419771" y="6367594"/>
            <a:ext cx="2427042" cy="307777"/>
          </a:xfrm>
          <a:prstGeom prst="rect">
            <a:avLst/>
          </a:prstGeom>
          <a:noFill/>
        </p:spPr>
        <p:txBody>
          <a:bodyPr wrap="square">
            <a:spAutoFit/>
          </a:bodyPr>
          <a:lstStyle/>
          <a:p>
            <a:pPr defTabSz="502920">
              <a:spcAft>
                <a:spcPts val="600"/>
              </a:spcAft>
            </a:pPr>
            <a:r>
              <a:rPr lang="en-US" sz="1400" kern="1200" dirty="0">
                <a:solidFill>
                  <a:srgbClr val="212121"/>
                </a:solidFill>
                <a:latin typeface="Roboto" panose="02000000000000000000" pitchFamily="2" charset="0"/>
                <a:ea typeface="+mn-ea"/>
                <a:cs typeface="+mn-cs"/>
              </a:rPr>
              <a:t>Han Q. PMID: 36313320</a:t>
            </a:r>
            <a:endParaRPr lang="en-US" sz="1400" dirty="0"/>
          </a:p>
        </p:txBody>
      </p:sp>
    </p:spTree>
    <p:extLst>
      <p:ext uri="{BB962C8B-B14F-4D97-AF65-F5344CB8AC3E}">
        <p14:creationId xmlns:p14="http://schemas.microsoft.com/office/powerpoint/2010/main" val="3885322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2C4B-726C-B05F-EE15-40E106FD683A}"/>
              </a:ext>
            </a:extLst>
          </p:cNvPr>
          <p:cNvSpPr>
            <a:spLocks noGrp="1"/>
          </p:cNvSpPr>
          <p:nvPr>
            <p:ph type="title"/>
          </p:nvPr>
        </p:nvSpPr>
        <p:spPr/>
        <p:txBody>
          <a:bodyPr/>
          <a:lstStyle/>
          <a:p>
            <a:r>
              <a:rPr lang="en-US" dirty="0"/>
              <a:t>4(b).	Lack of Orphan Drug Development</a:t>
            </a:r>
          </a:p>
        </p:txBody>
      </p:sp>
      <p:sp>
        <p:nvSpPr>
          <p:cNvPr id="3" name="Content Placeholder 2">
            <a:extLst>
              <a:ext uri="{FF2B5EF4-FFF2-40B4-BE49-F238E27FC236}">
                <a16:creationId xmlns:a16="http://schemas.microsoft.com/office/drawing/2014/main" id="{12C985B3-9EB7-8484-E27B-B004B110E1CF}"/>
              </a:ext>
            </a:extLst>
          </p:cNvPr>
          <p:cNvSpPr>
            <a:spLocks noGrp="1"/>
          </p:cNvSpPr>
          <p:nvPr>
            <p:ph idx="1"/>
          </p:nvPr>
        </p:nvSpPr>
        <p:spPr>
          <a:xfrm>
            <a:off x="838200" y="1925639"/>
            <a:ext cx="7260771" cy="4351338"/>
          </a:xfrm>
        </p:spPr>
        <p:txBody>
          <a:bodyPr/>
          <a:lstStyle/>
          <a:p>
            <a:pPr marL="0" indent="0">
              <a:buNone/>
            </a:pPr>
            <a:r>
              <a:rPr lang="en-US" dirty="0"/>
              <a:t>Orphan drugs are medications developed specifically for rare diseases.</a:t>
            </a:r>
          </a:p>
          <a:p>
            <a:r>
              <a:rPr lang="en-US" dirty="0"/>
              <a:t>high cost of developing </a:t>
            </a:r>
          </a:p>
          <a:p>
            <a:r>
              <a:rPr lang="en-US" dirty="0"/>
              <a:t>small patient populations </a:t>
            </a:r>
          </a:p>
          <a:p>
            <a:r>
              <a:rPr lang="en-US" dirty="0"/>
              <a:t>High risk</a:t>
            </a:r>
          </a:p>
          <a:p>
            <a:pPr marL="0" indent="0">
              <a:buNone/>
            </a:pPr>
            <a:r>
              <a:rPr lang="en-US" dirty="0"/>
              <a:t>-&gt; Limited treatment options</a:t>
            </a:r>
          </a:p>
        </p:txBody>
      </p:sp>
      <p:pic>
        <p:nvPicPr>
          <p:cNvPr id="5" name="Picture 4" descr="A pile of pills in blisters&#10;&#10;Description automatically generated">
            <a:extLst>
              <a:ext uri="{FF2B5EF4-FFF2-40B4-BE49-F238E27FC236}">
                <a16:creationId xmlns:a16="http://schemas.microsoft.com/office/drawing/2014/main" id="{B78FF50A-6142-0C70-60FA-D05A8C2BED3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1690688"/>
            <a:ext cx="5582576" cy="4704250"/>
          </a:xfrm>
          <a:prstGeom prst="rect">
            <a:avLst/>
          </a:prstGeom>
        </p:spPr>
      </p:pic>
      <p:sp>
        <p:nvSpPr>
          <p:cNvPr id="4" name="Content Placeholder 2">
            <a:extLst>
              <a:ext uri="{FF2B5EF4-FFF2-40B4-BE49-F238E27FC236}">
                <a16:creationId xmlns:a16="http://schemas.microsoft.com/office/drawing/2014/main" id="{BBDE93AE-A37A-3C23-552F-2C254699BEC8}"/>
              </a:ext>
            </a:extLst>
          </p:cNvPr>
          <p:cNvSpPr>
            <a:spLocks/>
          </p:cNvSpPr>
          <p:nvPr/>
        </p:nvSpPr>
        <p:spPr>
          <a:xfrm>
            <a:off x="1372430" y="5247655"/>
            <a:ext cx="5313047" cy="1376372"/>
          </a:xfrm>
          <a:prstGeom prst="rect">
            <a:avLst/>
          </a:prstGeom>
        </p:spPr>
        <p:txBody>
          <a:bodyPr vert="horz" lIns="91440" tIns="45720" rIns="91440" bIns="45720" rtlCol="0">
            <a:noAutofit/>
          </a:bodyPr>
          <a:lstStyle/>
          <a:p>
            <a:pPr marL="22860" lvl="1">
              <a:lnSpc>
                <a:spcPct val="90000"/>
              </a:lnSpc>
              <a:spcAft>
                <a:spcPts val="600"/>
              </a:spcAft>
            </a:pPr>
            <a:r>
              <a:rPr lang="en-US" sz="2400" dirty="0">
                <a:solidFill>
                  <a:schemeClr val="accent1"/>
                </a:solidFill>
              </a:rPr>
              <a:t>“Orphan drugs, however, are rare and patients often struggle to utilize them and expensive medications during treatment”</a:t>
            </a:r>
          </a:p>
        </p:txBody>
      </p:sp>
      <p:sp>
        <p:nvSpPr>
          <p:cNvPr id="6" name="TextBox 5">
            <a:extLst>
              <a:ext uri="{FF2B5EF4-FFF2-40B4-BE49-F238E27FC236}">
                <a16:creationId xmlns:a16="http://schemas.microsoft.com/office/drawing/2014/main" id="{462C2DF8-43ED-A9A7-5356-5494461BE7F7}"/>
              </a:ext>
            </a:extLst>
          </p:cNvPr>
          <p:cNvSpPr txBox="1"/>
          <p:nvPr/>
        </p:nvSpPr>
        <p:spPr>
          <a:xfrm>
            <a:off x="4168689" y="6470138"/>
            <a:ext cx="2427042" cy="307777"/>
          </a:xfrm>
          <a:prstGeom prst="rect">
            <a:avLst/>
          </a:prstGeom>
          <a:noFill/>
        </p:spPr>
        <p:txBody>
          <a:bodyPr wrap="square">
            <a:spAutoFit/>
          </a:bodyPr>
          <a:lstStyle/>
          <a:p>
            <a:pPr defTabSz="502920">
              <a:spcAft>
                <a:spcPts val="600"/>
              </a:spcAft>
            </a:pPr>
            <a:r>
              <a:rPr lang="en-US" sz="1400" kern="1200" dirty="0">
                <a:solidFill>
                  <a:srgbClr val="212121"/>
                </a:solidFill>
                <a:latin typeface="Roboto" panose="02000000000000000000" pitchFamily="2" charset="0"/>
                <a:ea typeface="+mn-ea"/>
                <a:cs typeface="+mn-cs"/>
              </a:rPr>
              <a:t>Han Q. PMID: 36313320</a:t>
            </a:r>
            <a:endParaRPr lang="en-US" sz="1400" dirty="0"/>
          </a:p>
        </p:txBody>
      </p:sp>
    </p:spTree>
    <p:extLst>
      <p:ext uri="{BB962C8B-B14F-4D97-AF65-F5344CB8AC3E}">
        <p14:creationId xmlns:p14="http://schemas.microsoft.com/office/powerpoint/2010/main" val="1021250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BBFDF9-330A-7C6D-F425-39DD72268CFE}"/>
              </a:ext>
            </a:extLst>
          </p:cNvPr>
          <p:cNvSpPr>
            <a:spLocks noGrp="1"/>
          </p:cNvSpPr>
          <p:nvPr>
            <p:ph type="title"/>
          </p:nvPr>
        </p:nvSpPr>
        <p:spPr>
          <a:xfrm>
            <a:off x="310624" y="101894"/>
            <a:ext cx="6476999" cy="1547083"/>
          </a:xfrm>
        </p:spPr>
        <p:txBody>
          <a:bodyPr>
            <a:normAutofit/>
          </a:bodyPr>
          <a:lstStyle/>
          <a:p>
            <a:r>
              <a:rPr lang="en-US" sz="4800" dirty="0"/>
              <a:t>5.	Isolation and Support</a:t>
            </a:r>
          </a:p>
        </p:txBody>
      </p:sp>
      <p:sp>
        <p:nvSpPr>
          <p:cNvPr id="3" name="Content Placeholder 2">
            <a:extLst>
              <a:ext uri="{FF2B5EF4-FFF2-40B4-BE49-F238E27FC236}">
                <a16:creationId xmlns:a16="http://schemas.microsoft.com/office/drawing/2014/main" id="{B955572E-DBC3-EB0E-C504-7275F1C5B367}"/>
              </a:ext>
            </a:extLst>
          </p:cNvPr>
          <p:cNvSpPr>
            <a:spLocks noGrp="1"/>
          </p:cNvSpPr>
          <p:nvPr>
            <p:ph idx="1"/>
          </p:nvPr>
        </p:nvSpPr>
        <p:spPr>
          <a:xfrm>
            <a:off x="390846" y="2303201"/>
            <a:ext cx="3816096" cy="3694373"/>
          </a:xfrm>
        </p:spPr>
        <p:txBody>
          <a:bodyPr>
            <a:normAutofit/>
          </a:bodyPr>
          <a:lstStyle/>
          <a:p>
            <a:r>
              <a:rPr lang="en-US" sz="2400" dirty="0"/>
              <a:t>Lack of community and social support</a:t>
            </a:r>
          </a:p>
          <a:p>
            <a:r>
              <a:rPr lang="en-US" sz="2400" dirty="0"/>
              <a:t>Few others with the same condition</a:t>
            </a:r>
          </a:p>
          <a:p>
            <a:r>
              <a:rPr lang="en-US" sz="2400" dirty="0"/>
              <a:t>Difficult to find others who can relate to their experiences</a:t>
            </a:r>
          </a:p>
        </p:txBody>
      </p:sp>
      <p:sp>
        <p:nvSpPr>
          <p:cNvPr id="15" name="TextBox 14">
            <a:extLst>
              <a:ext uri="{FF2B5EF4-FFF2-40B4-BE49-F238E27FC236}">
                <a16:creationId xmlns:a16="http://schemas.microsoft.com/office/drawing/2014/main" id="{8F0D4E5D-801F-FBB4-9947-3252719F5EC0}"/>
              </a:ext>
            </a:extLst>
          </p:cNvPr>
          <p:cNvSpPr txBox="1"/>
          <p:nvPr/>
        </p:nvSpPr>
        <p:spPr>
          <a:xfrm>
            <a:off x="6451600" y="6531054"/>
            <a:ext cx="6103256" cy="276999"/>
          </a:xfrm>
          <a:prstGeom prst="rect">
            <a:avLst/>
          </a:prstGeom>
          <a:noFill/>
        </p:spPr>
        <p:txBody>
          <a:bodyPr wrap="square">
            <a:spAutoFit/>
          </a:bodyPr>
          <a:lstStyle/>
          <a:p>
            <a:r>
              <a:rPr lang="en-US" sz="1200" dirty="0"/>
              <a:t>https://</a:t>
            </a:r>
            <a:r>
              <a:rPr lang="en-US" sz="1200" dirty="0" err="1"/>
              <a:t>globalgenes.org</a:t>
            </a:r>
            <a:r>
              <a:rPr lang="en-US" sz="1200" dirty="0"/>
              <a:t>/blog/how-isolation-impacts-those-suffering-with-rare-disease/</a:t>
            </a:r>
          </a:p>
        </p:txBody>
      </p:sp>
      <p:pic>
        <p:nvPicPr>
          <p:cNvPr id="17" name="Picture 16" descr="Lone palm tree in desert landscape">
            <a:extLst>
              <a:ext uri="{FF2B5EF4-FFF2-40B4-BE49-F238E27FC236}">
                <a16:creationId xmlns:a16="http://schemas.microsoft.com/office/drawing/2014/main" id="{A9B6B164-1E44-5B00-2FDF-D1B9C8349F8B}"/>
              </a:ext>
            </a:extLst>
          </p:cNvPr>
          <p:cNvPicPr>
            <a:picLocks noChangeAspect="1"/>
          </p:cNvPicPr>
          <p:nvPr/>
        </p:nvPicPr>
        <p:blipFill>
          <a:blip r:embed="rId2"/>
          <a:stretch>
            <a:fillRect/>
          </a:stretch>
        </p:blipFill>
        <p:spPr>
          <a:xfrm>
            <a:off x="4637708" y="1637162"/>
            <a:ext cx="7302887" cy="4870014"/>
          </a:xfrm>
          <a:prstGeom prst="rect">
            <a:avLst/>
          </a:prstGeom>
        </p:spPr>
      </p:pic>
      <p:sp>
        <p:nvSpPr>
          <p:cNvPr id="11" name="TextBox 10">
            <a:extLst>
              <a:ext uri="{FF2B5EF4-FFF2-40B4-BE49-F238E27FC236}">
                <a16:creationId xmlns:a16="http://schemas.microsoft.com/office/drawing/2014/main" id="{B492219E-AA69-0500-E87A-2B219F211249}"/>
              </a:ext>
            </a:extLst>
          </p:cNvPr>
          <p:cNvSpPr txBox="1"/>
          <p:nvPr/>
        </p:nvSpPr>
        <p:spPr>
          <a:xfrm>
            <a:off x="4761886" y="1703036"/>
            <a:ext cx="7302887" cy="1323439"/>
          </a:xfrm>
          <a:prstGeom prst="rect">
            <a:avLst/>
          </a:prstGeom>
          <a:noFill/>
        </p:spPr>
        <p:txBody>
          <a:bodyPr wrap="square">
            <a:spAutoFit/>
          </a:bodyPr>
          <a:lstStyle/>
          <a:p>
            <a:r>
              <a:rPr lang="en-US" sz="2000" b="0" i="0" dirty="0">
                <a:effectLst/>
                <a:latin typeface="open-sans"/>
              </a:rPr>
              <a:t>“The diagnosis itself is isolating, but when you consider that there may be few similar cases in the world, fewer physicians who recognize it, and fewer organizations for support, individuals with rare diseases face unique obstacles.”</a:t>
            </a:r>
            <a:endParaRPr lang="en-US" sz="2000" dirty="0"/>
          </a:p>
        </p:txBody>
      </p:sp>
    </p:spTree>
    <p:extLst>
      <p:ext uri="{BB962C8B-B14F-4D97-AF65-F5344CB8AC3E}">
        <p14:creationId xmlns:p14="http://schemas.microsoft.com/office/powerpoint/2010/main" val="1476226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book&#10;&#10;Description automatically generated">
            <a:extLst>
              <a:ext uri="{FF2B5EF4-FFF2-40B4-BE49-F238E27FC236}">
                <a16:creationId xmlns:a16="http://schemas.microsoft.com/office/drawing/2014/main" id="{8614556A-1C36-6B33-381F-1B5DFD5B20F9}"/>
              </a:ext>
            </a:extLst>
          </p:cNvPr>
          <p:cNvPicPr>
            <a:picLocks noChangeAspect="1"/>
          </p:cNvPicPr>
          <p:nvPr/>
        </p:nvPicPr>
        <p:blipFill>
          <a:blip r:embed="rId2"/>
          <a:stretch>
            <a:fillRect/>
          </a:stretch>
        </p:blipFill>
        <p:spPr>
          <a:xfrm>
            <a:off x="2329543" y="4763226"/>
            <a:ext cx="7772400" cy="2080260"/>
          </a:xfrm>
          <a:prstGeom prst="rect">
            <a:avLst/>
          </a:prstGeom>
        </p:spPr>
      </p:pic>
      <p:sp>
        <p:nvSpPr>
          <p:cNvPr id="2" name="Title 1">
            <a:extLst>
              <a:ext uri="{FF2B5EF4-FFF2-40B4-BE49-F238E27FC236}">
                <a16:creationId xmlns:a16="http://schemas.microsoft.com/office/drawing/2014/main" id="{E11124BB-817A-BB80-77EF-415719F38F20}"/>
              </a:ext>
            </a:extLst>
          </p:cNvPr>
          <p:cNvSpPr>
            <a:spLocks noGrp="1"/>
          </p:cNvSpPr>
          <p:nvPr>
            <p:ph type="title"/>
          </p:nvPr>
        </p:nvSpPr>
        <p:spPr/>
        <p:txBody>
          <a:bodyPr/>
          <a:lstStyle/>
          <a:p>
            <a:r>
              <a:rPr lang="en-US" dirty="0"/>
              <a:t>6.	Stigma and Misunderstanding</a:t>
            </a:r>
          </a:p>
        </p:txBody>
      </p:sp>
      <p:pic>
        <p:nvPicPr>
          <p:cNvPr id="5" name="Picture 4" descr="A finger pointing at a red person in a row of black paper people&#10;&#10;Description automatically generated">
            <a:extLst>
              <a:ext uri="{FF2B5EF4-FFF2-40B4-BE49-F238E27FC236}">
                <a16:creationId xmlns:a16="http://schemas.microsoft.com/office/drawing/2014/main" id="{2444FDE7-797B-398D-5597-36531814FC1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21000" y="1248230"/>
            <a:ext cx="6350000" cy="4622800"/>
          </a:xfrm>
          <a:prstGeom prst="rect">
            <a:avLst/>
          </a:prstGeom>
        </p:spPr>
      </p:pic>
      <p:sp>
        <p:nvSpPr>
          <p:cNvPr id="3" name="Content Placeholder 2">
            <a:extLst>
              <a:ext uri="{FF2B5EF4-FFF2-40B4-BE49-F238E27FC236}">
                <a16:creationId xmlns:a16="http://schemas.microsoft.com/office/drawing/2014/main" id="{670A2427-E35E-4877-F192-E2BBABB18995}"/>
              </a:ext>
            </a:extLst>
          </p:cNvPr>
          <p:cNvSpPr>
            <a:spLocks noGrp="1"/>
          </p:cNvSpPr>
          <p:nvPr>
            <p:ph idx="1"/>
          </p:nvPr>
        </p:nvSpPr>
        <p:spPr>
          <a:xfrm>
            <a:off x="838200" y="1825625"/>
            <a:ext cx="10515600" cy="2238375"/>
          </a:xfrm>
        </p:spPr>
        <p:txBody>
          <a:bodyPr/>
          <a:lstStyle/>
          <a:p>
            <a:pPr marL="0" indent="0">
              <a:buNone/>
            </a:pPr>
            <a:r>
              <a:rPr lang="en-US" dirty="0"/>
              <a:t>Patients with rare diseases may experience stigma and discrimination due to a lack of public awareness and understanding about their conditions. This can lead to isolation and psychological distress.</a:t>
            </a:r>
          </a:p>
        </p:txBody>
      </p:sp>
    </p:spTree>
    <p:extLst>
      <p:ext uri="{BB962C8B-B14F-4D97-AF65-F5344CB8AC3E}">
        <p14:creationId xmlns:p14="http://schemas.microsoft.com/office/powerpoint/2010/main" val="96772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F7BB-D39E-EA0D-11EF-89B5BDBDDC19}"/>
              </a:ext>
            </a:extLst>
          </p:cNvPr>
          <p:cNvSpPr>
            <a:spLocks noGrp="1"/>
          </p:cNvSpPr>
          <p:nvPr>
            <p:ph type="title"/>
          </p:nvPr>
        </p:nvSpPr>
        <p:spPr>
          <a:xfrm>
            <a:off x="631372" y="152359"/>
            <a:ext cx="10515600" cy="1325563"/>
          </a:xfrm>
        </p:spPr>
        <p:txBody>
          <a:bodyPr/>
          <a:lstStyle/>
          <a:p>
            <a:r>
              <a:rPr lang="en-US" dirty="0"/>
              <a:t>7. Psychological</a:t>
            </a:r>
          </a:p>
        </p:txBody>
      </p:sp>
      <p:pic>
        <p:nvPicPr>
          <p:cNvPr id="5" name="Picture 4" descr="A graph of negative emotions&#10;&#10;Description automatically generated">
            <a:extLst>
              <a:ext uri="{FF2B5EF4-FFF2-40B4-BE49-F238E27FC236}">
                <a16:creationId xmlns:a16="http://schemas.microsoft.com/office/drawing/2014/main" id="{85293903-BB6C-BCF8-5682-869058D384EA}"/>
              </a:ext>
            </a:extLst>
          </p:cNvPr>
          <p:cNvPicPr>
            <a:picLocks noChangeAspect="1"/>
          </p:cNvPicPr>
          <p:nvPr/>
        </p:nvPicPr>
        <p:blipFill>
          <a:blip r:embed="rId2"/>
          <a:stretch>
            <a:fillRect/>
          </a:stretch>
        </p:blipFill>
        <p:spPr>
          <a:xfrm>
            <a:off x="901734" y="1375129"/>
            <a:ext cx="6384891" cy="3992060"/>
          </a:xfrm>
          <a:prstGeom prst="rect">
            <a:avLst/>
          </a:prstGeom>
          <a:ln>
            <a:noFill/>
          </a:ln>
          <a:effectLst/>
        </p:spPr>
      </p:pic>
      <p:sp>
        <p:nvSpPr>
          <p:cNvPr id="7" name="TextBox 6">
            <a:extLst>
              <a:ext uri="{FF2B5EF4-FFF2-40B4-BE49-F238E27FC236}">
                <a16:creationId xmlns:a16="http://schemas.microsoft.com/office/drawing/2014/main" id="{310BD50C-6464-289B-BD38-2FB007941459}"/>
              </a:ext>
            </a:extLst>
          </p:cNvPr>
          <p:cNvSpPr txBox="1"/>
          <p:nvPr/>
        </p:nvSpPr>
        <p:spPr>
          <a:xfrm>
            <a:off x="8161904" y="445809"/>
            <a:ext cx="3191896" cy="369332"/>
          </a:xfrm>
          <a:prstGeom prst="rect">
            <a:avLst/>
          </a:prstGeom>
          <a:noFill/>
        </p:spPr>
        <p:txBody>
          <a:bodyPr wrap="square">
            <a:spAutoFit/>
          </a:bodyPr>
          <a:lstStyle/>
          <a:p>
            <a:r>
              <a:rPr lang="en-US" b="0" i="0" dirty="0">
                <a:solidFill>
                  <a:srgbClr val="212121"/>
                </a:solidFill>
                <a:effectLst/>
                <a:cs typeface="Al Tarikh" pitchFamily="2" charset="-78"/>
              </a:rPr>
              <a:t>1231 patients and 564 </a:t>
            </a:r>
            <a:r>
              <a:rPr lang="en-US" b="0" i="0" dirty="0" err="1">
                <a:solidFill>
                  <a:srgbClr val="212121"/>
                </a:solidFill>
                <a:effectLst/>
                <a:cs typeface="Al Tarikh" pitchFamily="2" charset="-78"/>
              </a:rPr>
              <a:t>carers</a:t>
            </a:r>
            <a:r>
              <a:rPr lang="en-US" b="0" i="0" dirty="0">
                <a:solidFill>
                  <a:srgbClr val="212121"/>
                </a:solidFill>
                <a:effectLst/>
                <a:cs typeface="Al Tarikh" pitchFamily="2" charset="-78"/>
              </a:rPr>
              <a:t>.</a:t>
            </a:r>
            <a:endParaRPr lang="en-US" dirty="0">
              <a:cs typeface="Al Tarikh" pitchFamily="2" charset="-78"/>
            </a:endParaRPr>
          </a:p>
        </p:txBody>
      </p:sp>
      <p:sp>
        <p:nvSpPr>
          <p:cNvPr id="9" name="TextBox 8">
            <a:extLst>
              <a:ext uri="{FF2B5EF4-FFF2-40B4-BE49-F238E27FC236}">
                <a16:creationId xmlns:a16="http://schemas.microsoft.com/office/drawing/2014/main" id="{793F4558-CCB6-DD04-16FD-AB9090CB8628}"/>
              </a:ext>
            </a:extLst>
          </p:cNvPr>
          <p:cNvSpPr txBox="1"/>
          <p:nvPr/>
        </p:nvSpPr>
        <p:spPr>
          <a:xfrm>
            <a:off x="656125" y="6556551"/>
            <a:ext cx="3644413" cy="307777"/>
          </a:xfrm>
          <a:prstGeom prst="rect">
            <a:avLst/>
          </a:prstGeom>
          <a:noFill/>
        </p:spPr>
        <p:txBody>
          <a:bodyPr wrap="square">
            <a:spAutoFit/>
          </a:bodyPr>
          <a:lstStyle/>
          <a:p>
            <a:r>
              <a:rPr lang="en-US" sz="1400" dirty="0"/>
              <a:t>https://</a:t>
            </a:r>
            <a:r>
              <a:rPr lang="en-US" sz="1400" dirty="0" err="1"/>
              <a:t>pubmed.ncbi.nlm.nih.gov</a:t>
            </a:r>
            <a:r>
              <a:rPr lang="en-US" sz="1400" dirty="0"/>
              <a:t>/35568910/</a:t>
            </a:r>
          </a:p>
        </p:txBody>
      </p:sp>
      <p:pic>
        <p:nvPicPr>
          <p:cNvPr id="11" name="Picture 10" descr="A person with her hands on her face&#10;&#10;Description automatically generated">
            <a:extLst>
              <a:ext uri="{FF2B5EF4-FFF2-40B4-BE49-F238E27FC236}">
                <a16:creationId xmlns:a16="http://schemas.microsoft.com/office/drawing/2014/main" id="{2BB7EAFE-6FD1-305C-E2C7-491CE3E1948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10340" y="344102"/>
            <a:ext cx="4216593" cy="6324889"/>
          </a:xfrm>
          <a:prstGeom prst="rect">
            <a:avLst/>
          </a:prstGeom>
        </p:spPr>
      </p:pic>
      <p:sp>
        <p:nvSpPr>
          <p:cNvPr id="3" name="Content Placeholder 2">
            <a:extLst>
              <a:ext uri="{FF2B5EF4-FFF2-40B4-BE49-F238E27FC236}">
                <a16:creationId xmlns:a16="http://schemas.microsoft.com/office/drawing/2014/main" id="{DD2275D5-D581-981B-FA63-BB3F5D89ECCA}"/>
              </a:ext>
            </a:extLst>
          </p:cNvPr>
          <p:cNvSpPr>
            <a:spLocks noGrp="1"/>
          </p:cNvSpPr>
          <p:nvPr>
            <p:ph idx="1"/>
          </p:nvPr>
        </p:nvSpPr>
        <p:spPr>
          <a:xfrm>
            <a:off x="673134" y="5575500"/>
            <a:ext cx="11126820" cy="885180"/>
          </a:xfr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a:normAutofit fontScale="92500"/>
          </a:bodyPr>
          <a:lstStyle/>
          <a:p>
            <a:pPr marL="0" indent="0">
              <a:buNone/>
            </a:pPr>
            <a:r>
              <a:rPr lang="en-US" b="0" i="0" dirty="0">
                <a:solidFill>
                  <a:schemeClr val="accent1"/>
                </a:solidFill>
                <a:effectLst/>
                <a:latin typeface="system-ui"/>
              </a:rPr>
              <a:t>“Living with a rare disease substantially impacts mental health. Many of the drivers of poor mental health reflect issues specific to managing rare conditions.”</a:t>
            </a:r>
            <a:endParaRPr lang="en-US" dirty="0">
              <a:solidFill>
                <a:schemeClr val="accent1"/>
              </a:solidFill>
            </a:endParaRPr>
          </a:p>
        </p:txBody>
      </p:sp>
    </p:spTree>
    <p:extLst>
      <p:ext uri="{BB962C8B-B14F-4D97-AF65-F5344CB8AC3E}">
        <p14:creationId xmlns:p14="http://schemas.microsoft.com/office/powerpoint/2010/main" val="483064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685</Words>
  <Application>Microsoft Macintosh PowerPoint</Application>
  <PresentationFormat>Widescreen</PresentationFormat>
  <Paragraphs>66</Paragraphs>
  <Slides>13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Calibri</vt:lpstr>
      <vt:lpstr>Calibri Light</vt:lpstr>
      <vt:lpstr>Cambria</vt:lpstr>
      <vt:lpstr>Google Sans</vt:lpstr>
      <vt:lpstr>open-sans</vt:lpstr>
      <vt:lpstr>Roboto</vt:lpstr>
      <vt:lpstr>system-ui</vt:lpstr>
      <vt:lpstr>Wingdings</vt:lpstr>
      <vt:lpstr>Office Theme</vt:lpstr>
      <vt:lpstr>Inequities in rare disease an overview</vt:lpstr>
      <vt:lpstr>1. Research Gaps</vt:lpstr>
      <vt:lpstr>2. Delayed Diagnosis</vt:lpstr>
      <vt:lpstr>3. Limited Access to Expertise</vt:lpstr>
      <vt:lpstr>4(a). Lack of Treatment Options</vt:lpstr>
      <vt:lpstr>4(b). Lack of Orphan Drug Development</vt:lpstr>
      <vt:lpstr>5. Isolation and Support</vt:lpstr>
      <vt:lpstr>6. Stigma and Misunderstanding</vt:lpstr>
      <vt:lpstr>7. Psychological</vt:lpstr>
      <vt:lpstr>8. Financial Burden</vt:lpstr>
      <vt:lpstr>9. Inadequate Insurance Coverage</vt:lpstr>
      <vt:lpstr>10. Advocacy and Awareness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Inequities in rare disease an overview</dc:title>
  <dc:creator>James LEVINE</dc:creator>
  <cp:lastModifiedBy>James LEVINE</cp:lastModifiedBy>
  <cp:revision>15</cp:revision>
  <dcterms:created xsi:type="dcterms:W3CDTF">2023-11-07T14:15:02Z</dcterms:created>
  <dcterms:modified xsi:type="dcterms:W3CDTF">2023-11-09T18:55:48Z</dcterms:modified>
</cp:coreProperties>
</file>