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764" r:id="rId1"/>
  </p:sldMasterIdLst>
  <p:notesMasterIdLst>
    <p:notesMasterId r:id="rId9"/>
  </p:notesMasterIdLst>
  <p:handoutMasterIdLst>
    <p:handoutMasterId r:id="rId10"/>
  </p:handoutMasterIdLst>
  <p:sldIdLst>
    <p:sldId id="310" r:id="rId2"/>
    <p:sldId id="305" r:id="rId3"/>
    <p:sldId id="306" r:id="rId4"/>
    <p:sldId id="307" r:id="rId5"/>
    <p:sldId id="308" r:id="rId6"/>
    <p:sldId id="309" r:id="rId7"/>
    <p:sldId id="312" r:id="rId8"/>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4E83E2-B681-254C-A89A-25F36869842B}">
          <p14:sldIdLst>
            <p14:sldId id="310"/>
          </p14:sldIdLst>
        </p14:section>
        <p14:section name="Untitled Section" id="{997B0F7D-502A-684B-9483-730457F3C7B1}">
          <p14:sldIdLst>
            <p14:sldId id="305"/>
            <p14:sldId id="306"/>
            <p14:sldId id="307"/>
            <p14:sldId id="308"/>
            <p14:sldId id="309"/>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48">
          <p15:clr>
            <a:srgbClr val="A4A3A4"/>
          </p15:clr>
        </p15:guide>
        <p15:guide id="4"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0F0"/>
    <a:srgbClr val="CC006A"/>
    <a:srgbClr val="FFCC66"/>
    <a:srgbClr val="CAC8C6"/>
    <a:srgbClr val="D7D0B5"/>
    <a:srgbClr val="BAB3A8"/>
    <a:srgbClr val="E3CBC1"/>
    <a:srgbClr val="33FDFF"/>
    <a:srgbClr val="E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39" autoAdjust="0"/>
    <p:restoredTop sz="92878" autoAdjust="0"/>
  </p:normalViewPr>
  <p:slideViewPr>
    <p:cSldViewPr snapToGrid="0" snapToObjects="1">
      <p:cViewPr varScale="1">
        <p:scale>
          <a:sx n="95" d="100"/>
          <a:sy n="95" d="100"/>
        </p:scale>
        <p:origin x="2264" y="192"/>
      </p:cViewPr>
      <p:guideLst>
        <p:guide orient="horz" pos="2160"/>
        <p:guide pos="2880"/>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43DED-8EC1-9143-B880-C1E6EFD05139}" type="datetime1">
              <a:rPr lang="en-US" smtClean="0"/>
              <a:t>10/10/23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44BC7C-C1C4-2C4F-BF8A-BDEC5E171FDB}" type="slidenum">
              <a:rPr lang="en-US" smtClean="0"/>
              <a:t>‹#›</a:t>
            </a:fld>
            <a:endParaRPr lang="en-US" dirty="0"/>
          </a:p>
        </p:txBody>
      </p:sp>
    </p:spTree>
    <p:extLst>
      <p:ext uri="{BB962C8B-B14F-4D97-AF65-F5344CB8AC3E}">
        <p14:creationId xmlns:p14="http://schemas.microsoft.com/office/powerpoint/2010/main" val="11419375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DA4F7-9DF7-7540-86EC-87E56407460C}" type="datetime1">
              <a:rPr lang="en-US" smtClean="0"/>
              <a:t>10/10/23</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ED5FE-7B81-774D-8BD1-2AFF9CFEB902}" type="slidenum">
              <a:rPr lang="en-US" smtClean="0"/>
              <a:t>‹#›</a:t>
            </a:fld>
            <a:endParaRPr lang="en-US" dirty="0"/>
          </a:p>
        </p:txBody>
      </p:sp>
    </p:spTree>
    <p:extLst>
      <p:ext uri="{BB962C8B-B14F-4D97-AF65-F5344CB8AC3E}">
        <p14:creationId xmlns:p14="http://schemas.microsoft.com/office/powerpoint/2010/main" val="2843654862"/>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ED5FE-7B81-774D-8BD1-2AFF9CFEB902}" type="slidenum">
              <a:rPr lang="en-US" smtClean="0"/>
              <a:t>3</a:t>
            </a:fld>
            <a:endParaRPr lang="en-US" dirty="0"/>
          </a:p>
        </p:txBody>
      </p:sp>
    </p:spTree>
    <p:extLst>
      <p:ext uri="{BB962C8B-B14F-4D97-AF65-F5344CB8AC3E}">
        <p14:creationId xmlns:p14="http://schemas.microsoft.com/office/powerpoint/2010/main" val="343459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0490-931C-9D00-AF11-424627473453}"/>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0F0D982B-6457-15EE-5F3D-C68486E38B4E}"/>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4368E49C-DF8F-1F81-7830-7FEF467A89A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9A14083-1157-1D96-52E3-D203E6E21B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021F33-D5DF-67CC-0205-D73CB94CA809}"/>
              </a:ext>
            </a:extLst>
          </p:cNvPr>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extLst>
      <p:ext uri="{BB962C8B-B14F-4D97-AF65-F5344CB8AC3E}">
        <p14:creationId xmlns:p14="http://schemas.microsoft.com/office/powerpoint/2010/main" val="5281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616C-B5D8-29AF-E835-CEC7AF399D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E7E36-0F31-75E4-9A01-0142D74238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85C69-C502-E582-0F5D-08E8E7FA302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3AA6F1C-02EA-A9F8-28F6-AB1258C946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A54780-8E86-2D6E-8079-97CF01C5A734}"/>
              </a:ext>
            </a:extLst>
          </p:cNvPr>
          <p:cNvSpPr>
            <a:spLocks noGrp="1"/>
          </p:cNvSpPr>
          <p:nvPr>
            <p:ph type="sldNum" sz="quarter" idx="12"/>
          </p:nvPr>
        </p:nvSpPr>
        <p:spPr/>
        <p:txBody>
          <a:bodyPr/>
          <a:lstStyle/>
          <a:p>
            <a:fld id="{04EA7543-9AAE-4E9F-B28C-4FCCFD07D42B}" type="slidenum">
              <a:rPr lang="en-US" smtClean="0"/>
              <a:pPr/>
              <a:t>‹#›</a:t>
            </a:fld>
            <a:endParaRPr lang="en-US" dirty="0"/>
          </a:p>
        </p:txBody>
      </p:sp>
    </p:spTree>
    <p:extLst>
      <p:ext uri="{BB962C8B-B14F-4D97-AF65-F5344CB8AC3E}">
        <p14:creationId xmlns:p14="http://schemas.microsoft.com/office/powerpoint/2010/main" val="145136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8E54FF-0CB8-1862-D8FF-31B85BEABA9C}"/>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0EFCC-55FB-3153-155B-39504F3E7A08}"/>
              </a:ext>
            </a:extLst>
          </p:cNvPr>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DB5EE-2CB0-085B-663B-C02AADB47C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F8C2D70-380B-B573-FBC8-714FD3F106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559229-0B0E-2F6F-9B12-357EA6614369}"/>
              </a:ext>
            </a:extLst>
          </p:cNvPr>
          <p:cNvSpPr>
            <a:spLocks noGrp="1"/>
          </p:cNvSpPr>
          <p:nvPr>
            <p:ph type="sldNum" sz="quarter" idx="12"/>
          </p:nvPr>
        </p:nvSpPr>
        <p:spPr/>
        <p:txBody>
          <a:body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239826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0058400" cy="777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9" name="Rectangle 8"/>
          <p:cNvSpPr/>
          <p:nvPr/>
        </p:nvSpPr>
        <p:spPr>
          <a:xfrm>
            <a:off x="167640" y="172720"/>
            <a:ext cx="7376160" cy="7426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cxnSp>
        <p:nvCxnSpPr>
          <p:cNvPr id="12" name="Straight Connector 11"/>
          <p:cNvCxnSpPr/>
          <p:nvPr userDrawn="1"/>
        </p:nvCxnSpPr>
        <p:spPr>
          <a:xfrm flipH="1">
            <a:off x="564917" y="899110"/>
            <a:ext cx="6973824" cy="0"/>
          </a:xfrm>
          <a:prstGeom prst="line">
            <a:avLst/>
          </a:prstGeom>
          <a:ln>
            <a:solidFill>
              <a:srgbClr val="CC006A"/>
            </a:solidFill>
          </a:ln>
        </p:spPr>
        <p:style>
          <a:lnRef idx="2">
            <a:schemeClr val="accent1"/>
          </a:lnRef>
          <a:fillRef idx="0">
            <a:schemeClr val="accent1"/>
          </a:fillRef>
          <a:effectRef idx="1">
            <a:schemeClr val="accent1"/>
          </a:effectRef>
          <a:fontRef idx="minor">
            <a:schemeClr val="tx1"/>
          </a:fontRef>
        </p:style>
      </p:cxnSp>
      <p:pic>
        <p:nvPicPr>
          <p:cNvPr id="13" name="Picture 12" descr="Raz Mobility symbol.jpe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0489" y="269887"/>
            <a:ext cx="498740" cy="537922"/>
          </a:xfrm>
          <a:prstGeom prst="rect">
            <a:avLst/>
          </a:prstGeom>
        </p:spPr>
      </p:pic>
      <p:sp>
        <p:nvSpPr>
          <p:cNvPr id="16" name="Footer Placeholder 5"/>
          <p:cNvSpPr txBox="1">
            <a:spLocks/>
          </p:cNvSpPr>
          <p:nvPr userDrawn="1"/>
        </p:nvSpPr>
        <p:spPr>
          <a:xfrm>
            <a:off x="7694017" y="7288784"/>
            <a:ext cx="2196743" cy="310896"/>
          </a:xfrm>
          <a:prstGeom prst="rect">
            <a:avLst/>
          </a:prstGeom>
          <a:solidFill>
            <a:srgbClr val="CC006A"/>
          </a:solidFill>
        </p:spPr>
        <p:txBody>
          <a:bodyPr vert="horz" lIns="101882" tIns="50941" rIns="101882" bIns="50941" rtlCol="0" anchor="ctr"/>
          <a:lstStyle>
            <a:defPPr>
              <a:defRPr lang="en-US"/>
            </a:defPPr>
            <a:lvl1pPr marL="0" algn="r" defTabSz="914400" rtl="0" eaLnBrk="1" latinLnBrk="0" hangingPunct="1">
              <a:defRPr sz="1100" kern="1200">
                <a:solidFill>
                  <a:srgbClr val="CC006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www.razmobility.com</a:t>
            </a:r>
          </a:p>
        </p:txBody>
      </p:sp>
      <p:sp>
        <p:nvSpPr>
          <p:cNvPr id="15" name="Rectangle 14"/>
          <p:cNvSpPr/>
          <p:nvPr userDrawn="1"/>
        </p:nvSpPr>
        <p:spPr>
          <a:xfrm>
            <a:off x="7694018" y="185009"/>
            <a:ext cx="2196743" cy="741544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Tree>
    <p:extLst>
      <p:ext uri="{BB962C8B-B14F-4D97-AF65-F5344CB8AC3E}">
        <p14:creationId xmlns:p14="http://schemas.microsoft.com/office/powerpoint/2010/main" val="11842252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BC16-B14A-3C62-BCAA-AB2F992877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75BEF-5F53-F4D1-5E08-DAA6FF599F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192D0-7ABA-7BDA-6096-AA202453797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8CAE801-5E50-EE01-E3CF-C6B4EDAF7D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42BB31-60B2-4F75-023B-FE6C1AC98BF5}"/>
              </a:ext>
            </a:extLst>
          </p:cNvPr>
          <p:cNvSpPr>
            <a:spLocks noGrp="1"/>
          </p:cNvSpPr>
          <p:nvPr>
            <p:ph type="sldNum" sz="quarter" idx="12"/>
          </p:nvPr>
        </p:nvSpPr>
        <p:spPr/>
        <p:txBody>
          <a:body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371380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AC46-C1C6-3E06-2466-BEDCC47EAFD5}"/>
              </a:ext>
            </a:extLst>
          </p:cNvPr>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29A62758-F94E-2261-9C13-CAE1C9D98FC8}"/>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E144A7-2514-25A0-91FA-7B49B66AD78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27B1769-B064-3BBC-F64E-1D469E0418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2C858D-AF21-A0A7-3ABD-3B7C3215AF7C}"/>
              </a:ext>
            </a:extLst>
          </p:cNvPr>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extLst>
      <p:ext uri="{BB962C8B-B14F-4D97-AF65-F5344CB8AC3E}">
        <p14:creationId xmlns:p14="http://schemas.microsoft.com/office/powerpoint/2010/main" val="142166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3217-DCCA-02A2-AEC0-E19C7C75B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BADE5A-E3A0-ED39-D19E-D4F728D2F9B5}"/>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40000-5E39-9631-3279-15BB14CF5166}"/>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DEA11B-56AF-56A7-6953-9FE55B3DFE4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51B0B96-34C2-385F-D946-FCC22158E9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73FD7A-3E66-9A3F-B484-3FA5FBDC777D}"/>
              </a:ext>
            </a:extLst>
          </p:cNvPr>
          <p:cNvSpPr>
            <a:spLocks noGrp="1"/>
          </p:cNvSpPr>
          <p:nvPr>
            <p:ph type="sldNum" sz="quarter" idx="12"/>
          </p:nvPr>
        </p:nvSpPr>
        <p:spPr/>
        <p:txBody>
          <a:body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26788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172F-E0D0-8B71-EC5A-B32C29CAD17B}"/>
              </a:ext>
            </a:extLst>
          </p:cNvPr>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83C83C-A78F-9684-D25C-923BED1A3606}"/>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883CDDC7-DBEA-3925-4B17-61DCC2B19698}"/>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3D1D17-A3F2-685D-8F17-3267A1DB3FCA}"/>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7F902520-3CE9-C81C-CD66-2FFBFBF1815E}"/>
              </a:ext>
            </a:extLst>
          </p:cNvPr>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F00445-1B2A-8440-1B9E-27862D8E02A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A17CE4F-E0F6-7195-3F8F-3B109A41C6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A7280D-CE63-3691-2A1D-2539F63C1FD9}"/>
              </a:ext>
            </a:extLst>
          </p:cNvPr>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extLst>
      <p:ext uri="{BB962C8B-B14F-4D97-AF65-F5344CB8AC3E}">
        <p14:creationId xmlns:p14="http://schemas.microsoft.com/office/powerpoint/2010/main" val="36059963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BF2A9-39E7-7292-F0D8-4AB3F7E00C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42E20-8F13-C6DF-2400-9D575EF719C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4B0DFD4-370A-F69E-FB4C-561DB751E3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83F021-DE74-79A4-C743-1072B60877A7}"/>
              </a:ext>
            </a:extLst>
          </p:cNvPr>
          <p:cNvSpPr>
            <a:spLocks noGrp="1"/>
          </p:cNvSpPr>
          <p:nvPr>
            <p:ph type="sldNum" sz="quarter" idx="12"/>
          </p:nvPr>
        </p:nvSpPr>
        <p:spPr/>
        <p:txBody>
          <a:body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223852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999A5-F639-70D0-DD10-D438F716CD6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4AF8A3A-7E83-3856-2591-48BF3F66BCD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C77864B-344F-AE26-16DE-313EDAB3BA4B}"/>
              </a:ext>
            </a:extLst>
          </p:cNvPr>
          <p:cNvSpPr>
            <a:spLocks noGrp="1"/>
          </p:cNvSpPr>
          <p:nvPr>
            <p:ph type="sldNum" sz="quarter" idx="12"/>
          </p:nvPr>
        </p:nvSpPr>
        <p:spPr/>
        <p:txBody>
          <a:body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49924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6CB6-B62B-439D-1C18-966635BFD2BC}"/>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EF93F829-9E7F-25A7-11A7-F985E4716FD2}"/>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3F3B74-6647-04BA-6F3E-EB3744161506}"/>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938C55F5-66C3-C41C-2C96-C5DD0773896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16B5F5-AAF3-006D-A392-DEF4607A5D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406CCD-7997-C272-8438-DFBB24B4407C}"/>
              </a:ext>
            </a:extLst>
          </p:cNvPr>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extLst>
      <p:ext uri="{BB962C8B-B14F-4D97-AF65-F5344CB8AC3E}">
        <p14:creationId xmlns:p14="http://schemas.microsoft.com/office/powerpoint/2010/main" val="6782187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E8D8-C494-296D-F6FF-8E629DADF186}"/>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D2474565-3B0A-F979-E018-F2BD5169D08C}"/>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F6E82E69-E8FA-9DBD-A78A-14016DB70938}"/>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83458F48-C382-A69B-2A01-172F77A7B20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E9D4B33-4124-1A5F-39EC-8B0F27EF4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516DE-FAC5-BCC7-BC59-33173E8BBE43}"/>
              </a:ext>
            </a:extLst>
          </p:cNvPr>
          <p:cNvSpPr>
            <a:spLocks noGrp="1"/>
          </p:cNvSpPr>
          <p:nvPr>
            <p:ph type="sldNum" sz="quarter" idx="12"/>
          </p:nvPr>
        </p:nvSpPr>
        <p:spPr/>
        <p:txBody>
          <a:body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341680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6453B-E1EF-0557-5F59-EF89098D8B5D}"/>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769AC2-55F3-BACF-5AFF-01E1AA54F192}"/>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6DE00-F0E6-064F-BDCC-A3A7AAC940B5}"/>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6BE740D8-15A8-7007-F021-7E16B65C6A5E}"/>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2BE7D4-CC92-7267-F17D-2078B0AF072A}"/>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pPr algn="r"/>
            <a:fld id="{F7886C9C-DC18-4195-8FD5-A50AA931D419}" type="slidenum">
              <a:rPr lang="en-US" smtClean="0"/>
              <a:pPr algn="r"/>
              <a:t>‹#›</a:t>
            </a:fld>
            <a:endParaRPr lang="en-US" dirty="0"/>
          </a:p>
        </p:txBody>
      </p:sp>
    </p:spTree>
    <p:extLst>
      <p:ext uri="{BB962C8B-B14F-4D97-AF65-F5344CB8AC3E}">
        <p14:creationId xmlns:p14="http://schemas.microsoft.com/office/powerpoint/2010/main" val="36923391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593A645-D4AB-9FCA-15AE-4A52850F4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526" y="4501046"/>
            <a:ext cx="3581400" cy="17653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EE5B90D-1463-F187-DE55-5B96D5AC5FAF}"/>
              </a:ext>
            </a:extLst>
          </p:cNvPr>
          <p:cNvSpPr>
            <a:spLocks noGrp="1"/>
          </p:cNvSpPr>
          <p:nvPr>
            <p:ph type="ctrTitle"/>
          </p:nvPr>
        </p:nvSpPr>
        <p:spPr>
          <a:xfrm>
            <a:off x="1257300" y="675861"/>
            <a:ext cx="7543800" cy="3302097"/>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Case study: Assistive </a:t>
            </a:r>
            <a:br>
              <a:rPr lang="en-US" dirty="0"/>
            </a:br>
            <a:r>
              <a:rPr lang="en-US" dirty="0"/>
              <a:t>Technology to Help Seniors</a:t>
            </a:r>
            <a:br>
              <a:rPr lang="en-US" dirty="0"/>
            </a:br>
            <a:r>
              <a:rPr lang="en-US" dirty="0"/>
              <a:t>with Dementia Stay Connected with Family</a:t>
            </a:r>
            <a:br>
              <a:rPr lang="en-US" dirty="0"/>
            </a:br>
            <a:br>
              <a:rPr lang="en-US" dirty="0"/>
            </a:br>
            <a:r>
              <a:rPr lang="en-US" dirty="0"/>
              <a:t> </a:t>
            </a:r>
          </a:p>
        </p:txBody>
      </p:sp>
    </p:spTree>
    <p:extLst>
      <p:ext uri="{BB962C8B-B14F-4D97-AF65-F5344CB8AC3E}">
        <p14:creationId xmlns:p14="http://schemas.microsoft.com/office/powerpoint/2010/main" val="346227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2629" y="406666"/>
            <a:ext cx="6614032" cy="533764"/>
          </a:xfrm>
          <a:prstGeom prst="rect">
            <a:avLst/>
          </a:prstGeom>
          <a:noFill/>
        </p:spPr>
        <p:txBody>
          <a:bodyPr wrap="square" lIns="101882" tIns="50941" rIns="101882" bIns="50941" rtlCol="0">
            <a:spAutoFit/>
          </a:bodyPr>
          <a:lstStyle/>
          <a:p>
            <a:r>
              <a:rPr lang="en-US" sz="2800" dirty="0"/>
              <a:t>The Problems – dementia and aging in place </a:t>
            </a:r>
          </a:p>
        </p:txBody>
      </p:sp>
      <p:sp>
        <p:nvSpPr>
          <p:cNvPr id="22" name="TextBox 21">
            <a:extLst>
              <a:ext uri="{FF2B5EF4-FFF2-40B4-BE49-F238E27FC236}">
                <a16:creationId xmlns:a16="http://schemas.microsoft.com/office/drawing/2014/main" id="{B4DA0244-6F36-8B04-7B11-8863AAA08D95}"/>
              </a:ext>
            </a:extLst>
          </p:cNvPr>
          <p:cNvSpPr txBox="1"/>
          <p:nvPr/>
        </p:nvSpPr>
        <p:spPr>
          <a:xfrm>
            <a:off x="8051800" y="660400"/>
            <a:ext cx="2117240" cy="400110"/>
          </a:xfrm>
          <a:prstGeom prst="rect">
            <a:avLst/>
          </a:prstGeom>
          <a:noFill/>
        </p:spPr>
        <p:txBody>
          <a:bodyPr wrap="square" rtlCol="0">
            <a:spAutoFit/>
          </a:bodyPr>
          <a:lstStyle/>
          <a:p>
            <a:r>
              <a:rPr lang="en-US" sz="2000" dirty="0"/>
              <a:t>RAZ Mobility</a:t>
            </a:r>
          </a:p>
        </p:txBody>
      </p:sp>
      <p:sp>
        <p:nvSpPr>
          <p:cNvPr id="4" name="TextBox 3">
            <a:extLst>
              <a:ext uri="{FF2B5EF4-FFF2-40B4-BE49-F238E27FC236}">
                <a16:creationId xmlns:a16="http://schemas.microsoft.com/office/drawing/2014/main" id="{EC1DBF5F-65FE-005E-EB5F-DB11A4B64FA4}"/>
              </a:ext>
            </a:extLst>
          </p:cNvPr>
          <p:cNvSpPr txBox="1"/>
          <p:nvPr/>
        </p:nvSpPr>
        <p:spPr>
          <a:xfrm>
            <a:off x="596348" y="1391477"/>
            <a:ext cx="6944139" cy="5078313"/>
          </a:xfrm>
          <a:prstGeom prst="rect">
            <a:avLst/>
          </a:prstGeom>
          <a:noFill/>
        </p:spPr>
        <p:txBody>
          <a:bodyPr wrap="square" rtlCol="0">
            <a:spAutoFit/>
          </a:bodyPr>
          <a:lstStyle/>
          <a:p>
            <a:pPr marL="285750" indent="-285750">
              <a:buFont typeface="Wingdings" pitchFamily="2" charset="2"/>
              <a:buChar char="Ø"/>
            </a:pPr>
            <a:r>
              <a:rPr lang="en-US" dirty="0"/>
              <a:t>6.7 million Americans 65 and older are living with Alzheimer’s dementia.  This represents 1 in 9 seniors.</a:t>
            </a:r>
          </a:p>
          <a:p>
            <a:pPr marL="285750" indent="-285750">
              <a:buFont typeface="Wingdings" pitchFamily="2" charset="2"/>
              <a:buChar char="Ø"/>
            </a:pPr>
            <a:endParaRPr lang="en-US" dirty="0"/>
          </a:p>
          <a:p>
            <a:pPr marL="285750" indent="-285750">
              <a:buFont typeface="Wingdings" pitchFamily="2" charset="2"/>
              <a:buChar char="Ø"/>
            </a:pPr>
            <a:r>
              <a:rPr lang="en-US" dirty="0"/>
              <a:t>33.3% of people aged 85 and older have dementia.</a:t>
            </a:r>
          </a:p>
          <a:p>
            <a:pPr marL="285750" indent="-285750">
              <a:buFont typeface="Wingdings" pitchFamily="2" charset="2"/>
              <a:buChar char="Ø"/>
            </a:pPr>
            <a:endParaRPr lang="en-US" dirty="0"/>
          </a:p>
          <a:p>
            <a:pPr marL="285750" indent="-285750">
              <a:buFont typeface="Wingdings" pitchFamily="2" charset="2"/>
              <a:buChar char="Ø"/>
            </a:pPr>
            <a:r>
              <a:rPr lang="en-US" dirty="0"/>
              <a:t>More than 11 million family members provided an estimated 18 billion hours of care to people with Alzheimer’s or other dementia in 2022.</a:t>
            </a:r>
          </a:p>
          <a:p>
            <a:pPr marL="285750" indent="-285750">
              <a:buFont typeface="Wingdings" pitchFamily="2" charset="2"/>
              <a:buChar char="Ø"/>
            </a:pPr>
            <a:endParaRPr lang="en-US" dirty="0"/>
          </a:p>
          <a:p>
            <a:pPr marL="285750" indent="-285750">
              <a:buFont typeface="Wingdings" pitchFamily="2" charset="2"/>
              <a:buChar char="Ø"/>
            </a:pPr>
            <a:r>
              <a:rPr lang="en-US" dirty="0"/>
              <a:t>The lifetime risk for Alzheimer’s dementia for a 45-year-old woman is 20% and for a man it is 10%.  </a:t>
            </a:r>
          </a:p>
          <a:p>
            <a:pPr marL="285750" indent="-285750">
              <a:buFont typeface="Wingdings" pitchFamily="2" charset="2"/>
              <a:buChar char="Ø"/>
            </a:pPr>
            <a:endParaRPr lang="en-US" dirty="0"/>
          </a:p>
          <a:p>
            <a:pPr marL="285750" indent="-285750">
              <a:buFont typeface="Wingdings" pitchFamily="2" charset="2"/>
              <a:buChar char="Ø"/>
            </a:pPr>
            <a:r>
              <a:rPr lang="en-US" dirty="0"/>
              <a:t>88% of adults aged 50 to 80 feel it is very important for them to age in place.  The American Medical Association believes that aging in place is also beneficial to those with dementia.  </a:t>
            </a:r>
          </a:p>
          <a:p>
            <a:pPr marL="285750" indent="-285750">
              <a:buFont typeface="Wingdings" pitchFamily="2" charset="2"/>
              <a:buChar char="Ø"/>
            </a:pPr>
            <a:endParaRPr lang="en-US" dirty="0"/>
          </a:p>
          <a:p>
            <a:pPr marL="285750" indent="-285750">
              <a:buFont typeface="Wingdings" pitchFamily="2" charset="2"/>
              <a:buChar char="Ø"/>
            </a:pPr>
            <a:endParaRPr lang="en-US" dirty="0"/>
          </a:p>
          <a:p>
            <a:pPr marL="285750" indent="-285750">
              <a:buFont typeface="Wingdings" pitchFamily="2" charset="2"/>
              <a:buChar char="Ø"/>
            </a:pPr>
            <a:endParaRPr lang="en-US" dirty="0"/>
          </a:p>
        </p:txBody>
      </p:sp>
      <p:pic>
        <p:nvPicPr>
          <p:cNvPr id="6" name="Picture 5" descr="A screenshot of a cell phone&#10;&#10;Description automatically generated">
            <a:extLst>
              <a:ext uri="{FF2B5EF4-FFF2-40B4-BE49-F238E27FC236}">
                <a16:creationId xmlns:a16="http://schemas.microsoft.com/office/drawing/2014/main" id="{33AC67BC-782F-B658-9FC0-A4BCC8B56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486" y="1785861"/>
            <a:ext cx="2517913" cy="5218044"/>
          </a:xfrm>
          <a:prstGeom prst="rect">
            <a:avLst/>
          </a:prstGeom>
        </p:spPr>
      </p:pic>
    </p:spTree>
    <p:extLst>
      <p:ext uri="{BB962C8B-B14F-4D97-AF65-F5344CB8AC3E}">
        <p14:creationId xmlns:p14="http://schemas.microsoft.com/office/powerpoint/2010/main" val="379966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B9CF32-BA50-4DBA-6837-8E3FCD0A9C86}"/>
              </a:ext>
            </a:extLst>
          </p:cNvPr>
          <p:cNvSpPr txBox="1"/>
          <p:nvPr/>
        </p:nvSpPr>
        <p:spPr>
          <a:xfrm>
            <a:off x="498764" y="451262"/>
            <a:ext cx="6638306" cy="523220"/>
          </a:xfrm>
          <a:prstGeom prst="rect">
            <a:avLst/>
          </a:prstGeom>
          <a:noFill/>
        </p:spPr>
        <p:txBody>
          <a:bodyPr wrap="square" rtlCol="0">
            <a:spAutoFit/>
          </a:bodyPr>
          <a:lstStyle/>
          <a:p>
            <a:r>
              <a:rPr lang="en-US" sz="2800" dirty="0"/>
              <a:t>Loneliness – a cause and effect of dementia </a:t>
            </a:r>
          </a:p>
        </p:txBody>
      </p:sp>
      <p:sp>
        <p:nvSpPr>
          <p:cNvPr id="3" name="TextBox 2">
            <a:extLst>
              <a:ext uri="{FF2B5EF4-FFF2-40B4-BE49-F238E27FC236}">
                <a16:creationId xmlns:a16="http://schemas.microsoft.com/office/drawing/2014/main" id="{F04E6451-C212-551B-8FB2-AF8D592D8332}"/>
              </a:ext>
            </a:extLst>
          </p:cNvPr>
          <p:cNvSpPr txBox="1"/>
          <p:nvPr/>
        </p:nvSpPr>
        <p:spPr>
          <a:xfrm>
            <a:off x="617517" y="1436914"/>
            <a:ext cx="6899564" cy="7017306"/>
          </a:xfrm>
          <a:prstGeom prst="rect">
            <a:avLst/>
          </a:prstGeom>
          <a:noFill/>
        </p:spPr>
        <p:txBody>
          <a:bodyPr wrap="square" rtlCol="0">
            <a:spAutoFit/>
          </a:bodyPr>
          <a:lstStyle/>
          <a:p>
            <a:pPr marL="285750" indent="-285750">
              <a:buFont typeface="Wingdings" pitchFamily="2" charset="2"/>
              <a:buChar char="Ø"/>
            </a:pPr>
            <a:endParaRPr lang="en-US" dirty="0"/>
          </a:p>
          <a:p>
            <a:pPr marL="285750" indent="-285750">
              <a:buFont typeface="Wingdings" pitchFamily="2" charset="2"/>
              <a:buChar char="Ø"/>
            </a:pPr>
            <a:r>
              <a:rPr lang="en-US" dirty="0"/>
              <a:t>Social isolation is associated with a 50% increased risk of dementia.</a:t>
            </a:r>
          </a:p>
          <a:p>
            <a:pPr marL="285750" indent="-285750">
              <a:buFont typeface="Wingdings" pitchFamily="2" charset="2"/>
              <a:buChar char="Ø"/>
            </a:pPr>
            <a:endParaRPr lang="en-US" dirty="0"/>
          </a:p>
          <a:p>
            <a:pPr marL="285750" indent="-285750">
              <a:buFont typeface="Wingdings" pitchFamily="2" charset="2"/>
              <a:buChar char="Ø"/>
            </a:pPr>
            <a:r>
              <a:rPr lang="en-US" dirty="0"/>
              <a:t>Social isolation significantly increases a person’s risk of premature death from all causes, on an order of magnitude similar to smoking, obesity, and physical inactivity.</a:t>
            </a:r>
          </a:p>
          <a:p>
            <a:endParaRPr lang="en-US" dirty="0"/>
          </a:p>
          <a:p>
            <a:pPr marL="285750" indent="-285750">
              <a:buFont typeface="Wingdings" pitchFamily="2" charset="2"/>
              <a:buChar char="Ø"/>
            </a:pPr>
            <a:r>
              <a:rPr lang="en-US" dirty="0"/>
              <a:t>Monday in JAMA Neurology: People who are lonely have a 37% greater likelihood of being diagnosed with Parkinson’s.  The authors concluded that “[t]his study adds evidence on the detrimental health impact of loneliness and supports recent calls for the protective and healing effects of personally meaningful social connection.”</a:t>
            </a:r>
          </a:p>
          <a:p>
            <a:pPr marL="285750" indent="-285750">
              <a:buFont typeface="Wingdings" pitchFamily="2" charset="2"/>
              <a:buChar char="Ø"/>
            </a:pPr>
            <a:endParaRPr lang="en-US" dirty="0"/>
          </a:p>
          <a:p>
            <a:pPr marL="285750" indent="-285750">
              <a:buFont typeface="Wingdings" pitchFamily="2" charset="2"/>
              <a:buChar char="Ø"/>
            </a:pPr>
            <a:r>
              <a:rPr lang="en-US" dirty="0"/>
              <a:t>There is little data on loneliness experienced by people with dementia.  But the University of Michigan National Poll on Healthy Aging reports that social isolation is experienced by 7 in 10 seniors with fair or poor mental health and more than half of those with fair or poor physical health. </a:t>
            </a:r>
          </a:p>
          <a:p>
            <a:pPr marL="285750" indent="-285750">
              <a:buFont typeface="Wingdings" pitchFamily="2" charset="2"/>
              <a:buChar char="Ø"/>
            </a:pPr>
            <a:endParaRPr lang="en-US" dirty="0"/>
          </a:p>
          <a:p>
            <a:pPr marL="285750" indent="-285750">
              <a:buFont typeface="Wingdings" pitchFamily="2" charset="2"/>
              <a:buChar char="Ø"/>
            </a:pPr>
            <a:r>
              <a:rPr lang="en-US" dirty="0"/>
              <a:t>Nearly 25% of adults aged 65 and older are socially isolated. </a:t>
            </a:r>
          </a:p>
          <a:p>
            <a:endParaRPr lang="en-US" dirty="0"/>
          </a:p>
          <a:p>
            <a:pPr marL="285750" indent="-285750">
              <a:buFont typeface="Wingdings" pitchFamily="2" charset="2"/>
              <a:buChar char="Ø"/>
            </a:pPr>
            <a:endParaRPr lang="en-US" dirty="0"/>
          </a:p>
          <a:p>
            <a:pPr marL="285750" indent="-285750">
              <a:buFont typeface="Wingdings" pitchFamily="2" charset="2"/>
              <a:buChar char="Ø"/>
            </a:pPr>
            <a:endParaRPr lang="en-US" dirty="0"/>
          </a:p>
          <a:p>
            <a:pPr marL="285750" indent="-285750">
              <a:buFont typeface="Wingdings" pitchFamily="2" charset="2"/>
              <a:buChar char="Ø"/>
            </a:pPr>
            <a:endParaRPr lang="en-US" dirty="0"/>
          </a:p>
          <a:p>
            <a:pPr marL="285750" indent="-285750">
              <a:buFont typeface="Wingdings" pitchFamily="2" charset="2"/>
              <a:buChar char="Ø"/>
            </a:pPr>
            <a:endParaRPr lang="en-US" dirty="0"/>
          </a:p>
        </p:txBody>
      </p:sp>
      <p:pic>
        <p:nvPicPr>
          <p:cNvPr id="5" name="Picture 4" descr="A cell phone with a screen on&#10;&#10;Description automatically generated">
            <a:extLst>
              <a:ext uri="{FF2B5EF4-FFF2-40B4-BE49-F238E27FC236}">
                <a16:creationId xmlns:a16="http://schemas.microsoft.com/office/drawing/2014/main" id="{38E73170-6D6B-06A5-D04D-D82D11197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67" y="1722781"/>
            <a:ext cx="2771733" cy="3491947"/>
          </a:xfrm>
          <a:prstGeom prst="rect">
            <a:avLst/>
          </a:prstGeom>
        </p:spPr>
      </p:pic>
    </p:spTree>
    <p:extLst>
      <p:ext uri="{BB962C8B-B14F-4D97-AF65-F5344CB8AC3E}">
        <p14:creationId xmlns:p14="http://schemas.microsoft.com/office/powerpoint/2010/main" val="217824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714396-0D20-171C-5061-5A4742BBA2C9}"/>
              </a:ext>
            </a:extLst>
          </p:cNvPr>
          <p:cNvSpPr txBox="1"/>
          <p:nvPr/>
        </p:nvSpPr>
        <p:spPr>
          <a:xfrm>
            <a:off x="546265" y="475012"/>
            <a:ext cx="5759532" cy="523220"/>
          </a:xfrm>
          <a:prstGeom prst="rect">
            <a:avLst/>
          </a:prstGeom>
          <a:noFill/>
        </p:spPr>
        <p:txBody>
          <a:bodyPr wrap="square" rtlCol="0">
            <a:spAutoFit/>
          </a:bodyPr>
          <a:lstStyle/>
          <a:p>
            <a:r>
              <a:rPr lang="en-US" sz="2800" dirty="0"/>
              <a:t>Cell phones for seniors</a:t>
            </a:r>
          </a:p>
        </p:txBody>
      </p:sp>
      <p:sp>
        <p:nvSpPr>
          <p:cNvPr id="3" name="TextBox 2">
            <a:extLst>
              <a:ext uri="{FF2B5EF4-FFF2-40B4-BE49-F238E27FC236}">
                <a16:creationId xmlns:a16="http://schemas.microsoft.com/office/drawing/2014/main" id="{F1037B8B-9B6C-0CF6-3570-A8135EC2E765}"/>
              </a:ext>
            </a:extLst>
          </p:cNvPr>
          <p:cNvSpPr txBox="1"/>
          <p:nvPr/>
        </p:nvSpPr>
        <p:spPr>
          <a:xfrm>
            <a:off x="546265" y="1140031"/>
            <a:ext cx="6935190" cy="2862322"/>
          </a:xfrm>
          <a:prstGeom prst="rect">
            <a:avLst/>
          </a:prstGeom>
          <a:noFill/>
        </p:spPr>
        <p:txBody>
          <a:bodyPr wrap="square" rtlCol="0">
            <a:spAutoFit/>
          </a:bodyPr>
          <a:lstStyle/>
          <a:p>
            <a:pPr marL="285750" indent="-285750">
              <a:buFont typeface="Wingdings" pitchFamily="2" charset="2"/>
              <a:buChar char="Ø"/>
            </a:pPr>
            <a:r>
              <a:rPr lang="en-US" dirty="0"/>
              <a:t>Other than the RAZ Memory Cell Phone, there are no cell phones designed for seniors with dementia.</a:t>
            </a:r>
          </a:p>
          <a:p>
            <a:pPr marL="285750" indent="-285750">
              <a:buFont typeface="Wingdings" pitchFamily="2" charset="2"/>
              <a:buChar char="Ø"/>
            </a:pPr>
            <a:endParaRPr lang="en-US" dirty="0"/>
          </a:p>
          <a:p>
            <a:pPr marL="285750" indent="-285750">
              <a:buFont typeface="Wingdings" pitchFamily="2" charset="2"/>
              <a:buChar char="Ø"/>
            </a:pPr>
            <a:r>
              <a:rPr lang="en-US" dirty="0"/>
              <a:t>Lively phones sold by Best Buy.</a:t>
            </a:r>
          </a:p>
          <a:p>
            <a:pPr marL="285750" indent="-285750">
              <a:buFont typeface="Wingdings" pitchFamily="2" charset="2"/>
              <a:buChar char="Ø"/>
            </a:pPr>
            <a:endParaRPr lang="en-US" dirty="0"/>
          </a:p>
          <a:p>
            <a:pPr marL="285750" indent="-285750">
              <a:buFont typeface="Wingdings" pitchFamily="2" charset="2"/>
              <a:buChar char="Ø"/>
            </a:pPr>
            <a:r>
              <a:rPr lang="en-US" dirty="0"/>
              <a:t>Assistive Access just introduced in iOS 17.  </a:t>
            </a:r>
          </a:p>
          <a:p>
            <a:pPr marL="285750" indent="-285750">
              <a:buFont typeface="Wingdings" pitchFamily="2" charset="2"/>
              <a:buChar char="Ø"/>
            </a:pPr>
            <a:endParaRPr lang="en-US" dirty="0"/>
          </a:p>
          <a:p>
            <a:pPr marL="285750" indent="-285750">
              <a:buFont typeface="Wingdings" pitchFamily="2" charset="2"/>
              <a:buChar char="Ø"/>
            </a:pPr>
            <a:endParaRPr lang="en-US" dirty="0"/>
          </a:p>
          <a:p>
            <a:pPr marL="285750" indent="-285750">
              <a:buFont typeface="Wingdings" pitchFamily="2" charset="2"/>
              <a:buChar char="Ø"/>
            </a:pPr>
            <a:endParaRPr lang="en-US" dirty="0"/>
          </a:p>
          <a:p>
            <a:pPr marL="285750" indent="-285750">
              <a:buFont typeface="Wingdings" pitchFamily="2" charset="2"/>
              <a:buChar char="Ø"/>
            </a:pPr>
            <a:endParaRPr lang="en-US" dirty="0"/>
          </a:p>
        </p:txBody>
      </p:sp>
      <p:pic>
        <p:nvPicPr>
          <p:cNvPr id="7" name="Picture 6" descr="A screenshot of a phone&#10;&#10;Description automatically generated">
            <a:extLst>
              <a:ext uri="{FF2B5EF4-FFF2-40B4-BE49-F238E27FC236}">
                <a16:creationId xmlns:a16="http://schemas.microsoft.com/office/drawing/2014/main" id="{1D57ACC0-B0E2-E520-E82D-018BB057A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45" y="3000364"/>
            <a:ext cx="8496656" cy="4042824"/>
          </a:xfrm>
          <a:prstGeom prst="rect">
            <a:avLst/>
          </a:prstGeom>
        </p:spPr>
      </p:pic>
    </p:spTree>
    <p:extLst>
      <p:ext uri="{BB962C8B-B14F-4D97-AF65-F5344CB8AC3E}">
        <p14:creationId xmlns:p14="http://schemas.microsoft.com/office/powerpoint/2010/main" val="330856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FB1022-BEBB-8B70-F8D3-8B9342EE7490}"/>
              </a:ext>
            </a:extLst>
          </p:cNvPr>
          <p:cNvSpPr txBox="1"/>
          <p:nvPr/>
        </p:nvSpPr>
        <p:spPr>
          <a:xfrm>
            <a:off x="481036" y="490330"/>
            <a:ext cx="6299773" cy="523220"/>
          </a:xfrm>
          <a:prstGeom prst="rect">
            <a:avLst/>
          </a:prstGeom>
          <a:noFill/>
        </p:spPr>
        <p:txBody>
          <a:bodyPr wrap="square" rtlCol="0">
            <a:spAutoFit/>
          </a:bodyPr>
          <a:lstStyle/>
          <a:p>
            <a:r>
              <a:rPr lang="en-US" sz="2800" dirty="0"/>
              <a:t>RAZ Memory Cell Phone </a:t>
            </a:r>
          </a:p>
        </p:txBody>
      </p:sp>
      <p:sp>
        <p:nvSpPr>
          <p:cNvPr id="4" name="TextBox 3">
            <a:extLst>
              <a:ext uri="{FF2B5EF4-FFF2-40B4-BE49-F238E27FC236}">
                <a16:creationId xmlns:a16="http://schemas.microsoft.com/office/drawing/2014/main" id="{AC98D978-EEAB-C136-A9BE-388EBFFD136B}"/>
              </a:ext>
            </a:extLst>
          </p:cNvPr>
          <p:cNvSpPr txBox="1"/>
          <p:nvPr/>
        </p:nvSpPr>
        <p:spPr>
          <a:xfrm flipH="1">
            <a:off x="481036" y="1355851"/>
            <a:ext cx="6944138" cy="5909310"/>
          </a:xfrm>
          <a:prstGeom prst="rect">
            <a:avLst/>
          </a:prstGeom>
          <a:noFill/>
        </p:spPr>
        <p:txBody>
          <a:bodyPr wrap="square" rtlCol="0">
            <a:spAutoFit/>
          </a:bodyPr>
          <a:lstStyle/>
          <a:p>
            <a:pPr marL="285750" indent="-285750">
              <a:buFont typeface="Wingdings" pitchFamily="2" charset="2"/>
              <a:buChar char="Ø"/>
            </a:pPr>
            <a:r>
              <a:rPr lang="en-US" dirty="0"/>
              <a:t>Designed for people with cognitive decline, especially dementia.</a:t>
            </a:r>
          </a:p>
          <a:p>
            <a:pPr marL="285750" indent="-285750">
              <a:buFont typeface="Wingdings" pitchFamily="2" charset="2"/>
              <a:buChar char="Ø"/>
            </a:pPr>
            <a:endParaRPr lang="en-US" dirty="0"/>
          </a:p>
          <a:p>
            <a:pPr marL="285750" indent="-285750">
              <a:buFont typeface="Wingdings" pitchFamily="2" charset="2"/>
              <a:buChar char="Ø"/>
            </a:pPr>
            <a:r>
              <a:rPr lang="en-US" dirty="0"/>
              <a:t>The phone follows certain principles: 1) simplicity, 2) everything is customizable, and 3) remote manage.</a:t>
            </a:r>
          </a:p>
          <a:p>
            <a:pPr marL="285750" indent="-285750">
              <a:buFont typeface="Wingdings" pitchFamily="2" charset="2"/>
              <a:buChar char="Ø"/>
            </a:pPr>
            <a:endParaRPr lang="en-US" dirty="0"/>
          </a:p>
          <a:p>
            <a:pPr marL="285750" indent="-285750">
              <a:buFont typeface="Wingdings" pitchFamily="2" charset="2"/>
              <a:buChar char="Ø"/>
            </a:pPr>
            <a:r>
              <a:rPr lang="en-US" dirty="0"/>
              <a:t>Solves unique problems experienced by those with dementia so that this population can use a phone for longer and stay connected with family:</a:t>
            </a:r>
          </a:p>
          <a:p>
            <a:pPr marL="285750" indent="-285750">
              <a:buFont typeface="Wingdings" pitchFamily="2" charset="2"/>
              <a:buChar char="Ø"/>
            </a:pPr>
            <a:endParaRPr lang="en-US" dirty="0"/>
          </a:p>
          <a:p>
            <a:pPr marL="742950" lvl="1" indent="-285750">
              <a:buFont typeface="Wingdings" pitchFamily="2" charset="2"/>
              <a:buChar char="Ø"/>
            </a:pPr>
            <a:r>
              <a:rPr lang="en-US" dirty="0"/>
              <a:t>Remembering to Charge</a:t>
            </a:r>
          </a:p>
          <a:p>
            <a:pPr marL="742950" lvl="1" indent="-285750">
              <a:buFont typeface="Wingdings" pitchFamily="2" charset="2"/>
              <a:buChar char="Ø"/>
            </a:pPr>
            <a:r>
              <a:rPr lang="en-US" dirty="0"/>
              <a:t>Vulnerability to fraud</a:t>
            </a:r>
          </a:p>
          <a:p>
            <a:pPr marL="742950" lvl="1" indent="-285750">
              <a:buFont typeface="Wingdings" pitchFamily="2" charset="2"/>
              <a:buChar char="Ø"/>
            </a:pPr>
            <a:r>
              <a:rPr lang="en-US" dirty="0"/>
              <a:t>Repetitive calling to 911</a:t>
            </a:r>
          </a:p>
          <a:p>
            <a:pPr marL="742950" lvl="1" indent="-285750">
              <a:buFont typeface="Wingdings" pitchFamily="2" charset="2"/>
              <a:buChar char="Ø"/>
            </a:pPr>
            <a:r>
              <a:rPr lang="en-US" dirty="0"/>
              <a:t>Calling in the middle of the night</a:t>
            </a:r>
          </a:p>
          <a:p>
            <a:pPr marL="742950" lvl="1" indent="-285750">
              <a:buFont typeface="Wingdings" pitchFamily="2" charset="2"/>
              <a:buChar char="Ø"/>
            </a:pPr>
            <a:r>
              <a:rPr lang="en-US" dirty="0"/>
              <a:t>Lock screen</a:t>
            </a:r>
          </a:p>
          <a:p>
            <a:pPr marL="742950" lvl="1" indent="-285750">
              <a:buFont typeface="Wingdings" pitchFamily="2" charset="2"/>
              <a:buChar char="Ø"/>
            </a:pPr>
            <a:r>
              <a:rPr lang="en-US" dirty="0"/>
              <a:t>Power button</a:t>
            </a:r>
          </a:p>
          <a:p>
            <a:pPr marL="742950" lvl="1" indent="-285750">
              <a:buFont typeface="Wingdings" pitchFamily="2" charset="2"/>
              <a:buChar char="Ø"/>
            </a:pPr>
            <a:endParaRPr lang="en-US" dirty="0"/>
          </a:p>
          <a:p>
            <a:pPr marL="285750" indent="-285750">
              <a:buFont typeface="Wingdings" pitchFamily="2" charset="2"/>
              <a:buChar char="Ø"/>
            </a:pPr>
            <a:r>
              <a:rPr lang="en-US" dirty="0"/>
              <a:t>Simple experience for the senior, including low vision and hand tremor mode.</a:t>
            </a:r>
          </a:p>
          <a:p>
            <a:pPr marL="285750" indent="-285750">
              <a:buFont typeface="Wingdings" pitchFamily="2" charset="2"/>
              <a:buChar char="Ø"/>
            </a:pPr>
            <a:endParaRPr lang="en-US" dirty="0"/>
          </a:p>
          <a:p>
            <a:pPr lvl="1"/>
            <a:endParaRPr lang="en-US" dirty="0"/>
          </a:p>
          <a:p>
            <a:pPr marL="742950" lvl="1" indent="-285750">
              <a:buFont typeface="Wingdings" pitchFamily="2" charset="2"/>
              <a:buChar char="Ø"/>
            </a:pPr>
            <a:endParaRPr lang="en-US" dirty="0"/>
          </a:p>
        </p:txBody>
      </p:sp>
    </p:spTree>
    <p:extLst>
      <p:ext uri="{BB962C8B-B14F-4D97-AF65-F5344CB8AC3E}">
        <p14:creationId xmlns:p14="http://schemas.microsoft.com/office/powerpoint/2010/main" val="429411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879B3F-A116-0301-8EE7-173C97CCCAC5}"/>
              </a:ext>
            </a:extLst>
          </p:cNvPr>
          <p:cNvSpPr txBox="1"/>
          <p:nvPr/>
        </p:nvSpPr>
        <p:spPr>
          <a:xfrm>
            <a:off x="570016" y="427512"/>
            <a:ext cx="5723906" cy="523220"/>
          </a:xfrm>
          <a:prstGeom prst="rect">
            <a:avLst/>
          </a:prstGeom>
          <a:noFill/>
        </p:spPr>
        <p:txBody>
          <a:bodyPr wrap="square" rtlCol="0">
            <a:spAutoFit/>
          </a:bodyPr>
          <a:lstStyle/>
          <a:p>
            <a:r>
              <a:rPr lang="en-US" sz="2800" dirty="0"/>
              <a:t>RAZ Memory Cell Phone – continued</a:t>
            </a:r>
          </a:p>
        </p:txBody>
      </p:sp>
      <p:sp>
        <p:nvSpPr>
          <p:cNvPr id="3" name="TextBox 2">
            <a:extLst>
              <a:ext uri="{FF2B5EF4-FFF2-40B4-BE49-F238E27FC236}">
                <a16:creationId xmlns:a16="http://schemas.microsoft.com/office/drawing/2014/main" id="{99862CA0-1914-8F06-979F-D14DABB981D9}"/>
              </a:ext>
            </a:extLst>
          </p:cNvPr>
          <p:cNvSpPr txBox="1"/>
          <p:nvPr/>
        </p:nvSpPr>
        <p:spPr>
          <a:xfrm>
            <a:off x="570016" y="1235033"/>
            <a:ext cx="6947065" cy="8125301"/>
          </a:xfrm>
          <a:prstGeom prst="rect">
            <a:avLst/>
          </a:prstGeom>
          <a:noFill/>
        </p:spPr>
        <p:txBody>
          <a:bodyPr wrap="square" rtlCol="0">
            <a:spAutoFit/>
          </a:bodyPr>
          <a:lstStyle/>
          <a:p>
            <a:pPr marL="285750" indent="-285750">
              <a:buFont typeface="Wingdings" pitchFamily="2" charset="2"/>
              <a:buChar char="Ø"/>
            </a:pPr>
            <a:r>
              <a:rPr lang="en-US" dirty="0"/>
              <a:t>RAZ Memory Cell Phone from perspective of the caregiver.</a:t>
            </a:r>
          </a:p>
          <a:p>
            <a:pPr marL="285750" indent="-285750">
              <a:buFont typeface="Wingdings" pitchFamily="2" charset="2"/>
              <a:buChar char="Ø"/>
            </a:pPr>
            <a:endParaRPr lang="en-US" dirty="0"/>
          </a:p>
          <a:p>
            <a:pPr marL="742950" lvl="1" indent="-285750">
              <a:buFont typeface="Wingdings" pitchFamily="2" charset="2"/>
              <a:buChar char="Ø"/>
            </a:pPr>
            <a:r>
              <a:rPr lang="en-US" dirty="0"/>
              <a:t>RAZ Care app</a:t>
            </a:r>
          </a:p>
          <a:p>
            <a:pPr marL="742950" lvl="1" indent="-285750">
              <a:buFont typeface="Wingdings" pitchFamily="2" charset="2"/>
              <a:buChar char="Ø"/>
            </a:pPr>
            <a:r>
              <a:rPr lang="en-US" dirty="0"/>
              <a:t>Video calls</a:t>
            </a:r>
          </a:p>
          <a:p>
            <a:pPr marL="742950" lvl="1" indent="-285750">
              <a:buFont typeface="Wingdings" pitchFamily="2" charset="2"/>
              <a:buChar char="Ø"/>
            </a:pPr>
            <a:r>
              <a:rPr lang="en-US" dirty="0"/>
              <a:t>Contacts</a:t>
            </a:r>
          </a:p>
          <a:p>
            <a:pPr marL="742950" lvl="1" indent="-285750">
              <a:buFont typeface="Wingdings" pitchFamily="2" charset="2"/>
              <a:buChar char="Ø"/>
            </a:pPr>
            <a:r>
              <a:rPr lang="en-US" dirty="0"/>
              <a:t>Safety – 911 notification, telephone fraud, GPS location</a:t>
            </a:r>
          </a:p>
          <a:p>
            <a:pPr lvl="1"/>
            <a:r>
              <a:rPr lang="en-US" dirty="0"/>
              <a:t>and tracking </a:t>
            </a:r>
          </a:p>
          <a:p>
            <a:pPr marL="742950" lvl="1" indent="-285750">
              <a:buFont typeface="Wingdings" pitchFamily="2" charset="2"/>
              <a:buChar char="Ø"/>
            </a:pPr>
            <a:r>
              <a:rPr lang="en-US" dirty="0"/>
              <a:t>Auto answer</a:t>
            </a:r>
          </a:p>
          <a:p>
            <a:pPr marL="742950" lvl="1" indent="-285750">
              <a:buFont typeface="Wingdings" pitchFamily="2" charset="2"/>
              <a:buChar char="Ø"/>
            </a:pPr>
            <a:r>
              <a:rPr lang="en-US" dirty="0"/>
              <a:t>Reminders</a:t>
            </a:r>
          </a:p>
          <a:p>
            <a:pPr marL="742950" lvl="1" indent="-285750">
              <a:buFont typeface="Wingdings" pitchFamily="2" charset="2"/>
              <a:buChar char="Ø"/>
            </a:pPr>
            <a:r>
              <a:rPr lang="en-US" dirty="0"/>
              <a:t>Power button</a:t>
            </a:r>
          </a:p>
          <a:p>
            <a:endParaRPr lang="en-US" dirty="0"/>
          </a:p>
          <a:p>
            <a:pPr marL="285750" indent="-285750">
              <a:buFont typeface="Wingdings" pitchFamily="2" charset="2"/>
              <a:buChar char="Ø"/>
            </a:pPr>
            <a:r>
              <a:rPr lang="en-US" dirty="0"/>
              <a:t>Interesting stats showing mission accomplished:</a:t>
            </a:r>
          </a:p>
          <a:p>
            <a:pPr marL="742950" lvl="1" indent="-285750">
              <a:buFont typeface="Wingdings" pitchFamily="2" charset="2"/>
              <a:buChar char="Ø"/>
            </a:pPr>
            <a:r>
              <a:rPr lang="en-US" dirty="0"/>
              <a:t>14% of customers have never used a cell phone before</a:t>
            </a:r>
          </a:p>
          <a:p>
            <a:pPr marL="742950" lvl="1" indent="-285750">
              <a:buFont typeface="Wingdings" pitchFamily="2" charset="2"/>
              <a:buChar char="Ø"/>
            </a:pPr>
            <a:r>
              <a:rPr lang="en-US" dirty="0"/>
              <a:t>25% of customers are over 90</a:t>
            </a:r>
          </a:p>
          <a:p>
            <a:pPr marL="742950" lvl="1" indent="-285750">
              <a:buFont typeface="Wingdings" pitchFamily="2" charset="2"/>
              <a:buChar char="Ø"/>
            </a:pPr>
            <a:r>
              <a:rPr lang="en-US" dirty="0"/>
              <a:t>50% of customers are using at home, supporting aging in </a:t>
            </a:r>
          </a:p>
          <a:p>
            <a:pPr lvl="1"/>
            <a:r>
              <a:rPr lang="en-US" dirty="0"/>
              <a:t>place.    </a:t>
            </a:r>
          </a:p>
          <a:p>
            <a:pPr marL="285750" indent="-285750">
              <a:buFont typeface="Wingdings" pitchFamily="2" charset="2"/>
              <a:buChar char="Ø"/>
            </a:pPr>
            <a:endParaRPr lang="en-US" dirty="0"/>
          </a:p>
          <a:p>
            <a:pPr marL="285750" indent="-285750">
              <a:buFont typeface="Wingdings" pitchFamily="2" charset="2"/>
              <a:buChar char="Ø"/>
            </a:pPr>
            <a:r>
              <a:rPr lang="en-US" dirty="0"/>
              <a:t>Future development and initiatives.</a:t>
            </a:r>
          </a:p>
          <a:p>
            <a:pPr marL="285750" indent="-285750">
              <a:buFont typeface="Wingdings" pitchFamily="2" charset="2"/>
              <a:buChar char="Ø"/>
            </a:pPr>
            <a:endParaRPr lang="en-US" dirty="0"/>
          </a:p>
          <a:p>
            <a:pPr marL="742950" lvl="1" indent="-285750">
              <a:buFont typeface="Wingdings" pitchFamily="2" charset="2"/>
              <a:buChar char="Ø"/>
            </a:pPr>
            <a:r>
              <a:rPr lang="en-US" dirty="0" err="1"/>
              <a:t>Voiceitt</a:t>
            </a:r>
            <a:endParaRPr lang="en-US" dirty="0"/>
          </a:p>
          <a:p>
            <a:pPr marL="742950" lvl="1" indent="-285750">
              <a:buFont typeface="Wingdings" pitchFamily="2" charset="2"/>
              <a:buChar char="Ø"/>
            </a:pPr>
            <a:r>
              <a:rPr lang="en-US" dirty="0"/>
              <a:t>Loneliness alert</a:t>
            </a:r>
          </a:p>
          <a:p>
            <a:pPr marL="742950" lvl="1" indent="-285750">
              <a:buFont typeface="Wingdings" pitchFamily="2" charset="2"/>
              <a:buChar char="Ø"/>
            </a:pPr>
            <a:r>
              <a:rPr lang="en-US" dirty="0"/>
              <a:t>Offer additional features, such as text messaging and a photo album, in a dementia friendly way.     </a:t>
            </a:r>
          </a:p>
          <a:p>
            <a:pPr lvl="1"/>
            <a:endParaRPr lang="en-US" dirty="0"/>
          </a:p>
          <a:p>
            <a:pPr marL="285750" indent="-285750">
              <a:buFont typeface="Wingdings" pitchFamily="2" charset="2"/>
              <a:buChar char="Ø"/>
            </a:pPr>
            <a:endParaRPr lang="en-US" dirty="0"/>
          </a:p>
          <a:p>
            <a:pPr marL="742950" lvl="1" indent="-285750">
              <a:buFont typeface="Wingdings" pitchFamily="2" charset="2"/>
              <a:buChar char="Ø"/>
            </a:pPr>
            <a:endParaRPr lang="en-US" dirty="0"/>
          </a:p>
          <a:p>
            <a:pPr marL="742950" lvl="1" indent="-285750">
              <a:buFont typeface="Wingdings" pitchFamily="2" charset="2"/>
              <a:buChar char="Ø"/>
            </a:pPr>
            <a:endParaRPr lang="en-US" dirty="0"/>
          </a:p>
          <a:p>
            <a:pPr marL="742950" lvl="1" indent="-285750">
              <a:buFont typeface="Wingdings" pitchFamily="2" charset="2"/>
              <a:buChar char="Ø"/>
            </a:pPr>
            <a:endParaRPr lang="en-US" dirty="0"/>
          </a:p>
        </p:txBody>
      </p:sp>
      <p:pic>
        <p:nvPicPr>
          <p:cNvPr id="5" name="Picture 4">
            <a:extLst>
              <a:ext uri="{FF2B5EF4-FFF2-40B4-BE49-F238E27FC236}">
                <a16:creationId xmlns:a16="http://schemas.microsoft.com/office/drawing/2014/main" id="{6A972F1A-F01A-68DB-62EF-10C234595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587" y="1073425"/>
            <a:ext cx="3281813" cy="4293705"/>
          </a:xfrm>
          <a:prstGeom prst="rect">
            <a:avLst/>
          </a:prstGeom>
        </p:spPr>
      </p:pic>
    </p:spTree>
    <p:extLst>
      <p:ext uri="{BB962C8B-B14F-4D97-AF65-F5344CB8AC3E}">
        <p14:creationId xmlns:p14="http://schemas.microsoft.com/office/powerpoint/2010/main" val="404824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593A645-D4AB-9FCA-15AE-4A52850F4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526" y="4501046"/>
            <a:ext cx="3581400" cy="17653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EE5B90D-1463-F187-DE55-5B96D5AC5FAF}"/>
              </a:ext>
            </a:extLst>
          </p:cNvPr>
          <p:cNvSpPr>
            <a:spLocks noGrp="1"/>
          </p:cNvSpPr>
          <p:nvPr>
            <p:ph type="ctrTitle"/>
          </p:nvPr>
        </p:nvSpPr>
        <p:spPr>
          <a:xfrm>
            <a:off x="484094" y="675861"/>
            <a:ext cx="9426388" cy="3302097"/>
          </a:xfrm>
        </p:spPr>
        <p:txBody>
          <a:bodyPr>
            <a:normAutofit fontScale="90000"/>
          </a:bodyPr>
          <a:lstStyle/>
          <a:p>
            <a:pPr algn="l"/>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3600" dirty="0"/>
              <a:t>Presentation by</a:t>
            </a:r>
            <a:br>
              <a:rPr lang="en-US" sz="3600" dirty="0"/>
            </a:br>
            <a:r>
              <a:rPr lang="en-US" sz="3600" dirty="0"/>
              <a:t>Robert Felgar, CEO, </a:t>
            </a:r>
            <a:r>
              <a:rPr lang="en-US" sz="3600" dirty="0" err="1"/>
              <a:t>robert@razmobility.com</a:t>
            </a:r>
            <a:br>
              <a:rPr lang="en-US" sz="3600" dirty="0"/>
            </a:br>
            <a:r>
              <a:rPr lang="en-US" sz="3600" dirty="0" err="1"/>
              <a:t>Nermin</a:t>
            </a:r>
            <a:r>
              <a:rPr lang="en-US" sz="3600" dirty="0"/>
              <a:t> </a:t>
            </a:r>
            <a:r>
              <a:rPr lang="en-US" sz="3600" dirty="0" err="1"/>
              <a:t>Selimic</a:t>
            </a:r>
            <a:r>
              <a:rPr lang="en-US" sz="3600" dirty="0"/>
              <a:t>, COO, </a:t>
            </a:r>
            <a:r>
              <a:rPr lang="en-US" sz="3600" dirty="0" err="1"/>
              <a:t>nermin.selimic@razmobility.com</a:t>
            </a:r>
            <a:br>
              <a:rPr lang="en-US" dirty="0"/>
            </a:br>
            <a:r>
              <a:rPr lang="en-US" dirty="0"/>
              <a:t> </a:t>
            </a:r>
          </a:p>
        </p:txBody>
      </p:sp>
    </p:spTree>
    <p:extLst>
      <p:ext uri="{BB962C8B-B14F-4D97-AF65-F5344CB8AC3E}">
        <p14:creationId xmlns:p14="http://schemas.microsoft.com/office/powerpoint/2010/main" val="2549648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23840</TotalTime>
  <Words>596</Words>
  <Application>Microsoft Macintosh PowerPoint</Application>
  <PresentationFormat>Custom</PresentationFormat>
  <Paragraphs>79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        Case study: Assistive  Technology to Help Seniors with Dementia Stay Connected with Family   </vt:lpstr>
      <vt:lpstr>PowerPoint Presentation</vt:lpstr>
      <vt:lpstr>PowerPoint Presentation</vt:lpstr>
      <vt:lpstr>PowerPoint Presentation</vt:lpstr>
      <vt:lpstr>PowerPoint Presentation</vt:lpstr>
      <vt:lpstr>PowerPoint Presentation</vt:lpstr>
      <vt:lpstr>           Presentation by Robert Felgar, CEO, robert@razmobility.com Nermin Selimic, COO, nermin.selimic@razmobility.com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Nermin Selimic</dc:creator>
  <cp:lastModifiedBy>Robert Felgar</cp:lastModifiedBy>
  <cp:revision>502</cp:revision>
  <cp:lastPrinted>2023-10-03T21:41:54Z</cp:lastPrinted>
  <dcterms:created xsi:type="dcterms:W3CDTF">2016-10-13T17:38:08Z</dcterms:created>
  <dcterms:modified xsi:type="dcterms:W3CDTF">2023-10-10T19:01:01Z</dcterms:modified>
</cp:coreProperties>
</file>