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  <p:sldMasterId id="2147483744" r:id="rId6"/>
  </p:sldMasterIdLst>
  <p:notesMasterIdLst>
    <p:notesMasterId r:id="rId14"/>
  </p:notesMasterIdLst>
  <p:sldIdLst>
    <p:sldId id="256" r:id="rId7"/>
    <p:sldId id="265" r:id="rId8"/>
    <p:sldId id="266" r:id="rId9"/>
    <p:sldId id="259" r:id="rId10"/>
    <p:sldId id="260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982C97-67E9-4394-BA5E-C1A3C5EA6F5A}">
          <p14:sldIdLst>
            <p14:sldId id="256"/>
            <p14:sldId id="265"/>
            <p14:sldId id="266"/>
            <p14:sldId id="259"/>
            <p14:sldId id="260"/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573"/>
    <a:srgbClr val="8BA7CB"/>
    <a:srgbClr val="96C2B5"/>
    <a:srgbClr val="D87EA7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notesViewPr>
    <p:cSldViewPr snapToGrid="0">
      <p:cViewPr>
        <p:scale>
          <a:sx n="130" d="100"/>
          <a:sy n="130" d="100"/>
        </p:scale>
        <p:origin x="987" y="-7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>
                <a:solidFill>
                  <a:srgbClr val="D17573"/>
                </a:solidFill>
                <a:latin typeface="+mn-lt"/>
              </a:rPr>
              <a:t>Number of Middle-Income</a:t>
            </a:r>
            <a:r>
              <a:rPr lang="en-US" sz="1800" b="1" baseline="0" dirty="0">
                <a:solidFill>
                  <a:srgbClr val="D17573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D17573"/>
                </a:solidFill>
                <a:latin typeface="+mn-lt"/>
              </a:rPr>
              <a:t>Seniors by Age </a:t>
            </a:r>
            <a:br>
              <a:rPr lang="en-US" sz="1800" b="1" dirty="0">
                <a:solidFill>
                  <a:srgbClr val="D17573"/>
                </a:solidFill>
                <a:latin typeface="+mn-lt"/>
              </a:rPr>
            </a:br>
            <a:r>
              <a:rPr lang="en-US" sz="1800" b="1" i="0" u="none" strike="noStrike" baseline="0" dirty="0">
                <a:solidFill>
                  <a:srgbClr val="D17573"/>
                </a:solidFill>
                <a:effectLst/>
                <a:latin typeface="+mn-lt"/>
              </a:rPr>
              <a:t>2018 v 2033</a:t>
            </a:r>
            <a:endParaRPr lang="en-US" sz="1800" b="1" dirty="0">
              <a:solidFill>
                <a:srgbClr val="D17573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5164591422451179"/>
          <c:y val="7.97340690911404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53535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955016221059672E-2"/>
          <c:y val="0.17877623033742421"/>
          <c:w val="0.90751782093634492"/>
          <c:h val="0.7926233775095646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Sheet1!$A$12</c:f>
              <c:strCache>
                <c:ptCount val="1"/>
                <c:pt idx="0">
                  <c:v>Age 75-84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Sheet1!$B$10:$C$10</c:f>
              <c:numCache>
                <c:formatCode>General</c:formatCode>
                <c:ptCount val="2"/>
                <c:pt idx="0">
                  <c:v>2018</c:v>
                </c:pt>
                <c:pt idx="1">
                  <c:v>2033</c:v>
                </c:pt>
              </c:numCache>
            </c:numRef>
          </c:cat>
          <c:val>
            <c:numRef>
              <c:f>Sheet1!$B$12:$C$12</c:f>
              <c:numCache>
                <c:formatCode>General</c:formatCode>
                <c:ptCount val="2"/>
                <c:pt idx="0">
                  <c:v>6.1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0-4029-A768-8F52D1937B73}"/>
            </c:ext>
          </c:extLst>
        </c:ser>
        <c:ser>
          <c:idx val="2"/>
          <c:order val="1"/>
          <c:tx>
            <c:strRef>
              <c:f>Sheet1!$A$13</c:f>
              <c:strCache>
                <c:ptCount val="1"/>
                <c:pt idx="0">
                  <c:v>Age 85+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Sheet1!$B$10:$C$10</c:f>
              <c:numCache>
                <c:formatCode>General</c:formatCode>
                <c:ptCount val="2"/>
                <c:pt idx="0">
                  <c:v>2018</c:v>
                </c:pt>
                <c:pt idx="1">
                  <c:v>2033</c:v>
                </c:pt>
              </c:numCache>
            </c:numRef>
          </c:cat>
          <c:val>
            <c:numRef>
              <c:f>Sheet1!$B$13:$C$13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E0-4029-A768-8F52D1937B73}"/>
            </c:ext>
          </c:extLst>
        </c:ser>
        <c:ser>
          <c:idx val="0"/>
          <c:order val="2"/>
          <c:tx>
            <c:strRef>
              <c:f>Sheet1!$A$11</c:f>
              <c:strCache>
                <c:ptCount val="1"/>
                <c:pt idx="0">
                  <c:v>All Seniors 75+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5E7EA9-663E-422F-81D1-ECB9C12C37D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M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95429205208737"/>
                      <c:h val="7.89840286058499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3CB-4531-AD51-B1419F8392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B6034A-1C46-4533-A5A3-7799F1BF33C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M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80901222593129"/>
                      <c:h val="7.89840286058499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CB-4531-AD51-B1419F839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535353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Sheet1!$B$10:$C$10</c:f>
              <c:numCache>
                <c:formatCode>General</c:formatCode>
                <c:ptCount val="2"/>
                <c:pt idx="0">
                  <c:v>2018</c:v>
                </c:pt>
                <c:pt idx="1">
                  <c:v>2033</c:v>
                </c:pt>
              </c:numCache>
            </c:numRef>
          </c:cat>
          <c:val>
            <c:numRef>
              <c:f>Sheet1!$B$11:$C$11</c:f>
              <c:numCache>
                <c:formatCode>General</c:formatCode>
                <c:ptCount val="2"/>
                <c:pt idx="0">
                  <c:v>8.4</c:v>
                </c:pt>
                <c:pt idx="1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E0-4029-A768-8F52D1937B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11381344"/>
        <c:axId val="1011370528"/>
      </c:barChart>
      <c:catAx>
        <c:axId val="10113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1370528"/>
        <c:crosses val="autoZero"/>
        <c:auto val="1"/>
        <c:lblAlgn val="ctr"/>
        <c:lblOffset val="100"/>
        <c:noMultiLvlLbl val="0"/>
      </c:catAx>
      <c:valAx>
        <c:axId val="1011370528"/>
        <c:scaling>
          <c:orientation val="minMax"/>
          <c:max val="17"/>
        </c:scaling>
        <c:delete val="1"/>
        <c:axPos val="l"/>
        <c:numFmt formatCode="General" sourceLinked="1"/>
        <c:majorTickMark val="out"/>
        <c:minorTickMark val="none"/>
        <c:tickLblPos val="nextTo"/>
        <c:crossAx val="10113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0.01744</cdr:x>
      <cdr:y>0.7672</cdr:y>
    </cdr:from>
    <cdr:to>
      <cdr:x>0.18382</cdr:x>
      <cdr:y>0.90731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057273-BB2A-4B12-ABA8-D429260B3BFF}"/>
            </a:ext>
          </a:extLst>
        </cdr:cNvPr>
        <cdr:cNvSpPr txBox="1"/>
      </cdr:nvSpPr>
      <cdr:spPr>
        <a:xfrm xmlns:a="http://schemas.openxmlformats.org/drawingml/2006/main">
          <a:off x="96475" y="2968230"/>
          <a:ext cx="920630" cy="542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b="1" dirty="0">
              <a:solidFill>
                <a:srgbClr val="535353"/>
              </a:solidFill>
              <a:cs typeface="Arial" panose="020B0604020202020204" pitchFamily="34" charset="0"/>
            </a:rPr>
            <a:t>Ages </a:t>
          </a:r>
        </a:p>
        <a:p xmlns:a="http://schemas.openxmlformats.org/drawingml/2006/main">
          <a:pPr algn="r"/>
          <a:r>
            <a:rPr lang="en-US" sz="1400" b="1" dirty="0">
              <a:solidFill>
                <a:srgbClr val="535353"/>
              </a:solidFill>
              <a:cs typeface="Arial" panose="020B0604020202020204" pitchFamily="34" charset="0"/>
            </a:rPr>
            <a:t>75-84</a:t>
          </a:r>
        </a:p>
      </cdr:txBody>
    </cdr:sp>
  </cdr:relSizeAnchor>
  <cdr:relSizeAnchor xmlns:cdr="http://schemas.openxmlformats.org/drawingml/2006/chartDrawing">
    <cdr:from>
      <cdr:x>0.03411</cdr:x>
      <cdr:y>0.57994</cdr:y>
    </cdr:from>
    <cdr:to>
      <cdr:x>0.1748</cdr:x>
      <cdr:y>0.70982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D010FEF-0D22-4326-964F-943794A890AA}"/>
            </a:ext>
          </a:extLst>
        </cdr:cNvPr>
        <cdr:cNvSpPr txBox="1"/>
      </cdr:nvSpPr>
      <cdr:spPr>
        <a:xfrm xmlns:a="http://schemas.openxmlformats.org/drawingml/2006/main">
          <a:off x="188755" y="2243715"/>
          <a:ext cx="778482" cy="502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>
              <a:solidFill>
                <a:srgbClr val="535353"/>
              </a:solidFill>
              <a:cs typeface="Arial" panose="020B0604020202020204" pitchFamily="34" charset="0"/>
            </a:rPr>
            <a:t>Ages 85+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38:49.826"/>
    </inkml:context>
    <inkml:brush xml:id="br0">
      <inkml:brushProperty name="width" value="0.19403" units="cm"/>
      <inkml:brushProperty name="height" value="0.19403" units="cm"/>
      <inkml:brushProperty name="color" value="#D17573"/>
    </inkml:brush>
  </inkml:definitions>
  <inkml:trace contextRef="#ctx0" brushRef="#br0">10 1293 24575,'-3'19'0,"1"-4"0,1-10 0,0 0 0,0 2 0,1-2 0,-1 0 0,1 2 0,0-2 0,1 7 0,0-12 0,-1 0 0,0 1 0,0-1 0,0 0 0,0 1 0,0-1 0,0 0 0,0 1 0,0-1 0,1 0 0,-1 0 0,0 1 0,1-1 0,-1 0 0,0 0 0,1 0 0,-1 0 0,0 0 0,0 0 0,0 0 0,0 0 0,1 0 0,-1 0 0,0 0 0,1 0 0,-1 0 0,2 0 0,-2 0 0,0 0 0,0 0 0,0 0 0,0 0 0,1 0 0,-1 0 0,0 0 0,1 0 0,-1 0 0,1 0 0,-1 0 0,0 0 0,0 0 0,0-1 0,0 1 0,1 0 0,14-13 0,1-5 0,0-1 0,-2 0 0,17-30 0,-29 46 0,358-656-640,-282 503 573,-22 53 120,109-239 483,-166 393-418,-41 634-118,14-262 0,-50 328 0,1-144 0,72-551 0,5 98 0,1-135 0,1 0 0,2 1 0,-1-1 0,3 2 0,-1-3 0,1 1 0,2-1 0,13 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38:50.527"/>
    </inkml:context>
    <inkml:brush xml:id="br0">
      <inkml:brushProperty name="width" value="0.19403" units="cm"/>
      <inkml:brushProperty name="height" value="0.19403" units="cm"/>
      <inkml:brushProperty name="color" value="#D17573"/>
    </inkml:brush>
  </inkml:definitions>
  <inkml:trace contextRef="#ctx0" brushRef="#br0">6 437 24575,'0'0'0,"-6"1"0,7-1 0,14 1 0,765-116-336,-6-41 0,-555 105 319,318-59 146,-512 107-263,-2 1 0,0 1 0,1 1-1,0 1 1,32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38:51.197"/>
    </inkml:context>
    <inkml:brush xml:id="br0">
      <inkml:brushProperty name="width" value="0.19403" units="cm"/>
      <inkml:brushProperty name="height" value="0.19403" units="cm"/>
      <inkml:brushProperty name="color" value="#D17573"/>
    </inkml:brush>
  </inkml:definitions>
  <inkml:trace contextRef="#ctx0" brushRef="#br0">4394 1 24575,'-11'16'0,"-313"433"-2,189-274-160,-41 61-657,-32 53-164,-27 47 0,-21 44 0,-19 34 0,-1733 2779-5898,1809-2861 5924,32-57 405,35-58 1099,-119 175 1729,239-370-1239,8-13 217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38:51.728"/>
    </inkml:context>
    <inkml:brush xml:id="br0">
      <inkml:brushProperty name="width" value="0.19403" units="cm"/>
      <inkml:brushProperty name="height" value="0.19403" units="cm"/>
      <inkml:brushProperty name="color" value="#D17573"/>
    </inkml:brush>
  </inkml:definitions>
  <inkml:trace contextRef="#ctx0" brushRef="#br0">0 562 24575,'5'1'0,"13"2"0,2-1 0,-2-2 0,0 0 0,34-7 0,-37 6 0,70-12 0,0-3 0,-2-4 0,139-52 0,231-127 0,-448 196-26,151-78 175,-131 67-446,-1-2-1,-1 0 0,-1-1 1,23-24-1,0-10-6528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38:52.244"/>
    </inkml:context>
    <inkml:brush xml:id="br0">
      <inkml:brushProperty name="width" value="0.19403" units="cm"/>
      <inkml:brushProperty name="height" value="0.19403" units="cm"/>
      <inkml:brushProperty name="color" value="#D17573"/>
    </inkml:brush>
  </inkml:definitions>
  <inkml:trace contextRef="#ctx0" brushRef="#br0">1718 0 24575,'0'4'0,"-1"1"0,0-2 0,0 1 0,0-1 0,0 1 0,-1 1 0,0-2 0,-3 5 0,-2 7 0,-26 72 0,33-86 0,-1 1 0,1-1 0,-1-1 0,1 1 0,-1 0 0,1 0 0,0-1 0,0 2 0,0-1 0,0 0 0,0-1 0,0 1 0,0 1 0,0-2 0,0 1 0,0 0 0,0 0 0,1-1 0,-1 3 0,0-2 0,1-1 0,-1 1 0,1 0 0,-1 0 0,0 0 0,1-1 0,0 1 0,-1 0 0,1 0 0,0-1 0,-1 0 0,1 1 0,0 0 0,0-1 0,-1 1 0,1-1 0,0 0 0,0 1 0,6 1 0,-2-1 0,1 1 0,-1-1 0,0 0 0,12-1 0,158-2 0,-46-3 0,22 8-372,187 25 0,-241-13 353,-3 4 0,1 5 0,93 34-1,-161-48 20,-3 0 0,2 1 0,-2 2 0,40 26 0,-61-37 0,0 1 0,1-1 0,-1 0 0,0 3 0,-1-2 0,1 0 0,-1 0 0,1 0 0,0 1 0,-1 0 0,0-1 0,-1 1 0,1 0 0,-1 0 0,0 0 0,1 6 0,-2-5 0,1-1 0,-2 2 0,1-1 0,-1-1 0,1 0 0,-1 2 0,0-2 0,0 1 0,-1-1 0,1 1 0,-1-1 0,-3 7 0,-8 7 0,0 0 0,-1-1 0,-1-1 1,-1 1-1,-20 15 0,-34 27-41,-95 62 1,-94 43-614,258-164 650,-630 368-849,-26-43-695,449-243 1360,-1-10-1,-5-8 1,-230 37 0,232-64-3290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74EA-218C-4BA5-84EA-2D83CED14B1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FF865-C5C0-4B96-AAC7-F09D4494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FF865-C5C0-4B96-AAC7-F09D44949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FF865-C5C0-4B96-AAC7-F09D449493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FF865-C5C0-4B96-AAC7-F09D449493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FF865-C5C0-4B96-AAC7-F09D449493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3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FF865-C5C0-4B96-AAC7-F09D449493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FF865-C5C0-4B96-AAC7-F09D449493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FF865-C5C0-4B96-AAC7-F09D449493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611A73-D1F3-C2F0-5099-E57BF84A6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0" y="-25400"/>
            <a:ext cx="12750800" cy="69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8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44A2-5295-CD09-1B8F-BE0F4FC5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3CA5C-8142-1888-5E67-0F7EED41B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C54C7-ADDC-4CF6-A31B-9992C4C6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E960-F881-8EBA-2E1C-18547AC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991DA-9482-AABA-5E58-E62C3811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027D2-9EEC-F8F9-F5EF-7E0E98C7D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6A79A-7224-3634-D593-D261D1F47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6DBD-4384-E6AB-D085-2C1EF58F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AD28-F187-60A3-0C71-156C133F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C3408-5802-D61E-BB0E-455832C1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9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ED43-4520-8726-E503-C9DC6634B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B9BA1-4B29-B8E6-F049-181066C7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1BB72-28EF-E1E4-832F-49C8322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A43DB-1257-5FEE-3081-66D53F26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5290B-80C3-4752-E429-6B7384E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ABA7B-13F4-E1B4-A82B-5E57D30C0C48}"/>
              </a:ext>
            </a:extLst>
          </p:cNvPr>
          <p:cNvSpPr txBox="1"/>
          <p:nvPr userDrawn="1"/>
        </p:nvSpPr>
        <p:spPr>
          <a:xfrm>
            <a:off x="7442200" y="546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9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72E9-1F38-55A8-3123-A8E9A1BD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4E33-8BA7-7E63-1578-96B8802AC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FC85-8D69-A734-650C-81CFFA5E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E1D68-1177-EA25-03DE-26EA2FE9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347C8-384C-24CA-756A-64AD2B31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2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30C0-1403-A336-033D-DF35E062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A6F75-6C4B-6995-4660-21BE50EB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7DEF-4899-283A-FD76-7163B286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08766-C38E-081F-84D8-972A940C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D4B1E-EEF4-A93F-AD1B-0494DC07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5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4831-4194-2806-1149-1CE8C9A3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7D3C-A24E-A1AC-5F95-33109DAD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33012-F212-A898-7A93-9EAF70F2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E9A45-F77A-91BC-59F8-77EB581E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D2F8A-578E-9814-6DD3-BE8B9B7D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025B7-BA07-6A05-6BB3-604AA4AE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6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D85E-DC52-8ABE-AB79-D9866CDD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B6EF0-FE6B-8D11-F77F-89B595FF1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97885-0AD3-DA3D-B913-2282FFF2E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856B3-B4C1-64C5-B4DD-129352880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492CF-2415-806B-8FD2-1CC7BAF56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2AADF-B628-813E-E5E5-3FF20BFD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4D622-E0A2-AE36-2A0A-AB7D220A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9EBB7-F5E9-14EB-A157-15951293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7CA0-8F5F-79F5-19F8-D907C1B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E5B8B-190B-A29E-7C42-E2C3D5E5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D5EF7-8D64-E14F-9129-0CBDC53F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B02AE-4890-7B12-0C8D-5CA9E5EE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80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A5E3F-26A2-6272-F17F-18EDC927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65947-6F6E-7D22-0429-B93D2536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7266C-929A-FE10-9B27-B9B0E470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2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AAF2-3624-E844-192A-182ED4DC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C0B88-0F8F-623D-1707-C6DBB149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1E758-C788-6ABD-F32B-4D0D4B0CC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565C7-E947-0C63-9EEC-D5EC8C7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E82A0-5CF5-C50A-27E4-C8376843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D711C-4F8E-905F-E1D6-CC1002AD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72E9-1F38-55A8-3123-A8E9A1BD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4E33-8BA7-7E63-1578-96B8802AC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FC85-8D69-A734-650C-81CFFA5E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E1D68-1177-EA25-03DE-26EA2FE9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347C8-384C-24CA-756A-64AD2B31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87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0C1F-6295-4F4D-2FA4-03205D42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63FD2-B315-D498-8189-F8FE9824B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EBE25-A02D-7C9D-B1C8-079E27B5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3139C-D90C-E3CA-5D6F-03E6ADC3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EB404-B894-36E6-B30B-C0563874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BA85C-7D76-F3BF-CB98-4D3DC0CA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44A2-5295-CD09-1B8F-BE0F4FC5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3CA5C-8142-1888-5E67-0F7EED41B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C54C7-ADDC-4CF6-A31B-9992C4C6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E960-F881-8EBA-2E1C-18547AC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991DA-9482-AABA-5E58-E62C3811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06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027D2-9EEC-F8F9-F5EF-7E0E98C7D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6A79A-7224-3634-D593-D261D1F47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6DBD-4384-E6AB-D085-2C1EF58F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AD28-F187-60A3-0C71-156C133F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C3408-5802-D61E-BB0E-455832C1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3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ED43-4520-8726-E503-C9DC6634B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B9BA1-4B29-B8E6-F049-181066C7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1BB72-28EF-E1E4-832F-49C8322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A43DB-1257-5FEE-3081-66D53F26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5290B-80C3-4752-E429-6B7384E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36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72E9-1F38-55A8-3123-A8E9A1BD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4E33-8BA7-7E63-1578-96B8802AC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FC85-8D69-A734-650C-81CFFA5E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E1D68-1177-EA25-03DE-26EA2FE9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347C8-384C-24CA-756A-64AD2B31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7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30C0-1403-A336-033D-DF35E062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A6F75-6C4B-6995-4660-21BE50EB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7DEF-4899-283A-FD76-7163B286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08766-C38E-081F-84D8-972A940C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D4B1E-EEF4-A93F-AD1B-0494DC07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3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4831-4194-2806-1149-1CE8C9A3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7D3C-A24E-A1AC-5F95-33109DAD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33012-F212-A898-7A93-9EAF70F2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E9A45-F77A-91BC-59F8-77EB581E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D2F8A-578E-9814-6DD3-BE8B9B7D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025B7-BA07-6A05-6BB3-604AA4AE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8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D85E-DC52-8ABE-AB79-D9866CDD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B6EF0-FE6B-8D11-F77F-89B595FF1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97885-0AD3-DA3D-B913-2282FFF2E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856B3-B4C1-64C5-B4DD-129352880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492CF-2415-806B-8FD2-1CC7BAF56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2AADF-B628-813E-E5E5-3FF20BFD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4D622-E0A2-AE36-2A0A-AB7D220A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9EBB7-F5E9-14EB-A157-15951293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37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7CA0-8F5F-79F5-19F8-D907C1B5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E5B8B-190B-A29E-7C42-E2C3D5E5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D5EF7-8D64-E14F-9129-0CBDC53F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B02AE-4890-7B12-0C8D-5CA9E5EE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2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A5E3F-26A2-6272-F17F-18EDC927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65947-6F6E-7D22-0429-B93D2536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7266C-929A-FE10-9B27-B9B0E470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1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30C0-1403-A336-033D-DF35E062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A6F75-6C4B-6995-4660-21BE50EB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7DEF-4899-283A-FD76-7163B286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08766-C38E-081F-84D8-972A940C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D4B1E-EEF4-A93F-AD1B-0494DC07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8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AAF2-3624-E844-192A-182ED4DC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C0B88-0F8F-623D-1707-C6DBB149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1E758-C788-6ABD-F32B-4D0D4B0CC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565C7-E947-0C63-9EEC-D5EC8C7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E82A0-5CF5-C50A-27E4-C8376843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D711C-4F8E-905F-E1D6-CC1002AD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2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0C1F-6295-4F4D-2FA4-03205D42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63FD2-B315-D498-8189-F8FE9824B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EBE25-A02D-7C9D-B1C8-079E27B5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3139C-D90C-E3CA-5D6F-03E6ADC3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EB404-B894-36E6-B30B-C0563874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BA85C-7D76-F3BF-CB98-4D3DC0CA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34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44A2-5295-CD09-1B8F-BE0F4FC5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3CA5C-8142-1888-5E67-0F7EED41B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C54C7-ADDC-4CF6-A31B-9992C4C6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E960-F881-8EBA-2E1C-18547AC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991DA-9482-AABA-5E58-E62C3811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7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027D2-9EEC-F8F9-F5EF-7E0E98C7D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6A79A-7224-3634-D593-D261D1F47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6DBD-4384-E6AB-D085-2C1EF58F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AD28-F187-60A3-0C71-156C133F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C3408-5802-D61E-BB0E-455832C1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4831-4194-2806-1149-1CE8C9A3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7D3C-A24E-A1AC-5F95-33109DAD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33012-F212-A898-7A93-9EAF70F2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E9A45-F77A-91BC-59F8-77EB581E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D2F8A-578E-9814-6DD3-BE8B9B7D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025B7-BA07-6A05-6BB3-604AA4AE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D85E-DC52-8ABE-AB79-D9866CDD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B6EF0-FE6B-8D11-F77F-89B595FF1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97885-0AD3-DA3D-B913-2282FFF2E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856B3-B4C1-64C5-B4DD-129352880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492CF-2415-806B-8FD2-1CC7BAF56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2AADF-B628-813E-E5E5-3FF20BFD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4D622-E0A2-AE36-2A0A-AB7D220A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9EBB7-F5E9-14EB-A157-15951293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0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7CA0-8F5F-79F5-19F8-D907C1B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E5B8B-190B-A29E-7C42-E2C3D5E5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D5EF7-8D64-E14F-9129-0CBDC53F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B02AE-4890-7B12-0C8D-5CA9E5EE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9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A5E3F-26A2-6272-F17F-18EDC927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65947-6F6E-7D22-0429-B93D2536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7266C-929A-FE10-9B27-B9B0E470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9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AAF2-3624-E844-192A-182ED4DC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C0B88-0F8F-623D-1707-C6DBB149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1E758-C788-6ABD-F32B-4D0D4B0CC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565C7-E947-0C63-9EEC-D5EC8C7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E82A0-5CF5-C50A-27E4-C8376843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D711C-4F8E-905F-E1D6-CC1002AD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0C1F-6295-4F4D-2FA4-03205D42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63FD2-B315-D498-8189-F8FE9824B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EBE25-A02D-7C9D-B1C8-079E27B5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3139C-D90C-E3CA-5D6F-03E6ADC3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EB404-B894-36E6-B30B-C0563874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BA85C-7D76-F3BF-CB98-4D3DC0CA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97EE6-7BF2-35DF-8A1C-6325E270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1BFCD-B539-1DED-1DD3-F5B60A3F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755C-BB88-AE41-E511-1D9B66DB4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8707-A95A-743B-EACF-2FE217964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6F32-84A1-59BC-3BDE-81B90D20B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97EE6-7BF2-35DF-8A1C-6325E270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1BFCD-B539-1DED-1DD3-F5B60A3F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755C-BB88-AE41-E511-1D9B66DB4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0A20-BEF3-4AF3-B5E6-0411BD82F84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8707-A95A-743B-EACF-2FE217964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6F32-84A1-59BC-3BDE-81B90D20B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0566-BF25-4416-9F96-37D5FC6B4F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741B3-66C4-96F1-0E8D-48F8F228FE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0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314D0C-8975-7621-CE7B-B17B0ADB1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685" r="2685" b="2265"/>
          <a:stretch/>
        </p:blipFill>
        <p:spPr>
          <a:xfrm rot="16200000">
            <a:off x="-1427921" y="1427920"/>
            <a:ext cx="6858002" cy="40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5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cid:image002.jpg@01D9E199.D825286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BF1E-5618-CF67-0864-08229440D9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8765" y="1782172"/>
            <a:ext cx="7741777" cy="1138734"/>
          </a:xfrm>
        </p:spPr>
        <p:txBody>
          <a:bodyPr anchor="ctr"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SCORECARDS </a:t>
            </a:r>
            <a:r>
              <a:rPr lang="en-US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7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BOTTOM LINES</a:t>
            </a:r>
            <a:br>
              <a:rPr lang="en-US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1ACD6-4CA1-B97D-8DC7-F0BD9F529D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97835" y="3419128"/>
            <a:ext cx="6081699" cy="6519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400" b="1" i="1" dirty="0">
                <a:solidFill>
                  <a:schemeClr val="bg1"/>
                </a:solidFill>
                <a:latin typeface="+mj-lt"/>
              </a:rPr>
              <a:t>5 Story Ideas </a:t>
            </a:r>
            <a:br>
              <a:rPr lang="en-US" sz="4400" i="1" dirty="0">
                <a:solidFill>
                  <a:schemeClr val="bg1"/>
                </a:solidFill>
                <a:latin typeface="+mj-lt"/>
              </a:rPr>
            </a:br>
            <a:r>
              <a:rPr lang="en-US" sz="4400" i="1" dirty="0">
                <a:solidFill>
                  <a:schemeClr val="bg1"/>
                </a:solidFill>
                <a:latin typeface="+mj-lt"/>
              </a:rPr>
              <a:t>Worth Considering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CD21D-881A-AFF3-68EF-7988AA10D09C}"/>
              </a:ext>
            </a:extLst>
          </p:cNvPr>
          <p:cNvSpPr txBox="1"/>
          <p:nvPr/>
        </p:nvSpPr>
        <p:spPr>
          <a:xfrm>
            <a:off x="788765" y="5262326"/>
            <a:ext cx="6324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Sarita Mohanty, MD, MPH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President and CEO, The SCAN Foundation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October 4, 2023 | Washington, D.C.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BF0CA-B8AD-1D3F-2EC3-4F5D22444485}"/>
              </a:ext>
            </a:extLst>
          </p:cNvPr>
          <p:cNvSpPr/>
          <p:nvPr/>
        </p:nvSpPr>
        <p:spPr>
          <a:xfrm>
            <a:off x="897835" y="2873971"/>
            <a:ext cx="5794513" cy="4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803350C-9141-8FD9-5571-B49020F8F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568" y="5751569"/>
            <a:ext cx="2177985" cy="8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F23F-2EDC-21AB-0FC4-2E68C4DBB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39" y="-598695"/>
            <a:ext cx="9628094" cy="143428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</a:rPr>
              <a:t>About The SCAN Foundation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5E5901-080F-2660-4422-50C9A90417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619568" y="5751569"/>
            <a:ext cx="2177985" cy="855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35B750-68F4-52AC-080A-3CDF0399A96F}"/>
              </a:ext>
            </a:extLst>
          </p:cNvPr>
          <p:cNvSpPr txBox="1"/>
          <p:nvPr/>
        </p:nvSpPr>
        <p:spPr>
          <a:xfrm>
            <a:off x="1334937" y="1969793"/>
            <a:ext cx="86499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We envision a society where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all of us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can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age well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with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purpose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9B1B36-B440-333E-146C-E05785EFA2E8}"/>
              </a:ext>
            </a:extLst>
          </p:cNvPr>
          <p:cNvSpPr txBox="1"/>
          <p:nvPr/>
        </p:nvSpPr>
        <p:spPr>
          <a:xfrm>
            <a:off x="1334937" y="1399655"/>
            <a:ext cx="1744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600" b="1" i="0" u="none" strike="noStrike" kern="0" cap="none" spc="267" normalizeH="0" baseline="0" noProof="0" dirty="0">
                <a:ln>
                  <a:noFill/>
                </a:ln>
                <a:solidFill>
                  <a:srgbClr val="D17573"/>
                </a:solidFill>
                <a:effectLst/>
                <a:uLnTx/>
                <a:uFillTx/>
                <a:ea typeface="ヒラギノ角ゴ Pro W3" charset="0"/>
                <a:cs typeface="Calibri" charset="0"/>
                <a:sym typeface="Calibri" charset="0"/>
              </a:rPr>
              <a:t>VISION</a:t>
            </a:r>
            <a:endParaRPr lang="en-US" sz="3600" dirty="0">
              <a:solidFill>
                <a:srgbClr val="D1757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1D46C8-A55C-D319-5193-B48B887583DE}"/>
              </a:ext>
            </a:extLst>
          </p:cNvPr>
          <p:cNvSpPr txBox="1"/>
          <p:nvPr/>
        </p:nvSpPr>
        <p:spPr>
          <a:xfrm>
            <a:off x="1334937" y="3515245"/>
            <a:ext cx="212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600" b="1" i="0" u="none" strike="noStrike" kern="0" cap="none" spc="267" normalizeH="0" baseline="0" noProof="0" dirty="0">
                <a:ln>
                  <a:noFill/>
                </a:ln>
                <a:solidFill>
                  <a:srgbClr val="D17573"/>
                </a:solidFill>
                <a:effectLst/>
                <a:uLnTx/>
                <a:uFillTx/>
                <a:ea typeface="ヒラギノ角ゴ Pro W3" charset="0"/>
                <a:cs typeface="Calibri" charset="0"/>
                <a:sym typeface="Calibri" charset="0"/>
              </a:rPr>
              <a:t>MISSION</a:t>
            </a:r>
            <a:endParaRPr lang="en-US" sz="3600" dirty="0">
              <a:solidFill>
                <a:srgbClr val="D1757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96B5C-D302-317D-456C-C7EFED63D78F}"/>
              </a:ext>
            </a:extLst>
          </p:cNvPr>
          <p:cNvSpPr txBox="1"/>
          <p:nvPr/>
        </p:nvSpPr>
        <p:spPr>
          <a:xfrm>
            <a:off x="1334937" y="4115409"/>
            <a:ext cx="104626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We pursue this vision by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igniting bold and equitable changes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in how older adults age in both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home and community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  <a:ea typeface="ヒラギノ角ゴ Pro W3" pitchFamily="127" charset="-128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8F5ED-2705-A20B-7995-940BFDC4B353}"/>
              </a:ext>
            </a:extLst>
          </p:cNvPr>
          <p:cNvSpPr/>
          <p:nvPr/>
        </p:nvSpPr>
        <p:spPr>
          <a:xfrm>
            <a:off x="1097774" y="1564341"/>
            <a:ext cx="71718" cy="1416424"/>
          </a:xfrm>
          <a:prstGeom prst="rect">
            <a:avLst/>
          </a:prstGeom>
          <a:solidFill>
            <a:srgbClr val="D17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70F298-AA47-1760-4430-BCA08CD8C1F2}"/>
              </a:ext>
            </a:extLst>
          </p:cNvPr>
          <p:cNvSpPr/>
          <p:nvPr/>
        </p:nvSpPr>
        <p:spPr>
          <a:xfrm>
            <a:off x="1097774" y="3633318"/>
            <a:ext cx="71718" cy="1416424"/>
          </a:xfrm>
          <a:prstGeom prst="rect">
            <a:avLst/>
          </a:prstGeom>
          <a:solidFill>
            <a:srgbClr val="D17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4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A825-D7D5-3811-264F-5B5F37292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57437" y="-972397"/>
            <a:ext cx="13639800" cy="18399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1.  AARP SCORECARD SHOWS DISPARITIES</a:t>
            </a:r>
          </a:p>
        </p:txBody>
      </p:sp>
      <p:pic>
        <p:nvPicPr>
          <p:cNvPr id="4" name="Content Placeholder 3" descr="A map of the united states&#10;&#10;Description automatically generated">
            <a:extLst>
              <a:ext uri="{FF2B5EF4-FFF2-40B4-BE49-F238E27FC236}">
                <a16:creationId xmlns:a16="http://schemas.microsoft.com/office/drawing/2014/main" id="{D0088053-35C3-C9B1-23D1-C376B3541A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r="5915" b="-1"/>
          <a:stretch>
            <a:fillRect/>
          </a:stretch>
        </p:blipFill>
        <p:spPr bwMode="auto">
          <a:xfrm>
            <a:off x="4969700" y="1639851"/>
            <a:ext cx="6433928" cy="439896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EB99D-EB35-2C3A-ABB1-41D2087EC4EC}"/>
              </a:ext>
            </a:extLst>
          </p:cNvPr>
          <p:cNvSpPr txBox="1"/>
          <p:nvPr/>
        </p:nvSpPr>
        <p:spPr>
          <a:xfrm>
            <a:off x="1245572" y="1679521"/>
            <a:ext cx="31613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Nursing home care &amp; staffing</a:t>
            </a:r>
          </a:p>
          <a:p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Home &amp; Community-Based Services</a:t>
            </a:r>
          </a:p>
          <a:p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Resources for family caregivers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D288E-7346-8C59-236F-4303F88BFDE4}"/>
              </a:ext>
            </a:extLst>
          </p:cNvPr>
          <p:cNvSpPr/>
          <p:nvPr/>
        </p:nvSpPr>
        <p:spPr>
          <a:xfrm>
            <a:off x="4878515" y="1639851"/>
            <a:ext cx="6819900" cy="4398963"/>
          </a:xfrm>
          <a:prstGeom prst="rect">
            <a:avLst/>
          </a:prstGeom>
          <a:noFill/>
          <a:ln w="38100">
            <a:solidFill>
              <a:srgbClr val="D175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294A112C-6E68-0CD2-4EB1-0C76B1AA7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585" y="1813413"/>
            <a:ext cx="751987" cy="751987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892D3082-78CC-D4E3-4398-429F44EFC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585" y="3164305"/>
            <a:ext cx="751987" cy="751987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8BA03004-9946-8979-E973-457943A21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585" y="4673373"/>
            <a:ext cx="751987" cy="751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1E18E-FCE6-BDB0-3AD2-4A6995E22A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143" b="16846"/>
          <a:stretch/>
        </p:blipFill>
        <p:spPr>
          <a:xfrm>
            <a:off x="4924667" y="1679521"/>
            <a:ext cx="6773748" cy="42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AA37-4847-3854-3E71-860CFF197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58" y="-11181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INCREDIBLE DEMAND FOR 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HOME-BASED CARE</a:t>
            </a:r>
            <a:b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954815-6CFC-B745-3879-AF1D85B93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796948"/>
              </p:ext>
            </p:extLst>
          </p:nvPr>
        </p:nvGraphicFramePr>
        <p:xfrm>
          <a:off x="6096000" y="1412867"/>
          <a:ext cx="5936731" cy="477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5CDA41-ED96-EAFA-63B7-E07FBB328CF9}"/>
              </a:ext>
            </a:extLst>
          </p:cNvPr>
          <p:cNvSpPr txBox="1">
            <a:spLocks/>
          </p:cNvSpPr>
          <p:nvPr/>
        </p:nvSpPr>
        <p:spPr>
          <a:xfrm>
            <a:off x="1548335" y="2326005"/>
            <a:ext cx="4095159" cy="8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Increasing population </a:t>
            </a:r>
          </a:p>
          <a:p>
            <a:pPr lvl="1"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3FB63-766F-EC0C-41F4-7E77BE07EED6}"/>
              </a:ext>
            </a:extLst>
          </p:cNvPr>
          <p:cNvSpPr txBox="1"/>
          <p:nvPr/>
        </p:nvSpPr>
        <p:spPr>
          <a:xfrm>
            <a:off x="1254154" y="4106351"/>
            <a:ext cx="3697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Long HCBS wait lists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Workforce shortages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Family caregivers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5E190-72B0-8AF5-FE83-EABFD914C29A}"/>
              </a:ext>
            </a:extLst>
          </p:cNvPr>
          <p:cNvSpPr txBox="1"/>
          <p:nvPr/>
        </p:nvSpPr>
        <p:spPr>
          <a:xfrm>
            <a:off x="1652565" y="3142434"/>
            <a:ext cx="43222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‘Aging in place’ is desirable </a:t>
            </a:r>
          </a:p>
          <a:p>
            <a:pPr algn="l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but unaffordable</a:t>
            </a:r>
          </a:p>
        </p:txBody>
      </p:sp>
      <p:pic>
        <p:nvPicPr>
          <p:cNvPr id="16" name="Graphic 15" descr="Users with solid fill">
            <a:extLst>
              <a:ext uri="{FF2B5EF4-FFF2-40B4-BE49-F238E27FC236}">
                <a16:creationId xmlns:a16="http://schemas.microsoft.com/office/drawing/2014/main" id="{F34606ED-F395-19B9-97A6-501CD5701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465" y="2122290"/>
            <a:ext cx="816429" cy="816429"/>
          </a:xfrm>
          <a:prstGeom prst="rect">
            <a:avLst/>
          </a:prstGeom>
        </p:spPr>
      </p:pic>
      <p:pic>
        <p:nvPicPr>
          <p:cNvPr id="19" name="Graphic 18" descr="Woman with cane with solid fill">
            <a:extLst>
              <a:ext uri="{FF2B5EF4-FFF2-40B4-BE49-F238E27FC236}">
                <a16:creationId xmlns:a16="http://schemas.microsoft.com/office/drawing/2014/main" id="{EF6CE4AD-B0ED-C188-5CE9-9DA144DF3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103" y="3142434"/>
            <a:ext cx="914400" cy="9144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0D2233-7F37-3F10-464D-45454000A664}"/>
              </a:ext>
            </a:extLst>
          </p:cNvPr>
          <p:cNvCxnSpPr/>
          <p:nvPr/>
        </p:nvCxnSpPr>
        <p:spPr>
          <a:xfrm>
            <a:off x="6427304" y="5791200"/>
            <a:ext cx="5383696" cy="0"/>
          </a:xfrm>
          <a:prstGeom prst="line">
            <a:avLst/>
          </a:prstGeom>
          <a:ln w="38100">
            <a:solidFill>
              <a:srgbClr val="D17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2077B-032D-3EA1-5C1A-EBCDB5C99132}"/>
              </a:ext>
            </a:extLst>
          </p:cNvPr>
          <p:cNvCxnSpPr>
            <a:cxnSpLocks/>
          </p:cNvCxnSpPr>
          <p:nvPr/>
        </p:nvCxnSpPr>
        <p:spPr>
          <a:xfrm flipV="1">
            <a:off x="6427304" y="1903195"/>
            <a:ext cx="0" cy="3888005"/>
          </a:xfrm>
          <a:prstGeom prst="line">
            <a:avLst/>
          </a:prstGeom>
          <a:ln w="38100">
            <a:solidFill>
              <a:srgbClr val="D17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75E2ED7-7509-E791-DCDC-9D29A3BDA753}"/>
              </a:ext>
            </a:extLst>
          </p:cNvPr>
          <p:cNvSpPr/>
          <p:nvPr/>
        </p:nvSpPr>
        <p:spPr>
          <a:xfrm>
            <a:off x="450298" y="2032000"/>
            <a:ext cx="5435600" cy="3403600"/>
          </a:xfrm>
          <a:prstGeom prst="rect">
            <a:avLst/>
          </a:prstGeom>
          <a:noFill/>
          <a:ln w="38100">
            <a:solidFill>
              <a:srgbClr val="D175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B734-968E-3BCC-9D52-04AE4E20F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287" y="-112631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FAMILY CAREGIVERS NEED RELIEF  </a:t>
            </a:r>
            <a:b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048-352D-2F2E-029B-0855132FC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5683" y="2785988"/>
            <a:ext cx="4964195" cy="523221"/>
          </a:xfrm>
        </p:spPr>
        <p:txBody>
          <a:bodyPr>
            <a:normAutofit/>
          </a:bodyPr>
          <a:lstStyle/>
          <a:p>
            <a:pPr lvl="2" algn="l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NO training </a:t>
            </a: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29914D-AC80-31E1-4FA7-FC875FBA9ECB}"/>
              </a:ext>
            </a:extLst>
          </p:cNvPr>
          <p:cNvGrpSpPr/>
          <p:nvPr/>
        </p:nvGrpSpPr>
        <p:grpSpPr>
          <a:xfrm>
            <a:off x="1195092" y="2579628"/>
            <a:ext cx="2754608" cy="2425125"/>
            <a:chOff x="864886" y="1527830"/>
            <a:chExt cx="2347559" cy="20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236CDAD-6447-8DF2-110E-991F81CE2FE1}"/>
                    </a:ext>
                  </a:extLst>
                </p14:cNvPr>
                <p14:cNvContentPartPr/>
                <p14:nvPr/>
              </p14:nvContentPartPr>
              <p14:xfrm>
                <a:off x="1107165" y="1729070"/>
                <a:ext cx="235800" cy="897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236CDAD-6447-8DF2-110E-991F81CE2F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7344" y="1699319"/>
                  <a:ext cx="295442" cy="956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3DB18C-355E-EF84-6AE6-95D4E8C51517}"/>
                    </a:ext>
                  </a:extLst>
                </p14:cNvPr>
                <p14:cNvContentPartPr/>
                <p14:nvPr/>
              </p14:nvContentPartPr>
              <p14:xfrm>
                <a:off x="864886" y="2620071"/>
                <a:ext cx="767881" cy="135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3DB18C-355E-EF84-6AE6-95D4E8C5151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5116" y="2590242"/>
                  <a:ext cx="827421" cy="194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0A08B5-5780-DA81-175D-39FF739A2F07}"/>
                    </a:ext>
                  </a:extLst>
                </p14:cNvPr>
                <p14:cNvContentPartPr/>
                <p14:nvPr/>
              </p14:nvContentPartPr>
              <p14:xfrm>
                <a:off x="1541325" y="1527830"/>
                <a:ext cx="1347840" cy="2066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0A08B5-5780-DA81-175D-39FF739A2F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11571" y="1498068"/>
                  <a:ext cx="1407042" cy="2125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FCEE32-4819-69CF-A941-51F3C9A8259F}"/>
                    </a:ext>
                  </a:extLst>
                </p14:cNvPr>
                <p14:cNvContentPartPr/>
                <p14:nvPr/>
              </p14:nvContentPartPr>
              <p14:xfrm>
                <a:off x="2661645" y="2564270"/>
                <a:ext cx="435600" cy="17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FCEE32-4819-69CF-A941-51F3C9A825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31889" y="2534576"/>
                  <a:ext cx="494805" cy="232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FEA582-12AC-B353-93EF-8601DB378F80}"/>
                    </a:ext>
                  </a:extLst>
                </p14:cNvPr>
                <p14:cNvContentPartPr/>
                <p14:nvPr/>
              </p14:nvContentPartPr>
              <p14:xfrm>
                <a:off x="2232885" y="2782430"/>
                <a:ext cx="979560" cy="627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FEA582-12AC-B353-93EF-8601DB378F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03127" y="2752684"/>
                  <a:ext cx="1039076" cy="68630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11C224D-D55D-1B7C-CDE1-A7C9E0CCBE74}"/>
              </a:ext>
            </a:extLst>
          </p:cNvPr>
          <p:cNvSpPr txBox="1"/>
          <p:nvPr/>
        </p:nvSpPr>
        <p:spPr>
          <a:xfrm>
            <a:off x="5663336" y="1323488"/>
            <a:ext cx="610956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D17573"/>
                </a:solidFill>
              </a:rPr>
              <a:t>ONE IN FIVE PEOPLE IN AMERICA IS A FAMILY CAREGIVER </a:t>
            </a:r>
          </a:p>
          <a:p>
            <a:pPr lvl="2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49CDB-B017-6948-F991-80C383C5EE6A}"/>
              </a:ext>
            </a:extLst>
          </p:cNvPr>
          <p:cNvSpPr txBox="1"/>
          <p:nvPr/>
        </p:nvSpPr>
        <p:spPr>
          <a:xfrm>
            <a:off x="5895203" y="3656092"/>
            <a:ext cx="6825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NO reimbursement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DF94E-26CA-170E-1C25-2BC67B5587DA}"/>
              </a:ext>
            </a:extLst>
          </p:cNvPr>
          <p:cNvSpPr txBox="1"/>
          <p:nvPr/>
        </p:nvSpPr>
        <p:spPr>
          <a:xfrm>
            <a:off x="5883117" y="5592320"/>
            <a:ext cx="610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NO employment protections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81044-BFE9-5888-6616-7BAE2E8F9B55}"/>
              </a:ext>
            </a:extLst>
          </p:cNvPr>
          <p:cNvSpPr txBox="1"/>
          <p:nvPr/>
        </p:nvSpPr>
        <p:spPr>
          <a:xfrm>
            <a:off x="5879963" y="4607484"/>
            <a:ext cx="6255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NO paid time off </a:t>
            </a:r>
          </a:p>
        </p:txBody>
      </p:sp>
      <p:pic>
        <p:nvPicPr>
          <p:cNvPr id="13" name="Graphic 12" descr="Teacher with solid fill">
            <a:extLst>
              <a:ext uri="{FF2B5EF4-FFF2-40B4-BE49-F238E27FC236}">
                <a16:creationId xmlns:a16="http://schemas.microsoft.com/office/drawing/2014/main" id="{128482C0-5ABC-A961-FA5F-18ADA857A5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30073" y="2578203"/>
            <a:ext cx="834593" cy="834593"/>
          </a:xfrm>
          <a:prstGeom prst="rect">
            <a:avLst/>
          </a:prstGeom>
        </p:spPr>
      </p:pic>
      <p:pic>
        <p:nvPicPr>
          <p:cNvPr id="15" name="Graphic 14" descr="Coins with solid fill">
            <a:extLst>
              <a:ext uri="{FF2B5EF4-FFF2-40B4-BE49-F238E27FC236}">
                <a16:creationId xmlns:a16="http://schemas.microsoft.com/office/drawing/2014/main" id="{E3E10575-F09A-B2AE-1624-7EA4C0CBB2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25683" y="3552948"/>
            <a:ext cx="692181" cy="69218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5E763D-BD08-EF59-7D2A-BCFF50B36991}"/>
              </a:ext>
            </a:extLst>
          </p:cNvPr>
          <p:cNvCxnSpPr>
            <a:cxnSpLocks/>
          </p:cNvCxnSpPr>
          <p:nvPr/>
        </p:nvCxnSpPr>
        <p:spPr>
          <a:xfrm>
            <a:off x="5837397" y="3435337"/>
            <a:ext cx="5325903" cy="25105"/>
          </a:xfrm>
          <a:prstGeom prst="line">
            <a:avLst/>
          </a:prstGeom>
          <a:ln w="38100">
            <a:solidFill>
              <a:srgbClr val="D17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6B78D-0878-8E54-E201-73CBC70940BD}"/>
              </a:ext>
            </a:extLst>
          </p:cNvPr>
          <p:cNvCxnSpPr>
            <a:cxnSpLocks/>
          </p:cNvCxnSpPr>
          <p:nvPr/>
        </p:nvCxnSpPr>
        <p:spPr>
          <a:xfrm>
            <a:off x="5826812" y="4381369"/>
            <a:ext cx="5361888" cy="0"/>
          </a:xfrm>
          <a:prstGeom prst="line">
            <a:avLst/>
          </a:prstGeom>
          <a:ln w="38100">
            <a:solidFill>
              <a:srgbClr val="D17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F0031A-C475-DBD2-3211-D30F96D11465}"/>
              </a:ext>
            </a:extLst>
          </p:cNvPr>
          <p:cNvCxnSpPr>
            <a:cxnSpLocks/>
          </p:cNvCxnSpPr>
          <p:nvPr/>
        </p:nvCxnSpPr>
        <p:spPr>
          <a:xfrm>
            <a:off x="5824697" y="5308469"/>
            <a:ext cx="5338603" cy="0"/>
          </a:xfrm>
          <a:prstGeom prst="line">
            <a:avLst/>
          </a:prstGeom>
          <a:ln w="38100">
            <a:solidFill>
              <a:srgbClr val="D17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 descr="Shield Tick with solid fill">
            <a:extLst>
              <a:ext uri="{FF2B5EF4-FFF2-40B4-BE49-F238E27FC236}">
                <a16:creationId xmlns:a16="http://schemas.microsoft.com/office/drawing/2014/main" id="{26904A6A-12DD-7716-D633-930D300115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83117" y="5472291"/>
            <a:ext cx="763277" cy="763277"/>
          </a:xfrm>
          <a:prstGeom prst="rect">
            <a:avLst/>
          </a:prstGeom>
        </p:spPr>
      </p:pic>
      <p:pic>
        <p:nvPicPr>
          <p:cNvPr id="6" name="Graphic 5" descr="Clock with solid fill">
            <a:extLst>
              <a:ext uri="{FF2B5EF4-FFF2-40B4-BE49-F238E27FC236}">
                <a16:creationId xmlns:a16="http://schemas.microsoft.com/office/drawing/2014/main" id="{8248A409-3B22-0EFA-09AA-A91ACE9849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98524" y="4471671"/>
            <a:ext cx="746497" cy="7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6C2F-720C-CB6C-18FE-58C8D9F98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36" y="-604837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COMMUNITY MEMBERS ARE LEADING EFFORTS </a:t>
            </a:r>
            <a:b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TO IMPROVE HEALTH EQUITY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4668B-E14A-B028-B9FB-DA090D49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334" y="1620836"/>
            <a:ext cx="7677766" cy="881064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OLDER ADULTS LEFT OUT OF DECISION-MAKING</a:t>
            </a:r>
            <a:endParaRPr lang="en-US" sz="24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Advancing Health Equity in Aging Initiative</a:t>
            </a:r>
          </a:p>
        </p:txBody>
      </p:sp>
      <p:pic>
        <p:nvPicPr>
          <p:cNvPr id="8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F9B68F9-762D-2D76-CDE9-6A2EEF1D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6776" r="5769" b="7614"/>
          <a:stretch>
            <a:fillRect/>
          </a:stretch>
        </p:blipFill>
        <p:spPr bwMode="auto">
          <a:xfrm>
            <a:off x="7188200" y="1312141"/>
            <a:ext cx="4794866" cy="52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75093-978F-B79B-E0D2-33075EA719A3}"/>
              </a:ext>
            </a:extLst>
          </p:cNvPr>
          <p:cNvSpPr txBox="1"/>
          <p:nvPr/>
        </p:nvSpPr>
        <p:spPr>
          <a:xfrm>
            <a:off x="570884" y="2501900"/>
            <a:ext cx="61087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Engaging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older adults from underserved communities</a:t>
            </a:r>
          </a:p>
          <a:p>
            <a:pPr lvl="2" algn="l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People of color</a:t>
            </a:r>
          </a:p>
          <a:p>
            <a:pPr lvl="2" algn="l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Low-income</a:t>
            </a:r>
          </a:p>
          <a:p>
            <a:pPr lvl="2" algn="l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Geographically underserved</a:t>
            </a:r>
          </a:p>
          <a:p>
            <a:pPr lvl="1" algn="l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Identifying issues</a:t>
            </a:r>
          </a:p>
          <a:p>
            <a:pPr lvl="1" algn="l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Informing solutions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60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6C2F-720C-CB6C-18FE-58C8D9F9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07155"/>
            <a:ext cx="1255522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5. EMERGING POWER &amp; POTENTIAL OF SOCIAL </a:t>
            </a:r>
            <a:b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IMPACT INVESTMENT</a:t>
            </a:r>
            <a:b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4668B-E14A-B028-B9FB-DA090D4956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27450" y="1662905"/>
            <a:ext cx="8020050" cy="4371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Focusing investments on social good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Driven by health equity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Informed by social determinants, pandemic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Philanthropy and private sector increasingly investing in community health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Representation in data collection and analysis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Technology and other solutions impacting equity </a:t>
            </a:r>
          </a:p>
        </p:txBody>
      </p:sp>
      <p:pic>
        <p:nvPicPr>
          <p:cNvPr id="1028" name="Picture 4" descr="download dollar sign symbols png transparent images #17005">
            <a:extLst>
              <a:ext uri="{FF2B5EF4-FFF2-40B4-BE49-F238E27FC236}">
                <a16:creationId xmlns:a16="http://schemas.microsoft.com/office/drawing/2014/main" id="{78EA6BB8-86CE-E298-0413-109D752B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26815"/>
            <a:ext cx="3721895" cy="3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BD7CE9-6FFF-E52B-9C53-4BF6AB404F38}"/>
              </a:ext>
            </a:extLst>
          </p:cNvPr>
          <p:cNvCxnSpPr>
            <a:cxnSpLocks/>
          </p:cNvCxnSpPr>
          <p:nvPr/>
        </p:nvCxnSpPr>
        <p:spPr>
          <a:xfrm>
            <a:off x="3805397" y="3270237"/>
            <a:ext cx="7256303" cy="0"/>
          </a:xfrm>
          <a:prstGeom prst="line">
            <a:avLst/>
          </a:prstGeom>
          <a:ln w="38100">
            <a:solidFill>
              <a:srgbClr val="D17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5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CAN">
    <a:dk1>
      <a:srgbClr val="7AC2B4"/>
    </a:dk1>
    <a:lt1>
      <a:srgbClr val="FFFFFF"/>
    </a:lt1>
    <a:dk2>
      <a:srgbClr val="79A7CA"/>
    </a:dk2>
    <a:lt2>
      <a:srgbClr val="FEFFFF"/>
    </a:lt2>
    <a:accent1>
      <a:srgbClr val="7AC2B4"/>
    </a:accent1>
    <a:accent2>
      <a:srgbClr val="E86C6B"/>
    </a:accent2>
    <a:accent3>
      <a:srgbClr val="79A7CB"/>
    </a:accent3>
    <a:accent4>
      <a:srgbClr val="71B5A8"/>
    </a:accent4>
    <a:accent5>
      <a:srgbClr val="FEFFFF"/>
    </a:accent5>
    <a:accent6>
      <a:srgbClr val="E2E5E5"/>
    </a:accent6>
    <a:hlink>
      <a:srgbClr val="79A7CB"/>
    </a:hlink>
    <a:folHlink>
      <a:srgbClr val="E86C6B"/>
    </a:folHlink>
  </a:clrScheme>
  <a:fontScheme name="1_The SCAN Foundation - Universal Template">
    <a:majorFont>
      <a:latin typeface="Calibri"/>
      <a:ea typeface="ＭＳ Ｐゴシック"/>
      <a:cs typeface="Trajan Pro"/>
    </a:majorFont>
    <a:minorFont>
      <a:latin typeface="Calibri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1a5f23-0042-4a5b-a55e-e436847e43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BD5605935A04A8AF339AA9BADA2ED" ma:contentTypeVersion="6" ma:contentTypeDescription="Create a new document." ma:contentTypeScope="" ma:versionID="b965fb859bee92f28224787c3b49b2a9">
  <xsd:schema xmlns:xsd="http://www.w3.org/2001/XMLSchema" xmlns:xs="http://www.w3.org/2001/XMLSchema" xmlns:p="http://schemas.microsoft.com/office/2006/metadata/properties" xmlns:ns3="631a5f23-0042-4a5b-a55e-e436847e439f" targetNamespace="http://schemas.microsoft.com/office/2006/metadata/properties" ma:root="true" ma:fieldsID="c4abaebb2391550ab0a417002ce0dcf7" ns3:_="">
    <xsd:import namespace="631a5f23-0042-4a5b-a55e-e436847e43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a5f23-0042-4a5b-a55e-e436847e4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54653-0668-4DA5-AEB1-92672C82F0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AEAD9B-0CFA-46FF-AB04-A65F69168AF8}">
  <ds:schemaRefs>
    <ds:schemaRef ds:uri="http://schemas.openxmlformats.org/package/2006/metadata/core-properties"/>
    <ds:schemaRef ds:uri="http://purl.org/dc/terms/"/>
    <ds:schemaRef ds:uri="631a5f23-0042-4a5b-a55e-e436847e439f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522352F-F2A8-4903-B83F-0404752B9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a5f23-0042-4a5b-a55e-e436847e43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267</Words>
  <Application>Microsoft Office PowerPoint</Application>
  <PresentationFormat>Widescreen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SCORECARDS &amp; BOTTOM LINES </vt:lpstr>
      <vt:lpstr>About The SCAN Foundation</vt:lpstr>
      <vt:lpstr>1.  AARP SCORECARD SHOWS DISPARITIES</vt:lpstr>
      <vt:lpstr>2. INCREDIBLE DEMAND FOR HOME-BASED CARE </vt:lpstr>
      <vt:lpstr>3. FAMILY CAREGIVERS NEED RELIEF   </vt:lpstr>
      <vt:lpstr>4. COMMUNITY MEMBERS ARE LEADING EFFORTS       TO IMPROVE HEALTH EQUITY </vt:lpstr>
      <vt:lpstr>5. EMERGING POWER &amp; POTENTIAL OF SOCIAL       IMPACT INVESTMENT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Griffith</dc:creator>
  <cp:lastModifiedBy>Lindsey Chao</cp:lastModifiedBy>
  <cp:revision>47</cp:revision>
  <dcterms:created xsi:type="dcterms:W3CDTF">2023-09-15T13:58:39Z</dcterms:created>
  <dcterms:modified xsi:type="dcterms:W3CDTF">2023-10-03T21:48:11Z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0x010100401BD5605935A04A8AF339AA9BADA2ED</vt:lpwstr>
  </property>
</Properties>
</file>