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3" r:id="rId1"/>
  </p:sldMasterIdLst>
  <p:notesMasterIdLst>
    <p:notesMasterId r:id="rId16"/>
  </p:notesMasterIdLst>
  <p:sldIdLst>
    <p:sldId id="256" r:id="rId2"/>
    <p:sldId id="2649" r:id="rId3"/>
    <p:sldId id="2651" r:id="rId4"/>
    <p:sldId id="2652" r:id="rId5"/>
    <p:sldId id="2653" r:id="rId6"/>
    <p:sldId id="2636" r:id="rId7"/>
    <p:sldId id="268" r:id="rId8"/>
    <p:sldId id="2637" r:id="rId9"/>
    <p:sldId id="2639" r:id="rId10"/>
    <p:sldId id="2642" r:id="rId11"/>
    <p:sldId id="2647" r:id="rId12"/>
    <p:sldId id="2648" r:id="rId13"/>
    <p:sldId id="2646" r:id="rId14"/>
    <p:sldId id="260" r:id="rId15"/>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3EB21A-0559-4759-968C-BF6F87EE65FF}">
          <p14:sldIdLst>
            <p14:sldId id="256"/>
            <p14:sldId id="2649"/>
            <p14:sldId id="2651"/>
            <p14:sldId id="2652"/>
            <p14:sldId id="2653"/>
            <p14:sldId id="2636"/>
            <p14:sldId id="268"/>
            <p14:sldId id="2637"/>
            <p14:sldId id="2639"/>
            <p14:sldId id="2642"/>
            <p14:sldId id="2647"/>
            <p14:sldId id="2648"/>
            <p14:sldId id="2646"/>
            <p14:sldId id="2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5" autoAdjust="0"/>
    <p:restoredTop sz="94660"/>
  </p:normalViewPr>
  <p:slideViewPr>
    <p:cSldViewPr snapToGrid="0">
      <p:cViewPr varScale="1">
        <p:scale>
          <a:sx n="106" d="100"/>
          <a:sy n="106" d="100"/>
        </p:scale>
        <p:origin x="5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EF0695-6638-4FED-96EB-4ED6DE8EA748}"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768E1E62-9D8C-41D5-8D23-2BE9DA156199}">
      <dgm:prSet/>
      <dgm:spPr/>
      <dgm:t>
        <a:bodyPr/>
        <a:lstStyle/>
        <a:p>
          <a:pPr>
            <a:lnSpc>
              <a:spcPct val="100000"/>
            </a:lnSpc>
            <a:defRPr b="1"/>
          </a:pPr>
          <a:r>
            <a:rPr lang="en-US" dirty="0"/>
            <a:t>H.R. 2505/S. 3321, Credit for Caring Act </a:t>
          </a:r>
        </a:p>
      </dgm:t>
    </dgm:pt>
    <dgm:pt modelId="{487CE91B-9602-4FE5-830B-B6714CC9483A}" type="parTrans" cxnId="{C67D65D5-FE3A-430A-865F-DE02A64BD25C}">
      <dgm:prSet/>
      <dgm:spPr/>
      <dgm:t>
        <a:bodyPr/>
        <a:lstStyle/>
        <a:p>
          <a:endParaRPr lang="en-US"/>
        </a:p>
      </dgm:t>
    </dgm:pt>
    <dgm:pt modelId="{A25F5D9B-3DF2-4398-8E94-221FCDCE00FC}" type="sibTrans" cxnId="{C67D65D5-FE3A-430A-865F-DE02A64BD25C}">
      <dgm:prSet/>
      <dgm:spPr/>
      <dgm:t>
        <a:bodyPr/>
        <a:lstStyle/>
        <a:p>
          <a:endParaRPr lang="en-US"/>
        </a:p>
      </dgm:t>
    </dgm:pt>
    <dgm:pt modelId="{40495C1A-01DF-46E6-A980-690DA8BD9E1F}">
      <dgm:prSet custT="1"/>
      <dgm:spPr/>
      <dgm:t>
        <a:bodyPr/>
        <a:lstStyle/>
        <a:p>
          <a:pPr>
            <a:lnSpc>
              <a:spcPct val="100000"/>
            </a:lnSpc>
          </a:pPr>
          <a:r>
            <a:rPr lang="en-US" sz="1600" dirty="0"/>
            <a:t>Provides a tax credit of up to $5,000 for 30% of the cost of long-term care expenses that exceed $2,000 in a taxable year to help defray the costs of caring for a loved one.</a:t>
          </a:r>
        </a:p>
      </dgm:t>
    </dgm:pt>
    <dgm:pt modelId="{96A6468A-BA60-40C9-888F-142C01FCE9E2}" type="parTrans" cxnId="{331A5DB5-BFD1-4696-8612-F352E2577F17}">
      <dgm:prSet/>
      <dgm:spPr/>
      <dgm:t>
        <a:bodyPr/>
        <a:lstStyle/>
        <a:p>
          <a:endParaRPr lang="en-US"/>
        </a:p>
      </dgm:t>
    </dgm:pt>
    <dgm:pt modelId="{A89230C9-A693-4315-840C-E5F2A52C704E}" type="sibTrans" cxnId="{331A5DB5-BFD1-4696-8612-F352E2577F17}">
      <dgm:prSet/>
      <dgm:spPr/>
      <dgm:t>
        <a:bodyPr/>
        <a:lstStyle/>
        <a:p>
          <a:endParaRPr lang="en-US"/>
        </a:p>
      </dgm:t>
    </dgm:pt>
    <dgm:pt modelId="{64AB28D1-B178-46F0-9C55-A4F6C56451CD}">
      <dgm:prSet custT="1"/>
      <dgm:spPr/>
      <dgm:t>
        <a:bodyPr/>
        <a:lstStyle/>
        <a:p>
          <a:pPr>
            <a:lnSpc>
              <a:spcPct val="100000"/>
            </a:lnSpc>
          </a:pPr>
          <a:r>
            <a:rPr lang="en-US" sz="1600" dirty="0"/>
            <a:t>Available to caregivers of persons across the lifespan.</a:t>
          </a:r>
        </a:p>
      </dgm:t>
    </dgm:pt>
    <dgm:pt modelId="{A198BEEA-1FB1-4211-B12A-524E03DF608A}" type="parTrans" cxnId="{0FCA426A-A7BF-44BC-8AC2-2C88E1C7E83E}">
      <dgm:prSet/>
      <dgm:spPr/>
      <dgm:t>
        <a:bodyPr/>
        <a:lstStyle/>
        <a:p>
          <a:endParaRPr lang="en-US"/>
        </a:p>
      </dgm:t>
    </dgm:pt>
    <dgm:pt modelId="{591AC791-4E02-4FA9-B23D-9F5DBD4769B8}" type="sibTrans" cxnId="{0FCA426A-A7BF-44BC-8AC2-2C88E1C7E83E}">
      <dgm:prSet/>
      <dgm:spPr/>
      <dgm:t>
        <a:bodyPr/>
        <a:lstStyle/>
        <a:p>
          <a:endParaRPr lang="en-US"/>
        </a:p>
      </dgm:t>
    </dgm:pt>
    <dgm:pt modelId="{692B8E9E-58AF-4467-8F46-FE895CD05C3F}">
      <dgm:prSet/>
      <dgm:spPr/>
      <dgm:t>
        <a:bodyPr/>
        <a:lstStyle/>
        <a:p>
          <a:pPr>
            <a:lnSpc>
              <a:spcPct val="100000"/>
            </a:lnSpc>
            <a:defRPr b="1"/>
          </a:pPr>
          <a:r>
            <a:rPr lang="en-US" dirty="0"/>
            <a:t>H.R. 1637/S. 56, Comprehensive Care for Alzheimer’s Act</a:t>
          </a:r>
        </a:p>
      </dgm:t>
    </dgm:pt>
    <dgm:pt modelId="{8BDF8258-7302-4D48-AF36-E4CAE63051B3}" type="parTrans" cxnId="{0CBD3FED-66EF-488E-947E-CD9D57BE041D}">
      <dgm:prSet/>
      <dgm:spPr/>
      <dgm:t>
        <a:bodyPr/>
        <a:lstStyle/>
        <a:p>
          <a:endParaRPr lang="en-US"/>
        </a:p>
      </dgm:t>
    </dgm:pt>
    <dgm:pt modelId="{7CDFB705-C3F9-4822-A928-296D26B3AC07}" type="sibTrans" cxnId="{0CBD3FED-66EF-488E-947E-CD9D57BE041D}">
      <dgm:prSet/>
      <dgm:spPr/>
      <dgm:t>
        <a:bodyPr/>
        <a:lstStyle/>
        <a:p>
          <a:endParaRPr lang="en-US"/>
        </a:p>
      </dgm:t>
    </dgm:pt>
    <dgm:pt modelId="{20EF1A63-EEFC-42CF-92B6-E4699F593DCD}">
      <dgm:prSet custT="1"/>
      <dgm:spPr/>
      <dgm:t>
        <a:bodyPr/>
        <a:lstStyle/>
        <a:p>
          <a:pPr>
            <a:lnSpc>
              <a:spcPct val="100000"/>
            </a:lnSpc>
          </a:pPr>
          <a:r>
            <a:rPr lang="en-US" sz="1600" dirty="0"/>
            <a:t>Provides coordinated care.</a:t>
          </a:r>
        </a:p>
      </dgm:t>
    </dgm:pt>
    <dgm:pt modelId="{3F7D9F31-FA10-40D4-9836-FB0136FBDE4A}" type="parTrans" cxnId="{C54DC2D1-93F5-49D9-AC03-1019E4F1A451}">
      <dgm:prSet/>
      <dgm:spPr/>
      <dgm:t>
        <a:bodyPr/>
        <a:lstStyle/>
        <a:p>
          <a:endParaRPr lang="en-US"/>
        </a:p>
      </dgm:t>
    </dgm:pt>
    <dgm:pt modelId="{7A110259-05D1-4563-A685-9A60A7C9AFCB}" type="sibTrans" cxnId="{C54DC2D1-93F5-49D9-AC03-1019E4F1A451}">
      <dgm:prSet/>
      <dgm:spPr/>
      <dgm:t>
        <a:bodyPr/>
        <a:lstStyle/>
        <a:p>
          <a:endParaRPr lang="en-US"/>
        </a:p>
      </dgm:t>
    </dgm:pt>
    <dgm:pt modelId="{98632F71-EF54-4556-A1B9-55B24F69CFC2}">
      <dgm:prSet custT="1"/>
      <dgm:spPr/>
      <dgm:t>
        <a:bodyPr/>
        <a:lstStyle/>
        <a:p>
          <a:pPr>
            <a:lnSpc>
              <a:spcPct val="100000"/>
            </a:lnSpc>
          </a:pPr>
          <a:r>
            <a:rPr lang="en-US" sz="1600" dirty="0"/>
            <a:t>Ensures caregiver support and training.</a:t>
          </a:r>
        </a:p>
        <a:p>
          <a:pPr>
            <a:lnSpc>
              <a:spcPct val="100000"/>
            </a:lnSpc>
          </a:pPr>
          <a:r>
            <a:rPr lang="en-US" sz="1600" dirty="0"/>
            <a:t>Requires outreach to potential beneficiaries.</a:t>
          </a:r>
        </a:p>
      </dgm:t>
    </dgm:pt>
    <dgm:pt modelId="{26C6079F-A473-4930-8E03-87326E013969}" type="parTrans" cxnId="{5DE451FA-3002-4FD1-B1CE-AC30E0526B89}">
      <dgm:prSet/>
      <dgm:spPr/>
      <dgm:t>
        <a:bodyPr/>
        <a:lstStyle/>
        <a:p>
          <a:endParaRPr lang="en-US"/>
        </a:p>
      </dgm:t>
    </dgm:pt>
    <dgm:pt modelId="{0019839C-9711-4F7B-9FA5-241EAA547245}" type="sibTrans" cxnId="{5DE451FA-3002-4FD1-B1CE-AC30E0526B89}">
      <dgm:prSet/>
      <dgm:spPr/>
      <dgm:t>
        <a:bodyPr/>
        <a:lstStyle/>
        <a:p>
          <a:endParaRPr lang="en-US"/>
        </a:p>
      </dgm:t>
    </dgm:pt>
    <dgm:pt modelId="{415CDAD6-6EC5-456D-8676-20FA80941B12}" type="pres">
      <dgm:prSet presAssocID="{8CEF0695-6638-4FED-96EB-4ED6DE8EA748}" presName="root" presStyleCnt="0">
        <dgm:presLayoutVars>
          <dgm:dir/>
          <dgm:resizeHandles val="exact"/>
        </dgm:presLayoutVars>
      </dgm:prSet>
      <dgm:spPr/>
    </dgm:pt>
    <dgm:pt modelId="{5DD9FBE9-C40E-4AAD-9BB2-AF3CCDE106CC}" type="pres">
      <dgm:prSet presAssocID="{768E1E62-9D8C-41D5-8D23-2BE9DA156199}" presName="compNode" presStyleCnt="0"/>
      <dgm:spPr/>
    </dgm:pt>
    <dgm:pt modelId="{A3281D2A-66DC-4535-90D7-8E471578FF24}" type="pres">
      <dgm:prSet presAssocID="{768E1E62-9D8C-41D5-8D23-2BE9DA15619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E2435A4F-27A7-4F27-8DCA-A5C48A543DF8}" type="pres">
      <dgm:prSet presAssocID="{768E1E62-9D8C-41D5-8D23-2BE9DA156199}" presName="iconSpace" presStyleCnt="0"/>
      <dgm:spPr/>
    </dgm:pt>
    <dgm:pt modelId="{8D6FBF5B-7DF6-47D9-93E8-96502954F5D6}" type="pres">
      <dgm:prSet presAssocID="{768E1E62-9D8C-41D5-8D23-2BE9DA156199}" presName="parTx" presStyleLbl="revTx" presStyleIdx="0" presStyleCnt="4">
        <dgm:presLayoutVars>
          <dgm:chMax val="0"/>
          <dgm:chPref val="0"/>
        </dgm:presLayoutVars>
      </dgm:prSet>
      <dgm:spPr/>
    </dgm:pt>
    <dgm:pt modelId="{3BD05F1E-D294-4AD8-871D-921C30F99338}" type="pres">
      <dgm:prSet presAssocID="{768E1E62-9D8C-41D5-8D23-2BE9DA156199}" presName="txSpace" presStyleCnt="0"/>
      <dgm:spPr/>
    </dgm:pt>
    <dgm:pt modelId="{71C1DEC1-805F-4310-B2FE-4427C3936103}" type="pres">
      <dgm:prSet presAssocID="{768E1E62-9D8C-41D5-8D23-2BE9DA156199}" presName="desTx" presStyleLbl="revTx" presStyleIdx="1" presStyleCnt="4">
        <dgm:presLayoutVars/>
      </dgm:prSet>
      <dgm:spPr/>
    </dgm:pt>
    <dgm:pt modelId="{45A1359B-3DC3-43D2-BC09-F62C174DD502}" type="pres">
      <dgm:prSet presAssocID="{A25F5D9B-3DF2-4398-8E94-221FCDCE00FC}" presName="sibTrans" presStyleCnt="0"/>
      <dgm:spPr/>
    </dgm:pt>
    <dgm:pt modelId="{3ADC4AA0-AC49-455F-B11C-6CA14475AA93}" type="pres">
      <dgm:prSet presAssocID="{692B8E9E-58AF-4467-8F46-FE895CD05C3F}" presName="compNode" presStyleCnt="0"/>
      <dgm:spPr/>
    </dgm:pt>
    <dgm:pt modelId="{2F1806AF-4893-4420-9F21-1082AF905E29}" type="pres">
      <dgm:prSet presAssocID="{692B8E9E-58AF-4467-8F46-FE895CD05C3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D787D1B1-E747-418A-ACEC-FC87944B75B2}" type="pres">
      <dgm:prSet presAssocID="{692B8E9E-58AF-4467-8F46-FE895CD05C3F}" presName="iconSpace" presStyleCnt="0"/>
      <dgm:spPr/>
    </dgm:pt>
    <dgm:pt modelId="{17870654-C80D-47B9-A50F-1891091C8C3B}" type="pres">
      <dgm:prSet presAssocID="{692B8E9E-58AF-4467-8F46-FE895CD05C3F}" presName="parTx" presStyleLbl="revTx" presStyleIdx="2" presStyleCnt="4">
        <dgm:presLayoutVars>
          <dgm:chMax val="0"/>
          <dgm:chPref val="0"/>
        </dgm:presLayoutVars>
      </dgm:prSet>
      <dgm:spPr/>
    </dgm:pt>
    <dgm:pt modelId="{DD30F506-8C5D-4E3F-AB52-D058554FD041}" type="pres">
      <dgm:prSet presAssocID="{692B8E9E-58AF-4467-8F46-FE895CD05C3F}" presName="txSpace" presStyleCnt="0"/>
      <dgm:spPr/>
    </dgm:pt>
    <dgm:pt modelId="{3116E048-6409-4F54-9102-474B2CF38B4A}" type="pres">
      <dgm:prSet presAssocID="{692B8E9E-58AF-4467-8F46-FE895CD05C3F}" presName="desTx" presStyleLbl="revTx" presStyleIdx="3" presStyleCnt="4">
        <dgm:presLayoutVars/>
      </dgm:prSet>
      <dgm:spPr/>
    </dgm:pt>
  </dgm:ptLst>
  <dgm:cxnLst>
    <dgm:cxn modelId="{965DC307-CB11-4CF9-A425-D82B0D186C3C}" type="presOf" srcId="{64AB28D1-B178-46F0-9C55-A4F6C56451CD}" destId="{71C1DEC1-805F-4310-B2FE-4427C3936103}" srcOrd="0" destOrd="1" presId="urn:microsoft.com/office/officeart/2018/2/layout/IconLabelDescriptionList"/>
    <dgm:cxn modelId="{66919811-CC2F-464C-A93C-45EE91726F62}" type="presOf" srcId="{8CEF0695-6638-4FED-96EB-4ED6DE8EA748}" destId="{415CDAD6-6EC5-456D-8676-20FA80941B12}" srcOrd="0" destOrd="0" presId="urn:microsoft.com/office/officeart/2018/2/layout/IconLabelDescriptionList"/>
    <dgm:cxn modelId="{9529B825-C587-4FDA-9C5F-74FE5D969B74}" type="presOf" srcId="{20EF1A63-EEFC-42CF-92B6-E4699F593DCD}" destId="{3116E048-6409-4F54-9102-474B2CF38B4A}" srcOrd="0" destOrd="0" presId="urn:microsoft.com/office/officeart/2018/2/layout/IconLabelDescriptionList"/>
    <dgm:cxn modelId="{FDFBFE25-35A3-4694-8895-E72A95FF0702}" type="presOf" srcId="{98632F71-EF54-4556-A1B9-55B24F69CFC2}" destId="{3116E048-6409-4F54-9102-474B2CF38B4A}" srcOrd="0" destOrd="1" presId="urn:microsoft.com/office/officeart/2018/2/layout/IconLabelDescriptionList"/>
    <dgm:cxn modelId="{0FCA426A-A7BF-44BC-8AC2-2C88E1C7E83E}" srcId="{768E1E62-9D8C-41D5-8D23-2BE9DA156199}" destId="{64AB28D1-B178-46F0-9C55-A4F6C56451CD}" srcOrd="1" destOrd="0" parTransId="{A198BEEA-1FB1-4211-B12A-524E03DF608A}" sibTransId="{591AC791-4E02-4FA9-B23D-9F5DBD4769B8}"/>
    <dgm:cxn modelId="{11F52950-0B1C-48B6-BB6A-FA430DD02018}" type="presOf" srcId="{768E1E62-9D8C-41D5-8D23-2BE9DA156199}" destId="{8D6FBF5B-7DF6-47D9-93E8-96502954F5D6}" srcOrd="0" destOrd="0" presId="urn:microsoft.com/office/officeart/2018/2/layout/IconLabelDescriptionList"/>
    <dgm:cxn modelId="{481DE396-9ED8-4E74-8FEF-8B266D46A347}" type="presOf" srcId="{40495C1A-01DF-46E6-A980-690DA8BD9E1F}" destId="{71C1DEC1-805F-4310-B2FE-4427C3936103}" srcOrd="0" destOrd="0" presId="urn:microsoft.com/office/officeart/2018/2/layout/IconLabelDescriptionList"/>
    <dgm:cxn modelId="{DBDB62A4-BBF5-438A-A08B-C4EDA3C52B26}" type="presOf" srcId="{692B8E9E-58AF-4467-8F46-FE895CD05C3F}" destId="{17870654-C80D-47B9-A50F-1891091C8C3B}" srcOrd="0" destOrd="0" presId="urn:microsoft.com/office/officeart/2018/2/layout/IconLabelDescriptionList"/>
    <dgm:cxn modelId="{331A5DB5-BFD1-4696-8612-F352E2577F17}" srcId="{768E1E62-9D8C-41D5-8D23-2BE9DA156199}" destId="{40495C1A-01DF-46E6-A980-690DA8BD9E1F}" srcOrd="0" destOrd="0" parTransId="{96A6468A-BA60-40C9-888F-142C01FCE9E2}" sibTransId="{A89230C9-A693-4315-840C-E5F2A52C704E}"/>
    <dgm:cxn modelId="{C54DC2D1-93F5-49D9-AC03-1019E4F1A451}" srcId="{692B8E9E-58AF-4467-8F46-FE895CD05C3F}" destId="{20EF1A63-EEFC-42CF-92B6-E4699F593DCD}" srcOrd="0" destOrd="0" parTransId="{3F7D9F31-FA10-40D4-9836-FB0136FBDE4A}" sibTransId="{7A110259-05D1-4563-A685-9A60A7C9AFCB}"/>
    <dgm:cxn modelId="{C67D65D5-FE3A-430A-865F-DE02A64BD25C}" srcId="{8CEF0695-6638-4FED-96EB-4ED6DE8EA748}" destId="{768E1E62-9D8C-41D5-8D23-2BE9DA156199}" srcOrd="0" destOrd="0" parTransId="{487CE91B-9602-4FE5-830B-B6714CC9483A}" sibTransId="{A25F5D9B-3DF2-4398-8E94-221FCDCE00FC}"/>
    <dgm:cxn modelId="{0CBD3FED-66EF-488E-947E-CD9D57BE041D}" srcId="{8CEF0695-6638-4FED-96EB-4ED6DE8EA748}" destId="{692B8E9E-58AF-4467-8F46-FE895CD05C3F}" srcOrd="1" destOrd="0" parTransId="{8BDF8258-7302-4D48-AF36-E4CAE63051B3}" sibTransId="{7CDFB705-C3F9-4822-A928-296D26B3AC07}"/>
    <dgm:cxn modelId="{5DE451FA-3002-4FD1-B1CE-AC30E0526B89}" srcId="{692B8E9E-58AF-4467-8F46-FE895CD05C3F}" destId="{98632F71-EF54-4556-A1B9-55B24F69CFC2}" srcOrd="1" destOrd="0" parTransId="{26C6079F-A473-4930-8E03-87326E013969}" sibTransId="{0019839C-9711-4F7B-9FA5-241EAA547245}"/>
    <dgm:cxn modelId="{DCE25084-4D9E-4B90-8E98-E66BB1249A88}" type="presParOf" srcId="{415CDAD6-6EC5-456D-8676-20FA80941B12}" destId="{5DD9FBE9-C40E-4AAD-9BB2-AF3CCDE106CC}" srcOrd="0" destOrd="0" presId="urn:microsoft.com/office/officeart/2018/2/layout/IconLabelDescriptionList"/>
    <dgm:cxn modelId="{F9EA235C-79E6-4F01-BA4D-3E111253E114}" type="presParOf" srcId="{5DD9FBE9-C40E-4AAD-9BB2-AF3CCDE106CC}" destId="{A3281D2A-66DC-4535-90D7-8E471578FF24}" srcOrd="0" destOrd="0" presId="urn:microsoft.com/office/officeart/2018/2/layout/IconLabelDescriptionList"/>
    <dgm:cxn modelId="{B7992BAE-84DB-4414-A280-9E06B0AF3948}" type="presParOf" srcId="{5DD9FBE9-C40E-4AAD-9BB2-AF3CCDE106CC}" destId="{E2435A4F-27A7-4F27-8DCA-A5C48A543DF8}" srcOrd="1" destOrd="0" presId="urn:microsoft.com/office/officeart/2018/2/layout/IconLabelDescriptionList"/>
    <dgm:cxn modelId="{CF643D6E-ED2F-42E7-861A-32DFEF81C4CA}" type="presParOf" srcId="{5DD9FBE9-C40E-4AAD-9BB2-AF3CCDE106CC}" destId="{8D6FBF5B-7DF6-47D9-93E8-96502954F5D6}" srcOrd="2" destOrd="0" presId="urn:microsoft.com/office/officeart/2018/2/layout/IconLabelDescriptionList"/>
    <dgm:cxn modelId="{C1939B2B-64B3-4D86-B6AC-F3D784B88D7A}" type="presParOf" srcId="{5DD9FBE9-C40E-4AAD-9BB2-AF3CCDE106CC}" destId="{3BD05F1E-D294-4AD8-871D-921C30F99338}" srcOrd="3" destOrd="0" presId="urn:microsoft.com/office/officeart/2018/2/layout/IconLabelDescriptionList"/>
    <dgm:cxn modelId="{FA89EE28-156A-4C73-AE44-6EBE63BA0B83}" type="presParOf" srcId="{5DD9FBE9-C40E-4AAD-9BB2-AF3CCDE106CC}" destId="{71C1DEC1-805F-4310-B2FE-4427C3936103}" srcOrd="4" destOrd="0" presId="urn:microsoft.com/office/officeart/2018/2/layout/IconLabelDescriptionList"/>
    <dgm:cxn modelId="{9C6353BC-5CC4-4DD9-B100-EED3864DCF22}" type="presParOf" srcId="{415CDAD6-6EC5-456D-8676-20FA80941B12}" destId="{45A1359B-3DC3-43D2-BC09-F62C174DD502}" srcOrd="1" destOrd="0" presId="urn:microsoft.com/office/officeart/2018/2/layout/IconLabelDescriptionList"/>
    <dgm:cxn modelId="{7BE053DF-B02E-4D1D-8572-0ED254EAD045}" type="presParOf" srcId="{415CDAD6-6EC5-456D-8676-20FA80941B12}" destId="{3ADC4AA0-AC49-455F-B11C-6CA14475AA93}" srcOrd="2" destOrd="0" presId="urn:microsoft.com/office/officeart/2018/2/layout/IconLabelDescriptionList"/>
    <dgm:cxn modelId="{3CF74E25-7A26-40A6-BB11-8913306A58CB}" type="presParOf" srcId="{3ADC4AA0-AC49-455F-B11C-6CA14475AA93}" destId="{2F1806AF-4893-4420-9F21-1082AF905E29}" srcOrd="0" destOrd="0" presId="urn:microsoft.com/office/officeart/2018/2/layout/IconLabelDescriptionList"/>
    <dgm:cxn modelId="{8FAFD0B3-1153-4968-8A7C-6C3E7C498E18}" type="presParOf" srcId="{3ADC4AA0-AC49-455F-B11C-6CA14475AA93}" destId="{D787D1B1-E747-418A-ACEC-FC87944B75B2}" srcOrd="1" destOrd="0" presId="urn:microsoft.com/office/officeart/2018/2/layout/IconLabelDescriptionList"/>
    <dgm:cxn modelId="{64D90B46-AF44-4D6D-A103-BE588D3443A8}" type="presParOf" srcId="{3ADC4AA0-AC49-455F-B11C-6CA14475AA93}" destId="{17870654-C80D-47B9-A50F-1891091C8C3B}" srcOrd="2" destOrd="0" presId="urn:microsoft.com/office/officeart/2018/2/layout/IconLabelDescriptionList"/>
    <dgm:cxn modelId="{ABD98BF0-EE5B-4742-A536-5386246C3601}" type="presParOf" srcId="{3ADC4AA0-AC49-455F-B11C-6CA14475AA93}" destId="{DD30F506-8C5D-4E3F-AB52-D058554FD041}" srcOrd="3" destOrd="0" presId="urn:microsoft.com/office/officeart/2018/2/layout/IconLabelDescriptionList"/>
    <dgm:cxn modelId="{2947EA04-BBCF-408E-B446-2784CF9123BD}" type="presParOf" srcId="{3ADC4AA0-AC49-455F-B11C-6CA14475AA93}" destId="{3116E048-6409-4F54-9102-474B2CF38B4A}"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81D2A-66DC-4535-90D7-8E471578FF24}">
      <dsp:nvSpPr>
        <dsp:cNvPr id="0" name=""/>
        <dsp:cNvSpPr/>
      </dsp:nvSpPr>
      <dsp:spPr>
        <a:xfrm>
          <a:off x="3688" y="306553"/>
          <a:ext cx="1361390" cy="13613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6FBF5B-7DF6-47D9-93E8-96502954F5D6}">
      <dsp:nvSpPr>
        <dsp:cNvPr id="0" name=""/>
        <dsp:cNvSpPr/>
      </dsp:nvSpPr>
      <dsp:spPr>
        <a:xfrm>
          <a:off x="3688" y="1836640"/>
          <a:ext cx="3889687" cy="58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kern="1200" dirty="0"/>
            <a:t>H.R. 2505/S. 3321, Credit for Caring Act </a:t>
          </a:r>
        </a:p>
      </dsp:txBody>
      <dsp:txXfrm>
        <a:off x="3688" y="1836640"/>
        <a:ext cx="3889687" cy="583453"/>
      </dsp:txXfrm>
    </dsp:sp>
    <dsp:sp modelId="{71C1DEC1-805F-4310-B2FE-4427C3936103}">
      <dsp:nvSpPr>
        <dsp:cNvPr id="0" name=""/>
        <dsp:cNvSpPr/>
      </dsp:nvSpPr>
      <dsp:spPr>
        <a:xfrm>
          <a:off x="3688" y="2498557"/>
          <a:ext cx="3889687" cy="173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Provides a tax credit of up to $5,000 for 30% of the cost of long-term care expenses that exceed $2,000 in a taxable year to help defray the costs of caring for a loved one.</a:t>
          </a:r>
        </a:p>
        <a:p>
          <a:pPr marL="0" lvl="0" indent="0" algn="l" defTabSz="711200">
            <a:lnSpc>
              <a:spcPct val="100000"/>
            </a:lnSpc>
            <a:spcBef>
              <a:spcPct val="0"/>
            </a:spcBef>
            <a:spcAft>
              <a:spcPct val="35000"/>
            </a:spcAft>
            <a:buNone/>
          </a:pPr>
          <a:r>
            <a:rPr lang="en-US" sz="1600" kern="1200" dirty="0"/>
            <a:t>Available to caregivers of persons across the lifespan.</a:t>
          </a:r>
        </a:p>
      </dsp:txBody>
      <dsp:txXfrm>
        <a:off x="3688" y="2498557"/>
        <a:ext cx="3889687" cy="1731170"/>
      </dsp:txXfrm>
    </dsp:sp>
    <dsp:sp modelId="{2F1806AF-4893-4420-9F21-1082AF905E29}">
      <dsp:nvSpPr>
        <dsp:cNvPr id="0" name=""/>
        <dsp:cNvSpPr/>
      </dsp:nvSpPr>
      <dsp:spPr>
        <a:xfrm>
          <a:off x="4574071" y="306553"/>
          <a:ext cx="1361390" cy="13613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870654-C80D-47B9-A50F-1891091C8C3B}">
      <dsp:nvSpPr>
        <dsp:cNvPr id="0" name=""/>
        <dsp:cNvSpPr/>
      </dsp:nvSpPr>
      <dsp:spPr>
        <a:xfrm>
          <a:off x="4574071" y="1836640"/>
          <a:ext cx="3889687" cy="58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kern="1200" dirty="0"/>
            <a:t>H.R. 1637/S. 56, Comprehensive Care for Alzheimer’s Act</a:t>
          </a:r>
        </a:p>
      </dsp:txBody>
      <dsp:txXfrm>
        <a:off x="4574071" y="1836640"/>
        <a:ext cx="3889687" cy="583453"/>
      </dsp:txXfrm>
    </dsp:sp>
    <dsp:sp modelId="{3116E048-6409-4F54-9102-474B2CF38B4A}">
      <dsp:nvSpPr>
        <dsp:cNvPr id="0" name=""/>
        <dsp:cNvSpPr/>
      </dsp:nvSpPr>
      <dsp:spPr>
        <a:xfrm>
          <a:off x="4574071" y="2498557"/>
          <a:ext cx="3889687" cy="173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Provides coordinated care.</a:t>
          </a:r>
        </a:p>
        <a:p>
          <a:pPr marL="0" lvl="0" indent="0" algn="l" defTabSz="711200">
            <a:lnSpc>
              <a:spcPct val="100000"/>
            </a:lnSpc>
            <a:spcBef>
              <a:spcPct val="0"/>
            </a:spcBef>
            <a:spcAft>
              <a:spcPct val="35000"/>
            </a:spcAft>
            <a:buNone/>
          </a:pPr>
          <a:r>
            <a:rPr lang="en-US" sz="1600" kern="1200" dirty="0"/>
            <a:t>Ensures caregiver support and training.</a:t>
          </a:r>
        </a:p>
        <a:p>
          <a:pPr marL="0" lvl="0" indent="0" algn="l" defTabSz="711200">
            <a:lnSpc>
              <a:spcPct val="100000"/>
            </a:lnSpc>
            <a:spcBef>
              <a:spcPct val="0"/>
            </a:spcBef>
            <a:spcAft>
              <a:spcPct val="35000"/>
            </a:spcAft>
            <a:buNone/>
          </a:pPr>
          <a:r>
            <a:rPr lang="en-US" sz="1600" kern="1200" dirty="0"/>
            <a:t>Requires outreach to potential beneficiaries.</a:t>
          </a:r>
        </a:p>
      </dsp:txBody>
      <dsp:txXfrm>
        <a:off x="4574071" y="2498557"/>
        <a:ext cx="3889687" cy="173117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0997A4E-4A89-40BD-B959-737B1D61DAF9}" type="datetimeFigureOut">
              <a:rPr lang="en-US" smtClean="0"/>
              <a:t>10/2/2023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026CBBB-5291-455A-AF7E-7BF431848C94}" type="slidenum">
              <a:rPr lang="en-US" smtClean="0"/>
              <a:t>‹#›</a:t>
            </a:fld>
            <a:endParaRPr lang="en-US"/>
          </a:p>
        </p:txBody>
      </p:sp>
    </p:spTree>
    <p:extLst>
      <p:ext uri="{BB962C8B-B14F-4D97-AF65-F5344CB8AC3E}">
        <p14:creationId xmlns:p14="http://schemas.microsoft.com/office/powerpoint/2010/main" val="3760416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CBBB-5291-455A-AF7E-7BF431848C94}" type="slidenum">
              <a:rPr lang="en-US" smtClean="0"/>
              <a:t>3</a:t>
            </a:fld>
            <a:endParaRPr lang="en-US"/>
          </a:p>
        </p:txBody>
      </p:sp>
    </p:spTree>
    <p:extLst>
      <p:ext uri="{BB962C8B-B14F-4D97-AF65-F5344CB8AC3E}">
        <p14:creationId xmlns:p14="http://schemas.microsoft.com/office/powerpoint/2010/main" val="100657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6523" fontAlgn="base">
              <a:spcBef>
                <a:spcPct val="0"/>
              </a:spcBef>
              <a:spcAft>
                <a:spcPct val="0"/>
              </a:spcAft>
              <a:defRPr/>
            </a:pPr>
            <a:fld id="{B6698006-07DF-43D6-A8F0-B72051118E02}" type="slidenum">
              <a:rPr lang="en-US">
                <a:solidFill>
                  <a:prstClr val="black"/>
                </a:solidFill>
                <a:latin typeface="Calibri" panose="020F0502020204030204"/>
              </a:rPr>
              <a:pPr defTabSz="466523" fontAlgn="base">
                <a:spcBef>
                  <a:spcPct val="0"/>
                </a:spcBef>
                <a:spcAft>
                  <a:spcPct val="0"/>
                </a:spcAft>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505460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https://press.aarp.org/2023-03-08-New-Report-Highlights-Increasing-Cost-of-Family-Caregiving-in-the-US</a:t>
            </a:r>
          </a:p>
          <a:p>
            <a:endParaRPr lang="en-US" dirty="0"/>
          </a:p>
          <a:p>
            <a:r>
              <a:rPr lang="en-US" dirty="0"/>
              <a:t>https://www.aarp.org/content/dam/aarp/work/employers/2018/11/AARP-NEBGH-EmployerCaregivingToolkit_Practical-Guide-102517.pdf</a:t>
            </a:r>
          </a:p>
        </p:txBody>
      </p:sp>
      <p:sp>
        <p:nvSpPr>
          <p:cNvPr id="4" name="Slide Number Placeholder 3"/>
          <p:cNvSpPr>
            <a:spLocks noGrp="1"/>
          </p:cNvSpPr>
          <p:nvPr>
            <p:ph type="sldNum" sz="quarter" idx="5"/>
          </p:nvPr>
        </p:nvSpPr>
        <p:spPr/>
        <p:txBody>
          <a:bodyPr/>
          <a:lstStyle/>
          <a:p>
            <a:fld id="{C026CBBB-5291-455A-AF7E-7BF431848C94}" type="slidenum">
              <a:rPr lang="en-US" smtClean="0"/>
              <a:t>7</a:t>
            </a:fld>
            <a:endParaRPr lang="en-US"/>
          </a:p>
        </p:txBody>
      </p:sp>
    </p:spTree>
    <p:extLst>
      <p:ext uri="{BB962C8B-B14F-4D97-AF65-F5344CB8AC3E}">
        <p14:creationId xmlns:p14="http://schemas.microsoft.com/office/powerpoint/2010/main" val="215633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https://press.aarp.org/2023-03-08-New-Report-Highlights-Increasing-Cost-of-Family-Caregiving-in-the-US</a:t>
            </a:r>
          </a:p>
          <a:p>
            <a:endParaRPr lang="en-US" dirty="0"/>
          </a:p>
          <a:p>
            <a:r>
              <a:rPr lang="en-US" dirty="0"/>
              <a:t>https://www.aarp.org/content/dam/aarp/work/employers/2018/11/AARP-NEBGH-EmployerCaregivingToolkit_Practical-Guide-102517.pdf</a:t>
            </a:r>
          </a:p>
        </p:txBody>
      </p:sp>
      <p:sp>
        <p:nvSpPr>
          <p:cNvPr id="4" name="Slide Number Placeholder 3"/>
          <p:cNvSpPr>
            <a:spLocks noGrp="1"/>
          </p:cNvSpPr>
          <p:nvPr>
            <p:ph type="sldNum" sz="quarter" idx="5"/>
          </p:nvPr>
        </p:nvSpPr>
        <p:spPr/>
        <p:txBody>
          <a:bodyPr/>
          <a:lstStyle/>
          <a:p>
            <a:fld id="{C026CBBB-5291-455A-AF7E-7BF431848C94}" type="slidenum">
              <a:rPr lang="en-US" smtClean="0"/>
              <a:t>8</a:t>
            </a:fld>
            <a:endParaRPr lang="en-US"/>
          </a:p>
        </p:txBody>
      </p:sp>
    </p:spTree>
    <p:extLst>
      <p:ext uri="{BB962C8B-B14F-4D97-AF65-F5344CB8AC3E}">
        <p14:creationId xmlns:p14="http://schemas.microsoft.com/office/powerpoint/2010/main" val="222401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https://press.aarp.org/2023-03-08-New-Report-Highlights-Increasing-Cost-of-Family-Caregiving-in-the-US</a:t>
            </a:r>
          </a:p>
          <a:p>
            <a:endParaRPr lang="en-US" dirty="0"/>
          </a:p>
          <a:p>
            <a:r>
              <a:rPr lang="en-US" dirty="0"/>
              <a:t>https://www.aarp.org/content/dam/aarp/work/employers/2018/11/AARP-NEBGH-EmployerCaregivingToolkit_Practical-Guide-102517.pdf</a:t>
            </a:r>
          </a:p>
        </p:txBody>
      </p:sp>
      <p:sp>
        <p:nvSpPr>
          <p:cNvPr id="4" name="Slide Number Placeholder 3"/>
          <p:cNvSpPr>
            <a:spLocks noGrp="1"/>
          </p:cNvSpPr>
          <p:nvPr>
            <p:ph type="sldNum" sz="quarter" idx="5"/>
          </p:nvPr>
        </p:nvSpPr>
        <p:spPr/>
        <p:txBody>
          <a:bodyPr/>
          <a:lstStyle/>
          <a:p>
            <a:fld id="{C026CBBB-5291-455A-AF7E-7BF431848C94}" type="slidenum">
              <a:rPr lang="en-US" smtClean="0"/>
              <a:t>9</a:t>
            </a:fld>
            <a:endParaRPr lang="en-US"/>
          </a:p>
        </p:txBody>
      </p:sp>
    </p:spTree>
    <p:extLst>
      <p:ext uri="{BB962C8B-B14F-4D97-AF65-F5344CB8AC3E}">
        <p14:creationId xmlns:p14="http://schemas.microsoft.com/office/powerpoint/2010/main" val="317876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https://press.aarp.org/2023-03-08-New-Report-Highlights-Increasing-Cost-of-Family-Caregiving-in-the-US</a:t>
            </a:r>
          </a:p>
          <a:p>
            <a:endParaRPr lang="en-US" dirty="0"/>
          </a:p>
          <a:p>
            <a:r>
              <a:rPr lang="en-US" dirty="0"/>
              <a:t>https://www.aarp.org/content/dam/aarp/work/employers/2018/11/AARP-NEBGH-EmployerCaregivingToolkit_Practical-Guide-102517.pdf</a:t>
            </a:r>
          </a:p>
        </p:txBody>
      </p:sp>
      <p:sp>
        <p:nvSpPr>
          <p:cNvPr id="4" name="Slide Number Placeholder 3"/>
          <p:cNvSpPr>
            <a:spLocks noGrp="1"/>
          </p:cNvSpPr>
          <p:nvPr>
            <p:ph type="sldNum" sz="quarter" idx="5"/>
          </p:nvPr>
        </p:nvSpPr>
        <p:spPr/>
        <p:txBody>
          <a:bodyPr/>
          <a:lstStyle/>
          <a:p>
            <a:fld id="{C026CBBB-5291-455A-AF7E-7BF431848C94}" type="slidenum">
              <a:rPr lang="en-US" smtClean="0"/>
              <a:t>10</a:t>
            </a:fld>
            <a:endParaRPr lang="en-US"/>
          </a:p>
        </p:txBody>
      </p:sp>
    </p:spTree>
    <p:extLst>
      <p:ext uri="{BB962C8B-B14F-4D97-AF65-F5344CB8AC3E}">
        <p14:creationId xmlns:p14="http://schemas.microsoft.com/office/powerpoint/2010/main" val="240919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https://press.aarp.org/2023-03-08-New-Report-Highlights-Increasing-Cost-of-Family-Caregiving-in-the-US</a:t>
            </a:r>
          </a:p>
          <a:p>
            <a:endParaRPr lang="en-US" dirty="0"/>
          </a:p>
          <a:p>
            <a:r>
              <a:rPr lang="en-US" dirty="0"/>
              <a:t>https://www.aarp.org/content/dam/aarp/work/employers/2018/11/AARP-NEBGH-EmployerCaregivingToolkit_Practical-Guide-102517.pdf</a:t>
            </a:r>
          </a:p>
        </p:txBody>
      </p:sp>
      <p:sp>
        <p:nvSpPr>
          <p:cNvPr id="4" name="Slide Number Placeholder 3"/>
          <p:cNvSpPr>
            <a:spLocks noGrp="1"/>
          </p:cNvSpPr>
          <p:nvPr>
            <p:ph type="sldNum" sz="quarter" idx="5"/>
          </p:nvPr>
        </p:nvSpPr>
        <p:spPr/>
        <p:txBody>
          <a:bodyPr/>
          <a:lstStyle/>
          <a:p>
            <a:fld id="{C026CBBB-5291-455A-AF7E-7BF431848C94}" type="slidenum">
              <a:rPr lang="en-US" smtClean="0"/>
              <a:t>11</a:t>
            </a:fld>
            <a:endParaRPr lang="en-US"/>
          </a:p>
        </p:txBody>
      </p:sp>
    </p:spTree>
    <p:extLst>
      <p:ext uri="{BB962C8B-B14F-4D97-AF65-F5344CB8AC3E}">
        <p14:creationId xmlns:p14="http://schemas.microsoft.com/office/powerpoint/2010/main" val="2283954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https://press.aarp.org/2023-03-08-New-Report-Highlights-Increasing-Cost-of-Family-Caregiving-in-the-US</a:t>
            </a:r>
          </a:p>
          <a:p>
            <a:endParaRPr lang="en-US" dirty="0"/>
          </a:p>
          <a:p>
            <a:r>
              <a:rPr lang="en-US" dirty="0"/>
              <a:t>https://www.aarp.org/content/dam/aarp/work/employers/2018/11/AARP-NEBGH-EmployerCaregivingToolkit_Practical-Guide-102517.pdf</a:t>
            </a:r>
          </a:p>
        </p:txBody>
      </p:sp>
      <p:sp>
        <p:nvSpPr>
          <p:cNvPr id="4" name="Slide Number Placeholder 3"/>
          <p:cNvSpPr>
            <a:spLocks noGrp="1"/>
          </p:cNvSpPr>
          <p:nvPr>
            <p:ph type="sldNum" sz="quarter" idx="5"/>
          </p:nvPr>
        </p:nvSpPr>
        <p:spPr/>
        <p:txBody>
          <a:bodyPr/>
          <a:lstStyle/>
          <a:p>
            <a:fld id="{C026CBBB-5291-455A-AF7E-7BF431848C94}" type="slidenum">
              <a:rPr lang="en-US" smtClean="0"/>
              <a:t>12</a:t>
            </a:fld>
            <a:endParaRPr lang="en-US"/>
          </a:p>
        </p:txBody>
      </p:sp>
    </p:spTree>
    <p:extLst>
      <p:ext uri="{BB962C8B-B14F-4D97-AF65-F5344CB8AC3E}">
        <p14:creationId xmlns:p14="http://schemas.microsoft.com/office/powerpoint/2010/main" val="3413210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https://press.aarp.org/2023-03-08-New-Report-Highlights-Increasing-Cost-of-Family-Caregiving-in-the-US</a:t>
            </a:r>
          </a:p>
          <a:p>
            <a:endParaRPr lang="en-US" dirty="0"/>
          </a:p>
          <a:p>
            <a:r>
              <a:rPr lang="en-US" dirty="0"/>
              <a:t>https://www.aarp.org/content/dam/aarp/work/employers/2018/11/AARP-NEBGH-EmployerCaregivingToolkit_Practical-Guide-102517.pdf</a:t>
            </a:r>
          </a:p>
        </p:txBody>
      </p:sp>
      <p:sp>
        <p:nvSpPr>
          <p:cNvPr id="4" name="Slide Number Placeholder 3"/>
          <p:cNvSpPr>
            <a:spLocks noGrp="1"/>
          </p:cNvSpPr>
          <p:nvPr>
            <p:ph type="sldNum" sz="quarter" idx="5"/>
          </p:nvPr>
        </p:nvSpPr>
        <p:spPr/>
        <p:txBody>
          <a:bodyPr/>
          <a:lstStyle/>
          <a:p>
            <a:fld id="{C026CBBB-5291-455A-AF7E-7BF431848C94}" type="slidenum">
              <a:rPr lang="en-US" smtClean="0"/>
              <a:t>13</a:t>
            </a:fld>
            <a:endParaRPr lang="en-US"/>
          </a:p>
        </p:txBody>
      </p:sp>
    </p:spTree>
    <p:extLst>
      <p:ext uri="{BB962C8B-B14F-4D97-AF65-F5344CB8AC3E}">
        <p14:creationId xmlns:p14="http://schemas.microsoft.com/office/powerpoint/2010/main" val="419463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4D168-E527-4AFA-89B3-35926111DBF9}" type="datetimeFigureOut">
              <a:rPr lang="en-US" smtClean="0"/>
              <a:t>10/2/2023</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425765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4D168-E527-4AFA-89B3-35926111DBF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284760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4D168-E527-4AFA-89B3-35926111DBF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311912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4D168-E527-4AFA-89B3-35926111DBF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134930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4D168-E527-4AFA-89B3-35926111DBF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26049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4D168-E527-4AFA-89B3-35926111DBF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335694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4D168-E527-4AFA-89B3-35926111DBF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49021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4D168-E527-4AFA-89B3-35926111DBF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192589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4D168-E527-4AFA-89B3-35926111DBF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60248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4D168-E527-4AFA-89B3-35926111DBF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84336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4D168-E527-4AFA-89B3-35926111DBF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213615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4D168-E527-4AFA-89B3-35926111DBF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317481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4D168-E527-4AFA-89B3-35926111DBF9}"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182180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4D168-E527-4AFA-89B3-35926111DBF9}"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204858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4D168-E527-4AFA-89B3-35926111DBF9}"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31913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4D168-E527-4AFA-89B3-35926111DBF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2225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4D168-E527-4AFA-89B3-35926111DBF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0A77F-2C1D-40FC-831A-FD8DED174F1F}" type="slidenum">
              <a:rPr lang="en-US" smtClean="0"/>
              <a:t>‹#›</a:t>
            </a:fld>
            <a:endParaRPr lang="en-US"/>
          </a:p>
        </p:txBody>
      </p:sp>
    </p:spTree>
    <p:extLst>
      <p:ext uri="{BB962C8B-B14F-4D97-AF65-F5344CB8AC3E}">
        <p14:creationId xmlns:p14="http://schemas.microsoft.com/office/powerpoint/2010/main" val="185864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84D168-E527-4AFA-89B3-35926111DBF9}" type="datetimeFigureOut">
              <a:rPr lang="en-US" smtClean="0"/>
              <a:t>10/2/2023</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C0A77F-2C1D-40FC-831A-FD8DED174F1F}" type="slidenum">
              <a:rPr lang="en-US" smtClean="0"/>
              <a:t>‹#›</a:t>
            </a:fld>
            <a:endParaRPr lang="en-US"/>
          </a:p>
        </p:txBody>
      </p:sp>
    </p:spTree>
    <p:extLst>
      <p:ext uri="{BB962C8B-B14F-4D97-AF65-F5344CB8AC3E}">
        <p14:creationId xmlns:p14="http://schemas.microsoft.com/office/powerpoint/2010/main" val="455090844"/>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000" b="1" kern="1200" cap="none">
          <a:ln w="3175" cmpd="sng">
            <a:noFill/>
          </a:ln>
          <a:solidFill>
            <a:schemeClr val="tx1"/>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5.sv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1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2.png"/><Relationship Id="rId7"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3.svg"/></Relationships>
</file>

<file path=ppt/slides/_rels/slide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3" Type="http://schemas.openxmlformats.org/officeDocument/2006/relationships/image" Target="../media/image21.jpeg"/><Relationship Id="rId18" Type="http://schemas.openxmlformats.org/officeDocument/2006/relationships/image" Target="../media/image26.jpeg"/><Relationship Id="rId26" Type="http://schemas.openxmlformats.org/officeDocument/2006/relationships/image" Target="../media/image34.png"/><Relationship Id="rId39" Type="http://schemas.openxmlformats.org/officeDocument/2006/relationships/image" Target="../media/image47.png"/><Relationship Id="rId21" Type="http://schemas.openxmlformats.org/officeDocument/2006/relationships/image" Target="../media/image29.jpeg"/><Relationship Id="rId34" Type="http://schemas.openxmlformats.org/officeDocument/2006/relationships/image" Target="../media/image42.png"/><Relationship Id="rId42" Type="http://schemas.openxmlformats.org/officeDocument/2006/relationships/image" Target="../media/image50.png"/><Relationship Id="rId47" Type="http://schemas.openxmlformats.org/officeDocument/2006/relationships/image" Target="../media/image55.png"/><Relationship Id="rId50" Type="http://schemas.openxmlformats.org/officeDocument/2006/relationships/image" Target="../media/image58.png"/><Relationship Id="rId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24.png"/><Relationship Id="rId29" Type="http://schemas.openxmlformats.org/officeDocument/2006/relationships/image" Target="../media/image37.png"/><Relationship Id="rId11" Type="http://schemas.openxmlformats.org/officeDocument/2006/relationships/image" Target="../media/image3.gif"/><Relationship Id="rId24" Type="http://schemas.openxmlformats.org/officeDocument/2006/relationships/image" Target="../media/image32.jpe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jpeg"/><Relationship Id="rId5" Type="http://schemas.openxmlformats.org/officeDocument/2006/relationships/image" Target="../media/image14.jpeg"/><Relationship Id="rId15" Type="http://schemas.openxmlformats.org/officeDocument/2006/relationships/image" Target="../media/image23.png"/><Relationship Id="rId23" Type="http://schemas.openxmlformats.org/officeDocument/2006/relationships/image" Target="../media/image31.jpeg"/><Relationship Id="rId28" Type="http://schemas.openxmlformats.org/officeDocument/2006/relationships/image" Target="../media/image36.jpeg"/><Relationship Id="rId36" Type="http://schemas.openxmlformats.org/officeDocument/2006/relationships/image" Target="../media/image44.jpeg"/><Relationship Id="rId49" Type="http://schemas.openxmlformats.org/officeDocument/2006/relationships/image" Target="../media/image57.png"/><Relationship Id="rId10" Type="http://schemas.openxmlformats.org/officeDocument/2006/relationships/image" Target="../media/image19.jpeg"/><Relationship Id="rId19" Type="http://schemas.openxmlformats.org/officeDocument/2006/relationships/image" Target="../media/image27.gif"/><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60.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2.jpeg"/><Relationship Id="rId22" Type="http://schemas.openxmlformats.org/officeDocument/2006/relationships/image" Target="../media/image30.png"/><Relationship Id="rId27" Type="http://schemas.openxmlformats.org/officeDocument/2006/relationships/image" Target="../media/image35.jpeg"/><Relationship Id="rId30" Type="http://schemas.openxmlformats.org/officeDocument/2006/relationships/image" Target="../media/image38.png"/><Relationship Id="rId35" Type="http://schemas.openxmlformats.org/officeDocument/2006/relationships/image" Target="../media/image43.jpeg"/><Relationship Id="rId43" Type="http://schemas.openxmlformats.org/officeDocument/2006/relationships/image" Target="../media/image51.png"/><Relationship Id="rId48" Type="http://schemas.openxmlformats.org/officeDocument/2006/relationships/image" Target="../media/image56.png"/><Relationship Id="rId8" Type="http://schemas.openxmlformats.org/officeDocument/2006/relationships/image" Target="../media/image17.jpeg"/><Relationship Id="rId51" Type="http://schemas.openxmlformats.org/officeDocument/2006/relationships/image" Target="../media/image59.png"/><Relationship Id="rId3" Type="http://schemas.openxmlformats.org/officeDocument/2006/relationships/image" Target="../media/image12.jpe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jpe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0" Type="http://schemas.openxmlformats.org/officeDocument/2006/relationships/image" Target="../media/image28.png"/><Relationship Id="rId41"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11"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13"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14"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5"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6"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53DF6A67-506F-6F37-AEDB-B04B79C79A09}"/>
              </a:ext>
            </a:extLst>
          </p:cNvPr>
          <p:cNvSpPr>
            <a:spLocks noGrp="1"/>
          </p:cNvSpPr>
          <p:nvPr>
            <p:ph type="ctrTitle"/>
          </p:nvPr>
        </p:nvSpPr>
        <p:spPr>
          <a:xfrm>
            <a:off x="5448299" y="1380068"/>
            <a:ext cx="6054723" cy="2616199"/>
          </a:xfrm>
        </p:spPr>
        <p:txBody>
          <a:bodyPr>
            <a:normAutofit/>
          </a:bodyPr>
          <a:lstStyle/>
          <a:p>
            <a:pPr defTabSz="525780">
              <a:lnSpc>
                <a:spcPct val="90000"/>
              </a:lnSpc>
            </a:pPr>
            <a:r>
              <a:rPr lang="en-US" sz="4200" b="1" kern="1200" dirty="0">
                <a:latin typeface="+mn-lt"/>
                <a:ea typeface="+mj-ea"/>
                <a:cs typeface="+mj-cs"/>
              </a:rPr>
              <a:t>SUPPORTING CAREGIVERS THROUGH POLICY AND TRAINING</a:t>
            </a:r>
            <a:endParaRPr lang="en-US" sz="4200" b="1" dirty="0">
              <a:latin typeface="+mn-lt"/>
            </a:endParaRPr>
          </a:p>
        </p:txBody>
      </p:sp>
      <p:pic>
        <p:nvPicPr>
          <p:cNvPr id="4" name="Picture 3" descr="People holding hands">
            <a:extLst>
              <a:ext uri="{FF2B5EF4-FFF2-40B4-BE49-F238E27FC236}">
                <a16:creationId xmlns:a16="http://schemas.microsoft.com/office/drawing/2014/main" id="{C9ABCE30-2441-98AE-E4F2-23FB6A6F6C46}"/>
              </a:ext>
            </a:extLst>
          </p:cNvPr>
          <p:cNvPicPr>
            <a:picLocks noChangeAspect="1"/>
          </p:cNvPicPr>
          <p:nvPr/>
        </p:nvPicPr>
        <p:blipFill rotWithShape="1">
          <a:blip r:embed="rId3"/>
          <a:srcRect l="37425" r="9545" b="-1"/>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
        <p:nvSpPr>
          <p:cNvPr id="7" name="Subtitle 2">
            <a:extLst>
              <a:ext uri="{FF2B5EF4-FFF2-40B4-BE49-F238E27FC236}">
                <a16:creationId xmlns:a16="http://schemas.microsoft.com/office/drawing/2014/main" id="{994E8BE4-ED5E-6AA7-1262-F1BE13FA60FC}"/>
              </a:ext>
            </a:extLst>
          </p:cNvPr>
          <p:cNvSpPr>
            <a:spLocks noGrp="1"/>
          </p:cNvSpPr>
          <p:nvPr>
            <p:ph type="subTitle" idx="1"/>
          </p:nvPr>
        </p:nvSpPr>
        <p:spPr>
          <a:xfrm>
            <a:off x="9944831" y="5979228"/>
            <a:ext cx="1955528" cy="548640"/>
          </a:xfrm>
        </p:spPr>
        <p:txBody>
          <a:bodyPr>
            <a:normAutofit/>
          </a:bodyPr>
          <a:lstStyle/>
          <a:p>
            <a:pPr algn="l" defTabSz="525780">
              <a:spcBef>
                <a:spcPts val="0"/>
              </a:spcBef>
              <a:spcAft>
                <a:spcPts val="0"/>
              </a:spcAft>
            </a:pPr>
            <a:r>
              <a:rPr lang="en-US" sz="1000" kern="1200" dirty="0">
                <a:solidFill>
                  <a:srgbClr val="000000"/>
                </a:solidFill>
                <a:latin typeface="+mj-lt"/>
                <a:ea typeface="+mn-ea"/>
                <a:cs typeface="+mn-cs"/>
              </a:rPr>
              <a:t>Debbie Witchey </a:t>
            </a:r>
          </a:p>
          <a:p>
            <a:pPr algn="l" defTabSz="525780">
              <a:spcBef>
                <a:spcPts val="0"/>
              </a:spcBef>
              <a:spcAft>
                <a:spcPts val="0"/>
              </a:spcAft>
            </a:pPr>
            <a:r>
              <a:rPr lang="en-US" sz="1000" kern="1200" dirty="0">
                <a:solidFill>
                  <a:srgbClr val="000000"/>
                </a:solidFill>
                <a:latin typeface="+mj-lt"/>
                <a:ea typeface="+mn-ea"/>
                <a:cs typeface="+mn-cs"/>
              </a:rPr>
              <a:t>EVP &amp; COO</a:t>
            </a:r>
          </a:p>
          <a:p>
            <a:pPr algn="l" defTabSz="525780">
              <a:spcBef>
                <a:spcPts val="0"/>
              </a:spcBef>
              <a:spcAft>
                <a:spcPts val="0"/>
              </a:spcAft>
            </a:pPr>
            <a:r>
              <a:rPr lang="en-US" sz="1000" kern="1200" dirty="0">
                <a:solidFill>
                  <a:srgbClr val="000000"/>
                </a:solidFill>
                <a:latin typeface="+mj-lt"/>
                <a:ea typeface="+mn-ea"/>
                <a:cs typeface="+mn-cs"/>
              </a:rPr>
              <a:t>Healthcare Leadership Council</a:t>
            </a:r>
            <a:endParaRPr lang="en-US" sz="1000" dirty="0">
              <a:solidFill>
                <a:srgbClr val="000000"/>
              </a:solidFill>
              <a:latin typeface="+mj-lt"/>
            </a:endParaRPr>
          </a:p>
        </p:txBody>
      </p:sp>
      <p:sp>
        <p:nvSpPr>
          <p:cNvPr id="9" name="Subtitle 2">
            <a:extLst>
              <a:ext uri="{FF2B5EF4-FFF2-40B4-BE49-F238E27FC236}">
                <a16:creationId xmlns:a16="http://schemas.microsoft.com/office/drawing/2014/main" id="{8307581F-773D-59EB-B0C3-A8B51D21F1A8}"/>
              </a:ext>
            </a:extLst>
          </p:cNvPr>
          <p:cNvSpPr txBox="1">
            <a:spLocks/>
          </p:cNvSpPr>
          <p:nvPr/>
        </p:nvSpPr>
        <p:spPr>
          <a:xfrm>
            <a:off x="8045403" y="5979228"/>
            <a:ext cx="1579716" cy="548640"/>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defTabSz="1051560">
              <a:lnSpc>
                <a:spcPct val="120000"/>
              </a:lnSpc>
              <a:spcBef>
                <a:spcPts val="0"/>
              </a:spcBef>
            </a:pPr>
            <a:r>
              <a:rPr lang="en-US" sz="1600" kern="1200" dirty="0">
                <a:solidFill>
                  <a:srgbClr val="000000"/>
                </a:solidFill>
                <a:latin typeface="+mj-lt"/>
                <a:cs typeface="Arial" panose="020B0604020202020204" pitchFamily="34" charset="0"/>
              </a:rPr>
              <a:t>Clare Ansberry</a:t>
            </a:r>
          </a:p>
          <a:p>
            <a:pPr defTabSz="1051560">
              <a:lnSpc>
                <a:spcPct val="120000"/>
              </a:lnSpc>
              <a:spcBef>
                <a:spcPts val="0"/>
              </a:spcBef>
            </a:pPr>
            <a:r>
              <a:rPr lang="en-US" sz="1600" kern="1200" dirty="0">
                <a:solidFill>
                  <a:srgbClr val="000000"/>
                </a:solidFill>
                <a:latin typeface="+mj-lt"/>
                <a:cs typeface="Arial" panose="020B0604020202020204" pitchFamily="34" charset="0"/>
              </a:rPr>
              <a:t>Columnist</a:t>
            </a:r>
          </a:p>
          <a:p>
            <a:pPr defTabSz="1051560">
              <a:lnSpc>
                <a:spcPct val="120000"/>
              </a:lnSpc>
              <a:spcBef>
                <a:spcPts val="0"/>
              </a:spcBef>
            </a:pPr>
            <a:r>
              <a:rPr lang="en-US" sz="1600" kern="1200" dirty="0">
                <a:solidFill>
                  <a:srgbClr val="000000"/>
                </a:solidFill>
                <a:latin typeface="+mj-lt"/>
                <a:cs typeface="Arial" panose="020B0604020202020204" pitchFamily="34" charset="0"/>
              </a:rPr>
              <a:t>The Wall Street Journal</a:t>
            </a:r>
          </a:p>
          <a:p>
            <a:pPr>
              <a:lnSpc>
                <a:spcPct val="120000"/>
              </a:lnSpc>
              <a:spcBef>
                <a:spcPts val="0"/>
              </a:spcBef>
            </a:pPr>
            <a:endParaRPr lang="en-US" sz="1600" dirty="0">
              <a:solidFill>
                <a:srgbClr val="000000"/>
              </a:solidFill>
              <a:latin typeface="+mj-lt"/>
            </a:endParaRPr>
          </a:p>
        </p:txBody>
      </p:sp>
      <p:pic>
        <p:nvPicPr>
          <p:cNvPr id="21" name="Picture 20" descr="HLC-LOGO-ART-no-transp.gif">
            <a:extLst>
              <a:ext uri="{FF2B5EF4-FFF2-40B4-BE49-F238E27FC236}">
                <a16:creationId xmlns:a16="http://schemas.microsoft.com/office/drawing/2014/main" id="{613DC2D9-7CF0-1973-D8E0-708FA4046AE2}"/>
              </a:ext>
            </a:extLst>
          </p:cNvPr>
          <p:cNvPicPr>
            <a:picLocks noChangeAspect="1"/>
          </p:cNvPicPr>
          <p:nvPr/>
        </p:nvPicPr>
        <p:blipFill>
          <a:blip r:embed="rId4" cstate="email"/>
          <a:stretch>
            <a:fillRect/>
          </a:stretch>
        </p:blipFill>
        <p:spPr>
          <a:xfrm>
            <a:off x="10095024" y="5460681"/>
            <a:ext cx="535699" cy="429057"/>
          </a:xfrm>
          <a:prstGeom prst="rect">
            <a:avLst/>
          </a:prstGeom>
          <a:solidFill>
            <a:schemeClr val="bg1"/>
          </a:solidFill>
          <a:ln w="19050" cap="sq">
            <a:solidFill>
              <a:schemeClr val="bg1"/>
            </a:solidFill>
            <a:miter lim="800000"/>
          </a:ln>
          <a:effectLst/>
        </p:spPr>
      </p:pic>
      <p:pic>
        <p:nvPicPr>
          <p:cNvPr id="57" name="Picture 2" descr="The Wall Street Journal Logo and symbol, meaning, history, PNG, brand">
            <a:extLst>
              <a:ext uri="{FF2B5EF4-FFF2-40B4-BE49-F238E27FC236}">
                <a16:creationId xmlns:a16="http://schemas.microsoft.com/office/drawing/2014/main" id="{C2E1813F-DFDB-43CB-982D-CEAF449E2F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32" t="13625" r="15180" b="17938"/>
          <a:stretch/>
        </p:blipFill>
        <p:spPr bwMode="auto">
          <a:xfrm>
            <a:off x="8130540" y="5476538"/>
            <a:ext cx="632929" cy="41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39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Large skydiving group mid-air">
            <a:extLst>
              <a:ext uri="{FF2B5EF4-FFF2-40B4-BE49-F238E27FC236}">
                <a16:creationId xmlns:a16="http://schemas.microsoft.com/office/drawing/2014/main" id="{2A26E04A-1449-A6B2-7A87-D265D22A8907}"/>
              </a:ext>
            </a:extLst>
          </p:cNvPr>
          <p:cNvPicPr>
            <a:picLocks noChangeAspect="1"/>
          </p:cNvPicPr>
          <p:nvPr/>
        </p:nvPicPr>
        <p:blipFill rotWithShape="1">
          <a:blip r:embed="rId3"/>
          <a:srcRect l="24808" r="23809"/>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8" name="Group 32">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9"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0"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2"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0"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1"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7" name="Title 1">
            <a:extLst>
              <a:ext uri="{FF2B5EF4-FFF2-40B4-BE49-F238E27FC236}">
                <a16:creationId xmlns:a16="http://schemas.microsoft.com/office/drawing/2014/main" id="{F21E1977-08BF-9DDC-A150-2BF20EA78A66}"/>
              </a:ext>
            </a:extLst>
          </p:cNvPr>
          <p:cNvSpPr>
            <a:spLocks noGrp="1"/>
          </p:cNvSpPr>
          <p:nvPr>
            <p:ph type="title"/>
          </p:nvPr>
        </p:nvSpPr>
        <p:spPr>
          <a:xfrm>
            <a:off x="525580" y="381005"/>
            <a:ext cx="6190456" cy="2381247"/>
          </a:xfrm>
        </p:spPr>
        <p:txBody>
          <a:bodyPr anchor="t">
            <a:normAutofit/>
          </a:bodyPr>
          <a:lstStyle/>
          <a:p>
            <a:pPr algn="l">
              <a:lnSpc>
                <a:spcPct val="90000"/>
              </a:lnSpc>
            </a:pPr>
            <a:r>
              <a:rPr lang="en-US" dirty="0"/>
              <a:t>What is the Business Community Doing to Support Family Caregivers?</a:t>
            </a:r>
          </a:p>
        </p:txBody>
      </p:sp>
      <p:sp>
        <p:nvSpPr>
          <p:cNvPr id="10" name="Content Placeholder 9">
            <a:extLst>
              <a:ext uri="{FF2B5EF4-FFF2-40B4-BE49-F238E27FC236}">
                <a16:creationId xmlns:a16="http://schemas.microsoft.com/office/drawing/2014/main" id="{2688746C-E15C-4C98-B798-5AD645809FAC}"/>
              </a:ext>
            </a:extLst>
          </p:cNvPr>
          <p:cNvSpPr>
            <a:spLocks noGrp="1"/>
          </p:cNvSpPr>
          <p:nvPr>
            <p:ph idx="1"/>
          </p:nvPr>
        </p:nvSpPr>
        <p:spPr>
          <a:xfrm>
            <a:off x="643468" y="2666999"/>
            <a:ext cx="5260680" cy="3124201"/>
          </a:xfrm>
        </p:spPr>
        <p:txBody>
          <a:bodyPr>
            <a:normAutofit lnSpcReduction="10000"/>
          </a:bodyPr>
          <a:lstStyle/>
          <a:p>
            <a:pPr>
              <a:spcBef>
                <a:spcPts val="600"/>
              </a:spcBef>
            </a:pPr>
            <a:r>
              <a:rPr lang="en-US" sz="2400" dirty="0"/>
              <a:t>Long term care benefits</a:t>
            </a:r>
          </a:p>
          <a:p>
            <a:pPr>
              <a:spcBef>
                <a:spcPts val="600"/>
              </a:spcBef>
            </a:pPr>
            <a:r>
              <a:rPr lang="en-US" sz="2400" dirty="0"/>
              <a:t>20% &gt; 500 eldercare referral</a:t>
            </a:r>
          </a:p>
          <a:p>
            <a:pPr>
              <a:spcBef>
                <a:spcPts val="600"/>
              </a:spcBef>
            </a:pPr>
            <a:r>
              <a:rPr lang="en-US" sz="2400" dirty="0"/>
              <a:t>15% &gt; eldercare leave</a:t>
            </a:r>
          </a:p>
          <a:p>
            <a:pPr>
              <a:spcBef>
                <a:spcPts val="600"/>
              </a:spcBef>
            </a:pPr>
            <a:r>
              <a:rPr lang="en-US" sz="2400" dirty="0"/>
              <a:t>Emergency eldercare, subsidized eldercare </a:t>
            </a:r>
            <a:r>
              <a:rPr lang="en-US" sz="2400" dirty="0" err="1"/>
              <a:t>center,and</a:t>
            </a:r>
            <a:r>
              <a:rPr lang="en-US" sz="2400" dirty="0"/>
              <a:t>…</a:t>
            </a:r>
          </a:p>
          <a:p>
            <a:pPr>
              <a:spcBef>
                <a:spcPts val="600"/>
              </a:spcBef>
            </a:pPr>
            <a:r>
              <a:rPr lang="en-US" sz="2400" dirty="0"/>
              <a:t>Needed most: </a:t>
            </a:r>
            <a:br>
              <a:rPr lang="en-US" sz="2400" dirty="0"/>
            </a:br>
            <a:r>
              <a:rPr lang="en-US" sz="2400" dirty="0"/>
              <a:t>navigation &amp; flexibility</a:t>
            </a:r>
          </a:p>
        </p:txBody>
      </p:sp>
    </p:spTree>
    <p:extLst>
      <p:ext uri="{BB962C8B-B14F-4D97-AF65-F5344CB8AC3E}">
        <p14:creationId xmlns:p14="http://schemas.microsoft.com/office/powerpoint/2010/main" val="52698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CCFC79-BBA1-F7C7-4F5F-18C8B2C753E5}"/>
              </a:ext>
            </a:extLst>
          </p:cNvPr>
          <p:cNvSpPr>
            <a:spLocks noGrp="1"/>
          </p:cNvSpPr>
          <p:nvPr>
            <p:ph type="title"/>
          </p:nvPr>
        </p:nvSpPr>
        <p:spPr>
          <a:xfrm>
            <a:off x="2670145" y="279641"/>
            <a:ext cx="7742462" cy="1358993"/>
          </a:xfrm>
        </p:spPr>
        <p:txBody>
          <a:bodyPr anchor="t">
            <a:normAutofit/>
          </a:bodyPr>
          <a:lstStyle/>
          <a:p>
            <a:pPr algn="l">
              <a:lnSpc>
                <a:spcPct val="90000"/>
              </a:lnSpc>
            </a:pPr>
            <a:r>
              <a:rPr lang="en-US" dirty="0"/>
              <a:t>Legislative Actions to address caregiver Needs</a:t>
            </a:r>
          </a:p>
        </p:txBody>
      </p:sp>
      <p:graphicFrame>
        <p:nvGraphicFramePr>
          <p:cNvPr id="10" name="Content Placeholder 2">
            <a:extLst>
              <a:ext uri="{FF2B5EF4-FFF2-40B4-BE49-F238E27FC236}">
                <a16:creationId xmlns:a16="http://schemas.microsoft.com/office/drawing/2014/main" id="{DC732916-CE20-1446-6ED7-380067A308DA}"/>
              </a:ext>
            </a:extLst>
          </p:cNvPr>
          <p:cNvGraphicFramePr>
            <a:graphicFrameLocks noGrp="1"/>
          </p:cNvGraphicFramePr>
          <p:nvPr>
            <p:ph idx="1"/>
            <p:extLst>
              <p:ext uri="{D42A27DB-BD31-4B8C-83A1-F6EECF244321}">
                <p14:modId xmlns:p14="http://schemas.microsoft.com/office/powerpoint/2010/main" val="1491500045"/>
              </p:ext>
            </p:extLst>
          </p:nvPr>
        </p:nvGraphicFramePr>
        <p:xfrm>
          <a:off x="3177376" y="1644731"/>
          <a:ext cx="8467447" cy="4536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raphic 1" descr="Bank">
            <a:extLst>
              <a:ext uri="{FF2B5EF4-FFF2-40B4-BE49-F238E27FC236}">
                <a16:creationId xmlns:a16="http://schemas.microsoft.com/office/drawing/2014/main" id="{B8611087-FAE3-FC9A-FE88-B905D41F66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7380" y="3751343"/>
            <a:ext cx="1767950" cy="1767950"/>
          </a:xfrm>
          <a:prstGeom prst="rect">
            <a:avLst/>
          </a:prstGeom>
        </p:spPr>
      </p:pic>
    </p:spTree>
    <p:extLst>
      <p:ext uri="{BB962C8B-B14F-4D97-AF65-F5344CB8AC3E}">
        <p14:creationId xmlns:p14="http://schemas.microsoft.com/office/powerpoint/2010/main" val="84922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CCFC79-BBA1-F7C7-4F5F-18C8B2C753E5}"/>
              </a:ext>
            </a:extLst>
          </p:cNvPr>
          <p:cNvSpPr>
            <a:spLocks noGrp="1"/>
          </p:cNvSpPr>
          <p:nvPr>
            <p:ph type="title"/>
          </p:nvPr>
        </p:nvSpPr>
        <p:spPr>
          <a:xfrm>
            <a:off x="1809065" y="345426"/>
            <a:ext cx="10085738" cy="1358993"/>
          </a:xfrm>
        </p:spPr>
        <p:txBody>
          <a:bodyPr anchor="t">
            <a:normAutofit/>
          </a:bodyPr>
          <a:lstStyle/>
          <a:p>
            <a:pPr algn="l">
              <a:lnSpc>
                <a:spcPct val="90000"/>
              </a:lnSpc>
            </a:pPr>
            <a:r>
              <a:rPr lang="en-US" dirty="0"/>
              <a:t>Regulatory actions to Improve long-term healthcare services</a:t>
            </a:r>
          </a:p>
        </p:txBody>
      </p:sp>
      <p:sp>
        <p:nvSpPr>
          <p:cNvPr id="6" name="Content Placeholder 2">
            <a:extLst>
              <a:ext uri="{FF2B5EF4-FFF2-40B4-BE49-F238E27FC236}">
                <a16:creationId xmlns:a16="http://schemas.microsoft.com/office/drawing/2014/main" id="{54287D85-9F67-9A36-B166-4EB42A09E300}"/>
              </a:ext>
            </a:extLst>
          </p:cNvPr>
          <p:cNvSpPr>
            <a:spLocks noGrp="1"/>
          </p:cNvSpPr>
          <p:nvPr>
            <p:ph idx="1"/>
          </p:nvPr>
        </p:nvSpPr>
        <p:spPr>
          <a:xfrm>
            <a:off x="2971801" y="1763144"/>
            <a:ext cx="8122444" cy="4536281"/>
          </a:xfrm>
        </p:spPr>
        <p:txBody>
          <a:bodyPr>
            <a:normAutofit lnSpcReduction="10000"/>
          </a:bodyPr>
          <a:lstStyle/>
          <a:p>
            <a:r>
              <a:rPr lang="en-US" sz="2400" dirty="0"/>
              <a:t>Executive Order on Increasing Access to High-Quality Care and Supporting Caregivers</a:t>
            </a:r>
          </a:p>
          <a:p>
            <a:pPr lvl="1"/>
            <a:r>
              <a:rPr lang="en-US" sz="2000" dirty="0"/>
              <a:t>Improves access to home-based care for veterans</a:t>
            </a:r>
          </a:p>
          <a:p>
            <a:pPr lvl="1"/>
            <a:r>
              <a:rPr lang="en-US" sz="2000" dirty="0"/>
              <a:t>Mental health support for family caregivers</a:t>
            </a:r>
          </a:p>
          <a:p>
            <a:pPr lvl="1"/>
            <a:r>
              <a:rPr lang="en-US" sz="2000" dirty="0"/>
              <a:t>Other actions (e.g., dementia care proposal)</a:t>
            </a:r>
          </a:p>
          <a:p>
            <a:pPr marL="274320" lvl="1" indent="0">
              <a:spcBef>
                <a:spcPts val="0"/>
              </a:spcBef>
              <a:spcAft>
                <a:spcPts val="0"/>
              </a:spcAft>
              <a:buNone/>
            </a:pPr>
            <a:endParaRPr lang="en-US" dirty="0"/>
          </a:p>
          <a:p>
            <a:pPr>
              <a:spcBef>
                <a:spcPts val="0"/>
              </a:spcBef>
            </a:pPr>
            <a:r>
              <a:rPr lang="en-US" sz="2400" dirty="0"/>
              <a:t>CMS 2024 Physician Fee Schedule Proposed Rule:</a:t>
            </a:r>
          </a:p>
          <a:p>
            <a:pPr lvl="1">
              <a:spcBef>
                <a:spcPts val="0"/>
              </a:spcBef>
            </a:pPr>
            <a:r>
              <a:rPr lang="en-US" sz="2000" dirty="0"/>
              <a:t>Pays Medicare providers to train family caregivers</a:t>
            </a:r>
          </a:p>
          <a:p>
            <a:pPr lvl="1">
              <a:spcBef>
                <a:spcPts val="0"/>
              </a:spcBef>
            </a:pPr>
            <a:r>
              <a:rPr lang="en-US" sz="2000" dirty="0"/>
              <a:t>Pays for a social needs assessment and care navigation for people with certain conditions</a:t>
            </a:r>
          </a:p>
          <a:p>
            <a:pPr lvl="1">
              <a:spcBef>
                <a:spcPts val="0"/>
              </a:spcBef>
            </a:pPr>
            <a:r>
              <a:rPr lang="en-US" sz="2000" dirty="0"/>
              <a:t>Creates an integrated care model for people with dementia and their families</a:t>
            </a:r>
          </a:p>
        </p:txBody>
      </p:sp>
      <p:sp>
        <p:nvSpPr>
          <p:cNvPr id="2" name="Rectangle 1" descr="Doctor">
            <a:extLst>
              <a:ext uri="{FF2B5EF4-FFF2-40B4-BE49-F238E27FC236}">
                <a16:creationId xmlns:a16="http://schemas.microsoft.com/office/drawing/2014/main" id="{6CD59B12-9167-D6C1-958B-37F89E917D45}"/>
              </a:ext>
            </a:extLst>
          </p:cNvPr>
          <p:cNvSpPr/>
          <p:nvPr/>
        </p:nvSpPr>
        <p:spPr>
          <a:xfrm>
            <a:off x="1459800" y="4137469"/>
            <a:ext cx="1512000" cy="1512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Rectangle 2" descr="Stethoscope">
            <a:extLst>
              <a:ext uri="{FF2B5EF4-FFF2-40B4-BE49-F238E27FC236}">
                <a16:creationId xmlns:a16="http://schemas.microsoft.com/office/drawing/2014/main" id="{752D09FD-BC14-1C5B-6C0A-543F407D8BB5}"/>
              </a:ext>
            </a:extLst>
          </p:cNvPr>
          <p:cNvSpPr/>
          <p:nvPr/>
        </p:nvSpPr>
        <p:spPr>
          <a:xfrm>
            <a:off x="1459800" y="2087213"/>
            <a:ext cx="1512000" cy="1512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74167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CCFC79-BBA1-F7C7-4F5F-18C8B2C753E5}"/>
              </a:ext>
            </a:extLst>
          </p:cNvPr>
          <p:cNvSpPr>
            <a:spLocks noGrp="1"/>
          </p:cNvSpPr>
          <p:nvPr>
            <p:ph type="title"/>
          </p:nvPr>
        </p:nvSpPr>
        <p:spPr>
          <a:xfrm>
            <a:off x="2955637" y="345426"/>
            <a:ext cx="8627928" cy="1358993"/>
          </a:xfrm>
        </p:spPr>
        <p:txBody>
          <a:bodyPr anchor="t">
            <a:normAutofit/>
          </a:bodyPr>
          <a:lstStyle/>
          <a:p>
            <a:pPr algn="l">
              <a:lnSpc>
                <a:spcPct val="90000"/>
              </a:lnSpc>
            </a:pPr>
            <a:r>
              <a:rPr lang="en-US" dirty="0"/>
              <a:t>Regulatory actions to Improve long-term healthcare services</a:t>
            </a:r>
          </a:p>
        </p:txBody>
      </p:sp>
      <p:sp>
        <p:nvSpPr>
          <p:cNvPr id="6" name="Content Placeholder 2">
            <a:extLst>
              <a:ext uri="{FF2B5EF4-FFF2-40B4-BE49-F238E27FC236}">
                <a16:creationId xmlns:a16="http://schemas.microsoft.com/office/drawing/2014/main" id="{54287D85-9F67-9A36-B166-4EB42A09E300}"/>
              </a:ext>
            </a:extLst>
          </p:cNvPr>
          <p:cNvSpPr>
            <a:spLocks noGrp="1"/>
          </p:cNvSpPr>
          <p:nvPr>
            <p:ph idx="1"/>
          </p:nvPr>
        </p:nvSpPr>
        <p:spPr>
          <a:xfrm>
            <a:off x="3459163" y="1763144"/>
            <a:ext cx="8185660" cy="4536281"/>
          </a:xfrm>
        </p:spPr>
        <p:txBody>
          <a:bodyPr>
            <a:normAutofit/>
          </a:bodyPr>
          <a:lstStyle/>
          <a:p>
            <a:r>
              <a:rPr lang="en-US" sz="2400" dirty="0"/>
              <a:t>The Guiding an Improved Dementia Experience Model:</a:t>
            </a:r>
          </a:p>
          <a:p>
            <a:pPr lvl="1"/>
            <a:r>
              <a:rPr lang="en-US" sz="2000" dirty="0"/>
              <a:t>New voluntary model launching July 2024</a:t>
            </a:r>
          </a:p>
          <a:p>
            <a:pPr lvl="1"/>
            <a:r>
              <a:rPr lang="en-US" sz="2000" dirty="0"/>
              <a:t>Focuses on dementia care management and aims to improve quality of life for people living with dementia</a:t>
            </a:r>
          </a:p>
          <a:p>
            <a:pPr lvl="1"/>
            <a:r>
              <a:rPr lang="en-US" sz="2000" dirty="0"/>
              <a:t>Reduces strain on their unpaid caregivers</a:t>
            </a:r>
          </a:p>
          <a:p>
            <a:pPr lvl="1">
              <a:spcBef>
                <a:spcPts val="0"/>
              </a:spcBef>
              <a:spcAft>
                <a:spcPts val="0"/>
              </a:spcAft>
            </a:pPr>
            <a:r>
              <a:rPr lang="en-US" sz="2000" dirty="0"/>
              <a:t>Enables people living with dementia to remain in their homes and communities</a:t>
            </a:r>
          </a:p>
          <a:p>
            <a:pPr marL="274320" lvl="1" indent="0">
              <a:spcBef>
                <a:spcPts val="0"/>
              </a:spcBef>
              <a:spcAft>
                <a:spcPts val="0"/>
              </a:spcAft>
              <a:buNone/>
            </a:pPr>
            <a:endParaRPr lang="en-US" dirty="0"/>
          </a:p>
          <a:p>
            <a:pPr>
              <a:spcBef>
                <a:spcPts val="0"/>
              </a:spcBef>
            </a:pPr>
            <a:r>
              <a:rPr lang="en-US" sz="2400" dirty="0"/>
              <a:t>CMS Hospital at Home Waiver</a:t>
            </a:r>
          </a:p>
          <a:p>
            <a:pPr>
              <a:spcBef>
                <a:spcPts val="0"/>
              </a:spcBef>
            </a:pPr>
            <a:r>
              <a:rPr lang="en-US" sz="2400" dirty="0"/>
              <a:t>CMS Telehealth Waivers</a:t>
            </a:r>
            <a:endParaRPr lang="en-US" sz="3200" dirty="0"/>
          </a:p>
        </p:txBody>
      </p:sp>
      <p:sp>
        <p:nvSpPr>
          <p:cNvPr id="2" name="Rectangle 1" descr="Brain in head">
            <a:extLst>
              <a:ext uri="{FF2B5EF4-FFF2-40B4-BE49-F238E27FC236}">
                <a16:creationId xmlns:a16="http://schemas.microsoft.com/office/drawing/2014/main" id="{338BF1F7-E9C2-AFA7-2802-7FAF123A3EAA}"/>
              </a:ext>
            </a:extLst>
          </p:cNvPr>
          <p:cNvSpPr>
            <a:spLocks noChangeAspect="1"/>
          </p:cNvSpPr>
          <p:nvPr/>
        </p:nvSpPr>
        <p:spPr>
          <a:xfrm>
            <a:off x="1949797" y="1763143"/>
            <a:ext cx="1097280" cy="109728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Rectangle 2" descr="House">
            <a:extLst>
              <a:ext uri="{FF2B5EF4-FFF2-40B4-BE49-F238E27FC236}">
                <a16:creationId xmlns:a16="http://schemas.microsoft.com/office/drawing/2014/main" id="{303C9F1A-16A9-BA6D-F98C-1C538C60D195}"/>
              </a:ext>
            </a:extLst>
          </p:cNvPr>
          <p:cNvSpPr>
            <a:spLocks noChangeAspect="1"/>
          </p:cNvSpPr>
          <p:nvPr/>
        </p:nvSpPr>
        <p:spPr>
          <a:xfrm>
            <a:off x="1949797" y="3184576"/>
            <a:ext cx="1005840" cy="100584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Rectangle 3" descr="Computer">
            <a:extLst>
              <a:ext uri="{FF2B5EF4-FFF2-40B4-BE49-F238E27FC236}">
                <a16:creationId xmlns:a16="http://schemas.microsoft.com/office/drawing/2014/main" id="{28A60FDE-712F-EC2B-2368-62EE270B8944}"/>
              </a:ext>
            </a:extLst>
          </p:cNvPr>
          <p:cNvSpPr>
            <a:spLocks noChangeAspect="1"/>
          </p:cNvSpPr>
          <p:nvPr/>
        </p:nvSpPr>
        <p:spPr>
          <a:xfrm>
            <a:off x="1949797" y="4751393"/>
            <a:ext cx="1005840" cy="100584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3548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9"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11"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12"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3"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4"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19"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20"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21"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2"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3"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4"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3F973729-87AD-2632-4BFA-795E60FB3EA2}"/>
              </a:ext>
            </a:extLst>
          </p:cNvPr>
          <p:cNvSpPr>
            <a:spLocks noGrp="1"/>
          </p:cNvSpPr>
          <p:nvPr>
            <p:ph type="title"/>
          </p:nvPr>
        </p:nvSpPr>
        <p:spPr>
          <a:xfrm>
            <a:off x="5298183" y="802567"/>
            <a:ext cx="6270623" cy="3029240"/>
          </a:xfrm>
        </p:spPr>
        <p:txBody>
          <a:bodyPr vert="horz" lIns="91440" tIns="45720" rIns="91440" bIns="45720" rtlCol="0" anchor="b">
            <a:normAutofit/>
          </a:bodyPr>
          <a:lstStyle/>
          <a:p>
            <a:pPr algn="l">
              <a:lnSpc>
                <a:spcPct val="90000"/>
              </a:lnSpc>
            </a:pPr>
            <a:r>
              <a:rPr lang="en-US" sz="6000" dirty="0">
                <a:latin typeface="+mj-lt"/>
                <a:cs typeface="+mj-cs"/>
              </a:rPr>
              <a:t>Questions, comments, discussion </a:t>
            </a:r>
          </a:p>
        </p:txBody>
      </p:sp>
      <p:pic>
        <p:nvPicPr>
          <p:cNvPr id="15" name="Picture 3" descr="Many question marks on black background">
            <a:extLst>
              <a:ext uri="{FF2B5EF4-FFF2-40B4-BE49-F238E27FC236}">
                <a16:creationId xmlns:a16="http://schemas.microsoft.com/office/drawing/2014/main" id="{3A752236-D2AF-8618-F62F-B599A8DEBEAC}"/>
              </a:ext>
            </a:extLst>
          </p:cNvPr>
          <p:cNvPicPr>
            <a:picLocks noChangeAspect="1"/>
          </p:cNvPicPr>
          <p:nvPr/>
        </p:nvPicPr>
        <p:blipFill rotWithShape="1">
          <a:blip r:embed="rId3"/>
          <a:srcRect l="51538" r="2" b="2"/>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Tree>
    <p:extLst>
      <p:ext uri="{BB962C8B-B14F-4D97-AF65-F5344CB8AC3E}">
        <p14:creationId xmlns:p14="http://schemas.microsoft.com/office/powerpoint/2010/main" val="19003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31"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35"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369B8843-0C1E-B33E-DBA3-D9543CA4DCAA}"/>
              </a:ext>
            </a:extLst>
          </p:cNvPr>
          <p:cNvSpPr>
            <a:spLocks noGrp="1"/>
          </p:cNvSpPr>
          <p:nvPr>
            <p:ph type="title"/>
          </p:nvPr>
        </p:nvSpPr>
        <p:spPr>
          <a:xfrm>
            <a:off x="4038345" y="271463"/>
            <a:ext cx="7345891" cy="785813"/>
          </a:xfrm>
        </p:spPr>
        <p:txBody>
          <a:bodyPr anchor="t">
            <a:normAutofit/>
          </a:bodyPr>
          <a:lstStyle/>
          <a:p>
            <a:pPr algn="l"/>
            <a:r>
              <a:rPr lang="en-US" dirty="0"/>
              <a:t>Running out of Caregivers</a:t>
            </a:r>
          </a:p>
        </p:txBody>
      </p:sp>
      <p:pic>
        <p:nvPicPr>
          <p:cNvPr id="6" name="Picture 5">
            <a:extLst>
              <a:ext uri="{FF2B5EF4-FFF2-40B4-BE49-F238E27FC236}">
                <a16:creationId xmlns:a16="http://schemas.microsoft.com/office/drawing/2014/main" id="{8398EB02-6684-D08A-177D-48FA84E9E048}"/>
              </a:ext>
            </a:extLst>
          </p:cNvPr>
          <p:cNvPicPr>
            <a:picLocks noChangeAspect="1"/>
          </p:cNvPicPr>
          <p:nvPr/>
        </p:nvPicPr>
        <p:blipFill rotWithShape="1">
          <a:blip r:embed="rId3"/>
          <a:srcRect l="31653" r="31653" b="8495"/>
          <a:stretch/>
        </p:blipFill>
        <p:spPr>
          <a:xfrm>
            <a:off x="20" y="-57142"/>
            <a:ext cx="3790911" cy="6920173"/>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50E8DF62-800F-2018-4BC8-BEDAE6E4A1C6}"/>
              </a:ext>
            </a:extLst>
          </p:cNvPr>
          <p:cNvSpPr>
            <a:spLocks noGrp="1"/>
          </p:cNvSpPr>
          <p:nvPr>
            <p:ph idx="1"/>
          </p:nvPr>
        </p:nvSpPr>
        <p:spPr>
          <a:xfrm>
            <a:off x="3871772" y="1250156"/>
            <a:ext cx="7808260" cy="5329238"/>
          </a:xfrm>
        </p:spPr>
        <p:txBody>
          <a:bodyPr>
            <a:normAutofit/>
          </a:bodyPr>
          <a:lstStyle/>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What: The U.S. is running out of traditional caregivers just when we need them most. </a:t>
            </a: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Why: Gap between supply and demand. Aging population and fewer family caregivers. Private options inadequate: Demand for private home care expected to exceed supply by more than 3 million in next decade.</a:t>
            </a: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0"/>
              </a:spcBef>
              <a:spcAft>
                <a:spcPts val="1200"/>
              </a:spcAft>
            </a:pPr>
            <a:r>
              <a:rPr lang="en-US" dirty="0">
                <a:effectLst/>
                <a:latin typeface="Arial" panose="020B0604020202020204" pitchFamily="34" charset="0"/>
                <a:ea typeface="Times New Roman" panose="02020603050405020304" pitchFamily="18" charset="0"/>
                <a:cs typeface="Arial" panose="020B0604020202020204" pitchFamily="34" charset="0"/>
              </a:rPr>
              <a:t>Who is most affected: long distance caregivers; smaller families; elder orphans – about 14% of frail older adults are without children and the number is expected to double in next two decades. </a:t>
            </a: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What is happening as result: patchwork network – childhood friends, extended family, ex- spouses, nonprofits and volunteers. </a:t>
            </a: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Why that matters: offers glimpse of what future may hold for those who are not currently family caregivers, as well as public and private programs expected to offer support. </a:t>
            </a: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9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678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81"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85"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86"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87"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88"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89"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90"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369B8843-0C1E-B33E-DBA3-D9543CA4DCAA}"/>
              </a:ext>
            </a:extLst>
          </p:cNvPr>
          <p:cNvSpPr>
            <a:spLocks noGrp="1"/>
          </p:cNvSpPr>
          <p:nvPr>
            <p:ph type="title"/>
          </p:nvPr>
        </p:nvSpPr>
        <p:spPr>
          <a:xfrm>
            <a:off x="3836152" y="213959"/>
            <a:ext cx="8355827" cy="1619250"/>
          </a:xfrm>
        </p:spPr>
        <p:txBody>
          <a:bodyPr anchor="t">
            <a:normAutofit/>
          </a:bodyPr>
          <a:lstStyle/>
          <a:p>
            <a:pPr algn="l">
              <a:lnSpc>
                <a:spcPct val="90000"/>
              </a:lnSpc>
            </a:pPr>
            <a:r>
              <a:rPr lang="en-US" sz="3400" dirty="0"/>
              <a:t>Total cost of long-term care is more than families expect. Few are prepared. </a:t>
            </a:r>
          </a:p>
        </p:txBody>
      </p:sp>
      <p:pic>
        <p:nvPicPr>
          <p:cNvPr id="4" name="Picture 3">
            <a:extLst>
              <a:ext uri="{FF2B5EF4-FFF2-40B4-BE49-F238E27FC236}">
                <a16:creationId xmlns:a16="http://schemas.microsoft.com/office/drawing/2014/main" id="{7329D038-873C-19D5-00C7-754D200A9999}"/>
              </a:ext>
            </a:extLst>
          </p:cNvPr>
          <p:cNvPicPr>
            <a:picLocks noChangeAspect="1"/>
          </p:cNvPicPr>
          <p:nvPr/>
        </p:nvPicPr>
        <p:blipFill rotWithShape="1">
          <a:blip r:embed="rId4"/>
          <a:srcRect l="27291" r="22269"/>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50E8DF62-800F-2018-4BC8-BEDAE6E4A1C6}"/>
              </a:ext>
            </a:extLst>
          </p:cNvPr>
          <p:cNvSpPr>
            <a:spLocks noGrp="1"/>
          </p:cNvSpPr>
          <p:nvPr>
            <p:ph idx="1"/>
          </p:nvPr>
        </p:nvSpPr>
        <p:spPr>
          <a:xfrm>
            <a:off x="3821864" y="1393141"/>
            <a:ext cx="8129629" cy="4679047"/>
          </a:xfrm>
        </p:spPr>
        <p:txBody>
          <a:bodyPr>
            <a:normAutofit/>
          </a:bodyPr>
          <a:lstStyle/>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The numbers: </a:t>
            </a: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Median net worth of people 75 and older is $254,800, which is about the same it would take to cover the cost of 14 months of 24/7 in-home care. </a:t>
            </a: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Median cost of a home health aide increased 12.5% between 2020 and 2021. </a:t>
            </a: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Only one in five adults between the ages of 50 and 80 is “very confident” that they would afford to pay for in-home help.</a:t>
            </a: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Those 85 to 99 among fastest growing age segment, but not necessarily healthier. </a:t>
            </a: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$1.3 million: what one family paid to care for their mother at home.  “If you would have asked me if I thought we would spend $1 million, I would have said, ‘No Way.’” </a:t>
            </a:r>
          </a:p>
          <a:p>
            <a:pPr>
              <a:lnSpc>
                <a:spcPct val="90000"/>
              </a:lnSpc>
            </a:pP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7B2D162-1F40-2AB4-BFFE-0493D0D7AD9F}"/>
              </a:ext>
            </a:extLst>
          </p:cNvPr>
          <p:cNvPicPr>
            <a:picLocks noChangeAspect="1"/>
          </p:cNvPicPr>
          <p:nvPr/>
        </p:nvPicPr>
        <p:blipFill>
          <a:blip r:embed="rId5"/>
          <a:stretch>
            <a:fillRect/>
          </a:stretch>
        </p:blipFill>
        <p:spPr>
          <a:xfrm>
            <a:off x="7375105" y="5729641"/>
            <a:ext cx="4446273"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259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elping an old person in a wheelchair&#10;&#10;Description automatically generated">
            <a:extLst>
              <a:ext uri="{FF2B5EF4-FFF2-40B4-BE49-F238E27FC236}">
                <a16:creationId xmlns:a16="http://schemas.microsoft.com/office/drawing/2014/main" id="{A3B647C7-0595-DB4C-0E5D-F4E2F81CA63D}"/>
              </a:ext>
            </a:extLst>
          </p:cNvPr>
          <p:cNvPicPr>
            <a:picLocks noChangeAspect="1"/>
          </p:cNvPicPr>
          <p:nvPr/>
        </p:nvPicPr>
        <p:blipFill rotWithShape="1">
          <a:blip r:embed="rId3"/>
          <a:srcRect l="35399" r="13023"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47" name="Group 46">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48"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9"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50"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51"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52"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3"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369B8843-0C1E-B33E-DBA3-D9543CA4DCAA}"/>
              </a:ext>
            </a:extLst>
          </p:cNvPr>
          <p:cNvSpPr>
            <a:spLocks noGrp="1"/>
          </p:cNvSpPr>
          <p:nvPr>
            <p:ph type="title"/>
          </p:nvPr>
        </p:nvSpPr>
        <p:spPr>
          <a:xfrm>
            <a:off x="364861" y="190501"/>
            <a:ext cx="6416937" cy="1473994"/>
          </a:xfrm>
        </p:spPr>
        <p:txBody>
          <a:bodyPr>
            <a:normAutofit/>
          </a:bodyPr>
          <a:lstStyle/>
          <a:p>
            <a:pPr algn="l">
              <a:lnSpc>
                <a:spcPct val="90000"/>
              </a:lnSpc>
            </a:pPr>
            <a:r>
              <a:rPr lang="en-US" dirty="0"/>
              <a:t>Inflation, long term care and impact on families. </a:t>
            </a:r>
          </a:p>
        </p:txBody>
      </p:sp>
      <p:sp>
        <p:nvSpPr>
          <p:cNvPr id="3" name="Content Placeholder 2">
            <a:extLst>
              <a:ext uri="{FF2B5EF4-FFF2-40B4-BE49-F238E27FC236}">
                <a16:creationId xmlns:a16="http://schemas.microsoft.com/office/drawing/2014/main" id="{50E8DF62-800F-2018-4BC8-BEDAE6E4A1C6}"/>
              </a:ext>
            </a:extLst>
          </p:cNvPr>
          <p:cNvSpPr>
            <a:spLocks noGrp="1"/>
          </p:cNvSpPr>
          <p:nvPr>
            <p:ph idx="1"/>
          </p:nvPr>
        </p:nvSpPr>
        <p:spPr>
          <a:xfrm>
            <a:off x="171449" y="1928815"/>
            <a:ext cx="6254750" cy="4521994"/>
          </a:xfrm>
        </p:spPr>
        <p:txBody>
          <a:bodyPr anchor="t">
            <a:normAutofit lnSpcReduction="10000"/>
          </a:bodyPr>
          <a:lstStyle/>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Long term care providers, seeing their own costs increase, are passing along to residents. </a:t>
            </a: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New daily fees, added charges for previously free amenities, higher rates—in some cases three times previous annual increases. Families are required to hire additional private caregivers if a parent is a fall risk. </a:t>
            </a: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Those families who can’t afford the higher costs and fees have  to move frail elderly relatives to a cheaper facility if available or absorb the higher costs. </a:t>
            </a: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In a decade, more than 11 million middle income older adults might not be able to afford assisted living and won’t qualify for Medicaid.</a:t>
            </a:r>
          </a:p>
          <a:p>
            <a:pPr>
              <a:lnSpc>
                <a:spcPct val="90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“A huge wake up call for our generation.” </a:t>
            </a:r>
          </a:p>
          <a:p>
            <a:pPr>
              <a:lnSpc>
                <a:spcPct val="9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55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48"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9"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50"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51"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52"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3"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369B8843-0C1E-B33E-DBA3-D9543CA4DCAA}"/>
              </a:ext>
            </a:extLst>
          </p:cNvPr>
          <p:cNvSpPr>
            <a:spLocks noGrp="1"/>
          </p:cNvSpPr>
          <p:nvPr>
            <p:ph type="title"/>
          </p:nvPr>
        </p:nvSpPr>
        <p:spPr>
          <a:xfrm>
            <a:off x="200496" y="228363"/>
            <a:ext cx="6836568" cy="1247774"/>
          </a:xfrm>
        </p:spPr>
        <p:txBody>
          <a:bodyPr anchor="t">
            <a:normAutofit fontScale="90000"/>
          </a:bodyPr>
          <a:lstStyle/>
          <a:p>
            <a:pPr algn="l">
              <a:lnSpc>
                <a:spcPct val="90000"/>
              </a:lnSpc>
            </a:pPr>
            <a:r>
              <a:rPr lang="en-US" dirty="0"/>
              <a:t>Pandemic put older adults at increased risk of elder abuse.</a:t>
            </a:r>
          </a:p>
        </p:txBody>
      </p:sp>
      <p:sp>
        <p:nvSpPr>
          <p:cNvPr id="3" name="Content Placeholder 2">
            <a:extLst>
              <a:ext uri="{FF2B5EF4-FFF2-40B4-BE49-F238E27FC236}">
                <a16:creationId xmlns:a16="http://schemas.microsoft.com/office/drawing/2014/main" id="{50E8DF62-800F-2018-4BC8-BEDAE6E4A1C6}"/>
              </a:ext>
            </a:extLst>
          </p:cNvPr>
          <p:cNvSpPr>
            <a:spLocks noGrp="1"/>
          </p:cNvSpPr>
          <p:nvPr>
            <p:ph idx="1"/>
          </p:nvPr>
        </p:nvSpPr>
        <p:spPr>
          <a:xfrm>
            <a:off x="76314" y="1569232"/>
            <a:ext cx="6354208" cy="5198269"/>
          </a:xfrm>
        </p:spPr>
        <p:txBody>
          <a:bodyPr anchor="t">
            <a:normAutofit/>
          </a:bodyPr>
          <a:lstStyle/>
          <a:p>
            <a:pPr>
              <a:lnSpc>
                <a:spcPct val="90000"/>
              </a:lnSpc>
              <a:spcBef>
                <a:spcPts val="0"/>
              </a:spcBef>
              <a:spcAft>
                <a:spcPts val="8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Staff shortages due to Covid: Temporary caregiver on probation for a felony robbery conviction brought in to fill a staff shortage at a long-term care facility. Stole engagement ring and credit cards and made charges at a Wendy’s hours after the 86-year-old woman died.</a:t>
            </a:r>
          </a:p>
          <a:p>
            <a:pPr>
              <a:lnSpc>
                <a:spcPct val="90000"/>
              </a:lnSpc>
              <a:spcBef>
                <a:spcPts val="0"/>
              </a:spcBef>
              <a:spcAft>
                <a:spcPts val="8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Fraud: virtual real estate transactions common during pandemic take advantage of older adults. The number of elder-fraud victims increased 55% between 2019 and 2020,</a:t>
            </a:r>
          </a:p>
          <a:p>
            <a:pPr>
              <a:lnSpc>
                <a:spcPct val="90000"/>
              </a:lnSpc>
              <a:spcBef>
                <a:spcPts val="0"/>
              </a:spcBef>
              <a:spcAft>
                <a:spcPts val="8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Physical abuse: Pandemic kept family members from regular visits to monitor care and caregiver. More than one in five older adults living in homes or apartments, as opposed to facilities, reported abuse in April and May 2020, when all states had stay at home orders – an 83.6% increase over pre-pandemic prevalence estimates. </a:t>
            </a:r>
          </a:p>
          <a:p>
            <a:pPr>
              <a:lnSpc>
                <a:spcPct val="90000"/>
              </a:lnSpc>
              <a:spcBef>
                <a:spcPts val="0"/>
              </a:spcBef>
              <a:spcAft>
                <a:spcPts val="8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Post pandemic: cases expected to continue to rise due to aging population and shortage of trained and licensed caregivers and continued isolation. </a:t>
            </a:r>
          </a:p>
          <a:p>
            <a:pPr>
              <a:lnSpc>
                <a:spcPct val="90000"/>
              </a:lnSpc>
            </a:pPr>
            <a:endParaRPr lang="en-US" sz="18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039EA68-E380-683F-3775-04CE950CBEB2}"/>
              </a:ext>
            </a:extLst>
          </p:cNvPr>
          <p:cNvGrpSpPr/>
          <p:nvPr/>
        </p:nvGrpSpPr>
        <p:grpSpPr>
          <a:xfrm>
            <a:off x="7494162" y="1255063"/>
            <a:ext cx="4460801" cy="4205517"/>
            <a:chOff x="2735429" y="844372"/>
            <a:chExt cx="4796495" cy="4358860"/>
          </a:xfrm>
        </p:grpSpPr>
        <p:pic>
          <p:nvPicPr>
            <p:cNvPr id="6" name="Picture 5">
              <a:extLst>
                <a:ext uri="{FF2B5EF4-FFF2-40B4-BE49-F238E27FC236}">
                  <a16:creationId xmlns:a16="http://schemas.microsoft.com/office/drawing/2014/main" id="{5B919020-CF13-6B72-432E-B7208ED729DC}"/>
                </a:ext>
              </a:extLst>
            </p:cNvPr>
            <p:cNvPicPr>
              <a:picLocks noChangeAspect="1"/>
            </p:cNvPicPr>
            <p:nvPr/>
          </p:nvPicPr>
          <p:blipFill>
            <a:blip r:embed="rId3"/>
            <a:stretch>
              <a:fillRect/>
            </a:stretch>
          </p:blipFill>
          <p:spPr>
            <a:xfrm>
              <a:off x="2735429" y="3008673"/>
              <a:ext cx="3335435" cy="2194559"/>
            </a:xfrm>
            <a:prstGeom prst="rect">
              <a:avLst/>
            </a:prstGeom>
          </p:spPr>
        </p:pic>
        <p:pic>
          <p:nvPicPr>
            <p:cNvPr id="7" name="Picture 6">
              <a:extLst>
                <a:ext uri="{FF2B5EF4-FFF2-40B4-BE49-F238E27FC236}">
                  <a16:creationId xmlns:a16="http://schemas.microsoft.com/office/drawing/2014/main" id="{16B0F5BF-7AE5-D434-8130-608D54D22E20}"/>
                </a:ext>
              </a:extLst>
            </p:cNvPr>
            <p:cNvPicPr>
              <a:picLocks noChangeAspect="1"/>
            </p:cNvPicPr>
            <p:nvPr/>
          </p:nvPicPr>
          <p:blipFill rotWithShape="1">
            <a:blip r:embed="rId4"/>
            <a:srcRect b="4000"/>
            <a:stretch/>
          </p:blipFill>
          <p:spPr>
            <a:xfrm>
              <a:off x="2848075" y="844372"/>
              <a:ext cx="3648993" cy="2139225"/>
            </a:xfrm>
            <a:prstGeom prst="rect">
              <a:avLst/>
            </a:prstGeom>
          </p:spPr>
        </p:pic>
        <p:pic>
          <p:nvPicPr>
            <p:cNvPr id="8" name="Picture 7">
              <a:extLst>
                <a:ext uri="{FF2B5EF4-FFF2-40B4-BE49-F238E27FC236}">
                  <a16:creationId xmlns:a16="http://schemas.microsoft.com/office/drawing/2014/main" id="{D8B0F1A5-361F-5318-8C01-C6ECD33CDA79}"/>
                </a:ext>
              </a:extLst>
            </p:cNvPr>
            <p:cNvPicPr>
              <a:picLocks noChangeAspect="1"/>
            </p:cNvPicPr>
            <p:nvPr/>
          </p:nvPicPr>
          <p:blipFill>
            <a:blip r:embed="rId5"/>
            <a:stretch>
              <a:fillRect/>
            </a:stretch>
          </p:blipFill>
          <p:spPr>
            <a:xfrm>
              <a:off x="5337364" y="2192864"/>
              <a:ext cx="2194560" cy="2194560"/>
            </a:xfrm>
            <a:prstGeom prst="rect">
              <a:avLst/>
            </a:prstGeom>
          </p:spPr>
        </p:pic>
      </p:grpSp>
    </p:spTree>
    <p:extLst>
      <p:ext uri="{BB962C8B-B14F-4D97-AF65-F5344CB8AC3E}">
        <p14:creationId xmlns:p14="http://schemas.microsoft.com/office/powerpoint/2010/main" val="279364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458F802B-4EE4-E643-699A-818014B10F66}"/>
              </a:ext>
            </a:extLst>
          </p:cNvPr>
          <p:cNvGrpSpPr>
            <a:grpSpLocks noChangeAspect="1"/>
          </p:cNvGrpSpPr>
          <p:nvPr/>
        </p:nvGrpSpPr>
        <p:grpSpPr>
          <a:xfrm>
            <a:off x="1806305" y="921953"/>
            <a:ext cx="9943520" cy="5669280"/>
            <a:chOff x="3173" y="0"/>
            <a:chExt cx="12188826" cy="6857960"/>
          </a:xfrm>
        </p:grpSpPr>
        <p:grpSp>
          <p:nvGrpSpPr>
            <p:cNvPr id="9" name="Group 8">
              <a:extLst>
                <a:ext uri="{FF2B5EF4-FFF2-40B4-BE49-F238E27FC236}">
                  <a16:creationId xmlns:a16="http://schemas.microsoft.com/office/drawing/2014/main" id="{3306A83A-CFB3-5085-DE44-270F48632C0A}"/>
                </a:ext>
              </a:extLst>
            </p:cNvPr>
            <p:cNvGrpSpPr/>
            <p:nvPr/>
          </p:nvGrpSpPr>
          <p:grpSpPr>
            <a:xfrm>
              <a:off x="3173" y="0"/>
              <a:ext cx="12188826" cy="6857960"/>
              <a:chOff x="3173" y="0"/>
              <a:chExt cx="12188826" cy="6857960"/>
            </a:xfrm>
          </p:grpSpPr>
          <p:grpSp>
            <p:nvGrpSpPr>
              <p:cNvPr id="24" name="Group 23">
                <a:extLst>
                  <a:ext uri="{FF2B5EF4-FFF2-40B4-BE49-F238E27FC236}">
                    <a16:creationId xmlns:a16="http://schemas.microsoft.com/office/drawing/2014/main" id="{F2B78A22-0782-794F-6FC9-3B9529578757}"/>
                  </a:ext>
                </a:extLst>
              </p:cNvPr>
              <p:cNvGrpSpPr/>
              <p:nvPr/>
            </p:nvGrpSpPr>
            <p:grpSpPr>
              <a:xfrm>
                <a:off x="3173" y="0"/>
                <a:ext cx="12188826" cy="6857960"/>
                <a:chOff x="3173" y="0"/>
                <a:chExt cx="12188826" cy="6857960"/>
              </a:xfrm>
            </p:grpSpPr>
            <p:grpSp>
              <p:nvGrpSpPr>
                <p:cNvPr id="63" name="Group 62">
                  <a:extLst>
                    <a:ext uri="{FF2B5EF4-FFF2-40B4-BE49-F238E27FC236}">
                      <a16:creationId xmlns:a16="http://schemas.microsoft.com/office/drawing/2014/main" id="{B161F4D2-31F3-DE1A-E304-250C04F1EF8B}"/>
                    </a:ext>
                  </a:extLst>
                </p:cNvPr>
                <p:cNvGrpSpPr/>
                <p:nvPr/>
              </p:nvGrpSpPr>
              <p:grpSpPr>
                <a:xfrm>
                  <a:off x="3173" y="0"/>
                  <a:ext cx="12188826" cy="6857960"/>
                  <a:chOff x="3173" y="76202"/>
                  <a:chExt cx="12188826" cy="6857960"/>
                </a:xfrm>
              </p:grpSpPr>
              <p:grpSp>
                <p:nvGrpSpPr>
                  <p:cNvPr id="62" name="Group 61">
                    <a:extLst>
                      <a:ext uri="{FF2B5EF4-FFF2-40B4-BE49-F238E27FC236}">
                        <a16:creationId xmlns:a16="http://schemas.microsoft.com/office/drawing/2014/main" id="{ED7D389E-3CE1-6042-8932-CCB6AFAED5DB}"/>
                      </a:ext>
                    </a:extLst>
                  </p:cNvPr>
                  <p:cNvGrpSpPr/>
                  <p:nvPr/>
                </p:nvGrpSpPr>
                <p:grpSpPr>
                  <a:xfrm>
                    <a:off x="3173" y="76202"/>
                    <a:ext cx="12188826" cy="6857960"/>
                    <a:chOff x="3173" y="76202"/>
                    <a:chExt cx="12188826" cy="6857960"/>
                  </a:xfrm>
                </p:grpSpPr>
                <p:grpSp>
                  <p:nvGrpSpPr>
                    <p:cNvPr id="51" name="Group 50">
                      <a:extLst>
                        <a:ext uri="{FF2B5EF4-FFF2-40B4-BE49-F238E27FC236}">
                          <a16:creationId xmlns:a16="http://schemas.microsoft.com/office/drawing/2014/main" id="{A064ADCC-88C7-9C29-A24C-1E0BE1E13D16}"/>
                        </a:ext>
                      </a:extLst>
                    </p:cNvPr>
                    <p:cNvGrpSpPr/>
                    <p:nvPr/>
                  </p:nvGrpSpPr>
                  <p:grpSpPr>
                    <a:xfrm>
                      <a:off x="3173" y="76202"/>
                      <a:ext cx="12188826" cy="6857960"/>
                      <a:chOff x="3173" y="76242"/>
                      <a:chExt cx="12188826" cy="6857960"/>
                    </a:xfrm>
                  </p:grpSpPr>
                  <p:grpSp>
                    <p:nvGrpSpPr>
                      <p:cNvPr id="39" name="Group 38">
                        <a:extLst>
                          <a:ext uri="{FF2B5EF4-FFF2-40B4-BE49-F238E27FC236}">
                            <a16:creationId xmlns:a16="http://schemas.microsoft.com/office/drawing/2014/main" id="{B8C6F2A6-1197-05E6-62DB-3137E5381FC7}"/>
                          </a:ext>
                        </a:extLst>
                      </p:cNvPr>
                      <p:cNvGrpSpPr/>
                      <p:nvPr/>
                    </p:nvGrpSpPr>
                    <p:grpSpPr>
                      <a:xfrm>
                        <a:off x="3173" y="76242"/>
                        <a:ext cx="12188826" cy="6857960"/>
                        <a:chOff x="3173" y="42"/>
                        <a:chExt cx="12188826" cy="6857960"/>
                      </a:xfrm>
                    </p:grpSpPr>
                    <p:grpSp>
                      <p:nvGrpSpPr>
                        <p:cNvPr id="25" name="Group 24">
                          <a:extLst>
                            <a:ext uri="{FF2B5EF4-FFF2-40B4-BE49-F238E27FC236}">
                              <a16:creationId xmlns:a16="http://schemas.microsoft.com/office/drawing/2014/main" id="{D4493DF5-EB2D-4E05-8F3A-2D6BCA750A45}"/>
                            </a:ext>
                          </a:extLst>
                        </p:cNvPr>
                        <p:cNvGrpSpPr/>
                        <p:nvPr/>
                      </p:nvGrpSpPr>
                      <p:grpSpPr>
                        <a:xfrm>
                          <a:off x="3173" y="42"/>
                          <a:ext cx="12188826" cy="6857960"/>
                          <a:chOff x="3173" y="42"/>
                          <a:chExt cx="12188826" cy="6857960"/>
                        </a:xfrm>
                      </p:grpSpPr>
                      <p:grpSp>
                        <p:nvGrpSpPr>
                          <p:cNvPr id="44" name="Group 43">
                            <a:extLst>
                              <a:ext uri="{FF2B5EF4-FFF2-40B4-BE49-F238E27FC236}">
                                <a16:creationId xmlns:a16="http://schemas.microsoft.com/office/drawing/2014/main" id="{27EDCDD1-BF22-4E90-8FF3-1B2A51AD3128}"/>
                              </a:ext>
                            </a:extLst>
                          </p:cNvPr>
                          <p:cNvGrpSpPr/>
                          <p:nvPr/>
                        </p:nvGrpSpPr>
                        <p:grpSpPr>
                          <a:xfrm>
                            <a:off x="3173" y="42"/>
                            <a:ext cx="12188826" cy="6857960"/>
                            <a:chOff x="1586" y="1"/>
                            <a:chExt cx="12188826" cy="6857960"/>
                          </a:xfrm>
                        </p:grpSpPr>
                        <p:grpSp>
                          <p:nvGrpSpPr>
                            <p:cNvPr id="33" name="Group 32">
                              <a:extLst>
                                <a:ext uri="{FF2B5EF4-FFF2-40B4-BE49-F238E27FC236}">
                                  <a16:creationId xmlns:a16="http://schemas.microsoft.com/office/drawing/2014/main" id="{985D92EB-569C-4519-A11D-7EB5EF523124}"/>
                                </a:ext>
                              </a:extLst>
                            </p:cNvPr>
                            <p:cNvGrpSpPr/>
                            <p:nvPr/>
                          </p:nvGrpSpPr>
                          <p:grpSpPr>
                            <a:xfrm>
                              <a:off x="1586" y="1"/>
                              <a:ext cx="12188826" cy="6857960"/>
                              <a:chOff x="1586" y="1"/>
                              <a:chExt cx="12188826" cy="6857960"/>
                            </a:xfrm>
                          </p:grpSpPr>
                          <p:grpSp>
                            <p:nvGrpSpPr>
                              <p:cNvPr id="12" name="Group 11">
                                <a:extLst>
                                  <a:ext uri="{FF2B5EF4-FFF2-40B4-BE49-F238E27FC236}">
                                    <a16:creationId xmlns:a16="http://schemas.microsoft.com/office/drawing/2014/main" id="{C8A18256-EEEB-43BC-957C-64440AFBD102}"/>
                                  </a:ext>
                                </a:extLst>
                              </p:cNvPr>
                              <p:cNvGrpSpPr/>
                              <p:nvPr/>
                            </p:nvGrpSpPr>
                            <p:grpSpPr>
                              <a:xfrm>
                                <a:off x="1586" y="1"/>
                                <a:ext cx="12188826" cy="6857960"/>
                                <a:chOff x="1586" y="1"/>
                                <a:chExt cx="12188826" cy="6857960"/>
                              </a:xfrm>
                            </p:grpSpPr>
                            <p:grpSp>
                              <p:nvGrpSpPr>
                                <p:cNvPr id="11" name="Group 10">
                                  <a:extLst>
                                    <a:ext uri="{FF2B5EF4-FFF2-40B4-BE49-F238E27FC236}">
                                      <a16:creationId xmlns:a16="http://schemas.microsoft.com/office/drawing/2014/main" id="{43F907C5-E207-4DE9-A999-04583AA96E66}"/>
                                    </a:ext>
                                  </a:extLst>
                                </p:cNvPr>
                                <p:cNvGrpSpPr/>
                                <p:nvPr/>
                              </p:nvGrpSpPr>
                              <p:grpSpPr>
                                <a:xfrm>
                                  <a:off x="1586" y="1"/>
                                  <a:ext cx="12188826" cy="6857960"/>
                                  <a:chOff x="-2" y="1"/>
                                  <a:chExt cx="12188826" cy="6857960"/>
                                </a:xfrm>
                              </p:grpSpPr>
                              <p:grpSp>
                                <p:nvGrpSpPr>
                                  <p:cNvPr id="40" name="Group 39">
                                    <a:extLst>
                                      <a:ext uri="{FF2B5EF4-FFF2-40B4-BE49-F238E27FC236}">
                                        <a16:creationId xmlns:a16="http://schemas.microsoft.com/office/drawing/2014/main" id="{EF6F7E69-FEBC-43BD-827B-B295EDEAC964}"/>
                                      </a:ext>
                                    </a:extLst>
                                  </p:cNvPr>
                                  <p:cNvGrpSpPr/>
                                  <p:nvPr/>
                                </p:nvGrpSpPr>
                                <p:grpSpPr>
                                  <a:xfrm>
                                    <a:off x="-2" y="1"/>
                                    <a:ext cx="12188826" cy="6857960"/>
                                    <a:chOff x="-72177" y="2"/>
                                    <a:chExt cx="12333173" cy="6859746"/>
                                  </a:xfrm>
                                </p:grpSpPr>
                                <p:grpSp>
                                  <p:nvGrpSpPr>
                                    <p:cNvPr id="6" name="Group 5">
                                      <a:extLst>
                                        <a:ext uri="{FF2B5EF4-FFF2-40B4-BE49-F238E27FC236}">
                                          <a16:creationId xmlns:a16="http://schemas.microsoft.com/office/drawing/2014/main" id="{BB6EC3B8-7917-4C74-97D7-DB4DFD0A6E62}"/>
                                        </a:ext>
                                      </a:extLst>
                                    </p:cNvPr>
                                    <p:cNvGrpSpPr/>
                                    <p:nvPr/>
                                  </p:nvGrpSpPr>
                                  <p:grpSpPr>
                                    <a:xfrm>
                                      <a:off x="-72177" y="2"/>
                                      <a:ext cx="12333173" cy="6859746"/>
                                      <a:chOff x="-4" y="83680"/>
                                      <a:chExt cx="12333173" cy="6859746"/>
                                    </a:xfrm>
                                  </p:grpSpPr>
                                  <p:grpSp>
                                    <p:nvGrpSpPr>
                                      <p:cNvPr id="28" name="Group 27">
                                        <a:extLst>
                                          <a:ext uri="{FF2B5EF4-FFF2-40B4-BE49-F238E27FC236}">
                                            <a16:creationId xmlns:a16="http://schemas.microsoft.com/office/drawing/2014/main" id="{DDCAF550-1556-4357-86E2-1CDDB4EDD523}"/>
                                          </a:ext>
                                        </a:extLst>
                                      </p:cNvPr>
                                      <p:cNvGrpSpPr/>
                                      <p:nvPr/>
                                    </p:nvGrpSpPr>
                                    <p:grpSpPr>
                                      <a:xfrm>
                                        <a:off x="-4" y="83680"/>
                                        <a:ext cx="12333173" cy="6859746"/>
                                        <a:chOff x="5610" y="-84577"/>
                                        <a:chExt cx="12333173" cy="6859746"/>
                                      </a:xfrm>
                                    </p:grpSpPr>
                                    <p:grpSp>
                                      <p:nvGrpSpPr>
                                        <p:cNvPr id="32" name="Group 31">
                                          <a:extLst>
                                            <a:ext uri="{FF2B5EF4-FFF2-40B4-BE49-F238E27FC236}">
                                              <a16:creationId xmlns:a16="http://schemas.microsoft.com/office/drawing/2014/main" id="{F3D81E5E-1CB0-4747-AB23-A13AC97BD640}"/>
                                            </a:ext>
                                          </a:extLst>
                                        </p:cNvPr>
                                        <p:cNvGrpSpPr/>
                                        <p:nvPr/>
                                      </p:nvGrpSpPr>
                                      <p:grpSpPr>
                                        <a:xfrm>
                                          <a:off x="5610" y="-84577"/>
                                          <a:ext cx="12333173" cy="6859746"/>
                                          <a:chOff x="-76935" y="-85470"/>
                                          <a:chExt cx="12333173" cy="6859746"/>
                                        </a:xfrm>
                                      </p:grpSpPr>
                                      <p:grpSp>
                                        <p:nvGrpSpPr>
                                          <p:cNvPr id="27" name="Group 26">
                                            <a:extLst>
                                              <a:ext uri="{FF2B5EF4-FFF2-40B4-BE49-F238E27FC236}">
                                                <a16:creationId xmlns:a16="http://schemas.microsoft.com/office/drawing/2014/main" id="{90ED7C75-8606-4E29-9FE8-46B5CAD923C4}"/>
                                              </a:ext>
                                            </a:extLst>
                                          </p:cNvPr>
                                          <p:cNvGrpSpPr/>
                                          <p:nvPr/>
                                        </p:nvGrpSpPr>
                                        <p:grpSpPr>
                                          <a:xfrm>
                                            <a:off x="-76935" y="-85470"/>
                                            <a:ext cx="12333173" cy="6859746"/>
                                            <a:chOff x="-76935" y="-85470"/>
                                            <a:chExt cx="12333173" cy="6859746"/>
                                          </a:xfrm>
                                        </p:grpSpPr>
                                        <p:grpSp>
                                          <p:nvGrpSpPr>
                                            <p:cNvPr id="4" name="Group 3">
                                              <a:extLst>
                                                <a:ext uri="{FF2B5EF4-FFF2-40B4-BE49-F238E27FC236}">
                                                  <a16:creationId xmlns:a16="http://schemas.microsoft.com/office/drawing/2014/main" id="{29A1D53B-71B2-42B4-9DE9-B2C9F818DD32}"/>
                                                </a:ext>
                                              </a:extLst>
                                            </p:cNvPr>
                                            <p:cNvGrpSpPr/>
                                            <p:nvPr/>
                                          </p:nvGrpSpPr>
                                          <p:grpSpPr>
                                            <a:xfrm>
                                              <a:off x="-76935" y="-85470"/>
                                              <a:ext cx="12333173" cy="6859746"/>
                                              <a:chOff x="-76935" y="-85470"/>
                                              <a:chExt cx="12333173" cy="6859746"/>
                                            </a:xfrm>
                                          </p:grpSpPr>
                                          <p:grpSp>
                                            <p:nvGrpSpPr>
                                              <p:cNvPr id="19" name="Group 18">
                                                <a:extLst>
                                                  <a:ext uri="{FF2B5EF4-FFF2-40B4-BE49-F238E27FC236}">
                                                    <a16:creationId xmlns:a16="http://schemas.microsoft.com/office/drawing/2014/main" id="{EF6AA803-095D-4486-AA7B-82EC59209635}"/>
                                                  </a:ext>
                                                </a:extLst>
                                              </p:cNvPr>
                                              <p:cNvGrpSpPr/>
                                              <p:nvPr/>
                                            </p:nvGrpSpPr>
                                            <p:grpSpPr>
                                              <a:xfrm>
                                                <a:off x="-76935" y="-85470"/>
                                                <a:ext cx="12333173" cy="6859746"/>
                                                <a:chOff x="-78543" y="-86386"/>
                                                <a:chExt cx="12336386" cy="6861533"/>
                                              </a:xfrm>
                                            </p:grpSpPr>
                                            <p:grpSp>
                                              <p:nvGrpSpPr>
                                                <p:cNvPr id="15" name="Group 14">
                                                  <a:extLst>
                                                    <a:ext uri="{FF2B5EF4-FFF2-40B4-BE49-F238E27FC236}">
                                                      <a16:creationId xmlns:a16="http://schemas.microsoft.com/office/drawing/2014/main" id="{976A1A1E-17D0-45A8-B68A-501EAE2C80AC}"/>
                                                    </a:ext>
                                                  </a:extLst>
                                                </p:cNvPr>
                                                <p:cNvGrpSpPr/>
                                                <p:nvPr/>
                                              </p:nvGrpSpPr>
                                              <p:grpSpPr>
                                                <a:xfrm>
                                                  <a:off x="-78543" y="-86386"/>
                                                  <a:ext cx="12336386" cy="6861533"/>
                                                  <a:chOff x="-78543" y="-88172"/>
                                                  <a:chExt cx="12336386" cy="6861533"/>
                                                </a:xfrm>
                                              </p:grpSpPr>
                                              <p:grpSp>
                                                <p:nvGrpSpPr>
                                                  <p:cNvPr id="3" name="Group 2">
                                                    <a:extLst>
                                                      <a:ext uri="{FF2B5EF4-FFF2-40B4-BE49-F238E27FC236}">
                                                        <a16:creationId xmlns:a16="http://schemas.microsoft.com/office/drawing/2014/main" id="{460A1AD0-5564-40EB-B384-132A9C189716}"/>
                                                      </a:ext>
                                                    </a:extLst>
                                                  </p:cNvPr>
                                                  <p:cNvGrpSpPr/>
                                                  <p:nvPr/>
                                                </p:nvGrpSpPr>
                                                <p:grpSpPr>
                                                  <a:xfrm>
                                                    <a:off x="-78543" y="-88172"/>
                                                    <a:ext cx="12336386" cy="6861533"/>
                                                    <a:chOff x="-78543" y="-88172"/>
                                                    <a:chExt cx="12336386" cy="6861533"/>
                                                  </a:xfrm>
                                                </p:grpSpPr>
                                                <p:grpSp>
                                                  <p:nvGrpSpPr>
                                                    <p:cNvPr id="10" name="Group 9">
                                                      <a:extLst>
                                                        <a:ext uri="{FF2B5EF4-FFF2-40B4-BE49-F238E27FC236}">
                                                          <a16:creationId xmlns:a16="http://schemas.microsoft.com/office/drawing/2014/main" id="{C5425098-02AA-4257-A683-2F91272D3D66}"/>
                                                        </a:ext>
                                                      </a:extLst>
                                                    </p:cNvPr>
                                                    <p:cNvGrpSpPr/>
                                                    <p:nvPr/>
                                                  </p:nvGrpSpPr>
                                                  <p:grpSpPr>
                                                    <a:xfrm>
                                                      <a:off x="-78543" y="-88172"/>
                                                      <a:ext cx="12336386" cy="6861533"/>
                                                      <a:chOff x="-80151" y="-89088"/>
                                                      <a:chExt cx="12339599" cy="6863320"/>
                                                    </a:xfrm>
                                                  </p:grpSpPr>
                                                  <p:grpSp>
                                                    <p:nvGrpSpPr>
                                                      <p:cNvPr id="7" name="Group 6">
                                                        <a:extLst>
                                                          <a:ext uri="{FF2B5EF4-FFF2-40B4-BE49-F238E27FC236}">
                                                            <a16:creationId xmlns:a16="http://schemas.microsoft.com/office/drawing/2014/main" id="{8B8ED7AF-6FCD-4151-964A-005F10A71E5D}"/>
                                                          </a:ext>
                                                        </a:extLst>
                                                      </p:cNvPr>
                                                      <p:cNvGrpSpPr/>
                                                      <p:nvPr/>
                                                    </p:nvGrpSpPr>
                                                    <p:grpSpPr>
                                                      <a:xfrm>
                                                        <a:off x="-80151" y="-89088"/>
                                                        <a:ext cx="12339599" cy="6863320"/>
                                                        <a:chOff x="-81760" y="-90005"/>
                                                        <a:chExt cx="12342813" cy="6865108"/>
                                                      </a:xfrm>
                                                    </p:grpSpPr>
                                                    <p:grpSp>
                                                      <p:nvGrpSpPr>
                                                        <p:cNvPr id="2" name="Group 53"/>
                                                        <p:cNvGrpSpPr/>
                                                        <p:nvPr/>
                                                      </p:nvGrpSpPr>
                                                      <p:grpSpPr>
                                                        <a:xfrm>
                                                          <a:off x="-81760" y="-90005"/>
                                                          <a:ext cx="12342813" cy="6865108"/>
                                                          <a:chOff x="-81761" y="-90005"/>
                                                          <a:chExt cx="12342813" cy="6865108"/>
                                                        </a:xfrm>
                                                        <a:solidFill>
                                                          <a:schemeClr val="bg1"/>
                                                        </a:solidFill>
                                                      </p:grpSpPr>
                                                      <p:sp>
                                                        <p:nvSpPr>
                                                          <p:cNvPr id="83" name="Rectangle 2"/>
                                                          <p:cNvSpPr/>
                                                          <p:nvPr/>
                                                        </p:nvSpPr>
                                                        <p:spPr>
                                                          <a:xfrm>
                                                            <a:off x="-81761" y="-90005"/>
                                                            <a:ext cx="12342813" cy="68651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04">
                                                              <a:defRPr/>
                                                            </a:pPr>
                                                            <a:endParaRPr lang="en-US" sz="3196" dirty="0">
                                                              <a:solidFill>
                                                                <a:prstClr val="white"/>
                                                              </a:solidFill>
                                                              <a:latin typeface="Times New Roman"/>
                                                            </a:endParaRPr>
                                                          </a:p>
                                                        </p:txBody>
                                                      </p:sp>
                                                      <p:pic>
                                                        <p:nvPicPr>
                                                          <p:cNvPr id="125" name="Picture 12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70985" y="528008"/>
                                                            <a:ext cx="1387249" cy="915353"/>
                                                          </a:xfrm>
                                                          <a:prstGeom prst="roundRect">
                                                            <a:avLst/>
                                                          </a:prstGeom>
                                                          <a:grpFill/>
                                                        </p:spPr>
                                                      </p:pic>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rcRect t="2992" b="2992"/>
                                                          <a:stretch/>
                                                        </p:blipFill>
                                                        <p:spPr>
                                                          <a:xfrm>
                                                            <a:off x="9921904" y="1556926"/>
                                                            <a:ext cx="1885177" cy="513942"/>
                                                          </a:xfrm>
                                                          <a:prstGeom prst="roundRect">
                                                            <a:avLst/>
                                                          </a:prstGeom>
                                                          <a:grpFill/>
                                                        </p:spPr>
                                                      </p:pic>
                                                      <p:pic>
                                                        <p:nvPicPr>
                                                          <p:cNvPr id="97" name="Picture 96" descr="STRYKER_sm_blk.eps"/>
                                                          <p:cNvPicPr>
                                                            <a:picLocks noChangeAspect="1"/>
                                                          </p:cNvPicPr>
                                                          <p:nvPr/>
                                                        </p:nvPicPr>
                                                        <p:blipFill>
                                                          <a:blip r:embed="rId5" cstate="print"/>
                                                          <a:stretch>
                                                            <a:fillRect/>
                                                          </a:stretch>
                                                        </p:blipFill>
                                                        <p:spPr>
                                                          <a:xfrm>
                                                            <a:off x="10486312" y="3876525"/>
                                                            <a:ext cx="1305630" cy="352874"/>
                                                          </a:xfrm>
                                                          <a:prstGeom prst="roundRect">
                                                            <a:avLst/>
                                                          </a:prstGeom>
                                                          <a:grpFill/>
                                                        </p:spPr>
                                                      </p:pic>
                                                      <p:pic>
                                                        <p:nvPicPr>
                                                          <p:cNvPr id="108" name="Picture 107"/>
                                                          <p:cNvPicPr>
                                                            <a:picLocks noChangeAspect="1"/>
                                                          </p:cNvPicPr>
                                                          <p:nvPr/>
                                                        </p:nvPicPr>
                                                        <p:blipFill rotWithShape="1">
                                                          <a:blip r:embed="rId6" cstate="print">
                                                            <a:extLst>
                                                              <a:ext uri="{28A0092B-C50C-407E-A947-70E740481C1C}">
                                                                <a14:useLocalDpi xmlns:a14="http://schemas.microsoft.com/office/drawing/2010/main" val="0"/>
                                                              </a:ext>
                                                            </a:extLst>
                                                          </a:blip>
                                                          <a:srcRect t="32614" b="38330"/>
                                                          <a:stretch/>
                                                        </p:blipFill>
                                                        <p:spPr>
                                                          <a:xfrm>
                                                            <a:off x="1946789" y="1547370"/>
                                                            <a:ext cx="2851931" cy="428017"/>
                                                          </a:xfrm>
                                                          <a:prstGeom prst="roundRect">
                                                            <a:avLst/>
                                                          </a:prstGeom>
                                                          <a:grpFill/>
                                                        </p:spPr>
                                                      </p:pic>
                                                      <p:pic>
                                                        <p:nvPicPr>
                                                          <p:cNvPr id="109" name="Picture 10" descr="nyp_logo"/>
                                                          <p:cNvPicPr>
                                                            <a:picLocks noChangeAspect="1" noChangeArrowheads="1"/>
                                                          </p:cNvPicPr>
                                                          <p:nvPr/>
                                                        </p:nvPicPr>
                                                        <p:blipFill>
                                                          <a:blip r:embed="rId7" cstate="print"/>
                                                          <a:stretch>
                                                            <a:fillRect/>
                                                          </a:stretch>
                                                        </p:blipFill>
                                                        <p:spPr bwMode="auto">
                                                          <a:xfrm>
                                                            <a:off x="1936981" y="124660"/>
                                                            <a:ext cx="2419350" cy="395571"/>
                                                          </a:xfrm>
                                                          <a:prstGeom prst="roundRect">
                                                            <a:avLst/>
                                                          </a:prstGeom>
                                                          <a:grpFill/>
                                                          <a:ln w="9525">
                                                            <a:noFill/>
                                                            <a:miter lim="800000"/>
                                                            <a:headEnd/>
                                                            <a:tailEnd/>
                                                          </a:ln>
                                                        </p:spPr>
                                                      </p:pic>
                                                      <p:pic>
                                                        <p:nvPicPr>
                                                          <p:cNvPr id="113" name="Picture 112" descr="xphoto_1354278542_quiz_image_temp.0.png.pagespeed.ic.cPfiMigzqo.png"/>
                                                          <p:cNvPicPr>
                                                            <a:picLocks noChangeAspect="1"/>
                                                          </p:cNvPicPr>
                                                          <p:nvPr/>
                                                        </p:nvPicPr>
                                                        <p:blipFill>
                                                          <a:blip r:embed="rId8" cstate="print"/>
                                                          <a:srcRect l="10134" t="17675" r="10891" b="18697"/>
                                                          <a:stretch>
                                                            <a:fillRect/>
                                                          </a:stretch>
                                                        </p:blipFill>
                                                        <p:spPr>
                                                          <a:xfrm>
                                                            <a:off x="4370533" y="4029082"/>
                                                            <a:ext cx="1023042" cy="715966"/>
                                                          </a:xfrm>
                                                          <a:prstGeom prst="roundRect">
                                                            <a:avLst/>
                                                          </a:prstGeom>
                                                          <a:grpFill/>
                                                        </p:spPr>
                                                      </p:pic>
                                                      <p:pic>
                                                        <p:nvPicPr>
                                                          <p:cNvPr id="115" name="Picture 2"/>
                                                          <p:cNvPicPr>
                                                            <a:picLocks noChangeAspect="1" noChangeArrowheads="1"/>
                                                          </p:cNvPicPr>
                                                          <p:nvPr/>
                                                        </p:nvPicPr>
                                                        <p:blipFill>
                                                          <a:blip r:embed="rId9" cstate="print"/>
                                                          <a:stretch>
                                                            <a:fillRect/>
                                                          </a:stretch>
                                                        </p:blipFill>
                                                        <p:spPr bwMode="auto">
                                                          <a:xfrm>
                                                            <a:off x="2811934" y="1130466"/>
                                                            <a:ext cx="1239162" cy="304571"/>
                                                          </a:xfrm>
                                                          <a:prstGeom prst="roundRect">
                                                            <a:avLst/>
                                                          </a:prstGeom>
                                                          <a:grpFill/>
                                                          <a:ln w="9525">
                                                            <a:noFill/>
                                                            <a:miter lim="800000"/>
                                                            <a:headEnd/>
                                                            <a:tailEnd/>
                                                          </a:ln>
                                                        </p:spPr>
                                                      </p:pic>
                                                      <p:pic>
                                                        <p:nvPicPr>
                                                          <p:cNvPr id="116" name="Picture 115" descr="amgen_logo.jpg"/>
                                                          <p:cNvPicPr>
                                                            <a:picLocks noChangeAspect="1"/>
                                                          </p:cNvPicPr>
                                                          <p:nvPr/>
                                                        </p:nvPicPr>
                                                        <p:blipFill>
                                                          <a:blip r:embed="rId10" cstate="print"/>
                                                          <a:stretch>
                                                            <a:fillRect/>
                                                          </a:stretch>
                                                        </p:blipFill>
                                                        <p:spPr>
                                                          <a:xfrm>
                                                            <a:off x="323758" y="169631"/>
                                                            <a:ext cx="1114661" cy="274320"/>
                                                          </a:xfrm>
                                                          <a:prstGeom prst="roundRect">
                                                            <a:avLst/>
                                                          </a:prstGeom>
                                                          <a:grpFill/>
                                                        </p:spPr>
                                                      </p:pic>
                                                      <p:pic>
                                                        <p:nvPicPr>
                                                          <p:cNvPr id="118" name="Picture 117" descr="HLC-LOGO-ART-no-transp.gif"/>
                                                          <p:cNvPicPr>
                                                            <a:picLocks noChangeAspect="1"/>
                                                          </p:cNvPicPr>
                                                          <p:nvPr/>
                                                        </p:nvPicPr>
                                                        <p:blipFill>
                                                          <a:blip r:embed="rId11" cstate="email"/>
                                                          <a:stretch>
                                                            <a:fillRect/>
                                                          </a:stretch>
                                                        </p:blipFill>
                                                        <p:spPr>
                                                          <a:xfrm>
                                                            <a:off x="4951412" y="2017164"/>
                                                            <a:ext cx="2286000" cy="1786144"/>
                                                          </a:xfrm>
                                                          <a:prstGeom prst="rect">
                                                            <a:avLst/>
                                                          </a:prstGeom>
                                                          <a:grpFill/>
                                                          <a:ln w="57150" cap="sq">
                                                            <a:noFill/>
                                                            <a:miter lim="800000"/>
                                                          </a:ln>
                                                          <a:effectLst/>
                                                        </p:spPr>
                                                      </p:pic>
                                                      <p:pic>
                                                        <p:nvPicPr>
                                                          <p:cNvPr id="126" name="Picture 2"/>
                                                          <p:cNvPicPr>
                                                            <a:picLocks noChangeAspect="1" noChangeArrowheads="1"/>
                                                          </p:cNvPicPr>
                                                          <p:nvPr/>
                                                        </p:nvPicPr>
                                                        <p:blipFill>
                                                          <a:blip r:embed="rId12" cstate="print"/>
                                                          <a:srcRect/>
                                                          <a:stretch>
                                                            <a:fillRect/>
                                                          </a:stretch>
                                                        </p:blipFill>
                                                        <p:spPr bwMode="auto">
                                                          <a:xfrm>
                                                            <a:off x="2591667" y="4105363"/>
                                                            <a:ext cx="1490143" cy="433837"/>
                                                          </a:xfrm>
                                                          <a:prstGeom prst="roundRect">
                                                            <a:avLst/>
                                                          </a:prstGeom>
                                                          <a:grpFill/>
                                                          <a:ln w="9525">
                                                            <a:noFill/>
                                                            <a:miter lim="800000"/>
                                                            <a:headEnd/>
                                                            <a:tailEnd/>
                                                          </a:ln>
                                                        </p:spPr>
                                                      </p:pic>
                                                      <p:pic>
                                                        <p:nvPicPr>
                                                          <p:cNvPr id="135" name="Picture 134"/>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43114" y="671100"/>
                                                            <a:ext cx="1455304" cy="611924"/>
                                                          </a:xfrm>
                                                          <a:prstGeom prst="roundRect">
                                                            <a:avLst/>
                                                          </a:prstGeom>
                                                          <a:grpFill/>
                                                        </p:spPr>
                                                      </p:pic>
                                                      <p:pic>
                                                        <p:nvPicPr>
                                                          <p:cNvPr id="137" name="Picture 136" descr="amn_9_rgb.jpg"/>
                                                          <p:cNvPicPr>
                                                            <a:picLocks noChangeAspect="1"/>
                                                          </p:cNvPicPr>
                                                          <p:nvPr/>
                                                        </p:nvPicPr>
                                                        <p:blipFill>
                                                          <a:blip r:embed="rId14" cstate="print"/>
                                                          <a:stretch>
                                                            <a:fillRect/>
                                                          </a:stretch>
                                                        </p:blipFill>
                                                        <p:spPr>
                                                          <a:xfrm>
                                                            <a:off x="8087688" y="57869"/>
                                                            <a:ext cx="1371600" cy="464360"/>
                                                          </a:xfrm>
                                                          <a:prstGeom prst="roundRect">
                                                            <a:avLst/>
                                                          </a:prstGeom>
                                                          <a:grpFill/>
                                                        </p:spPr>
                                                      </p:pic>
                                                      <p:pic>
                                                        <p:nvPicPr>
                                                          <p:cNvPr id="147" name="Picture 45" descr="Texas-Health"/>
                                                          <p:cNvPicPr>
                                                            <a:picLocks noChangeAspect="1" noChangeArrowheads="1"/>
                                                          </p:cNvPicPr>
                                                          <p:nvPr/>
                                                        </p:nvPicPr>
                                                        <p:blipFill>
                                                          <a:blip r:embed="rId15" cstate="email"/>
                                                          <a:srcRect/>
                                                          <a:stretch>
                                                            <a:fillRect/>
                                                          </a:stretch>
                                                        </p:blipFill>
                                                        <p:spPr bwMode="auto">
                                                          <a:xfrm>
                                                            <a:off x="8024195" y="4334202"/>
                                                            <a:ext cx="2133600" cy="584698"/>
                                                          </a:xfrm>
                                                          <a:prstGeom prst="roundRect">
                                                            <a:avLst/>
                                                          </a:prstGeom>
                                                          <a:grpFill/>
                                                          <a:ln w="9525">
                                                            <a:noFill/>
                                                            <a:miter lim="800000"/>
                                                            <a:headEnd/>
                                                            <a:tailEnd/>
                                                          </a:ln>
                                                        </p:spPr>
                                                      </p:pic>
                                                      <p:pic>
                                                        <p:nvPicPr>
                                                          <p:cNvPr id="110" name="Picture 5" descr="J_JLogo"/>
                                                          <p:cNvPicPr>
                                                            <a:picLocks noChangeAspect="1" noChangeArrowheads="1"/>
                                                          </p:cNvPicPr>
                                                          <p:nvPr/>
                                                        </p:nvPicPr>
                                                        <p:blipFill>
                                                          <a:blip r:embed="rId16" cstate="email"/>
                                                          <a:srcRect/>
                                                          <a:stretch>
                                                            <a:fillRect/>
                                                          </a:stretch>
                                                        </p:blipFill>
                                                        <p:spPr bwMode="auto">
                                                          <a:xfrm>
                                                            <a:off x="5731115" y="4782669"/>
                                                            <a:ext cx="2133600" cy="436062"/>
                                                          </a:xfrm>
                                                          <a:prstGeom prst="roundRect">
                                                            <a:avLst/>
                                                          </a:prstGeom>
                                                          <a:grpFill/>
                                                          <a:ln w="9525">
                                                            <a:noFill/>
                                                            <a:miter lim="800000"/>
                                                            <a:headEnd/>
                                                            <a:tailEnd/>
                                                          </a:ln>
                                                        </p:spPr>
                                                      </p:pic>
                                                      <p:pic>
                                                        <p:nvPicPr>
                                                          <p:cNvPr id="150" name="Picture 149"/>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0003133" y="2268730"/>
                                                            <a:ext cx="1803949" cy="410686"/>
                                                          </a:xfrm>
                                                          <a:prstGeom prst="roundRect">
                                                            <a:avLst/>
                                                          </a:prstGeom>
                                                          <a:grpFill/>
                                                        </p:spPr>
                                                      </p:pic>
                                                      <p:pic>
                                                        <p:nvPicPr>
                                                          <p:cNvPr id="111" name="Picture 15" descr="mck_rebrand_logo"/>
                                                          <p:cNvPicPr>
                                                            <a:picLocks noChangeAspect="1" noChangeArrowheads="1"/>
                                                          </p:cNvPicPr>
                                                          <p:nvPr/>
                                                        </p:nvPicPr>
                                                        <p:blipFill>
                                                          <a:blip r:embed="rId18" cstate="print"/>
                                                          <a:stretch>
                                                            <a:fillRect/>
                                                          </a:stretch>
                                                        </p:blipFill>
                                                        <p:spPr bwMode="auto">
                                                          <a:xfrm>
                                                            <a:off x="9893363" y="187919"/>
                                                            <a:ext cx="1673226" cy="256032"/>
                                                          </a:xfrm>
                                                          <a:prstGeom prst="roundRect">
                                                            <a:avLst/>
                                                          </a:prstGeom>
                                                          <a:grpFill/>
                                                          <a:ln>
                                                            <a:noFill/>
                                                          </a:ln>
                                                        </p:spPr>
                                                      </p:pic>
                                                      <p:pic>
                                                        <p:nvPicPr>
                                                          <p:cNvPr id="112" name="Picture 111" descr="nslogo10.gif"/>
                                                          <p:cNvPicPr>
                                                            <a:picLocks noChangeAspect="1"/>
                                                          </p:cNvPicPr>
                                                          <p:nvPr/>
                                                        </p:nvPicPr>
                                                        <p:blipFill>
                                                          <a:blip r:embed="rId19" cstate="print"/>
                                                          <a:stretch>
                                                            <a:fillRect/>
                                                          </a:stretch>
                                                        </p:blipFill>
                                                        <p:spPr>
                                                          <a:xfrm>
                                                            <a:off x="7581084" y="2808613"/>
                                                            <a:ext cx="2133600" cy="404971"/>
                                                          </a:xfrm>
                                                          <a:prstGeom prst="roundRect">
                                                            <a:avLst/>
                                                          </a:prstGeom>
                                                          <a:grpFill/>
                                                        </p:spPr>
                                                      </p:pic>
                                                      <p:pic>
                                                        <p:nvPicPr>
                                                          <p:cNvPr id="152" name="Picture 151"/>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505873" y="3587045"/>
                                                            <a:ext cx="2671788" cy="365760"/>
                                                          </a:xfrm>
                                                          <a:prstGeom prst="roundRect">
                                                            <a:avLst/>
                                                          </a:prstGeom>
                                                          <a:grpFill/>
                                                        </p:spPr>
                                                      </p:pic>
                                                    </p:grpSp>
                                                    <p:pic>
                                                      <p:nvPicPr>
                                                        <p:cNvPr id="54" name="Picture 53"/>
                                                        <p:cNvPicPr>
                                                          <a:picLocks noChangeAspect="1"/>
                                                        </p:cNvPicPr>
                                                        <p:nvPr/>
                                                      </p:nvPicPr>
                                                      <p:blipFill rotWithShape="1">
                                                        <a:blip r:embed="rId21" cstate="print">
                                                          <a:extLst>
                                                            <a:ext uri="{28A0092B-C50C-407E-A947-70E740481C1C}">
                                                              <a14:useLocalDpi xmlns:a14="http://schemas.microsoft.com/office/drawing/2010/main" val="0"/>
                                                            </a:ext>
                                                          </a:extLst>
                                                        </a:blip>
                                                        <a:srcRect t="13507" r="4227" b="16689"/>
                                                        <a:stretch/>
                                                      </p:blipFill>
                                                      <p:spPr>
                                                        <a:xfrm>
                                                          <a:off x="4004648" y="4891346"/>
                                                          <a:ext cx="1604822" cy="510766"/>
                                                        </a:xfrm>
                                                        <a:prstGeom prst="round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rcRect l="4461" r="4461"/>
                                                        <a:stretch/>
                                                      </p:blipFill>
                                                      <p:spPr>
                                                        <a:xfrm>
                                                          <a:off x="2178203" y="2656054"/>
                                                          <a:ext cx="2212259" cy="649747"/>
                                                        </a:xfrm>
                                                        <a:prstGeom prst="roundRect">
                                                          <a:avLst/>
                                                        </a:prstGeom>
                                                      </p:spPr>
                                                    </p:pic>
                                                    <p:pic>
                                                      <p:nvPicPr>
                                                        <p:cNvPr id="58" name="Picture 5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714294" y="3266290"/>
                                                          <a:ext cx="1984818" cy="548926"/>
                                                        </a:xfrm>
                                                        <a:prstGeom prst="roundRect">
                                                          <a:avLst/>
                                                        </a:prstGeom>
                                                      </p:spPr>
                                                    </p:pic>
                                                  </p:grpSp>
                                                  <p:pic>
                                                    <p:nvPicPr>
                                                      <p:cNvPr id="5" name="Picture 4">
                                                        <a:extLst>
                                                          <a:ext uri="{FF2B5EF4-FFF2-40B4-BE49-F238E27FC236}">
                                                            <a16:creationId xmlns:a16="http://schemas.microsoft.com/office/drawing/2014/main" id="{39835D6C-BC27-4DB1-A172-EEA242EAC6B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797006" y="5127637"/>
                                                        <a:ext cx="2225308" cy="731520"/>
                                                      </a:xfrm>
                                                      <a:prstGeom prst="roundRect">
                                                        <a:avLst/>
                                                      </a:prstGeom>
                                                    </p:spPr>
                                                  </p:pic>
                                                </p:grpSp>
                                                <p:pic>
                                                  <p:nvPicPr>
                                                    <p:cNvPr id="8" name="Picture 7" descr="A picture containing clipart&#10;&#10;Description generated with very high confidence">
                                                      <a:extLst>
                                                        <a:ext uri="{FF2B5EF4-FFF2-40B4-BE49-F238E27FC236}">
                                                          <a16:creationId xmlns:a16="http://schemas.microsoft.com/office/drawing/2014/main" id="{FE977B45-54D5-41CE-A47D-19F35CFD96B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620208" y="1741581"/>
                                                      <a:ext cx="2127122" cy="750856"/>
                                                    </a:xfrm>
                                                    <a:prstGeom prst="roundRect">
                                                      <a:avLst/>
                                                    </a:prstGeom>
                                                  </p:spPr>
                                                </p:pic>
                                              </p:grpSp>
                                              <p:pic>
                                                <p:nvPicPr>
                                                  <p:cNvPr id="14" name="Picture 13" descr="A picture containing object, clock&#10;&#10;Description generated with very high confidence">
                                                    <a:extLst>
                                                      <a:ext uri="{FF2B5EF4-FFF2-40B4-BE49-F238E27FC236}">
                                                        <a16:creationId xmlns:a16="http://schemas.microsoft.com/office/drawing/2014/main" id="{35AF9C5B-861E-488E-A7FA-9C175AB5885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59518" y="6051710"/>
                                                    <a:ext cx="1909269" cy="548640"/>
                                                  </a:xfrm>
                                                  <a:prstGeom prst="roundRect">
                                                    <a:avLst/>
                                                  </a:prstGeom>
                                                </p:spPr>
                                              </p:pic>
                                            </p:grpSp>
                                            <p:pic>
                                              <p:nvPicPr>
                                                <p:cNvPr id="17" name="Picture 16">
                                                  <a:extLst>
                                                    <a:ext uri="{FF2B5EF4-FFF2-40B4-BE49-F238E27FC236}">
                                                      <a16:creationId xmlns:a16="http://schemas.microsoft.com/office/drawing/2014/main" id="{7F2BFC54-57DD-4FA5-96A7-E21F74BC8F12}"/>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9671642" y="5852246"/>
                                                  <a:ext cx="1892100" cy="645276"/>
                                                </a:xfrm>
                                                <a:prstGeom prst="roundRect">
                                                  <a:avLst/>
                                                </a:prstGeom>
                                              </p:spPr>
                                            </p:pic>
                                          </p:grpSp>
                                          <p:pic>
                                            <p:nvPicPr>
                                              <p:cNvPr id="21" name="Picture 20">
                                                <a:extLst>
                                                  <a:ext uri="{FF2B5EF4-FFF2-40B4-BE49-F238E27FC236}">
                                                    <a16:creationId xmlns:a16="http://schemas.microsoft.com/office/drawing/2014/main" id="{682F7379-AE3E-49C3-859F-C12DD1158F05}"/>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8209" t="36934" r="6640" b="31999"/>
                                              <a:stretch/>
                                            </p:blipFill>
                                            <p:spPr>
                                              <a:xfrm>
                                                <a:off x="5772607" y="4230561"/>
                                                <a:ext cx="2059568" cy="290323"/>
                                              </a:xfrm>
                                              <a:prstGeom prst="roundRect">
                                                <a:avLst/>
                                              </a:prstGeom>
                                            </p:spPr>
                                          </p:pic>
                                        </p:grpSp>
                                        <p:pic>
                                          <p:nvPicPr>
                                            <p:cNvPr id="26" name="Picture 25">
                                              <a:extLst>
                                                <a:ext uri="{FF2B5EF4-FFF2-40B4-BE49-F238E27FC236}">
                                                  <a16:creationId xmlns:a16="http://schemas.microsoft.com/office/drawing/2014/main" id="{0011CB24-CCFA-4260-A034-3507B4C350F0}"/>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t="12886" b="19891"/>
                                            <a:stretch/>
                                          </p:blipFill>
                                          <p:spPr>
                                            <a:xfrm>
                                              <a:off x="2868984" y="2108367"/>
                                              <a:ext cx="1522810" cy="511839"/>
                                            </a:xfrm>
                                            <a:prstGeom prst="roundRect">
                                              <a:avLst/>
                                            </a:prstGeom>
                                          </p:spPr>
                                        </p:pic>
                                      </p:grpSp>
                                      <p:pic>
                                        <p:nvPicPr>
                                          <p:cNvPr id="31" name="Picture 30">
                                            <a:extLst>
                                              <a:ext uri="{FF2B5EF4-FFF2-40B4-BE49-F238E27FC236}">
                                                <a16:creationId xmlns:a16="http://schemas.microsoft.com/office/drawing/2014/main" id="{086A88A9-BD77-489C-8C0A-AD3C7DE12A7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946913" y="678677"/>
                                            <a:ext cx="1143000" cy="457200"/>
                                          </a:xfrm>
                                          <a:prstGeom prst="roundRect">
                                            <a:avLst/>
                                          </a:prstGeom>
                                        </p:spPr>
                                      </p:pic>
                                    </p:grpSp>
                                    <p:pic>
                                      <p:nvPicPr>
                                        <p:cNvPr id="35" name="Picture 34">
                                          <a:extLst>
                                            <a:ext uri="{FF2B5EF4-FFF2-40B4-BE49-F238E27FC236}">
                                              <a16:creationId xmlns:a16="http://schemas.microsoft.com/office/drawing/2014/main" id="{6E71A3AA-A544-437E-9912-9C7B5228446E}"/>
                                            </a:ext>
                                          </a:extLst>
                                        </p:cNvPr>
                                        <p:cNvPicPr>
                                          <a:picLocks noChangeAspect="1"/>
                                        </p:cNvPicPr>
                                        <p:nvPr/>
                                      </p:nvPicPr>
                                      <p:blipFill rotWithShape="1">
                                        <a:blip r:embed="rId31">
                                          <a:extLst>
                                            <a:ext uri="{28A0092B-C50C-407E-A947-70E740481C1C}">
                                              <a14:useLocalDpi xmlns:a14="http://schemas.microsoft.com/office/drawing/2010/main" val="0"/>
                                            </a:ext>
                                          </a:extLst>
                                        </a:blip>
                                        <a:srcRect t="22409" b="19461"/>
                                        <a:stretch/>
                                      </p:blipFill>
                                      <p:spPr>
                                        <a:xfrm>
                                          <a:off x="424103" y="4216410"/>
                                          <a:ext cx="1865954" cy="404945"/>
                                        </a:xfrm>
                                        <a:prstGeom prst="roundRect">
                                          <a:avLst/>
                                        </a:prstGeom>
                                      </p:spPr>
                                    </p:pic>
                                  </p:grpSp>
                                  <p:pic>
                                    <p:nvPicPr>
                                      <p:cNvPr id="18" name="Picture 17" descr="A picture containing drawing&#10;&#10;Description automatically generated">
                                        <a:extLst>
                                          <a:ext uri="{FF2B5EF4-FFF2-40B4-BE49-F238E27FC236}">
                                            <a16:creationId xmlns:a16="http://schemas.microsoft.com/office/drawing/2014/main" id="{63EC46DC-4C31-4B41-9557-A0AE3DAB9C4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20310" y="5510628"/>
                                        <a:ext cx="1758655" cy="365760"/>
                                      </a:xfrm>
                                      <a:prstGeom prst="roundRect">
                                        <a:avLst/>
                                      </a:prstGeom>
                                    </p:spPr>
                                  </p:pic>
                                </p:grpSp>
                                <p:pic>
                                  <p:nvPicPr>
                                    <p:cNvPr id="36" name="Picture 35" descr="A picture containing clock&#10;&#10;Description automatically generated">
                                      <a:extLst>
                                        <a:ext uri="{FF2B5EF4-FFF2-40B4-BE49-F238E27FC236}">
                                          <a16:creationId xmlns:a16="http://schemas.microsoft.com/office/drawing/2014/main" id="{25ECEB46-71FC-4B5D-A4DA-EA31EA5EB410}"/>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964452" y="5532493"/>
                                      <a:ext cx="1516195" cy="260217"/>
                                    </a:xfrm>
                                    <a:prstGeom prst="roundRect">
                                      <a:avLst/>
                                    </a:prstGeom>
                                  </p:spPr>
                                </p:pic>
                              </p:grpSp>
                              <p:pic>
                                <p:nvPicPr>
                                  <p:cNvPr id="38" name="Picture 37">
                                    <a:extLst>
                                      <a:ext uri="{FF2B5EF4-FFF2-40B4-BE49-F238E27FC236}">
                                        <a16:creationId xmlns:a16="http://schemas.microsoft.com/office/drawing/2014/main" id="{E4D7C36B-BBD0-41B6-AFF8-900473846CCD}"/>
                                      </a:ext>
                                    </a:extLst>
                                  </p:cNvPr>
                                  <p:cNvPicPr>
                                    <a:picLocks noChangeAspect="1"/>
                                  </p:cNvPicPr>
                                  <p:nvPr/>
                                </p:nvPicPr>
                                <p:blipFill>
                                  <a:blip r:embed="rId34"/>
                                  <a:stretch>
                                    <a:fillRect/>
                                  </a:stretch>
                                </p:blipFill>
                                <p:spPr>
                                  <a:xfrm>
                                    <a:off x="9101877" y="874387"/>
                                    <a:ext cx="1801135" cy="490217"/>
                                  </a:xfrm>
                                  <a:prstGeom prst="roundRect">
                                    <a:avLst/>
                                  </a:prstGeom>
                                </p:spPr>
                              </p:pic>
                              <p:pic>
                                <p:nvPicPr>
                                  <p:cNvPr id="76" name="Picture 21" descr="mayo_clinic_logo2.jpg">
                                    <a:extLst>
                                      <a:ext uri="{FF2B5EF4-FFF2-40B4-BE49-F238E27FC236}">
                                        <a16:creationId xmlns:a16="http://schemas.microsoft.com/office/drawing/2014/main" id="{ACFDA03C-038F-4554-8900-76968640D4E2}"/>
                                      </a:ext>
                                    </a:extLst>
                                  </p:cNvPr>
                                  <p:cNvPicPr>
                                    <a:picLocks noChangeAspect="1"/>
                                  </p:cNvPicPr>
                                  <p:nvPr/>
                                </p:nvPicPr>
                                <p:blipFill>
                                  <a:blip r:embed="rId35" cstate="email"/>
                                  <a:stretch>
                                    <a:fillRect/>
                                  </a:stretch>
                                </p:blipFill>
                                <p:spPr>
                                  <a:xfrm>
                                    <a:off x="11023131" y="2958610"/>
                                    <a:ext cx="811852" cy="822103"/>
                                  </a:xfrm>
                                  <a:prstGeom prst="roundRect">
                                    <a:avLst/>
                                  </a:prstGeom>
                                  <a:solidFill>
                                    <a:schemeClr val="bg1"/>
                                  </a:solidFill>
                                </p:spPr>
                              </p:pic>
                            </p:grpSp>
                            <p:pic>
                              <p:nvPicPr>
                                <p:cNvPr id="48" name="Picture 47" descr="A picture containing text, clipart&#10;&#10;Description automatically generated">
                                  <a:extLst>
                                    <a:ext uri="{FF2B5EF4-FFF2-40B4-BE49-F238E27FC236}">
                                      <a16:creationId xmlns:a16="http://schemas.microsoft.com/office/drawing/2014/main" id="{7F8F987E-046A-43EB-9794-7DA494A482D7}"/>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30264" y="6144953"/>
                                  <a:ext cx="1745074" cy="548640"/>
                                </a:xfrm>
                                <a:prstGeom prst="roundRect">
                                  <a:avLst/>
                                </a:prstGeom>
                              </p:spPr>
                            </p:pic>
                            <p:pic>
                              <p:nvPicPr>
                                <p:cNvPr id="13" name="Picture 12">
                                  <a:extLst>
                                    <a:ext uri="{FF2B5EF4-FFF2-40B4-BE49-F238E27FC236}">
                                      <a16:creationId xmlns:a16="http://schemas.microsoft.com/office/drawing/2014/main" id="{F515553F-ECF6-4B10-9EA2-DDB392C5D492}"/>
                                    </a:ext>
                                  </a:extLst>
                                </p:cNvPr>
                                <p:cNvPicPr>
                                  <a:picLocks noChangeAspect="1"/>
                                </p:cNvPicPr>
                                <p:nvPr/>
                              </p:nvPicPr>
                              <p:blipFill>
                                <a:blip r:embed="rId37"/>
                                <a:stretch>
                                  <a:fillRect/>
                                </a:stretch>
                              </p:blipFill>
                              <p:spPr>
                                <a:xfrm>
                                  <a:off x="4831042" y="1112628"/>
                                  <a:ext cx="2346934" cy="495930"/>
                                </a:xfrm>
                                <a:prstGeom prst="roundRect">
                                  <a:avLst/>
                                </a:prstGeom>
                              </p:spPr>
                            </p:pic>
                          </p:grpSp>
                          <p:pic>
                            <p:nvPicPr>
                              <p:cNvPr id="78" name="Picture 77" descr="A picture containing drawing&#10;&#10;Description automatically generated">
                                <a:extLst>
                                  <a:ext uri="{FF2B5EF4-FFF2-40B4-BE49-F238E27FC236}">
                                    <a16:creationId xmlns:a16="http://schemas.microsoft.com/office/drawing/2014/main" id="{C68E2E4B-7B60-4810-A556-10543EB6FD7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187685" y="4536766"/>
                                <a:ext cx="1612616" cy="548640"/>
                              </a:xfrm>
                              <a:prstGeom prst="roundRect">
                                <a:avLst/>
                              </a:prstGeom>
                            </p:spPr>
                          </p:pic>
                        </p:grpSp>
                        <p:pic>
                          <p:nvPicPr>
                            <p:cNvPr id="79" name="Picture 78">
                              <a:extLst>
                                <a:ext uri="{FF2B5EF4-FFF2-40B4-BE49-F238E27FC236}">
                                  <a16:creationId xmlns:a16="http://schemas.microsoft.com/office/drawing/2014/main" id="{CA847060-06D6-4C57-9040-1BBAEDCDCF76}"/>
                                </a:ext>
                              </a:extLst>
                            </p:cNvPr>
                            <p:cNvPicPr>
                              <a:picLocks noChangeAspect="1"/>
                            </p:cNvPicPr>
                            <p:nvPr/>
                          </p:nvPicPr>
                          <p:blipFill rotWithShape="1">
                            <a:blip r:embed="rId39" cstate="print">
                              <a:clrChange>
                                <a:clrFrom>
                                  <a:srgbClr val="F3F3F3"/>
                                </a:clrFrom>
                                <a:clrTo>
                                  <a:srgbClr val="F3F3F3">
                                    <a:alpha val="0"/>
                                  </a:srgbClr>
                                </a:clrTo>
                              </a:clrChange>
                              <a:extLst>
                                <a:ext uri="{28A0092B-C50C-407E-A947-70E740481C1C}">
                                  <a14:useLocalDpi xmlns:a14="http://schemas.microsoft.com/office/drawing/2010/main" val="0"/>
                                </a:ext>
                              </a:extLst>
                            </a:blip>
                            <a:srcRect l="4206" t="26046" r="3030" b="23337"/>
                            <a:stretch/>
                          </p:blipFill>
                          <p:spPr>
                            <a:xfrm>
                              <a:off x="5073591" y="6218176"/>
                              <a:ext cx="2041644" cy="326800"/>
                            </a:xfrm>
                            <a:prstGeom prst="roundRect">
                              <a:avLst/>
                            </a:prstGeom>
                          </p:spPr>
                        </p:pic>
                      </p:grpSp>
                      <p:pic>
                        <p:nvPicPr>
                          <p:cNvPr id="80" name="Picture 79" descr="A picture containing drawing&#10;&#10;Description automatically generated">
                            <a:extLst>
                              <a:ext uri="{FF2B5EF4-FFF2-40B4-BE49-F238E27FC236}">
                                <a16:creationId xmlns:a16="http://schemas.microsoft.com/office/drawing/2014/main" id="{AC49D480-6561-4E74-BABA-52E7D7BAC1D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9995068" y="3230309"/>
                            <a:ext cx="901532" cy="351133"/>
                          </a:xfrm>
                          <a:prstGeom prst="roundRect">
                            <a:avLst/>
                          </a:prstGeom>
                        </p:spPr>
                      </p:pic>
                      <p:pic>
                        <p:nvPicPr>
                          <p:cNvPr id="81" name="Picture 80" descr="2012-08-14_1749.png">
                            <a:extLst>
                              <a:ext uri="{FF2B5EF4-FFF2-40B4-BE49-F238E27FC236}">
                                <a16:creationId xmlns:a16="http://schemas.microsoft.com/office/drawing/2014/main" id="{83FD00F7-F3F7-434C-923D-278DA6BB5D41}"/>
                              </a:ext>
                            </a:extLst>
                          </p:cNvPr>
                          <p:cNvPicPr>
                            <a:picLocks noChangeAspect="1"/>
                          </p:cNvPicPr>
                          <p:nvPr/>
                        </p:nvPicPr>
                        <p:blipFill>
                          <a:blip r:embed="rId41" cstate="print"/>
                          <a:stretch>
                            <a:fillRect/>
                          </a:stretch>
                        </p:blipFill>
                        <p:spPr>
                          <a:xfrm>
                            <a:off x="2509722" y="717922"/>
                            <a:ext cx="1909878" cy="425120"/>
                          </a:xfrm>
                          <a:prstGeom prst="roundRect">
                            <a:avLst/>
                          </a:prstGeom>
                          <a:solidFill>
                            <a:schemeClr val="bg1"/>
                          </a:solidFill>
                        </p:spPr>
                      </p:pic>
                    </p:grpSp>
                    <p:pic>
                      <p:nvPicPr>
                        <p:cNvPr id="29" name="Picture 28" descr="A picture containing logo&#10;&#10;Description automatically generated">
                          <a:extLst>
                            <a:ext uri="{FF2B5EF4-FFF2-40B4-BE49-F238E27FC236}">
                              <a16:creationId xmlns:a16="http://schemas.microsoft.com/office/drawing/2014/main" id="{C4884403-FCB6-0F58-42BD-24F50F86C379}"/>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71930" y="2231669"/>
                          <a:ext cx="2094376" cy="548640"/>
                        </a:xfrm>
                        <a:prstGeom prst="roundRect">
                          <a:avLst/>
                        </a:prstGeom>
                      </p:spPr>
                    </p:pic>
                    <p:pic>
                      <p:nvPicPr>
                        <p:cNvPr id="30" name="Picture 29">
                          <a:extLst>
                            <a:ext uri="{FF2B5EF4-FFF2-40B4-BE49-F238E27FC236}">
                              <a16:creationId xmlns:a16="http://schemas.microsoft.com/office/drawing/2014/main" id="{7E2CEC1E-19BA-6887-7F4A-A1CEAFA08DB8}"/>
                            </a:ext>
                          </a:extLst>
                        </p:cNvPr>
                        <p:cNvPicPr>
                          <a:picLocks noChangeAspect="1"/>
                        </p:cNvPicPr>
                        <p:nvPr/>
                      </p:nvPicPr>
                      <p:blipFill>
                        <a:blip r:embed="rId43"/>
                        <a:stretch>
                          <a:fillRect/>
                        </a:stretch>
                      </p:blipFill>
                      <p:spPr>
                        <a:xfrm>
                          <a:off x="4782257" y="327736"/>
                          <a:ext cx="1255885" cy="457240"/>
                        </a:xfrm>
                        <a:prstGeom prst="roundRect">
                          <a:avLst/>
                        </a:prstGeom>
                      </p:spPr>
                    </p:pic>
                  </p:grpSp>
                  <p:pic>
                    <p:nvPicPr>
                      <p:cNvPr id="20" name="Picture 19" descr="Logo&#10;&#10;Description automatically generated">
                        <a:extLst>
                          <a:ext uri="{FF2B5EF4-FFF2-40B4-BE49-F238E27FC236}">
                            <a16:creationId xmlns:a16="http://schemas.microsoft.com/office/drawing/2014/main" id="{72FFA8D7-BC6B-912B-018C-53758A9FCAF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40749" y="3916720"/>
                        <a:ext cx="1939943" cy="274320"/>
                      </a:xfrm>
                      <a:prstGeom prst="roundRect">
                        <a:avLst/>
                      </a:prstGeom>
                    </p:spPr>
                  </p:pic>
                  <p:pic>
                    <p:nvPicPr>
                      <p:cNvPr id="42" name="Picture 41">
                        <a:extLst>
                          <a:ext uri="{FF2B5EF4-FFF2-40B4-BE49-F238E27FC236}">
                            <a16:creationId xmlns:a16="http://schemas.microsoft.com/office/drawing/2014/main" id="{1BE471BA-15BF-6FE4-F6FE-AEADCD7885FF}"/>
                          </a:ext>
                        </a:extLst>
                      </p:cNvPr>
                      <p:cNvPicPr>
                        <a:picLocks noChangeAspect="1"/>
                      </p:cNvPicPr>
                      <p:nvPr/>
                    </p:nvPicPr>
                    <p:blipFill>
                      <a:blip r:embed="rId45" cstate="print">
                        <a:extLst>
                          <a:ext uri="{28A0092B-C50C-407E-A947-70E740481C1C}">
                            <a14:useLocalDpi xmlns:a14="http://schemas.microsoft.com/office/drawing/2010/main" val="0"/>
                          </a:ext>
                        </a:extLst>
                      </a:blip>
                      <a:srcRect/>
                      <a:stretch/>
                    </p:blipFill>
                    <p:spPr>
                      <a:xfrm>
                        <a:off x="7317054" y="1484423"/>
                        <a:ext cx="1826683" cy="640080"/>
                      </a:xfrm>
                      <a:prstGeom prst="roundRect">
                        <a:avLst/>
                      </a:prstGeom>
                    </p:spPr>
                  </p:pic>
                </p:grpSp>
                <p:pic>
                  <p:nvPicPr>
                    <p:cNvPr id="50" name="Picture 49" descr="A picture containing text, clipart&#10;&#10;Description automatically generated">
                      <a:extLst>
                        <a:ext uri="{FF2B5EF4-FFF2-40B4-BE49-F238E27FC236}">
                          <a16:creationId xmlns:a16="http://schemas.microsoft.com/office/drawing/2014/main" id="{EE7CC7B8-5ACC-611D-4E95-1D5E42044D76}"/>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27890" y="4898961"/>
                      <a:ext cx="3122613" cy="353896"/>
                    </a:xfrm>
                    <a:prstGeom prst="roundRect">
                      <a:avLst/>
                    </a:prstGeom>
                  </p:spPr>
                </p:pic>
                <p:pic>
                  <p:nvPicPr>
                    <p:cNvPr id="57" name="Picture 56" descr="Logo&#10;&#10;Description automatically generated with low confidence">
                      <a:extLst>
                        <a:ext uri="{FF2B5EF4-FFF2-40B4-BE49-F238E27FC236}">
                          <a16:creationId xmlns:a16="http://schemas.microsoft.com/office/drawing/2014/main" id="{01F36B02-913B-FA25-C911-73E7932570B7}"/>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2376328" y="5493808"/>
                      <a:ext cx="3019745" cy="614908"/>
                    </a:xfrm>
                    <a:prstGeom prst="roundRect">
                      <a:avLst/>
                    </a:prstGeom>
                  </p:spPr>
                </p:pic>
                <p:pic>
                  <p:nvPicPr>
                    <p:cNvPr id="60" name="Picture 59" descr="Logo&#10;&#10;Description automatically generated">
                      <a:extLst>
                        <a:ext uri="{FF2B5EF4-FFF2-40B4-BE49-F238E27FC236}">
                          <a16:creationId xmlns:a16="http://schemas.microsoft.com/office/drawing/2014/main" id="{3C73D158-DC32-8088-6B1E-5BF7B9975B2B}"/>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379452" y="389227"/>
                      <a:ext cx="1260932" cy="365760"/>
                    </a:xfrm>
                    <a:prstGeom prst="roundRect">
                      <a:avLst/>
                    </a:prstGeom>
                  </p:spPr>
                </p:pic>
              </p:grpSp>
              <p:pic>
                <p:nvPicPr>
                  <p:cNvPr id="61" name="Picture 60" descr="Logo&#10;&#10;Description automatically generated">
                    <a:extLst>
                      <a:ext uri="{FF2B5EF4-FFF2-40B4-BE49-F238E27FC236}">
                        <a16:creationId xmlns:a16="http://schemas.microsoft.com/office/drawing/2014/main" id="{782B5E22-E1C0-037B-6ABC-33D23E4CE6AC}"/>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7426580" y="6187442"/>
                    <a:ext cx="2003239" cy="365760"/>
                  </a:xfrm>
                  <a:prstGeom prst="roundRect">
                    <a:avLst/>
                  </a:prstGeom>
                </p:spPr>
              </p:pic>
            </p:grpSp>
            <p:pic>
              <p:nvPicPr>
                <p:cNvPr id="23" name="Picture 22" descr="Logo&#10;&#10;Description automatically generated with medium confidence">
                  <a:extLst>
                    <a:ext uri="{FF2B5EF4-FFF2-40B4-BE49-F238E27FC236}">
                      <a16:creationId xmlns:a16="http://schemas.microsoft.com/office/drawing/2014/main" id="{F07B9DDB-3E1D-92FF-0200-4CC7CE8A7FED}"/>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10834" y="5359903"/>
                  <a:ext cx="1383960" cy="640080"/>
                </a:xfrm>
                <a:prstGeom prst="roundRect">
                  <a:avLst/>
                </a:prstGeom>
              </p:spPr>
            </p:pic>
          </p:grpSp>
          <p:pic>
            <p:nvPicPr>
              <p:cNvPr id="34" name="Picture 33" descr="A black and orange logo&#10;&#10;Description automatically generated with medium confidence">
                <a:extLst>
                  <a:ext uri="{FF2B5EF4-FFF2-40B4-BE49-F238E27FC236}">
                    <a16:creationId xmlns:a16="http://schemas.microsoft.com/office/drawing/2014/main" id="{C69E3E15-0BB6-96C8-09AC-6D8628BEA3A3}"/>
                  </a:ext>
                </a:extLst>
              </p:cNvPr>
              <p:cNvPicPr>
                <a:picLocks noChangeAspect="1"/>
              </p:cNvPicPr>
              <p:nvPr/>
            </p:nvPicPr>
            <p:blipFill rotWithShape="1">
              <a:blip r:embed="rId51" cstate="print">
                <a:extLst>
                  <a:ext uri="{28A0092B-C50C-407E-A947-70E740481C1C}">
                    <a14:useLocalDpi xmlns:a14="http://schemas.microsoft.com/office/drawing/2010/main" val="0"/>
                  </a:ext>
                </a:extLst>
              </a:blip>
              <a:srcRect l="7334" t="26729" r="7334" b="18976"/>
              <a:stretch/>
            </p:blipFill>
            <p:spPr>
              <a:xfrm>
                <a:off x="381000" y="1676400"/>
                <a:ext cx="1297108" cy="412649"/>
              </a:xfrm>
              <a:prstGeom prst="roundRect">
                <a:avLst/>
              </a:prstGeom>
            </p:spPr>
          </p:pic>
        </p:grpSp>
        <p:pic>
          <p:nvPicPr>
            <p:cNvPr id="41" name="Picture 40" descr="A logo with a tree and roots&#10;&#10;Description automatically generated">
              <a:extLst>
                <a:ext uri="{FF2B5EF4-FFF2-40B4-BE49-F238E27FC236}">
                  <a16:creationId xmlns:a16="http://schemas.microsoft.com/office/drawing/2014/main" id="{C3C2D486-5DDD-62B4-4533-9793BE34EFFF}"/>
                </a:ext>
              </a:extLst>
            </p:cNvPr>
            <p:cNvPicPr>
              <a:picLocks noChangeAspect="1"/>
            </p:cNvPicPr>
            <p:nvPr/>
          </p:nvPicPr>
          <p:blipFill>
            <a:blip r:embed="rId5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9749" y="2830313"/>
              <a:ext cx="2098742" cy="1005840"/>
            </a:xfrm>
            <a:prstGeom prst="roundRect">
              <a:avLst/>
            </a:prstGeom>
          </p:spPr>
        </p:pic>
      </p:grpSp>
      <p:sp>
        <p:nvSpPr>
          <p:cNvPr id="45" name="Title 1">
            <a:extLst>
              <a:ext uri="{FF2B5EF4-FFF2-40B4-BE49-F238E27FC236}">
                <a16:creationId xmlns:a16="http://schemas.microsoft.com/office/drawing/2014/main" id="{1A85C7E1-3799-D27D-1BCA-80D11E3ED919}"/>
              </a:ext>
            </a:extLst>
          </p:cNvPr>
          <p:cNvSpPr>
            <a:spLocks noGrp="1"/>
          </p:cNvSpPr>
          <p:nvPr>
            <p:ph type="title"/>
          </p:nvPr>
        </p:nvSpPr>
        <p:spPr>
          <a:xfrm>
            <a:off x="1852356" y="120698"/>
            <a:ext cx="6743844" cy="860653"/>
          </a:xfrm>
        </p:spPr>
        <p:txBody>
          <a:bodyPr anchor="t">
            <a:normAutofit/>
          </a:bodyPr>
          <a:lstStyle/>
          <a:p>
            <a:pPr algn="l"/>
            <a:r>
              <a:rPr lang="en-US" dirty="0"/>
              <a:t>Who is HLC?</a:t>
            </a:r>
          </a:p>
        </p:txBody>
      </p:sp>
    </p:spTree>
    <p:extLst>
      <p:ext uri="{BB962C8B-B14F-4D97-AF65-F5344CB8AC3E}">
        <p14:creationId xmlns:p14="http://schemas.microsoft.com/office/powerpoint/2010/main" val="46393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21E1977-08BF-9DDC-A150-2BF20EA78A66}"/>
              </a:ext>
            </a:extLst>
          </p:cNvPr>
          <p:cNvSpPr>
            <a:spLocks noGrp="1"/>
          </p:cNvSpPr>
          <p:nvPr>
            <p:ph type="title"/>
          </p:nvPr>
        </p:nvSpPr>
        <p:spPr>
          <a:xfrm>
            <a:off x="1852355" y="230476"/>
            <a:ext cx="10080894" cy="1585977"/>
          </a:xfrm>
        </p:spPr>
        <p:txBody>
          <a:bodyPr anchor="t">
            <a:normAutofit/>
          </a:bodyPr>
          <a:lstStyle/>
          <a:p>
            <a:pPr algn="l"/>
            <a:r>
              <a:rPr lang="en-US" dirty="0"/>
              <a:t>Why are Healthcare Industry Executives Interested in Caregiving?</a:t>
            </a:r>
          </a:p>
        </p:txBody>
      </p:sp>
      <p:sp>
        <p:nvSpPr>
          <p:cNvPr id="10" name="Content Placeholder 9">
            <a:extLst>
              <a:ext uri="{FF2B5EF4-FFF2-40B4-BE49-F238E27FC236}">
                <a16:creationId xmlns:a16="http://schemas.microsoft.com/office/drawing/2014/main" id="{2688746C-E15C-4C98-B798-5AD645809FAC}"/>
              </a:ext>
            </a:extLst>
          </p:cNvPr>
          <p:cNvSpPr>
            <a:spLocks noGrp="1"/>
          </p:cNvSpPr>
          <p:nvPr>
            <p:ph idx="1"/>
          </p:nvPr>
        </p:nvSpPr>
        <p:spPr>
          <a:xfrm>
            <a:off x="1679036" y="1952186"/>
            <a:ext cx="9043733" cy="4073755"/>
          </a:xfrm>
        </p:spPr>
        <p:txBody>
          <a:bodyPr anchor="t">
            <a:normAutofit fontScale="92500" lnSpcReduction="10000"/>
          </a:bodyPr>
          <a:lstStyle/>
          <a:p>
            <a:pPr>
              <a:spcBef>
                <a:spcPts val="600"/>
              </a:spcBef>
            </a:pPr>
            <a:r>
              <a:rPr lang="en-US" sz="2400" dirty="0"/>
              <a:t>Focused on outcomes and value-based healthcare delivery</a:t>
            </a:r>
          </a:p>
          <a:p>
            <a:pPr lvl="1">
              <a:spcBef>
                <a:spcPts val="600"/>
              </a:spcBef>
              <a:spcAft>
                <a:spcPts val="0"/>
              </a:spcAft>
            </a:pPr>
            <a:r>
              <a:rPr lang="en-US" sz="2000" dirty="0"/>
              <a:t>SDOH and variations in care delivery</a:t>
            </a:r>
          </a:p>
          <a:p>
            <a:pPr lvl="1">
              <a:spcBef>
                <a:spcPts val="600"/>
              </a:spcBef>
              <a:spcAft>
                <a:spcPts val="0"/>
              </a:spcAft>
            </a:pPr>
            <a:r>
              <a:rPr lang="en-US" sz="2000" dirty="0"/>
              <a:t>30% less likely to use the emergency department</a:t>
            </a:r>
          </a:p>
          <a:p>
            <a:pPr lvl="1">
              <a:spcBef>
                <a:spcPts val="600"/>
              </a:spcBef>
              <a:spcAft>
                <a:spcPts val="0"/>
              </a:spcAft>
            </a:pPr>
            <a:r>
              <a:rPr lang="en-US" sz="2000" dirty="0"/>
              <a:t>50% less hospitalizations</a:t>
            </a:r>
          </a:p>
          <a:p>
            <a:pPr lvl="1">
              <a:spcBef>
                <a:spcPts val="600"/>
              </a:spcBef>
              <a:spcAft>
                <a:spcPts val="0"/>
              </a:spcAft>
            </a:pPr>
            <a:r>
              <a:rPr lang="en-US" sz="2000" dirty="0"/>
              <a:t>13-day shorter hospital stays</a:t>
            </a:r>
          </a:p>
          <a:p>
            <a:pPr lvl="1">
              <a:spcBef>
                <a:spcPts val="600"/>
              </a:spcBef>
              <a:spcAft>
                <a:spcPts val="0"/>
              </a:spcAft>
            </a:pPr>
            <a:r>
              <a:rPr lang="en-US" sz="2000" dirty="0"/>
              <a:t>Chronic conditions better managed for patients with caregivers, per CDC</a:t>
            </a:r>
          </a:p>
          <a:p>
            <a:pPr>
              <a:lnSpc>
                <a:spcPct val="160000"/>
              </a:lnSpc>
              <a:spcBef>
                <a:spcPts val="600"/>
              </a:spcBef>
            </a:pPr>
            <a:r>
              <a:rPr lang="en-US" sz="2400" dirty="0"/>
              <a:t>Workforce Shortages/home health</a:t>
            </a:r>
          </a:p>
          <a:p>
            <a:pPr lvl="1">
              <a:spcBef>
                <a:spcPts val="600"/>
              </a:spcBef>
              <a:spcAft>
                <a:spcPts val="0"/>
              </a:spcAft>
            </a:pPr>
            <a:r>
              <a:rPr lang="en-US" sz="2000" dirty="0"/>
              <a:t>1 million new aides next 10 years</a:t>
            </a:r>
          </a:p>
          <a:p>
            <a:pPr lvl="1">
              <a:spcBef>
                <a:spcPts val="600"/>
              </a:spcBef>
              <a:spcAft>
                <a:spcPts val="0"/>
              </a:spcAft>
            </a:pPr>
            <a:r>
              <a:rPr lang="en-US" sz="2000" dirty="0"/>
              <a:t>Aides most vacancies</a:t>
            </a:r>
          </a:p>
          <a:p>
            <a:pPr lvl="1">
              <a:spcBef>
                <a:spcPts val="600"/>
              </a:spcBef>
              <a:spcAft>
                <a:spcPts val="0"/>
              </a:spcAft>
            </a:pPr>
            <a:r>
              <a:rPr lang="en-US" sz="2000" dirty="0"/>
              <a:t>25% in home health and personal aides</a:t>
            </a:r>
          </a:p>
          <a:p>
            <a:pPr marL="0" indent="0">
              <a:spcBef>
                <a:spcPts val="600"/>
              </a:spcBef>
              <a:buNone/>
            </a:pPr>
            <a:endParaRPr lang="en-US" sz="2400" dirty="0"/>
          </a:p>
        </p:txBody>
      </p:sp>
      <p:pic>
        <p:nvPicPr>
          <p:cNvPr id="12" name="Picture 2" descr="Benefits of Value-Based Health Care Stock Illustration - Illustration ...">
            <a:extLst>
              <a:ext uri="{FF2B5EF4-FFF2-40B4-BE49-F238E27FC236}">
                <a16:creationId xmlns:a16="http://schemas.microsoft.com/office/drawing/2014/main" id="{A7518A54-0704-2BF9-5064-71B36C68F3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7" r="1100" b="14116"/>
          <a:stretch/>
        </p:blipFill>
        <p:spPr bwMode="auto">
          <a:xfrm>
            <a:off x="7150891" y="4512720"/>
            <a:ext cx="4586838" cy="1828800"/>
          </a:xfrm>
          <a:prstGeom prst="roundRect">
            <a:avLst>
              <a:gd name="adj" fmla="val 4380"/>
            </a:avLst>
          </a:prstGeom>
          <a:noFill/>
          <a:ln w="28575">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1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21E1977-08BF-9DDC-A150-2BF20EA78A66}"/>
              </a:ext>
            </a:extLst>
          </p:cNvPr>
          <p:cNvSpPr>
            <a:spLocks noGrp="1"/>
          </p:cNvSpPr>
          <p:nvPr>
            <p:ph type="title"/>
          </p:nvPr>
        </p:nvSpPr>
        <p:spPr>
          <a:xfrm>
            <a:off x="1839545" y="350300"/>
            <a:ext cx="8435943" cy="1185333"/>
          </a:xfrm>
        </p:spPr>
        <p:txBody>
          <a:bodyPr>
            <a:normAutofit/>
          </a:bodyPr>
          <a:lstStyle/>
          <a:p>
            <a:pPr algn="l"/>
            <a:r>
              <a:rPr lang="en-US" dirty="0"/>
              <a:t>Caregivers in the Workplace</a:t>
            </a:r>
          </a:p>
        </p:txBody>
      </p:sp>
      <p:sp>
        <p:nvSpPr>
          <p:cNvPr id="10" name="Content Placeholder 9">
            <a:extLst>
              <a:ext uri="{FF2B5EF4-FFF2-40B4-BE49-F238E27FC236}">
                <a16:creationId xmlns:a16="http://schemas.microsoft.com/office/drawing/2014/main" id="{2688746C-E15C-4C98-B798-5AD645809FAC}"/>
              </a:ext>
            </a:extLst>
          </p:cNvPr>
          <p:cNvSpPr>
            <a:spLocks noGrp="1"/>
          </p:cNvSpPr>
          <p:nvPr>
            <p:ph idx="1"/>
          </p:nvPr>
        </p:nvSpPr>
        <p:spPr>
          <a:xfrm>
            <a:off x="1717628" y="1868257"/>
            <a:ext cx="5954759" cy="3793069"/>
          </a:xfrm>
        </p:spPr>
        <p:txBody>
          <a:bodyPr>
            <a:normAutofit lnSpcReduction="10000"/>
          </a:bodyPr>
          <a:lstStyle/>
          <a:p>
            <a:pPr>
              <a:spcBef>
                <a:spcPts val="600"/>
              </a:spcBef>
            </a:pPr>
            <a:r>
              <a:rPr lang="en-US" sz="2400" dirty="0"/>
              <a:t>Focused on outcomes and value-based healthcare delivery</a:t>
            </a:r>
          </a:p>
          <a:p>
            <a:pPr>
              <a:spcBef>
                <a:spcPts val="600"/>
              </a:spcBef>
            </a:pPr>
            <a:r>
              <a:rPr lang="en-US" sz="2400" dirty="0"/>
              <a:t>20-25% are caregivers to a friend or relative (BLS 2021)</a:t>
            </a:r>
          </a:p>
          <a:p>
            <a:pPr>
              <a:spcBef>
                <a:spcPts val="600"/>
              </a:spcBef>
            </a:pPr>
            <a:r>
              <a:rPr lang="en-US" sz="2400" dirty="0"/>
              <a:t>Average more than 20 hours a week providing some kind of care</a:t>
            </a:r>
          </a:p>
          <a:p>
            <a:pPr>
              <a:spcBef>
                <a:spcPts val="600"/>
              </a:spcBef>
            </a:pPr>
            <a:r>
              <a:rPr lang="en-US" sz="2400" dirty="0"/>
              <a:t>25% are millennials</a:t>
            </a:r>
          </a:p>
          <a:p>
            <a:pPr>
              <a:spcBef>
                <a:spcPts val="600"/>
              </a:spcBef>
            </a:pPr>
            <a:r>
              <a:rPr lang="en-US" sz="2400" dirty="0"/>
              <a:t>Spend $7,000 per year on out-of-pocket caregiving expenses</a:t>
            </a:r>
          </a:p>
        </p:txBody>
      </p:sp>
      <p:pic>
        <p:nvPicPr>
          <p:cNvPr id="5" name="Graphic 4" descr="Hospital">
            <a:extLst>
              <a:ext uri="{FF2B5EF4-FFF2-40B4-BE49-F238E27FC236}">
                <a16:creationId xmlns:a16="http://schemas.microsoft.com/office/drawing/2014/main" id="{41AF9C9D-B5A9-1C66-E1B2-A2A5D9D1D8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4889" y="2887876"/>
            <a:ext cx="2013578" cy="201357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6" name="Graphic 5" descr="Minimize">
            <a:extLst>
              <a:ext uri="{FF2B5EF4-FFF2-40B4-BE49-F238E27FC236}">
                <a16:creationId xmlns:a16="http://schemas.microsoft.com/office/drawing/2014/main" id="{34A9A2A7-E331-AC24-093C-F2F4F6E7D2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46661" y="1998131"/>
            <a:ext cx="1766661" cy="176666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8" name="Graphic 13" descr="Health">
            <a:extLst>
              <a:ext uri="{FF2B5EF4-FFF2-40B4-BE49-F238E27FC236}">
                <a16:creationId xmlns:a16="http://schemas.microsoft.com/office/drawing/2014/main" id="{E654AD12-B3F7-62A5-D283-CA155DB6CC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6661" y="4024539"/>
            <a:ext cx="1766661" cy="176666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12183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tock exchange numbers">
            <a:extLst>
              <a:ext uri="{FF2B5EF4-FFF2-40B4-BE49-F238E27FC236}">
                <a16:creationId xmlns:a16="http://schemas.microsoft.com/office/drawing/2014/main" id="{006FCFB3-6145-B364-D4C4-BEE3F244CCBA}"/>
              </a:ext>
            </a:extLst>
          </p:cNvPr>
          <p:cNvPicPr>
            <a:picLocks noChangeAspect="1"/>
          </p:cNvPicPr>
          <p:nvPr/>
        </p:nvPicPr>
        <p:blipFill rotWithShape="1">
          <a:blip r:embed="rId3"/>
          <a:srcRect l="23342" r="25080"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4" name="Group 18">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5"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6"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8"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6"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7"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5"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7" name="Title 1">
            <a:extLst>
              <a:ext uri="{FF2B5EF4-FFF2-40B4-BE49-F238E27FC236}">
                <a16:creationId xmlns:a16="http://schemas.microsoft.com/office/drawing/2014/main" id="{F21E1977-08BF-9DDC-A150-2BF20EA78A66}"/>
              </a:ext>
            </a:extLst>
          </p:cNvPr>
          <p:cNvSpPr>
            <a:spLocks noGrp="1"/>
          </p:cNvSpPr>
          <p:nvPr>
            <p:ph type="title"/>
          </p:nvPr>
        </p:nvSpPr>
        <p:spPr>
          <a:xfrm>
            <a:off x="473194" y="420291"/>
            <a:ext cx="6242842" cy="1959768"/>
          </a:xfrm>
        </p:spPr>
        <p:txBody>
          <a:bodyPr anchor="t">
            <a:normAutofit/>
          </a:bodyPr>
          <a:lstStyle/>
          <a:p>
            <a:pPr algn="l">
              <a:lnSpc>
                <a:spcPct val="90000"/>
              </a:lnSpc>
            </a:pPr>
            <a:r>
              <a:rPr lang="en-US" dirty="0"/>
              <a:t>Why Does the Business Community Care About Family Caregiving?</a:t>
            </a:r>
          </a:p>
        </p:txBody>
      </p:sp>
      <p:sp>
        <p:nvSpPr>
          <p:cNvPr id="10" name="Content Placeholder 9">
            <a:extLst>
              <a:ext uri="{FF2B5EF4-FFF2-40B4-BE49-F238E27FC236}">
                <a16:creationId xmlns:a16="http://schemas.microsoft.com/office/drawing/2014/main" id="{2688746C-E15C-4C98-B798-5AD645809FAC}"/>
              </a:ext>
            </a:extLst>
          </p:cNvPr>
          <p:cNvSpPr>
            <a:spLocks noGrp="1"/>
          </p:cNvSpPr>
          <p:nvPr>
            <p:ph idx="1"/>
          </p:nvPr>
        </p:nvSpPr>
        <p:spPr>
          <a:xfrm>
            <a:off x="356365" y="2566987"/>
            <a:ext cx="5982757" cy="3124201"/>
          </a:xfrm>
        </p:spPr>
        <p:txBody>
          <a:bodyPr>
            <a:normAutofit/>
          </a:bodyPr>
          <a:lstStyle/>
          <a:p>
            <a:pPr>
              <a:spcBef>
                <a:spcPts val="600"/>
              </a:spcBef>
            </a:pPr>
            <a:r>
              <a:rPr lang="en-US" sz="2400" dirty="0"/>
              <a:t>Health insurance costs</a:t>
            </a:r>
          </a:p>
          <a:p>
            <a:pPr>
              <a:spcBef>
                <a:spcPts val="600"/>
              </a:spcBef>
            </a:pPr>
            <a:r>
              <a:rPr lang="en-US" sz="2400" dirty="0"/>
              <a:t>Lost productivity &amp; workday interruptions</a:t>
            </a:r>
            <a:br>
              <a:rPr lang="en-US" sz="2400" dirty="0"/>
            </a:br>
            <a:r>
              <a:rPr lang="en-US" sz="2400" dirty="0"/>
              <a:t>(69% change hours)</a:t>
            </a:r>
          </a:p>
          <a:p>
            <a:pPr>
              <a:spcBef>
                <a:spcPts val="600"/>
              </a:spcBef>
            </a:pPr>
            <a:r>
              <a:rPr lang="en-US" sz="2400" dirty="0"/>
              <a:t>Increased absenteeism</a:t>
            </a:r>
          </a:p>
          <a:p>
            <a:pPr>
              <a:spcBef>
                <a:spcPts val="600"/>
              </a:spcBef>
            </a:pPr>
            <a:r>
              <a:rPr lang="en-US" sz="2400" dirty="0"/>
              <a:t>61% change in employment</a:t>
            </a:r>
          </a:p>
        </p:txBody>
      </p:sp>
    </p:spTree>
    <p:extLst>
      <p:ext uri="{BB962C8B-B14F-4D97-AF65-F5344CB8AC3E}">
        <p14:creationId xmlns:p14="http://schemas.microsoft.com/office/powerpoint/2010/main" val="344791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1069</TotalTime>
  <Words>1320</Words>
  <Application>Microsoft Office PowerPoint</Application>
  <PresentationFormat>Widescreen</PresentationFormat>
  <Paragraphs>118</Paragraphs>
  <Slides>14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Wingdings</vt:lpstr>
      <vt:lpstr>Parallax</vt:lpstr>
      <vt:lpstr>SUPPORTING CAREGIVERS THROUGH POLICY AND TRAINING</vt:lpstr>
      <vt:lpstr>Running out of Caregivers</vt:lpstr>
      <vt:lpstr>Total cost of long-term care is more than families expect. Few are prepared. </vt:lpstr>
      <vt:lpstr>Inflation, long term care and impact on families. </vt:lpstr>
      <vt:lpstr>Pandemic put older adults at increased risk of elder abuse.</vt:lpstr>
      <vt:lpstr>Who is HLC?</vt:lpstr>
      <vt:lpstr>Why are Healthcare Industry Executives Interested in Caregiving?</vt:lpstr>
      <vt:lpstr>Caregivers in the Workplace</vt:lpstr>
      <vt:lpstr>Why Does the Business Community Care About Family Caregiving?</vt:lpstr>
      <vt:lpstr>What is the Business Community Doing to Support Family Caregivers?</vt:lpstr>
      <vt:lpstr>Legislative Actions to address caregiver Needs</vt:lpstr>
      <vt:lpstr>Regulatory actions to Improve long-term healthcare services</vt:lpstr>
      <vt:lpstr>Regulatory actions to Improve long-term healthcare services</vt:lpstr>
      <vt:lpstr>Questions, comments,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Miller</dc:creator>
  <cp:lastModifiedBy>Debbie Witchey</cp:lastModifiedBy>
  <cp:revision>46</cp:revision>
  <dcterms:created xsi:type="dcterms:W3CDTF">2023-09-12T15:42:28Z</dcterms:created>
  <dcterms:modified xsi:type="dcterms:W3CDTF">2023-10-02T16:10:51Z</dcterms:modified>
</cp:coreProperties>
</file>