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98" r:id="rId8"/>
    <p:sldId id="261" r:id="rId9"/>
    <p:sldId id="262" r:id="rId10"/>
    <p:sldId id="263" r:id="rId11"/>
    <p:sldId id="264" r:id="rId12"/>
    <p:sldId id="265" r:id="rId13"/>
    <p:sldId id="266" r:id="rId14"/>
    <p:sldId id="299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4078" r:id="rId26"/>
    <p:sldId id="29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ira Sans" panose="020B0503050000020004" pitchFamily="34" charset="0"/>
      <p:regular r:id="rId33"/>
      <p:bold r:id="rId34"/>
      <p:italic r:id="rId35"/>
      <p:boldItalic r:id="rId36"/>
    </p:embeddedFont>
    <p:embeddedFont>
      <p:font typeface="Fira Sans Bold" panose="020B0803050000020004" pitchFamily="34" charset="0"/>
      <p:regular r:id="rId37"/>
      <p:bold r:id="rId38"/>
    </p:embeddedFont>
    <p:embeddedFont>
      <p:font typeface="Fira Sans Bold Bold" panose="020B0903050000020004" pitchFamily="34" charset="0"/>
      <p:regular r:id="rId39"/>
      <p:bold r:id="rId40"/>
    </p:embeddedFont>
    <p:embeddedFont>
      <p:font typeface="Fira Sans Light" panose="020F0302020204030204" pitchFamily="34" charset="0"/>
      <p:regular r:id="rId41"/>
      <p:italic r:id="rId42"/>
    </p:embeddedFont>
    <p:embeddedFont>
      <p:font typeface="Fira Sans Light Bold" panose="020B0503050000020004" pitchFamily="34" charset="0"/>
      <p:regular r:id="rId43"/>
    </p:embeddedFont>
    <p:embeddedFont>
      <p:font typeface="Fira Sans Medium" panose="020F0502020204030204" pitchFamily="34" charset="0"/>
      <p:regular r:id="rId44"/>
      <p:italic r:id="rId45"/>
    </p:embeddedFont>
    <p:embeddedFont>
      <p:font typeface="Fira Sans Medium Bold" panose="020B0603050000020004" pitchFamily="34" charset="0"/>
      <p:regular r:id="rId46"/>
      <p:bold r:id="rId47"/>
    </p:embeddedFont>
    <p:embeddedFont>
      <p:font typeface="Poppins" pitchFamily="2" charset="77"/>
      <p:regular r:id="rId48"/>
      <p:bold r:id="rId49"/>
      <p:italic r:id="rId50"/>
      <p:boldItalic r:id="rId51"/>
    </p:embeddedFont>
    <p:embeddedFont>
      <p:font typeface="Poppins Light" pitchFamily="2" charset="77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569" autoAdjust="0"/>
  </p:normalViewPr>
  <p:slideViewPr>
    <p:cSldViewPr>
      <p:cViewPr varScale="1">
        <p:scale>
          <a:sx n="68" d="100"/>
          <a:sy n="68" d="100"/>
        </p:scale>
        <p:origin x="96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5165C-81C4-FB46-93B4-5A2F57CDCC26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F2726-46D3-7D48-8F5D-977E503EE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6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F2726-46D3-7D48-8F5D-977E503EE9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2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72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694"/>
            <a:ext cx="15773400" cy="1988345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37"/>
            <a:ext cx="15773400" cy="6527007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87DDA4-93F2-7A45-9BB3-0ED68A4AA170}"/>
              </a:ext>
            </a:extLst>
          </p:cNvPr>
          <p:cNvSpPr/>
          <p:nvPr userDrawn="1"/>
        </p:nvSpPr>
        <p:spPr>
          <a:xfrm>
            <a:off x="16731375" y="571500"/>
            <a:ext cx="415709" cy="41560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Poppins 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132A2-AB80-A845-8566-11C55587F84F}"/>
              </a:ext>
            </a:extLst>
          </p:cNvPr>
          <p:cNvSpPr txBox="1"/>
          <p:nvPr userDrawn="1"/>
        </p:nvSpPr>
        <p:spPr>
          <a:xfrm>
            <a:off x="16803776" y="663884"/>
            <a:ext cx="270908" cy="2308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C2130A1F-96FE-9345-9E91-FD9BE4197128}" type="slidenum">
              <a:rPr lang="en-US" sz="1500" b="0" i="0" spc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 algn="ctr"/>
              <a:t>‹#›</a:t>
            </a:fld>
            <a:endParaRPr lang="en-US" sz="2100" b="0" i="0" spc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342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371326" rtl="0" eaLnBrk="1" latinLnBrk="0" hangingPunct="1">
        <a:lnSpc>
          <a:spcPct val="90000"/>
        </a:lnSpc>
        <a:spcBef>
          <a:spcPct val="0"/>
        </a:spcBef>
        <a:buNone/>
        <a:defRPr lang="en-US" sz="4500" b="1" i="0" kern="120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</p:titleStyle>
    <p:bodyStyle>
      <a:lvl1pPr marL="342832" indent="-342832" algn="l" defTabSz="137132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1pPr>
      <a:lvl2pPr marL="1028495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30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2pPr>
      <a:lvl3pPr marL="1714157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7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3pPr>
      <a:lvl4pPr marL="2399820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4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4pPr>
      <a:lvl5pPr marL="3085483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5pPr>
      <a:lvl6pPr marL="3771146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6808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471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135" indent="-342832" algn="l" defTabSz="13713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326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988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15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977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640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303" algn="l" defTabSz="13713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  <p15:guide id="3" pos="14398">
          <p15:clr>
            <a:srgbClr val="A4A3A4"/>
          </p15:clr>
        </p15:guide>
        <p15:guide id="4" pos="958">
          <p15:clr>
            <a:srgbClr val="A4A3A4"/>
          </p15:clr>
        </p15:guide>
        <p15:guide id="5" orient="horz" pos="8160">
          <p15:clr>
            <a:srgbClr val="A4A3A4"/>
          </p15:clr>
        </p15:guide>
        <p15:guide id="6" orient="horz" pos="48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 rot="-10800000">
            <a:off x="9595612" y="-2725954"/>
            <a:ext cx="15015923" cy="85735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480467"/>
            <a:ext cx="10515696" cy="222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7"/>
              </a:lnSpc>
            </a:pPr>
            <a:r>
              <a:rPr lang="en-US" sz="8567" spc="-85">
                <a:solidFill>
                  <a:srgbClr val="0F2D52"/>
                </a:solidFill>
                <a:latin typeface="Fira Sans Bold"/>
              </a:rPr>
              <a:t>THE CONSEQUENCES OF CAREGIVING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917588" y="5847645"/>
            <a:ext cx="13567508" cy="11750728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3C9CD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745798"/>
            <a:ext cx="2984960" cy="298496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7998350"/>
            <a:ext cx="7557262" cy="1606834"/>
            <a:chOff x="0" y="-142875"/>
            <a:chExt cx="10076350" cy="2142446"/>
          </a:xfrm>
        </p:grpSpPr>
        <p:sp>
          <p:nvSpPr>
            <p:cNvPr id="8" name="TextBox 8"/>
            <p:cNvSpPr txBox="1"/>
            <p:nvPr/>
          </p:nvSpPr>
          <p:spPr>
            <a:xfrm>
              <a:off x="0" y="-142875"/>
              <a:ext cx="10076350" cy="70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843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F2D52"/>
                  </a:solidFill>
                  <a:latin typeface="Fira Sans Medium"/>
                </a:rPr>
                <a:t>National Alliance for Caregiving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79236"/>
              <a:ext cx="10076350" cy="1220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October 2023</a:t>
              </a:r>
            </a:p>
            <a:p>
              <a:pPr marL="0" lvl="0" indent="0" algn="l">
                <a:lnSpc>
                  <a:spcPts val="3749"/>
                </a:lnSpc>
                <a:spcBef>
                  <a:spcPct val="0"/>
                </a:spcBef>
              </a:pPr>
              <a:endParaRPr lang="en-US" sz="2499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8899" y="2481275"/>
            <a:ext cx="7403130" cy="5894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72252" y="2289054"/>
            <a:ext cx="13586278" cy="566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93"/>
              </a:lnSpc>
            </a:pPr>
            <a:r>
              <a:rPr lang="en-US" sz="7819">
                <a:solidFill>
                  <a:srgbClr val="0F2D52"/>
                </a:solidFill>
                <a:latin typeface="Fira Sans Light Bold"/>
              </a:rPr>
              <a:t>More...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prevalent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complex</a:t>
            </a:r>
          </a:p>
          <a:p>
            <a:pPr>
              <a:lnSpc>
                <a:spcPts val="10321"/>
              </a:lnSpc>
            </a:pPr>
            <a:endParaRPr lang="en-US" sz="7819">
              <a:solidFill>
                <a:srgbClr val="ED1C24"/>
              </a:solidFill>
              <a:latin typeface="Fira Sans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72252" y="1015668"/>
            <a:ext cx="14631120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CAREGIVING IS BECOMING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8899" y="2481275"/>
            <a:ext cx="7403130" cy="5894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72252" y="2289054"/>
            <a:ext cx="13586278" cy="696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93"/>
              </a:lnSpc>
            </a:pPr>
            <a:r>
              <a:rPr lang="en-US" sz="7819">
                <a:solidFill>
                  <a:srgbClr val="0F2D52"/>
                </a:solidFill>
                <a:latin typeface="Fira Sans Light Bold"/>
              </a:rPr>
              <a:t>More...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prevalent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complex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intense</a:t>
            </a:r>
          </a:p>
          <a:p>
            <a:pPr>
              <a:lnSpc>
                <a:spcPts val="10321"/>
              </a:lnSpc>
            </a:pPr>
            <a:endParaRPr lang="en-US" sz="7819">
              <a:solidFill>
                <a:srgbClr val="ED1C24"/>
              </a:solidFill>
              <a:latin typeface="Fira Sans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72252" y="1015668"/>
            <a:ext cx="14631120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CAREGIVING IS BECOMING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8899" y="2481275"/>
            <a:ext cx="7403130" cy="5894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72252" y="2289054"/>
            <a:ext cx="13586278" cy="696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93"/>
              </a:lnSpc>
            </a:pPr>
            <a:r>
              <a:rPr lang="en-US" sz="7819">
                <a:solidFill>
                  <a:srgbClr val="0F2D52"/>
                </a:solidFill>
                <a:latin typeface="Fira Sans Light Bold"/>
              </a:rPr>
              <a:t>More...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prevalent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complex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intense</a:t>
            </a:r>
          </a:p>
          <a:p>
            <a:pPr>
              <a:lnSpc>
                <a:spcPts val="10321"/>
              </a:lnSpc>
            </a:pPr>
            <a:r>
              <a:rPr lang="en-US" sz="7819">
                <a:solidFill>
                  <a:srgbClr val="ED1C24"/>
                </a:solidFill>
                <a:latin typeface="Fira Sans Light Bold"/>
              </a:rPr>
              <a:t>inequitable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2252" y="1015668"/>
            <a:ext cx="14631120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CAREGIVING IS BECOMING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6154795"/>
            <a:ext cx="10782300" cy="933847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ED1C2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30347" y="0"/>
            <a:ext cx="12420494" cy="1075558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3498" r="-623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92467" y="4207289"/>
            <a:ext cx="8946730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0F2D52"/>
                </a:solidFill>
                <a:latin typeface="Fira Sans Medium Bold"/>
              </a:rPr>
              <a:t>CAREGIVING HAS CONSEQUENCES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702628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HEALTHCARE CONSEQUENCES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76114" y="3080842"/>
            <a:ext cx="533591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500" dirty="0">
                <a:solidFill>
                  <a:srgbClr val="0F2D52"/>
                </a:solidFill>
                <a:latin typeface="Fira Sans Medium"/>
              </a:rPr>
              <a:t>Caregiver Self Rated Health</a:t>
            </a:r>
          </a:p>
          <a:p>
            <a:pPr>
              <a:lnSpc>
                <a:spcPts val="3000"/>
              </a:lnSpc>
            </a:pPr>
            <a:endParaRPr lang="en-US" sz="2500" dirty="0">
              <a:solidFill>
                <a:srgbClr val="0F2D52"/>
              </a:solidFill>
              <a:latin typeface="Fira Sans Medium"/>
            </a:endParaRPr>
          </a:p>
        </p:txBody>
      </p:sp>
      <p:sp>
        <p:nvSpPr>
          <p:cNvPr id="6" name="AutoShape 6"/>
          <p:cNvSpPr/>
          <p:nvPr/>
        </p:nvSpPr>
        <p:spPr>
          <a:xfrm rot="5400000">
            <a:off x="5621015" y="6266177"/>
            <a:ext cx="658845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1492929" y="2967188"/>
            <a:ext cx="533591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500">
                <a:solidFill>
                  <a:srgbClr val="0F2D52"/>
                </a:solidFill>
                <a:latin typeface="Fira Sans Medium"/>
              </a:rPr>
              <a:t>Caregiver Health Changes</a:t>
            </a:r>
          </a:p>
          <a:p>
            <a:pPr>
              <a:lnSpc>
                <a:spcPts val="3000"/>
              </a:lnSpc>
            </a:pPr>
            <a:endParaRPr lang="en-US" sz="2500">
              <a:solidFill>
                <a:srgbClr val="0F2D52"/>
              </a:solidFill>
              <a:latin typeface="Fira Sans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9729099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1633688"/>
            <a:ext cx="1401037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1 in 5 family report </a:t>
            </a:r>
            <a:r>
              <a:rPr lang="en-US" sz="2999">
                <a:solidFill>
                  <a:srgbClr val="ED1C24"/>
                </a:solidFill>
                <a:latin typeface="Fira Sans Light Bold"/>
              </a:rPr>
              <a:t>worse health</a:t>
            </a:r>
            <a:r>
              <a:rPr lang="en-US" sz="2999">
                <a:solidFill>
                  <a:srgbClr val="0F2D52"/>
                </a:solidFill>
                <a:latin typeface="Fira Sans Light"/>
              </a:rPr>
              <a:t> due to caregiving 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0F2D52"/>
              </a:solidFill>
              <a:latin typeface="Fira Sans Light"/>
            </a:endParaRPr>
          </a:p>
        </p:txBody>
      </p: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3B0931B4-9A43-AD7D-60BA-E55AA4F0E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6" y="3852367"/>
            <a:ext cx="7772400" cy="5388957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609FD4-5206-FD3A-529B-A9044254B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740" y="4000500"/>
            <a:ext cx="7772400" cy="480563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7443218-E494-ED0F-A0D0-E522A3706C59}"/>
              </a:ext>
            </a:extLst>
          </p:cNvPr>
          <p:cNvSpPr txBox="1"/>
          <p:nvPr/>
        </p:nvSpPr>
        <p:spPr>
          <a:xfrm>
            <a:off x="15415565" y="4997937"/>
            <a:ext cx="2544154" cy="42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4000" dirty="0">
                <a:solidFill>
                  <a:srgbClr val="C00000"/>
                </a:solidFill>
                <a:latin typeface="Fira Sans Medium"/>
              </a:rPr>
              <a:t>12 million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76632" y="1028162"/>
            <a:ext cx="13007643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"/>
              </a:rPr>
              <a:t>MENTAL HEALTH CONSEQUENCES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6632" y="2268392"/>
            <a:ext cx="1401037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Nearly 4 in 10 family caregivers experience </a:t>
            </a:r>
            <a:r>
              <a:rPr lang="en-US" sz="2999">
                <a:solidFill>
                  <a:srgbClr val="ED1C24"/>
                </a:solidFill>
                <a:latin typeface="Fira Sans Light Bold"/>
              </a:rPr>
              <a:t>high emotional strain</a:t>
            </a:r>
            <a:r>
              <a:rPr lang="en-US" sz="2999">
                <a:solidFill>
                  <a:srgbClr val="0F2D52"/>
                </a:solidFill>
                <a:latin typeface="Fira Sans Light"/>
              </a:rPr>
              <a:t>  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43123" y="9363021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81FEC5C4-E724-4587-233C-D6A7A5879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77779"/>
            <a:ext cx="14859000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5582173" y="6087699"/>
            <a:ext cx="711412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81954" y="5055242"/>
            <a:ext cx="8695249" cy="20744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64702" y="2983110"/>
            <a:ext cx="341002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500">
                <a:solidFill>
                  <a:srgbClr val="0F2D52"/>
                </a:solidFill>
                <a:latin typeface="Fira Sans Medium"/>
              </a:rPr>
              <a:t>Top Financial Impacts</a:t>
            </a:r>
          </a:p>
          <a:p>
            <a:pPr>
              <a:lnSpc>
                <a:spcPts val="3000"/>
              </a:lnSpc>
            </a:pPr>
            <a:endParaRPr lang="en-US" sz="2500">
              <a:solidFill>
                <a:srgbClr val="0F2D52"/>
              </a:solidFill>
              <a:latin typeface="Fira Sans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713023" y="4086701"/>
            <a:ext cx="584524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500">
                <a:solidFill>
                  <a:srgbClr val="0F2D52"/>
                </a:solidFill>
                <a:latin typeface="Fira Sans Medium"/>
              </a:rPr>
              <a:t>Financial impacts by household income</a:t>
            </a:r>
          </a:p>
          <a:p>
            <a:pPr>
              <a:lnSpc>
                <a:spcPts val="3000"/>
              </a:lnSpc>
            </a:pPr>
            <a:endParaRPr lang="en-US" sz="2500">
              <a:solidFill>
                <a:srgbClr val="0F2D52"/>
              </a:solidFill>
              <a:latin typeface="Fira Sa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9729099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8885" y="1754385"/>
            <a:ext cx="1504494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4 in 10 family caregivers experience at least one </a:t>
            </a:r>
            <a:r>
              <a:rPr lang="en-US" sz="2999">
                <a:solidFill>
                  <a:srgbClr val="ED1C24"/>
                </a:solidFill>
                <a:latin typeface="Fira Sans Light Bold"/>
              </a:rPr>
              <a:t>financial impact</a:t>
            </a:r>
            <a:r>
              <a:rPr lang="en-US" sz="2999">
                <a:solidFill>
                  <a:srgbClr val="0F2D52"/>
                </a:solidFill>
                <a:latin typeface="Fira Sans Light"/>
              </a:rPr>
              <a:t> due to caregiving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530" y="674053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FINANCIAL CONSEQUENCES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260D526F-7A7A-1F87-E372-8310B2A6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7" y="3883352"/>
            <a:ext cx="8254351" cy="50701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3314700"/>
            <a:ext cx="14453548" cy="54894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6632" y="1028162"/>
            <a:ext cx="13007643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"/>
              </a:rPr>
              <a:t>CAREGIVER FULFILLMENT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6632" y="2268392"/>
            <a:ext cx="1401037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More than half of caregivers report caregiving gives them a </a:t>
            </a:r>
            <a:r>
              <a:rPr lang="en-US" sz="2999">
                <a:solidFill>
                  <a:srgbClr val="ED1C24"/>
                </a:solidFill>
                <a:latin typeface="Fira Sans Light Bold"/>
              </a:rPr>
              <a:t>sense of purpose 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ED1C24"/>
              </a:solidFill>
              <a:latin typeface="Fira Sans Ligh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43123" y="9363021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6154795"/>
            <a:ext cx="10782300" cy="933847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3C9CD7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30347" y="0"/>
            <a:ext cx="12420494" cy="1075558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61312" y="1345707"/>
            <a:ext cx="10364283" cy="250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  <a:spcBef>
                <a:spcPct val="0"/>
              </a:spcBef>
            </a:pPr>
            <a:r>
              <a:rPr lang="en-US" sz="6500" dirty="0">
                <a:solidFill>
                  <a:srgbClr val="0F2D52"/>
                </a:solidFill>
                <a:latin typeface="Fira Sans Medium"/>
              </a:rPr>
              <a:t>INVESTING IN INFRASTRUCTURE TO MAKE CAREGIVING MORE...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9657" y="4360532"/>
            <a:ext cx="8352234" cy="433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72"/>
              </a:lnSpc>
            </a:pPr>
            <a:r>
              <a:rPr lang="en-US" sz="7819">
                <a:solidFill>
                  <a:srgbClr val="3C9CD7"/>
                </a:solidFill>
                <a:latin typeface="Fira Sans Light Bold"/>
              </a:rPr>
              <a:t>Sustainable </a:t>
            </a:r>
          </a:p>
          <a:p>
            <a:pPr>
              <a:lnSpc>
                <a:spcPts val="11572"/>
              </a:lnSpc>
            </a:pPr>
            <a:r>
              <a:rPr lang="en-US" sz="7819">
                <a:solidFill>
                  <a:srgbClr val="3C9CD7"/>
                </a:solidFill>
                <a:latin typeface="Fira Sans Light Bold"/>
              </a:rPr>
              <a:t>Dignified </a:t>
            </a:r>
          </a:p>
          <a:p>
            <a:pPr>
              <a:lnSpc>
                <a:spcPts val="11572"/>
              </a:lnSpc>
            </a:pPr>
            <a:r>
              <a:rPr lang="en-US" sz="7819">
                <a:solidFill>
                  <a:srgbClr val="3C9CD7"/>
                </a:solidFill>
                <a:latin typeface="Fira Sans Light Bold"/>
              </a:rPr>
              <a:t>Equitable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76632" y="856809"/>
            <a:ext cx="13439014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ECONOMIC SUPPORT IS KEY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6632" y="1927446"/>
            <a:ext cx="14599288" cy="90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dirty="0">
                <a:solidFill>
                  <a:srgbClr val="0F2D52"/>
                </a:solidFill>
                <a:latin typeface="Fira Sans Light"/>
              </a:rPr>
              <a:t>Most family caregivers want </a:t>
            </a:r>
            <a:r>
              <a:rPr lang="en-US" sz="2999" b="1" dirty="0">
                <a:solidFill>
                  <a:srgbClr val="C00000"/>
                </a:solidFill>
                <a:latin typeface="Fira Sans Light"/>
              </a:rPr>
              <a:t>financial incentives </a:t>
            </a:r>
            <a:r>
              <a:rPr lang="en-US" sz="2999" dirty="0">
                <a:solidFill>
                  <a:srgbClr val="0F2D52"/>
                </a:solidFill>
                <a:latin typeface="Fira Sans Light"/>
              </a:rPr>
              <a:t>to support caregiving</a:t>
            </a:r>
          </a:p>
          <a:p>
            <a:pPr>
              <a:lnSpc>
                <a:spcPts val="3599"/>
              </a:lnSpc>
            </a:pPr>
            <a:endParaRPr lang="en-US" sz="2999" dirty="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776276" y="9651448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188106B5-4184-0183-DE5F-5BD177AB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95" y="2812770"/>
            <a:ext cx="14108162" cy="66073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4602923" y="5143500"/>
            <a:ext cx="786295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15401" y="2247900"/>
            <a:ext cx="9133261" cy="598764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96447" y="1261997"/>
            <a:ext cx="6956187" cy="4440985"/>
            <a:chOff x="0" y="0"/>
            <a:chExt cx="9274916" cy="5921313"/>
          </a:xfrm>
        </p:grpSpPr>
        <p:sp>
          <p:nvSpPr>
            <p:cNvPr id="7" name="TextBox 7"/>
            <p:cNvSpPr txBox="1"/>
            <p:nvPr/>
          </p:nvSpPr>
          <p:spPr>
            <a:xfrm>
              <a:off x="0" y="742887"/>
              <a:ext cx="9274916" cy="5178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Fira Sans Light"/>
                </a:rPr>
                <a:t>Established in 1996, the National Alliance for Caregiving (NAC) is a membership-based organization catalyzing system change to build </a:t>
              </a:r>
              <a:r>
                <a:rPr lang="en-US" sz="2999" dirty="0">
                  <a:solidFill>
                    <a:srgbClr val="ED1C24"/>
                  </a:solidFill>
                  <a:latin typeface="Fira Sans Light Bold"/>
                </a:rPr>
                <a:t>health</a:t>
              </a:r>
              <a:r>
                <a:rPr lang="en-US" sz="2999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999" dirty="0">
                  <a:solidFill>
                    <a:srgbClr val="ED1C24"/>
                  </a:solidFill>
                  <a:latin typeface="Fira Sans Light Bold"/>
                </a:rPr>
                <a:t>wealth</a:t>
              </a:r>
              <a:r>
                <a:rPr lang="en-US" sz="2999" dirty="0">
                  <a:solidFill>
                    <a:srgbClr val="000000"/>
                  </a:solidFill>
                  <a:latin typeface="Fira Sans Light"/>
                </a:rPr>
                <a:t>, and </a:t>
              </a:r>
              <a:r>
                <a:rPr lang="en-US" sz="2999" dirty="0">
                  <a:solidFill>
                    <a:srgbClr val="ED1C24"/>
                  </a:solidFill>
                  <a:latin typeface="Fira Sans Light Bold"/>
                </a:rPr>
                <a:t>equity</a:t>
              </a:r>
              <a:r>
                <a:rPr lang="en-US" sz="2999" dirty="0">
                  <a:solidFill>
                    <a:srgbClr val="000000"/>
                  </a:solidFill>
                  <a:latin typeface="Fira Sans Light"/>
                </a:rPr>
                <a:t> for America’s 53 million family caregivers. </a:t>
              </a:r>
            </a:p>
            <a:p>
              <a:pPr>
                <a:lnSpc>
                  <a:spcPts val="4499"/>
                </a:lnSpc>
              </a:pPr>
              <a:endParaRPr lang="en-US" sz="2999" dirty="0">
                <a:solidFill>
                  <a:srgbClr val="000000"/>
                </a:solidFill>
                <a:latin typeface="Fira Sans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274916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6447" y="795341"/>
            <a:ext cx="6956187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 dirty="0">
                <a:solidFill>
                  <a:srgbClr val="0F2D52"/>
                </a:solidFill>
                <a:latin typeface="Fira Sans Medium Bold"/>
              </a:rPr>
              <a:t>ABOUT 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00E0CA-8210-0407-0A93-35FD02E11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73" y="5841047"/>
            <a:ext cx="56896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1483" y="6591300"/>
            <a:ext cx="2037931" cy="20379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8079" y="2644069"/>
            <a:ext cx="7878350" cy="62573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8838" y="2709250"/>
            <a:ext cx="6475862" cy="421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749"/>
              </a:lnSpc>
              <a:buFont typeface="Arial"/>
              <a:buChar char="•"/>
            </a:pPr>
            <a:r>
              <a:rPr lang="en-US" sz="2499" dirty="0">
                <a:solidFill>
                  <a:srgbClr val="0F2D52"/>
                </a:solidFill>
                <a:latin typeface="Fira Sans Light"/>
              </a:rPr>
              <a:t>Increased ability to provide family caregiving  </a:t>
            </a:r>
          </a:p>
          <a:p>
            <a:pPr marL="539746" lvl="1" indent="-269873">
              <a:lnSpc>
                <a:spcPts val="3749"/>
              </a:lnSpc>
              <a:buFont typeface="Arial"/>
              <a:buChar char="•"/>
            </a:pPr>
            <a:r>
              <a:rPr lang="en-US" sz="2499" dirty="0">
                <a:solidFill>
                  <a:srgbClr val="0F2D52"/>
                </a:solidFill>
                <a:latin typeface="Fira Sans Light"/>
              </a:rPr>
              <a:t>Increased labor attachment among probable caregivers</a:t>
            </a:r>
          </a:p>
          <a:p>
            <a:pPr marL="539746" lvl="1" indent="-269873">
              <a:lnSpc>
                <a:spcPts val="3749"/>
              </a:lnSpc>
              <a:buFont typeface="Arial"/>
              <a:buChar char="•"/>
            </a:pPr>
            <a:r>
              <a:rPr lang="en-US" sz="2499" dirty="0">
                <a:solidFill>
                  <a:srgbClr val="0F2D52"/>
                </a:solidFill>
                <a:latin typeface="Fira Sans Light"/>
              </a:rPr>
              <a:t>Improved earnings for women caregivers    </a:t>
            </a:r>
          </a:p>
          <a:p>
            <a:pPr>
              <a:lnSpc>
                <a:spcPts val="3749"/>
              </a:lnSpc>
              <a:spcBef>
                <a:spcPct val="0"/>
              </a:spcBef>
            </a:pPr>
            <a:r>
              <a:rPr lang="en-US" sz="2499" dirty="0">
                <a:solidFill>
                  <a:srgbClr val="0F2D52"/>
                </a:solidFill>
                <a:latin typeface="Fira Sans Light"/>
              </a:rPr>
              <a:t>  </a:t>
            </a:r>
          </a:p>
          <a:p>
            <a:pPr>
              <a:lnSpc>
                <a:spcPts val="3749"/>
              </a:lnSpc>
              <a:spcBef>
                <a:spcPct val="0"/>
              </a:spcBef>
            </a:pPr>
            <a:r>
              <a:rPr lang="en-US" sz="2499" dirty="0">
                <a:solidFill>
                  <a:srgbClr val="0F2D52"/>
                </a:solidFill>
                <a:latin typeface="Fira Sans Bold Bold"/>
              </a:rPr>
              <a:t>Paid family leave ---&gt; better economic security and potential to improve security in later life for caregivers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9418" y="1658512"/>
            <a:ext cx="15044948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dirty="0">
                <a:solidFill>
                  <a:srgbClr val="0F2D52"/>
                </a:solidFill>
                <a:latin typeface="Fira Sans Light"/>
              </a:rPr>
              <a:t>Evidence suggests that state paid leave policies have </a:t>
            </a:r>
            <a:r>
              <a:rPr lang="en-US" sz="2999" b="1" dirty="0">
                <a:solidFill>
                  <a:srgbClr val="C00000"/>
                </a:solidFill>
                <a:latin typeface="Fira Sans Light"/>
              </a:rPr>
              <a:t>increased resilience</a:t>
            </a:r>
            <a:r>
              <a:rPr lang="en-US" sz="2999" dirty="0">
                <a:solidFill>
                  <a:srgbClr val="0F2D52"/>
                </a:solidFill>
                <a:latin typeface="Fira Sans Light"/>
              </a:rPr>
              <a:t>*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9418" y="539932"/>
            <a:ext cx="11008922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PAID FAMILY &amp; MEDICAL LEAVE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9439275"/>
            <a:ext cx="890767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 dirty="0">
                <a:solidFill>
                  <a:srgbClr val="0F2D52"/>
                </a:solidFill>
                <a:latin typeface="Fira Sans Light"/>
              </a:rPr>
              <a:t>*Dao and Van </a:t>
            </a:r>
            <a:r>
              <a:rPr lang="en-US" sz="2070" dirty="0" err="1">
                <a:solidFill>
                  <a:srgbClr val="0F2D52"/>
                </a:solidFill>
                <a:latin typeface="Fira Sans Light"/>
              </a:rPr>
              <a:t>Houtven</a:t>
            </a:r>
            <a:r>
              <a:rPr lang="en-US" sz="2070" dirty="0">
                <a:solidFill>
                  <a:srgbClr val="0F2D52"/>
                </a:solidFill>
                <a:latin typeface="Fira Sans Light"/>
              </a:rPr>
              <a:t>, “Economic Impact of State Paid Family Leave Policies on Caregivers with Older and Disabled Adults” Working Paper, 2023</a:t>
            </a:r>
          </a:p>
          <a:p>
            <a:pPr algn="r">
              <a:lnSpc>
                <a:spcPts val="1765"/>
              </a:lnSpc>
            </a:pPr>
            <a:endParaRPr lang="en-US" sz="2070" dirty="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160690" y="8024504"/>
            <a:ext cx="359573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500">
                <a:solidFill>
                  <a:srgbClr val="0F2D52"/>
                </a:solidFill>
                <a:latin typeface="Fira Sans Light"/>
              </a:rPr>
              <a:t>Bipartisan Policy Center, 2023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55430" y="3441433"/>
            <a:ext cx="9529056" cy="58168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9418" y="2699725"/>
            <a:ext cx="6475862" cy="565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17 states: training and education programs</a:t>
            </a:r>
          </a:p>
          <a:p>
            <a:pPr marL="647694" lvl="1" indent="-323847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12 states: respite care programs</a:t>
            </a:r>
          </a:p>
          <a:p>
            <a:pPr marL="647694" lvl="1" indent="-323847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7 states: direct payments to family caregivers </a:t>
            </a:r>
          </a:p>
          <a:p>
            <a:pPr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F2D52"/>
                </a:solidFill>
                <a:latin typeface="Fira Sans Light"/>
              </a:rPr>
              <a:t>  </a:t>
            </a:r>
          </a:p>
          <a:p>
            <a:pPr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F2D52"/>
                </a:solidFill>
                <a:latin typeface="Fira Sans Bold Bold"/>
              </a:rPr>
              <a:t>While this funding is significant, it is short-term and must be spent by the end of calendar year 2024.</a:t>
            </a:r>
          </a:p>
          <a:p>
            <a:pPr>
              <a:lnSpc>
                <a:spcPts val="3749"/>
              </a:lnSpc>
              <a:spcBef>
                <a:spcPct val="0"/>
              </a:spcBef>
            </a:pPr>
            <a:endParaRPr lang="en-US" sz="2499">
              <a:solidFill>
                <a:srgbClr val="0F2D52"/>
              </a:solidFill>
              <a:latin typeface="Fira Sans Bold Bold"/>
            </a:endParaRPr>
          </a:p>
          <a:p>
            <a:pPr>
              <a:lnSpc>
                <a:spcPts val="3749"/>
              </a:lnSpc>
              <a:spcBef>
                <a:spcPct val="0"/>
              </a:spcBef>
            </a:pPr>
            <a:endParaRPr lang="en-US" sz="2499">
              <a:solidFill>
                <a:srgbClr val="0F2D52"/>
              </a:solidFill>
              <a:latin typeface="Fira Sans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9418" y="1549469"/>
            <a:ext cx="15044948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dirty="0">
                <a:solidFill>
                  <a:srgbClr val="0F2D52"/>
                </a:solidFill>
                <a:latin typeface="Fira Sans Light"/>
              </a:rPr>
              <a:t>30 are utilizing ARPA funds to invest in family caregivers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9418" y="539932"/>
            <a:ext cx="11008922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STATE INNOVATION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9439275"/>
            <a:ext cx="890767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National Association of State Health Professionals</a:t>
            </a:r>
          </a:p>
          <a:p>
            <a:pPr algn="r">
              <a:lnSpc>
                <a:spcPts val="1765"/>
              </a:lnSpc>
            </a:pPr>
            <a:endParaRPr lang="en-US" sz="207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52919" y="2718775"/>
            <a:ext cx="9089833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2199">
                <a:solidFill>
                  <a:srgbClr val="0F2D52"/>
                </a:solidFill>
                <a:latin typeface="Fira Sans Bold Bold"/>
              </a:rPr>
              <a:t>American Rescue Plan Act (ARPA) Plans that Include Caregiving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14787" y="4891449"/>
            <a:ext cx="1638837" cy="165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r="480" b="3887"/>
          <a:stretch>
            <a:fillRect/>
          </a:stretch>
        </p:blipFill>
        <p:spPr>
          <a:xfrm>
            <a:off x="1329418" y="3758383"/>
            <a:ext cx="5540593" cy="18867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14207" y="5463835"/>
            <a:ext cx="6757498" cy="305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endParaRPr dirty="0"/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350 federal actions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150 state and private sector actions </a:t>
            </a:r>
          </a:p>
          <a:p>
            <a:pPr marL="647700" lvl="1" indent="-323850">
              <a:lnSpc>
                <a:spcPts val="48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17 federal agencies engaged</a:t>
            </a:r>
          </a:p>
          <a:p>
            <a:pPr>
              <a:lnSpc>
                <a:spcPts val="4500"/>
              </a:lnSpc>
              <a:spcBef>
                <a:spcPct val="0"/>
              </a:spcBef>
            </a:pPr>
            <a:endParaRPr lang="en-US" sz="3000" dirty="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29418" y="1719274"/>
            <a:ext cx="15044948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dirty="0">
                <a:solidFill>
                  <a:srgbClr val="0F2D52"/>
                </a:solidFill>
                <a:latin typeface="Fira Sans Light"/>
              </a:rPr>
              <a:t>First-ever </a:t>
            </a:r>
            <a:r>
              <a:rPr lang="en-US" sz="2999" dirty="0">
                <a:solidFill>
                  <a:srgbClr val="ED1C24"/>
                </a:solidFill>
                <a:latin typeface="Fira Sans Light Bold"/>
              </a:rPr>
              <a:t>national strategy</a:t>
            </a:r>
            <a:r>
              <a:rPr lang="en-US" sz="2999" dirty="0">
                <a:solidFill>
                  <a:srgbClr val="0F2D52"/>
                </a:solidFill>
                <a:latin typeface="Fira Sans Light"/>
              </a:rPr>
              <a:t> to support family caregivers released in 2022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9418" y="539932"/>
            <a:ext cx="12480398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FEDERAL COORDINATION &amp; CAPACITY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10171" y="3963592"/>
            <a:ext cx="7637933" cy="468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534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Increase awareness of and outreach</a:t>
            </a:r>
          </a:p>
          <a:p>
            <a:pPr marL="647700" lvl="1" indent="-323850">
              <a:lnSpc>
                <a:spcPts val="534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Advance partnership and engagement</a:t>
            </a:r>
          </a:p>
          <a:p>
            <a:pPr marL="647700" lvl="1" indent="-323850">
              <a:lnSpc>
                <a:spcPts val="534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Strengthen services and supports</a:t>
            </a:r>
          </a:p>
          <a:p>
            <a:pPr marL="647700" lvl="1" indent="-323850">
              <a:lnSpc>
                <a:spcPts val="534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Ensure financial and workplace security</a:t>
            </a:r>
          </a:p>
          <a:p>
            <a:pPr marL="647700" lvl="1" indent="-323850">
              <a:lnSpc>
                <a:spcPts val="5340"/>
              </a:lnSpc>
              <a:buFont typeface="Arial"/>
              <a:buChar char="•"/>
            </a:pPr>
            <a:r>
              <a:rPr lang="en-US" sz="3000" dirty="0">
                <a:solidFill>
                  <a:srgbClr val="0F2D52"/>
                </a:solidFill>
                <a:latin typeface="Fira Sans Light"/>
              </a:rPr>
              <a:t>Expand data, research, and evidence-based practices</a:t>
            </a:r>
          </a:p>
          <a:p>
            <a:pPr>
              <a:lnSpc>
                <a:spcPts val="5340"/>
              </a:lnSpc>
            </a:pPr>
            <a:endParaRPr lang="en-US" sz="3000" dirty="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494772" y="3269363"/>
            <a:ext cx="1542252" cy="552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dirty="0">
                <a:solidFill>
                  <a:srgbClr val="3C9CD7"/>
                </a:solidFill>
                <a:latin typeface="Fira Sans Bold"/>
              </a:rPr>
              <a:t>5 Goals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2333" y="1874692"/>
            <a:ext cx="5652326" cy="18841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4798" y="702628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 dirty="0">
                <a:solidFill>
                  <a:srgbClr val="0F2D52"/>
                </a:solidFill>
                <a:latin typeface="Fira Sans Medium"/>
              </a:rPr>
              <a:t>DRIVING IMPLEMENTATION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D3527B2A-F1E9-1A57-027F-9832CB4752B7}"/>
              </a:ext>
            </a:extLst>
          </p:cNvPr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82FBEC9-93CB-1D05-FA69-C9777167580C}"/>
                </a:ext>
              </a:extLst>
            </p:cNvPr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sp>
        <p:nvSpPr>
          <p:cNvPr id="26" name="AutoShape 6">
            <a:extLst>
              <a:ext uri="{FF2B5EF4-FFF2-40B4-BE49-F238E27FC236}">
                <a16:creationId xmlns:a16="http://schemas.microsoft.com/office/drawing/2014/main" id="{ABC68BBC-23FA-E910-0A37-B107D8533023}"/>
              </a:ext>
            </a:extLst>
          </p:cNvPr>
          <p:cNvSpPr/>
          <p:nvPr/>
        </p:nvSpPr>
        <p:spPr>
          <a:xfrm rot="5400000">
            <a:off x="8364373" y="5313677"/>
            <a:ext cx="658845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28" name="Picture 4" descr="AARP logo and symbol, meaning, history, PNG, brand">
            <a:extLst>
              <a:ext uri="{FF2B5EF4-FFF2-40B4-BE49-F238E27FC236}">
                <a16:creationId xmlns:a16="http://schemas.microsoft.com/office/drawing/2014/main" id="{2B7E5A5F-ABB0-BC06-BC11-A85627B1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505" y="1902904"/>
            <a:ext cx="2158999" cy="1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zheimer's Impact Movement (AIM) | Alzheimer's Association">
            <a:extLst>
              <a:ext uri="{FF2B5EF4-FFF2-40B4-BE49-F238E27FC236}">
                <a16:creationId xmlns:a16="http://schemas.microsoft.com/office/drawing/2014/main" id="{54B967C0-9867-137F-B796-A54E088D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319" y="1681256"/>
            <a:ext cx="2411850" cy="15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cer Action Network (ACS CAN) | American Cancer Society">
            <a:extLst>
              <a:ext uri="{FF2B5EF4-FFF2-40B4-BE49-F238E27FC236}">
                <a16:creationId xmlns:a16="http://schemas.microsoft.com/office/drawing/2014/main" id="{AA163668-0ADC-0B57-6729-B51B4F7C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149" y="3545097"/>
            <a:ext cx="1628092" cy="13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ing Across Generations logo – A Bookkeeping Cooperative">
            <a:extLst>
              <a:ext uri="{FF2B5EF4-FFF2-40B4-BE49-F238E27FC236}">
                <a16:creationId xmlns:a16="http://schemas.microsoft.com/office/drawing/2014/main" id="{1517FF30-F2C8-7B7C-8946-600CA84E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303" y="3401151"/>
            <a:ext cx="1221327" cy="164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verse Elders Coalition | Advocating for elders of color, American Indian  elders, and LGBT elders">
            <a:extLst>
              <a:ext uri="{FF2B5EF4-FFF2-40B4-BE49-F238E27FC236}">
                <a16:creationId xmlns:a16="http://schemas.microsoft.com/office/drawing/2014/main" id="{4A935777-FCC0-9C25-880E-1B53561C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529" y="3807391"/>
            <a:ext cx="1974406" cy="8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lizabeth Dole Foundation | Washington D.C. DC">
            <a:extLst>
              <a:ext uri="{FF2B5EF4-FFF2-40B4-BE49-F238E27FC236}">
                <a16:creationId xmlns:a16="http://schemas.microsoft.com/office/drawing/2014/main" id="{A936CE6E-E25D-74BB-4595-85D8400D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574" y="5356793"/>
            <a:ext cx="1646137" cy="16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ational Council on Aging (NCOA) - data.org">
            <a:extLst>
              <a:ext uri="{FF2B5EF4-FFF2-40B4-BE49-F238E27FC236}">
                <a16:creationId xmlns:a16="http://schemas.microsoft.com/office/drawing/2014/main" id="{A3AEB7F9-5F38-C25B-8AF8-DBF25DEF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11" y="5796602"/>
            <a:ext cx="2155224" cy="8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osalynn Carter Institute for Caregivers - Hidden Heroes">
            <a:extLst>
              <a:ext uri="{FF2B5EF4-FFF2-40B4-BE49-F238E27FC236}">
                <a16:creationId xmlns:a16="http://schemas.microsoft.com/office/drawing/2014/main" id="{CA66A806-1263-BD7B-FA43-CEB15656A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35374" r="10000" b="35740"/>
          <a:stretch/>
        </p:blipFill>
        <p:spPr bwMode="auto">
          <a:xfrm>
            <a:off x="12092966" y="7580966"/>
            <a:ext cx="2861757" cy="8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he Arc | For People With Intellectual &amp; Developmental Disabilities">
            <a:extLst>
              <a:ext uri="{FF2B5EF4-FFF2-40B4-BE49-F238E27FC236}">
                <a16:creationId xmlns:a16="http://schemas.microsoft.com/office/drawing/2014/main" id="{DE915409-5D85-5B6D-931D-FAF4E453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467" y="7099861"/>
            <a:ext cx="21463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ational Health Council - Home | Facebook">
            <a:extLst>
              <a:ext uri="{FF2B5EF4-FFF2-40B4-BE49-F238E27FC236}">
                <a16:creationId xmlns:a16="http://schemas.microsoft.com/office/drawing/2014/main" id="{22D41129-A355-F754-7A2E-E9550079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909" y="5239713"/>
            <a:ext cx="2155224" cy="21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SAging Logos">
            <a:extLst>
              <a:ext uri="{FF2B5EF4-FFF2-40B4-BE49-F238E27FC236}">
                <a16:creationId xmlns:a16="http://schemas.microsoft.com/office/drawing/2014/main" id="{7C6B5874-DE2C-13CB-E6E7-FC26813F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361" y="9055687"/>
            <a:ext cx="2705326" cy="7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17ED0F0-B13D-7BA8-9D25-7E47316ADC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856318" y="105473"/>
            <a:ext cx="1882375" cy="1882375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05DDC9B-9C06-8077-E1AE-96377473CE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1" y="4205134"/>
            <a:ext cx="10292962" cy="4497012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06330450-A15A-9485-03B0-6008989A4467}"/>
              </a:ext>
            </a:extLst>
          </p:cNvPr>
          <p:cNvSpPr txBox="1"/>
          <p:nvPr/>
        </p:nvSpPr>
        <p:spPr>
          <a:xfrm>
            <a:off x="1858313" y="9505766"/>
            <a:ext cx="8907671" cy="56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5"/>
              </a:lnSpc>
            </a:pPr>
            <a:r>
              <a:rPr lang="en-US" sz="2070" dirty="0">
                <a:solidFill>
                  <a:srgbClr val="0F2D52"/>
                </a:solidFill>
                <a:latin typeface="Fira Sans Light"/>
              </a:rPr>
              <a:t>With support from </a:t>
            </a:r>
            <a:r>
              <a:rPr lang="en-US" sz="2070" b="1" dirty="0">
                <a:solidFill>
                  <a:srgbClr val="0F2D52"/>
                </a:solidFill>
                <a:latin typeface="Fira Sans Light"/>
              </a:rPr>
              <a:t>The John A. Hartford Foundation</a:t>
            </a:r>
          </a:p>
          <a:p>
            <a:pPr algn="r">
              <a:lnSpc>
                <a:spcPts val="1765"/>
              </a:lnSpc>
            </a:pPr>
            <a:endParaRPr lang="en-US" sz="2070" dirty="0">
              <a:solidFill>
                <a:srgbClr val="0F2D52"/>
              </a:solidFill>
              <a:latin typeface="Fira Sans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06DFA7F-C547-C749-9F70-78DDEA487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193" y="4834403"/>
            <a:ext cx="5449416" cy="836085"/>
          </a:xfrm>
          <a:custGeom>
            <a:avLst/>
            <a:gdLst>
              <a:gd name="T0" fmla="*/ 5661 w 5662"/>
              <a:gd name="T1" fmla="*/ 866 h 867"/>
              <a:gd name="T2" fmla="*/ 0 w 5662"/>
              <a:gd name="T3" fmla="*/ 866 h 867"/>
              <a:gd name="T4" fmla="*/ 0 w 5662"/>
              <a:gd name="T5" fmla="*/ 0 h 867"/>
              <a:gd name="T6" fmla="*/ 5661 w 5662"/>
              <a:gd name="T7" fmla="*/ 0 h 867"/>
              <a:gd name="T8" fmla="*/ 5661 w 5662"/>
              <a:gd name="T9" fmla="*/ 866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62" h="867">
                <a:moveTo>
                  <a:pt x="5661" y="866"/>
                </a:moveTo>
                <a:lnTo>
                  <a:pt x="0" y="866"/>
                </a:lnTo>
                <a:lnTo>
                  <a:pt x="0" y="0"/>
                </a:lnTo>
                <a:lnTo>
                  <a:pt x="5661" y="0"/>
                </a:lnTo>
                <a:lnTo>
                  <a:pt x="5661" y="866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7311740-C84E-C04D-ABA0-C52194E60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193" y="4337842"/>
            <a:ext cx="5449416" cy="500804"/>
          </a:xfrm>
          <a:custGeom>
            <a:avLst/>
            <a:gdLst>
              <a:gd name="T0" fmla="*/ 5661 w 5662"/>
              <a:gd name="T1" fmla="*/ 520 h 521"/>
              <a:gd name="T2" fmla="*/ 0 w 5662"/>
              <a:gd name="T3" fmla="*/ 520 h 521"/>
              <a:gd name="T4" fmla="*/ 284 w 5662"/>
              <a:gd name="T5" fmla="*/ 0 h 521"/>
              <a:gd name="T6" fmla="*/ 5378 w 5662"/>
              <a:gd name="T7" fmla="*/ 0 h 521"/>
              <a:gd name="T8" fmla="*/ 5661 w 5662"/>
              <a:gd name="T9" fmla="*/ 52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62" h="521">
                <a:moveTo>
                  <a:pt x="5661" y="520"/>
                </a:moveTo>
                <a:lnTo>
                  <a:pt x="0" y="520"/>
                </a:lnTo>
                <a:lnTo>
                  <a:pt x="284" y="0"/>
                </a:lnTo>
                <a:lnTo>
                  <a:pt x="5378" y="0"/>
                </a:lnTo>
                <a:lnTo>
                  <a:pt x="5661" y="520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AAB30B-DFF0-3A4A-9534-2870087F8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618" y="6171290"/>
            <a:ext cx="6052077" cy="836088"/>
          </a:xfrm>
          <a:custGeom>
            <a:avLst/>
            <a:gdLst>
              <a:gd name="T0" fmla="*/ 6289 w 6290"/>
              <a:gd name="T1" fmla="*/ 867 h 868"/>
              <a:gd name="T2" fmla="*/ 0 w 6290"/>
              <a:gd name="T3" fmla="*/ 867 h 868"/>
              <a:gd name="T4" fmla="*/ 0 w 6290"/>
              <a:gd name="T5" fmla="*/ 0 h 868"/>
              <a:gd name="T6" fmla="*/ 6289 w 6290"/>
              <a:gd name="T7" fmla="*/ 0 h 868"/>
              <a:gd name="T8" fmla="*/ 6289 w 6290"/>
              <a:gd name="T9" fmla="*/ 867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90" h="868">
                <a:moveTo>
                  <a:pt x="6289" y="867"/>
                </a:moveTo>
                <a:lnTo>
                  <a:pt x="0" y="867"/>
                </a:lnTo>
                <a:lnTo>
                  <a:pt x="0" y="0"/>
                </a:lnTo>
                <a:lnTo>
                  <a:pt x="6289" y="0"/>
                </a:lnTo>
                <a:lnTo>
                  <a:pt x="6289" y="867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63B2B3C-4B37-9E42-A3F2-322775E4F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618" y="5670487"/>
            <a:ext cx="6052077" cy="500804"/>
          </a:xfrm>
          <a:custGeom>
            <a:avLst/>
            <a:gdLst>
              <a:gd name="T0" fmla="*/ 6289 w 6290"/>
              <a:gd name="T1" fmla="*/ 521 h 522"/>
              <a:gd name="T2" fmla="*/ 0 w 6290"/>
              <a:gd name="T3" fmla="*/ 521 h 522"/>
              <a:gd name="T4" fmla="*/ 314 w 6290"/>
              <a:gd name="T5" fmla="*/ 0 h 522"/>
              <a:gd name="T6" fmla="*/ 5975 w 6290"/>
              <a:gd name="T7" fmla="*/ 0 h 522"/>
              <a:gd name="T8" fmla="*/ 6289 w 6290"/>
              <a:gd name="T9" fmla="*/ 521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90" h="522">
                <a:moveTo>
                  <a:pt x="6289" y="521"/>
                </a:moveTo>
                <a:lnTo>
                  <a:pt x="0" y="521"/>
                </a:lnTo>
                <a:lnTo>
                  <a:pt x="314" y="0"/>
                </a:lnTo>
                <a:lnTo>
                  <a:pt x="5975" y="0"/>
                </a:lnTo>
                <a:lnTo>
                  <a:pt x="6289" y="521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9BC1D1-D972-5E4E-8AD0-257443C96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335" y="7508181"/>
            <a:ext cx="6726887" cy="836085"/>
          </a:xfrm>
          <a:custGeom>
            <a:avLst/>
            <a:gdLst>
              <a:gd name="T0" fmla="*/ 6989 w 6990"/>
              <a:gd name="T1" fmla="*/ 867 h 868"/>
              <a:gd name="T2" fmla="*/ 0 w 6990"/>
              <a:gd name="T3" fmla="*/ 867 h 868"/>
              <a:gd name="T4" fmla="*/ 0 w 6990"/>
              <a:gd name="T5" fmla="*/ 0 h 868"/>
              <a:gd name="T6" fmla="*/ 6989 w 6990"/>
              <a:gd name="T7" fmla="*/ 0 h 868"/>
              <a:gd name="T8" fmla="*/ 6989 w 6990"/>
              <a:gd name="T9" fmla="*/ 867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90" h="868">
                <a:moveTo>
                  <a:pt x="6989" y="867"/>
                </a:moveTo>
                <a:lnTo>
                  <a:pt x="0" y="867"/>
                </a:lnTo>
                <a:lnTo>
                  <a:pt x="0" y="0"/>
                </a:lnTo>
                <a:lnTo>
                  <a:pt x="6989" y="0"/>
                </a:lnTo>
                <a:lnTo>
                  <a:pt x="6989" y="867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DEE8E39-EC11-E146-B4D0-DAC66AD99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335" y="7007377"/>
            <a:ext cx="6726887" cy="500804"/>
          </a:xfrm>
          <a:custGeom>
            <a:avLst/>
            <a:gdLst>
              <a:gd name="T0" fmla="*/ 6989 w 6990"/>
              <a:gd name="T1" fmla="*/ 521 h 522"/>
              <a:gd name="T2" fmla="*/ 0 w 6990"/>
              <a:gd name="T3" fmla="*/ 521 h 522"/>
              <a:gd name="T4" fmla="*/ 350 w 6990"/>
              <a:gd name="T5" fmla="*/ 0 h 522"/>
              <a:gd name="T6" fmla="*/ 6639 w 6990"/>
              <a:gd name="T7" fmla="*/ 0 h 522"/>
              <a:gd name="T8" fmla="*/ 6989 w 6990"/>
              <a:gd name="T9" fmla="*/ 521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90" h="522">
                <a:moveTo>
                  <a:pt x="6989" y="521"/>
                </a:moveTo>
                <a:lnTo>
                  <a:pt x="0" y="521"/>
                </a:lnTo>
                <a:lnTo>
                  <a:pt x="350" y="0"/>
                </a:lnTo>
                <a:lnTo>
                  <a:pt x="6639" y="0"/>
                </a:lnTo>
                <a:lnTo>
                  <a:pt x="6989" y="521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F82A1C7-9E5D-6A47-AC6C-AC908366F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855" y="8845069"/>
            <a:ext cx="7473847" cy="836088"/>
          </a:xfrm>
          <a:custGeom>
            <a:avLst/>
            <a:gdLst>
              <a:gd name="T0" fmla="*/ 7765 w 7766"/>
              <a:gd name="T1" fmla="*/ 868 h 869"/>
              <a:gd name="T2" fmla="*/ 0 w 7766"/>
              <a:gd name="T3" fmla="*/ 868 h 869"/>
              <a:gd name="T4" fmla="*/ 0 w 7766"/>
              <a:gd name="T5" fmla="*/ 0 h 869"/>
              <a:gd name="T6" fmla="*/ 7765 w 7766"/>
              <a:gd name="T7" fmla="*/ 0 h 869"/>
              <a:gd name="T8" fmla="*/ 7765 w 7766"/>
              <a:gd name="T9" fmla="*/ 868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66" h="869">
                <a:moveTo>
                  <a:pt x="7765" y="868"/>
                </a:moveTo>
                <a:lnTo>
                  <a:pt x="0" y="868"/>
                </a:lnTo>
                <a:lnTo>
                  <a:pt x="0" y="0"/>
                </a:lnTo>
                <a:lnTo>
                  <a:pt x="7765" y="0"/>
                </a:lnTo>
                <a:lnTo>
                  <a:pt x="7765" y="868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CA63525-3643-2442-9E5C-8F2F37A06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855" y="8340023"/>
            <a:ext cx="7473847" cy="500804"/>
          </a:xfrm>
          <a:custGeom>
            <a:avLst/>
            <a:gdLst>
              <a:gd name="T0" fmla="*/ 7765 w 7766"/>
              <a:gd name="T1" fmla="*/ 521 h 522"/>
              <a:gd name="T2" fmla="*/ 0 w 7766"/>
              <a:gd name="T3" fmla="*/ 521 h 522"/>
              <a:gd name="T4" fmla="*/ 388 w 7766"/>
              <a:gd name="T5" fmla="*/ 0 h 522"/>
              <a:gd name="T6" fmla="*/ 7377 w 7766"/>
              <a:gd name="T7" fmla="*/ 0 h 522"/>
              <a:gd name="T8" fmla="*/ 7765 w 7766"/>
              <a:gd name="T9" fmla="*/ 521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66" h="522">
                <a:moveTo>
                  <a:pt x="7765" y="521"/>
                </a:moveTo>
                <a:lnTo>
                  <a:pt x="0" y="521"/>
                </a:lnTo>
                <a:lnTo>
                  <a:pt x="388" y="0"/>
                </a:lnTo>
                <a:lnTo>
                  <a:pt x="7377" y="0"/>
                </a:lnTo>
                <a:lnTo>
                  <a:pt x="7765" y="521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BBE0BEF-2EF8-FF44-BBA9-D98E7BDE4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177" y="4834403"/>
            <a:ext cx="2911448" cy="836085"/>
          </a:xfrm>
          <a:custGeom>
            <a:avLst/>
            <a:gdLst>
              <a:gd name="T0" fmla="*/ 3023 w 3024"/>
              <a:gd name="T1" fmla="*/ 866 h 867"/>
              <a:gd name="T2" fmla="*/ 0 w 3024"/>
              <a:gd name="T3" fmla="*/ 866 h 867"/>
              <a:gd name="T4" fmla="*/ 0 w 3024"/>
              <a:gd name="T5" fmla="*/ 0 h 867"/>
              <a:gd name="T6" fmla="*/ 3023 w 3024"/>
              <a:gd name="T7" fmla="*/ 0 h 867"/>
              <a:gd name="T8" fmla="*/ 3023 w 3024"/>
              <a:gd name="T9" fmla="*/ 866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4" h="867">
                <a:moveTo>
                  <a:pt x="3023" y="866"/>
                </a:moveTo>
                <a:lnTo>
                  <a:pt x="0" y="866"/>
                </a:lnTo>
                <a:lnTo>
                  <a:pt x="0" y="0"/>
                </a:lnTo>
                <a:lnTo>
                  <a:pt x="3023" y="0"/>
                </a:lnTo>
                <a:lnTo>
                  <a:pt x="3023" y="86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6CDE86A-47D4-0644-AD3A-052BC792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177" y="4337842"/>
            <a:ext cx="2911448" cy="500804"/>
          </a:xfrm>
          <a:custGeom>
            <a:avLst/>
            <a:gdLst>
              <a:gd name="T0" fmla="*/ 3023 w 3024"/>
              <a:gd name="T1" fmla="*/ 520 h 521"/>
              <a:gd name="T2" fmla="*/ 0 w 3024"/>
              <a:gd name="T3" fmla="*/ 520 h 521"/>
              <a:gd name="T4" fmla="*/ 151 w 3024"/>
              <a:gd name="T5" fmla="*/ 0 h 521"/>
              <a:gd name="T6" fmla="*/ 2872 w 3024"/>
              <a:gd name="T7" fmla="*/ 0 h 521"/>
              <a:gd name="T8" fmla="*/ 3023 w 3024"/>
              <a:gd name="T9" fmla="*/ 52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4" h="521">
                <a:moveTo>
                  <a:pt x="3023" y="520"/>
                </a:moveTo>
                <a:lnTo>
                  <a:pt x="0" y="520"/>
                </a:lnTo>
                <a:lnTo>
                  <a:pt x="151" y="0"/>
                </a:lnTo>
                <a:lnTo>
                  <a:pt x="2872" y="0"/>
                </a:lnTo>
                <a:lnTo>
                  <a:pt x="3023" y="52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02B5027-05A2-7442-84BB-809F5194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03" y="6171290"/>
            <a:ext cx="3233999" cy="836088"/>
          </a:xfrm>
          <a:custGeom>
            <a:avLst/>
            <a:gdLst>
              <a:gd name="T0" fmla="*/ 3359 w 3360"/>
              <a:gd name="T1" fmla="*/ 867 h 868"/>
              <a:gd name="T2" fmla="*/ 0 w 3360"/>
              <a:gd name="T3" fmla="*/ 867 h 868"/>
              <a:gd name="T4" fmla="*/ 0 w 3360"/>
              <a:gd name="T5" fmla="*/ 0 h 868"/>
              <a:gd name="T6" fmla="*/ 3359 w 3360"/>
              <a:gd name="T7" fmla="*/ 0 h 868"/>
              <a:gd name="T8" fmla="*/ 3359 w 3360"/>
              <a:gd name="T9" fmla="*/ 867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0" h="868">
                <a:moveTo>
                  <a:pt x="3359" y="867"/>
                </a:moveTo>
                <a:lnTo>
                  <a:pt x="0" y="867"/>
                </a:lnTo>
                <a:lnTo>
                  <a:pt x="0" y="0"/>
                </a:lnTo>
                <a:lnTo>
                  <a:pt x="3359" y="0"/>
                </a:lnTo>
                <a:lnTo>
                  <a:pt x="3359" y="867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486EF2-81E8-6D41-96CD-27D64C2C2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03" y="5670487"/>
            <a:ext cx="3233999" cy="500804"/>
          </a:xfrm>
          <a:custGeom>
            <a:avLst/>
            <a:gdLst>
              <a:gd name="T0" fmla="*/ 3359 w 3360"/>
              <a:gd name="T1" fmla="*/ 521 h 522"/>
              <a:gd name="T2" fmla="*/ 0 w 3360"/>
              <a:gd name="T3" fmla="*/ 521 h 522"/>
              <a:gd name="T4" fmla="*/ 168 w 3360"/>
              <a:gd name="T5" fmla="*/ 0 h 522"/>
              <a:gd name="T6" fmla="*/ 3191 w 3360"/>
              <a:gd name="T7" fmla="*/ 0 h 522"/>
              <a:gd name="T8" fmla="*/ 3359 w 3360"/>
              <a:gd name="T9" fmla="*/ 521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0" h="522">
                <a:moveTo>
                  <a:pt x="3359" y="521"/>
                </a:moveTo>
                <a:lnTo>
                  <a:pt x="0" y="521"/>
                </a:lnTo>
                <a:lnTo>
                  <a:pt x="168" y="0"/>
                </a:lnTo>
                <a:lnTo>
                  <a:pt x="3191" y="0"/>
                </a:lnTo>
                <a:lnTo>
                  <a:pt x="3359" y="52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57BAB6D-87B6-224B-A215-7DF4DC4B0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404" y="7508181"/>
            <a:ext cx="3594749" cy="836085"/>
          </a:xfrm>
          <a:custGeom>
            <a:avLst/>
            <a:gdLst>
              <a:gd name="T0" fmla="*/ 3732 w 3733"/>
              <a:gd name="T1" fmla="*/ 867 h 868"/>
              <a:gd name="T2" fmla="*/ 0 w 3733"/>
              <a:gd name="T3" fmla="*/ 867 h 868"/>
              <a:gd name="T4" fmla="*/ 0 w 3733"/>
              <a:gd name="T5" fmla="*/ 0 h 868"/>
              <a:gd name="T6" fmla="*/ 3732 w 3733"/>
              <a:gd name="T7" fmla="*/ 0 h 868"/>
              <a:gd name="T8" fmla="*/ 3732 w 3733"/>
              <a:gd name="T9" fmla="*/ 867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3" h="868">
                <a:moveTo>
                  <a:pt x="3732" y="867"/>
                </a:moveTo>
                <a:lnTo>
                  <a:pt x="0" y="867"/>
                </a:lnTo>
                <a:lnTo>
                  <a:pt x="0" y="0"/>
                </a:lnTo>
                <a:lnTo>
                  <a:pt x="3732" y="0"/>
                </a:lnTo>
                <a:lnTo>
                  <a:pt x="3732" y="86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175534B-BCEA-CA4C-9652-777328131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404" y="7007377"/>
            <a:ext cx="3594749" cy="500804"/>
          </a:xfrm>
          <a:custGeom>
            <a:avLst/>
            <a:gdLst>
              <a:gd name="T0" fmla="*/ 3732 w 3733"/>
              <a:gd name="T1" fmla="*/ 521 h 522"/>
              <a:gd name="T2" fmla="*/ 0 w 3733"/>
              <a:gd name="T3" fmla="*/ 521 h 522"/>
              <a:gd name="T4" fmla="*/ 187 w 3733"/>
              <a:gd name="T5" fmla="*/ 0 h 522"/>
              <a:gd name="T6" fmla="*/ 3546 w 3733"/>
              <a:gd name="T7" fmla="*/ 0 h 522"/>
              <a:gd name="T8" fmla="*/ 3732 w 3733"/>
              <a:gd name="T9" fmla="*/ 521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3" h="522">
                <a:moveTo>
                  <a:pt x="3732" y="521"/>
                </a:moveTo>
                <a:lnTo>
                  <a:pt x="0" y="521"/>
                </a:lnTo>
                <a:lnTo>
                  <a:pt x="187" y="0"/>
                </a:lnTo>
                <a:lnTo>
                  <a:pt x="3546" y="0"/>
                </a:lnTo>
                <a:lnTo>
                  <a:pt x="3732" y="521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663886B-01A2-AB4D-8E7A-B87AD679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33" y="8845069"/>
            <a:ext cx="3993691" cy="836088"/>
          </a:xfrm>
          <a:custGeom>
            <a:avLst/>
            <a:gdLst>
              <a:gd name="T0" fmla="*/ 4147 w 4148"/>
              <a:gd name="T1" fmla="*/ 868 h 869"/>
              <a:gd name="T2" fmla="*/ 0 w 4148"/>
              <a:gd name="T3" fmla="*/ 868 h 869"/>
              <a:gd name="T4" fmla="*/ 0 w 4148"/>
              <a:gd name="T5" fmla="*/ 0 h 869"/>
              <a:gd name="T6" fmla="*/ 4147 w 4148"/>
              <a:gd name="T7" fmla="*/ 0 h 869"/>
              <a:gd name="T8" fmla="*/ 4147 w 4148"/>
              <a:gd name="T9" fmla="*/ 868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8" h="869">
                <a:moveTo>
                  <a:pt x="4147" y="868"/>
                </a:moveTo>
                <a:lnTo>
                  <a:pt x="0" y="868"/>
                </a:lnTo>
                <a:lnTo>
                  <a:pt x="0" y="0"/>
                </a:lnTo>
                <a:lnTo>
                  <a:pt x="4147" y="0"/>
                </a:lnTo>
                <a:lnTo>
                  <a:pt x="4147" y="86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8B763A2-52F0-904E-82A7-95C9341ED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33" y="8340023"/>
            <a:ext cx="3993691" cy="500804"/>
          </a:xfrm>
          <a:custGeom>
            <a:avLst/>
            <a:gdLst>
              <a:gd name="T0" fmla="*/ 4147 w 4148"/>
              <a:gd name="T1" fmla="*/ 521 h 522"/>
              <a:gd name="T2" fmla="*/ 0 w 4148"/>
              <a:gd name="T3" fmla="*/ 521 h 522"/>
              <a:gd name="T4" fmla="*/ 207 w 4148"/>
              <a:gd name="T5" fmla="*/ 0 h 522"/>
              <a:gd name="T6" fmla="*/ 3939 w 4148"/>
              <a:gd name="T7" fmla="*/ 0 h 522"/>
              <a:gd name="T8" fmla="*/ 4147 w 4148"/>
              <a:gd name="T9" fmla="*/ 521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8" h="522">
                <a:moveTo>
                  <a:pt x="4147" y="521"/>
                </a:moveTo>
                <a:lnTo>
                  <a:pt x="0" y="521"/>
                </a:lnTo>
                <a:lnTo>
                  <a:pt x="207" y="0"/>
                </a:lnTo>
                <a:lnTo>
                  <a:pt x="3939" y="0"/>
                </a:lnTo>
                <a:lnTo>
                  <a:pt x="4147" y="521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8A89FD0-74C3-FE4A-BB00-F69B5F0D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586" y="2249749"/>
            <a:ext cx="3140630" cy="2088094"/>
          </a:xfrm>
          <a:custGeom>
            <a:avLst/>
            <a:gdLst>
              <a:gd name="T0" fmla="*/ 1631 w 3261"/>
              <a:gd name="T1" fmla="*/ 0 h 2170"/>
              <a:gd name="T2" fmla="*/ 0 w 3261"/>
              <a:gd name="T3" fmla="*/ 986 h 2170"/>
              <a:gd name="T4" fmla="*/ 274 w 3261"/>
              <a:gd name="T5" fmla="*/ 986 h 2170"/>
              <a:gd name="T6" fmla="*/ 274 w 3261"/>
              <a:gd name="T7" fmla="*/ 2169 h 2170"/>
              <a:gd name="T8" fmla="*/ 2991 w 3261"/>
              <a:gd name="T9" fmla="*/ 2169 h 2170"/>
              <a:gd name="T10" fmla="*/ 2991 w 3261"/>
              <a:gd name="T11" fmla="*/ 986 h 2170"/>
              <a:gd name="T12" fmla="*/ 3260 w 3261"/>
              <a:gd name="T13" fmla="*/ 986 h 2170"/>
              <a:gd name="T14" fmla="*/ 1631 w 3261"/>
              <a:gd name="T15" fmla="*/ 0 h 2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61" h="2170">
                <a:moveTo>
                  <a:pt x="1631" y="0"/>
                </a:moveTo>
                <a:lnTo>
                  <a:pt x="0" y="986"/>
                </a:lnTo>
                <a:lnTo>
                  <a:pt x="274" y="986"/>
                </a:lnTo>
                <a:lnTo>
                  <a:pt x="274" y="2169"/>
                </a:lnTo>
                <a:lnTo>
                  <a:pt x="2991" y="2169"/>
                </a:lnTo>
                <a:lnTo>
                  <a:pt x="2991" y="986"/>
                </a:lnTo>
                <a:lnTo>
                  <a:pt x="3260" y="986"/>
                </a:lnTo>
                <a:lnTo>
                  <a:pt x="16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25" name="Freeform 399">
            <a:extLst>
              <a:ext uri="{FF2B5EF4-FFF2-40B4-BE49-F238E27FC236}">
                <a16:creationId xmlns:a16="http://schemas.microsoft.com/office/drawing/2014/main" id="{37223C3E-9F5A-EF4C-B114-552FBFAC4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177" y="4834403"/>
            <a:ext cx="2911448" cy="836085"/>
          </a:xfrm>
          <a:custGeom>
            <a:avLst/>
            <a:gdLst>
              <a:gd name="T0" fmla="*/ 3023 w 3024"/>
              <a:gd name="T1" fmla="*/ 866 h 867"/>
              <a:gd name="T2" fmla="*/ 0 w 3024"/>
              <a:gd name="T3" fmla="*/ 866 h 867"/>
              <a:gd name="T4" fmla="*/ 0 w 3024"/>
              <a:gd name="T5" fmla="*/ 0 h 867"/>
              <a:gd name="T6" fmla="*/ 3023 w 3024"/>
              <a:gd name="T7" fmla="*/ 0 h 867"/>
              <a:gd name="T8" fmla="*/ 3023 w 3024"/>
              <a:gd name="T9" fmla="*/ 866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4" h="867">
                <a:moveTo>
                  <a:pt x="3023" y="866"/>
                </a:moveTo>
                <a:lnTo>
                  <a:pt x="0" y="866"/>
                </a:lnTo>
                <a:lnTo>
                  <a:pt x="0" y="0"/>
                </a:lnTo>
                <a:lnTo>
                  <a:pt x="3023" y="0"/>
                </a:lnTo>
                <a:lnTo>
                  <a:pt x="3023" y="866"/>
                </a:lnTo>
              </a:path>
            </a:pathLst>
          </a:custGeom>
          <a:solidFill>
            <a:srgbClr val="000000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26" name="Freeform 401">
            <a:extLst>
              <a:ext uri="{FF2B5EF4-FFF2-40B4-BE49-F238E27FC236}">
                <a16:creationId xmlns:a16="http://schemas.microsoft.com/office/drawing/2014/main" id="{52058C2A-FCF6-DE45-8CBD-6BE755EEA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03" y="6167045"/>
            <a:ext cx="3233999" cy="836088"/>
          </a:xfrm>
          <a:custGeom>
            <a:avLst/>
            <a:gdLst>
              <a:gd name="T0" fmla="*/ 3359 w 3360"/>
              <a:gd name="T1" fmla="*/ 867 h 868"/>
              <a:gd name="T2" fmla="*/ 0 w 3360"/>
              <a:gd name="T3" fmla="*/ 867 h 868"/>
              <a:gd name="T4" fmla="*/ 0 w 3360"/>
              <a:gd name="T5" fmla="*/ 0 h 868"/>
              <a:gd name="T6" fmla="*/ 3359 w 3360"/>
              <a:gd name="T7" fmla="*/ 0 h 868"/>
              <a:gd name="T8" fmla="*/ 3359 w 3360"/>
              <a:gd name="T9" fmla="*/ 867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0" h="868">
                <a:moveTo>
                  <a:pt x="3359" y="867"/>
                </a:moveTo>
                <a:lnTo>
                  <a:pt x="0" y="867"/>
                </a:lnTo>
                <a:lnTo>
                  <a:pt x="0" y="0"/>
                </a:lnTo>
                <a:lnTo>
                  <a:pt x="3359" y="0"/>
                </a:lnTo>
                <a:lnTo>
                  <a:pt x="3359" y="867"/>
                </a:lnTo>
              </a:path>
            </a:pathLst>
          </a:custGeom>
          <a:solidFill>
            <a:srgbClr val="000000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27" name="Freeform 403">
            <a:extLst>
              <a:ext uri="{FF2B5EF4-FFF2-40B4-BE49-F238E27FC236}">
                <a16:creationId xmlns:a16="http://schemas.microsoft.com/office/drawing/2014/main" id="{57B39D01-A7AB-8C47-86A6-0D35128C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404" y="7513343"/>
            <a:ext cx="3594749" cy="836085"/>
          </a:xfrm>
          <a:custGeom>
            <a:avLst/>
            <a:gdLst>
              <a:gd name="T0" fmla="*/ 3732 w 3733"/>
              <a:gd name="T1" fmla="*/ 867 h 868"/>
              <a:gd name="T2" fmla="*/ 0 w 3733"/>
              <a:gd name="T3" fmla="*/ 867 h 868"/>
              <a:gd name="T4" fmla="*/ 0 w 3733"/>
              <a:gd name="T5" fmla="*/ 0 h 868"/>
              <a:gd name="T6" fmla="*/ 3732 w 3733"/>
              <a:gd name="T7" fmla="*/ 0 h 868"/>
              <a:gd name="T8" fmla="*/ 3732 w 3733"/>
              <a:gd name="T9" fmla="*/ 867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3" h="868">
                <a:moveTo>
                  <a:pt x="3732" y="867"/>
                </a:moveTo>
                <a:lnTo>
                  <a:pt x="0" y="867"/>
                </a:lnTo>
                <a:lnTo>
                  <a:pt x="0" y="0"/>
                </a:lnTo>
                <a:lnTo>
                  <a:pt x="3732" y="0"/>
                </a:lnTo>
                <a:lnTo>
                  <a:pt x="3732" y="867"/>
                </a:lnTo>
              </a:path>
            </a:pathLst>
          </a:custGeom>
          <a:solidFill>
            <a:srgbClr val="000000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28" name="Freeform 405">
            <a:extLst>
              <a:ext uri="{FF2B5EF4-FFF2-40B4-BE49-F238E27FC236}">
                <a16:creationId xmlns:a16="http://schemas.microsoft.com/office/drawing/2014/main" id="{DCFE5962-D990-004D-AA90-41B93E22C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933" y="8845069"/>
            <a:ext cx="3993691" cy="836088"/>
          </a:xfrm>
          <a:custGeom>
            <a:avLst/>
            <a:gdLst>
              <a:gd name="T0" fmla="*/ 4147 w 4148"/>
              <a:gd name="T1" fmla="*/ 868 h 869"/>
              <a:gd name="T2" fmla="*/ 0 w 4148"/>
              <a:gd name="T3" fmla="*/ 868 h 869"/>
              <a:gd name="T4" fmla="*/ 0 w 4148"/>
              <a:gd name="T5" fmla="*/ 0 h 869"/>
              <a:gd name="T6" fmla="*/ 4147 w 4148"/>
              <a:gd name="T7" fmla="*/ 0 h 869"/>
              <a:gd name="T8" fmla="*/ 4147 w 4148"/>
              <a:gd name="T9" fmla="*/ 868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8" h="869">
                <a:moveTo>
                  <a:pt x="4147" y="868"/>
                </a:moveTo>
                <a:lnTo>
                  <a:pt x="0" y="868"/>
                </a:lnTo>
                <a:lnTo>
                  <a:pt x="0" y="0"/>
                </a:lnTo>
                <a:lnTo>
                  <a:pt x="4147" y="0"/>
                </a:lnTo>
                <a:lnTo>
                  <a:pt x="4147" y="868"/>
                </a:lnTo>
              </a:path>
            </a:pathLst>
          </a:custGeom>
          <a:solidFill>
            <a:srgbClr val="000000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defTabSz="1371326"/>
            <a:endParaRPr lang="en-US" sz="2700">
              <a:solidFill>
                <a:srgbClr val="AAAAAA"/>
              </a:solidFill>
              <a:latin typeface="Fira Sans" panose="020B05030500000200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BD97D-CC3A-8848-9F8C-D60B59A288C7}"/>
              </a:ext>
            </a:extLst>
          </p:cNvPr>
          <p:cNvSpPr txBox="1"/>
          <p:nvPr/>
        </p:nvSpPr>
        <p:spPr>
          <a:xfrm>
            <a:off x="4209330" y="9020739"/>
            <a:ext cx="2316660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 defTabSz="1371326"/>
            <a:r>
              <a:rPr lang="en-US" sz="2400" b="1" dirty="0">
                <a:solidFill>
                  <a:srgbClr val="FFFFFF"/>
                </a:solidFill>
                <a:latin typeface="Fira Sans" panose="020B0503050000020004" pitchFamily="34" charset="0"/>
                <a:ea typeface="League Spartan" charset="0"/>
                <a:cs typeface="Poppins" pitchFamily="2" charset="77"/>
              </a:rPr>
              <a:t>New Resources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B9858-9A46-804A-A9D4-D277155B47E8}"/>
              </a:ext>
            </a:extLst>
          </p:cNvPr>
          <p:cNvSpPr txBox="1"/>
          <p:nvPr/>
        </p:nvSpPr>
        <p:spPr>
          <a:xfrm>
            <a:off x="4120361" y="7681728"/>
            <a:ext cx="2494593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 defTabSz="1371326"/>
            <a:r>
              <a:rPr lang="en-US" sz="2400" b="1" dirty="0">
                <a:solidFill>
                  <a:srgbClr val="FFFFFF"/>
                </a:solidFill>
                <a:latin typeface="Fira Sans" panose="020B0503050000020004" pitchFamily="34" charset="0"/>
                <a:ea typeface="League Spartan" charset="0"/>
                <a:cs typeface="Poppins" pitchFamily="2" charset="77"/>
              </a:rPr>
              <a:t>Executive 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2DC5E5-1D9C-8F42-8814-681055DBE25E}"/>
              </a:ext>
            </a:extLst>
          </p:cNvPr>
          <p:cNvSpPr txBox="1"/>
          <p:nvPr/>
        </p:nvSpPr>
        <p:spPr>
          <a:xfrm>
            <a:off x="4106738" y="6341265"/>
            <a:ext cx="2521844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 defTabSz="1371326"/>
            <a:r>
              <a:rPr lang="en-US" sz="2400" b="1" dirty="0">
                <a:solidFill>
                  <a:srgbClr val="FFFFFF"/>
                </a:solidFill>
                <a:latin typeface="Fira Sans" panose="020B0503050000020004" pitchFamily="34" charset="0"/>
                <a:ea typeface="League Spartan" charset="0"/>
                <a:cs typeface="Poppins" pitchFamily="2" charset="77"/>
              </a:rPr>
              <a:t>New Rulemaking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89A087-109B-974B-BC6B-30BAA83BA78D}"/>
              </a:ext>
            </a:extLst>
          </p:cNvPr>
          <p:cNvSpPr txBox="1"/>
          <p:nvPr/>
        </p:nvSpPr>
        <p:spPr>
          <a:xfrm>
            <a:off x="4150824" y="5014251"/>
            <a:ext cx="2433679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 defTabSz="1371326"/>
            <a:r>
              <a:rPr lang="en-US" sz="2400" b="1" dirty="0">
                <a:solidFill>
                  <a:srgbClr val="FFFFFF"/>
                </a:solidFill>
                <a:latin typeface="Fira Sans" panose="020B0503050000020004" pitchFamily="34" charset="0"/>
                <a:ea typeface="League Spartan" charset="0"/>
                <a:cs typeface="Poppins" pitchFamily="2" charset="77"/>
              </a:rPr>
              <a:t>New Leadership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4FE42DE6-5996-2C45-86BF-AD8D68F5AA61}"/>
              </a:ext>
            </a:extLst>
          </p:cNvPr>
          <p:cNvSpPr txBox="1">
            <a:spLocks/>
          </p:cNvSpPr>
          <p:nvPr/>
        </p:nvSpPr>
        <p:spPr>
          <a:xfrm>
            <a:off x="10663229" y="7491219"/>
            <a:ext cx="6851801" cy="4212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15727">
              <a:lnSpc>
                <a:spcPts val="2625"/>
              </a:lnSpc>
            </a:pPr>
            <a:r>
              <a:rPr lang="en-US" sz="3000" dirty="0">
                <a:solidFill>
                  <a:srgbClr val="002060"/>
                </a:solidFill>
                <a:latin typeface="Fira Sans" panose="020B05030500000200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Executive Order on Caregiving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97A53267-C0FF-FE4E-A584-B436963CEE42}"/>
              </a:ext>
            </a:extLst>
          </p:cNvPr>
          <p:cNvSpPr txBox="1">
            <a:spLocks/>
          </p:cNvSpPr>
          <p:nvPr/>
        </p:nvSpPr>
        <p:spPr>
          <a:xfrm>
            <a:off x="10261291" y="5929294"/>
            <a:ext cx="6851801" cy="4212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15727">
              <a:lnSpc>
                <a:spcPts val="2625"/>
              </a:lnSpc>
            </a:pPr>
            <a:r>
              <a:rPr lang="en-US" sz="3000" dirty="0">
                <a:solidFill>
                  <a:srgbClr val="002060"/>
                </a:solidFill>
                <a:latin typeface="Fira Sans" panose="020B05030500000200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CMS Proposed Rule on HCBS Access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777F232E-6EBC-6347-A633-1568B89FA3C1}"/>
              </a:ext>
            </a:extLst>
          </p:cNvPr>
          <p:cNvSpPr txBox="1">
            <a:spLocks/>
          </p:cNvSpPr>
          <p:nvPr/>
        </p:nvSpPr>
        <p:spPr>
          <a:xfrm>
            <a:off x="10261291" y="4932865"/>
            <a:ext cx="6851801" cy="4212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15727">
              <a:lnSpc>
                <a:spcPts val="2625"/>
              </a:lnSpc>
            </a:pPr>
            <a:r>
              <a:rPr lang="en-US" sz="3000" dirty="0">
                <a:solidFill>
                  <a:srgbClr val="002060"/>
                </a:solidFill>
                <a:latin typeface="Fira Sans" panose="020B05030500000200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New RAISE Council Announced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2B518EF8-F258-0F42-E550-4699A3F34B50}"/>
              </a:ext>
            </a:extLst>
          </p:cNvPr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126D32E-0BB4-E68A-D6F7-8D2D29851E4E}"/>
                </a:ext>
              </a:extLst>
            </p:cNvPr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sp>
        <p:nvSpPr>
          <p:cNvPr id="29" name="Subtitle 2">
            <a:extLst>
              <a:ext uri="{FF2B5EF4-FFF2-40B4-BE49-F238E27FC236}">
                <a16:creationId xmlns:a16="http://schemas.microsoft.com/office/drawing/2014/main" id="{85CF0241-D26E-0D8F-0662-A0F832639C76}"/>
              </a:ext>
            </a:extLst>
          </p:cNvPr>
          <p:cNvSpPr txBox="1">
            <a:spLocks/>
          </p:cNvSpPr>
          <p:nvPr/>
        </p:nvSpPr>
        <p:spPr>
          <a:xfrm>
            <a:off x="10261291" y="6482544"/>
            <a:ext cx="7493309" cy="4212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15727">
              <a:lnSpc>
                <a:spcPts val="2625"/>
              </a:lnSpc>
            </a:pPr>
            <a:r>
              <a:rPr lang="en-US" sz="3000" dirty="0">
                <a:solidFill>
                  <a:srgbClr val="002060"/>
                </a:solidFill>
                <a:latin typeface="Fira Sans" panose="020B05030500000200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CMS Proposed Rule on Caregiver Training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EEC477-F9FC-1808-C705-7A1974D0356B}"/>
              </a:ext>
            </a:extLst>
          </p:cNvPr>
          <p:cNvSpPr/>
          <p:nvPr/>
        </p:nvSpPr>
        <p:spPr>
          <a:xfrm>
            <a:off x="16383000" y="342900"/>
            <a:ext cx="102105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" panose="020B0503050000020004" pitchFamily="34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900BC9A4-DF53-59AA-D52C-684249882C61}"/>
              </a:ext>
            </a:extLst>
          </p:cNvPr>
          <p:cNvSpPr txBox="1"/>
          <p:nvPr/>
        </p:nvSpPr>
        <p:spPr>
          <a:xfrm>
            <a:off x="7898414" y="754375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799"/>
              </a:lnSpc>
              <a:spcBef>
                <a:spcPct val="0"/>
              </a:spcBef>
            </a:pPr>
            <a:r>
              <a:rPr lang="en-US" sz="5799" dirty="0">
                <a:solidFill>
                  <a:srgbClr val="0F2D52"/>
                </a:solidFill>
                <a:latin typeface="Fira Sans" panose="020B0503050000020004" pitchFamily="34" charset="0"/>
              </a:rPr>
              <a:t>GROWING MOMENTUM 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5E154E16-8708-1220-81DD-29A2A179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0" b="3887"/>
          <a:stretch>
            <a:fillRect/>
          </a:stretch>
        </p:blipFill>
        <p:spPr>
          <a:xfrm>
            <a:off x="3022388" y="585015"/>
            <a:ext cx="4525481" cy="1541060"/>
          </a:xfrm>
          <a:prstGeom prst="rect">
            <a:avLst/>
          </a:prstGeom>
        </p:spPr>
      </p:pic>
      <p:sp>
        <p:nvSpPr>
          <p:cNvPr id="40" name="Subtitle 2">
            <a:extLst>
              <a:ext uri="{FF2B5EF4-FFF2-40B4-BE49-F238E27FC236}">
                <a16:creationId xmlns:a16="http://schemas.microsoft.com/office/drawing/2014/main" id="{00C0B3CC-C2D2-6DFE-B16A-A97A31890BDE}"/>
              </a:ext>
            </a:extLst>
          </p:cNvPr>
          <p:cNvSpPr txBox="1">
            <a:spLocks/>
          </p:cNvSpPr>
          <p:nvPr/>
        </p:nvSpPr>
        <p:spPr>
          <a:xfrm>
            <a:off x="10663229" y="8511720"/>
            <a:ext cx="6851801" cy="4212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15727">
              <a:lnSpc>
                <a:spcPts val="2625"/>
              </a:lnSpc>
            </a:pPr>
            <a:r>
              <a:rPr lang="en-US" sz="3000" dirty="0">
                <a:solidFill>
                  <a:srgbClr val="002060"/>
                </a:solidFill>
                <a:latin typeface="Fira Sans" panose="020B05030500000200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$20 million from ACL / HHS 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1C2C21F2-5C2D-022F-05C8-C2C03DD89C2B}"/>
              </a:ext>
            </a:extLst>
          </p:cNvPr>
          <p:cNvSpPr txBox="1">
            <a:spLocks/>
          </p:cNvSpPr>
          <p:nvPr/>
        </p:nvSpPr>
        <p:spPr>
          <a:xfrm>
            <a:off x="10663229" y="9110952"/>
            <a:ext cx="7493309" cy="4212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15727">
              <a:lnSpc>
                <a:spcPts val="2625"/>
              </a:lnSpc>
            </a:pPr>
            <a:r>
              <a:rPr lang="en-US" sz="3000" dirty="0">
                <a:solidFill>
                  <a:srgbClr val="002060"/>
                </a:solidFill>
                <a:latin typeface="Fira Sans" panose="020B0503050000020004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$100 million leveraged by philanthropy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7FECD2F-9DE2-6E2A-DE13-30BB23DAF5FD}"/>
              </a:ext>
            </a:extLst>
          </p:cNvPr>
          <p:cNvCxnSpPr>
            <a:cxnSpLocks/>
          </p:cNvCxnSpPr>
          <p:nvPr/>
        </p:nvCxnSpPr>
        <p:spPr>
          <a:xfrm>
            <a:off x="8393695" y="5124450"/>
            <a:ext cx="166552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BE138AE-DBD1-32F8-D583-EF3399C64F71}"/>
              </a:ext>
            </a:extLst>
          </p:cNvPr>
          <p:cNvCxnSpPr>
            <a:cxnSpLocks/>
          </p:cNvCxnSpPr>
          <p:nvPr/>
        </p:nvCxnSpPr>
        <p:spPr>
          <a:xfrm>
            <a:off x="8546095" y="6341265"/>
            <a:ext cx="166552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1ADC5EB-B6AE-BA5F-3F03-EBE03C84CF79}"/>
              </a:ext>
            </a:extLst>
          </p:cNvPr>
          <p:cNvCxnSpPr>
            <a:cxnSpLocks/>
          </p:cNvCxnSpPr>
          <p:nvPr/>
        </p:nvCxnSpPr>
        <p:spPr>
          <a:xfrm>
            <a:off x="8865462" y="7686749"/>
            <a:ext cx="166552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B340D3-AA5B-AE40-7D44-A35885EB15C7}"/>
              </a:ext>
            </a:extLst>
          </p:cNvPr>
          <p:cNvCxnSpPr>
            <a:cxnSpLocks/>
          </p:cNvCxnSpPr>
          <p:nvPr/>
        </p:nvCxnSpPr>
        <p:spPr>
          <a:xfrm>
            <a:off x="9106702" y="8932989"/>
            <a:ext cx="166552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43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 rot="5400000" flipV="1">
            <a:off x="-7301028" y="1607857"/>
            <a:ext cx="12384751" cy="70712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863460" y="-2788169"/>
            <a:ext cx="18843855" cy="16320538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956756" y="7518142"/>
            <a:ext cx="6392499" cy="963747"/>
            <a:chOff x="0" y="0"/>
            <a:chExt cx="8523332" cy="1284995"/>
          </a:xfrm>
        </p:grpSpPr>
        <p:sp>
          <p:nvSpPr>
            <p:cNvPr id="6" name="TextBox 6"/>
            <p:cNvSpPr txBox="1"/>
            <p:nvPr/>
          </p:nvSpPr>
          <p:spPr>
            <a:xfrm>
              <a:off x="1582325" y="0"/>
              <a:ext cx="6941008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Fira Sans Bold"/>
                </a:rPr>
                <a:t>Website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2325" y="802395"/>
              <a:ext cx="6941008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836B2"/>
                  </a:solidFill>
                  <a:latin typeface="Fira Sans Bold"/>
                </a:rPr>
                <a:t>www.caregiving.org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79400"/>
              <a:ext cx="666101" cy="66610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956756" y="5727442"/>
            <a:ext cx="6392499" cy="963747"/>
            <a:chOff x="0" y="0"/>
            <a:chExt cx="8523332" cy="1284995"/>
          </a:xfrm>
        </p:grpSpPr>
        <p:sp>
          <p:nvSpPr>
            <p:cNvPr id="10" name="TextBox 10"/>
            <p:cNvSpPr txBox="1"/>
            <p:nvPr/>
          </p:nvSpPr>
          <p:spPr>
            <a:xfrm>
              <a:off x="1582325" y="0"/>
              <a:ext cx="6941008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Fira Sans Bold"/>
                </a:rPr>
                <a:t>Email Address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82325" y="802395"/>
              <a:ext cx="6941008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836B2"/>
                  </a:solidFill>
                  <a:latin typeface="Fira Sans Bold"/>
                </a:rPr>
                <a:t>jason.resendez@caregiving.org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49970"/>
              <a:ext cx="742157" cy="593726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38287" y="3660118"/>
            <a:ext cx="2272573" cy="227257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98654" y="3186728"/>
            <a:ext cx="7476405" cy="110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8399">
                <a:solidFill>
                  <a:srgbClr val="0F2D52"/>
                </a:solidFill>
                <a:latin typeface="Fira Sans Medium Bold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3C9CD7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31808" y="-129827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26986" b="-2698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010308" y="9036241"/>
            <a:ext cx="1721661" cy="39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3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228600" y="4821512"/>
            <a:ext cx="10363294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 dirty="0">
                <a:solidFill>
                  <a:srgbClr val="0F2D52"/>
                </a:solidFill>
                <a:latin typeface="Fira Sans Medium Bold"/>
              </a:rPr>
              <a:t>CAREGIVING CONNECTS US ALL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632" y="1028162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GROWING COMMUNITY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76632" y="2203201"/>
            <a:ext cx="1510861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The number of Americans providing unpaid care has </a:t>
            </a:r>
            <a:r>
              <a:rPr lang="en-US" sz="2999">
                <a:solidFill>
                  <a:srgbClr val="ED1C24"/>
                </a:solidFill>
                <a:latin typeface="Fira Sans Light Bold"/>
              </a:rPr>
              <a:t>increased</a:t>
            </a:r>
            <a:r>
              <a:rPr lang="en-US" sz="2999">
                <a:solidFill>
                  <a:srgbClr val="0F2D52"/>
                </a:solidFill>
                <a:latin typeface="Fira Sans Light"/>
              </a:rPr>
              <a:t> over the last five years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843123" y="9363021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6741C0-69F3-F7E9-2067-87198F4C2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14"/>
          <a:stretch/>
        </p:blipFill>
        <p:spPr>
          <a:xfrm>
            <a:off x="914400" y="3396420"/>
            <a:ext cx="16151363" cy="49680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632" y="1028162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 dirty="0">
                <a:solidFill>
                  <a:srgbClr val="0F2D52"/>
                </a:solidFill>
                <a:latin typeface="Fira Sans Medium Bold"/>
              </a:rPr>
              <a:t>CARE RESPONSBILITIES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76632" y="2203201"/>
            <a:ext cx="14599288" cy="90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dirty="0">
                <a:solidFill>
                  <a:srgbClr val="0F2D52"/>
                </a:solidFill>
                <a:latin typeface="Fira Sans Light"/>
              </a:rPr>
              <a:t>More family caregivers are </a:t>
            </a:r>
            <a:r>
              <a:rPr lang="en-US" sz="2999" dirty="0">
                <a:solidFill>
                  <a:srgbClr val="ED1C24"/>
                </a:solidFill>
                <a:latin typeface="Fira Sans Light Bold"/>
              </a:rPr>
              <a:t>caring for more people </a:t>
            </a:r>
          </a:p>
          <a:p>
            <a:pPr>
              <a:lnSpc>
                <a:spcPts val="3599"/>
              </a:lnSpc>
            </a:pPr>
            <a:endParaRPr lang="en-US" sz="2999" dirty="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43123" y="9363021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0310D382-AC0C-FFD3-8858-B6D1BB9F0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90" y="3543654"/>
            <a:ext cx="14974305" cy="38148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6632" y="1028162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 dirty="0">
                <a:solidFill>
                  <a:srgbClr val="0F2D52"/>
                </a:solidFill>
                <a:latin typeface="Fira Sans Medium Bold"/>
              </a:rPr>
              <a:t>CARE COORDINATION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76632" y="2203201"/>
            <a:ext cx="145992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 dirty="0">
                <a:solidFill>
                  <a:srgbClr val="0F2D52"/>
                </a:solidFill>
                <a:latin typeface="Fira Sans Light"/>
              </a:rPr>
              <a:t>More family caregivers are finding it </a:t>
            </a:r>
            <a:r>
              <a:rPr lang="en-US" sz="2999" dirty="0">
                <a:solidFill>
                  <a:srgbClr val="ED1C24"/>
                </a:solidFill>
                <a:latin typeface="Fira Sans Light Bold"/>
              </a:rPr>
              <a:t>difficult to coordinate care</a:t>
            </a:r>
            <a:r>
              <a:rPr lang="en-US" sz="2999" dirty="0">
                <a:solidFill>
                  <a:srgbClr val="0F2D52"/>
                </a:solidFill>
                <a:latin typeface="Fira Sans Light"/>
              </a:rPr>
              <a:t> for their loved ones</a:t>
            </a:r>
          </a:p>
          <a:p>
            <a:pPr>
              <a:lnSpc>
                <a:spcPts val="3599"/>
              </a:lnSpc>
            </a:pPr>
            <a:endParaRPr lang="en-US" sz="2999" dirty="0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43123" y="9363021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969D1FD-CB16-D393-203F-CCF73D9E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90900"/>
            <a:ext cx="16957117" cy="53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8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76632" y="1028162"/>
            <a:ext cx="9856186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"/>
              </a:rPr>
              <a:t>INTENSITY OF CAREGIVING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6632" y="2204726"/>
            <a:ext cx="14010379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0F2D52"/>
                </a:solidFill>
                <a:latin typeface="Fira Sans Light"/>
              </a:rPr>
              <a:t>4 in 10 family caregivers are in </a:t>
            </a:r>
            <a:r>
              <a:rPr lang="en-US" sz="2999">
                <a:solidFill>
                  <a:srgbClr val="ED1C24"/>
                </a:solidFill>
                <a:latin typeface="Fira Sans Light Bold"/>
              </a:rPr>
              <a:t>high-intensity</a:t>
            </a:r>
            <a:r>
              <a:rPr lang="en-US" sz="2999">
                <a:solidFill>
                  <a:srgbClr val="0F2D52"/>
                </a:solidFill>
                <a:latin typeface="Fira Sans Light"/>
              </a:rPr>
              <a:t> situations 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0F2D52"/>
              </a:solidFill>
              <a:latin typeface="Fira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43123" y="9363021"/>
            <a:ext cx="898328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85"/>
              </a:lnSpc>
            </a:pPr>
            <a:r>
              <a:rPr lang="en-US" sz="2070">
                <a:solidFill>
                  <a:srgbClr val="0F2D52"/>
                </a:solidFill>
                <a:latin typeface="Fira Sans Light"/>
              </a:rPr>
              <a:t>Caregiving in the U.S. 2020, National Alliance for Caregiving and AARP, 2020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FD095BC-9470-A846-8A76-BB35FEDDA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84" y="3100076"/>
            <a:ext cx="15395392" cy="568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8899" y="2481275"/>
            <a:ext cx="7403130" cy="5894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72252" y="1015668"/>
            <a:ext cx="14631120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CAREGIVING IS BECOMING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2252" y="2289054"/>
            <a:ext cx="13586278" cy="3054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93"/>
              </a:lnSpc>
            </a:pPr>
            <a:r>
              <a:rPr lang="en-US" sz="7819">
                <a:solidFill>
                  <a:srgbClr val="0F2D52"/>
                </a:solidFill>
                <a:latin typeface="Fira Sans Light Bold"/>
              </a:rPr>
              <a:t>More...</a:t>
            </a:r>
          </a:p>
          <a:p>
            <a:pPr>
              <a:lnSpc>
                <a:spcPts val="10321"/>
              </a:lnSpc>
            </a:pPr>
            <a:endParaRPr lang="en-US" sz="7819">
              <a:solidFill>
                <a:srgbClr val="0F2D52"/>
              </a:solidFill>
              <a:latin typeface="Fira Sans Light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143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F2D5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8899" y="2481275"/>
            <a:ext cx="7403130" cy="5894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72252" y="2289054"/>
            <a:ext cx="13586278" cy="4359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93"/>
              </a:lnSpc>
            </a:pPr>
            <a:r>
              <a:rPr lang="en-US" sz="7819" dirty="0">
                <a:solidFill>
                  <a:srgbClr val="0F2D52"/>
                </a:solidFill>
                <a:latin typeface="Fira Sans Light Bold"/>
              </a:rPr>
              <a:t>More...</a:t>
            </a:r>
          </a:p>
          <a:p>
            <a:pPr>
              <a:lnSpc>
                <a:spcPts val="10321"/>
              </a:lnSpc>
            </a:pPr>
            <a:r>
              <a:rPr lang="en-US" sz="7819" dirty="0">
                <a:solidFill>
                  <a:srgbClr val="ED1C24"/>
                </a:solidFill>
                <a:latin typeface="Fira Sans Light Bold"/>
              </a:rPr>
              <a:t>prevalent</a:t>
            </a:r>
          </a:p>
          <a:p>
            <a:pPr>
              <a:lnSpc>
                <a:spcPts val="10321"/>
              </a:lnSpc>
            </a:pPr>
            <a:endParaRPr lang="en-US" sz="7819" dirty="0">
              <a:solidFill>
                <a:srgbClr val="ED1C24"/>
              </a:solidFill>
              <a:latin typeface="Fira Sans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72252" y="1015668"/>
            <a:ext cx="14631120" cy="7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F2D52"/>
                </a:solidFill>
                <a:latin typeface="Fira Sans Medium Bold"/>
              </a:rPr>
              <a:t>CAREGIVING IS BECOMING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M - Theme 19 - Light">
      <a:dk1>
        <a:srgbClr val="AAAAAA"/>
      </a:dk1>
      <a:lt1>
        <a:srgbClr val="FFFFFF"/>
      </a:lt1>
      <a:dk2>
        <a:srgbClr val="08204C"/>
      </a:dk2>
      <a:lt2>
        <a:srgbClr val="FEFFFE"/>
      </a:lt2>
      <a:accent1>
        <a:srgbClr val="35CA78"/>
      </a:accent1>
      <a:accent2>
        <a:srgbClr val="23A4A7"/>
      </a:accent2>
      <a:accent3>
        <a:srgbClr val="1060B1"/>
      </a:accent3>
      <a:accent4>
        <a:srgbClr val="566A7C"/>
      </a:accent4>
      <a:accent5>
        <a:srgbClr val="98A9BC"/>
      </a:accent5>
      <a:accent6>
        <a:srgbClr val="52647F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675</Words>
  <Application>Microsoft Macintosh PowerPoint</Application>
  <PresentationFormat>Custom</PresentationFormat>
  <Paragraphs>112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Calibri</vt:lpstr>
      <vt:lpstr>Fira Sans Bold Bold</vt:lpstr>
      <vt:lpstr>Fira Sans Medium Bold</vt:lpstr>
      <vt:lpstr>Fira Sans</vt:lpstr>
      <vt:lpstr>Poppins Light</vt:lpstr>
      <vt:lpstr>Fira Sans Medium</vt:lpstr>
      <vt:lpstr>Fira Sans Light</vt:lpstr>
      <vt:lpstr>Fira Sans Light Bold</vt:lpstr>
      <vt:lpstr>Arial</vt:lpstr>
      <vt:lpstr>Poppins</vt:lpstr>
      <vt:lpstr>Fira Sans Bold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Purple Casual Corporate App Development Startup Brand Guidelines Presentation</dc:title>
  <cp:lastModifiedBy>Jason Resendez</cp:lastModifiedBy>
  <cp:revision>10</cp:revision>
  <dcterms:created xsi:type="dcterms:W3CDTF">2006-08-16T00:00:00Z</dcterms:created>
  <dcterms:modified xsi:type="dcterms:W3CDTF">2023-09-29T15:16:25Z</dcterms:modified>
  <dc:identifier>DAFfP4vblPs</dc:identifier>
</cp:coreProperties>
</file>