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9" r:id="rId3"/>
    <p:sldId id="266" r:id="rId4"/>
    <p:sldId id="267" r:id="rId5"/>
    <p:sldId id="263" r:id="rId6"/>
    <p:sldId id="274" r:id="rId7"/>
    <p:sldId id="258" r:id="rId8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ExtraBold" panose="020B0604020202020204" charset="0"/>
      <p:bold r:id="rId22"/>
      <p:italic r:id="rId23"/>
      <p:boldItalic r:id="rId24"/>
    </p:embeddedFont>
    <p:embeddedFont>
      <p:font typeface="Poppins ExtraBold" panose="020B0604020202020204" charset="0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01E206-A6DA-92B1-4A90-10A6B4A1487A}" name="Stephanie Miller" initials="SM" userId="S::swilson@lawforward.org::1a69e97a-0190-4421-946c-53ebd4047da5" providerId="AD"/>
  <p188:author id="{3BA3926B-EDD3-4CBA-184B-2354D8CB37AB}" name="Nicole Safar" initials="NS" userId="S::nsafar@lawforward.org::ac1713af-2d20-4aa1-8ea1-f6be4450da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C38"/>
    <a:srgbClr val="254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7189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15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fb0ca5e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fb0ca5e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33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fb0ca5e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fb0ca5e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38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fb0ca5e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fb0ca5e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14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fb0ca5e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fb0ca5e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5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fb0ca5e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fb0ca5e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15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b0ca5e9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fb0ca5e9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11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6E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688" y="3032429"/>
            <a:ext cx="8520600" cy="9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>
              <a:buSzPts val="990"/>
            </a:pPr>
            <a:r>
              <a:rPr lang="en-US" sz="3250" b="1" i="1" dirty="0">
                <a:solidFill>
                  <a:srgbClr val="254756"/>
                </a:solidFill>
                <a:latin typeface="Montserrat" panose="00000500000000000000" pitchFamily="2" charset="0"/>
                <a:ea typeface="Montserrat ExtraBold"/>
                <a:cs typeface="Montserrat ExtraBold"/>
              </a:rPr>
              <a:t>Clarke v. Wisconsin Elections Commission 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082191"/>
            <a:ext cx="8520600" cy="530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indent="0"/>
            <a:r>
              <a:rPr lang="en-US" b="1" dirty="0">
                <a:solidFill>
                  <a:srgbClr val="254756"/>
                </a:solidFill>
                <a:latin typeface="Montserrat"/>
                <a:ea typeface="Montserrat"/>
                <a:cs typeface="Montserrat"/>
              </a:rPr>
              <a:t>September 2023</a:t>
            </a:r>
            <a:endParaRPr b="1" dirty="0">
              <a:solidFill>
                <a:srgbClr val="25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996" y="1893825"/>
            <a:ext cx="3804001" cy="11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E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828856" y="225977"/>
            <a:ext cx="504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Clarke v. WEC</a:t>
            </a:r>
          </a:p>
        </p:txBody>
      </p:sp>
      <p:sp>
        <p:nvSpPr>
          <p:cNvPr id="63" name="Google Shape;63;p14"/>
          <p:cNvSpPr txBox="1"/>
          <p:nvPr/>
        </p:nvSpPr>
        <p:spPr>
          <a:xfrm>
            <a:off x="1749487" y="169511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03387" y="179196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425300" y="900826"/>
            <a:ext cx="199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54756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xmlns="" id="{1EF847D8-E9E2-11FF-D32B-A115783D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4" y="1089981"/>
            <a:ext cx="2743200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8F48E9-B83A-254B-D955-8213995F88DB}"/>
              </a:ext>
            </a:extLst>
          </p:cNvPr>
          <p:cNvSpPr txBox="1"/>
          <p:nvPr/>
        </p:nvSpPr>
        <p:spPr>
          <a:xfrm>
            <a:off x="3195236" y="1288587"/>
            <a:ext cx="581673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Montserrat"/>
              </a:rPr>
              <a:t>19 Individual Plaintiffs coming together</a:t>
            </a:r>
            <a:endParaRPr lang="en-US" sz="200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>
              <a:solidFill>
                <a:schemeClr val="accent3">
                  <a:lumMod val="50000"/>
                </a:schemeClr>
              </a:solidFill>
              <a:latin typeface="Montserrat"/>
            </a:endParaRPr>
          </a:p>
          <a:p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Montserrat"/>
              </a:rPr>
              <a:t>Diverse geographies, identities and claims</a:t>
            </a:r>
            <a:endParaRPr lang="en-US" sz="200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>
              <a:solidFill>
                <a:schemeClr val="accent3">
                  <a:lumMod val="50000"/>
                </a:schemeClr>
              </a:solidFill>
              <a:latin typeface="Montserrat"/>
            </a:endParaRPr>
          </a:p>
          <a:p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Montserrat"/>
              </a:rPr>
              <a:t>Government Defendants</a:t>
            </a:r>
            <a:endParaRPr lang="en-US" sz="200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000">
              <a:solidFill>
                <a:schemeClr val="accent3">
                  <a:lumMod val="50000"/>
                </a:schemeClr>
              </a:solidFill>
              <a:latin typeface="Montserrat"/>
            </a:endParaRPr>
          </a:p>
          <a:p>
            <a:r>
              <a:rPr lang="en-US" sz="2000">
                <a:solidFill>
                  <a:schemeClr val="accent3">
                    <a:lumMod val="50000"/>
                  </a:schemeClr>
                </a:solidFill>
                <a:latin typeface="Montserrat"/>
              </a:rPr>
              <a:t>Petition for Original Action SCOW</a:t>
            </a:r>
            <a:endParaRPr lang="en-US" sz="20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8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E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828856" y="225977"/>
            <a:ext cx="504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Partisan Gerrymander Claim</a:t>
            </a:r>
          </a:p>
        </p:txBody>
      </p:sp>
      <p:sp>
        <p:nvSpPr>
          <p:cNvPr id="63" name="Google Shape;63;p14"/>
          <p:cNvSpPr txBox="1"/>
          <p:nvPr/>
        </p:nvSpPr>
        <p:spPr>
          <a:xfrm>
            <a:off x="1749487" y="169511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03387" y="179196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425300" y="900826"/>
            <a:ext cx="199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54756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8F48E9-B83A-254B-D955-8213995F88DB}"/>
              </a:ext>
            </a:extLst>
          </p:cNvPr>
          <p:cNvSpPr txBox="1"/>
          <p:nvPr/>
        </p:nvSpPr>
        <p:spPr>
          <a:xfrm>
            <a:off x="214009" y="842102"/>
            <a:ext cx="873543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The existing legislative maps are an extreme partisan gerrymander that violates the Wisconsin Constitution. Specifically, the existing maps: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Montserrat"/>
            </a:endParaRP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Montserrat"/>
              </a:rPr>
              <a:t>(1) retaliate against some voters based on their viewpoint and free speech, in violation of Wisconsin Constitution’s guarantees of free speech and assembly; 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Montserrat"/>
            </a:endParaRP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Montserrat"/>
              </a:rPr>
              <a:t>(2) treat some voters worse than others based on their political views and where they live, in violation of Wisconsin Constitution’s guarantee of equal protection; 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Montserrat"/>
            </a:endParaRP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Montserrat"/>
                <a:cs typeface="Segoe UI"/>
              </a:rPr>
              <a:t>(3) violate the promise of a free government found in the Wisconsin constitution. ​</a:t>
            </a:r>
          </a:p>
        </p:txBody>
      </p:sp>
    </p:spTree>
    <p:extLst>
      <p:ext uri="{BB962C8B-B14F-4D97-AF65-F5344CB8AC3E}">
        <p14:creationId xmlns:p14="http://schemas.microsoft.com/office/powerpoint/2010/main" val="226261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E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828856" y="225977"/>
            <a:ext cx="504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Other Claims</a:t>
            </a:r>
          </a:p>
        </p:txBody>
      </p:sp>
      <p:sp>
        <p:nvSpPr>
          <p:cNvPr id="63" name="Google Shape;63;p14"/>
          <p:cNvSpPr txBox="1"/>
          <p:nvPr/>
        </p:nvSpPr>
        <p:spPr>
          <a:xfrm>
            <a:off x="1749487" y="169511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03387" y="179196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425300" y="900826"/>
            <a:ext cx="199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54756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8F48E9-B83A-254B-D955-8213995F88DB}"/>
              </a:ext>
            </a:extLst>
          </p:cNvPr>
          <p:cNvSpPr txBox="1"/>
          <p:nvPr/>
        </p:nvSpPr>
        <p:spPr>
          <a:xfrm>
            <a:off x="3338111" y="842102"/>
            <a:ext cx="57452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accent3">
                  <a:lumMod val="50000"/>
                </a:schemeClr>
              </a:solidFill>
              <a:latin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48EAE7-9F15-66A8-5677-B5B7A812EA48}"/>
              </a:ext>
            </a:extLst>
          </p:cNvPr>
          <p:cNvSpPr txBox="1"/>
          <p:nvPr/>
        </p:nvSpPr>
        <p:spPr>
          <a:xfrm>
            <a:off x="3548062" y="1089422"/>
            <a:ext cx="520779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Montserrat"/>
                <a:cs typeface="Segoe UI"/>
              </a:rPr>
              <a:t>The existing maps are the same ones the Governor vetoed in Nov. 2021, a veto which the Legislature tried and failed to override.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Montserrat"/>
              </a:rPr>
              <a:t>By making them the maps we use for elections, the Court violated Wisconsin’s separation-of-powers principle and the Governor’s constitutional authority to veto bills. 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Montserrat"/>
            </a:endParaRPr>
          </a:p>
          <a:p>
            <a:endParaRPr lang="en-US" sz="1600" dirty="0">
              <a:solidFill>
                <a:schemeClr val="accent3">
                  <a:lumMod val="50000"/>
                </a:schemeClr>
              </a:solidFill>
              <a:latin typeface="Montserrat"/>
            </a:endParaRP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Montserrat"/>
              </a:rPr>
              <a:t>Wisconsin’s Constitution requires that all districts be contiguous—meaning they cannot be made up of separate pieces of detached territory. More than half of Wisconsin’s current districts violate this basic provision. 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Montserrat"/>
            </a:endParaRPr>
          </a:p>
        </p:txBody>
      </p:sp>
      <p:pic>
        <p:nvPicPr>
          <p:cNvPr id="5" name="Picture 2" descr="A map of a state&#10;&#10;Description automatically generated">
            <a:extLst>
              <a:ext uri="{FF2B5EF4-FFF2-40B4-BE49-F238E27FC236}">
                <a16:creationId xmlns:a16="http://schemas.microsoft.com/office/drawing/2014/main" xmlns="" id="{15D6A79E-6EC6-6C51-ABA2-B4599AC31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8" y="114698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E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828856" y="225977"/>
            <a:ext cx="504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Noncontiguity </a:t>
            </a:r>
          </a:p>
        </p:txBody>
      </p:sp>
      <p:sp>
        <p:nvSpPr>
          <p:cNvPr id="63" name="Google Shape;63;p14"/>
          <p:cNvSpPr txBox="1"/>
          <p:nvPr/>
        </p:nvSpPr>
        <p:spPr>
          <a:xfrm>
            <a:off x="1749487" y="169511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03387" y="179196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425300" y="900826"/>
            <a:ext cx="199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54756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2" name="Picture 2" descr="A map of a city&#10;&#10;Description automatically generated">
            <a:extLst>
              <a:ext uri="{FF2B5EF4-FFF2-40B4-BE49-F238E27FC236}">
                <a16:creationId xmlns:a16="http://schemas.microsoft.com/office/drawing/2014/main" xmlns="" id="{518F8C34-5D37-92DE-7B18-3D14E471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94" y="1200150"/>
            <a:ext cx="2743200" cy="2743200"/>
          </a:xfrm>
          <a:prstGeom prst="rect">
            <a:avLst/>
          </a:prstGeom>
        </p:spPr>
      </p:pic>
      <p:pic>
        <p:nvPicPr>
          <p:cNvPr id="3" name="Picture 3" descr="A map of wisconsin assembly district&#10;&#10;Description automatically generated">
            <a:extLst>
              <a:ext uri="{FF2B5EF4-FFF2-40B4-BE49-F238E27FC236}">
                <a16:creationId xmlns:a16="http://schemas.microsoft.com/office/drawing/2014/main" xmlns="" id="{68961182-625E-29FD-7EB3-C6F3931A2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195" y="1200150"/>
            <a:ext cx="2743200" cy="2743200"/>
          </a:xfrm>
          <a:prstGeom prst="rect">
            <a:avLst/>
          </a:prstGeom>
        </p:spPr>
      </p:pic>
      <p:pic>
        <p:nvPicPr>
          <p:cNvPr id="4" name="Picture 4" descr="A map of a city&#10;&#10;Description automatically generated">
            <a:extLst>
              <a:ext uri="{FF2B5EF4-FFF2-40B4-BE49-F238E27FC236}">
                <a16:creationId xmlns:a16="http://schemas.microsoft.com/office/drawing/2014/main" xmlns="" id="{4BD53CA4-A7ED-2111-49CE-CC925494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67" y="117949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E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44880" y="225977"/>
            <a:ext cx="73050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What’s Happened Since August 2?  </a:t>
            </a:r>
          </a:p>
        </p:txBody>
      </p:sp>
      <p:sp>
        <p:nvSpPr>
          <p:cNvPr id="63" name="Google Shape;63;p14"/>
          <p:cNvSpPr txBox="1"/>
          <p:nvPr/>
        </p:nvSpPr>
        <p:spPr>
          <a:xfrm>
            <a:off x="1749487" y="169511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03387" y="1791964"/>
            <a:ext cx="93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5475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425300" y="900826"/>
            <a:ext cx="199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54756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DD3005-767A-3758-65A1-7D6D519C64E2}"/>
              </a:ext>
            </a:extLst>
          </p:cNvPr>
          <p:cNvSpPr txBox="1"/>
          <p:nvPr/>
        </p:nvSpPr>
        <p:spPr>
          <a:xfrm>
            <a:off x="341073" y="802035"/>
            <a:ext cx="8654627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ontserrat"/>
              </a:rPr>
              <a:t>August 4</a:t>
            </a:r>
            <a:r>
              <a:rPr lang="en-US" dirty="0">
                <a:latin typeface="Montserrat"/>
              </a:rPr>
              <a:t>: </a:t>
            </a:r>
            <a:r>
              <a:rPr lang="en-US" i="1" dirty="0">
                <a:latin typeface="Montserrat"/>
              </a:rPr>
              <a:t>Wright v. Wisconsin Elections Commission case </a:t>
            </a:r>
            <a:r>
              <a:rPr lang="en-US" dirty="0">
                <a:latin typeface="Montserrat"/>
              </a:rPr>
              <a:t>filed.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Montserrat"/>
              </a:rPr>
              <a:t>August 15</a:t>
            </a:r>
            <a:r>
              <a:rPr lang="en-US" dirty="0">
                <a:latin typeface="Montserrat"/>
              </a:rPr>
              <a:t>: Supreme Court issued a scheduling order in both </a:t>
            </a:r>
            <a:r>
              <a:rPr lang="en-US" i="1" dirty="0">
                <a:latin typeface="Montserrat"/>
              </a:rPr>
              <a:t>Clarke </a:t>
            </a:r>
            <a:r>
              <a:rPr lang="en-US" dirty="0">
                <a:latin typeface="Montserrat"/>
              </a:rPr>
              <a:t>and </a:t>
            </a:r>
            <a:r>
              <a:rPr lang="en-US" i="1" dirty="0">
                <a:latin typeface="Montserrat"/>
              </a:rPr>
              <a:t>Wright</a:t>
            </a:r>
            <a:r>
              <a:rPr lang="en-US" dirty="0">
                <a:latin typeface="Montserrat"/>
              </a:rPr>
              <a:t>, requiring responses to the Petitions be filed by August 22.</a:t>
            </a:r>
          </a:p>
          <a:p>
            <a:endParaRPr lang="en-US" dirty="0">
              <a:latin typeface="Montserrat"/>
            </a:endParaRPr>
          </a:p>
          <a:p>
            <a:r>
              <a:rPr lang="en-US" dirty="0">
                <a:solidFill>
                  <a:srgbClr val="FF0000"/>
                </a:solidFill>
                <a:latin typeface="Montserrat"/>
              </a:rPr>
              <a:t>August 22</a:t>
            </a:r>
            <a:r>
              <a:rPr lang="en-US" dirty="0">
                <a:latin typeface="Montserrat"/>
              </a:rPr>
              <a:t>: Responses came in from WEC, the Democratic Senators, and the Republican Senators. The Legislature also filed a brief and moves to intervene. The Legislature and the Republican Senators filed a motion asking Justice </a:t>
            </a:r>
            <a:r>
              <a:rPr lang="en-US" dirty="0" err="1">
                <a:latin typeface="Montserrat"/>
              </a:rPr>
              <a:t>Protasiewicz</a:t>
            </a:r>
            <a:r>
              <a:rPr lang="en-US" dirty="0">
                <a:latin typeface="Montserrat"/>
              </a:rPr>
              <a:t> to recuse herself.</a:t>
            </a:r>
          </a:p>
          <a:p>
            <a:r>
              <a:rPr lang="en-US" dirty="0">
                <a:latin typeface="Montserrat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Montserrat"/>
              </a:rPr>
              <a:t>August 29</a:t>
            </a:r>
            <a:r>
              <a:rPr lang="en-US" dirty="0">
                <a:latin typeface="Montserrat"/>
              </a:rPr>
              <a:t>: </a:t>
            </a:r>
            <a:r>
              <a:rPr lang="en-US" i="1" dirty="0">
                <a:latin typeface="Montserrat"/>
              </a:rPr>
              <a:t>Wright</a:t>
            </a:r>
            <a:r>
              <a:rPr lang="en-US" dirty="0">
                <a:latin typeface="Montserrat"/>
              </a:rPr>
              <a:t> and </a:t>
            </a:r>
            <a:r>
              <a:rPr lang="en-US" i="1" dirty="0">
                <a:latin typeface="Montserrat"/>
              </a:rPr>
              <a:t>Clarke</a:t>
            </a:r>
            <a:r>
              <a:rPr lang="en-US" dirty="0">
                <a:latin typeface="Montserrat"/>
              </a:rPr>
              <a:t> petitioners, as well as Dem. Sens., responded to recusal motion. </a:t>
            </a:r>
          </a:p>
          <a:p>
            <a:endParaRPr lang="en-US" dirty="0">
              <a:latin typeface="Montserrat"/>
            </a:endParaRPr>
          </a:p>
          <a:p>
            <a:r>
              <a:rPr lang="en-US" dirty="0">
                <a:solidFill>
                  <a:srgbClr val="FF0000"/>
                </a:solidFill>
                <a:latin typeface="Montserrat"/>
              </a:rPr>
              <a:t>September 5</a:t>
            </a:r>
            <a:r>
              <a:rPr lang="en-US" dirty="0">
                <a:latin typeface="Montserrat"/>
              </a:rPr>
              <a:t>: Justice </a:t>
            </a:r>
            <a:r>
              <a:rPr lang="en-US" dirty="0" err="1">
                <a:latin typeface="Montserrat"/>
              </a:rPr>
              <a:t>Protasiewicz</a:t>
            </a:r>
            <a:r>
              <a:rPr lang="en-US" dirty="0">
                <a:latin typeface="Montserrat"/>
              </a:rPr>
              <a:t> released Judicial Commission dismissal of a complaint against her and ordered supplemental briefs on recusal be filed by September 18.</a:t>
            </a:r>
          </a:p>
          <a:p>
            <a:endParaRPr lang="en-US" dirty="0">
              <a:latin typeface="Montserrat"/>
            </a:endParaRPr>
          </a:p>
          <a:p>
            <a:r>
              <a:rPr lang="en-US" dirty="0">
                <a:latin typeface="Montserrat"/>
              </a:rPr>
              <a:t>September 18: Wright and Clarke petitioners, Dem. Sens., Repub. Sens., and Legislature filed supplemental briefs on recusal. </a:t>
            </a:r>
          </a:p>
          <a:p>
            <a:endParaRPr lang="en-US" dirty="0">
              <a:latin typeface="Montserrat"/>
            </a:endParaRPr>
          </a:p>
          <a:p>
            <a:r>
              <a:rPr lang="en-US" dirty="0">
                <a:solidFill>
                  <a:srgbClr val="FF0000"/>
                </a:solidFill>
                <a:latin typeface="Montserrat"/>
              </a:rPr>
              <a:t>Still to come: decision by Justice </a:t>
            </a:r>
            <a:r>
              <a:rPr lang="en-US" dirty="0" err="1">
                <a:solidFill>
                  <a:srgbClr val="FF0000"/>
                </a:solidFill>
                <a:latin typeface="Montserrat"/>
              </a:rPr>
              <a:t>Protasiewicz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on recusal, decisions by the Court on </a:t>
            </a:r>
            <a:r>
              <a:rPr lang="en-US" i="1" dirty="0">
                <a:solidFill>
                  <a:srgbClr val="FF0000"/>
                </a:solidFill>
                <a:latin typeface="Montserrat"/>
              </a:rPr>
              <a:t>Clarke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Montserrat"/>
              </a:rPr>
              <a:t>Wright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petitions, decision on Legislature’s intervention motion, possible consolidation ...	</a:t>
            </a:r>
          </a:p>
        </p:txBody>
      </p:sp>
    </p:spTree>
    <p:extLst>
      <p:ext uri="{BB962C8B-B14F-4D97-AF65-F5344CB8AC3E}">
        <p14:creationId xmlns:p14="http://schemas.microsoft.com/office/powerpoint/2010/main" val="217309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DEF">
            <a:alpha val="77650"/>
          </a:srgb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276225" y="1470350"/>
            <a:ext cx="463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Resources:  </a:t>
            </a:r>
            <a:r>
              <a:rPr lang="en" dirty="0">
                <a:latin typeface="Montserrat ExtraBold"/>
                <a:ea typeface="Montserrat ExtraBold"/>
                <a:cs typeface="Montserrat ExtraBold"/>
              </a:rPr>
              <a:t/>
            </a:r>
            <a:br>
              <a:rPr lang="en" dirty="0">
                <a:latin typeface="Montserrat ExtraBold"/>
                <a:ea typeface="Montserrat ExtraBold"/>
                <a:cs typeface="Montserrat ExtraBold"/>
              </a:rPr>
            </a:br>
            <a:r>
              <a:rPr lang="en" dirty="0">
                <a:latin typeface="Montserrat ExtraBold"/>
                <a:ea typeface="Montserrat ExtraBold"/>
                <a:cs typeface="Montserrat ExtraBold"/>
              </a:rPr>
              <a:t/>
            </a:r>
            <a:br>
              <a:rPr lang="en" dirty="0">
                <a:latin typeface="Montserrat ExtraBold"/>
                <a:ea typeface="Montserrat ExtraBold"/>
                <a:cs typeface="Montserrat ExtraBold"/>
              </a:rPr>
            </a:br>
            <a:r>
              <a:rPr lang="en" sz="2200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www.lawforward.org</a:t>
            </a:r>
            <a:r>
              <a:rPr lang="en" sz="2200" dirty="0">
                <a:latin typeface="Montserrat ExtraBold"/>
                <a:ea typeface="Montserrat ExtraBold"/>
                <a:cs typeface="Montserrat ExtraBold"/>
              </a:rPr>
              <a:t/>
            </a:r>
            <a:br>
              <a:rPr lang="en" sz="2200" dirty="0">
                <a:latin typeface="Montserrat ExtraBold"/>
                <a:ea typeface="Montserrat ExtraBold"/>
                <a:cs typeface="Montserrat ExtraBold"/>
              </a:rPr>
            </a:br>
            <a:r>
              <a:rPr lang="en" sz="2200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petitioner videos</a:t>
            </a:r>
            <a:br>
              <a:rPr lang="en" sz="2200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</a:br>
            <a:r>
              <a:rPr lang="en" sz="2200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/>
            </a:r>
            <a:br>
              <a:rPr lang="en" sz="2200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</a:br>
            <a:r>
              <a:rPr lang="en" sz="2200" dirty="0">
                <a:solidFill>
                  <a:srgbClr val="254756"/>
                </a:solidFill>
                <a:latin typeface="Montserrat ExtraBold"/>
                <a:ea typeface="Montserrat ExtraBold"/>
                <a:cs typeface="Montserrat ExtraBold"/>
              </a:rPr>
              <a:t>media@lawforward.org</a:t>
            </a: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75" y="649950"/>
            <a:ext cx="4054276" cy="432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184</Words>
  <PresentationFormat>On-screen Show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Segoe UI</vt:lpstr>
      <vt:lpstr>Arial</vt:lpstr>
      <vt:lpstr>Poppins</vt:lpstr>
      <vt:lpstr>Montserrat</vt:lpstr>
      <vt:lpstr>Montserrat ExtraBold</vt:lpstr>
      <vt:lpstr>Poppins ExtraBold</vt:lpstr>
      <vt:lpstr>Simple Light</vt:lpstr>
      <vt:lpstr>Clarke v. Wisconsin Elections Commission </vt:lpstr>
      <vt:lpstr>Clarke v. WEC</vt:lpstr>
      <vt:lpstr>Partisan Gerrymander Claim</vt:lpstr>
      <vt:lpstr>Other Claims</vt:lpstr>
      <vt:lpstr>Noncontiguity </vt:lpstr>
      <vt:lpstr>What’s Happened Since August 2?  </vt:lpstr>
      <vt:lpstr>Resources:    www.lawforward.org petitioner videos  media@lawforward.org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Clarke v. Wisconsin Elections Commission </dc:title>
  <cp:revision>1</cp:revision>
</cp:coreProperties>
</file>