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lear Sans" panose="020B0503030202020304" pitchFamily="34" charset="0"/>
      <p:regular r:id="rId16"/>
    </p:embeddedFont>
    <p:embeddedFont>
      <p:font typeface="Inter" panose="020B0502030000000004" pitchFamily="34" charset="0"/>
      <p:regular r:id="rId17"/>
    </p:embeddedFont>
    <p:embeddedFont>
      <p:font typeface="Inter Bold" panose="020B0802030000000004" pitchFamily="34" charset="0"/>
      <p:regular r:id="rId18"/>
      <p:bold r:id="rId19"/>
    </p:embeddedFont>
    <p:embeddedFont>
      <p:font typeface="Inter Ultra-Bold" panose="02000503000000020004" pitchFamily="2" charset="0"/>
      <p:regular r:id="rId20"/>
      <p:bold r:id="rId21"/>
    </p:embeddedFont>
    <p:embeddedFont>
      <p:font typeface="Montserrat" pitchFamily="2" charset="77"/>
      <p:regular r:id="rId22"/>
      <p:bold r:id="rId23"/>
      <p:italic r:id="rId24"/>
      <p:boldItalic r:id="rId25"/>
    </p:embeddedFont>
    <p:embeddedFont>
      <p:font typeface="Montserrat Medium" panose="020F0502020204030204" pitchFamily="34" charset="0"/>
      <p:regular r:id="rId26"/>
      <p:italic r:id="rId27"/>
    </p:embeddedFont>
    <p:embeddedFont>
      <p:font typeface="Montserrat Ultra-Bold" pitchFamily="2" charset="77"/>
      <p:regular r:id="rId28"/>
      <p:bold r:id="rId29"/>
    </p:embeddedFont>
    <p:embeddedFont>
      <p:font typeface="Oswald Bold" pitchFamily="2" charset="77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88" autoAdjust="0"/>
  </p:normalViewPr>
  <p:slideViewPr>
    <p:cSldViewPr>
      <p:cViewPr varScale="1">
        <p:scale>
          <a:sx n="71" d="100"/>
          <a:sy n="71" d="100"/>
        </p:scale>
        <p:origin x="760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0.svg"/><Relationship Id="rId7" Type="http://schemas.openxmlformats.org/officeDocument/2006/relationships/image" Target="../media/image53.png"/><Relationship Id="rId12" Type="http://schemas.openxmlformats.org/officeDocument/2006/relationships/hyperlink" Target="mailto:cag@nus.edu.s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2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2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svg"/><Relationship Id="rId7" Type="http://schemas.openxmlformats.org/officeDocument/2006/relationships/image" Target="../media/image3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3.svg"/><Relationship Id="rId7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4.sv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50747" y="5088588"/>
            <a:ext cx="108553" cy="10855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DB7B7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150747" y="5337508"/>
            <a:ext cx="108553" cy="10855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DB7B7"/>
            </a:solidFill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150747" y="4832683"/>
            <a:ext cx="108553" cy="10855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8" name="AutoShape 8"/>
          <p:cNvSpPr/>
          <p:nvPr/>
        </p:nvSpPr>
        <p:spPr>
          <a:xfrm>
            <a:off x="1279446" y="9210675"/>
            <a:ext cx="15871301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1084695" y="485826"/>
            <a:ext cx="16365377" cy="9205524"/>
          </a:xfrm>
          <a:custGeom>
            <a:avLst/>
            <a:gdLst/>
            <a:ahLst/>
            <a:cxnLst/>
            <a:rect l="l" t="t" r="r" b="b"/>
            <a:pathLst>
              <a:path w="16365377" h="9205524">
                <a:moveTo>
                  <a:pt x="0" y="0"/>
                </a:moveTo>
                <a:lnTo>
                  <a:pt x="16365377" y="0"/>
                </a:lnTo>
                <a:lnTo>
                  <a:pt x="16365377" y="9205524"/>
                </a:lnTo>
                <a:lnTo>
                  <a:pt x="0" y="9205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t="-18928" b="-6627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>
            <a:off x="13558077" y="-521516"/>
            <a:ext cx="3701223" cy="4125474"/>
          </a:xfrm>
          <a:custGeom>
            <a:avLst/>
            <a:gdLst/>
            <a:ahLst/>
            <a:cxnLst/>
            <a:rect l="l" t="t" r="r" b="b"/>
            <a:pathLst>
              <a:path w="3701223" h="4125474">
                <a:moveTo>
                  <a:pt x="0" y="0"/>
                </a:moveTo>
                <a:lnTo>
                  <a:pt x="3701223" y="0"/>
                </a:lnTo>
                <a:lnTo>
                  <a:pt x="3701223" y="4125474"/>
                </a:lnTo>
                <a:lnTo>
                  <a:pt x="0" y="4125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>
            <a:off x="1432332" y="1053210"/>
            <a:ext cx="3390101" cy="870126"/>
          </a:xfrm>
          <a:custGeom>
            <a:avLst/>
            <a:gdLst/>
            <a:ahLst/>
            <a:cxnLst/>
            <a:rect l="l" t="t" r="r" b="b"/>
            <a:pathLst>
              <a:path w="3390101" h="870126">
                <a:moveTo>
                  <a:pt x="0" y="0"/>
                </a:moveTo>
                <a:lnTo>
                  <a:pt x="3390101" y="0"/>
                </a:lnTo>
                <a:lnTo>
                  <a:pt x="3390101" y="870126"/>
                </a:lnTo>
                <a:lnTo>
                  <a:pt x="0" y="870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TextBox 12"/>
          <p:cNvSpPr txBox="1"/>
          <p:nvPr/>
        </p:nvSpPr>
        <p:spPr>
          <a:xfrm>
            <a:off x="2608225" y="2792303"/>
            <a:ext cx="12921320" cy="306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1"/>
              </a:lnSpc>
            </a:pPr>
            <a:r>
              <a:rPr lang="en-US" sz="5801" spc="591" dirty="0">
                <a:solidFill>
                  <a:srgbClr val="595959"/>
                </a:solidFill>
                <a:latin typeface="Inter Ultra-Bold"/>
              </a:rPr>
              <a:t>CHALLENGES IN REALISING THE ECONOMIC COMMUNITY(AEC) BY 2025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96896" y="6219471"/>
            <a:ext cx="13294209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642" dirty="0">
                <a:solidFill>
                  <a:srgbClr val="747471"/>
                </a:solidFill>
                <a:latin typeface="Inter"/>
              </a:rPr>
              <a:t>NATIONAL PRESS FOUNDATION, INTERNATIONAL TRADE FELLOWSHIP SINGAPORE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2004" y="8179690"/>
            <a:ext cx="5349954" cy="1054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428" dirty="0">
                <a:solidFill>
                  <a:schemeClr val="accent2">
                    <a:lumMod val="75000"/>
                  </a:schemeClr>
                </a:solidFill>
                <a:latin typeface="Inter"/>
              </a:rPr>
              <a:t>DENIS HEW, PHD </a:t>
            </a:r>
          </a:p>
          <a:p>
            <a:pPr>
              <a:lnSpc>
                <a:spcPts val="2799"/>
              </a:lnSpc>
            </a:pPr>
            <a:r>
              <a:rPr lang="en-US" sz="1999" spc="427" dirty="0">
                <a:solidFill>
                  <a:schemeClr val="accent2">
                    <a:lumMod val="75000"/>
                  </a:schemeClr>
                </a:solidFill>
                <a:latin typeface="Inter"/>
              </a:rPr>
              <a:t>SENIOR RESEARCH FELLOW, CAG, LKYSPP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90874" y="8870950"/>
            <a:ext cx="4512431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427" dirty="0">
                <a:solidFill>
                  <a:schemeClr val="accent2">
                    <a:lumMod val="75000"/>
                  </a:schemeClr>
                </a:solidFill>
                <a:latin typeface="Inter"/>
              </a:rPr>
              <a:t>25 JULY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6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75722">
            <a:off x="-6191135" y="-799533"/>
            <a:ext cx="11583512" cy="11886067"/>
          </a:xfrm>
          <a:custGeom>
            <a:avLst/>
            <a:gdLst/>
            <a:ahLst/>
            <a:cxnLst/>
            <a:rect l="l" t="t" r="r" b="b"/>
            <a:pathLst>
              <a:path w="11583512" h="11886067">
                <a:moveTo>
                  <a:pt x="0" y="0"/>
                </a:moveTo>
                <a:lnTo>
                  <a:pt x="11583513" y="0"/>
                </a:lnTo>
                <a:lnTo>
                  <a:pt x="11583513" y="11886066"/>
                </a:lnTo>
                <a:lnTo>
                  <a:pt x="0" y="11886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1028700" y="620621"/>
            <a:ext cx="3390101" cy="870126"/>
          </a:xfrm>
          <a:custGeom>
            <a:avLst/>
            <a:gdLst/>
            <a:ahLst/>
            <a:cxnLst/>
            <a:rect l="l" t="t" r="r" b="b"/>
            <a:pathLst>
              <a:path w="3390101" h="870126">
                <a:moveTo>
                  <a:pt x="0" y="0"/>
                </a:moveTo>
                <a:lnTo>
                  <a:pt x="3390101" y="0"/>
                </a:lnTo>
                <a:lnTo>
                  <a:pt x="3390101" y="870126"/>
                </a:lnTo>
                <a:lnTo>
                  <a:pt x="0" y="870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685328" y="300414"/>
            <a:ext cx="13147943" cy="10685692"/>
          </a:xfrm>
          <a:custGeom>
            <a:avLst/>
            <a:gdLst/>
            <a:ahLst/>
            <a:cxnLst/>
            <a:rect l="l" t="t" r="r" b="b"/>
            <a:pathLst>
              <a:path w="13147943" h="10685692">
                <a:moveTo>
                  <a:pt x="0" y="0"/>
                </a:moveTo>
                <a:lnTo>
                  <a:pt x="13147944" y="0"/>
                </a:lnTo>
                <a:lnTo>
                  <a:pt x="13147944" y="10685692"/>
                </a:lnTo>
                <a:lnTo>
                  <a:pt x="0" y="106856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12535905" y="8638594"/>
            <a:ext cx="1067994" cy="1067994"/>
          </a:xfrm>
          <a:custGeom>
            <a:avLst/>
            <a:gdLst/>
            <a:ahLst/>
            <a:cxnLst/>
            <a:rect l="l" t="t" r="r" b="b"/>
            <a:pathLst>
              <a:path w="1067994" h="1067994">
                <a:moveTo>
                  <a:pt x="0" y="0"/>
                </a:moveTo>
                <a:lnTo>
                  <a:pt x="1067994" y="0"/>
                </a:lnTo>
                <a:lnTo>
                  <a:pt x="1067994" y="1067995"/>
                </a:lnTo>
                <a:lnTo>
                  <a:pt x="0" y="10679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12535905" y="7377837"/>
            <a:ext cx="1067994" cy="1067994"/>
          </a:xfrm>
          <a:custGeom>
            <a:avLst/>
            <a:gdLst/>
            <a:ahLst/>
            <a:cxnLst/>
            <a:rect l="l" t="t" r="r" b="b"/>
            <a:pathLst>
              <a:path w="1067994" h="1067994">
                <a:moveTo>
                  <a:pt x="0" y="0"/>
                </a:moveTo>
                <a:lnTo>
                  <a:pt x="1067994" y="0"/>
                </a:lnTo>
                <a:lnTo>
                  <a:pt x="1067994" y="1067994"/>
                </a:lnTo>
                <a:lnTo>
                  <a:pt x="0" y="10679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13558077" y="-1034037"/>
            <a:ext cx="3701223" cy="4125474"/>
          </a:xfrm>
          <a:custGeom>
            <a:avLst/>
            <a:gdLst/>
            <a:ahLst/>
            <a:cxnLst/>
            <a:rect l="l" t="t" r="r" b="b"/>
            <a:pathLst>
              <a:path w="3701223" h="4125474">
                <a:moveTo>
                  <a:pt x="0" y="0"/>
                </a:moveTo>
                <a:lnTo>
                  <a:pt x="3701223" y="0"/>
                </a:lnTo>
                <a:lnTo>
                  <a:pt x="3701223" y="4125474"/>
                </a:lnTo>
                <a:lnTo>
                  <a:pt x="0" y="41254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TextBox 8"/>
          <p:cNvSpPr txBox="1"/>
          <p:nvPr/>
        </p:nvSpPr>
        <p:spPr>
          <a:xfrm>
            <a:off x="1601475" y="3831097"/>
            <a:ext cx="9810852" cy="1401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80"/>
              </a:lnSpc>
            </a:pPr>
            <a:r>
              <a:rPr lang="en-US" sz="8200" spc="508">
                <a:solidFill>
                  <a:srgbClr val="FFFFFF"/>
                </a:solidFill>
                <a:latin typeface="Montserrat Ultra-Bold"/>
              </a:rPr>
              <a:t>THANK YOU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1475" y="5357510"/>
            <a:ext cx="964041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642">
                <a:solidFill>
                  <a:srgbClr val="FFFFFF"/>
                </a:solidFill>
                <a:latin typeface="Montserrat"/>
              </a:rPr>
              <a:t>FOR YOUR TIME AND ATTENTION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06683" y="8758153"/>
            <a:ext cx="4049932" cy="962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2"/>
              </a:lnSpc>
            </a:pPr>
            <a:r>
              <a:rPr lang="en-US" sz="1852" spc="174">
                <a:solidFill>
                  <a:srgbClr val="FFFFFF"/>
                </a:solidFill>
                <a:latin typeface="Montserrat Medium"/>
              </a:rPr>
              <a:t>@CAG_LKYSPP </a:t>
            </a:r>
          </a:p>
          <a:p>
            <a:pPr>
              <a:lnSpc>
                <a:spcPts val="2592"/>
              </a:lnSpc>
            </a:pPr>
            <a:r>
              <a:rPr lang="en-US" sz="1852" spc="174">
                <a:solidFill>
                  <a:srgbClr val="FFFFFF"/>
                </a:solidFill>
                <a:latin typeface="Montserrat Medium"/>
              </a:rPr>
              <a:t>@denishew</a:t>
            </a:r>
          </a:p>
          <a:p>
            <a:pPr>
              <a:lnSpc>
                <a:spcPts val="2592"/>
              </a:lnSpc>
            </a:pPr>
            <a:endParaRPr lang="en-US" sz="1852" spc="174">
              <a:solidFill>
                <a:srgbClr val="FFFFFF"/>
              </a:solidFill>
              <a:latin typeface="Montserrat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806683" y="7675988"/>
            <a:ext cx="4049932" cy="962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2"/>
              </a:lnSpc>
            </a:pPr>
            <a:r>
              <a:rPr lang="en-US" sz="1852" u="sng" spc="174">
                <a:solidFill>
                  <a:srgbClr val="FFFFFF"/>
                </a:solidFill>
                <a:latin typeface="Montserrat Medium"/>
                <a:hlinkClick r:id="rId12" tooltip="mailto:cag@nus.edu.sg"/>
              </a:rPr>
              <a:t>cag@nus.edu.sg</a:t>
            </a:r>
          </a:p>
          <a:p>
            <a:pPr>
              <a:lnSpc>
                <a:spcPts val="2592"/>
              </a:lnSpc>
            </a:pPr>
            <a:endParaRPr lang="en-US" sz="1852" u="sng" spc="174">
              <a:solidFill>
                <a:srgbClr val="FFFFFF"/>
              </a:solidFill>
              <a:latin typeface="Montserrat Medium"/>
              <a:hlinkClick r:id="rId12" tooltip="mailto:cag@nus.edu.sg"/>
            </a:endParaRPr>
          </a:p>
          <a:p>
            <a:pPr>
              <a:lnSpc>
                <a:spcPts val="2592"/>
              </a:lnSpc>
            </a:pPr>
            <a:endParaRPr lang="en-US" sz="1852" u="sng" spc="174">
              <a:solidFill>
                <a:srgbClr val="FFFFFF"/>
              </a:solidFill>
              <a:latin typeface="Montserrat Medium"/>
              <a:hlinkClick r:id="rId12" tooltip="mailto:cag@nus.edu.sg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13887" y="-158570"/>
            <a:ext cx="5061501" cy="2770021"/>
          </a:xfrm>
          <a:custGeom>
            <a:avLst/>
            <a:gdLst/>
            <a:ahLst/>
            <a:cxnLst/>
            <a:rect l="l" t="t" r="r" b="b"/>
            <a:pathLst>
              <a:path w="5061501" h="2770021">
                <a:moveTo>
                  <a:pt x="0" y="0"/>
                </a:moveTo>
                <a:lnTo>
                  <a:pt x="5061501" y="0"/>
                </a:lnTo>
                <a:lnTo>
                  <a:pt x="5061501" y="2770021"/>
                </a:lnTo>
                <a:lnTo>
                  <a:pt x="0" y="2770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11108089" y="0"/>
            <a:ext cx="6379811" cy="10287000"/>
            <a:chOff x="0" y="0"/>
            <a:chExt cx="1397002" cy="22525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7002" cy="2252568"/>
            </a:xfrm>
            <a:custGeom>
              <a:avLst/>
              <a:gdLst/>
              <a:ahLst/>
              <a:cxnLst/>
              <a:rect l="l" t="t" r="r" b="b"/>
              <a:pathLst>
                <a:path w="1397002" h="2252568">
                  <a:moveTo>
                    <a:pt x="0" y="0"/>
                  </a:moveTo>
                  <a:lnTo>
                    <a:pt x="1397002" y="0"/>
                  </a:lnTo>
                  <a:lnTo>
                    <a:pt x="1397002" y="2252568"/>
                  </a:lnTo>
                  <a:lnTo>
                    <a:pt x="0" y="2252568"/>
                  </a:lnTo>
                  <a:close/>
                </a:path>
              </a:pathLst>
            </a:custGeom>
            <a:solidFill>
              <a:srgbClr val="E4DEDE">
                <a:alpha val="82745"/>
              </a:srgbClr>
            </a:solid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1122" y="2388372"/>
            <a:ext cx="8717125" cy="6256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3"/>
              </a:lnSpc>
              <a:spcBef>
                <a:spcPct val="0"/>
              </a:spcBef>
            </a:pPr>
            <a:r>
              <a:rPr lang="en-US" sz="2567" spc="251">
                <a:solidFill>
                  <a:srgbClr val="000000"/>
                </a:solidFill>
                <a:latin typeface="Inter"/>
              </a:rPr>
              <a:t>The ASEAN Economic Community (AEC) is envisioned to be a highly integrated, inclusive and resilient regional economy by 2025.</a:t>
            </a:r>
          </a:p>
          <a:p>
            <a:pPr>
              <a:lnSpc>
                <a:spcPts val="3543"/>
              </a:lnSpc>
              <a:spcBef>
                <a:spcPct val="0"/>
              </a:spcBef>
            </a:pPr>
            <a:endParaRPr lang="en-US" sz="2567" spc="251">
              <a:solidFill>
                <a:srgbClr val="000000"/>
              </a:solidFill>
              <a:latin typeface="Inter"/>
            </a:endParaRPr>
          </a:p>
          <a:p>
            <a:pPr>
              <a:lnSpc>
                <a:spcPts val="3543"/>
              </a:lnSpc>
              <a:spcBef>
                <a:spcPct val="0"/>
              </a:spcBef>
            </a:pPr>
            <a:endParaRPr lang="en-US" sz="2567" spc="251">
              <a:solidFill>
                <a:srgbClr val="000000"/>
              </a:solidFill>
              <a:latin typeface="Inter"/>
            </a:endParaRPr>
          </a:p>
          <a:p>
            <a:pPr>
              <a:lnSpc>
                <a:spcPts val="3543"/>
              </a:lnSpc>
              <a:spcBef>
                <a:spcPct val="0"/>
              </a:spcBef>
            </a:pPr>
            <a:r>
              <a:rPr lang="en-US" sz="2567" spc="251">
                <a:solidFill>
                  <a:srgbClr val="000000"/>
                </a:solidFill>
                <a:latin typeface="Inter"/>
              </a:rPr>
              <a:t>The AEC project was launched way back in 2003 during the ASEAN Summit in Bali (Bali Concord II).</a:t>
            </a:r>
          </a:p>
          <a:p>
            <a:pPr>
              <a:lnSpc>
                <a:spcPts val="3543"/>
              </a:lnSpc>
              <a:spcBef>
                <a:spcPct val="0"/>
              </a:spcBef>
            </a:pPr>
            <a:endParaRPr lang="en-US" sz="2567" spc="251">
              <a:solidFill>
                <a:srgbClr val="000000"/>
              </a:solidFill>
              <a:latin typeface="Inter"/>
            </a:endParaRPr>
          </a:p>
          <a:p>
            <a:pPr>
              <a:lnSpc>
                <a:spcPts val="3543"/>
              </a:lnSpc>
              <a:spcBef>
                <a:spcPct val="0"/>
              </a:spcBef>
            </a:pPr>
            <a:endParaRPr lang="en-US" sz="2567" spc="251">
              <a:solidFill>
                <a:srgbClr val="000000"/>
              </a:solidFill>
              <a:latin typeface="Inter"/>
            </a:endParaRPr>
          </a:p>
          <a:p>
            <a:pPr>
              <a:lnSpc>
                <a:spcPts val="3543"/>
              </a:lnSpc>
              <a:spcBef>
                <a:spcPct val="0"/>
              </a:spcBef>
            </a:pPr>
            <a:r>
              <a:rPr lang="en-US" sz="2567" spc="251">
                <a:solidFill>
                  <a:srgbClr val="000000"/>
                </a:solidFill>
                <a:latin typeface="Inter"/>
              </a:rPr>
              <a:t>Eventual goal connotes European-style common market with “free movement of goods, services, investments and skilled labour”.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71122" y="1131190"/>
            <a:ext cx="5000985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spc="489">
                <a:solidFill>
                  <a:srgbClr val="5F021F"/>
                </a:solidFill>
                <a:latin typeface="Oswald Bold"/>
              </a:rPr>
              <a:t>THE AEC VISION</a:t>
            </a:r>
          </a:p>
        </p:txBody>
      </p:sp>
      <p:sp>
        <p:nvSpPr>
          <p:cNvPr id="7" name="Freeform 7"/>
          <p:cNvSpPr/>
          <p:nvPr/>
        </p:nvSpPr>
        <p:spPr>
          <a:xfrm rot="5488186">
            <a:off x="-10413362" y="-8059281"/>
            <a:ext cx="14767639" cy="15153361"/>
          </a:xfrm>
          <a:custGeom>
            <a:avLst/>
            <a:gdLst/>
            <a:ahLst/>
            <a:cxnLst/>
            <a:rect l="l" t="t" r="r" b="b"/>
            <a:pathLst>
              <a:path w="14767639" h="15153361">
                <a:moveTo>
                  <a:pt x="0" y="0"/>
                </a:moveTo>
                <a:lnTo>
                  <a:pt x="14767639" y="0"/>
                </a:lnTo>
                <a:lnTo>
                  <a:pt x="14767639" y="15153362"/>
                </a:lnTo>
                <a:lnTo>
                  <a:pt x="0" y="15153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5488186">
            <a:off x="-12245539" y="5770982"/>
            <a:ext cx="14767639" cy="15153361"/>
          </a:xfrm>
          <a:custGeom>
            <a:avLst/>
            <a:gdLst/>
            <a:ahLst/>
            <a:cxnLst/>
            <a:rect l="l" t="t" r="r" b="b"/>
            <a:pathLst>
              <a:path w="14767639" h="15153361">
                <a:moveTo>
                  <a:pt x="0" y="0"/>
                </a:moveTo>
                <a:lnTo>
                  <a:pt x="14767640" y="0"/>
                </a:lnTo>
                <a:lnTo>
                  <a:pt x="14767640" y="15153361"/>
                </a:lnTo>
                <a:lnTo>
                  <a:pt x="0" y="151533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3506187">
            <a:off x="10367074" y="6564879"/>
            <a:ext cx="15841853" cy="16255633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2" y="0"/>
                </a:lnTo>
                <a:lnTo>
                  <a:pt x="15841852" y="16255632"/>
                </a:lnTo>
                <a:lnTo>
                  <a:pt x="0" y="16255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0" name="Group 10"/>
          <p:cNvGrpSpPr/>
          <p:nvPr/>
        </p:nvGrpSpPr>
        <p:grpSpPr>
          <a:xfrm>
            <a:off x="11502347" y="3831726"/>
            <a:ext cx="5591295" cy="3417297"/>
            <a:chOff x="0" y="0"/>
            <a:chExt cx="7455060" cy="4556396"/>
          </a:xfrm>
        </p:grpSpPr>
        <p:sp>
          <p:nvSpPr>
            <p:cNvPr id="11" name="Freeform 11"/>
            <p:cNvSpPr/>
            <p:nvPr/>
          </p:nvSpPr>
          <p:spPr>
            <a:xfrm>
              <a:off x="0" y="317500"/>
              <a:ext cx="745067" cy="1113898"/>
            </a:xfrm>
            <a:custGeom>
              <a:avLst/>
              <a:gdLst/>
              <a:ahLst/>
              <a:cxnLst/>
              <a:rect l="l" t="t" r="r" b="b"/>
              <a:pathLst>
                <a:path w="745067" h="1113898">
                  <a:moveTo>
                    <a:pt x="0" y="0"/>
                  </a:moveTo>
                  <a:lnTo>
                    <a:pt x="745067" y="0"/>
                  </a:lnTo>
                  <a:lnTo>
                    <a:pt x="745067" y="1113898"/>
                  </a:lnTo>
                  <a:lnTo>
                    <a:pt x="0" y="1113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17600" y="-38100"/>
              <a:ext cx="6337460" cy="3540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88"/>
                </a:lnSpc>
              </a:pPr>
              <a:r>
                <a:rPr lang="en-US" sz="2600" spc="254">
                  <a:solidFill>
                    <a:srgbClr val="231F20"/>
                  </a:solidFill>
                  <a:latin typeface="Inter Bold"/>
                </a:rPr>
                <a:t>Can this lofty end-goal be achieved by 2025? Is it realistic? </a:t>
              </a:r>
            </a:p>
            <a:p>
              <a:pPr>
                <a:lnSpc>
                  <a:spcPts val="3588"/>
                </a:lnSpc>
              </a:pPr>
              <a:endParaRPr lang="en-US" sz="2600" spc="254">
                <a:solidFill>
                  <a:srgbClr val="231F20"/>
                </a:solidFill>
                <a:latin typeface="Inter Bold"/>
              </a:endParaRPr>
            </a:p>
            <a:p>
              <a:pPr>
                <a:lnSpc>
                  <a:spcPts val="3588"/>
                </a:lnSpc>
              </a:pPr>
              <a:endParaRPr lang="en-US" sz="2600" spc="254">
                <a:solidFill>
                  <a:srgbClr val="231F20"/>
                </a:solidFill>
                <a:latin typeface="Inter Bold"/>
              </a:endParaRPr>
            </a:p>
            <a:p>
              <a:pPr algn="l">
                <a:lnSpc>
                  <a:spcPts val="3588"/>
                </a:lnSpc>
              </a:pPr>
              <a:endParaRPr lang="en-US" sz="2600" spc="254">
                <a:solidFill>
                  <a:srgbClr val="231F20"/>
                </a:solidFill>
                <a:latin typeface="Inter Bold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3162444"/>
              <a:ext cx="745067" cy="1113898"/>
            </a:xfrm>
            <a:custGeom>
              <a:avLst/>
              <a:gdLst/>
              <a:ahLst/>
              <a:cxnLst/>
              <a:rect l="l" t="t" r="r" b="b"/>
              <a:pathLst>
                <a:path w="745067" h="1113898">
                  <a:moveTo>
                    <a:pt x="0" y="0"/>
                  </a:moveTo>
                  <a:lnTo>
                    <a:pt x="745067" y="0"/>
                  </a:lnTo>
                  <a:lnTo>
                    <a:pt x="745067" y="1113898"/>
                  </a:lnTo>
                  <a:lnTo>
                    <a:pt x="0" y="1113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17600" y="2806844"/>
              <a:ext cx="6337460" cy="1749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88"/>
                </a:lnSpc>
              </a:pPr>
              <a:r>
                <a:rPr lang="en-US" sz="2600" spc="254">
                  <a:solidFill>
                    <a:srgbClr val="231F20"/>
                  </a:solidFill>
                  <a:latin typeface="Inter Bold"/>
                </a:rPr>
                <a:t>What are the challenges to realise the AEC by 2025?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558077" y="-482600"/>
            <a:ext cx="3701223" cy="4125474"/>
          </a:xfrm>
          <a:custGeom>
            <a:avLst/>
            <a:gdLst/>
            <a:ahLst/>
            <a:cxnLst/>
            <a:rect l="l" t="t" r="r" b="b"/>
            <a:pathLst>
              <a:path w="3701223" h="4125474">
                <a:moveTo>
                  <a:pt x="0" y="0"/>
                </a:moveTo>
                <a:lnTo>
                  <a:pt x="3701223" y="0"/>
                </a:lnTo>
                <a:lnTo>
                  <a:pt x="3701223" y="4125474"/>
                </a:lnTo>
                <a:lnTo>
                  <a:pt x="0" y="41254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Freeform 16"/>
          <p:cNvSpPr/>
          <p:nvPr/>
        </p:nvSpPr>
        <p:spPr>
          <a:xfrm>
            <a:off x="9837513" y="521967"/>
            <a:ext cx="2541151" cy="2541151"/>
          </a:xfrm>
          <a:custGeom>
            <a:avLst/>
            <a:gdLst/>
            <a:ahLst/>
            <a:cxnLst/>
            <a:rect l="l" t="t" r="r" b="b"/>
            <a:pathLst>
              <a:path w="2541151" h="2541151">
                <a:moveTo>
                  <a:pt x="0" y="0"/>
                </a:moveTo>
                <a:lnTo>
                  <a:pt x="2541151" y="0"/>
                </a:lnTo>
                <a:lnTo>
                  <a:pt x="2541151" y="2541152"/>
                </a:lnTo>
                <a:lnTo>
                  <a:pt x="0" y="25411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30795" y="4871786"/>
            <a:ext cx="4851781" cy="4851781"/>
          </a:xfrm>
          <a:custGeom>
            <a:avLst/>
            <a:gdLst/>
            <a:ahLst/>
            <a:cxnLst/>
            <a:rect l="l" t="t" r="r" b="b"/>
            <a:pathLst>
              <a:path w="4851781" h="4851781">
                <a:moveTo>
                  <a:pt x="0" y="0"/>
                </a:moveTo>
                <a:lnTo>
                  <a:pt x="4851781" y="0"/>
                </a:lnTo>
                <a:lnTo>
                  <a:pt x="4851781" y="4851781"/>
                </a:lnTo>
                <a:lnTo>
                  <a:pt x="0" y="4851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7762618" y="4135246"/>
            <a:ext cx="1415351" cy="1415351"/>
          </a:xfrm>
          <a:custGeom>
            <a:avLst/>
            <a:gdLst/>
            <a:ahLst/>
            <a:cxnLst/>
            <a:rect l="l" t="t" r="r" b="b"/>
            <a:pathLst>
              <a:path w="1415351" h="1415351">
                <a:moveTo>
                  <a:pt x="0" y="0"/>
                </a:moveTo>
                <a:lnTo>
                  <a:pt x="1415351" y="0"/>
                </a:lnTo>
                <a:lnTo>
                  <a:pt x="1415351" y="1415351"/>
                </a:lnTo>
                <a:lnTo>
                  <a:pt x="0" y="1415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025609" y="5662346"/>
            <a:ext cx="1415351" cy="1415351"/>
          </a:xfrm>
          <a:custGeom>
            <a:avLst/>
            <a:gdLst/>
            <a:ahLst/>
            <a:cxnLst/>
            <a:rect l="l" t="t" r="r" b="b"/>
            <a:pathLst>
              <a:path w="1415351" h="1415351">
                <a:moveTo>
                  <a:pt x="0" y="0"/>
                </a:moveTo>
                <a:lnTo>
                  <a:pt x="1415351" y="0"/>
                </a:lnTo>
                <a:lnTo>
                  <a:pt x="1415351" y="1415351"/>
                </a:lnTo>
                <a:lnTo>
                  <a:pt x="0" y="1415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5642983" y="5662346"/>
            <a:ext cx="1415351" cy="1415351"/>
          </a:xfrm>
          <a:custGeom>
            <a:avLst/>
            <a:gdLst/>
            <a:ahLst/>
            <a:cxnLst/>
            <a:rect l="l" t="t" r="r" b="b"/>
            <a:pathLst>
              <a:path w="1415351" h="1415351">
                <a:moveTo>
                  <a:pt x="0" y="0"/>
                </a:moveTo>
                <a:lnTo>
                  <a:pt x="1415351" y="0"/>
                </a:lnTo>
                <a:lnTo>
                  <a:pt x="1415351" y="1415351"/>
                </a:lnTo>
                <a:lnTo>
                  <a:pt x="0" y="1415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5949552" y="5941078"/>
            <a:ext cx="802213" cy="765748"/>
          </a:xfrm>
          <a:custGeom>
            <a:avLst/>
            <a:gdLst/>
            <a:ahLst/>
            <a:cxnLst/>
            <a:rect l="l" t="t" r="r" b="b"/>
            <a:pathLst>
              <a:path w="802213" h="765748">
                <a:moveTo>
                  <a:pt x="0" y="0"/>
                </a:moveTo>
                <a:lnTo>
                  <a:pt x="802213" y="0"/>
                </a:lnTo>
                <a:lnTo>
                  <a:pt x="802213" y="765748"/>
                </a:lnTo>
                <a:lnTo>
                  <a:pt x="0" y="765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10383993" y="6005819"/>
            <a:ext cx="698583" cy="708895"/>
          </a:xfrm>
          <a:custGeom>
            <a:avLst/>
            <a:gdLst/>
            <a:ahLst/>
            <a:cxnLst/>
            <a:rect l="l" t="t" r="r" b="b"/>
            <a:pathLst>
              <a:path w="698583" h="708895">
                <a:moveTo>
                  <a:pt x="0" y="0"/>
                </a:moveTo>
                <a:lnTo>
                  <a:pt x="698583" y="0"/>
                </a:lnTo>
                <a:lnTo>
                  <a:pt x="698583" y="708895"/>
                </a:lnTo>
                <a:lnTo>
                  <a:pt x="0" y="708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TextBox 8"/>
          <p:cNvSpPr txBox="1"/>
          <p:nvPr/>
        </p:nvSpPr>
        <p:spPr>
          <a:xfrm>
            <a:off x="3304164" y="639922"/>
            <a:ext cx="11552977" cy="116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7"/>
              </a:lnSpc>
            </a:pPr>
            <a:r>
              <a:rPr lang="en-US" sz="6947" spc="368">
                <a:solidFill>
                  <a:srgbClr val="5F021F"/>
                </a:solidFill>
                <a:latin typeface="Oswald Bold"/>
              </a:rPr>
              <a:t>AEC BLUEPRINT</a:t>
            </a:r>
          </a:p>
        </p:txBody>
      </p:sp>
      <p:sp>
        <p:nvSpPr>
          <p:cNvPr id="9" name="Freeform 9"/>
          <p:cNvSpPr/>
          <p:nvPr/>
        </p:nvSpPr>
        <p:spPr>
          <a:xfrm>
            <a:off x="16464007" y="-4635525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7" y="0"/>
                </a:lnTo>
                <a:lnTo>
                  <a:pt x="7616557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-4176364">
            <a:off x="-5022447" y="5350552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7" y="0"/>
                </a:lnTo>
                <a:lnTo>
                  <a:pt x="7616557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>
            <a:off x="7953445" y="4604963"/>
            <a:ext cx="1033697" cy="533646"/>
          </a:xfrm>
          <a:custGeom>
            <a:avLst/>
            <a:gdLst/>
            <a:ahLst/>
            <a:cxnLst/>
            <a:rect l="l" t="t" r="r" b="b"/>
            <a:pathLst>
              <a:path w="1033697" h="533646">
                <a:moveTo>
                  <a:pt x="0" y="0"/>
                </a:moveTo>
                <a:lnTo>
                  <a:pt x="1033697" y="0"/>
                </a:lnTo>
                <a:lnTo>
                  <a:pt x="1033697" y="533645"/>
                </a:lnTo>
                <a:lnTo>
                  <a:pt x="0" y="5336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2" name="Freeform 12"/>
          <p:cNvSpPr/>
          <p:nvPr/>
        </p:nvSpPr>
        <p:spPr>
          <a:xfrm>
            <a:off x="10025609" y="7970882"/>
            <a:ext cx="1415351" cy="1415351"/>
          </a:xfrm>
          <a:custGeom>
            <a:avLst/>
            <a:gdLst/>
            <a:ahLst/>
            <a:cxnLst/>
            <a:rect l="l" t="t" r="r" b="b"/>
            <a:pathLst>
              <a:path w="1415351" h="1415351">
                <a:moveTo>
                  <a:pt x="0" y="0"/>
                </a:moveTo>
                <a:lnTo>
                  <a:pt x="1415351" y="0"/>
                </a:lnTo>
                <a:lnTo>
                  <a:pt x="1415351" y="1415351"/>
                </a:lnTo>
                <a:lnTo>
                  <a:pt x="0" y="1415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13"/>
          <p:cNvSpPr/>
          <p:nvPr/>
        </p:nvSpPr>
        <p:spPr>
          <a:xfrm>
            <a:off x="10406247" y="8314935"/>
            <a:ext cx="676329" cy="824792"/>
          </a:xfrm>
          <a:custGeom>
            <a:avLst/>
            <a:gdLst/>
            <a:ahLst/>
            <a:cxnLst/>
            <a:rect l="l" t="t" r="r" b="b"/>
            <a:pathLst>
              <a:path w="676329" h="824792">
                <a:moveTo>
                  <a:pt x="0" y="0"/>
                </a:moveTo>
                <a:lnTo>
                  <a:pt x="676329" y="0"/>
                </a:lnTo>
                <a:lnTo>
                  <a:pt x="676329" y="824792"/>
                </a:lnTo>
                <a:lnTo>
                  <a:pt x="0" y="824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14"/>
          <p:cNvSpPr/>
          <p:nvPr/>
        </p:nvSpPr>
        <p:spPr>
          <a:xfrm>
            <a:off x="5949552" y="7970882"/>
            <a:ext cx="1415351" cy="1415351"/>
          </a:xfrm>
          <a:custGeom>
            <a:avLst/>
            <a:gdLst/>
            <a:ahLst/>
            <a:cxnLst/>
            <a:rect l="l" t="t" r="r" b="b"/>
            <a:pathLst>
              <a:path w="1415351" h="1415351">
                <a:moveTo>
                  <a:pt x="0" y="0"/>
                </a:moveTo>
                <a:lnTo>
                  <a:pt x="1415352" y="0"/>
                </a:lnTo>
                <a:lnTo>
                  <a:pt x="1415352" y="1415351"/>
                </a:lnTo>
                <a:lnTo>
                  <a:pt x="0" y="1415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5" name="Freeform 15"/>
          <p:cNvSpPr/>
          <p:nvPr/>
        </p:nvSpPr>
        <p:spPr>
          <a:xfrm>
            <a:off x="6160541" y="8151798"/>
            <a:ext cx="1053518" cy="1053518"/>
          </a:xfrm>
          <a:custGeom>
            <a:avLst/>
            <a:gdLst/>
            <a:ahLst/>
            <a:cxnLst/>
            <a:rect l="l" t="t" r="r" b="b"/>
            <a:pathLst>
              <a:path w="1053518" h="1053518">
                <a:moveTo>
                  <a:pt x="0" y="0"/>
                </a:moveTo>
                <a:lnTo>
                  <a:pt x="1053517" y="0"/>
                </a:lnTo>
                <a:lnTo>
                  <a:pt x="1053517" y="1053518"/>
                </a:lnTo>
                <a:lnTo>
                  <a:pt x="0" y="1053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TextBox 16"/>
          <p:cNvSpPr txBox="1"/>
          <p:nvPr/>
        </p:nvSpPr>
        <p:spPr>
          <a:xfrm>
            <a:off x="3775719" y="2159130"/>
            <a:ext cx="10326293" cy="102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2010" spc="197">
                <a:solidFill>
                  <a:srgbClr val="231F20"/>
                </a:solidFill>
                <a:latin typeface="Inter"/>
              </a:rPr>
              <a:t>According to the AEC Blueprint, a ten-year implementation plan (2016-2025), the AEC will have achieved 5 key milestones by 2025:</a:t>
            </a:r>
          </a:p>
          <a:p>
            <a:pPr marL="0" lvl="0" indent="0" algn="ctr">
              <a:lnSpc>
                <a:spcPts val="2774"/>
              </a:lnSpc>
              <a:spcBef>
                <a:spcPct val="0"/>
              </a:spcBef>
            </a:pPr>
            <a:endParaRPr lang="en-US" sz="2010" spc="197">
              <a:solidFill>
                <a:srgbClr val="231F20"/>
              </a:solidFill>
              <a:latin typeface="Inter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309860" y="3817710"/>
            <a:ext cx="2869104" cy="10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1"/>
              </a:lnSpc>
              <a:spcBef>
                <a:spcPct val="0"/>
              </a:spcBef>
            </a:pPr>
            <a:r>
              <a:rPr lang="en-US" sz="2058" spc="201">
                <a:solidFill>
                  <a:srgbClr val="231F20"/>
                </a:solidFill>
                <a:latin typeface="Inter"/>
              </a:rPr>
              <a:t>A highly integrated and cohesive economy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48798" y="4590846"/>
            <a:ext cx="3371445" cy="140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1"/>
              </a:lnSpc>
              <a:spcBef>
                <a:spcPct val="0"/>
              </a:spcBef>
            </a:pPr>
            <a:r>
              <a:rPr lang="en-US" sz="2058" spc="201">
                <a:solidFill>
                  <a:srgbClr val="231F20"/>
                </a:solidFill>
                <a:latin typeface="Inter"/>
              </a:rPr>
              <a:t>A resilient, inclusive people-oriented and people-centred ASEAN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40960" y="5652750"/>
            <a:ext cx="3416181" cy="10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1"/>
              </a:lnSpc>
            </a:pPr>
            <a:r>
              <a:rPr lang="en-US" sz="2058" spc="201">
                <a:solidFill>
                  <a:srgbClr val="231F20"/>
                </a:solidFill>
                <a:latin typeface="Inter"/>
              </a:rPr>
              <a:t>Enhanced </a:t>
            </a:r>
          </a:p>
          <a:p>
            <a:pPr marL="0" lvl="0" indent="0" algn="ctr">
              <a:lnSpc>
                <a:spcPts val="2841"/>
              </a:lnSpc>
              <a:spcBef>
                <a:spcPct val="0"/>
              </a:spcBef>
            </a:pPr>
            <a:r>
              <a:rPr lang="en-US" sz="2058" spc="201">
                <a:solidFill>
                  <a:srgbClr val="231F20"/>
                </a:solidFill>
                <a:latin typeface="Inter"/>
              </a:rPr>
              <a:t>connectivity and sectoral cooperation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04826" y="8085004"/>
            <a:ext cx="3416181" cy="140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1"/>
              </a:lnSpc>
            </a:pPr>
            <a:r>
              <a:rPr lang="en-US" sz="2058" spc="201">
                <a:solidFill>
                  <a:srgbClr val="231F20"/>
                </a:solidFill>
                <a:latin typeface="Inter"/>
              </a:rPr>
              <a:t>A competitive, innovative, and dynamic ASEAN</a:t>
            </a:r>
          </a:p>
          <a:p>
            <a:pPr marL="0" lvl="0" indent="0" algn="ctr">
              <a:lnSpc>
                <a:spcPts val="2841"/>
              </a:lnSpc>
              <a:spcBef>
                <a:spcPct val="0"/>
              </a:spcBef>
            </a:pPr>
            <a:endParaRPr lang="en-US" sz="2058" spc="201">
              <a:solidFill>
                <a:srgbClr val="231F20"/>
              </a:solidFill>
              <a:latin typeface="Inter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225192" y="8375833"/>
            <a:ext cx="1895169" cy="70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1"/>
              </a:lnSpc>
              <a:spcBef>
                <a:spcPct val="0"/>
              </a:spcBef>
            </a:pPr>
            <a:r>
              <a:rPr lang="en-US" sz="2058" spc="201">
                <a:solidFill>
                  <a:srgbClr val="231F20"/>
                </a:solidFill>
                <a:latin typeface="Inter"/>
              </a:rPr>
              <a:t>A global ASEAN</a:t>
            </a:r>
          </a:p>
        </p:txBody>
      </p:sp>
      <p:sp>
        <p:nvSpPr>
          <p:cNvPr id="22" name="Freeform 22"/>
          <p:cNvSpPr/>
          <p:nvPr/>
        </p:nvSpPr>
        <p:spPr>
          <a:xfrm>
            <a:off x="13558077" y="-945502"/>
            <a:ext cx="3701223" cy="4125474"/>
          </a:xfrm>
          <a:custGeom>
            <a:avLst/>
            <a:gdLst/>
            <a:ahLst/>
            <a:cxnLst/>
            <a:rect l="l" t="t" r="r" b="b"/>
            <a:pathLst>
              <a:path w="3701223" h="4125474">
                <a:moveTo>
                  <a:pt x="0" y="0"/>
                </a:moveTo>
                <a:lnTo>
                  <a:pt x="3701223" y="0"/>
                </a:lnTo>
                <a:lnTo>
                  <a:pt x="3701223" y="4125474"/>
                </a:lnTo>
                <a:lnTo>
                  <a:pt x="0" y="41254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3" name="Freeform 23"/>
          <p:cNvSpPr/>
          <p:nvPr/>
        </p:nvSpPr>
        <p:spPr>
          <a:xfrm>
            <a:off x="-10903720" y="-7050317"/>
            <a:ext cx="15841853" cy="16255633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3" y="0"/>
                </a:lnTo>
                <a:lnTo>
                  <a:pt x="15841853" y="16255633"/>
                </a:lnTo>
                <a:lnTo>
                  <a:pt x="0" y="16255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4" name="Freeform 24"/>
          <p:cNvSpPr/>
          <p:nvPr/>
        </p:nvSpPr>
        <p:spPr>
          <a:xfrm rot="3534224">
            <a:off x="13946178" y="23982"/>
            <a:ext cx="15841853" cy="16255633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3" y="0"/>
                </a:lnTo>
                <a:lnTo>
                  <a:pt x="15841853" y="16255633"/>
                </a:lnTo>
                <a:lnTo>
                  <a:pt x="0" y="16255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-4082647" y="6372717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3" y="0"/>
                </a:lnTo>
                <a:lnTo>
                  <a:pt x="7629293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TextBox 3"/>
          <p:cNvSpPr txBox="1"/>
          <p:nvPr/>
        </p:nvSpPr>
        <p:spPr>
          <a:xfrm>
            <a:off x="1473630" y="1072782"/>
            <a:ext cx="10016008" cy="754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5"/>
              </a:lnSpc>
            </a:pPr>
            <a:r>
              <a:rPr lang="en-US" sz="4482" spc="439">
                <a:solidFill>
                  <a:srgbClr val="5F021F"/>
                </a:solidFill>
                <a:latin typeface="Inter Bold"/>
              </a:rPr>
              <a:t>BUILDING BLOCKS AND FTAS</a:t>
            </a:r>
          </a:p>
        </p:txBody>
      </p:sp>
      <p:sp>
        <p:nvSpPr>
          <p:cNvPr id="4" name="Freeform 4"/>
          <p:cNvSpPr/>
          <p:nvPr/>
        </p:nvSpPr>
        <p:spPr>
          <a:xfrm rot="9300632">
            <a:off x="12583703" y="7632382"/>
            <a:ext cx="10749463" cy="2687366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6"/>
                </a:lnTo>
                <a:lnTo>
                  <a:pt x="0" y="2687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1028700" y="2648979"/>
            <a:ext cx="9720791" cy="3365824"/>
          </a:xfrm>
          <a:custGeom>
            <a:avLst/>
            <a:gdLst/>
            <a:ahLst/>
            <a:cxnLst/>
            <a:rect l="l" t="t" r="r" b="b"/>
            <a:pathLst>
              <a:path w="9720791" h="3365824">
                <a:moveTo>
                  <a:pt x="0" y="0"/>
                </a:moveTo>
                <a:lnTo>
                  <a:pt x="9720791" y="0"/>
                </a:lnTo>
                <a:lnTo>
                  <a:pt x="9720791" y="3365823"/>
                </a:lnTo>
                <a:lnTo>
                  <a:pt x="0" y="33658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TextBox 6"/>
          <p:cNvSpPr txBox="1"/>
          <p:nvPr/>
        </p:nvSpPr>
        <p:spPr>
          <a:xfrm>
            <a:off x="1473630" y="3594437"/>
            <a:ext cx="2178576" cy="143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82"/>
              </a:lnSpc>
              <a:spcBef>
                <a:spcPct val="0"/>
              </a:spcBef>
            </a:pPr>
            <a:r>
              <a:rPr lang="en-US" sz="2089" spc="204">
                <a:solidFill>
                  <a:srgbClr val="231F20"/>
                </a:solidFill>
                <a:latin typeface="Inter"/>
              </a:rPr>
              <a:t>ASEAN Trade in Goods Agreement (ATIGA)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18911" y="3413630"/>
            <a:ext cx="2340368" cy="1798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82"/>
              </a:lnSpc>
              <a:spcBef>
                <a:spcPct val="0"/>
              </a:spcBef>
            </a:pPr>
            <a:r>
              <a:rPr lang="en-US" sz="2089" spc="204">
                <a:solidFill>
                  <a:srgbClr val="231F20"/>
                </a:solidFill>
                <a:latin typeface="Inter"/>
              </a:rPr>
              <a:t>ASEAN Comprehensive Investment Agreement (ACIA)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88386" y="3413630"/>
            <a:ext cx="2340368" cy="1798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82"/>
              </a:lnSpc>
              <a:spcBef>
                <a:spcPct val="0"/>
              </a:spcBef>
            </a:pPr>
            <a:r>
              <a:rPr lang="en-US" sz="2089" spc="204">
                <a:solidFill>
                  <a:srgbClr val="231F20"/>
                </a:solidFill>
                <a:latin typeface="Inter"/>
              </a:rPr>
              <a:t>ASEAN Trade in Goods and Services Agreement (ATISA)</a:t>
            </a:r>
          </a:p>
        </p:txBody>
      </p:sp>
      <p:sp>
        <p:nvSpPr>
          <p:cNvPr id="9" name="Freeform 9"/>
          <p:cNvSpPr/>
          <p:nvPr/>
        </p:nvSpPr>
        <p:spPr>
          <a:xfrm>
            <a:off x="4678372" y="6436870"/>
            <a:ext cx="9720791" cy="3365824"/>
          </a:xfrm>
          <a:custGeom>
            <a:avLst/>
            <a:gdLst/>
            <a:ahLst/>
            <a:cxnLst/>
            <a:rect l="l" t="t" r="r" b="b"/>
            <a:pathLst>
              <a:path w="9720791" h="3365824">
                <a:moveTo>
                  <a:pt x="0" y="0"/>
                </a:moveTo>
                <a:lnTo>
                  <a:pt x="9720791" y="0"/>
                </a:lnTo>
                <a:lnTo>
                  <a:pt x="9720791" y="3365824"/>
                </a:lnTo>
                <a:lnTo>
                  <a:pt x="0" y="3365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TextBox 10"/>
          <p:cNvSpPr txBox="1"/>
          <p:nvPr/>
        </p:nvSpPr>
        <p:spPr>
          <a:xfrm>
            <a:off x="5161307" y="7523696"/>
            <a:ext cx="2178576" cy="71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82"/>
              </a:lnSpc>
              <a:spcBef>
                <a:spcPct val="0"/>
              </a:spcBef>
            </a:pPr>
            <a:r>
              <a:rPr lang="en-US" sz="2089" spc="204">
                <a:solidFill>
                  <a:srgbClr val="231F20"/>
                </a:solidFill>
                <a:latin typeface="Inter"/>
              </a:rPr>
              <a:t>ASEAN + 1 FTAs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68583" y="7293649"/>
            <a:ext cx="2340368" cy="161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06"/>
              </a:lnSpc>
              <a:spcBef>
                <a:spcPct val="0"/>
              </a:spcBef>
            </a:pPr>
            <a:r>
              <a:rPr lang="en-US" sz="1889" spc="185">
                <a:solidFill>
                  <a:srgbClr val="231F20"/>
                </a:solidFill>
                <a:latin typeface="Inter"/>
              </a:rPr>
              <a:t>RCEP (ASEAN, China, Japan, Korea, Australia and New Zealand)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37652" y="7177644"/>
            <a:ext cx="2146736" cy="1798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82"/>
              </a:lnSpc>
              <a:spcBef>
                <a:spcPct val="0"/>
              </a:spcBef>
            </a:pPr>
            <a:r>
              <a:rPr lang="en-US" sz="2089" spc="204">
                <a:solidFill>
                  <a:srgbClr val="231F20"/>
                </a:solidFill>
                <a:latin typeface="Inter"/>
              </a:rPr>
              <a:t>Some ASEAN countries are members of the CPTPP and APEC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751768" y="6412993"/>
            <a:ext cx="3206666" cy="3365824"/>
          </a:xfrm>
          <a:custGeom>
            <a:avLst/>
            <a:gdLst/>
            <a:ahLst/>
            <a:cxnLst/>
            <a:rect l="l" t="t" r="r" b="b"/>
            <a:pathLst>
              <a:path w="3206666" h="3365824">
                <a:moveTo>
                  <a:pt x="0" y="0"/>
                </a:moveTo>
                <a:lnTo>
                  <a:pt x="3206666" y="0"/>
                </a:lnTo>
                <a:lnTo>
                  <a:pt x="3206666" y="3365823"/>
                </a:lnTo>
                <a:lnTo>
                  <a:pt x="0" y="33658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143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TextBox 14"/>
          <p:cNvSpPr txBox="1"/>
          <p:nvPr/>
        </p:nvSpPr>
        <p:spPr>
          <a:xfrm>
            <a:off x="15177926" y="7358451"/>
            <a:ext cx="2178576" cy="143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82"/>
              </a:lnSpc>
              <a:spcBef>
                <a:spcPct val="0"/>
              </a:spcBef>
            </a:pPr>
            <a:r>
              <a:rPr lang="en-US" sz="2089" spc="204">
                <a:solidFill>
                  <a:srgbClr val="231F20"/>
                </a:solidFill>
                <a:latin typeface="Inter"/>
              </a:rPr>
              <a:t>MRAs (Professional &amp; Skilled labour)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558077" y="-1034037"/>
            <a:ext cx="3701223" cy="4125474"/>
          </a:xfrm>
          <a:custGeom>
            <a:avLst/>
            <a:gdLst/>
            <a:ahLst/>
            <a:cxnLst/>
            <a:rect l="l" t="t" r="r" b="b"/>
            <a:pathLst>
              <a:path w="3701223" h="4125474">
                <a:moveTo>
                  <a:pt x="0" y="0"/>
                </a:moveTo>
                <a:lnTo>
                  <a:pt x="3701223" y="0"/>
                </a:lnTo>
                <a:lnTo>
                  <a:pt x="3701223" y="4125474"/>
                </a:lnTo>
                <a:lnTo>
                  <a:pt x="0" y="41254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Freeform 16"/>
          <p:cNvSpPr/>
          <p:nvPr/>
        </p:nvSpPr>
        <p:spPr>
          <a:xfrm rot="7659121">
            <a:off x="11277648" y="-4028207"/>
            <a:ext cx="8216234" cy="8430838"/>
          </a:xfrm>
          <a:custGeom>
            <a:avLst/>
            <a:gdLst/>
            <a:ahLst/>
            <a:cxnLst/>
            <a:rect l="l" t="t" r="r" b="b"/>
            <a:pathLst>
              <a:path w="8216234" h="8430838">
                <a:moveTo>
                  <a:pt x="0" y="0"/>
                </a:moveTo>
                <a:lnTo>
                  <a:pt x="8216235" y="0"/>
                </a:lnTo>
                <a:lnTo>
                  <a:pt x="8216235" y="8430838"/>
                </a:lnTo>
                <a:lnTo>
                  <a:pt x="0" y="8430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-3814647" y="-4694183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13503800" y="-574464"/>
            <a:ext cx="3701223" cy="4125474"/>
          </a:xfrm>
          <a:custGeom>
            <a:avLst/>
            <a:gdLst/>
            <a:ahLst/>
            <a:cxnLst/>
            <a:rect l="l" t="t" r="r" b="b"/>
            <a:pathLst>
              <a:path w="3701223" h="4125474">
                <a:moveTo>
                  <a:pt x="0" y="0"/>
                </a:moveTo>
                <a:lnTo>
                  <a:pt x="3701223" y="0"/>
                </a:lnTo>
                <a:lnTo>
                  <a:pt x="3701223" y="4125474"/>
                </a:lnTo>
                <a:lnTo>
                  <a:pt x="0" y="4125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1559426">
            <a:off x="15766271" y="6532206"/>
            <a:ext cx="5882459" cy="5323626"/>
          </a:xfrm>
          <a:custGeom>
            <a:avLst/>
            <a:gdLst/>
            <a:ahLst/>
            <a:cxnLst/>
            <a:rect l="l" t="t" r="r" b="b"/>
            <a:pathLst>
              <a:path w="5882459" h="5323626">
                <a:moveTo>
                  <a:pt x="0" y="0"/>
                </a:moveTo>
                <a:lnTo>
                  <a:pt x="5882460" y="0"/>
                </a:lnTo>
                <a:lnTo>
                  <a:pt x="5882460" y="5323625"/>
                </a:lnTo>
                <a:lnTo>
                  <a:pt x="0" y="5323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-2299088">
            <a:off x="-3079984" y="6922028"/>
            <a:ext cx="5765087" cy="5882742"/>
          </a:xfrm>
          <a:custGeom>
            <a:avLst/>
            <a:gdLst/>
            <a:ahLst/>
            <a:cxnLst/>
            <a:rect l="l" t="t" r="r" b="b"/>
            <a:pathLst>
              <a:path w="5765087" h="5882742">
                <a:moveTo>
                  <a:pt x="0" y="0"/>
                </a:moveTo>
                <a:lnTo>
                  <a:pt x="5765088" y="0"/>
                </a:lnTo>
                <a:lnTo>
                  <a:pt x="5765088" y="5882742"/>
                </a:lnTo>
                <a:lnTo>
                  <a:pt x="0" y="5882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TextBox 7"/>
          <p:cNvSpPr txBox="1"/>
          <p:nvPr/>
        </p:nvSpPr>
        <p:spPr>
          <a:xfrm>
            <a:off x="3487792" y="1607104"/>
            <a:ext cx="10016008" cy="754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5"/>
              </a:lnSpc>
            </a:pPr>
            <a:r>
              <a:rPr lang="en-US" sz="4482" spc="439">
                <a:solidFill>
                  <a:srgbClr val="5F021F"/>
                </a:solidFill>
                <a:latin typeface="Inter Bold"/>
              </a:rPr>
              <a:t>FTAS AND TRADE BLOCS</a:t>
            </a:r>
          </a:p>
        </p:txBody>
      </p:sp>
      <p:pic>
        <p:nvPicPr>
          <p:cNvPr id="9" name="Picture 8" descr="A diagram of different countries/regions&#10;&#10;Description automatically generated">
            <a:extLst>
              <a:ext uri="{FF2B5EF4-FFF2-40B4-BE49-F238E27FC236}">
                <a16:creationId xmlns:a16="http://schemas.microsoft.com/office/drawing/2014/main" id="{88F93262-D5D1-837B-0447-1730F593EA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61886"/>
            <a:ext cx="12376194" cy="73630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9976" y="1635125"/>
            <a:ext cx="12427431" cy="106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9"/>
              </a:lnSpc>
            </a:pPr>
            <a:r>
              <a:rPr lang="en-US" sz="6347" spc="336">
                <a:solidFill>
                  <a:srgbClr val="5F021F"/>
                </a:solidFill>
                <a:latin typeface="Oswald Bold"/>
              </a:rPr>
              <a:t>AEC BLUEPRINT IMPLEMENTATION</a:t>
            </a:r>
          </a:p>
        </p:txBody>
      </p:sp>
      <p:sp>
        <p:nvSpPr>
          <p:cNvPr id="3" name="Freeform 3"/>
          <p:cNvSpPr/>
          <p:nvPr/>
        </p:nvSpPr>
        <p:spPr>
          <a:xfrm rot="-4176364">
            <a:off x="-4466586" y="-4359192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7" y="0"/>
                </a:lnTo>
                <a:lnTo>
                  <a:pt x="7616557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TextBox 4"/>
          <p:cNvSpPr txBox="1"/>
          <p:nvPr/>
        </p:nvSpPr>
        <p:spPr>
          <a:xfrm>
            <a:off x="1028700" y="3420040"/>
            <a:ext cx="12649982" cy="5972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4477" lvl="1" indent="-267239" algn="just">
              <a:lnSpc>
                <a:spcPts val="3416"/>
              </a:lnSpc>
              <a:buFont typeface="Arial"/>
              <a:buChar char="•"/>
            </a:pPr>
            <a:r>
              <a:rPr lang="en-US" sz="2475" spc="242">
                <a:solidFill>
                  <a:srgbClr val="231F20"/>
                </a:solidFill>
                <a:latin typeface="Inter"/>
              </a:rPr>
              <a:t>The MTR of the AEC Blueprint reported a little over half (54%) of its initiatives have been completed with another 34% in progress. </a:t>
            </a:r>
          </a:p>
          <a:p>
            <a:pPr algn="just">
              <a:lnSpc>
                <a:spcPts val="3416"/>
              </a:lnSpc>
            </a:pPr>
            <a:endParaRPr lang="en-US" sz="2475" spc="242">
              <a:solidFill>
                <a:srgbClr val="231F20"/>
              </a:solidFill>
              <a:latin typeface="Inter"/>
            </a:endParaRPr>
          </a:p>
          <a:p>
            <a:pPr marL="534477" lvl="1" indent="-267239" algn="just">
              <a:lnSpc>
                <a:spcPts val="3416"/>
              </a:lnSpc>
              <a:buFont typeface="Arial"/>
              <a:buChar char="•"/>
            </a:pPr>
            <a:r>
              <a:rPr lang="en-US" sz="2475" spc="242">
                <a:solidFill>
                  <a:srgbClr val="231F20"/>
                </a:solidFill>
                <a:latin typeface="Inter"/>
              </a:rPr>
              <a:t>But final year of MTR in 2020 coincided with the onset of the Covid-19 pandemic. </a:t>
            </a:r>
          </a:p>
          <a:p>
            <a:pPr algn="just">
              <a:lnSpc>
                <a:spcPts val="3416"/>
              </a:lnSpc>
            </a:pPr>
            <a:endParaRPr lang="en-US" sz="2475" spc="242">
              <a:solidFill>
                <a:srgbClr val="231F20"/>
              </a:solidFill>
              <a:latin typeface="Inter"/>
            </a:endParaRPr>
          </a:p>
          <a:p>
            <a:pPr marL="534477" lvl="1" indent="-267239" algn="just">
              <a:lnSpc>
                <a:spcPts val="3416"/>
              </a:lnSpc>
              <a:buFont typeface="Arial"/>
              <a:buChar char="•"/>
            </a:pPr>
            <a:r>
              <a:rPr lang="en-US" sz="2475" spc="242">
                <a:solidFill>
                  <a:srgbClr val="231F20"/>
                </a:solidFill>
                <a:latin typeface="Inter"/>
              </a:rPr>
              <a:t>Border controls, movement restrictions and quarantine measures imposed at the height of the Covid-19 pandemic led to a significant drop in economic activities.</a:t>
            </a:r>
          </a:p>
          <a:p>
            <a:pPr algn="just">
              <a:lnSpc>
                <a:spcPts val="3416"/>
              </a:lnSpc>
            </a:pPr>
            <a:endParaRPr lang="en-US" sz="2475" spc="242">
              <a:solidFill>
                <a:srgbClr val="231F20"/>
              </a:solidFill>
              <a:latin typeface="Inter"/>
            </a:endParaRPr>
          </a:p>
          <a:p>
            <a:pPr marL="534477" lvl="1" indent="-267239" algn="just">
              <a:lnSpc>
                <a:spcPts val="3416"/>
              </a:lnSpc>
              <a:buFont typeface="Arial"/>
              <a:buChar char="•"/>
            </a:pPr>
            <a:r>
              <a:rPr lang="en-US" sz="2475" spc="242">
                <a:solidFill>
                  <a:srgbClr val="231F20"/>
                </a:solidFill>
                <a:latin typeface="Inter"/>
              </a:rPr>
              <a:t>Global supply chains were severely disrupted during this time due to logistic bottlenecks.</a:t>
            </a:r>
          </a:p>
          <a:p>
            <a:pPr algn="just">
              <a:lnSpc>
                <a:spcPts val="3416"/>
              </a:lnSpc>
            </a:pPr>
            <a:endParaRPr lang="en-US" sz="2475" spc="242">
              <a:solidFill>
                <a:srgbClr val="231F20"/>
              </a:solidFill>
              <a:latin typeface="Inter"/>
            </a:endParaRPr>
          </a:p>
          <a:p>
            <a:pPr algn="just">
              <a:lnSpc>
                <a:spcPts val="3416"/>
              </a:lnSpc>
            </a:pPr>
            <a:endParaRPr lang="en-US" sz="2475" spc="242">
              <a:solidFill>
                <a:srgbClr val="231F20"/>
              </a:solidFill>
              <a:latin typeface="Inter"/>
            </a:endParaRPr>
          </a:p>
        </p:txBody>
      </p:sp>
      <p:sp>
        <p:nvSpPr>
          <p:cNvPr id="5" name="Freeform 5"/>
          <p:cNvSpPr/>
          <p:nvPr/>
        </p:nvSpPr>
        <p:spPr>
          <a:xfrm rot="-3475722">
            <a:off x="13451022" y="6379252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13789958" y="-1034037"/>
            <a:ext cx="3701223" cy="4125474"/>
          </a:xfrm>
          <a:custGeom>
            <a:avLst/>
            <a:gdLst/>
            <a:ahLst/>
            <a:cxnLst/>
            <a:rect l="l" t="t" r="r" b="b"/>
            <a:pathLst>
              <a:path w="3701223" h="4125474">
                <a:moveTo>
                  <a:pt x="0" y="0"/>
                </a:moveTo>
                <a:lnTo>
                  <a:pt x="3701223" y="0"/>
                </a:lnTo>
                <a:lnTo>
                  <a:pt x="3701223" y="4125474"/>
                </a:lnTo>
                <a:lnTo>
                  <a:pt x="0" y="4125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1836784">
            <a:off x="-1904912" y="7963667"/>
            <a:ext cx="4862393" cy="4114800"/>
          </a:xfrm>
          <a:custGeom>
            <a:avLst/>
            <a:gdLst/>
            <a:ahLst/>
            <a:cxnLst/>
            <a:rect l="l" t="t" r="r" b="b"/>
            <a:pathLst>
              <a:path w="4862393" h="4114800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8256" y="1547848"/>
            <a:ext cx="12475100" cy="1047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1"/>
              </a:lnSpc>
            </a:pPr>
            <a:r>
              <a:rPr lang="en-US" sz="6247" spc="331" dirty="0">
                <a:solidFill>
                  <a:srgbClr val="5F021F"/>
                </a:solidFill>
                <a:latin typeface="Oswald Bold"/>
              </a:rPr>
              <a:t>ECONOMIC DEVELOPMENT GAP</a:t>
            </a:r>
          </a:p>
        </p:txBody>
      </p:sp>
      <p:sp>
        <p:nvSpPr>
          <p:cNvPr id="3" name="Freeform 3"/>
          <p:cNvSpPr/>
          <p:nvPr/>
        </p:nvSpPr>
        <p:spPr>
          <a:xfrm rot="-4176364">
            <a:off x="-4834801" y="-5163609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7" y="0"/>
                </a:lnTo>
                <a:lnTo>
                  <a:pt x="7616557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 rot="-3475722">
            <a:off x="14479722" y="763988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5" name="Freeform 5"/>
          <p:cNvSpPr/>
          <p:nvPr/>
        </p:nvSpPr>
        <p:spPr>
          <a:xfrm>
            <a:off x="10386348" y="3298597"/>
            <a:ext cx="5785748" cy="6381571"/>
          </a:xfrm>
          <a:custGeom>
            <a:avLst/>
            <a:gdLst/>
            <a:ahLst/>
            <a:cxnLst/>
            <a:rect l="l" t="t" r="r" b="b"/>
            <a:pathLst>
              <a:path w="5785748" h="6381571">
                <a:moveTo>
                  <a:pt x="0" y="0"/>
                </a:moveTo>
                <a:lnTo>
                  <a:pt x="5785748" y="0"/>
                </a:lnTo>
                <a:lnTo>
                  <a:pt x="5785748" y="6381571"/>
                </a:lnTo>
                <a:lnTo>
                  <a:pt x="0" y="6381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>
            <a:off x="1398256" y="2777083"/>
            <a:ext cx="7950449" cy="6903085"/>
          </a:xfrm>
          <a:custGeom>
            <a:avLst/>
            <a:gdLst/>
            <a:ahLst/>
            <a:cxnLst/>
            <a:rect l="l" t="t" r="r" b="b"/>
            <a:pathLst>
              <a:path w="7950449" h="6903085">
                <a:moveTo>
                  <a:pt x="0" y="0"/>
                </a:moveTo>
                <a:lnTo>
                  <a:pt x="7950449" y="0"/>
                </a:lnTo>
                <a:lnTo>
                  <a:pt x="7950449" y="6903085"/>
                </a:lnTo>
                <a:lnTo>
                  <a:pt x="0" y="69030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13989101" y="-1087634"/>
            <a:ext cx="3701223" cy="4125474"/>
          </a:xfrm>
          <a:custGeom>
            <a:avLst/>
            <a:gdLst/>
            <a:ahLst/>
            <a:cxnLst/>
            <a:rect l="l" t="t" r="r" b="b"/>
            <a:pathLst>
              <a:path w="3701223" h="4125474">
                <a:moveTo>
                  <a:pt x="0" y="0"/>
                </a:moveTo>
                <a:lnTo>
                  <a:pt x="3701224" y="0"/>
                </a:lnTo>
                <a:lnTo>
                  <a:pt x="3701224" y="4125474"/>
                </a:lnTo>
                <a:lnTo>
                  <a:pt x="0" y="4125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TextBox 8"/>
          <p:cNvSpPr txBox="1"/>
          <p:nvPr/>
        </p:nvSpPr>
        <p:spPr>
          <a:xfrm>
            <a:off x="1028700" y="9912350"/>
            <a:ext cx="7566842" cy="25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94"/>
              </a:lnSpc>
            </a:pPr>
            <a:r>
              <a:rPr lang="en-US" sz="1517" spc="148">
                <a:solidFill>
                  <a:srgbClr val="231F20"/>
                </a:solidFill>
                <a:latin typeface="Inter"/>
              </a:rPr>
              <a:t>Source: ASEAN Statistical Yearbook (2022)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38960" y="8330565"/>
            <a:ext cx="13084395" cy="92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10"/>
              </a:lnSpc>
            </a:pPr>
            <a:r>
              <a:rPr lang="en-US" sz="5700" spc="171">
                <a:solidFill>
                  <a:srgbClr val="5F021F"/>
                </a:solidFill>
                <a:latin typeface="Inter Bold"/>
              </a:rPr>
              <a:t>CHALLENGES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-303526"/>
            <a:ext cx="18966342" cy="8132903"/>
          </a:xfrm>
          <a:prstGeom prst="rect">
            <a:avLst/>
          </a:prstGeom>
          <a:solidFill>
            <a:srgbClr val="E4DEDE">
              <a:alpha val="34902"/>
            </a:srgbClr>
          </a:solidFill>
        </p:spPr>
        <p:txBody>
          <a:bodyPr/>
          <a:lstStyle/>
          <a:p>
            <a:endParaRPr lang="en-SG"/>
          </a:p>
        </p:txBody>
      </p:sp>
      <p:grpSp>
        <p:nvGrpSpPr>
          <p:cNvPr id="4" name="Group 4"/>
          <p:cNvGrpSpPr/>
          <p:nvPr/>
        </p:nvGrpSpPr>
        <p:grpSpPr>
          <a:xfrm>
            <a:off x="1028700" y="565722"/>
            <a:ext cx="6820772" cy="2782630"/>
            <a:chOff x="0" y="0"/>
            <a:chExt cx="9094363" cy="3710174"/>
          </a:xfrm>
        </p:grpSpPr>
        <p:sp>
          <p:nvSpPr>
            <p:cNvPr id="5" name="TextBox 5"/>
            <p:cNvSpPr txBox="1"/>
            <p:nvPr/>
          </p:nvSpPr>
          <p:spPr>
            <a:xfrm>
              <a:off x="861408" y="0"/>
              <a:ext cx="8232955" cy="631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9"/>
                </a:lnSpc>
              </a:pPr>
              <a:r>
                <a:rPr lang="en-US" sz="3132" spc="313">
                  <a:solidFill>
                    <a:srgbClr val="5F021F"/>
                  </a:solidFill>
                  <a:latin typeface="Clear Sans"/>
                </a:rPr>
                <a:t>EMERGING CHALLENGES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61408" y="722536"/>
              <a:ext cx="8232955" cy="29876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3"/>
                </a:lnSpc>
              </a:pPr>
              <a:r>
                <a:rPr lang="en-US" sz="2395" spc="119">
                  <a:solidFill>
                    <a:srgbClr val="231F20"/>
                  </a:solidFill>
                  <a:latin typeface="Clear Sans"/>
                </a:rPr>
                <a:t>such as digital transformation, accelerated AI adoption, climate change, job reskilling are not captured in the current AEC Blueprint </a:t>
              </a:r>
            </a:p>
            <a:p>
              <a:pPr>
                <a:lnSpc>
                  <a:spcPts val="3593"/>
                </a:lnSpc>
              </a:pPr>
              <a:endParaRPr lang="en-US" sz="2395" spc="119">
                <a:solidFill>
                  <a:srgbClr val="231F20"/>
                </a:solidFill>
                <a:latin typeface="Clear San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171116"/>
              <a:ext cx="289708" cy="289708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D4A46"/>
              </a:solidFill>
            </p:spPr>
            <p:txBody>
              <a:bodyPr/>
              <a:lstStyle/>
              <a:p>
                <a:endParaRPr lang="en-SG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1028700" y="3585329"/>
            <a:ext cx="6820772" cy="1413429"/>
            <a:chOff x="0" y="0"/>
            <a:chExt cx="9094363" cy="1884572"/>
          </a:xfrm>
        </p:grpSpPr>
        <p:sp>
          <p:nvSpPr>
            <p:cNvPr id="10" name="TextBox 10"/>
            <p:cNvSpPr txBox="1"/>
            <p:nvPr/>
          </p:nvSpPr>
          <p:spPr>
            <a:xfrm>
              <a:off x="861408" y="0"/>
              <a:ext cx="8232955" cy="631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9"/>
                </a:lnSpc>
              </a:pPr>
              <a:r>
                <a:rPr lang="en-US" sz="3132" spc="313">
                  <a:solidFill>
                    <a:srgbClr val="5F021F"/>
                  </a:solidFill>
                  <a:latin typeface="Clear Sans"/>
                </a:rPr>
                <a:t>ACUTE SHORTAGES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61408" y="722536"/>
              <a:ext cx="8232955" cy="1162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3"/>
                </a:lnSpc>
              </a:pPr>
              <a:r>
                <a:rPr lang="en-US" sz="2395" spc="119">
                  <a:solidFill>
                    <a:srgbClr val="231F20"/>
                  </a:solidFill>
                  <a:latin typeface="Clear Sans"/>
                </a:rPr>
                <a:t>in skilled labour shortage, MRAs have been slow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171116"/>
              <a:ext cx="289708" cy="289708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D4A46"/>
              </a:solidFill>
            </p:spPr>
            <p:txBody>
              <a:bodyPr/>
              <a:lstStyle/>
              <a:p>
                <a:endParaRPr lang="en-SG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1028700" y="5680494"/>
            <a:ext cx="6820772" cy="1869829"/>
            <a:chOff x="0" y="0"/>
            <a:chExt cx="9094363" cy="2493106"/>
          </a:xfrm>
        </p:grpSpPr>
        <p:sp>
          <p:nvSpPr>
            <p:cNvPr id="15" name="TextBox 15"/>
            <p:cNvSpPr txBox="1"/>
            <p:nvPr/>
          </p:nvSpPr>
          <p:spPr>
            <a:xfrm>
              <a:off x="861408" y="0"/>
              <a:ext cx="8232955" cy="631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9"/>
                </a:lnSpc>
              </a:pPr>
              <a:r>
                <a:rPr lang="en-US" sz="3132" spc="313">
                  <a:solidFill>
                    <a:srgbClr val="5F021F"/>
                  </a:solidFill>
                  <a:latin typeface="Clear Sans"/>
                </a:rPr>
                <a:t>WIDE ECONOMIC DIVIDE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1408" y="722536"/>
              <a:ext cx="8232955" cy="1770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3"/>
                </a:lnSpc>
              </a:pPr>
              <a:r>
                <a:rPr lang="en-US" sz="2395" spc="119">
                  <a:solidFill>
                    <a:srgbClr val="231F20"/>
                  </a:solidFill>
                  <a:latin typeface="Clear Sans"/>
                </a:rPr>
                <a:t>in ASEAN continue to persist - </a:t>
              </a:r>
            </a:p>
            <a:p>
              <a:pPr>
                <a:lnSpc>
                  <a:spcPts val="3593"/>
                </a:lnSpc>
              </a:pPr>
              <a:r>
                <a:rPr lang="en-US" sz="2395" spc="119">
                  <a:solidFill>
                    <a:srgbClr val="231F20"/>
                  </a:solidFill>
                  <a:latin typeface="Clear Sans"/>
                </a:rPr>
                <a:t>initiatives such as the IAI to narrow </a:t>
              </a:r>
            </a:p>
            <a:p>
              <a:pPr>
                <a:lnSpc>
                  <a:spcPts val="3593"/>
                </a:lnSpc>
              </a:pPr>
              <a:r>
                <a:rPr lang="en-US" sz="2395" spc="119">
                  <a:solidFill>
                    <a:srgbClr val="231F20"/>
                  </a:solidFill>
                  <a:latin typeface="Clear Sans"/>
                </a:rPr>
                <a:t>the development gap not effective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171116"/>
              <a:ext cx="289708" cy="289708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D4A46"/>
              </a:solidFill>
            </p:spPr>
            <p:txBody>
              <a:bodyPr/>
              <a:lstStyle/>
              <a:p>
                <a:endParaRPr lang="en-SG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8394655" y="1954056"/>
            <a:ext cx="6829882" cy="4661353"/>
            <a:chOff x="0" y="0"/>
            <a:chExt cx="9106509" cy="6215137"/>
          </a:xfrm>
        </p:grpSpPr>
        <p:sp>
          <p:nvSpPr>
            <p:cNvPr id="20" name="TextBox 20"/>
            <p:cNvSpPr txBox="1"/>
            <p:nvPr/>
          </p:nvSpPr>
          <p:spPr>
            <a:xfrm>
              <a:off x="873349" y="0"/>
              <a:ext cx="8233160" cy="1263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9"/>
                </a:lnSpc>
              </a:pPr>
              <a:r>
                <a:rPr lang="en-US" sz="3133" spc="313">
                  <a:solidFill>
                    <a:srgbClr val="5F021F"/>
                  </a:solidFill>
                  <a:latin typeface="Clear Sans"/>
                </a:rPr>
                <a:t>RISING TRADE PROTECTIONISM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73349" y="1197234"/>
              <a:ext cx="8233160" cy="177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3"/>
                </a:lnSpc>
              </a:pPr>
              <a:r>
                <a:rPr lang="en-US" sz="2395" spc="119">
                  <a:solidFill>
                    <a:srgbClr val="231F20"/>
                  </a:solidFill>
                  <a:latin typeface="Clear Sans"/>
                </a:rPr>
                <a:t>There is a need for a workable</a:t>
              </a:r>
            </a:p>
            <a:p>
              <a:pPr>
                <a:lnSpc>
                  <a:spcPts val="3593"/>
                </a:lnSpc>
              </a:pPr>
              <a:r>
                <a:rPr lang="en-US" sz="2395" spc="119">
                  <a:solidFill>
                    <a:srgbClr val="231F20"/>
                  </a:solidFill>
                  <a:latin typeface="Clear Sans"/>
                </a:rPr>
                <a:t>ASEAN DSM to handle trade disputes</a:t>
              </a:r>
            </a:p>
            <a:p>
              <a:pPr>
                <a:lnSpc>
                  <a:spcPts val="3593"/>
                </a:lnSpc>
              </a:pPr>
              <a:endParaRPr lang="en-US" sz="2395" spc="119">
                <a:solidFill>
                  <a:srgbClr val="231F20"/>
                </a:solidFill>
                <a:latin typeface="Clear Sans"/>
              </a:endParaRP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0" y="171344"/>
              <a:ext cx="290095" cy="2900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D4A46"/>
              </a:solidFill>
            </p:spPr>
            <p:txBody>
              <a:bodyPr/>
              <a:lstStyle/>
              <a:p>
                <a:endParaRPr lang="en-SG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861429" y="3721969"/>
              <a:ext cx="8233160" cy="631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9"/>
                </a:lnSpc>
              </a:pPr>
              <a:r>
                <a:rPr lang="en-US" sz="3133" spc="313">
                  <a:solidFill>
                    <a:srgbClr val="5F021F"/>
                  </a:solidFill>
                  <a:latin typeface="Clear Sans"/>
                </a:rPr>
                <a:t>ASEAN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61429" y="4444525"/>
              <a:ext cx="8233160" cy="177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3"/>
                </a:lnSpc>
              </a:pPr>
              <a:r>
                <a:rPr lang="en-US" sz="2395" spc="119">
                  <a:solidFill>
                    <a:srgbClr val="231F20"/>
                  </a:solidFill>
                  <a:latin typeface="Clear Sans"/>
                </a:rPr>
                <a:t>ASEAN Secretariat needs to be strengthened, institutional reforms</a:t>
              </a:r>
            </a:p>
            <a:p>
              <a:pPr>
                <a:lnSpc>
                  <a:spcPts val="3593"/>
                </a:lnSpc>
              </a:pPr>
              <a:endParaRPr lang="en-US" sz="2395" spc="119">
                <a:solidFill>
                  <a:srgbClr val="231F20"/>
                </a:solidFill>
                <a:latin typeface="Clear Sans"/>
              </a:endParaRPr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0" y="3893089"/>
              <a:ext cx="289715" cy="289715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D4A46"/>
              </a:solidFill>
            </p:spPr>
            <p:txBody>
              <a:bodyPr/>
              <a:lstStyle/>
              <a:p>
                <a:endParaRPr lang="en-SG"/>
              </a:p>
            </p:txBody>
          </p:sp>
        </p:grpSp>
      </p:grpSp>
      <p:sp>
        <p:nvSpPr>
          <p:cNvPr id="28" name="Freeform 28"/>
          <p:cNvSpPr/>
          <p:nvPr/>
        </p:nvSpPr>
        <p:spPr>
          <a:xfrm rot="-3475722">
            <a:off x="15798231" y="217645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7" y="0"/>
                </a:lnTo>
                <a:lnTo>
                  <a:pt x="7616557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9" name="Freeform 29"/>
          <p:cNvSpPr/>
          <p:nvPr/>
        </p:nvSpPr>
        <p:spPr>
          <a:xfrm rot="2149652">
            <a:off x="-5244394" y="4616634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0" name="Freeform 30"/>
          <p:cNvSpPr/>
          <p:nvPr/>
        </p:nvSpPr>
        <p:spPr>
          <a:xfrm>
            <a:off x="13558077" y="-1034037"/>
            <a:ext cx="3701223" cy="4125474"/>
          </a:xfrm>
          <a:custGeom>
            <a:avLst/>
            <a:gdLst/>
            <a:ahLst/>
            <a:cxnLst/>
            <a:rect l="l" t="t" r="r" b="b"/>
            <a:pathLst>
              <a:path w="3701223" h="4125474">
                <a:moveTo>
                  <a:pt x="0" y="0"/>
                </a:moveTo>
                <a:lnTo>
                  <a:pt x="3701223" y="0"/>
                </a:lnTo>
                <a:lnTo>
                  <a:pt x="3701223" y="4125474"/>
                </a:lnTo>
                <a:lnTo>
                  <a:pt x="0" y="4125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020002" y="-3086100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5370048" y="0"/>
                </a:moveTo>
                <a:lnTo>
                  <a:pt x="0" y="0"/>
                </a:lnTo>
                <a:lnTo>
                  <a:pt x="0" y="4114800"/>
                </a:lnTo>
                <a:lnTo>
                  <a:pt x="5370048" y="4114800"/>
                </a:lnTo>
                <a:lnTo>
                  <a:pt x="53700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11705026" y="1960501"/>
            <a:ext cx="8823861" cy="7716867"/>
          </a:xfrm>
          <a:custGeom>
            <a:avLst/>
            <a:gdLst/>
            <a:ahLst/>
            <a:cxnLst/>
            <a:rect l="l" t="t" r="r" b="b"/>
            <a:pathLst>
              <a:path w="8823861" h="7716867">
                <a:moveTo>
                  <a:pt x="0" y="0"/>
                </a:moveTo>
                <a:lnTo>
                  <a:pt x="8823861" y="0"/>
                </a:lnTo>
                <a:lnTo>
                  <a:pt x="8823861" y="7716867"/>
                </a:lnTo>
                <a:lnTo>
                  <a:pt x="0" y="7716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TextBox 4"/>
          <p:cNvSpPr txBox="1"/>
          <p:nvPr/>
        </p:nvSpPr>
        <p:spPr>
          <a:xfrm>
            <a:off x="1175773" y="2064492"/>
            <a:ext cx="12502885" cy="800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1934" lvl="1" indent="-260967" algn="just">
              <a:lnSpc>
                <a:spcPts val="3336"/>
              </a:lnSpc>
              <a:buFont typeface="Arial"/>
              <a:buChar char="•"/>
            </a:pPr>
            <a:r>
              <a:rPr lang="en-US" sz="2417" spc="236" dirty="0">
                <a:solidFill>
                  <a:srgbClr val="231F20"/>
                </a:solidFill>
                <a:latin typeface="Inter"/>
              </a:rPr>
              <a:t>EU-style common market not realistic by 2025</a:t>
            </a:r>
          </a:p>
          <a:p>
            <a:pPr algn="just">
              <a:lnSpc>
                <a:spcPts val="3336"/>
              </a:lnSpc>
            </a:pPr>
            <a:endParaRPr lang="en-US" sz="2417" spc="236" dirty="0">
              <a:solidFill>
                <a:srgbClr val="231F20"/>
              </a:solidFill>
              <a:latin typeface="Inter"/>
            </a:endParaRPr>
          </a:p>
          <a:p>
            <a:pPr marL="521934" lvl="1" indent="-260967" algn="just">
              <a:lnSpc>
                <a:spcPts val="3336"/>
              </a:lnSpc>
              <a:buFont typeface="Arial"/>
              <a:buChar char="•"/>
            </a:pPr>
            <a:r>
              <a:rPr lang="en-US" sz="2417" spc="236" dirty="0">
                <a:solidFill>
                  <a:srgbClr val="231F20"/>
                </a:solidFill>
                <a:latin typeface="Inter"/>
              </a:rPr>
              <a:t>ASEAN free trade area that’s plugged into global value chains more likely </a:t>
            </a:r>
          </a:p>
          <a:p>
            <a:pPr algn="just">
              <a:lnSpc>
                <a:spcPts val="3336"/>
              </a:lnSpc>
            </a:pPr>
            <a:endParaRPr lang="en-US" sz="2417" spc="236" dirty="0">
              <a:solidFill>
                <a:srgbClr val="231F20"/>
              </a:solidFill>
              <a:latin typeface="Inter"/>
            </a:endParaRPr>
          </a:p>
          <a:p>
            <a:pPr marL="521934" lvl="1" indent="-260967" algn="just">
              <a:lnSpc>
                <a:spcPts val="3336"/>
              </a:lnSpc>
              <a:buFont typeface="Arial"/>
              <a:buChar char="•"/>
            </a:pPr>
            <a:r>
              <a:rPr lang="en-US" sz="2417" spc="236" dirty="0">
                <a:solidFill>
                  <a:srgbClr val="231F20"/>
                </a:solidFill>
                <a:latin typeface="Inter"/>
              </a:rPr>
              <a:t>More frequent reviews of the AEC Blueprint to fine-tune goals and add new initiatives </a:t>
            </a:r>
          </a:p>
          <a:p>
            <a:pPr algn="just">
              <a:lnSpc>
                <a:spcPts val="3336"/>
              </a:lnSpc>
            </a:pPr>
            <a:endParaRPr lang="en-US" sz="2417" spc="236" dirty="0">
              <a:solidFill>
                <a:srgbClr val="231F20"/>
              </a:solidFill>
              <a:latin typeface="Inter"/>
            </a:endParaRPr>
          </a:p>
          <a:p>
            <a:pPr marL="521934" lvl="1" indent="-260967" algn="just">
              <a:lnSpc>
                <a:spcPts val="3336"/>
              </a:lnSpc>
              <a:buFont typeface="Arial"/>
              <a:buChar char="•"/>
            </a:pPr>
            <a:r>
              <a:rPr lang="en-US" sz="2417" spc="236" dirty="0">
                <a:solidFill>
                  <a:srgbClr val="231F20"/>
                </a:solidFill>
                <a:latin typeface="Inter"/>
              </a:rPr>
              <a:t>Economic landscape has changed dramatically, more uncertainties and downside risks as the global economy slows down</a:t>
            </a:r>
          </a:p>
          <a:p>
            <a:pPr algn="just">
              <a:lnSpc>
                <a:spcPts val="3336"/>
              </a:lnSpc>
            </a:pPr>
            <a:endParaRPr lang="en-US" sz="2417" spc="236" dirty="0">
              <a:solidFill>
                <a:srgbClr val="231F20"/>
              </a:solidFill>
              <a:latin typeface="Inter"/>
            </a:endParaRPr>
          </a:p>
          <a:p>
            <a:pPr marL="521934" lvl="1" indent="-260967" algn="just">
              <a:lnSpc>
                <a:spcPts val="3336"/>
              </a:lnSpc>
              <a:buFont typeface="Arial"/>
              <a:buChar char="•"/>
            </a:pPr>
            <a:r>
              <a:rPr lang="en-US" sz="2417" spc="236" dirty="0">
                <a:solidFill>
                  <a:srgbClr val="231F20"/>
                </a:solidFill>
                <a:latin typeface="Inter"/>
              </a:rPr>
              <a:t>Economic convergence among ASEAN members needs to be take more seriously </a:t>
            </a:r>
          </a:p>
          <a:p>
            <a:pPr algn="just">
              <a:lnSpc>
                <a:spcPts val="3336"/>
              </a:lnSpc>
            </a:pPr>
            <a:endParaRPr lang="en-US" sz="2417" spc="236" dirty="0">
              <a:solidFill>
                <a:srgbClr val="231F20"/>
              </a:solidFill>
              <a:latin typeface="Inter"/>
            </a:endParaRPr>
          </a:p>
          <a:p>
            <a:pPr marL="521934" lvl="1" indent="-260967" algn="just">
              <a:lnSpc>
                <a:spcPts val="3336"/>
              </a:lnSpc>
              <a:buFont typeface="Arial"/>
              <a:buChar char="•"/>
            </a:pPr>
            <a:r>
              <a:rPr lang="en-US" sz="2417" spc="236" dirty="0">
                <a:solidFill>
                  <a:srgbClr val="231F20"/>
                </a:solidFill>
                <a:latin typeface="Inter"/>
              </a:rPr>
              <a:t>ASEAN needs to be better prepared for challenges ahead and future external shocks</a:t>
            </a:r>
          </a:p>
          <a:p>
            <a:pPr algn="just">
              <a:lnSpc>
                <a:spcPts val="3336"/>
              </a:lnSpc>
            </a:pPr>
            <a:endParaRPr lang="en-US" sz="2417" spc="236" dirty="0">
              <a:solidFill>
                <a:srgbClr val="231F20"/>
              </a:solidFill>
              <a:latin typeface="Inter"/>
            </a:endParaRPr>
          </a:p>
          <a:p>
            <a:pPr marL="521934" lvl="1" indent="-260967" algn="just">
              <a:lnSpc>
                <a:spcPts val="3336"/>
              </a:lnSpc>
              <a:buFont typeface="Arial"/>
              <a:buChar char="•"/>
            </a:pPr>
            <a:r>
              <a:rPr lang="en-US" sz="2417" spc="236" dirty="0">
                <a:solidFill>
                  <a:srgbClr val="231F20"/>
                </a:solidFill>
                <a:latin typeface="Inter"/>
              </a:rPr>
              <a:t>The AEC project will otherwise fail if it’s business as usual</a:t>
            </a:r>
          </a:p>
          <a:p>
            <a:pPr algn="just">
              <a:lnSpc>
                <a:spcPts val="3336"/>
              </a:lnSpc>
            </a:pPr>
            <a:endParaRPr lang="en-US" sz="2417" spc="236" dirty="0">
              <a:solidFill>
                <a:srgbClr val="231F20"/>
              </a:solidFill>
              <a:latin typeface="Inter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58077" y="-1231007"/>
            <a:ext cx="3701223" cy="4125474"/>
          </a:xfrm>
          <a:custGeom>
            <a:avLst/>
            <a:gdLst/>
            <a:ahLst/>
            <a:cxnLst/>
            <a:rect l="l" t="t" r="r" b="b"/>
            <a:pathLst>
              <a:path w="3701223" h="4125474">
                <a:moveTo>
                  <a:pt x="0" y="0"/>
                </a:moveTo>
                <a:lnTo>
                  <a:pt x="3701223" y="0"/>
                </a:lnTo>
                <a:lnTo>
                  <a:pt x="3701223" y="4125474"/>
                </a:lnTo>
                <a:lnTo>
                  <a:pt x="0" y="4125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/>
          <p:cNvSpPr/>
          <p:nvPr/>
        </p:nvSpPr>
        <p:spPr>
          <a:xfrm rot="-10800000">
            <a:off x="-3927168" y="5427262"/>
            <a:ext cx="5369876" cy="4859738"/>
          </a:xfrm>
          <a:custGeom>
            <a:avLst/>
            <a:gdLst/>
            <a:ahLst/>
            <a:cxnLst/>
            <a:rect l="l" t="t" r="r" b="b"/>
            <a:pathLst>
              <a:path w="5369876" h="4859738">
                <a:moveTo>
                  <a:pt x="0" y="0"/>
                </a:moveTo>
                <a:lnTo>
                  <a:pt x="5369876" y="0"/>
                </a:lnTo>
                <a:lnTo>
                  <a:pt x="5369876" y="4859738"/>
                </a:lnTo>
                <a:lnTo>
                  <a:pt x="0" y="48597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TextBox 7"/>
          <p:cNvSpPr txBox="1"/>
          <p:nvPr/>
        </p:nvSpPr>
        <p:spPr>
          <a:xfrm>
            <a:off x="1175773" y="1066800"/>
            <a:ext cx="10529253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spc="590">
                <a:solidFill>
                  <a:srgbClr val="5F021F"/>
                </a:solidFill>
                <a:latin typeface="Inter Ultra-Bold"/>
              </a:rPr>
              <a:t>AEC BY 2025 AND BEYOND</a:t>
            </a:r>
          </a:p>
        </p:txBody>
      </p:sp>
      <p:sp>
        <p:nvSpPr>
          <p:cNvPr id="8" name="Freeform 8"/>
          <p:cNvSpPr/>
          <p:nvPr/>
        </p:nvSpPr>
        <p:spPr>
          <a:xfrm rot="-10800000">
            <a:off x="16804346" y="8750400"/>
            <a:ext cx="5369876" cy="4859738"/>
          </a:xfrm>
          <a:custGeom>
            <a:avLst/>
            <a:gdLst/>
            <a:ahLst/>
            <a:cxnLst/>
            <a:rect l="l" t="t" r="r" b="b"/>
            <a:pathLst>
              <a:path w="5369876" h="4859738">
                <a:moveTo>
                  <a:pt x="0" y="0"/>
                </a:moveTo>
                <a:lnTo>
                  <a:pt x="5369876" y="0"/>
                </a:lnTo>
                <a:lnTo>
                  <a:pt x="5369876" y="4859738"/>
                </a:lnTo>
                <a:lnTo>
                  <a:pt x="0" y="48597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537</Words>
  <Application>Microsoft Macintosh PowerPoint</Application>
  <PresentationFormat>Custom</PresentationFormat>
  <Paragraphs>76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Calibri</vt:lpstr>
      <vt:lpstr>Oswald Bold</vt:lpstr>
      <vt:lpstr>Montserrat Ultra-Bold</vt:lpstr>
      <vt:lpstr>Inter</vt:lpstr>
      <vt:lpstr>Montserrat Medium</vt:lpstr>
      <vt:lpstr>Montserrat</vt:lpstr>
      <vt:lpstr>Clear Sans</vt:lpstr>
      <vt:lpstr>Arial</vt:lpstr>
      <vt:lpstr>Inter Ultra-Bold</vt:lpstr>
      <vt:lpstr>Inter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IN realising THE ECONOMIC COMMUNITY(aec) BY 2025</dc:title>
  <dc:creator>Mae Chow</dc:creator>
  <cp:lastModifiedBy>Mae Chow</cp:lastModifiedBy>
  <cp:revision>5</cp:revision>
  <dcterms:created xsi:type="dcterms:W3CDTF">2006-08-16T00:00:00Z</dcterms:created>
  <dcterms:modified xsi:type="dcterms:W3CDTF">2023-07-20T02:52:35Z</dcterms:modified>
  <dc:identifier>DAFo98npzZk</dc:identifier>
</cp:coreProperties>
</file>