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713" r:id="rId5"/>
  </p:sldMasterIdLst>
  <p:notesMasterIdLst>
    <p:notesMasterId r:id="rId26"/>
  </p:notesMasterIdLst>
  <p:sldIdLst>
    <p:sldId id="274" r:id="rId6"/>
    <p:sldId id="363" r:id="rId7"/>
    <p:sldId id="361" r:id="rId8"/>
    <p:sldId id="362" r:id="rId9"/>
    <p:sldId id="312" r:id="rId10"/>
    <p:sldId id="366" r:id="rId11"/>
    <p:sldId id="348" r:id="rId12"/>
    <p:sldId id="376" r:id="rId13"/>
    <p:sldId id="374" r:id="rId14"/>
    <p:sldId id="377" r:id="rId15"/>
    <p:sldId id="372" r:id="rId16"/>
    <p:sldId id="367" r:id="rId17"/>
    <p:sldId id="321" r:id="rId18"/>
    <p:sldId id="323" r:id="rId19"/>
    <p:sldId id="324" r:id="rId20"/>
    <p:sldId id="325" r:id="rId21"/>
    <p:sldId id="322" r:id="rId22"/>
    <p:sldId id="326" r:id="rId23"/>
    <p:sldId id="327" r:id="rId24"/>
    <p:sldId id="31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E"/>
    <a:srgbClr val="72BF43"/>
    <a:srgbClr val="71BF5E"/>
    <a:srgbClr val="002F6E"/>
    <a:srgbClr val="00B2EC"/>
    <a:srgbClr val="235694"/>
    <a:srgbClr val="7F7F7F"/>
    <a:srgbClr val="71BF53"/>
    <a:srgbClr val="134F77"/>
    <a:srgbClr val="D9E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6106" autoAdjust="0"/>
  </p:normalViewPr>
  <p:slideViewPr>
    <p:cSldViewPr snapToGrid="0" snapToObjects="1">
      <p:cViewPr varScale="1">
        <p:scale>
          <a:sx n="89" d="100"/>
          <a:sy n="89" d="100"/>
        </p:scale>
        <p:origin x="176" y="6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387F6-9EBA-4DBA-87B5-71CD22D32174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SG"/>
        </a:p>
      </dgm:t>
    </dgm:pt>
    <dgm:pt modelId="{063A1589-8603-4DEA-891B-7F97C160E8AD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MY" sz="1900" b="1" i="0" dirty="0">
              <a:solidFill>
                <a:schemeClr val="tx1"/>
              </a:solidFill>
              <a:effectLst/>
              <a:latin typeface="+mn-lt"/>
              <a:cs typeface="Helvetica" panose="020B0604020202020204" pitchFamily="34" charset="0"/>
            </a:rPr>
            <a:t>Resolved to reduce the energy use needed for economic output to 25 percent of 2005 levels by 2030</a:t>
          </a:r>
          <a:endParaRPr lang="en-SG" sz="1900" b="1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gm:t>
    </dgm:pt>
    <dgm:pt modelId="{0057B176-C366-41E9-A4FC-8DE0753E7112}" type="parTrans" cxnId="{AE7F8975-CB59-4103-920D-3A0B78BED6D9}">
      <dgm:prSet/>
      <dgm:spPr/>
      <dgm:t>
        <a:bodyPr/>
        <a:lstStyle/>
        <a:p>
          <a:pPr>
            <a:lnSpc>
              <a:spcPct val="150000"/>
            </a:lnSpc>
          </a:pPr>
          <a:endParaRPr lang="en-SG" b="0">
            <a:solidFill>
              <a:schemeClr val="bg1"/>
            </a:solidFill>
          </a:endParaRPr>
        </a:p>
      </dgm:t>
    </dgm:pt>
    <dgm:pt modelId="{BB126377-7101-46C6-823F-B738662C53DE}" type="sibTrans" cxnId="{AE7F8975-CB59-4103-920D-3A0B78BED6D9}">
      <dgm:prSet/>
      <dgm:spPr/>
      <dgm:t>
        <a:bodyPr/>
        <a:lstStyle/>
        <a:p>
          <a:pPr>
            <a:lnSpc>
              <a:spcPct val="150000"/>
            </a:lnSpc>
          </a:pPr>
          <a:endParaRPr lang="en-SG" b="0">
            <a:solidFill>
              <a:schemeClr val="bg1"/>
            </a:solidFill>
          </a:endParaRPr>
        </a:p>
      </dgm:t>
    </dgm:pt>
    <dgm:pt modelId="{F363E205-2DE8-44B4-A9F8-6D26462F24E3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900" b="1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Discussions on fossil fuel subsidy reform; voluntary reporting mechanism framework; peer review methodology guidelines. Supported WTO efforts.</a:t>
          </a:r>
          <a:endParaRPr lang="en-SG" sz="1900" b="1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gm:t>
    </dgm:pt>
    <dgm:pt modelId="{0245B69E-9730-4D7D-9440-475736E3096A}" type="parTrans" cxnId="{673ADBED-74D5-48FB-BC0D-4D82DDCFCC8C}">
      <dgm:prSet/>
      <dgm:spPr/>
      <dgm:t>
        <a:bodyPr/>
        <a:lstStyle/>
        <a:p>
          <a:pPr>
            <a:lnSpc>
              <a:spcPct val="150000"/>
            </a:lnSpc>
          </a:pPr>
          <a:endParaRPr lang="en-SG" b="0">
            <a:solidFill>
              <a:schemeClr val="bg1"/>
            </a:solidFill>
          </a:endParaRPr>
        </a:p>
      </dgm:t>
    </dgm:pt>
    <dgm:pt modelId="{68538DDC-5170-4888-AF4C-2A515430436B}" type="sibTrans" cxnId="{673ADBED-74D5-48FB-BC0D-4D82DDCFCC8C}">
      <dgm:prSet/>
      <dgm:spPr/>
      <dgm:t>
        <a:bodyPr/>
        <a:lstStyle/>
        <a:p>
          <a:pPr>
            <a:lnSpc>
              <a:spcPct val="150000"/>
            </a:lnSpc>
          </a:pPr>
          <a:endParaRPr lang="en-SG" b="0">
            <a:solidFill>
              <a:schemeClr val="bg1"/>
            </a:solidFill>
          </a:endParaRPr>
        </a:p>
      </dgm:t>
    </dgm:pt>
    <dgm:pt modelId="{DC61EB69-401E-439A-9EE3-6F3405BF61F8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MY" sz="1900" b="1" i="0" dirty="0">
              <a:solidFill>
                <a:schemeClr val="tx1"/>
              </a:solidFill>
              <a:effectLst/>
              <a:latin typeface="+mn-lt"/>
              <a:cs typeface="Helvetica" panose="020B0604020202020204" pitchFamily="34" charset="0"/>
            </a:rPr>
            <a:t>Greening the APEC supply chain through energy efficiency</a:t>
          </a:r>
          <a:endParaRPr lang="en-SG" sz="1900" b="1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gm:t>
    </dgm:pt>
    <dgm:pt modelId="{255AC206-55F8-4538-8294-27757D895A0A}" type="parTrans" cxnId="{D133DB9D-C4BA-4EB0-AAF3-DAED4F668662}">
      <dgm:prSet/>
      <dgm:spPr/>
      <dgm:t>
        <a:bodyPr/>
        <a:lstStyle/>
        <a:p>
          <a:pPr>
            <a:lnSpc>
              <a:spcPct val="150000"/>
            </a:lnSpc>
          </a:pPr>
          <a:endParaRPr lang="en-SG" b="0">
            <a:solidFill>
              <a:schemeClr val="bg1"/>
            </a:solidFill>
          </a:endParaRPr>
        </a:p>
      </dgm:t>
    </dgm:pt>
    <dgm:pt modelId="{527A9004-3029-40B6-BD04-EFB00BF390F4}" type="sibTrans" cxnId="{D133DB9D-C4BA-4EB0-AAF3-DAED4F668662}">
      <dgm:prSet/>
      <dgm:spPr/>
      <dgm:t>
        <a:bodyPr/>
        <a:lstStyle/>
        <a:p>
          <a:pPr>
            <a:lnSpc>
              <a:spcPct val="150000"/>
            </a:lnSpc>
          </a:pPr>
          <a:endParaRPr lang="en-SG" b="0">
            <a:solidFill>
              <a:schemeClr val="bg1"/>
            </a:solidFill>
          </a:endParaRPr>
        </a:p>
      </dgm:t>
    </dgm:pt>
    <dgm:pt modelId="{9F300A3C-9451-41E5-97B2-E39790EA0BF9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sz="19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Helvetica" panose="020B0604020202020204" pitchFamily="34" charset="0"/>
            </a:rPr>
            <a:t>Progress on the liberalisation of tariffs on environmental goods. Members agreed to a list of 54 Environmental Goods</a:t>
          </a:r>
          <a:r>
            <a:rPr lang="en-AU" sz="19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Helvetica" panose="020B0604020202020204" pitchFamily="34" charset="0"/>
            </a:rPr>
            <a:t>, the floor </a:t>
          </a:r>
          <a:r>
            <a:rPr lang="en-GB" sz="19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Helvetica" panose="020B0604020202020204" pitchFamily="34" charset="0"/>
            </a:rPr>
            <a:t>for discussions in other international fora, including the Environmental Goods Agreement negotiations in the WTO.</a:t>
          </a:r>
          <a:endParaRPr lang="en-SG" sz="1900" b="1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gm:t>
    </dgm:pt>
    <dgm:pt modelId="{46509E5D-9236-42D2-A6F6-0944FE846CAF}" type="parTrans" cxnId="{A6D8C493-55C5-47C0-B3B5-1C9456828BA2}">
      <dgm:prSet/>
      <dgm:spPr/>
      <dgm:t>
        <a:bodyPr/>
        <a:lstStyle/>
        <a:p>
          <a:pPr>
            <a:lnSpc>
              <a:spcPct val="150000"/>
            </a:lnSpc>
          </a:pPr>
          <a:endParaRPr lang="en-SG" b="0">
            <a:solidFill>
              <a:schemeClr val="bg1"/>
            </a:solidFill>
          </a:endParaRPr>
        </a:p>
      </dgm:t>
    </dgm:pt>
    <dgm:pt modelId="{8B5EEDEA-E612-443F-AEE8-7AF33CFA7B6A}" type="sibTrans" cxnId="{A6D8C493-55C5-47C0-B3B5-1C9456828BA2}">
      <dgm:prSet/>
      <dgm:spPr/>
      <dgm:t>
        <a:bodyPr/>
        <a:lstStyle/>
        <a:p>
          <a:pPr>
            <a:lnSpc>
              <a:spcPct val="150000"/>
            </a:lnSpc>
          </a:pPr>
          <a:endParaRPr lang="en-SG" b="0">
            <a:solidFill>
              <a:schemeClr val="bg1"/>
            </a:solidFill>
          </a:endParaRPr>
        </a:p>
      </dgm:t>
    </dgm:pt>
    <dgm:pt modelId="{9B0F039B-A2DC-4119-8171-39E3CD6F13F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MY" sz="1900" b="1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APEC Strategy for Green, Sustainable and Innovative MSMEs</a:t>
          </a:r>
          <a:endParaRPr lang="en-SG" sz="1900" b="1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gm:t>
    </dgm:pt>
    <dgm:pt modelId="{D6665713-6D02-4FCB-A6AC-3DD4364359C7}" type="parTrans" cxnId="{6D5975B6-5667-46B2-A0AB-C7E5D5F3B9FD}">
      <dgm:prSet/>
      <dgm:spPr/>
      <dgm:t>
        <a:bodyPr/>
        <a:lstStyle/>
        <a:p>
          <a:pPr>
            <a:lnSpc>
              <a:spcPct val="150000"/>
            </a:lnSpc>
          </a:pPr>
          <a:endParaRPr lang="en-SG" b="0">
            <a:solidFill>
              <a:schemeClr val="bg1"/>
            </a:solidFill>
          </a:endParaRPr>
        </a:p>
      </dgm:t>
    </dgm:pt>
    <dgm:pt modelId="{26B03B9F-6943-4166-AE8D-26A3C3C90A55}" type="sibTrans" cxnId="{6D5975B6-5667-46B2-A0AB-C7E5D5F3B9FD}">
      <dgm:prSet/>
      <dgm:spPr/>
      <dgm:t>
        <a:bodyPr/>
        <a:lstStyle/>
        <a:p>
          <a:pPr>
            <a:lnSpc>
              <a:spcPct val="150000"/>
            </a:lnSpc>
          </a:pPr>
          <a:endParaRPr lang="en-SG" b="0">
            <a:solidFill>
              <a:schemeClr val="bg1"/>
            </a:solidFill>
          </a:endParaRPr>
        </a:p>
      </dgm:t>
    </dgm:pt>
    <dgm:pt modelId="{CD3C4AA2-3028-411E-9AA5-A9A2A03AF9E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SG" sz="1900" b="1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Discussion on developing a new, voluntary, non-binding APEC Reference List of Environmental Goods</a:t>
          </a:r>
        </a:p>
      </dgm:t>
    </dgm:pt>
    <dgm:pt modelId="{CCC15BF7-7576-4B01-8E40-3D6A33812F53}" type="parTrans" cxnId="{CD1A98B8-2F9C-4041-930F-7B0905C0B4C8}">
      <dgm:prSet/>
      <dgm:spPr/>
      <dgm:t>
        <a:bodyPr/>
        <a:lstStyle/>
        <a:p>
          <a:pPr>
            <a:lnSpc>
              <a:spcPct val="150000"/>
            </a:lnSpc>
          </a:pPr>
          <a:endParaRPr lang="en-SG" b="0">
            <a:solidFill>
              <a:schemeClr val="bg1"/>
            </a:solidFill>
          </a:endParaRPr>
        </a:p>
      </dgm:t>
    </dgm:pt>
    <dgm:pt modelId="{B8F74B9D-CD94-496B-B808-FCF9C72666AD}" type="sibTrans" cxnId="{CD1A98B8-2F9C-4041-930F-7B0905C0B4C8}">
      <dgm:prSet/>
      <dgm:spPr/>
      <dgm:t>
        <a:bodyPr/>
        <a:lstStyle/>
        <a:p>
          <a:pPr>
            <a:lnSpc>
              <a:spcPct val="150000"/>
            </a:lnSpc>
          </a:pPr>
          <a:endParaRPr lang="en-SG" b="0">
            <a:solidFill>
              <a:schemeClr val="bg1"/>
            </a:solidFill>
          </a:endParaRPr>
        </a:p>
      </dgm:t>
    </dgm:pt>
    <dgm:pt modelId="{1AB4E3B3-0FA1-4732-982C-B7162D454048}" type="pres">
      <dgm:prSet presAssocID="{700387F6-9EBA-4DBA-87B5-71CD22D32174}" presName="Name0" presStyleCnt="0">
        <dgm:presLayoutVars>
          <dgm:chMax val="7"/>
          <dgm:chPref val="7"/>
          <dgm:dir/>
        </dgm:presLayoutVars>
      </dgm:prSet>
      <dgm:spPr/>
    </dgm:pt>
    <dgm:pt modelId="{FA8D3682-9FDC-415C-A1F3-16191C7EEBB4}" type="pres">
      <dgm:prSet presAssocID="{700387F6-9EBA-4DBA-87B5-71CD22D32174}" presName="Name1" presStyleCnt="0"/>
      <dgm:spPr/>
    </dgm:pt>
    <dgm:pt modelId="{F99C4C91-31A7-432C-B9C6-C38B73D22D25}" type="pres">
      <dgm:prSet presAssocID="{700387F6-9EBA-4DBA-87B5-71CD22D32174}" presName="cycle" presStyleCnt="0"/>
      <dgm:spPr/>
    </dgm:pt>
    <dgm:pt modelId="{946076F2-4865-4083-9F38-5CAFE126E014}" type="pres">
      <dgm:prSet presAssocID="{700387F6-9EBA-4DBA-87B5-71CD22D32174}" presName="srcNode" presStyleLbl="node1" presStyleIdx="0" presStyleCnt="6"/>
      <dgm:spPr/>
    </dgm:pt>
    <dgm:pt modelId="{2D62F8D6-4C4B-49F4-A8D7-E1120D0868FE}" type="pres">
      <dgm:prSet presAssocID="{700387F6-9EBA-4DBA-87B5-71CD22D32174}" presName="conn" presStyleLbl="parChTrans1D2" presStyleIdx="0" presStyleCnt="1"/>
      <dgm:spPr/>
    </dgm:pt>
    <dgm:pt modelId="{56082258-2952-4765-8F2D-CE9F6499C820}" type="pres">
      <dgm:prSet presAssocID="{700387F6-9EBA-4DBA-87B5-71CD22D32174}" presName="extraNode" presStyleLbl="node1" presStyleIdx="0" presStyleCnt="6"/>
      <dgm:spPr/>
    </dgm:pt>
    <dgm:pt modelId="{9C6239D1-E83A-4F07-BA5E-BF193CB89D9E}" type="pres">
      <dgm:prSet presAssocID="{700387F6-9EBA-4DBA-87B5-71CD22D32174}" presName="dstNode" presStyleLbl="node1" presStyleIdx="0" presStyleCnt="6"/>
      <dgm:spPr/>
    </dgm:pt>
    <dgm:pt modelId="{D7327995-7DDD-4F89-8E44-B43AF49E48AA}" type="pres">
      <dgm:prSet presAssocID="{063A1589-8603-4DEA-891B-7F97C160E8AD}" presName="text_1" presStyleLbl="node1" presStyleIdx="0" presStyleCnt="6">
        <dgm:presLayoutVars>
          <dgm:bulletEnabled val="1"/>
        </dgm:presLayoutVars>
      </dgm:prSet>
      <dgm:spPr/>
    </dgm:pt>
    <dgm:pt modelId="{186087F2-A0B5-4AC9-A036-5B118B8A7D51}" type="pres">
      <dgm:prSet presAssocID="{063A1589-8603-4DEA-891B-7F97C160E8AD}" presName="accent_1" presStyleCnt="0"/>
      <dgm:spPr/>
    </dgm:pt>
    <dgm:pt modelId="{81694F74-40E9-4AFB-BC0B-82A38F14BFB9}" type="pres">
      <dgm:prSet presAssocID="{063A1589-8603-4DEA-891B-7F97C160E8AD}" presName="accentRepeatNode" presStyleLbl="solidFgAcc1" presStyleIdx="0" presStyleCnt="6"/>
      <dgm:spPr/>
    </dgm:pt>
    <dgm:pt modelId="{69732207-0FDB-4A4E-87A9-E7B13FA5C239}" type="pres">
      <dgm:prSet presAssocID="{F363E205-2DE8-44B4-A9F8-6D26462F24E3}" presName="text_2" presStyleLbl="node1" presStyleIdx="1" presStyleCnt="6" custScaleY="138727">
        <dgm:presLayoutVars>
          <dgm:bulletEnabled val="1"/>
        </dgm:presLayoutVars>
      </dgm:prSet>
      <dgm:spPr/>
    </dgm:pt>
    <dgm:pt modelId="{45CB7F09-F514-4023-ACCD-7254331F2D01}" type="pres">
      <dgm:prSet presAssocID="{F363E205-2DE8-44B4-A9F8-6D26462F24E3}" presName="accent_2" presStyleCnt="0"/>
      <dgm:spPr/>
    </dgm:pt>
    <dgm:pt modelId="{E01C0DD6-980E-46AE-B109-5097DCBF388A}" type="pres">
      <dgm:prSet presAssocID="{F363E205-2DE8-44B4-A9F8-6D26462F24E3}" presName="accentRepeatNode" presStyleLbl="solidFgAcc1" presStyleIdx="1" presStyleCnt="6"/>
      <dgm:spPr/>
    </dgm:pt>
    <dgm:pt modelId="{BBEE6F6F-3B2F-4701-9994-999EB331F62E}" type="pres">
      <dgm:prSet presAssocID="{DC61EB69-401E-439A-9EE3-6F3405BF61F8}" presName="text_3" presStyleLbl="node1" presStyleIdx="2" presStyleCnt="6" custLinFactNeighborY="-4174">
        <dgm:presLayoutVars>
          <dgm:bulletEnabled val="1"/>
        </dgm:presLayoutVars>
      </dgm:prSet>
      <dgm:spPr/>
    </dgm:pt>
    <dgm:pt modelId="{C6ACA680-1A9D-49DC-8891-BCF4A56115DD}" type="pres">
      <dgm:prSet presAssocID="{DC61EB69-401E-439A-9EE3-6F3405BF61F8}" presName="accent_3" presStyleCnt="0"/>
      <dgm:spPr/>
    </dgm:pt>
    <dgm:pt modelId="{2C0B3FAD-F26A-4213-B56E-DD4F9291E1B9}" type="pres">
      <dgm:prSet presAssocID="{DC61EB69-401E-439A-9EE3-6F3405BF61F8}" presName="accentRepeatNode" presStyleLbl="solidFgAcc1" presStyleIdx="2" presStyleCnt="6" custLinFactNeighborY="-3340"/>
      <dgm:spPr/>
    </dgm:pt>
    <dgm:pt modelId="{D9DB01D0-3E70-4060-8492-94F71E5484E3}" type="pres">
      <dgm:prSet presAssocID="{9F300A3C-9451-41E5-97B2-E39790EA0BF9}" presName="text_4" presStyleLbl="node1" presStyleIdx="3" presStyleCnt="6" custScaleY="177848" custLinFactNeighborY="10435">
        <dgm:presLayoutVars>
          <dgm:bulletEnabled val="1"/>
        </dgm:presLayoutVars>
      </dgm:prSet>
      <dgm:spPr/>
    </dgm:pt>
    <dgm:pt modelId="{7DAE6236-70DE-4178-86D4-A47FA54738EA}" type="pres">
      <dgm:prSet presAssocID="{9F300A3C-9451-41E5-97B2-E39790EA0BF9}" presName="accent_4" presStyleCnt="0"/>
      <dgm:spPr/>
    </dgm:pt>
    <dgm:pt modelId="{EC3E5DA6-C615-4E41-A0F0-C065A1248618}" type="pres">
      <dgm:prSet presAssocID="{9F300A3C-9451-41E5-97B2-E39790EA0BF9}" presName="accentRepeatNode" presStyleLbl="solidFgAcc1" presStyleIdx="3" presStyleCnt="6" custLinFactNeighborY="5010"/>
      <dgm:spPr/>
    </dgm:pt>
    <dgm:pt modelId="{E68BD882-09C1-45E5-8AEF-469C7CD32A6E}" type="pres">
      <dgm:prSet presAssocID="{9B0F039B-A2DC-4119-8171-39E3CD6F13FC}" presName="text_5" presStyleLbl="node1" presStyleIdx="4" presStyleCnt="6" custLinFactNeighborY="18783">
        <dgm:presLayoutVars>
          <dgm:bulletEnabled val="1"/>
        </dgm:presLayoutVars>
      </dgm:prSet>
      <dgm:spPr/>
    </dgm:pt>
    <dgm:pt modelId="{BE3C2A58-FEFA-47E6-81FF-3870FC9B5FF8}" type="pres">
      <dgm:prSet presAssocID="{9B0F039B-A2DC-4119-8171-39E3CD6F13FC}" presName="accent_5" presStyleCnt="0"/>
      <dgm:spPr/>
    </dgm:pt>
    <dgm:pt modelId="{2EBA2DC0-AE21-4E5A-8A2C-BA7E61568490}" type="pres">
      <dgm:prSet presAssocID="{9B0F039B-A2DC-4119-8171-39E3CD6F13FC}" presName="accentRepeatNode" presStyleLbl="solidFgAcc1" presStyleIdx="4" presStyleCnt="6" custLinFactNeighborY="11690"/>
      <dgm:spPr/>
    </dgm:pt>
    <dgm:pt modelId="{EAC651B9-261B-48FB-A0A8-64F2695BC371}" type="pres">
      <dgm:prSet presAssocID="{CD3C4AA2-3028-411E-9AA5-A9A2A03AF9E9}" presName="text_6" presStyleLbl="node1" presStyleIdx="5" presStyleCnt="6">
        <dgm:presLayoutVars>
          <dgm:bulletEnabled val="1"/>
        </dgm:presLayoutVars>
      </dgm:prSet>
      <dgm:spPr/>
    </dgm:pt>
    <dgm:pt modelId="{AF9FA4A5-A2EE-482B-95B4-C641ED9EB64E}" type="pres">
      <dgm:prSet presAssocID="{CD3C4AA2-3028-411E-9AA5-A9A2A03AF9E9}" presName="accent_6" presStyleCnt="0"/>
      <dgm:spPr/>
    </dgm:pt>
    <dgm:pt modelId="{710B0F03-7404-4742-AED3-8FEAC36DADBE}" type="pres">
      <dgm:prSet presAssocID="{CD3C4AA2-3028-411E-9AA5-A9A2A03AF9E9}" presName="accentRepeatNode" presStyleLbl="solidFgAcc1" presStyleIdx="5" presStyleCnt="6"/>
      <dgm:spPr/>
    </dgm:pt>
  </dgm:ptLst>
  <dgm:cxnLst>
    <dgm:cxn modelId="{4E382612-D41C-4D0B-B422-9A474091E92D}" type="presOf" srcId="{DC61EB69-401E-439A-9EE3-6F3405BF61F8}" destId="{BBEE6F6F-3B2F-4701-9994-999EB331F62E}" srcOrd="0" destOrd="0" presId="urn:microsoft.com/office/officeart/2008/layout/VerticalCurvedList"/>
    <dgm:cxn modelId="{ABC59B1E-9A05-4D53-86B8-918FFAC3C043}" type="presOf" srcId="{CD3C4AA2-3028-411E-9AA5-A9A2A03AF9E9}" destId="{EAC651B9-261B-48FB-A0A8-64F2695BC371}" srcOrd="0" destOrd="0" presId="urn:microsoft.com/office/officeart/2008/layout/VerticalCurvedList"/>
    <dgm:cxn modelId="{8A8A1321-99F0-4D4B-A204-57C920E597E6}" type="presOf" srcId="{700387F6-9EBA-4DBA-87B5-71CD22D32174}" destId="{1AB4E3B3-0FA1-4732-982C-B7162D454048}" srcOrd="0" destOrd="0" presId="urn:microsoft.com/office/officeart/2008/layout/VerticalCurvedList"/>
    <dgm:cxn modelId="{D40B924F-6FF3-4035-B965-6B30325F90DA}" type="presOf" srcId="{9F300A3C-9451-41E5-97B2-E39790EA0BF9}" destId="{D9DB01D0-3E70-4060-8492-94F71E5484E3}" srcOrd="0" destOrd="0" presId="urn:microsoft.com/office/officeart/2008/layout/VerticalCurvedList"/>
    <dgm:cxn modelId="{DD8E0C5A-4AD8-4A79-96E0-CB1BE493385E}" type="presOf" srcId="{063A1589-8603-4DEA-891B-7F97C160E8AD}" destId="{D7327995-7DDD-4F89-8E44-B43AF49E48AA}" srcOrd="0" destOrd="0" presId="urn:microsoft.com/office/officeart/2008/layout/VerticalCurvedList"/>
    <dgm:cxn modelId="{AE7F8975-CB59-4103-920D-3A0B78BED6D9}" srcId="{700387F6-9EBA-4DBA-87B5-71CD22D32174}" destId="{063A1589-8603-4DEA-891B-7F97C160E8AD}" srcOrd="0" destOrd="0" parTransId="{0057B176-C366-41E9-A4FC-8DE0753E7112}" sibTransId="{BB126377-7101-46C6-823F-B738662C53DE}"/>
    <dgm:cxn modelId="{6BFC2E77-F822-4022-8C91-426C69CDDA79}" type="presOf" srcId="{F363E205-2DE8-44B4-A9F8-6D26462F24E3}" destId="{69732207-0FDB-4A4E-87A9-E7B13FA5C239}" srcOrd="0" destOrd="0" presId="urn:microsoft.com/office/officeart/2008/layout/VerticalCurvedList"/>
    <dgm:cxn modelId="{A6D8C493-55C5-47C0-B3B5-1C9456828BA2}" srcId="{700387F6-9EBA-4DBA-87B5-71CD22D32174}" destId="{9F300A3C-9451-41E5-97B2-E39790EA0BF9}" srcOrd="3" destOrd="0" parTransId="{46509E5D-9236-42D2-A6F6-0944FE846CAF}" sibTransId="{8B5EEDEA-E612-443F-AEE8-7AF33CFA7B6A}"/>
    <dgm:cxn modelId="{D133DB9D-C4BA-4EB0-AAF3-DAED4F668662}" srcId="{700387F6-9EBA-4DBA-87B5-71CD22D32174}" destId="{DC61EB69-401E-439A-9EE3-6F3405BF61F8}" srcOrd="2" destOrd="0" parTransId="{255AC206-55F8-4538-8294-27757D895A0A}" sibTransId="{527A9004-3029-40B6-BD04-EFB00BF390F4}"/>
    <dgm:cxn modelId="{6D5975B6-5667-46B2-A0AB-C7E5D5F3B9FD}" srcId="{700387F6-9EBA-4DBA-87B5-71CD22D32174}" destId="{9B0F039B-A2DC-4119-8171-39E3CD6F13FC}" srcOrd="4" destOrd="0" parTransId="{D6665713-6D02-4FCB-A6AC-3DD4364359C7}" sibTransId="{26B03B9F-6943-4166-AE8D-26A3C3C90A55}"/>
    <dgm:cxn modelId="{CD1A98B8-2F9C-4041-930F-7B0905C0B4C8}" srcId="{700387F6-9EBA-4DBA-87B5-71CD22D32174}" destId="{CD3C4AA2-3028-411E-9AA5-A9A2A03AF9E9}" srcOrd="5" destOrd="0" parTransId="{CCC15BF7-7576-4B01-8E40-3D6A33812F53}" sibTransId="{B8F74B9D-CD94-496B-B808-FCF9C72666AD}"/>
    <dgm:cxn modelId="{C8C330EC-589F-4CF5-A30F-0AFEEC551DBF}" type="presOf" srcId="{9B0F039B-A2DC-4119-8171-39E3CD6F13FC}" destId="{E68BD882-09C1-45E5-8AEF-469C7CD32A6E}" srcOrd="0" destOrd="0" presId="urn:microsoft.com/office/officeart/2008/layout/VerticalCurvedList"/>
    <dgm:cxn modelId="{673ADBED-74D5-48FB-BC0D-4D82DDCFCC8C}" srcId="{700387F6-9EBA-4DBA-87B5-71CD22D32174}" destId="{F363E205-2DE8-44B4-A9F8-6D26462F24E3}" srcOrd="1" destOrd="0" parTransId="{0245B69E-9730-4D7D-9440-475736E3096A}" sibTransId="{68538DDC-5170-4888-AF4C-2A515430436B}"/>
    <dgm:cxn modelId="{76FBA7F3-1E0E-4FEE-B57E-F962B4F546AE}" type="presOf" srcId="{BB126377-7101-46C6-823F-B738662C53DE}" destId="{2D62F8D6-4C4B-49F4-A8D7-E1120D0868FE}" srcOrd="0" destOrd="0" presId="urn:microsoft.com/office/officeart/2008/layout/VerticalCurvedList"/>
    <dgm:cxn modelId="{828F6C2C-A489-487F-B65D-ED674B39A32E}" type="presParOf" srcId="{1AB4E3B3-0FA1-4732-982C-B7162D454048}" destId="{FA8D3682-9FDC-415C-A1F3-16191C7EEBB4}" srcOrd="0" destOrd="0" presId="urn:microsoft.com/office/officeart/2008/layout/VerticalCurvedList"/>
    <dgm:cxn modelId="{574B411E-4060-4579-B76B-25593D3D7419}" type="presParOf" srcId="{FA8D3682-9FDC-415C-A1F3-16191C7EEBB4}" destId="{F99C4C91-31A7-432C-B9C6-C38B73D22D25}" srcOrd="0" destOrd="0" presId="urn:microsoft.com/office/officeart/2008/layout/VerticalCurvedList"/>
    <dgm:cxn modelId="{9B0E69CF-161A-4FFB-9C5A-AAE829617C27}" type="presParOf" srcId="{F99C4C91-31A7-432C-B9C6-C38B73D22D25}" destId="{946076F2-4865-4083-9F38-5CAFE126E014}" srcOrd="0" destOrd="0" presId="urn:microsoft.com/office/officeart/2008/layout/VerticalCurvedList"/>
    <dgm:cxn modelId="{592BF981-46D6-4B9B-86EA-BC1B43E26864}" type="presParOf" srcId="{F99C4C91-31A7-432C-B9C6-C38B73D22D25}" destId="{2D62F8D6-4C4B-49F4-A8D7-E1120D0868FE}" srcOrd="1" destOrd="0" presId="urn:microsoft.com/office/officeart/2008/layout/VerticalCurvedList"/>
    <dgm:cxn modelId="{9BC97DEB-B208-4898-8146-4D48A9DDE844}" type="presParOf" srcId="{F99C4C91-31A7-432C-B9C6-C38B73D22D25}" destId="{56082258-2952-4765-8F2D-CE9F6499C820}" srcOrd="2" destOrd="0" presId="urn:microsoft.com/office/officeart/2008/layout/VerticalCurvedList"/>
    <dgm:cxn modelId="{A1966BBD-5C52-482F-95C2-9F71B46D7321}" type="presParOf" srcId="{F99C4C91-31A7-432C-B9C6-C38B73D22D25}" destId="{9C6239D1-E83A-4F07-BA5E-BF193CB89D9E}" srcOrd="3" destOrd="0" presId="urn:microsoft.com/office/officeart/2008/layout/VerticalCurvedList"/>
    <dgm:cxn modelId="{BC286F12-0391-4744-9602-7323D0404C41}" type="presParOf" srcId="{FA8D3682-9FDC-415C-A1F3-16191C7EEBB4}" destId="{D7327995-7DDD-4F89-8E44-B43AF49E48AA}" srcOrd="1" destOrd="0" presId="urn:microsoft.com/office/officeart/2008/layout/VerticalCurvedList"/>
    <dgm:cxn modelId="{BAC33549-0388-4982-9835-9F553485A7FC}" type="presParOf" srcId="{FA8D3682-9FDC-415C-A1F3-16191C7EEBB4}" destId="{186087F2-A0B5-4AC9-A036-5B118B8A7D51}" srcOrd="2" destOrd="0" presId="urn:microsoft.com/office/officeart/2008/layout/VerticalCurvedList"/>
    <dgm:cxn modelId="{3B431C40-48FF-4D2A-B80D-6CF5D0378AB1}" type="presParOf" srcId="{186087F2-A0B5-4AC9-A036-5B118B8A7D51}" destId="{81694F74-40E9-4AFB-BC0B-82A38F14BFB9}" srcOrd="0" destOrd="0" presId="urn:microsoft.com/office/officeart/2008/layout/VerticalCurvedList"/>
    <dgm:cxn modelId="{C0133C13-CD13-49AA-ABDC-EDF0D10A24F5}" type="presParOf" srcId="{FA8D3682-9FDC-415C-A1F3-16191C7EEBB4}" destId="{69732207-0FDB-4A4E-87A9-E7B13FA5C239}" srcOrd="3" destOrd="0" presId="urn:microsoft.com/office/officeart/2008/layout/VerticalCurvedList"/>
    <dgm:cxn modelId="{24220F4B-2225-4052-9F55-AF19F1635F3A}" type="presParOf" srcId="{FA8D3682-9FDC-415C-A1F3-16191C7EEBB4}" destId="{45CB7F09-F514-4023-ACCD-7254331F2D01}" srcOrd="4" destOrd="0" presId="urn:microsoft.com/office/officeart/2008/layout/VerticalCurvedList"/>
    <dgm:cxn modelId="{E39AC9FE-1146-4B49-8C59-D1F78694FBFA}" type="presParOf" srcId="{45CB7F09-F514-4023-ACCD-7254331F2D01}" destId="{E01C0DD6-980E-46AE-B109-5097DCBF388A}" srcOrd="0" destOrd="0" presId="urn:microsoft.com/office/officeart/2008/layout/VerticalCurvedList"/>
    <dgm:cxn modelId="{86A0C57C-1E70-487F-BD9B-775507675402}" type="presParOf" srcId="{FA8D3682-9FDC-415C-A1F3-16191C7EEBB4}" destId="{BBEE6F6F-3B2F-4701-9994-999EB331F62E}" srcOrd="5" destOrd="0" presId="urn:microsoft.com/office/officeart/2008/layout/VerticalCurvedList"/>
    <dgm:cxn modelId="{12688AAF-CBF1-435E-9761-F6ABFE1EF508}" type="presParOf" srcId="{FA8D3682-9FDC-415C-A1F3-16191C7EEBB4}" destId="{C6ACA680-1A9D-49DC-8891-BCF4A56115DD}" srcOrd="6" destOrd="0" presId="urn:microsoft.com/office/officeart/2008/layout/VerticalCurvedList"/>
    <dgm:cxn modelId="{F871AB1F-0243-4722-989A-792A6C240232}" type="presParOf" srcId="{C6ACA680-1A9D-49DC-8891-BCF4A56115DD}" destId="{2C0B3FAD-F26A-4213-B56E-DD4F9291E1B9}" srcOrd="0" destOrd="0" presId="urn:microsoft.com/office/officeart/2008/layout/VerticalCurvedList"/>
    <dgm:cxn modelId="{56A58567-94E5-4A15-B3FC-56F0023CA78A}" type="presParOf" srcId="{FA8D3682-9FDC-415C-A1F3-16191C7EEBB4}" destId="{D9DB01D0-3E70-4060-8492-94F71E5484E3}" srcOrd="7" destOrd="0" presId="urn:microsoft.com/office/officeart/2008/layout/VerticalCurvedList"/>
    <dgm:cxn modelId="{A40A51AA-AAA9-4827-8142-BC434536666B}" type="presParOf" srcId="{FA8D3682-9FDC-415C-A1F3-16191C7EEBB4}" destId="{7DAE6236-70DE-4178-86D4-A47FA54738EA}" srcOrd="8" destOrd="0" presId="urn:microsoft.com/office/officeart/2008/layout/VerticalCurvedList"/>
    <dgm:cxn modelId="{12E0D7EA-EBD9-4853-9358-1D3032F25D13}" type="presParOf" srcId="{7DAE6236-70DE-4178-86D4-A47FA54738EA}" destId="{EC3E5DA6-C615-4E41-A0F0-C065A1248618}" srcOrd="0" destOrd="0" presId="urn:microsoft.com/office/officeart/2008/layout/VerticalCurvedList"/>
    <dgm:cxn modelId="{95111D6B-14DD-48DE-949C-431EC0A43D99}" type="presParOf" srcId="{FA8D3682-9FDC-415C-A1F3-16191C7EEBB4}" destId="{E68BD882-09C1-45E5-8AEF-469C7CD32A6E}" srcOrd="9" destOrd="0" presId="urn:microsoft.com/office/officeart/2008/layout/VerticalCurvedList"/>
    <dgm:cxn modelId="{AA102C03-A5F9-4E29-8FE0-7DE697106C9B}" type="presParOf" srcId="{FA8D3682-9FDC-415C-A1F3-16191C7EEBB4}" destId="{BE3C2A58-FEFA-47E6-81FF-3870FC9B5FF8}" srcOrd="10" destOrd="0" presId="urn:microsoft.com/office/officeart/2008/layout/VerticalCurvedList"/>
    <dgm:cxn modelId="{C43EF79B-E91D-4042-A382-AF325DFE0D41}" type="presParOf" srcId="{BE3C2A58-FEFA-47E6-81FF-3870FC9B5FF8}" destId="{2EBA2DC0-AE21-4E5A-8A2C-BA7E61568490}" srcOrd="0" destOrd="0" presId="urn:microsoft.com/office/officeart/2008/layout/VerticalCurvedList"/>
    <dgm:cxn modelId="{F56F9776-0479-4AEB-8CAE-ABBEC268D881}" type="presParOf" srcId="{FA8D3682-9FDC-415C-A1F3-16191C7EEBB4}" destId="{EAC651B9-261B-48FB-A0A8-64F2695BC371}" srcOrd="11" destOrd="0" presId="urn:microsoft.com/office/officeart/2008/layout/VerticalCurvedList"/>
    <dgm:cxn modelId="{832F29B8-E318-48E0-92E4-97133D70BBE7}" type="presParOf" srcId="{FA8D3682-9FDC-415C-A1F3-16191C7EEBB4}" destId="{AF9FA4A5-A2EE-482B-95B4-C641ED9EB64E}" srcOrd="12" destOrd="0" presId="urn:microsoft.com/office/officeart/2008/layout/VerticalCurvedList"/>
    <dgm:cxn modelId="{205A7BCD-B9E6-407A-B830-F098BE3096D9}" type="presParOf" srcId="{AF9FA4A5-A2EE-482B-95B4-C641ED9EB64E}" destId="{710B0F03-7404-4742-AED3-8FEAC36DAD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34803-57AF-42BC-8C1E-FEA597DDD6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DFD1CA-810F-4249-9247-E572D7AE1A11}">
      <dgm:prSet phldrT="[Text]" custT="1"/>
      <dgm:spPr/>
      <dgm:t>
        <a:bodyPr/>
        <a:lstStyle/>
        <a:p>
          <a:r>
            <a:rPr lang="en-US" sz="1600" b="1" dirty="0">
              <a:solidFill>
                <a:srgbClr val="002E6E"/>
              </a:solidFill>
              <a:latin typeface="Helvetica" pitchFamily="2" charset="0"/>
            </a:rPr>
            <a:t>Curtailed economic growth</a:t>
          </a:r>
          <a:r>
            <a:rPr lang="en-US" sz="1600" dirty="0">
              <a:solidFill>
                <a:srgbClr val="002E6E"/>
              </a:solidFill>
              <a:latin typeface="Helvetica" pitchFamily="2" charset="0"/>
            </a:rPr>
            <a:t>: damage to infrastructure, disease outbreak</a:t>
          </a:r>
        </a:p>
      </dgm:t>
    </dgm:pt>
    <dgm:pt modelId="{667E21A3-48B4-4EA7-BCD7-66D3901FDC37}" type="parTrans" cxnId="{36F73259-9A27-4338-8F65-8770EDEB5A14}">
      <dgm:prSet/>
      <dgm:spPr/>
      <dgm:t>
        <a:bodyPr/>
        <a:lstStyle/>
        <a:p>
          <a:endParaRPr lang="en-US" sz="1600">
            <a:solidFill>
              <a:srgbClr val="002E6E"/>
            </a:solidFill>
          </a:endParaRPr>
        </a:p>
      </dgm:t>
    </dgm:pt>
    <dgm:pt modelId="{B1E6CFEA-62D2-47EC-A33E-520C3D84A3DF}" type="sibTrans" cxnId="{36F73259-9A27-4338-8F65-8770EDEB5A14}">
      <dgm:prSet/>
      <dgm:spPr/>
      <dgm:t>
        <a:bodyPr/>
        <a:lstStyle/>
        <a:p>
          <a:endParaRPr lang="en-US" sz="1600">
            <a:solidFill>
              <a:srgbClr val="002E6E"/>
            </a:solidFill>
          </a:endParaRPr>
        </a:p>
      </dgm:t>
    </dgm:pt>
    <dgm:pt modelId="{C9FB1785-6581-481C-99AB-48ADC0973592}">
      <dgm:prSet phldrT="[Text]" custT="1"/>
      <dgm:spPr/>
      <dgm:t>
        <a:bodyPr/>
        <a:lstStyle/>
        <a:p>
          <a:r>
            <a:rPr lang="es-419" sz="1600" b="1" u="none" dirty="0" err="1">
              <a:solidFill>
                <a:srgbClr val="002E6E"/>
              </a:solidFill>
              <a:latin typeface="Helvetica" pitchFamily="2" charset="0"/>
            </a:rPr>
            <a:t>Supply</a:t>
          </a:r>
          <a:r>
            <a:rPr lang="es-419" sz="1600" b="1" u="none" dirty="0">
              <a:solidFill>
                <a:srgbClr val="002E6E"/>
              </a:solidFill>
              <a:latin typeface="Helvetica" pitchFamily="2" charset="0"/>
            </a:rPr>
            <a:t> shocks on </a:t>
          </a:r>
          <a:r>
            <a:rPr lang="es-419" sz="1600" b="1" u="none" dirty="0" err="1">
              <a:solidFill>
                <a:srgbClr val="002E6E"/>
              </a:solidFill>
              <a:latin typeface="Helvetica" pitchFamily="2" charset="0"/>
            </a:rPr>
            <a:t>trade</a:t>
          </a:r>
          <a:r>
            <a:rPr lang="es-419" sz="1600" b="1" u="none" dirty="0">
              <a:solidFill>
                <a:srgbClr val="002E6E"/>
              </a:solidFill>
              <a:latin typeface="Helvetica" pitchFamily="2" charset="0"/>
            </a:rPr>
            <a:t>: </a:t>
          </a:r>
          <a:r>
            <a:rPr lang="es-419" sz="1600" b="0" u="none" dirty="0" err="1">
              <a:solidFill>
                <a:srgbClr val="002E6E"/>
              </a:solidFill>
              <a:latin typeface="Helvetica" pitchFamily="2" charset="0"/>
            </a:rPr>
            <a:t>lower</a:t>
          </a:r>
          <a:r>
            <a:rPr lang="es-419" sz="1600" b="0" u="none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0" u="none" dirty="0" err="1">
              <a:solidFill>
                <a:srgbClr val="002E6E"/>
              </a:solidFill>
              <a:latin typeface="Helvetica" pitchFamily="2" charset="0"/>
            </a:rPr>
            <a:t>agricultural</a:t>
          </a:r>
          <a:r>
            <a:rPr lang="es-419" sz="1600" b="0" u="none" dirty="0">
              <a:solidFill>
                <a:srgbClr val="002E6E"/>
              </a:solidFill>
              <a:latin typeface="Helvetica" pitchFamily="2" charset="0"/>
            </a:rPr>
            <a:t> and </a:t>
          </a:r>
          <a:r>
            <a:rPr lang="es-419" sz="1600" b="0" u="none" dirty="0" err="1">
              <a:solidFill>
                <a:srgbClr val="002E6E"/>
              </a:solidFill>
              <a:latin typeface="Helvetica" pitchFamily="2" charset="0"/>
            </a:rPr>
            <a:t>fishing</a:t>
          </a:r>
          <a:r>
            <a:rPr lang="es-419" sz="1600" b="0" u="none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0" u="none" dirty="0" err="1">
              <a:solidFill>
                <a:srgbClr val="002E6E"/>
              </a:solidFill>
              <a:latin typeface="Helvetica" pitchFamily="2" charset="0"/>
            </a:rPr>
            <a:t>production</a:t>
          </a:r>
          <a:r>
            <a:rPr lang="es-419" sz="1600" b="0" u="none" dirty="0">
              <a:solidFill>
                <a:srgbClr val="002E6E"/>
              </a:solidFill>
              <a:latin typeface="Helvetica" pitchFamily="2" charset="0"/>
            </a:rPr>
            <a:t>. Global </a:t>
          </a:r>
          <a:r>
            <a:rPr lang="es-419" sz="1600" b="0" u="none" dirty="0" err="1">
              <a:solidFill>
                <a:srgbClr val="002E6E"/>
              </a:solidFill>
              <a:latin typeface="Helvetica" pitchFamily="2" charset="0"/>
            </a:rPr>
            <a:t>supply</a:t>
          </a:r>
          <a:r>
            <a:rPr lang="es-419" sz="1600" b="0" u="none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0" u="none" dirty="0" err="1">
              <a:solidFill>
                <a:srgbClr val="002E6E"/>
              </a:solidFill>
              <a:latin typeface="Helvetica" pitchFamily="2" charset="0"/>
            </a:rPr>
            <a:t>chains</a:t>
          </a:r>
          <a:r>
            <a:rPr lang="es-419" sz="1600" b="0" u="none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0" u="none" dirty="0" err="1">
              <a:solidFill>
                <a:srgbClr val="002E6E"/>
              </a:solidFill>
              <a:latin typeface="Helvetica" pitchFamily="2" charset="0"/>
            </a:rPr>
            <a:t>affected</a:t>
          </a:r>
          <a:r>
            <a:rPr lang="es-419" sz="1600" b="0" u="none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0" u="none" dirty="0" err="1">
              <a:solidFill>
                <a:srgbClr val="002E6E"/>
              </a:solidFill>
              <a:latin typeface="Helvetica" pitchFamily="2" charset="0"/>
            </a:rPr>
            <a:t>due</a:t>
          </a:r>
          <a:r>
            <a:rPr lang="es-419" sz="1600" b="0" u="none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0" u="none" dirty="0" err="1">
              <a:solidFill>
                <a:srgbClr val="002E6E"/>
              </a:solidFill>
              <a:latin typeface="Helvetica" pitchFamily="2" charset="0"/>
            </a:rPr>
            <a:t>to</a:t>
          </a:r>
          <a:r>
            <a:rPr lang="es-419" sz="1600" b="0" u="none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0" u="none" dirty="0" err="1">
              <a:solidFill>
                <a:srgbClr val="002E6E"/>
              </a:solidFill>
              <a:latin typeface="Helvetica" pitchFamily="2" charset="0"/>
            </a:rPr>
            <a:t>weather</a:t>
          </a:r>
          <a:r>
            <a:rPr lang="es-419" sz="1600" b="0" u="none" dirty="0">
              <a:solidFill>
                <a:srgbClr val="002E6E"/>
              </a:solidFill>
              <a:latin typeface="Helvetica" pitchFamily="2" charset="0"/>
            </a:rPr>
            <a:t> and </a:t>
          </a:r>
          <a:r>
            <a:rPr lang="es-419" sz="1600" b="0" u="none" dirty="0" err="1">
              <a:solidFill>
                <a:srgbClr val="002E6E"/>
              </a:solidFill>
              <a:latin typeface="Helvetica" pitchFamily="2" charset="0"/>
            </a:rPr>
            <a:t>infrastructure</a:t>
          </a:r>
          <a:r>
            <a:rPr lang="es-419" sz="1600" b="0" u="none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0" u="none" dirty="0" err="1">
              <a:solidFill>
                <a:srgbClr val="002E6E"/>
              </a:solidFill>
              <a:latin typeface="Helvetica" pitchFamily="2" charset="0"/>
            </a:rPr>
            <a:t>damage</a:t>
          </a:r>
          <a:endParaRPr lang="en-US" sz="1600" dirty="0">
            <a:solidFill>
              <a:srgbClr val="002E6E"/>
            </a:solidFill>
            <a:latin typeface="Helvetica" pitchFamily="2" charset="0"/>
          </a:endParaRPr>
        </a:p>
      </dgm:t>
    </dgm:pt>
    <dgm:pt modelId="{E52BD1BD-8806-4142-A7DD-4C48FB507AF9}" type="parTrans" cxnId="{9D8E1B88-73C9-4649-B27E-4304B9B769C8}">
      <dgm:prSet/>
      <dgm:spPr/>
      <dgm:t>
        <a:bodyPr/>
        <a:lstStyle/>
        <a:p>
          <a:endParaRPr lang="en-US" sz="1600">
            <a:solidFill>
              <a:srgbClr val="002E6E"/>
            </a:solidFill>
          </a:endParaRPr>
        </a:p>
      </dgm:t>
    </dgm:pt>
    <dgm:pt modelId="{D09E1EA8-5B6E-4E9C-B8E9-F1E8EBAB528B}" type="sibTrans" cxnId="{9D8E1B88-73C9-4649-B27E-4304B9B769C8}">
      <dgm:prSet/>
      <dgm:spPr/>
      <dgm:t>
        <a:bodyPr/>
        <a:lstStyle/>
        <a:p>
          <a:endParaRPr lang="en-US" sz="1600">
            <a:solidFill>
              <a:srgbClr val="002E6E"/>
            </a:solidFill>
          </a:endParaRPr>
        </a:p>
      </dgm:t>
    </dgm:pt>
    <dgm:pt modelId="{99EFF239-4A3C-4152-8FAA-A14DD30C71BA}">
      <dgm:prSet phldrT="[Text]" custT="1"/>
      <dgm:spPr/>
      <dgm:t>
        <a:bodyPr/>
        <a:lstStyle/>
        <a:p>
          <a:r>
            <a:rPr lang="es-419" sz="1600" b="1" dirty="0" err="1">
              <a:solidFill>
                <a:srgbClr val="002E6E"/>
              </a:solidFill>
              <a:latin typeface="Helvetica" pitchFamily="2" charset="0"/>
            </a:rPr>
            <a:t>External</a:t>
          </a:r>
          <a:r>
            <a:rPr lang="es-419" sz="1600" b="1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1" dirty="0" err="1">
              <a:solidFill>
                <a:srgbClr val="002E6E"/>
              </a:solidFill>
              <a:latin typeface="Helvetica" pitchFamily="2" charset="0"/>
            </a:rPr>
            <a:t>debt</a:t>
          </a:r>
          <a:r>
            <a:rPr lang="es-419" sz="1600" b="1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1" dirty="0" err="1">
              <a:solidFill>
                <a:srgbClr val="002E6E"/>
              </a:solidFill>
              <a:latin typeface="Helvetica" pitchFamily="2" charset="0"/>
            </a:rPr>
            <a:t>issues</a:t>
          </a:r>
          <a:r>
            <a:rPr lang="es-419" sz="1600" dirty="0">
              <a:solidFill>
                <a:srgbClr val="002E6E"/>
              </a:solidFill>
              <a:latin typeface="Helvetica" pitchFamily="2" charset="0"/>
            </a:rPr>
            <a:t>: </a:t>
          </a:r>
          <a:r>
            <a:rPr lang="en-SG" sz="1600" dirty="0">
              <a:solidFill>
                <a:srgbClr val="002E6E"/>
              </a:solidFill>
              <a:latin typeface="Helvetica" pitchFamily="2" charset="0"/>
            </a:rPr>
            <a:t>reduce ability to repay debts</a:t>
          </a:r>
          <a:endParaRPr lang="en-US" sz="1600" dirty="0">
            <a:solidFill>
              <a:srgbClr val="002E6E"/>
            </a:solidFill>
            <a:latin typeface="Helvetica" pitchFamily="2" charset="0"/>
          </a:endParaRPr>
        </a:p>
      </dgm:t>
    </dgm:pt>
    <dgm:pt modelId="{3B719379-CE41-4FFA-8BEF-38E1A6F55AEB}" type="parTrans" cxnId="{42509652-FC3C-4A08-BA95-91D7C7ECD770}">
      <dgm:prSet/>
      <dgm:spPr/>
      <dgm:t>
        <a:bodyPr/>
        <a:lstStyle/>
        <a:p>
          <a:endParaRPr lang="en-US" sz="1600">
            <a:solidFill>
              <a:srgbClr val="002E6E"/>
            </a:solidFill>
          </a:endParaRPr>
        </a:p>
      </dgm:t>
    </dgm:pt>
    <dgm:pt modelId="{5277FF21-C12F-411E-9B98-8B62370B5A11}" type="sibTrans" cxnId="{42509652-FC3C-4A08-BA95-91D7C7ECD770}">
      <dgm:prSet/>
      <dgm:spPr/>
      <dgm:t>
        <a:bodyPr/>
        <a:lstStyle/>
        <a:p>
          <a:endParaRPr lang="en-US" sz="1600">
            <a:solidFill>
              <a:srgbClr val="002E6E"/>
            </a:solidFill>
          </a:endParaRPr>
        </a:p>
      </dgm:t>
    </dgm:pt>
    <dgm:pt modelId="{FADC06D9-8767-4EB9-AB27-523CAFE406E7}">
      <dgm:prSet custT="1"/>
      <dgm:spPr/>
      <dgm:t>
        <a:bodyPr/>
        <a:lstStyle/>
        <a:p>
          <a:r>
            <a:rPr lang="en-US" sz="1600" b="1" dirty="0">
              <a:solidFill>
                <a:srgbClr val="002E6E"/>
              </a:solidFill>
              <a:latin typeface="Helvetica" pitchFamily="2" charset="0"/>
            </a:rPr>
            <a:t>Higher risk of conflict</a:t>
          </a:r>
          <a:r>
            <a:rPr lang="en-US" sz="1600" dirty="0">
              <a:solidFill>
                <a:srgbClr val="002E6E"/>
              </a:solidFill>
              <a:latin typeface="Helvetica" pitchFamily="2" charset="0"/>
            </a:rPr>
            <a:t>: outbreak of conflicts between rebels and governments are higher during El Ni</a:t>
          </a:r>
          <a:r>
            <a:rPr lang="es-419" sz="1600" dirty="0" err="1">
              <a:solidFill>
                <a:srgbClr val="002E6E"/>
              </a:solidFill>
              <a:latin typeface="Helvetica" pitchFamily="2" charset="0"/>
            </a:rPr>
            <a:t>ño</a:t>
          </a:r>
          <a:endParaRPr lang="en-US" sz="1600" dirty="0">
            <a:solidFill>
              <a:srgbClr val="002E6E"/>
            </a:solidFill>
            <a:latin typeface="Helvetica" pitchFamily="2" charset="0"/>
          </a:endParaRPr>
        </a:p>
      </dgm:t>
    </dgm:pt>
    <dgm:pt modelId="{37DFB86C-FF35-4FFC-97FE-556642FAE00B}" type="parTrans" cxnId="{142AC95C-1427-4DBD-9B46-AEDB6B3DE380}">
      <dgm:prSet/>
      <dgm:spPr/>
      <dgm:t>
        <a:bodyPr/>
        <a:lstStyle/>
        <a:p>
          <a:endParaRPr lang="en-US" sz="1600">
            <a:solidFill>
              <a:srgbClr val="002E6E"/>
            </a:solidFill>
          </a:endParaRPr>
        </a:p>
      </dgm:t>
    </dgm:pt>
    <dgm:pt modelId="{467C3671-EC99-4FC5-AAD6-0D88F08D74F9}" type="sibTrans" cxnId="{142AC95C-1427-4DBD-9B46-AEDB6B3DE380}">
      <dgm:prSet/>
      <dgm:spPr/>
      <dgm:t>
        <a:bodyPr/>
        <a:lstStyle/>
        <a:p>
          <a:endParaRPr lang="en-US" sz="1600">
            <a:solidFill>
              <a:srgbClr val="002E6E"/>
            </a:solidFill>
          </a:endParaRPr>
        </a:p>
      </dgm:t>
    </dgm:pt>
    <dgm:pt modelId="{1EC2A1E2-A9DB-4B3E-85FB-E6C2F214AEFA}" type="pres">
      <dgm:prSet presAssocID="{E1434803-57AF-42BC-8C1E-FEA597DDD6BB}" presName="Name0" presStyleCnt="0">
        <dgm:presLayoutVars>
          <dgm:chMax val="7"/>
          <dgm:chPref val="7"/>
          <dgm:dir/>
        </dgm:presLayoutVars>
      </dgm:prSet>
      <dgm:spPr/>
    </dgm:pt>
    <dgm:pt modelId="{AA79F613-8AF9-4CC0-B9D5-AC8C304AFBA9}" type="pres">
      <dgm:prSet presAssocID="{E1434803-57AF-42BC-8C1E-FEA597DDD6BB}" presName="Name1" presStyleCnt="0"/>
      <dgm:spPr/>
    </dgm:pt>
    <dgm:pt modelId="{D39C000B-3F84-404A-A502-80887ECC453E}" type="pres">
      <dgm:prSet presAssocID="{E1434803-57AF-42BC-8C1E-FEA597DDD6BB}" presName="cycle" presStyleCnt="0"/>
      <dgm:spPr/>
    </dgm:pt>
    <dgm:pt modelId="{8D53CC47-2E8E-4EBF-8E65-46F28785BBAC}" type="pres">
      <dgm:prSet presAssocID="{E1434803-57AF-42BC-8C1E-FEA597DDD6BB}" presName="srcNode" presStyleLbl="node1" presStyleIdx="0" presStyleCnt="4"/>
      <dgm:spPr/>
    </dgm:pt>
    <dgm:pt modelId="{2A94343E-E35C-4A94-AAD7-33D7470AEC34}" type="pres">
      <dgm:prSet presAssocID="{E1434803-57AF-42BC-8C1E-FEA597DDD6BB}" presName="conn" presStyleLbl="parChTrans1D2" presStyleIdx="0" presStyleCnt="1"/>
      <dgm:spPr/>
    </dgm:pt>
    <dgm:pt modelId="{A20B55B3-C35B-45D0-A6AD-E30CCF3BA8C6}" type="pres">
      <dgm:prSet presAssocID="{E1434803-57AF-42BC-8C1E-FEA597DDD6BB}" presName="extraNode" presStyleLbl="node1" presStyleIdx="0" presStyleCnt="4"/>
      <dgm:spPr/>
    </dgm:pt>
    <dgm:pt modelId="{A6FAC9B0-96B3-4DBD-B462-8211ABE7F349}" type="pres">
      <dgm:prSet presAssocID="{E1434803-57AF-42BC-8C1E-FEA597DDD6BB}" presName="dstNode" presStyleLbl="node1" presStyleIdx="0" presStyleCnt="4"/>
      <dgm:spPr/>
    </dgm:pt>
    <dgm:pt modelId="{FAE84E3D-C2E6-4CBE-ACE7-64C56E1AAACF}" type="pres">
      <dgm:prSet presAssocID="{1DDFD1CA-810F-4249-9247-E572D7AE1A11}" presName="text_1" presStyleLbl="node1" presStyleIdx="0" presStyleCnt="4">
        <dgm:presLayoutVars>
          <dgm:bulletEnabled val="1"/>
        </dgm:presLayoutVars>
      </dgm:prSet>
      <dgm:spPr/>
    </dgm:pt>
    <dgm:pt modelId="{E0AABA14-FA5F-42F3-9A0E-0CF2E57AA76C}" type="pres">
      <dgm:prSet presAssocID="{1DDFD1CA-810F-4249-9247-E572D7AE1A11}" presName="accent_1" presStyleCnt="0"/>
      <dgm:spPr/>
    </dgm:pt>
    <dgm:pt modelId="{AF41156F-5FCD-4F76-B341-6569645605C1}" type="pres">
      <dgm:prSet presAssocID="{1DDFD1CA-810F-4249-9247-E572D7AE1A11}" presName="accentRepeatNode" presStyleLbl="solidFgAcc1" presStyleIdx="0" presStyleCnt="4"/>
      <dgm:spPr/>
    </dgm:pt>
    <dgm:pt modelId="{F358AB5B-D11E-45DF-9279-E2997F03BDA5}" type="pres">
      <dgm:prSet presAssocID="{C9FB1785-6581-481C-99AB-48ADC0973592}" presName="text_2" presStyleLbl="node1" presStyleIdx="1" presStyleCnt="4" custScaleY="126156" custLinFactNeighborX="-178">
        <dgm:presLayoutVars>
          <dgm:bulletEnabled val="1"/>
        </dgm:presLayoutVars>
      </dgm:prSet>
      <dgm:spPr/>
    </dgm:pt>
    <dgm:pt modelId="{C5C64222-C1F2-4E9D-8ECF-BC0021E1B1D0}" type="pres">
      <dgm:prSet presAssocID="{C9FB1785-6581-481C-99AB-48ADC0973592}" presName="accent_2" presStyleCnt="0"/>
      <dgm:spPr/>
    </dgm:pt>
    <dgm:pt modelId="{94B23B91-4F2B-41FD-A5B5-CD82714A9BB8}" type="pres">
      <dgm:prSet presAssocID="{C9FB1785-6581-481C-99AB-48ADC0973592}" presName="accentRepeatNode" presStyleLbl="solidFgAcc1" presStyleIdx="1" presStyleCnt="4"/>
      <dgm:spPr/>
    </dgm:pt>
    <dgm:pt modelId="{12DA747A-A8FD-44D3-8D94-3F771495B804}" type="pres">
      <dgm:prSet presAssocID="{99EFF239-4A3C-4152-8FAA-A14DD30C71BA}" presName="text_3" presStyleLbl="node1" presStyleIdx="2" presStyleCnt="4">
        <dgm:presLayoutVars>
          <dgm:bulletEnabled val="1"/>
        </dgm:presLayoutVars>
      </dgm:prSet>
      <dgm:spPr/>
    </dgm:pt>
    <dgm:pt modelId="{95C451DB-2127-4971-9CB3-7BF64A1E8B79}" type="pres">
      <dgm:prSet presAssocID="{99EFF239-4A3C-4152-8FAA-A14DD30C71BA}" presName="accent_3" presStyleCnt="0"/>
      <dgm:spPr/>
    </dgm:pt>
    <dgm:pt modelId="{BE514143-A696-4854-A15B-9CD4DCDFE393}" type="pres">
      <dgm:prSet presAssocID="{99EFF239-4A3C-4152-8FAA-A14DD30C71BA}" presName="accentRepeatNode" presStyleLbl="solidFgAcc1" presStyleIdx="2" presStyleCnt="4"/>
      <dgm:spPr/>
    </dgm:pt>
    <dgm:pt modelId="{AA14F4C0-E0F2-4ACA-95A2-BB1ED62DCE29}" type="pres">
      <dgm:prSet presAssocID="{FADC06D9-8767-4EB9-AB27-523CAFE406E7}" presName="text_4" presStyleLbl="node1" presStyleIdx="3" presStyleCnt="4">
        <dgm:presLayoutVars>
          <dgm:bulletEnabled val="1"/>
        </dgm:presLayoutVars>
      </dgm:prSet>
      <dgm:spPr/>
    </dgm:pt>
    <dgm:pt modelId="{744CD9F7-F53A-4126-BEF4-1254C9A1AAC8}" type="pres">
      <dgm:prSet presAssocID="{FADC06D9-8767-4EB9-AB27-523CAFE406E7}" presName="accent_4" presStyleCnt="0"/>
      <dgm:spPr/>
    </dgm:pt>
    <dgm:pt modelId="{10D47C3C-0564-4BEA-BDD9-9457A224A56B}" type="pres">
      <dgm:prSet presAssocID="{FADC06D9-8767-4EB9-AB27-523CAFE406E7}" presName="accentRepeatNode" presStyleLbl="solidFgAcc1" presStyleIdx="3" presStyleCnt="4"/>
      <dgm:spPr/>
    </dgm:pt>
  </dgm:ptLst>
  <dgm:cxnLst>
    <dgm:cxn modelId="{7F76B52B-9174-4CF7-AC05-09188E16846C}" type="presOf" srcId="{99EFF239-4A3C-4152-8FAA-A14DD30C71BA}" destId="{12DA747A-A8FD-44D3-8D94-3F771495B804}" srcOrd="0" destOrd="0" presId="urn:microsoft.com/office/officeart/2008/layout/VerticalCurvedList"/>
    <dgm:cxn modelId="{39EAC434-9D96-44F9-ADAF-AD224269D2AB}" type="presOf" srcId="{FADC06D9-8767-4EB9-AB27-523CAFE406E7}" destId="{AA14F4C0-E0F2-4ACA-95A2-BB1ED62DCE29}" srcOrd="0" destOrd="0" presId="urn:microsoft.com/office/officeart/2008/layout/VerticalCurvedList"/>
    <dgm:cxn modelId="{42509652-FC3C-4A08-BA95-91D7C7ECD770}" srcId="{E1434803-57AF-42BC-8C1E-FEA597DDD6BB}" destId="{99EFF239-4A3C-4152-8FAA-A14DD30C71BA}" srcOrd="2" destOrd="0" parTransId="{3B719379-CE41-4FFA-8BEF-38E1A6F55AEB}" sibTransId="{5277FF21-C12F-411E-9B98-8B62370B5A11}"/>
    <dgm:cxn modelId="{36F73259-9A27-4338-8F65-8770EDEB5A14}" srcId="{E1434803-57AF-42BC-8C1E-FEA597DDD6BB}" destId="{1DDFD1CA-810F-4249-9247-E572D7AE1A11}" srcOrd="0" destOrd="0" parTransId="{667E21A3-48B4-4EA7-BCD7-66D3901FDC37}" sibTransId="{B1E6CFEA-62D2-47EC-A33E-520C3D84A3DF}"/>
    <dgm:cxn modelId="{142AC95C-1427-4DBD-9B46-AEDB6B3DE380}" srcId="{E1434803-57AF-42BC-8C1E-FEA597DDD6BB}" destId="{FADC06D9-8767-4EB9-AB27-523CAFE406E7}" srcOrd="3" destOrd="0" parTransId="{37DFB86C-FF35-4FFC-97FE-556642FAE00B}" sibTransId="{467C3671-EC99-4FC5-AAD6-0D88F08D74F9}"/>
    <dgm:cxn modelId="{451B0475-F2C9-4513-8AC2-4980FEAB29C5}" type="presOf" srcId="{E1434803-57AF-42BC-8C1E-FEA597DDD6BB}" destId="{1EC2A1E2-A9DB-4B3E-85FB-E6C2F214AEFA}" srcOrd="0" destOrd="0" presId="urn:microsoft.com/office/officeart/2008/layout/VerticalCurvedList"/>
    <dgm:cxn modelId="{9D8E1B88-73C9-4649-B27E-4304B9B769C8}" srcId="{E1434803-57AF-42BC-8C1E-FEA597DDD6BB}" destId="{C9FB1785-6581-481C-99AB-48ADC0973592}" srcOrd="1" destOrd="0" parTransId="{E52BD1BD-8806-4142-A7DD-4C48FB507AF9}" sibTransId="{D09E1EA8-5B6E-4E9C-B8E9-F1E8EBAB528B}"/>
    <dgm:cxn modelId="{3DBE8896-1CB6-4C81-9A9F-03848A87FC11}" type="presOf" srcId="{B1E6CFEA-62D2-47EC-A33E-520C3D84A3DF}" destId="{2A94343E-E35C-4A94-AAD7-33D7470AEC34}" srcOrd="0" destOrd="0" presId="urn:microsoft.com/office/officeart/2008/layout/VerticalCurvedList"/>
    <dgm:cxn modelId="{97CC8C96-2BCF-4174-A91F-4806FEA82F06}" type="presOf" srcId="{C9FB1785-6581-481C-99AB-48ADC0973592}" destId="{F358AB5B-D11E-45DF-9279-E2997F03BDA5}" srcOrd="0" destOrd="0" presId="urn:microsoft.com/office/officeart/2008/layout/VerticalCurvedList"/>
    <dgm:cxn modelId="{8638EAE0-E41F-4B5B-820E-8140EE9D8B7D}" type="presOf" srcId="{1DDFD1CA-810F-4249-9247-E572D7AE1A11}" destId="{FAE84E3D-C2E6-4CBE-ACE7-64C56E1AAACF}" srcOrd="0" destOrd="0" presId="urn:microsoft.com/office/officeart/2008/layout/VerticalCurvedList"/>
    <dgm:cxn modelId="{958358C2-219B-4A18-B724-C69432D28618}" type="presParOf" srcId="{1EC2A1E2-A9DB-4B3E-85FB-E6C2F214AEFA}" destId="{AA79F613-8AF9-4CC0-B9D5-AC8C304AFBA9}" srcOrd="0" destOrd="0" presId="urn:microsoft.com/office/officeart/2008/layout/VerticalCurvedList"/>
    <dgm:cxn modelId="{821895AC-4E8B-4A69-B559-D8EBEB83C600}" type="presParOf" srcId="{AA79F613-8AF9-4CC0-B9D5-AC8C304AFBA9}" destId="{D39C000B-3F84-404A-A502-80887ECC453E}" srcOrd="0" destOrd="0" presId="urn:microsoft.com/office/officeart/2008/layout/VerticalCurvedList"/>
    <dgm:cxn modelId="{E8B3A7EB-10F3-42A3-9D5A-988A72D4004A}" type="presParOf" srcId="{D39C000B-3F84-404A-A502-80887ECC453E}" destId="{8D53CC47-2E8E-4EBF-8E65-46F28785BBAC}" srcOrd="0" destOrd="0" presId="urn:microsoft.com/office/officeart/2008/layout/VerticalCurvedList"/>
    <dgm:cxn modelId="{CD8E24C1-1458-4036-85A6-1D4FE9BBD744}" type="presParOf" srcId="{D39C000B-3F84-404A-A502-80887ECC453E}" destId="{2A94343E-E35C-4A94-AAD7-33D7470AEC34}" srcOrd="1" destOrd="0" presId="urn:microsoft.com/office/officeart/2008/layout/VerticalCurvedList"/>
    <dgm:cxn modelId="{C1C0CDBF-8ACE-4D5E-8694-30A7B6D46791}" type="presParOf" srcId="{D39C000B-3F84-404A-A502-80887ECC453E}" destId="{A20B55B3-C35B-45D0-A6AD-E30CCF3BA8C6}" srcOrd="2" destOrd="0" presId="urn:microsoft.com/office/officeart/2008/layout/VerticalCurvedList"/>
    <dgm:cxn modelId="{D7E2D88E-9475-440F-ADA9-948E20B24642}" type="presParOf" srcId="{D39C000B-3F84-404A-A502-80887ECC453E}" destId="{A6FAC9B0-96B3-4DBD-B462-8211ABE7F349}" srcOrd="3" destOrd="0" presId="urn:microsoft.com/office/officeart/2008/layout/VerticalCurvedList"/>
    <dgm:cxn modelId="{D618D8C9-8BB8-4CB5-9D59-3DA156C8B7E8}" type="presParOf" srcId="{AA79F613-8AF9-4CC0-B9D5-AC8C304AFBA9}" destId="{FAE84E3D-C2E6-4CBE-ACE7-64C56E1AAACF}" srcOrd="1" destOrd="0" presId="urn:microsoft.com/office/officeart/2008/layout/VerticalCurvedList"/>
    <dgm:cxn modelId="{BEDDC2D0-72DF-473E-BDC2-9F150F677C12}" type="presParOf" srcId="{AA79F613-8AF9-4CC0-B9D5-AC8C304AFBA9}" destId="{E0AABA14-FA5F-42F3-9A0E-0CF2E57AA76C}" srcOrd="2" destOrd="0" presId="urn:microsoft.com/office/officeart/2008/layout/VerticalCurvedList"/>
    <dgm:cxn modelId="{2FE2F7DB-7EF3-4778-A2F3-0B67E65D78E7}" type="presParOf" srcId="{E0AABA14-FA5F-42F3-9A0E-0CF2E57AA76C}" destId="{AF41156F-5FCD-4F76-B341-6569645605C1}" srcOrd="0" destOrd="0" presId="urn:microsoft.com/office/officeart/2008/layout/VerticalCurvedList"/>
    <dgm:cxn modelId="{189CB6A5-0A56-4C91-B396-E1CA1EFEC7F4}" type="presParOf" srcId="{AA79F613-8AF9-4CC0-B9D5-AC8C304AFBA9}" destId="{F358AB5B-D11E-45DF-9279-E2997F03BDA5}" srcOrd="3" destOrd="0" presId="urn:microsoft.com/office/officeart/2008/layout/VerticalCurvedList"/>
    <dgm:cxn modelId="{26F35CC0-2614-45D3-8D3B-42E6ECD49773}" type="presParOf" srcId="{AA79F613-8AF9-4CC0-B9D5-AC8C304AFBA9}" destId="{C5C64222-C1F2-4E9D-8ECF-BC0021E1B1D0}" srcOrd="4" destOrd="0" presId="urn:microsoft.com/office/officeart/2008/layout/VerticalCurvedList"/>
    <dgm:cxn modelId="{51DA80E4-018A-4DBA-9557-770A2140C8ED}" type="presParOf" srcId="{C5C64222-C1F2-4E9D-8ECF-BC0021E1B1D0}" destId="{94B23B91-4F2B-41FD-A5B5-CD82714A9BB8}" srcOrd="0" destOrd="0" presId="urn:microsoft.com/office/officeart/2008/layout/VerticalCurvedList"/>
    <dgm:cxn modelId="{F7B61ECD-EE25-4BE7-8F54-FB290D2F39CC}" type="presParOf" srcId="{AA79F613-8AF9-4CC0-B9D5-AC8C304AFBA9}" destId="{12DA747A-A8FD-44D3-8D94-3F771495B804}" srcOrd="5" destOrd="0" presId="urn:microsoft.com/office/officeart/2008/layout/VerticalCurvedList"/>
    <dgm:cxn modelId="{7B723E55-1C48-4DED-86E1-C204D73C667F}" type="presParOf" srcId="{AA79F613-8AF9-4CC0-B9D5-AC8C304AFBA9}" destId="{95C451DB-2127-4971-9CB3-7BF64A1E8B79}" srcOrd="6" destOrd="0" presId="urn:microsoft.com/office/officeart/2008/layout/VerticalCurvedList"/>
    <dgm:cxn modelId="{D67B13B8-D2B2-4ACD-A6CC-64B7CB65B037}" type="presParOf" srcId="{95C451DB-2127-4971-9CB3-7BF64A1E8B79}" destId="{BE514143-A696-4854-A15B-9CD4DCDFE393}" srcOrd="0" destOrd="0" presId="urn:microsoft.com/office/officeart/2008/layout/VerticalCurvedList"/>
    <dgm:cxn modelId="{123AD70F-5B84-48FF-B472-AFFB3C6F6BF2}" type="presParOf" srcId="{AA79F613-8AF9-4CC0-B9D5-AC8C304AFBA9}" destId="{AA14F4C0-E0F2-4ACA-95A2-BB1ED62DCE29}" srcOrd="7" destOrd="0" presId="urn:microsoft.com/office/officeart/2008/layout/VerticalCurvedList"/>
    <dgm:cxn modelId="{A28CC26C-F1CA-405F-98E9-F0A298579B1D}" type="presParOf" srcId="{AA79F613-8AF9-4CC0-B9D5-AC8C304AFBA9}" destId="{744CD9F7-F53A-4126-BEF4-1254C9A1AAC8}" srcOrd="8" destOrd="0" presId="urn:microsoft.com/office/officeart/2008/layout/VerticalCurvedList"/>
    <dgm:cxn modelId="{20BB9E3C-AF9C-4864-806A-08633AECD5BF}" type="presParOf" srcId="{744CD9F7-F53A-4126-BEF4-1254C9A1AAC8}" destId="{10D47C3C-0564-4BEA-BDD9-9457A224A5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2F8D6-4C4B-49F4-A8D7-E1120D0868FE}">
      <dsp:nvSpPr>
        <dsp:cNvPr id="0" name=""/>
        <dsp:cNvSpPr/>
      </dsp:nvSpPr>
      <dsp:spPr>
        <a:xfrm>
          <a:off x="-5613684" y="-859376"/>
          <a:ext cx="6683729" cy="6683729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27995-7DDD-4F89-8E44-B43AF49E48AA}">
      <dsp:nvSpPr>
        <dsp:cNvPr id="0" name=""/>
        <dsp:cNvSpPr/>
      </dsp:nvSpPr>
      <dsp:spPr>
        <a:xfrm>
          <a:off x="398780" y="261455"/>
          <a:ext cx="10875578" cy="52271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90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900" b="1" i="0" kern="1200" dirty="0">
              <a:solidFill>
                <a:schemeClr val="tx1"/>
              </a:solidFill>
              <a:effectLst/>
              <a:latin typeface="+mn-lt"/>
              <a:cs typeface="Helvetica" panose="020B0604020202020204" pitchFamily="34" charset="0"/>
            </a:rPr>
            <a:t>Resolved to reduce the energy use needed for economic output to 25 percent of 2005 levels by 2030</a:t>
          </a:r>
          <a:endParaRPr lang="en-SG" sz="1900" b="1" kern="1200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sp:txBody>
      <dsp:txXfrm>
        <a:off x="398780" y="261455"/>
        <a:ext cx="10875578" cy="522712"/>
      </dsp:txXfrm>
    </dsp:sp>
    <dsp:sp modelId="{81694F74-40E9-4AFB-BC0B-82A38F14BFB9}">
      <dsp:nvSpPr>
        <dsp:cNvPr id="0" name=""/>
        <dsp:cNvSpPr/>
      </dsp:nvSpPr>
      <dsp:spPr>
        <a:xfrm>
          <a:off x="72085" y="196116"/>
          <a:ext cx="653390" cy="653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732207-0FDB-4A4E-87A9-E7B13FA5C239}">
      <dsp:nvSpPr>
        <dsp:cNvPr id="0" name=""/>
        <dsp:cNvSpPr/>
      </dsp:nvSpPr>
      <dsp:spPr>
        <a:xfrm>
          <a:off x="828747" y="944210"/>
          <a:ext cx="10445611" cy="72514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90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Discussions on fossil fuel subsidy reform; voluntary reporting mechanism framework; peer review methodology guidelines. Supported WTO efforts.</a:t>
          </a:r>
          <a:endParaRPr lang="en-SG" sz="1900" b="1" kern="1200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sp:txBody>
      <dsp:txXfrm>
        <a:off x="828747" y="944210"/>
        <a:ext cx="10445611" cy="725143"/>
      </dsp:txXfrm>
    </dsp:sp>
    <dsp:sp modelId="{E01C0DD6-980E-46AE-B109-5097DCBF388A}">
      <dsp:nvSpPr>
        <dsp:cNvPr id="0" name=""/>
        <dsp:cNvSpPr/>
      </dsp:nvSpPr>
      <dsp:spPr>
        <a:xfrm>
          <a:off x="502052" y="980086"/>
          <a:ext cx="653390" cy="653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EE6F6F-3B2F-4701-9994-999EB331F62E}">
      <dsp:nvSpPr>
        <dsp:cNvPr id="0" name=""/>
        <dsp:cNvSpPr/>
      </dsp:nvSpPr>
      <dsp:spPr>
        <a:xfrm>
          <a:off x="1025360" y="1807577"/>
          <a:ext cx="10248998" cy="52271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90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900" b="1" i="0" kern="1200" dirty="0">
              <a:solidFill>
                <a:schemeClr val="tx1"/>
              </a:solidFill>
              <a:effectLst/>
              <a:latin typeface="+mn-lt"/>
              <a:cs typeface="Helvetica" panose="020B0604020202020204" pitchFamily="34" charset="0"/>
            </a:rPr>
            <a:t>Greening the APEC supply chain through energy efficiency</a:t>
          </a:r>
          <a:endParaRPr lang="en-SG" sz="1900" b="1" kern="1200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sp:txBody>
      <dsp:txXfrm>
        <a:off x="1025360" y="1807577"/>
        <a:ext cx="10248998" cy="522712"/>
      </dsp:txXfrm>
    </dsp:sp>
    <dsp:sp modelId="{2C0B3FAD-F26A-4213-B56E-DD4F9291E1B9}">
      <dsp:nvSpPr>
        <dsp:cNvPr id="0" name=""/>
        <dsp:cNvSpPr/>
      </dsp:nvSpPr>
      <dsp:spPr>
        <a:xfrm>
          <a:off x="698665" y="1742233"/>
          <a:ext cx="653390" cy="653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DB01D0-3E70-4060-8492-94F71E5484E3}">
      <dsp:nvSpPr>
        <dsp:cNvPr id="0" name=""/>
        <dsp:cNvSpPr/>
      </dsp:nvSpPr>
      <dsp:spPr>
        <a:xfrm>
          <a:off x="1025360" y="2463953"/>
          <a:ext cx="10248998" cy="92963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90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Helvetica" panose="020B0604020202020204" pitchFamily="34" charset="0"/>
            </a:rPr>
            <a:t>Progress on the liberalisation of tariffs on environmental goods. Members agreed to a list of 54 Environmental Goods</a:t>
          </a:r>
          <a:r>
            <a:rPr lang="en-AU" sz="1900" b="1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Helvetica" panose="020B0604020202020204" pitchFamily="34" charset="0"/>
            </a:rPr>
            <a:t>, the floor </a:t>
          </a:r>
          <a:r>
            <a:rPr lang="en-GB" sz="1900" b="1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Helvetica" panose="020B0604020202020204" pitchFamily="34" charset="0"/>
            </a:rPr>
            <a:t>for discussions in other international fora, including the Environmental Goods Agreement negotiations in the WTO.</a:t>
          </a:r>
          <a:endParaRPr lang="en-SG" sz="1900" b="1" kern="1200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sp:txBody>
      <dsp:txXfrm>
        <a:off x="1025360" y="2463953"/>
        <a:ext cx="10248998" cy="929634"/>
      </dsp:txXfrm>
    </dsp:sp>
    <dsp:sp modelId="{EC3E5DA6-C615-4E41-A0F0-C065A1248618}">
      <dsp:nvSpPr>
        <dsp:cNvPr id="0" name=""/>
        <dsp:cNvSpPr/>
      </dsp:nvSpPr>
      <dsp:spPr>
        <a:xfrm>
          <a:off x="698665" y="2580264"/>
          <a:ext cx="653390" cy="653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8BD882-09C1-45E5-8AEF-469C7CD32A6E}">
      <dsp:nvSpPr>
        <dsp:cNvPr id="0" name=""/>
        <dsp:cNvSpPr/>
      </dsp:nvSpPr>
      <dsp:spPr>
        <a:xfrm>
          <a:off x="828747" y="3495019"/>
          <a:ext cx="10445611" cy="52271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90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900" b="1" kern="1200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APEC Strategy for Green, Sustainable and Innovative MSMEs</a:t>
          </a:r>
          <a:endParaRPr lang="en-SG" sz="1900" b="1" kern="1200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sp:txBody>
      <dsp:txXfrm>
        <a:off x="828747" y="3495019"/>
        <a:ext cx="10445611" cy="522712"/>
      </dsp:txXfrm>
    </dsp:sp>
    <dsp:sp modelId="{2EBA2DC0-AE21-4E5A-8A2C-BA7E61568490}">
      <dsp:nvSpPr>
        <dsp:cNvPr id="0" name=""/>
        <dsp:cNvSpPr/>
      </dsp:nvSpPr>
      <dsp:spPr>
        <a:xfrm>
          <a:off x="502052" y="3407880"/>
          <a:ext cx="653390" cy="653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C651B9-261B-48FB-A0A8-64F2695BC371}">
      <dsp:nvSpPr>
        <dsp:cNvPr id="0" name=""/>
        <dsp:cNvSpPr/>
      </dsp:nvSpPr>
      <dsp:spPr>
        <a:xfrm>
          <a:off x="398780" y="4180808"/>
          <a:ext cx="10875578" cy="52271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90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900" b="1" kern="1200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Discussion on developing a new, voluntary, non-binding APEC Reference List of Environmental Goods</a:t>
          </a:r>
        </a:p>
      </dsp:txBody>
      <dsp:txXfrm>
        <a:off x="398780" y="4180808"/>
        <a:ext cx="10875578" cy="522712"/>
      </dsp:txXfrm>
    </dsp:sp>
    <dsp:sp modelId="{710B0F03-7404-4742-AED3-8FEAC36DADBE}">
      <dsp:nvSpPr>
        <dsp:cNvPr id="0" name=""/>
        <dsp:cNvSpPr/>
      </dsp:nvSpPr>
      <dsp:spPr>
        <a:xfrm>
          <a:off x="72085" y="4115469"/>
          <a:ext cx="653390" cy="653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4343E-E35C-4A94-AAD7-33D7470AEC34}">
      <dsp:nvSpPr>
        <dsp:cNvPr id="0" name=""/>
        <dsp:cNvSpPr/>
      </dsp:nvSpPr>
      <dsp:spPr>
        <a:xfrm>
          <a:off x="-4865602" y="-745647"/>
          <a:ext cx="5795061" cy="5795061"/>
        </a:xfrm>
        <a:prstGeom prst="blockArc">
          <a:avLst>
            <a:gd name="adj1" fmla="val 18900000"/>
            <a:gd name="adj2" fmla="val 2700000"/>
            <a:gd name="adj3" fmla="val 37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84E3D-C2E6-4CBE-ACE7-64C56E1AAACF}">
      <dsp:nvSpPr>
        <dsp:cNvPr id="0" name=""/>
        <dsp:cNvSpPr/>
      </dsp:nvSpPr>
      <dsp:spPr>
        <a:xfrm>
          <a:off x="486744" y="330873"/>
          <a:ext cx="7051665" cy="6620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53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E6E"/>
              </a:solidFill>
              <a:latin typeface="Helvetica" pitchFamily="2" charset="0"/>
            </a:rPr>
            <a:t>Curtailed economic growth</a:t>
          </a:r>
          <a:r>
            <a:rPr lang="en-US" sz="1600" kern="1200" dirty="0">
              <a:solidFill>
                <a:srgbClr val="002E6E"/>
              </a:solidFill>
              <a:latin typeface="Helvetica" pitchFamily="2" charset="0"/>
            </a:rPr>
            <a:t>: damage to infrastructure, disease outbreak</a:t>
          </a:r>
        </a:p>
      </dsp:txBody>
      <dsp:txXfrm>
        <a:off x="486744" y="330873"/>
        <a:ext cx="7051665" cy="662091"/>
      </dsp:txXfrm>
    </dsp:sp>
    <dsp:sp modelId="{AF41156F-5FCD-4F76-B341-6569645605C1}">
      <dsp:nvSpPr>
        <dsp:cNvPr id="0" name=""/>
        <dsp:cNvSpPr/>
      </dsp:nvSpPr>
      <dsp:spPr>
        <a:xfrm>
          <a:off x="72937" y="248112"/>
          <a:ext cx="827614" cy="827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8AB5B-D11E-45DF-9279-E2997F03BDA5}">
      <dsp:nvSpPr>
        <dsp:cNvPr id="0" name=""/>
        <dsp:cNvSpPr/>
      </dsp:nvSpPr>
      <dsp:spPr>
        <a:xfrm>
          <a:off x="854459" y="1237594"/>
          <a:ext cx="6672073" cy="835267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53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1" u="none" kern="1200" dirty="0" err="1">
              <a:solidFill>
                <a:srgbClr val="002E6E"/>
              </a:solidFill>
              <a:latin typeface="Helvetica" pitchFamily="2" charset="0"/>
            </a:rPr>
            <a:t>Supply</a:t>
          </a:r>
          <a:r>
            <a:rPr lang="es-419" sz="1600" b="1" u="none" kern="1200" dirty="0">
              <a:solidFill>
                <a:srgbClr val="002E6E"/>
              </a:solidFill>
              <a:latin typeface="Helvetica" pitchFamily="2" charset="0"/>
            </a:rPr>
            <a:t> shocks on </a:t>
          </a:r>
          <a:r>
            <a:rPr lang="es-419" sz="1600" b="1" u="none" kern="1200" dirty="0" err="1">
              <a:solidFill>
                <a:srgbClr val="002E6E"/>
              </a:solidFill>
              <a:latin typeface="Helvetica" pitchFamily="2" charset="0"/>
            </a:rPr>
            <a:t>trade</a:t>
          </a:r>
          <a:r>
            <a:rPr lang="es-419" sz="1600" b="1" u="none" kern="1200" dirty="0">
              <a:solidFill>
                <a:srgbClr val="002E6E"/>
              </a:solidFill>
              <a:latin typeface="Helvetica" pitchFamily="2" charset="0"/>
            </a:rPr>
            <a:t>: </a:t>
          </a:r>
          <a:r>
            <a:rPr lang="es-419" sz="1600" b="0" u="none" kern="1200" dirty="0" err="1">
              <a:solidFill>
                <a:srgbClr val="002E6E"/>
              </a:solidFill>
              <a:latin typeface="Helvetica" pitchFamily="2" charset="0"/>
            </a:rPr>
            <a:t>lower</a:t>
          </a:r>
          <a:r>
            <a:rPr lang="es-419" sz="1600" b="0" u="none" kern="1200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0" u="none" kern="1200" dirty="0" err="1">
              <a:solidFill>
                <a:srgbClr val="002E6E"/>
              </a:solidFill>
              <a:latin typeface="Helvetica" pitchFamily="2" charset="0"/>
            </a:rPr>
            <a:t>agricultural</a:t>
          </a:r>
          <a:r>
            <a:rPr lang="es-419" sz="1600" b="0" u="none" kern="1200" dirty="0">
              <a:solidFill>
                <a:srgbClr val="002E6E"/>
              </a:solidFill>
              <a:latin typeface="Helvetica" pitchFamily="2" charset="0"/>
            </a:rPr>
            <a:t> and </a:t>
          </a:r>
          <a:r>
            <a:rPr lang="es-419" sz="1600" b="0" u="none" kern="1200" dirty="0" err="1">
              <a:solidFill>
                <a:srgbClr val="002E6E"/>
              </a:solidFill>
              <a:latin typeface="Helvetica" pitchFamily="2" charset="0"/>
            </a:rPr>
            <a:t>fishing</a:t>
          </a:r>
          <a:r>
            <a:rPr lang="es-419" sz="1600" b="0" u="none" kern="1200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0" u="none" kern="1200" dirty="0" err="1">
              <a:solidFill>
                <a:srgbClr val="002E6E"/>
              </a:solidFill>
              <a:latin typeface="Helvetica" pitchFamily="2" charset="0"/>
            </a:rPr>
            <a:t>production</a:t>
          </a:r>
          <a:r>
            <a:rPr lang="es-419" sz="1600" b="0" u="none" kern="1200" dirty="0">
              <a:solidFill>
                <a:srgbClr val="002E6E"/>
              </a:solidFill>
              <a:latin typeface="Helvetica" pitchFamily="2" charset="0"/>
            </a:rPr>
            <a:t>. Global </a:t>
          </a:r>
          <a:r>
            <a:rPr lang="es-419" sz="1600" b="0" u="none" kern="1200" dirty="0" err="1">
              <a:solidFill>
                <a:srgbClr val="002E6E"/>
              </a:solidFill>
              <a:latin typeface="Helvetica" pitchFamily="2" charset="0"/>
            </a:rPr>
            <a:t>supply</a:t>
          </a:r>
          <a:r>
            <a:rPr lang="es-419" sz="1600" b="0" u="none" kern="1200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0" u="none" kern="1200" dirty="0" err="1">
              <a:solidFill>
                <a:srgbClr val="002E6E"/>
              </a:solidFill>
              <a:latin typeface="Helvetica" pitchFamily="2" charset="0"/>
            </a:rPr>
            <a:t>chains</a:t>
          </a:r>
          <a:r>
            <a:rPr lang="es-419" sz="1600" b="0" u="none" kern="1200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0" u="none" kern="1200" dirty="0" err="1">
              <a:solidFill>
                <a:srgbClr val="002E6E"/>
              </a:solidFill>
              <a:latin typeface="Helvetica" pitchFamily="2" charset="0"/>
            </a:rPr>
            <a:t>affected</a:t>
          </a:r>
          <a:r>
            <a:rPr lang="es-419" sz="1600" b="0" u="none" kern="1200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0" u="none" kern="1200" dirty="0" err="1">
              <a:solidFill>
                <a:srgbClr val="002E6E"/>
              </a:solidFill>
              <a:latin typeface="Helvetica" pitchFamily="2" charset="0"/>
            </a:rPr>
            <a:t>due</a:t>
          </a:r>
          <a:r>
            <a:rPr lang="es-419" sz="1600" b="0" u="none" kern="1200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0" u="none" kern="1200" dirty="0" err="1">
              <a:solidFill>
                <a:srgbClr val="002E6E"/>
              </a:solidFill>
              <a:latin typeface="Helvetica" pitchFamily="2" charset="0"/>
            </a:rPr>
            <a:t>to</a:t>
          </a:r>
          <a:r>
            <a:rPr lang="es-419" sz="1600" b="0" u="none" kern="1200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0" u="none" kern="1200" dirty="0" err="1">
              <a:solidFill>
                <a:srgbClr val="002E6E"/>
              </a:solidFill>
              <a:latin typeface="Helvetica" pitchFamily="2" charset="0"/>
            </a:rPr>
            <a:t>weather</a:t>
          </a:r>
          <a:r>
            <a:rPr lang="es-419" sz="1600" b="0" u="none" kern="1200" dirty="0">
              <a:solidFill>
                <a:srgbClr val="002E6E"/>
              </a:solidFill>
              <a:latin typeface="Helvetica" pitchFamily="2" charset="0"/>
            </a:rPr>
            <a:t> and </a:t>
          </a:r>
          <a:r>
            <a:rPr lang="es-419" sz="1600" b="0" u="none" kern="1200" dirty="0" err="1">
              <a:solidFill>
                <a:srgbClr val="002E6E"/>
              </a:solidFill>
              <a:latin typeface="Helvetica" pitchFamily="2" charset="0"/>
            </a:rPr>
            <a:t>infrastructure</a:t>
          </a:r>
          <a:r>
            <a:rPr lang="es-419" sz="1600" b="0" u="none" kern="1200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0" u="none" kern="1200" dirty="0" err="1">
              <a:solidFill>
                <a:srgbClr val="002E6E"/>
              </a:solidFill>
              <a:latin typeface="Helvetica" pitchFamily="2" charset="0"/>
            </a:rPr>
            <a:t>damage</a:t>
          </a:r>
          <a:endParaRPr lang="en-US" sz="1600" kern="1200" dirty="0">
            <a:solidFill>
              <a:srgbClr val="002E6E"/>
            </a:solidFill>
            <a:latin typeface="Helvetica" pitchFamily="2" charset="0"/>
          </a:endParaRPr>
        </a:p>
      </dsp:txBody>
      <dsp:txXfrm>
        <a:off x="854459" y="1237594"/>
        <a:ext cx="6672073" cy="835267"/>
      </dsp:txXfrm>
    </dsp:sp>
    <dsp:sp modelId="{94B23B91-4F2B-41FD-A5B5-CD82714A9BB8}">
      <dsp:nvSpPr>
        <dsp:cNvPr id="0" name=""/>
        <dsp:cNvSpPr/>
      </dsp:nvSpPr>
      <dsp:spPr>
        <a:xfrm>
          <a:off x="452529" y="1241421"/>
          <a:ext cx="827614" cy="827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A747A-A8FD-44D3-8D94-3F771495B804}">
      <dsp:nvSpPr>
        <dsp:cNvPr id="0" name=""/>
        <dsp:cNvSpPr/>
      </dsp:nvSpPr>
      <dsp:spPr>
        <a:xfrm>
          <a:off x="866336" y="2317491"/>
          <a:ext cx="6672073" cy="662091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53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1" kern="1200" dirty="0" err="1">
              <a:solidFill>
                <a:srgbClr val="002E6E"/>
              </a:solidFill>
              <a:latin typeface="Helvetica" pitchFamily="2" charset="0"/>
            </a:rPr>
            <a:t>External</a:t>
          </a:r>
          <a:r>
            <a:rPr lang="es-419" sz="1600" b="1" kern="1200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1" kern="1200" dirty="0" err="1">
              <a:solidFill>
                <a:srgbClr val="002E6E"/>
              </a:solidFill>
              <a:latin typeface="Helvetica" pitchFamily="2" charset="0"/>
            </a:rPr>
            <a:t>debt</a:t>
          </a:r>
          <a:r>
            <a:rPr lang="es-419" sz="1600" b="1" kern="1200" dirty="0">
              <a:solidFill>
                <a:srgbClr val="002E6E"/>
              </a:solidFill>
              <a:latin typeface="Helvetica" pitchFamily="2" charset="0"/>
            </a:rPr>
            <a:t> </a:t>
          </a:r>
          <a:r>
            <a:rPr lang="es-419" sz="1600" b="1" kern="1200" dirty="0" err="1">
              <a:solidFill>
                <a:srgbClr val="002E6E"/>
              </a:solidFill>
              <a:latin typeface="Helvetica" pitchFamily="2" charset="0"/>
            </a:rPr>
            <a:t>issues</a:t>
          </a:r>
          <a:r>
            <a:rPr lang="es-419" sz="1600" kern="1200" dirty="0">
              <a:solidFill>
                <a:srgbClr val="002E6E"/>
              </a:solidFill>
              <a:latin typeface="Helvetica" pitchFamily="2" charset="0"/>
            </a:rPr>
            <a:t>: </a:t>
          </a:r>
          <a:r>
            <a:rPr lang="en-SG" sz="1600" kern="1200" dirty="0">
              <a:solidFill>
                <a:srgbClr val="002E6E"/>
              </a:solidFill>
              <a:latin typeface="Helvetica" pitchFamily="2" charset="0"/>
            </a:rPr>
            <a:t>reduce ability to repay debts</a:t>
          </a:r>
          <a:endParaRPr lang="en-US" sz="1600" kern="1200" dirty="0">
            <a:solidFill>
              <a:srgbClr val="002E6E"/>
            </a:solidFill>
            <a:latin typeface="Helvetica" pitchFamily="2" charset="0"/>
          </a:endParaRPr>
        </a:p>
      </dsp:txBody>
      <dsp:txXfrm>
        <a:off x="866336" y="2317491"/>
        <a:ext cx="6672073" cy="662091"/>
      </dsp:txXfrm>
    </dsp:sp>
    <dsp:sp modelId="{BE514143-A696-4854-A15B-9CD4DCDFE393}">
      <dsp:nvSpPr>
        <dsp:cNvPr id="0" name=""/>
        <dsp:cNvSpPr/>
      </dsp:nvSpPr>
      <dsp:spPr>
        <a:xfrm>
          <a:off x="452529" y="2234730"/>
          <a:ext cx="827614" cy="827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4F4C0-E0F2-4ACA-95A2-BB1ED62DCE29}">
      <dsp:nvSpPr>
        <dsp:cNvPr id="0" name=""/>
        <dsp:cNvSpPr/>
      </dsp:nvSpPr>
      <dsp:spPr>
        <a:xfrm>
          <a:off x="486744" y="3310801"/>
          <a:ext cx="7051665" cy="662091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53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E6E"/>
              </a:solidFill>
              <a:latin typeface="Helvetica" pitchFamily="2" charset="0"/>
            </a:rPr>
            <a:t>Higher risk of conflict</a:t>
          </a:r>
          <a:r>
            <a:rPr lang="en-US" sz="1600" kern="1200" dirty="0">
              <a:solidFill>
                <a:srgbClr val="002E6E"/>
              </a:solidFill>
              <a:latin typeface="Helvetica" pitchFamily="2" charset="0"/>
            </a:rPr>
            <a:t>: outbreak of conflicts between rebels and governments are higher during El Ni</a:t>
          </a:r>
          <a:r>
            <a:rPr lang="es-419" sz="1600" kern="1200" dirty="0" err="1">
              <a:solidFill>
                <a:srgbClr val="002E6E"/>
              </a:solidFill>
              <a:latin typeface="Helvetica" pitchFamily="2" charset="0"/>
            </a:rPr>
            <a:t>ño</a:t>
          </a:r>
          <a:endParaRPr lang="en-US" sz="1600" kern="1200" dirty="0">
            <a:solidFill>
              <a:srgbClr val="002E6E"/>
            </a:solidFill>
            <a:latin typeface="Helvetica" pitchFamily="2" charset="0"/>
          </a:endParaRPr>
        </a:p>
      </dsp:txBody>
      <dsp:txXfrm>
        <a:off x="486744" y="3310801"/>
        <a:ext cx="7051665" cy="662091"/>
      </dsp:txXfrm>
    </dsp:sp>
    <dsp:sp modelId="{10D47C3C-0564-4BEA-BDD9-9457A224A56B}">
      <dsp:nvSpPr>
        <dsp:cNvPr id="0" name=""/>
        <dsp:cNvSpPr/>
      </dsp:nvSpPr>
      <dsp:spPr>
        <a:xfrm>
          <a:off x="72937" y="3228039"/>
          <a:ext cx="827614" cy="827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9T15:29:57.30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258 0,'0'4,"0"1,-1-1,1 0,-1 0,0 0,-1 0,1 0,-1-1,0 1,-2 4,-27 35,24-34,0 0,0 0,-8 17,-22 76,35-100,1 1,-1 0,1-1,-1 1,0-1,0 0,0 1,0-1,0 0,0 0,-1-1,1 1,-1 0,1-1,-1 1,0-1,0 0,1 0,-1 0,-4 1,-4 0,-1 0,1-1,-22 0,11-1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9T15:29:58.31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0,'0'4,"0"6,0 4,0 5,0 3,0 1,0-2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9T15:30:02.51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1,'4'0,"5"0,5 4,5 1,3 4,6 1,6 6,5 5,18 3,5 1,14 1,2-5,-9-1,-11-4,-16-5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9T15:30:11.80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14 384,'-1'1,"1"-1,-1 0,0 0,1 1,-1-1,0 0,1 1,-1-1,0 1,1-1,-1 1,1-1,-1 1,1-1,-1 1,1 0,-1 0,1-1,0 1,-1-1,1 0,0 0,0 0,0 0,0 1,-1-1,1 0,0 0,0 0,0 1,0-1,0 0,0 0,0 0,0 1,0-1,-1 0,1 0,0 1,0-1,0 0,0 0,0 1,0-1,1 0,-1 0,0 0,0 1,0-1,0 0,0 0,0 0,0 1,0-1,0 0,1 0,-1 0,0 1,0-1,0 0,0 0,1 0,-1 0,0 0,1 1,3-1,1 0,0-1,-1 0,1 1,0-1,-1-1,1 1,-1-1,6-2,40-23,-41 22,49-30,-20 11,1 2,1 2,1 1,43-13,-68 27,-1-1,1 0,-1-1,0 0,-1-1,0-1,16-13,-8 6,1 1,0 1,1 1,0 1,1 1,43-13,-20 15,0 2,79-3,-98 9,358-4,-291 6,-44-1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9T15:30:16.39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1,'4'0,"6"0,4 0,5 0,3 0,1 0,2 0,0 0,0 0,0 0,-1 0,-7 0,-12 0,-7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9T15:30:19.84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1351 112,'-46'-9,"1"2,-55-1,44 4,-412-16,10 0,437 19,0-2,0 0,0-1,1-1,0-1,-20-9,26 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9T15:30:34.43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95,'4'-4,"6"-2,4-3,1-5,1 1,-2-2,1-3,-2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E7D64-7D41-144B-A831-6890ED355B12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442B5-C96F-974D-9E65-411AA9B72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7.png"/><Relationship Id="rId7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m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35BB91B-E267-4352-B9C6-F0DC315B9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575" y="0"/>
            <a:ext cx="5053796" cy="686276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C1E9BA7-0ABD-49D0-B837-4A53E85D08E4}"/>
              </a:ext>
            </a:extLst>
          </p:cNvPr>
          <p:cNvGrpSpPr/>
          <p:nvPr userDrawn="1"/>
        </p:nvGrpSpPr>
        <p:grpSpPr>
          <a:xfrm>
            <a:off x="0" y="0"/>
            <a:ext cx="7124155" cy="6862762"/>
            <a:chOff x="-29883" y="0"/>
            <a:chExt cx="7124155" cy="686276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C573415-7127-4794-A1B1-752586D2B7EA}"/>
                </a:ext>
              </a:extLst>
            </p:cNvPr>
            <p:cNvSpPr/>
            <p:nvPr userDrawn="1"/>
          </p:nvSpPr>
          <p:spPr>
            <a:xfrm>
              <a:off x="-29883" y="0"/>
              <a:ext cx="7124155" cy="6862762"/>
            </a:xfrm>
            <a:prstGeom prst="rect">
              <a:avLst/>
            </a:prstGeom>
            <a:solidFill>
              <a:srgbClr val="00306C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ooter Placeholder 4">
              <a:extLst>
                <a:ext uri="{FF2B5EF4-FFF2-40B4-BE49-F238E27FC236}">
                  <a16:creationId xmlns:a16="http://schemas.microsoft.com/office/drawing/2014/main" id="{D7BD445B-47BC-4D46-B796-D973135EA4F4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233483" y="6356792"/>
              <a:ext cx="3877063" cy="365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900" dirty="0">
                  <a:solidFill>
                    <a:srgbClr val="FFFFFF"/>
                  </a:solidFill>
                </a:rPr>
                <a:t>Copyright © 2022 APEC Secretariat</a:t>
              </a:r>
            </a:p>
          </p:txBody>
        </p:sp>
        <p:pic>
          <p:nvPicPr>
            <p:cNvPr id="25" name="Picture 5" descr="Logo Horizaontal2.png">
              <a:extLst>
                <a:ext uri="{FF2B5EF4-FFF2-40B4-BE49-F238E27FC236}">
                  <a16:creationId xmlns:a16="http://schemas.microsoft.com/office/drawing/2014/main" id="{989E9BC9-3B3A-47BD-B032-5459D35F29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47" y="529799"/>
              <a:ext cx="2955623" cy="51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 descr="Tag.png">
              <a:extLst>
                <a:ext uri="{FF2B5EF4-FFF2-40B4-BE49-F238E27FC236}">
                  <a16:creationId xmlns:a16="http://schemas.microsoft.com/office/drawing/2014/main" id="{6A14F343-E60A-42C7-8FB7-EECE4AAF51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3" y="5637155"/>
              <a:ext cx="2793015" cy="70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D88C704A-48DC-459F-8E10-6CBF91C42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743" y="1637401"/>
            <a:ext cx="393276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B140A33-23A9-45A1-BC48-B1CC69361BC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26268" y="3558053"/>
            <a:ext cx="6617520" cy="341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of the presenter</a:t>
            </a:r>
          </a:p>
          <a:p>
            <a:pPr lvl="0"/>
            <a:endParaRPr lang="en-US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3D28F4A-5575-442B-BCBB-81F3881528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26268" y="3843925"/>
            <a:ext cx="6617520" cy="341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Designation of Presenter</a:t>
            </a:r>
          </a:p>
          <a:p>
            <a:pPr lvl="0"/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66CBF56-CB49-4597-AA16-B6E06E0A3F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49860" y="4448581"/>
            <a:ext cx="6594445" cy="327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E7C9E1D-246A-4721-B2BE-7135A3128D5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3909" y="4696162"/>
            <a:ext cx="6594445" cy="278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Venue • Date</a:t>
            </a:r>
          </a:p>
        </p:txBody>
      </p:sp>
    </p:spTree>
    <p:extLst>
      <p:ext uri="{BB962C8B-B14F-4D97-AF65-F5344CB8AC3E}">
        <p14:creationId xmlns:p14="http://schemas.microsoft.com/office/powerpoint/2010/main" val="66169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blue)">
    <p:bg>
      <p:bgPr>
        <a:solidFill>
          <a:srgbClr val="002E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0381-6321-4A94-959B-BA6EE5D2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168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Helvetica Light"/>
              </a:defRPr>
            </a:lvl1pPr>
            <a:lvl2pPr>
              <a:defRPr sz="2000">
                <a:solidFill>
                  <a:schemeClr val="bg1"/>
                </a:solidFill>
                <a:latin typeface="Helvetica Light"/>
              </a:defRPr>
            </a:lvl2pPr>
            <a:lvl3pPr>
              <a:defRPr sz="1800">
                <a:solidFill>
                  <a:schemeClr val="bg1"/>
                </a:solidFill>
                <a:latin typeface="Helvetica Light"/>
              </a:defRPr>
            </a:lvl3pPr>
            <a:lvl4pPr>
              <a:defRPr sz="1600">
                <a:solidFill>
                  <a:schemeClr val="bg1"/>
                </a:solidFill>
                <a:latin typeface="Helvetica Light"/>
              </a:defRPr>
            </a:lvl4pPr>
            <a:lvl5pPr>
              <a:defRPr sz="1600">
                <a:solidFill>
                  <a:schemeClr val="bg1"/>
                </a:solidFill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41137A-A2CB-4402-9290-0C47E2FD4E6A}"/>
              </a:ext>
            </a:extLst>
          </p:cNvPr>
          <p:cNvGrpSpPr/>
          <p:nvPr userDrawn="1"/>
        </p:nvGrpSpPr>
        <p:grpSpPr>
          <a:xfrm>
            <a:off x="338666" y="0"/>
            <a:ext cx="182880" cy="1243584"/>
            <a:chOff x="401318" y="-7939"/>
            <a:chExt cx="45719" cy="11239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B4FB12-909E-44E6-9825-1810903D6ACA}"/>
                </a:ext>
              </a:extLst>
            </p:cNvPr>
            <p:cNvSpPr/>
            <p:nvPr/>
          </p:nvSpPr>
          <p:spPr>
            <a:xfrm>
              <a:off x="401318" y="-7939"/>
              <a:ext cx="45719" cy="382693"/>
            </a:xfrm>
            <a:prstGeom prst="rect">
              <a:avLst/>
            </a:prstGeom>
            <a:solidFill>
              <a:srgbClr val="71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B08C5B-A537-4A45-93C6-4C3B07A3F00B}"/>
                </a:ext>
              </a:extLst>
            </p:cNvPr>
            <p:cNvSpPr/>
            <p:nvPr/>
          </p:nvSpPr>
          <p:spPr>
            <a:xfrm>
              <a:off x="401318" y="362689"/>
              <a:ext cx="45719" cy="753323"/>
            </a:xfrm>
            <a:prstGeom prst="rect">
              <a:avLst/>
            </a:prstGeom>
            <a:solidFill>
              <a:srgbClr val="00B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6658DF-2992-4D53-8526-07CDEBDCADF3}"/>
              </a:ext>
            </a:extLst>
          </p:cNvPr>
          <p:cNvGrpSpPr/>
          <p:nvPr userDrawn="1"/>
        </p:nvGrpSpPr>
        <p:grpSpPr>
          <a:xfrm>
            <a:off x="0" y="6593203"/>
            <a:ext cx="12192000" cy="300764"/>
            <a:chOff x="0" y="6593202"/>
            <a:chExt cx="9144000" cy="300764"/>
          </a:xfrm>
        </p:grpSpPr>
        <p:pic>
          <p:nvPicPr>
            <p:cNvPr id="11" name="Picture 1" descr="Footnote bar_blank.jpg">
              <a:extLst>
                <a:ext uri="{FF2B5EF4-FFF2-40B4-BE49-F238E27FC236}">
                  <a16:creationId xmlns:a16="http://schemas.microsoft.com/office/drawing/2014/main" id="{9D193E78-E960-42ED-A419-8AEDFF624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93202"/>
              <a:ext cx="9144000" cy="264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96F07F44-3411-4682-9EEA-650DAF60AD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48088" y="6619329"/>
              <a:ext cx="23304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GB" sz="900" dirty="0">
                  <a:solidFill>
                    <a:schemeClr val="bg1"/>
                  </a:solidFill>
                </a:rPr>
                <a:t>Copyright © 2022 APEC Secretariat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236837-85DC-4966-AFDF-D07B8B30A292}"/>
                </a:ext>
              </a:extLst>
            </p:cNvPr>
            <p:cNvSpPr/>
            <p:nvPr/>
          </p:nvSpPr>
          <p:spPr>
            <a:xfrm>
              <a:off x="0" y="6593202"/>
              <a:ext cx="6369269" cy="264798"/>
            </a:xfrm>
            <a:prstGeom prst="rect">
              <a:avLst/>
            </a:prstGeom>
            <a:solidFill>
              <a:srgbClr val="00B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0F1E1F8C-AE03-448A-9EF0-E44C79DB2B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16" name="Picture 15" descr="Logo Horizaontal2.png">
            <a:extLst>
              <a:ext uri="{FF2B5EF4-FFF2-40B4-BE49-F238E27FC236}">
                <a16:creationId xmlns:a16="http://schemas.microsoft.com/office/drawing/2014/main" id="{67E2D461-A049-40A5-A41B-DD07D1D92C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99" y="6111700"/>
            <a:ext cx="2422525" cy="42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57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(light blue)">
    <p:bg>
      <p:bgPr>
        <a:solidFill>
          <a:srgbClr val="00B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FAF0-84BE-4005-9DF2-77F0A19FD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DE91-F286-42E4-B232-C47C671B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72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Helvetica Light"/>
              </a:defRPr>
            </a:lvl1pPr>
            <a:lvl2pPr>
              <a:defRPr sz="1600">
                <a:solidFill>
                  <a:schemeClr val="bg1"/>
                </a:solidFill>
                <a:latin typeface="Helvetica Light"/>
              </a:defRPr>
            </a:lvl2pPr>
            <a:lvl3pPr>
              <a:defRPr sz="1600">
                <a:solidFill>
                  <a:schemeClr val="bg1"/>
                </a:solidFill>
                <a:latin typeface="Helvetica Light"/>
              </a:defRPr>
            </a:lvl3pPr>
            <a:lvl4pPr>
              <a:defRPr sz="1600">
                <a:solidFill>
                  <a:schemeClr val="bg1"/>
                </a:solidFill>
                <a:latin typeface="Helvetica Light"/>
              </a:defRPr>
            </a:lvl4pPr>
            <a:lvl5pPr>
              <a:defRPr sz="1600">
                <a:solidFill>
                  <a:schemeClr val="bg1"/>
                </a:solidFill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9B4583-4C03-49C4-8FC1-4C46EA02BF0B}"/>
              </a:ext>
            </a:extLst>
          </p:cNvPr>
          <p:cNvGrpSpPr/>
          <p:nvPr userDrawn="1"/>
        </p:nvGrpSpPr>
        <p:grpSpPr>
          <a:xfrm>
            <a:off x="0" y="0"/>
            <a:ext cx="12192000" cy="6901905"/>
            <a:chOff x="0" y="-7939"/>
            <a:chExt cx="9144000" cy="6901905"/>
          </a:xfrm>
        </p:grpSpPr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E39B146B-A196-4FD0-887D-7C6A8F3BEF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-7939"/>
              <a:ext cx="134258" cy="124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B639B87-53A9-4268-8F19-1A5272F20EEB}"/>
                </a:ext>
              </a:extLst>
            </p:cNvPr>
            <p:cNvGrpSpPr/>
            <p:nvPr userDrawn="1"/>
          </p:nvGrpSpPr>
          <p:grpSpPr>
            <a:xfrm>
              <a:off x="0" y="6593202"/>
              <a:ext cx="9144000" cy="300764"/>
              <a:chOff x="0" y="6593202"/>
              <a:chExt cx="9144000" cy="300764"/>
            </a:xfrm>
          </p:grpSpPr>
          <p:pic>
            <p:nvPicPr>
              <p:cNvPr id="19" name="Picture 1" descr="Footnote bar_blank.jpg">
                <a:extLst>
                  <a:ext uri="{FF2B5EF4-FFF2-40B4-BE49-F238E27FC236}">
                    <a16:creationId xmlns:a16="http://schemas.microsoft.com/office/drawing/2014/main" id="{2CD247E6-4E62-4DD0-9FA5-D1C7178BD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593202"/>
                <a:ext cx="9144000" cy="264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247571C5-F2E4-4E60-9D66-31403163BE0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648088" y="6619329"/>
                <a:ext cx="2330450" cy="27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GB" sz="900" dirty="0">
                    <a:solidFill>
                      <a:schemeClr val="bg1"/>
                    </a:solidFill>
                  </a:rPr>
                  <a:t>Copyright © 2022 APEC Secretariat</a:t>
                </a:r>
              </a:p>
            </p:txBody>
          </p:sp>
        </p:grpSp>
      </p:grpSp>
      <p:pic>
        <p:nvPicPr>
          <p:cNvPr id="21" name="Picture 20" descr="Logo Horizaontal2.png">
            <a:extLst>
              <a:ext uri="{FF2B5EF4-FFF2-40B4-BE49-F238E27FC236}">
                <a16:creationId xmlns:a16="http://schemas.microsoft.com/office/drawing/2014/main" id="{80850F89-1C3B-4D66-AE79-7DB0AAD3D5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99" y="6111700"/>
            <a:ext cx="2422525" cy="42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9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green)">
    <p:bg>
      <p:bgPr>
        <a:solidFill>
          <a:srgbClr val="72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0381-6321-4A94-959B-BA6EE5D2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168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Helvetica Light"/>
              </a:defRPr>
            </a:lvl1pPr>
            <a:lvl2pPr>
              <a:defRPr sz="2000">
                <a:solidFill>
                  <a:schemeClr val="bg1"/>
                </a:solidFill>
                <a:latin typeface="Helvetica Light"/>
              </a:defRPr>
            </a:lvl2pPr>
            <a:lvl3pPr>
              <a:defRPr sz="1800">
                <a:solidFill>
                  <a:schemeClr val="bg1"/>
                </a:solidFill>
                <a:latin typeface="Helvetica Light"/>
              </a:defRPr>
            </a:lvl3pPr>
            <a:lvl4pPr>
              <a:defRPr sz="1600">
                <a:solidFill>
                  <a:schemeClr val="bg1"/>
                </a:solidFill>
                <a:latin typeface="Helvetica Light"/>
              </a:defRPr>
            </a:lvl4pPr>
            <a:lvl5pPr>
              <a:defRPr sz="1600">
                <a:solidFill>
                  <a:schemeClr val="bg1"/>
                </a:solidFill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41137A-A2CB-4402-9290-0C47E2FD4E6A}"/>
              </a:ext>
            </a:extLst>
          </p:cNvPr>
          <p:cNvGrpSpPr/>
          <p:nvPr userDrawn="1"/>
        </p:nvGrpSpPr>
        <p:grpSpPr>
          <a:xfrm>
            <a:off x="338666" y="0"/>
            <a:ext cx="182880" cy="1243584"/>
            <a:chOff x="401318" y="-7939"/>
            <a:chExt cx="45719" cy="11239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B4FB12-909E-44E6-9825-1810903D6ACA}"/>
                </a:ext>
              </a:extLst>
            </p:cNvPr>
            <p:cNvSpPr/>
            <p:nvPr/>
          </p:nvSpPr>
          <p:spPr>
            <a:xfrm>
              <a:off x="401318" y="-7939"/>
              <a:ext cx="45719" cy="382693"/>
            </a:xfrm>
            <a:prstGeom prst="rect">
              <a:avLst/>
            </a:prstGeom>
            <a:solidFill>
              <a:srgbClr val="002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B08C5B-A537-4A45-93C6-4C3B07A3F00B}"/>
                </a:ext>
              </a:extLst>
            </p:cNvPr>
            <p:cNvSpPr/>
            <p:nvPr/>
          </p:nvSpPr>
          <p:spPr>
            <a:xfrm>
              <a:off x="401318" y="362689"/>
              <a:ext cx="45719" cy="753323"/>
            </a:xfrm>
            <a:prstGeom prst="rect">
              <a:avLst/>
            </a:prstGeom>
            <a:solidFill>
              <a:srgbClr val="00B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11" name="Picture 1" descr="Footnote bar_blank.jpg">
            <a:extLst>
              <a:ext uri="{FF2B5EF4-FFF2-40B4-BE49-F238E27FC236}">
                <a16:creationId xmlns:a16="http://schemas.microsoft.com/office/drawing/2014/main" id="{9D193E78-E960-42ED-A419-8AEDFF6247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719693" y="6612151"/>
            <a:ext cx="10472307" cy="255833"/>
          </a:xfrm>
          <a:prstGeom prst="rect">
            <a:avLst/>
          </a:prstGeom>
          <a:solidFill>
            <a:srgbClr val="002F6E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8236837-85DC-4966-AFDF-D07B8B30A292}"/>
              </a:ext>
            </a:extLst>
          </p:cNvPr>
          <p:cNvSpPr/>
          <p:nvPr/>
        </p:nvSpPr>
        <p:spPr>
          <a:xfrm>
            <a:off x="1" y="6592798"/>
            <a:ext cx="8492359" cy="264798"/>
          </a:xfrm>
          <a:prstGeom prst="rect">
            <a:avLst/>
          </a:prstGeom>
          <a:solidFill>
            <a:srgbClr val="00B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F1E1F8C-AE03-448A-9EF0-E44C79DB2B5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101B2B-7F99-4664-AEDF-638B29602E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64117" y="6619330"/>
            <a:ext cx="310726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GB" sz="900" dirty="0">
                <a:solidFill>
                  <a:schemeClr val="bg1"/>
                </a:solidFill>
              </a:rPr>
              <a:t>Copyright © 2022 APEC Secretariat</a:t>
            </a:r>
          </a:p>
        </p:txBody>
      </p:sp>
      <p:pic>
        <p:nvPicPr>
          <p:cNvPr id="20" name="Picture 19" descr="Logo Horizaontal2.png">
            <a:extLst>
              <a:ext uri="{FF2B5EF4-FFF2-40B4-BE49-F238E27FC236}">
                <a16:creationId xmlns:a16="http://schemas.microsoft.com/office/drawing/2014/main" id="{1BE23BAC-0BCE-4B4C-A56E-644A47EEB0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99" y="6135553"/>
            <a:ext cx="2422525" cy="42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08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8C353EA2-9AA5-4E7C-9E2B-4F44F12E71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7701"/>
            <a:ext cx="12192000" cy="9144000"/>
          </a:xfrm>
          <a:prstGeom prst="rect">
            <a:avLst/>
          </a:prstGeom>
        </p:spPr>
      </p:pic>
      <p:pic>
        <p:nvPicPr>
          <p:cNvPr id="20" name="Picture 19" descr="Logo Horizaontal2.png">
            <a:extLst>
              <a:ext uri="{FF2B5EF4-FFF2-40B4-BE49-F238E27FC236}">
                <a16:creationId xmlns:a16="http://schemas.microsoft.com/office/drawing/2014/main" id="{78F9A25B-8781-431E-A533-ECE5C8FA20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77" y="6288770"/>
            <a:ext cx="2422525" cy="42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2E32873-17E1-4E7A-9351-10C20BFF5248}"/>
              </a:ext>
            </a:extLst>
          </p:cNvPr>
          <p:cNvGrpSpPr/>
          <p:nvPr userDrawn="1"/>
        </p:nvGrpSpPr>
        <p:grpSpPr>
          <a:xfrm>
            <a:off x="5886919" y="1445192"/>
            <a:ext cx="7861733" cy="5384472"/>
            <a:chOff x="5106467" y="1089684"/>
            <a:chExt cx="7720095" cy="5384472"/>
          </a:xfrm>
        </p:grpSpPr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E2C7CE03-96DB-4CA3-8308-712311DBA7B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93329" y="2055540"/>
              <a:ext cx="7133233" cy="441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Apec.org</a:t>
              </a:r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@</a:t>
              </a:r>
              <a:r>
                <a:rPr lang="en-US" sz="1800" b="1" dirty="0" err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APECnews</a:t>
              </a:r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@APEC</a:t>
              </a: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@</a:t>
              </a:r>
              <a:r>
                <a:rPr lang="en-US" sz="1800" b="1" dirty="0" err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Rebecca_APEC</a:t>
              </a:r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@</a:t>
              </a:r>
              <a:r>
                <a:rPr lang="en-US" sz="1800" b="1" dirty="0" err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apec</a:t>
              </a:r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APEC</a:t>
              </a:r>
            </a:p>
            <a:p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APEC - Asia-Pacific Economic Cooperation</a:t>
              </a:r>
            </a:p>
          </p:txBody>
        </p:sp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26D8AD8C-232A-40E8-8E97-624285FC8FC0}"/>
                </a:ext>
              </a:extLst>
            </p:cNvPr>
            <p:cNvSpPr txBox="1">
              <a:spLocks/>
            </p:cNvSpPr>
            <p:nvPr/>
          </p:nvSpPr>
          <p:spPr>
            <a:xfrm>
              <a:off x="5106467" y="1089684"/>
              <a:ext cx="3096711" cy="524667"/>
            </a:xfrm>
            <a:prstGeom prst="rect">
              <a:avLst/>
            </a:prstGeom>
          </p:spPr>
          <p:txBody>
            <a:bodyPr/>
            <a:lstStyle>
              <a:lvl1pPr algn="l" defTabSz="457200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0" i="0" kern="1200" baseline="0">
                  <a:solidFill>
                    <a:schemeClr val="bg2">
                      <a:lumMod val="25000"/>
                    </a:schemeClr>
                  </a:solidFill>
                  <a:latin typeface="Arial"/>
                  <a:ea typeface="ＭＳ Ｐゴシック" charset="0"/>
                  <a:cs typeface="Arial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2800" b="1" dirty="0">
                  <a:solidFill>
                    <a:schemeClr val="bg1"/>
                  </a:solidFill>
                  <a:latin typeface="Helvetica" pitchFamily="2" charset="0"/>
                </a:rPr>
                <a:t>Find out more</a:t>
              </a:r>
              <a:endParaRPr lang="en-SG" sz="28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DA148AA-2E99-4432-B134-DD6EA8567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7858" y="2699720"/>
              <a:ext cx="372886" cy="3657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7AD8A3F-1225-4D9B-BD6A-89A7180C0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2011" y="5095473"/>
              <a:ext cx="372886" cy="3657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1A37760-2FBA-415F-84D6-77259D52C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7858" y="4000572"/>
              <a:ext cx="372886" cy="3657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E2C3B3B-B867-4575-ABF7-C7CFF79D7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1600" y="4513449"/>
              <a:ext cx="370480" cy="365760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5D0B7FA0-0794-4980-9C17-A9774282B0D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351" y="3598126"/>
            <a:ext cx="372885" cy="36576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2F68CDA-1CA9-449D-82B8-9917C4B925E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351" y="2422917"/>
            <a:ext cx="372885" cy="365760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6EB00161-1716-4799-8F86-588A5D11FF6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903325" y="1932822"/>
            <a:ext cx="704691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  <a:latin typeface="Helvetica" pitchFamily="2" charset="0"/>
                <a:cs typeface="Arial" panose="020B0604020202020204" pitchFamily="34" charset="0"/>
              </a:rPr>
              <a:t>APEC Online and Social Media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F085CDDA-B50A-4D8C-AECD-814E5C2A948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64117" y="6434573"/>
            <a:ext cx="310726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GB" sz="900" dirty="0">
                <a:solidFill>
                  <a:schemeClr val="bg1"/>
                </a:solidFill>
              </a:rPr>
              <a:t>Copyright © 2022 APEC Secretariat</a:t>
            </a:r>
          </a:p>
        </p:txBody>
      </p:sp>
    </p:spTree>
    <p:extLst>
      <p:ext uri="{BB962C8B-B14F-4D97-AF65-F5344CB8AC3E}">
        <p14:creationId xmlns:p14="http://schemas.microsoft.com/office/powerpoint/2010/main" val="3273001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9050-25A3-4582-8828-D60A3CDF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18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6514-E370-439B-A697-DD1F2E3E5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42F19-778F-402B-9D1A-38E4F119C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1EBBF-F141-47B6-A4D8-248735A3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27FAE-4EB3-40AA-A309-0D1781B5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0D66A-E0BE-4852-92EE-52DC08B8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53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5316-0365-459D-BAAB-0A4A7D0F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0F5CF-7A27-4228-A69C-91E545812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3D51B-05E2-4F25-A1A5-55A4760D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47025-F2D2-47C8-98EF-25844436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85DAE-492A-49DA-9B99-6F447CB0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4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EEDAE-13AA-471B-9978-DAF13521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4B43A-4358-49CB-95A2-07A53B5BF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DA811-98A2-41EE-8C88-8061ACD4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58E2D-9D19-4803-A5FF-13F37213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CD933-7D54-41CD-B4DE-4E742158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5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5646E-3EE2-418B-9895-7B627253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7800-8920-469E-ABFC-0487D37E9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52CDB-4F10-4E6B-8DE7-692FA184D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401A9-5031-4E41-BFE6-43942A4C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7DF55-2F0D-456A-91A7-4419AD1C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993CD-FE97-4445-B42F-5F3B884F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6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A7B5-5562-426C-BD52-E91D69FC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6D348-DF2C-49E4-AAA9-2AACA0E66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17A9B-4ECC-49F9-8318-388CB258A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C5879-6AC9-49BA-93F3-D893B564F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5F77B-946C-4BA9-B1F8-FDFA44316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D75195-8944-4B0A-A415-FF864BCD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F07EDB-6B36-4DF4-874F-CA952884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156DA-470E-4B11-BD49-386DB8FB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5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0F89FA3-7D71-455B-B4E8-084392395349}"/>
              </a:ext>
            </a:extLst>
          </p:cNvPr>
          <p:cNvGrpSpPr/>
          <p:nvPr userDrawn="1"/>
        </p:nvGrpSpPr>
        <p:grpSpPr>
          <a:xfrm>
            <a:off x="0" y="-9526"/>
            <a:ext cx="7124155" cy="6862762"/>
            <a:chOff x="47754" y="-4762"/>
            <a:chExt cx="5320704" cy="6857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74F01A-C902-464B-85F6-908713F51107}"/>
                </a:ext>
              </a:extLst>
            </p:cNvPr>
            <p:cNvSpPr/>
            <p:nvPr userDrawn="1"/>
          </p:nvSpPr>
          <p:spPr>
            <a:xfrm>
              <a:off x="47754" y="-4762"/>
              <a:ext cx="5320704" cy="6857999"/>
            </a:xfrm>
            <a:prstGeom prst="rect">
              <a:avLst/>
            </a:prstGeom>
            <a:solidFill>
              <a:srgbClr val="00306C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ooter Placeholder 4">
              <a:extLst>
                <a:ext uri="{FF2B5EF4-FFF2-40B4-BE49-F238E27FC236}">
                  <a16:creationId xmlns:a16="http://schemas.microsoft.com/office/drawing/2014/main" id="{807D6ECE-2574-483B-AFD5-C74BC9B45BAB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244450" y="6347618"/>
              <a:ext cx="28956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900" dirty="0">
                  <a:solidFill>
                    <a:srgbClr val="FFFFFF"/>
                  </a:solidFill>
                </a:rPr>
                <a:t>Copyright © 2022 APEC Secretariat</a:t>
              </a:r>
            </a:p>
          </p:txBody>
        </p:sp>
      </p:grp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788B133-36AE-42B0-881A-196BBC65A0AC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3518755" y="4764"/>
            <a:ext cx="8673245" cy="684847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			</a:t>
            </a:r>
          </a:p>
          <a:p>
            <a:r>
              <a:rPr lang="en-GB" dirty="0"/>
              <a:t>					Click icon to add picture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8ABFABA-D2FB-4A8D-A5C1-998B7C904B4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26268" y="3558053"/>
            <a:ext cx="6617520" cy="341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of the presenter</a:t>
            </a:r>
          </a:p>
          <a:p>
            <a:pPr lvl="0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A9B878A-0BFB-46CE-9CC5-B51A521F4A9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26415" y="4448581"/>
            <a:ext cx="6594445" cy="327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DAB01C0-51F5-4F87-9876-E6F858AC993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26268" y="3843925"/>
            <a:ext cx="6617520" cy="341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Designation of Presenter</a:t>
            </a:r>
          </a:p>
          <a:p>
            <a:pPr lvl="0"/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E11D8FA-F248-4E87-96AB-E0CEE3B93C7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40464" y="4696162"/>
            <a:ext cx="6594445" cy="278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Venue • Date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FAE068F-8DF5-419E-9C1E-6395EEE94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743" y="1637401"/>
            <a:ext cx="393276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7" name="Picture 5" descr="Logo Horizaontal2.png">
            <a:extLst>
              <a:ext uri="{FF2B5EF4-FFF2-40B4-BE49-F238E27FC236}">
                <a16:creationId xmlns:a16="http://schemas.microsoft.com/office/drawing/2014/main" id="{4C396AA8-99E3-428D-8C84-4C6CC460A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47" y="529799"/>
            <a:ext cx="2955623" cy="5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Tag.png">
            <a:extLst>
              <a:ext uri="{FF2B5EF4-FFF2-40B4-BE49-F238E27FC236}">
                <a16:creationId xmlns:a16="http://schemas.microsoft.com/office/drawing/2014/main" id="{F03C0AC4-14C3-4274-AC90-A37E6F7F94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43" y="5637155"/>
            <a:ext cx="2793015" cy="7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720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0084-B098-40B5-A331-247E81EA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AB96D-7714-4350-A770-A7C58A65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5E415-C981-4402-8F1D-392294A9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81727-99CC-4DA2-88F4-06A546DB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13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8701F-8C7A-494B-9C18-10F98EF0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49A18-6D6E-40EB-859D-76309797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4244E-CEF9-4C53-A463-2DDD69C7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15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C41A5-21CD-42BA-9857-9CEA7734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BB548-DFD4-45E8-845F-1AAF993B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D742D-8EF3-472E-AAA0-9B428C1DA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934B0-3731-40D7-8315-2A154462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0DEFA-860F-45C8-B3A4-78FCB549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40338-77B8-4687-A35C-A0442180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53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0B6A-FBF5-44DB-A6A8-505439D1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75F08-BD72-476A-9A3D-FF4FDBF35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7C907-32E3-417F-8ED5-7B8656751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88ADA-9191-4915-B391-A5B5B2A6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622E1-89BF-4EB5-A5F6-0516B9AC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7FB21-121D-4D8A-82A8-5BCA09BD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06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65CCC-45C6-4EDD-8B10-44CD3E89F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67280-737A-4E84-B8FA-0CB125C5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F3E82-63FB-4713-AFA9-16CB578F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C682-61AC-4385-83E9-EC243D2C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032CC-3C03-4801-AD8E-5A6A24D0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83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302B3-3CD3-4C29-9E35-D20661EEE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30EFF-F18B-417E-AE12-927DC97D9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9A82D-1B44-4972-8611-B603B384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1283-B51B-4818-ACB8-17381C72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4310E-B85A-43BB-AFD4-1B173E14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FAF0-84BE-4005-9DF2-77F0A19FD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2E6E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DE91-F286-42E4-B232-C47C671B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61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 Light"/>
              </a:defRPr>
            </a:lvl1pPr>
            <a:lvl2pPr>
              <a:defRPr sz="1600">
                <a:latin typeface="Helvetica Light"/>
              </a:defRPr>
            </a:lvl2pPr>
            <a:lvl3pPr>
              <a:defRPr sz="1600">
                <a:latin typeface="Helvetica Light"/>
              </a:defRPr>
            </a:lvl3pPr>
            <a:lvl4pPr>
              <a:defRPr sz="1600">
                <a:latin typeface="Helvetica Light"/>
              </a:defRPr>
            </a:lvl4pPr>
            <a:lvl5pPr>
              <a:defRPr sz="1600"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822041-2AA5-4E08-88FB-3A1AB4A18144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EE68EA4-DED2-4615-A10D-B07E97D913BF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7" name="Picture 5">
                <a:extLst>
                  <a:ext uri="{FF2B5EF4-FFF2-40B4-BE49-F238E27FC236}">
                    <a16:creationId xmlns:a16="http://schemas.microsoft.com/office/drawing/2014/main" id="{6C31D957-3D21-4324-8A99-4B0E5F0D70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385EE2D-87DA-4A50-9F39-17DF9EE06875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10" name="Picture 1" descr="Footnote bar_blank.jpg">
                  <a:extLst>
                    <a:ext uri="{FF2B5EF4-FFF2-40B4-BE49-F238E27FC236}">
                      <a16:creationId xmlns:a16="http://schemas.microsoft.com/office/drawing/2014/main" id="{8DD689FB-2D0C-4BAC-8A58-9DD2ECE9B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Title 1">
                  <a:extLst>
                    <a:ext uri="{FF2B5EF4-FFF2-40B4-BE49-F238E27FC236}">
                      <a16:creationId xmlns:a16="http://schemas.microsoft.com/office/drawing/2014/main" id="{0CA5CEB6-A63E-498C-B7CE-A918EB3C533E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13" name="Picture 8" descr="Logo Horizaontal1.png">
              <a:extLst>
                <a:ext uri="{FF2B5EF4-FFF2-40B4-BE49-F238E27FC236}">
                  <a16:creationId xmlns:a16="http://schemas.microsoft.com/office/drawing/2014/main" id="{A2AF8568-E239-4B3C-AF80-AE7F9DF34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78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09444B6-904A-4FF9-8B81-4B56E0B28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23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 Light"/>
              </a:defRPr>
            </a:lvl1pPr>
            <a:lvl2pPr>
              <a:defRPr sz="1600">
                <a:latin typeface="Helvetica Light"/>
              </a:defRPr>
            </a:lvl2pPr>
            <a:lvl3pPr>
              <a:defRPr sz="1600">
                <a:latin typeface="Helvetica Light"/>
              </a:defRPr>
            </a:lvl3pPr>
            <a:lvl4pPr>
              <a:defRPr sz="1600">
                <a:latin typeface="Helvetica Light"/>
              </a:defRPr>
            </a:lvl4pPr>
            <a:lvl5pPr>
              <a:defRPr sz="1600"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C0BC3A-FE7E-4F28-A65E-D90D2F73DEB7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1E0CBD0-7D9C-4060-B37D-260E1C7DEB71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33" name="Picture 5">
                <a:extLst>
                  <a:ext uri="{FF2B5EF4-FFF2-40B4-BE49-F238E27FC236}">
                    <a16:creationId xmlns:a16="http://schemas.microsoft.com/office/drawing/2014/main" id="{586D07E5-7CCA-43BE-99FD-BF043940CD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C0A8C5F-B69B-4400-BA5E-D7BCBF644953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35" name="Picture 1" descr="Footnote bar_blank.jpg">
                  <a:extLst>
                    <a:ext uri="{FF2B5EF4-FFF2-40B4-BE49-F238E27FC236}">
                      <a16:creationId xmlns:a16="http://schemas.microsoft.com/office/drawing/2014/main" id="{033F2FBC-5DD2-4DC5-98FB-13E2C414EB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" name="Title 1">
                  <a:extLst>
                    <a:ext uri="{FF2B5EF4-FFF2-40B4-BE49-F238E27FC236}">
                      <a16:creationId xmlns:a16="http://schemas.microsoft.com/office/drawing/2014/main" id="{B4C51A19-ED11-45FC-8143-50946D6B59D4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32" name="Picture 8" descr="Logo Horizaontal1.png">
              <a:extLst>
                <a:ext uri="{FF2B5EF4-FFF2-40B4-BE49-F238E27FC236}">
                  <a16:creationId xmlns:a16="http://schemas.microsoft.com/office/drawing/2014/main" id="{6E9C9B47-E4C2-4CB3-9F16-D50D388F97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344B4E4-0563-471B-A542-72CE4EC0C5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2E6E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3598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55A59-8B2B-496E-8869-79445104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560145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C9F0F-04CB-4CBA-85DC-C69A6797E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379571"/>
            <a:ext cx="5158316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Helvetica" pitchFamily="2" charset="0"/>
              </a:defRPr>
            </a:lvl1pPr>
            <a:lvl2pPr>
              <a:defRPr sz="1600">
                <a:latin typeface="Helvetica" pitchFamily="2" charset="0"/>
              </a:defRPr>
            </a:lvl2pPr>
            <a:lvl3pPr>
              <a:defRPr sz="16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28F1D-60F5-4EE1-8D68-857211186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4628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FE0B2-8DAF-4008-8BDE-713DC2477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01989"/>
            <a:ext cx="5183717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Helvetica" pitchFamily="2" charset="0"/>
              </a:defRPr>
            </a:lvl1pPr>
            <a:lvl2pPr>
              <a:defRPr sz="1600">
                <a:latin typeface="Helvetica" pitchFamily="2" charset="0"/>
              </a:defRPr>
            </a:lvl2pPr>
            <a:lvl3pPr>
              <a:defRPr sz="16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51A2E9A-D4A0-4B4C-891B-2EE12CD11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2E6E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781E64-BEE0-48A4-8167-C121DCFA45DD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E20B6C8-3136-4362-9BD8-D2BEA70E5B1A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33" name="Picture 5">
                <a:extLst>
                  <a:ext uri="{FF2B5EF4-FFF2-40B4-BE49-F238E27FC236}">
                    <a16:creationId xmlns:a16="http://schemas.microsoft.com/office/drawing/2014/main" id="{5F3C7936-845B-4D69-B692-0A008B927C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392287A-9C33-49C3-BB42-7FACCEFB5896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35" name="Picture 1" descr="Footnote bar_blank.jpg">
                  <a:extLst>
                    <a:ext uri="{FF2B5EF4-FFF2-40B4-BE49-F238E27FC236}">
                      <a16:creationId xmlns:a16="http://schemas.microsoft.com/office/drawing/2014/main" id="{73EC7D47-6F61-446B-99E6-5F081D28F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" name="Title 1">
                  <a:extLst>
                    <a:ext uri="{FF2B5EF4-FFF2-40B4-BE49-F238E27FC236}">
                      <a16:creationId xmlns:a16="http://schemas.microsoft.com/office/drawing/2014/main" id="{EE0BB567-817C-4295-9C5B-1AF20141983A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32" name="Picture 8" descr="Logo Horizaontal1.png">
              <a:extLst>
                <a:ext uri="{FF2B5EF4-FFF2-40B4-BE49-F238E27FC236}">
                  <a16:creationId xmlns:a16="http://schemas.microsoft.com/office/drawing/2014/main" id="{076D9B61-8396-4383-9AD4-012EC41F6A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697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FACB9-7FF4-4A9C-9B79-80E96775F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7368"/>
            <a:ext cx="515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5C4C6-7FD9-445D-95E3-111642EE3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55307"/>
            <a:ext cx="515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778D77-1017-42C0-A48F-F074FE7F2DF9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AC1A93-B2A7-48C6-91A5-00D4FFB65E52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4098F76F-BD03-49C1-9F7A-C0132655A9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01DB3DA-82BF-454C-B21E-448C43597370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29" name="Picture 1" descr="Footnote bar_blank.jpg">
                  <a:extLst>
                    <a:ext uri="{FF2B5EF4-FFF2-40B4-BE49-F238E27FC236}">
                      <a16:creationId xmlns:a16="http://schemas.microsoft.com/office/drawing/2014/main" id="{4FDAF0C1-B204-43D6-B677-5BC145126F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Title 1">
                  <a:extLst>
                    <a:ext uri="{FF2B5EF4-FFF2-40B4-BE49-F238E27FC236}">
                      <a16:creationId xmlns:a16="http://schemas.microsoft.com/office/drawing/2014/main" id="{7EF74C33-F46F-460D-9AB8-0DDBD22ED2A7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26" name="Picture 8" descr="Logo Horizaontal1.png">
              <a:extLst>
                <a:ext uri="{FF2B5EF4-FFF2-40B4-BE49-F238E27FC236}">
                  <a16:creationId xmlns:a16="http://schemas.microsoft.com/office/drawing/2014/main" id="{8A750F88-5D80-4E7E-8B2E-8366822152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AEC48AA-D1C6-42B4-8040-054A0F2E8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2E6E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9576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60805F9-8A5E-4DD3-8031-06A73DC3423B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A31DD2-9C4A-4189-9B26-6F407E7F4C7C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12" name="Picture 5">
                <a:extLst>
                  <a:ext uri="{FF2B5EF4-FFF2-40B4-BE49-F238E27FC236}">
                    <a16:creationId xmlns:a16="http://schemas.microsoft.com/office/drawing/2014/main" id="{6FDF863D-93DA-4611-A5EE-EF4DF0942BE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7AE225-8637-4B59-9987-438A62895BE6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14" name="Picture 1" descr="Footnote bar_blank.jpg">
                  <a:extLst>
                    <a:ext uri="{FF2B5EF4-FFF2-40B4-BE49-F238E27FC236}">
                      <a16:creationId xmlns:a16="http://schemas.microsoft.com/office/drawing/2014/main" id="{FDE16974-219B-457E-B63E-5E7C61B2A2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Title 1">
                  <a:extLst>
                    <a:ext uri="{FF2B5EF4-FFF2-40B4-BE49-F238E27FC236}">
                      <a16:creationId xmlns:a16="http://schemas.microsoft.com/office/drawing/2014/main" id="{39BA7D4C-016B-4D26-88C8-4C2A3C3AD00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11" name="Picture 8" descr="Logo Horizaontal1.png">
              <a:extLst>
                <a:ext uri="{FF2B5EF4-FFF2-40B4-BE49-F238E27FC236}">
                  <a16:creationId xmlns:a16="http://schemas.microsoft.com/office/drawing/2014/main" id="{103BEF2C-FFDC-47FD-8C71-FE98BD355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27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7744-3C70-4326-8C46-E2DA8ABE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524001"/>
            <a:ext cx="3932767" cy="94874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FF586-5CC5-4EA5-8BD8-1E2CA6CD3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1524000"/>
            <a:ext cx="6172200" cy="43370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 Light"/>
              </a:defRPr>
            </a:lvl1pPr>
            <a:lvl2pPr>
              <a:defRPr sz="2800">
                <a:latin typeface="Helvetica Light"/>
              </a:defRPr>
            </a:lvl2pPr>
            <a:lvl3pPr>
              <a:defRPr sz="2400">
                <a:latin typeface="Helvetica Light"/>
              </a:defRPr>
            </a:lvl3pPr>
            <a:lvl4pPr>
              <a:defRPr sz="2000">
                <a:latin typeface="Helvetica Light"/>
              </a:defRPr>
            </a:lvl4pPr>
            <a:lvl5pPr>
              <a:defRPr sz="2000">
                <a:latin typeface="Helvetica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94327-2C35-4F60-A3DC-1A5355637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496671"/>
            <a:ext cx="3932767" cy="3363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62973C-1007-4873-B4EB-3D8ED0F7C475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E35EF6E-E023-404F-82C4-91A15FFABE8A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25" name="Picture 5">
                <a:extLst>
                  <a:ext uri="{FF2B5EF4-FFF2-40B4-BE49-F238E27FC236}">
                    <a16:creationId xmlns:a16="http://schemas.microsoft.com/office/drawing/2014/main" id="{0B9F5296-55DC-4EF7-AB3C-E165499E8A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7B44544-4185-4C5A-8BE1-DB029AAE76E0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27" name="Picture 1" descr="Footnote bar_blank.jpg">
                  <a:extLst>
                    <a:ext uri="{FF2B5EF4-FFF2-40B4-BE49-F238E27FC236}">
                      <a16:creationId xmlns:a16="http://schemas.microsoft.com/office/drawing/2014/main" id="{6C6FF4E1-E6C5-4AD0-9F0F-18C58F77D4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" name="Title 1">
                  <a:extLst>
                    <a:ext uri="{FF2B5EF4-FFF2-40B4-BE49-F238E27FC236}">
                      <a16:creationId xmlns:a16="http://schemas.microsoft.com/office/drawing/2014/main" id="{5A9E1CE2-AAE4-481E-B36C-D4105F37D1F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24" name="Picture 8" descr="Logo Horizaontal1.png">
              <a:extLst>
                <a:ext uri="{FF2B5EF4-FFF2-40B4-BE49-F238E27FC236}">
                  <a16:creationId xmlns:a16="http://schemas.microsoft.com/office/drawing/2014/main" id="{2CE1255B-E74B-44C3-A4B5-6EB45FEB7C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900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14564-6F14-4AB2-B806-1A26535B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156447"/>
            <a:ext cx="3932767" cy="9009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2226E9-5100-4E4F-A838-192323013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1156446"/>
            <a:ext cx="6172200" cy="4704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Helvetica 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EDC37-8058-4E8B-A688-954DCA088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9A18D5-A6B3-4BB7-9246-7E08C159A966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708D76-0F7A-4AC5-81D1-8C91BC17F36D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18" name="Picture 5">
                <a:extLst>
                  <a:ext uri="{FF2B5EF4-FFF2-40B4-BE49-F238E27FC236}">
                    <a16:creationId xmlns:a16="http://schemas.microsoft.com/office/drawing/2014/main" id="{7098451C-DE92-4C5B-961E-E4F4439D6C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AEC0162-2A27-49BE-A301-0CC23CA6061D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20" name="Picture 1" descr="Footnote bar_blank.jpg">
                  <a:extLst>
                    <a:ext uri="{FF2B5EF4-FFF2-40B4-BE49-F238E27FC236}">
                      <a16:creationId xmlns:a16="http://schemas.microsoft.com/office/drawing/2014/main" id="{E5048407-8B6F-49E8-9163-0777C7FC45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Title 1">
                  <a:extLst>
                    <a:ext uri="{FF2B5EF4-FFF2-40B4-BE49-F238E27FC236}">
                      <a16:creationId xmlns:a16="http://schemas.microsoft.com/office/drawing/2014/main" id="{F8C481C0-BBCD-42D2-B383-A30CDD83AB9D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17" name="Picture 8" descr="Logo Horizaontal1.png">
              <a:extLst>
                <a:ext uri="{FF2B5EF4-FFF2-40B4-BE49-F238E27FC236}">
                  <a16:creationId xmlns:a16="http://schemas.microsoft.com/office/drawing/2014/main" id="{B86F0591-F65E-46EB-8790-64C8015B9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03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413FE-09C3-4269-BFD3-9110A149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0942B-D4A4-4C50-9697-468B6F96E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236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675" r:id="rId3"/>
    <p:sldLayoutId id="2147483676" r:id="rId4"/>
    <p:sldLayoutId id="2147483678" r:id="rId5"/>
    <p:sldLayoutId id="2147483677" r:id="rId6"/>
    <p:sldLayoutId id="2147483706" r:id="rId7"/>
    <p:sldLayoutId id="2147483681" r:id="rId8"/>
    <p:sldLayoutId id="2147483682" r:id="rId9"/>
    <p:sldLayoutId id="2147483701" r:id="rId10"/>
    <p:sldLayoutId id="2147483704" r:id="rId11"/>
    <p:sldLayoutId id="2147483703" r:id="rId12"/>
    <p:sldLayoutId id="2147483708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BF5F7-9E02-40FA-B28F-EE8897BE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57D7E-8478-4056-8AA4-48FEFBB7F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C51AA-1753-48A2-BDCF-99B6204C8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8F9CB-4DED-4D91-B9C0-086FA537A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7F85-18C5-4B88-A36E-E9B02ED5A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4.xml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apec.org/Meeting-Papers/Leaders-Declarations/1993/1993_aelm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itle 4106">
            <a:extLst>
              <a:ext uri="{FF2B5EF4-FFF2-40B4-BE49-F238E27FC236}">
                <a16:creationId xmlns:a16="http://schemas.microsoft.com/office/drawing/2014/main" id="{1906602C-EAFC-4477-87AF-B9AFEB23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06" y="1560782"/>
            <a:ext cx="5447452" cy="1306045"/>
          </a:xfrm>
        </p:spPr>
        <p:txBody>
          <a:bodyPr>
            <a:normAutofit/>
          </a:bodyPr>
          <a:lstStyle/>
          <a:p>
            <a:r>
              <a:rPr lang="en-MY" dirty="0"/>
              <a:t>APEC and Trade</a:t>
            </a:r>
            <a:br>
              <a:rPr lang="en-MY" dirty="0"/>
            </a:br>
            <a:r>
              <a:rPr lang="en-MY" dirty="0"/>
              <a:t>Sustainability</a:t>
            </a:r>
            <a:endParaRPr lang="en-US" dirty="0"/>
          </a:p>
        </p:txBody>
      </p:sp>
      <p:sp>
        <p:nvSpPr>
          <p:cNvPr id="4108" name="Text Placeholder 4107">
            <a:extLst>
              <a:ext uri="{FF2B5EF4-FFF2-40B4-BE49-F238E27FC236}">
                <a16:creationId xmlns:a16="http://schemas.microsoft.com/office/drawing/2014/main" id="{C1372C6C-953A-49BB-9333-71AD1E9E271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18906" y="3260785"/>
            <a:ext cx="6617520" cy="341194"/>
          </a:xfrm>
        </p:spPr>
        <p:txBody>
          <a:bodyPr>
            <a:normAutofit/>
          </a:bodyPr>
          <a:lstStyle/>
          <a:p>
            <a:r>
              <a:rPr lang="en-US" sz="1400" dirty="0"/>
              <a:t>Dr Rebecca Sta Maria</a:t>
            </a:r>
          </a:p>
        </p:txBody>
      </p:sp>
      <p:sp>
        <p:nvSpPr>
          <p:cNvPr id="4110" name="Text Placeholder 4109">
            <a:extLst>
              <a:ext uri="{FF2B5EF4-FFF2-40B4-BE49-F238E27FC236}">
                <a16:creationId xmlns:a16="http://schemas.microsoft.com/office/drawing/2014/main" id="{1D063C77-DE9F-410A-9993-1F596A03CAD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18906" y="3546657"/>
            <a:ext cx="6617520" cy="341194"/>
          </a:xfrm>
        </p:spPr>
        <p:txBody>
          <a:bodyPr>
            <a:normAutofit/>
          </a:bodyPr>
          <a:lstStyle/>
          <a:p>
            <a:r>
              <a:rPr lang="en-US" sz="1400" dirty="0"/>
              <a:t>Executive Director, APEC Secretariat</a:t>
            </a:r>
          </a:p>
        </p:txBody>
      </p:sp>
      <p:sp>
        <p:nvSpPr>
          <p:cNvPr id="4111" name="Text Placeholder 4110">
            <a:extLst>
              <a:ext uri="{FF2B5EF4-FFF2-40B4-BE49-F238E27FC236}">
                <a16:creationId xmlns:a16="http://schemas.microsoft.com/office/drawing/2014/main" id="{7F7D6CBB-6745-40BB-8819-2063C22BFBD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11544" y="4442715"/>
            <a:ext cx="6594445" cy="6555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i="1" dirty="0"/>
              <a:t>International Trade Fellowship Singapore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i="1" dirty="0"/>
              <a:t>National Press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i="1" dirty="0"/>
              <a:t>24 July 2023</a:t>
            </a:r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DAB4528F-C490-1D62-1EA1-D8943660D2AE}"/>
              </a:ext>
            </a:extLst>
          </p:cNvPr>
          <p:cNvSpPr/>
          <p:nvPr/>
        </p:nvSpPr>
        <p:spPr>
          <a:xfrm>
            <a:off x="5773720" y="0"/>
            <a:ext cx="6418280" cy="6867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17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ABA19D-EBC7-EA37-562F-1C57A6BCA05D}"/>
              </a:ext>
            </a:extLst>
          </p:cNvPr>
          <p:cNvSpPr txBox="1"/>
          <p:nvPr/>
        </p:nvSpPr>
        <p:spPr>
          <a:xfrm>
            <a:off x="654755" y="9707"/>
            <a:ext cx="113935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E6E"/>
                </a:solidFill>
                <a:ea typeface="ＭＳ Ｐゴシック" charset="0"/>
                <a:cs typeface="Helvetica" panose="020B0604020202020204" pitchFamily="34" charset="0"/>
              </a:rPr>
              <a:t>This year, the United States as APEC host economy, will advance work on a </a:t>
            </a:r>
            <a:r>
              <a:rPr lang="en-US" sz="2800" u="sng" dirty="0">
                <a:solidFill>
                  <a:srgbClr val="002E6E"/>
                </a:solidFill>
                <a:ea typeface="ＭＳ Ｐゴシック" charset="0"/>
                <a:cs typeface="Helvetica" panose="020B0604020202020204" pitchFamily="34" charset="0"/>
              </a:rPr>
              <a:t>Just Energy Transition</a:t>
            </a:r>
            <a:r>
              <a:rPr lang="en-US" sz="2800" dirty="0">
                <a:solidFill>
                  <a:srgbClr val="002E6E"/>
                </a:solidFill>
                <a:ea typeface="ＭＳ Ｐゴシック" charset="0"/>
                <a:cs typeface="Helvetica" panose="020B0604020202020204" pitchFamily="34" charset="0"/>
              </a:rPr>
              <a:t> initiative, moving to </a:t>
            </a:r>
            <a:r>
              <a:rPr lang="en-MY" sz="2800" dirty="0">
                <a:solidFill>
                  <a:srgbClr val="002E6E"/>
                </a:solidFill>
                <a:ea typeface="ＭＳ Ｐゴシック" charset="0"/>
                <a:cs typeface="Helvetica" panose="020B0604020202020204" pitchFamily="34" charset="0"/>
              </a:rPr>
              <a:t>a low-carbon economy while promoting equity and inclusivity</a:t>
            </a:r>
          </a:p>
        </p:txBody>
      </p:sp>
      <p:pic>
        <p:nvPicPr>
          <p:cNvPr id="3" name="Picture 2" descr="A blue wall with white text&#10;&#10;Description automatically generated">
            <a:extLst>
              <a:ext uri="{FF2B5EF4-FFF2-40B4-BE49-F238E27FC236}">
                <a16:creationId xmlns:a16="http://schemas.microsoft.com/office/drawing/2014/main" id="{F14BC006-8CBA-79AC-7A09-2DDE97211B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1913" y="3820813"/>
            <a:ext cx="2455216" cy="2718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8C9C48-CEAE-1973-292C-47BF5DEF8170}"/>
              </a:ext>
            </a:extLst>
          </p:cNvPr>
          <p:cNvSpPr txBox="1"/>
          <p:nvPr/>
        </p:nvSpPr>
        <p:spPr>
          <a:xfrm>
            <a:off x="871539" y="1585909"/>
            <a:ext cx="248602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Supportive </a:t>
            </a:r>
            <a:r>
              <a:rPr lang="en-US" sz="2000" b="1" dirty="0" err="1"/>
              <a:t>labour</a:t>
            </a:r>
            <a:r>
              <a:rPr lang="en-US" sz="2000" b="1" dirty="0"/>
              <a:t> policies , access to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F6A56-AEFA-ADD5-A772-B76B5EA5E6E4}"/>
              </a:ext>
            </a:extLst>
          </p:cNvPr>
          <p:cNvSpPr txBox="1"/>
          <p:nvPr/>
        </p:nvSpPr>
        <p:spPr>
          <a:xfrm>
            <a:off x="871536" y="2743198"/>
            <a:ext cx="248602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Comprehensive Structural Reform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AF452-53A4-19F8-8C3D-D9EE1D9717CA}"/>
              </a:ext>
            </a:extLst>
          </p:cNvPr>
          <p:cNvSpPr txBox="1"/>
          <p:nvPr/>
        </p:nvSpPr>
        <p:spPr>
          <a:xfrm>
            <a:off x="914401" y="3661169"/>
            <a:ext cx="2437656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Social Dialogue and Stakeholder Empowerment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98656-FE71-B945-F0EC-884D4E41FDD1}"/>
              </a:ext>
            </a:extLst>
          </p:cNvPr>
          <p:cNvSpPr txBox="1"/>
          <p:nvPr/>
        </p:nvSpPr>
        <p:spPr>
          <a:xfrm>
            <a:off x="914401" y="4929184"/>
            <a:ext cx="2437656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Technological and Climate Change Readiness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F99A1-E219-7EEC-F0CD-014B6133D842}"/>
              </a:ext>
            </a:extLst>
          </p:cNvPr>
          <p:cNvSpPr txBox="1"/>
          <p:nvPr/>
        </p:nvSpPr>
        <p:spPr>
          <a:xfrm>
            <a:off x="3414713" y="1588875"/>
            <a:ext cx="86335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900" dirty="0">
                <a:solidFill>
                  <a:srgbClr val="002E6E"/>
                </a:solidFill>
                <a:latin typeface="Helvetica" pitchFamily="2" charset="0"/>
                <a:cs typeface="Helvetica" panose="020B0604020202020204" pitchFamily="34" charset="0"/>
              </a:rPr>
              <a:t>Support for job losses and worker displacements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900" dirty="0">
                <a:solidFill>
                  <a:srgbClr val="002E6E"/>
                </a:solidFill>
                <a:latin typeface="Helvetica" pitchFamily="2" charset="0"/>
                <a:cs typeface="Helvetica" panose="020B0604020202020204" pitchFamily="34" charset="0"/>
              </a:rPr>
              <a:t>Opportunities for education, training, reskilling, upskilling &amp; career development </a:t>
            </a:r>
            <a:endParaRPr lang="en-SG" sz="1900" dirty="0">
              <a:solidFill>
                <a:srgbClr val="002E6E"/>
              </a:solidFill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3E82AB-F26F-EFEB-AB43-84954A6C3C75}"/>
              </a:ext>
            </a:extLst>
          </p:cNvPr>
          <p:cNvSpPr txBox="1"/>
          <p:nvPr/>
        </p:nvSpPr>
        <p:spPr>
          <a:xfrm>
            <a:off x="3357563" y="2649764"/>
            <a:ext cx="869072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900" dirty="0">
                <a:solidFill>
                  <a:srgbClr val="002E6E"/>
                </a:solidFill>
                <a:latin typeface="Helvetica" pitchFamily="2" charset="0"/>
                <a:cs typeface="Helvetica" panose="020B0604020202020204" pitchFamily="34" charset="0"/>
              </a:rPr>
              <a:t>Macroeconomic policies that promote sustainable practices </a:t>
            </a: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900" dirty="0">
                <a:solidFill>
                  <a:srgbClr val="002E6E"/>
                </a:solidFill>
                <a:latin typeface="Helvetica" pitchFamily="2" charset="0"/>
                <a:cs typeface="Helvetica" panose="020B0604020202020204" pitchFamily="34" charset="0"/>
              </a:rPr>
              <a:t>Social safety systems that target vulnerable groups and workers</a:t>
            </a: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900" dirty="0">
                <a:solidFill>
                  <a:srgbClr val="002E6E"/>
                </a:solidFill>
                <a:latin typeface="Helvetica" pitchFamily="2" charset="0"/>
                <a:cs typeface="Helvetica" panose="020B0604020202020204" pitchFamily="34" charset="0"/>
              </a:rPr>
              <a:t>Trade and investment policies that boost green industries</a:t>
            </a:r>
            <a:endParaRPr lang="en-SG" sz="1900" dirty="0">
              <a:solidFill>
                <a:srgbClr val="002E6E"/>
              </a:solidFill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D5A01-5D4C-5CDB-7675-4151E21B6380}"/>
              </a:ext>
            </a:extLst>
          </p:cNvPr>
          <p:cNvSpPr txBox="1"/>
          <p:nvPr/>
        </p:nvSpPr>
        <p:spPr>
          <a:xfrm>
            <a:off x="3357563" y="3820813"/>
            <a:ext cx="62981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900" dirty="0">
                <a:solidFill>
                  <a:srgbClr val="002E6E"/>
                </a:solidFill>
                <a:latin typeface="Helvetica" pitchFamily="2" charset="0"/>
                <a:cs typeface="Helvetica" panose="020B0604020202020204" pitchFamily="34" charset="0"/>
              </a:rPr>
              <a:t>Platform for stakeholders to discuss and negotiate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900" dirty="0">
                <a:solidFill>
                  <a:srgbClr val="002E6E"/>
                </a:solidFill>
                <a:latin typeface="Helvetica" pitchFamily="2" charset="0"/>
                <a:cs typeface="Helvetica" panose="020B0604020202020204" pitchFamily="34" charset="0"/>
              </a:rPr>
              <a:t>Inclusion of under-represented and vulnerable groups</a:t>
            </a:r>
            <a:r>
              <a:rPr lang="en-MY" sz="1900" b="1" dirty="0">
                <a:solidFill>
                  <a:srgbClr val="002E6E"/>
                </a:solidFill>
                <a:latin typeface="Helvetica" pitchFamily="2" charset="0"/>
                <a:cs typeface="Helvetica" panose="020B0604020202020204" pitchFamily="34" charset="0"/>
              </a:rPr>
              <a:t> </a:t>
            </a:r>
            <a:endParaRPr lang="en-SG" sz="1900" dirty="0">
              <a:solidFill>
                <a:srgbClr val="002E6E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14A99F-67AC-9BC9-938D-58DE0A73394E}"/>
              </a:ext>
            </a:extLst>
          </p:cNvPr>
          <p:cNvSpPr txBox="1"/>
          <p:nvPr/>
        </p:nvSpPr>
        <p:spPr>
          <a:xfrm>
            <a:off x="3414711" y="4914895"/>
            <a:ext cx="61838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900" dirty="0">
                <a:solidFill>
                  <a:srgbClr val="002E6E"/>
                </a:solidFill>
                <a:latin typeface="Helvetica" pitchFamily="2" charset="0"/>
                <a:cs typeface="Helvetica" panose="020B0604020202020204" pitchFamily="34" charset="0"/>
              </a:rPr>
              <a:t>Upgrade digital skills and infrastructure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900" dirty="0">
                <a:solidFill>
                  <a:srgbClr val="002E6E"/>
                </a:solidFill>
                <a:latin typeface="Helvetica" pitchFamily="2" charset="0"/>
                <a:cs typeface="Helvetica" panose="020B0604020202020204" pitchFamily="34" charset="0"/>
              </a:rPr>
              <a:t>Invest in digital technologies and promote innovation Address legal and regulatory challenges</a:t>
            </a:r>
            <a:endParaRPr lang="en-SG" sz="1900" dirty="0">
              <a:solidFill>
                <a:srgbClr val="002E6E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30F340-CB75-75C4-EC55-FB2A42C18053}"/>
              </a:ext>
            </a:extLst>
          </p:cNvPr>
          <p:cNvSpPr txBox="1"/>
          <p:nvPr/>
        </p:nvSpPr>
        <p:spPr>
          <a:xfrm>
            <a:off x="523031" y="376944"/>
            <a:ext cx="11145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2800" dirty="0">
                <a:solidFill>
                  <a:srgbClr val="002F6E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No standing still… New green economy agreements are currently emerging in APEC. </a:t>
            </a:r>
            <a:r>
              <a:rPr lang="en-GB" sz="2800" dirty="0">
                <a:solidFill>
                  <a:srgbClr val="002F6E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APEC can provide templates and model measures to shape the form and substance of these agreements.</a:t>
            </a:r>
            <a:endParaRPr lang="en-US" sz="2800" dirty="0">
              <a:solidFill>
                <a:srgbClr val="002F6E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group of people standing on a boat&#10;&#10;Description automatically generated">
            <a:extLst>
              <a:ext uri="{FF2B5EF4-FFF2-40B4-BE49-F238E27FC236}">
                <a16:creationId xmlns:a16="http://schemas.microsoft.com/office/drawing/2014/main" id="{9BBC43B4-99B8-22C1-D012-07DA206660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429" y="2118940"/>
            <a:ext cx="4005571" cy="2861122"/>
          </a:xfrm>
          <a:prstGeom prst="rect">
            <a:avLst/>
          </a:prstGeom>
        </p:spPr>
      </p:pic>
      <p:pic>
        <p:nvPicPr>
          <p:cNvPr id="14" name="Picture 13" descr="A pair of young boys holding plants&#10;&#10;Description automatically generated">
            <a:extLst>
              <a:ext uri="{FF2B5EF4-FFF2-40B4-BE49-F238E27FC236}">
                <a16:creationId xmlns:a16="http://schemas.microsoft.com/office/drawing/2014/main" id="{DE929BE8-90F7-293A-5C18-BA61F8D42F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18940"/>
            <a:ext cx="4084549" cy="2864070"/>
          </a:xfrm>
          <a:prstGeom prst="rect">
            <a:avLst/>
          </a:prstGeom>
        </p:spPr>
      </p:pic>
      <p:pic>
        <p:nvPicPr>
          <p:cNvPr id="16" name="Picture 15" descr="A group of kids playing with a ball in a field&#10;&#10;Description automatically generated">
            <a:extLst>
              <a:ext uri="{FF2B5EF4-FFF2-40B4-BE49-F238E27FC236}">
                <a16:creationId xmlns:a16="http://schemas.microsoft.com/office/drawing/2014/main" id="{93A1E5AD-EA58-B1B3-4348-81F9D16C64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324" y="2118940"/>
            <a:ext cx="4296105" cy="28640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FED03B-C20B-6CB8-A18B-9862FA14D064}"/>
              </a:ext>
            </a:extLst>
          </p:cNvPr>
          <p:cNvSpPr txBox="1"/>
          <p:nvPr/>
        </p:nvSpPr>
        <p:spPr>
          <a:xfrm>
            <a:off x="6528668" y="5212175"/>
            <a:ext cx="514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2400" dirty="0">
                <a:solidFill>
                  <a:srgbClr val="002E6E"/>
                </a:solidFill>
                <a:cs typeface="Helvetica" panose="020B0604020202020204" pitchFamily="34" charset="0"/>
              </a:rPr>
              <a:t>Ultimately, we must ensure that our work brings benefits to all our people</a:t>
            </a:r>
            <a:endParaRPr lang="en-US" sz="2400" dirty="0">
              <a:solidFill>
                <a:srgbClr val="002E6E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8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itle 4106">
            <a:extLst>
              <a:ext uri="{FF2B5EF4-FFF2-40B4-BE49-F238E27FC236}">
                <a16:creationId xmlns:a16="http://schemas.microsoft.com/office/drawing/2014/main" id="{1906602C-EAFC-4477-87AF-B9AFEB23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44" y="1368993"/>
            <a:ext cx="5771177" cy="15976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Affecting Trade Sustainability in APEC</a:t>
            </a:r>
            <a:endParaRPr lang="en-US" dirty="0"/>
          </a:p>
        </p:txBody>
      </p:sp>
      <p:pic>
        <p:nvPicPr>
          <p:cNvPr id="4" name="Picture 3" descr="A picture containing sky, outdoor, cargo container, colorful&#10;&#10;Description automatically generated">
            <a:extLst>
              <a:ext uri="{FF2B5EF4-FFF2-40B4-BE49-F238E27FC236}">
                <a16:creationId xmlns:a16="http://schemas.microsoft.com/office/drawing/2014/main" id="{F9868CBD-34FF-AAEE-85AF-B49786C93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"/>
          <a:stretch/>
        </p:blipFill>
        <p:spPr>
          <a:xfrm>
            <a:off x="7081521" y="0"/>
            <a:ext cx="5110480" cy="6858000"/>
          </a:xfrm>
          <a:prstGeom prst="rect">
            <a:avLst/>
          </a:prstGeom>
        </p:spPr>
      </p:pic>
      <p:sp>
        <p:nvSpPr>
          <p:cNvPr id="11" name="Text Placeholder 4107">
            <a:extLst>
              <a:ext uri="{FF2B5EF4-FFF2-40B4-BE49-F238E27FC236}">
                <a16:creationId xmlns:a16="http://schemas.microsoft.com/office/drawing/2014/main" id="{8774AE86-A83C-28D7-389B-4060B0CB6523}"/>
              </a:ext>
            </a:extLst>
          </p:cNvPr>
          <p:cNvSpPr txBox="1">
            <a:spLocks/>
          </p:cNvSpPr>
          <p:nvPr/>
        </p:nvSpPr>
        <p:spPr>
          <a:xfrm>
            <a:off x="288469" y="3429000"/>
            <a:ext cx="6617520" cy="341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Carlos Kuriyama</a:t>
            </a:r>
          </a:p>
        </p:txBody>
      </p:sp>
      <p:sp>
        <p:nvSpPr>
          <p:cNvPr id="12" name="Text Placeholder 4109">
            <a:extLst>
              <a:ext uri="{FF2B5EF4-FFF2-40B4-BE49-F238E27FC236}">
                <a16:creationId xmlns:a16="http://schemas.microsoft.com/office/drawing/2014/main" id="{82F1783A-99F9-BAA8-E1B7-78A7069F7413}"/>
              </a:ext>
            </a:extLst>
          </p:cNvPr>
          <p:cNvSpPr txBox="1">
            <a:spLocks/>
          </p:cNvSpPr>
          <p:nvPr/>
        </p:nvSpPr>
        <p:spPr>
          <a:xfrm>
            <a:off x="288469" y="3714872"/>
            <a:ext cx="6617520" cy="341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Director, APEC Policy Support Unit</a:t>
            </a:r>
          </a:p>
        </p:txBody>
      </p:sp>
      <p:sp>
        <p:nvSpPr>
          <p:cNvPr id="13" name="Text Placeholder 4110">
            <a:extLst>
              <a:ext uri="{FF2B5EF4-FFF2-40B4-BE49-F238E27FC236}">
                <a16:creationId xmlns:a16="http://schemas.microsoft.com/office/drawing/2014/main" id="{960C2691-D1E2-9644-03EA-11EDE5BA2198}"/>
              </a:ext>
            </a:extLst>
          </p:cNvPr>
          <p:cNvSpPr txBox="1">
            <a:spLocks/>
          </p:cNvSpPr>
          <p:nvPr/>
        </p:nvSpPr>
        <p:spPr>
          <a:xfrm>
            <a:off x="311544" y="4442715"/>
            <a:ext cx="6594445" cy="655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Helvetica Ligh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i="1" dirty="0"/>
              <a:t>International Trade Fellowship Singapore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i="1" dirty="0"/>
              <a:t>National Press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i="1" dirty="0"/>
              <a:t>24 July 2023</a:t>
            </a:r>
          </a:p>
        </p:txBody>
      </p:sp>
    </p:spTree>
    <p:extLst>
      <p:ext uri="{BB962C8B-B14F-4D97-AF65-F5344CB8AC3E}">
        <p14:creationId xmlns:p14="http://schemas.microsoft.com/office/powerpoint/2010/main" val="249172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30D70-2296-5B33-9124-6E874916E5B4}"/>
              </a:ext>
            </a:extLst>
          </p:cNvPr>
          <p:cNvSpPr txBox="1">
            <a:spLocks/>
          </p:cNvSpPr>
          <p:nvPr/>
        </p:nvSpPr>
        <p:spPr bwMode="auto">
          <a:xfrm>
            <a:off x="600270" y="482600"/>
            <a:ext cx="10178566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31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Changes in supply chain strategies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FFF5EEC-F256-6CBB-43AB-F698FE06D84D}"/>
              </a:ext>
            </a:extLst>
          </p:cNvPr>
          <p:cNvSpPr txBox="1"/>
          <p:nvPr/>
        </p:nvSpPr>
        <p:spPr>
          <a:xfrm>
            <a:off x="669415" y="1786829"/>
            <a:ext cx="3926002" cy="8654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11125">
              <a:lnSpc>
                <a:spcPts val="1650"/>
              </a:lnSpc>
              <a:spcBef>
                <a:spcPts val="180"/>
              </a:spcBef>
            </a:pPr>
            <a:r>
              <a:rPr lang="en-SG" sz="1600" b="1" spc="5" dirty="0">
                <a:solidFill>
                  <a:srgbClr val="0070C0"/>
                </a:solidFill>
                <a:latin typeface="Helvetica" pitchFamily="2" charset="0"/>
                <a:cs typeface="Arial"/>
              </a:rPr>
              <a:t>Re-shoring and near-shoring</a:t>
            </a:r>
            <a:endParaRPr sz="1600" dirty="0">
              <a:solidFill>
                <a:srgbClr val="0070C0"/>
              </a:solidFill>
              <a:latin typeface="Helvetica" pitchFamily="2" charset="0"/>
              <a:cs typeface="Arial"/>
            </a:endParaRPr>
          </a:p>
          <a:p>
            <a:pPr marL="12700" marR="5080" algn="just">
              <a:lnSpc>
                <a:spcPct val="102299"/>
              </a:lnSpc>
              <a:spcBef>
                <a:spcPts val="950"/>
              </a:spcBef>
            </a:pPr>
            <a:r>
              <a:rPr lang="en-SG" sz="1600" spc="15" dirty="0">
                <a:solidFill>
                  <a:srgbClr val="666666"/>
                </a:solidFill>
                <a:latin typeface="Helvetica" pitchFamily="2" charset="0"/>
                <a:cs typeface="Arial"/>
              </a:rPr>
              <a:t>Moving closer to markets or headquarters for easier management.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D7089ED0-C359-271C-7FB5-F254C208A0EF}"/>
              </a:ext>
            </a:extLst>
          </p:cNvPr>
          <p:cNvSpPr txBox="1"/>
          <p:nvPr/>
        </p:nvSpPr>
        <p:spPr>
          <a:xfrm>
            <a:off x="7420821" y="1948692"/>
            <a:ext cx="3551929" cy="50513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70"/>
              </a:spcBef>
            </a:pPr>
            <a:r>
              <a:rPr lang="en-SG" sz="1600" spc="10" dirty="0">
                <a:latin typeface="Helvetica Light" panose="020B0403020202020204" pitchFamily="34" charset="0"/>
                <a:cs typeface="Arial"/>
              </a:rPr>
              <a:t>More regional supply chains for easier management.</a:t>
            </a:r>
            <a:endParaRPr sz="1600" dirty="0">
              <a:latin typeface="Helvetica Light" panose="020B0403020202020204" pitchFamily="34" charset="0"/>
              <a:cs typeface="Arial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C4FF40BE-3373-A557-CA57-3D419BBA4990}"/>
              </a:ext>
            </a:extLst>
          </p:cNvPr>
          <p:cNvSpPr txBox="1"/>
          <p:nvPr/>
        </p:nvSpPr>
        <p:spPr>
          <a:xfrm>
            <a:off x="669415" y="2992752"/>
            <a:ext cx="4757274" cy="883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SG" sz="1600" b="1" spc="-5" dirty="0">
                <a:solidFill>
                  <a:srgbClr val="0070C0"/>
                </a:solidFill>
                <a:latin typeface="Helvetica" pitchFamily="2" charset="0"/>
                <a:cs typeface="Arial"/>
              </a:rPr>
              <a:t>Just-in-case inventory management</a:t>
            </a:r>
          </a:p>
          <a:p>
            <a:pPr marL="12700" marR="95885" algn="just">
              <a:lnSpc>
                <a:spcPct val="102299"/>
              </a:lnSpc>
              <a:spcBef>
                <a:spcPts val="1000"/>
              </a:spcBef>
            </a:pPr>
            <a:r>
              <a:rPr lang="en-SG" sz="1600" spc="-5" dirty="0">
                <a:solidFill>
                  <a:srgbClr val="666666"/>
                </a:solidFill>
                <a:latin typeface="Helvetica" pitchFamily="2" charset="0"/>
                <a:cs typeface="Arial"/>
              </a:rPr>
              <a:t>Building redundancies (i.e. holding. precautionary stocks) or by diversifying suppliers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EF722E31-D1C0-6FE6-399F-87B4475A8741}"/>
              </a:ext>
            </a:extLst>
          </p:cNvPr>
          <p:cNvSpPr txBox="1"/>
          <p:nvPr/>
        </p:nvSpPr>
        <p:spPr>
          <a:xfrm>
            <a:off x="7420821" y="3218571"/>
            <a:ext cx="3551929" cy="76245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70"/>
              </a:spcBef>
            </a:pPr>
            <a:r>
              <a:rPr lang="en-SG" sz="1600" spc="-5" dirty="0">
                <a:latin typeface="Helvetica Light" panose="020B0403020202020204" pitchFamily="34" charset="0"/>
                <a:cs typeface="Arial"/>
              </a:rPr>
              <a:t>Additional stock gives extra time to plan their recovery when hit by disruptions.</a:t>
            </a:r>
            <a:endParaRPr sz="1600" dirty="0">
              <a:latin typeface="Helvetica Light" panose="020B0403020202020204" pitchFamily="34" charset="0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64D24D09-9343-2C44-8DEB-88753DF143B6}"/>
              </a:ext>
            </a:extLst>
          </p:cNvPr>
          <p:cNvSpPr/>
          <p:nvPr/>
        </p:nvSpPr>
        <p:spPr>
          <a:xfrm>
            <a:off x="5914903" y="1853538"/>
            <a:ext cx="438798" cy="618326"/>
          </a:xfrm>
          <a:custGeom>
            <a:avLst/>
            <a:gdLst/>
            <a:ahLst/>
            <a:cxnLst/>
            <a:rect l="l" t="t" r="r" b="b"/>
            <a:pathLst>
              <a:path w="295909" h="1957070">
                <a:moveTo>
                  <a:pt x="0" y="1956896"/>
                </a:moveTo>
                <a:lnTo>
                  <a:pt x="0" y="0"/>
                </a:lnTo>
                <a:lnTo>
                  <a:pt x="295799" y="978448"/>
                </a:lnTo>
                <a:lnTo>
                  <a:pt x="0" y="195689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88488A6E-AAD2-A1BC-5E62-ADFBED38E6AF}"/>
              </a:ext>
            </a:extLst>
          </p:cNvPr>
          <p:cNvSpPr/>
          <p:nvPr/>
        </p:nvSpPr>
        <p:spPr>
          <a:xfrm>
            <a:off x="612664" y="2809227"/>
            <a:ext cx="7736840" cy="0"/>
          </a:xfrm>
          <a:custGeom>
            <a:avLst/>
            <a:gdLst/>
            <a:ahLst/>
            <a:cxnLst/>
            <a:rect l="l" t="t" r="r" b="b"/>
            <a:pathLst>
              <a:path w="7736840">
                <a:moveTo>
                  <a:pt x="0" y="0"/>
                </a:moveTo>
                <a:lnTo>
                  <a:pt x="7736684" y="0"/>
                </a:lnTo>
              </a:path>
            </a:pathLst>
          </a:custGeom>
          <a:ln w="952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D253AB0-2562-5E14-3CE1-6839452FA3F2}"/>
              </a:ext>
            </a:extLst>
          </p:cNvPr>
          <p:cNvSpPr txBox="1"/>
          <p:nvPr/>
        </p:nvSpPr>
        <p:spPr>
          <a:xfrm>
            <a:off x="669415" y="4338923"/>
            <a:ext cx="4185066" cy="117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SG" sz="1600" b="1" spc="-5" dirty="0">
                <a:solidFill>
                  <a:srgbClr val="0070C0"/>
                </a:solidFill>
                <a:latin typeface="Helvetica" pitchFamily="2" charset="0"/>
                <a:cs typeface="Arial"/>
              </a:rPr>
              <a:t>Improving visibility</a:t>
            </a:r>
          </a:p>
          <a:p>
            <a:pPr marL="12700" marR="95885" algn="just">
              <a:lnSpc>
                <a:spcPct val="102299"/>
              </a:lnSpc>
              <a:spcBef>
                <a:spcPts val="1000"/>
              </a:spcBef>
            </a:pPr>
            <a:r>
              <a:rPr lang="en-SG" sz="1600" spc="-5" dirty="0">
                <a:solidFill>
                  <a:srgbClr val="666666"/>
                </a:solidFill>
                <a:latin typeface="Helvetica" pitchFamily="2" charset="0"/>
                <a:cs typeface="Arial"/>
              </a:rPr>
              <a:t>More supply chain visibility to anticipate shifts in market and react with flexibility</a:t>
            </a:r>
          </a:p>
          <a:p>
            <a:pPr marL="12700" marR="95885" algn="just">
              <a:lnSpc>
                <a:spcPct val="102299"/>
              </a:lnSpc>
              <a:spcBef>
                <a:spcPts val="1000"/>
              </a:spcBef>
            </a:pPr>
            <a:endParaRPr lang="en-SG" sz="1100" spc="-5" dirty="0">
              <a:solidFill>
                <a:srgbClr val="666666"/>
              </a:solidFill>
              <a:latin typeface="Helvetica" pitchFamily="2" charset="0"/>
              <a:cs typeface="Arial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7C2E9A88-55B5-5E6E-12B1-2A54619A0102}"/>
              </a:ext>
            </a:extLst>
          </p:cNvPr>
          <p:cNvSpPr txBox="1"/>
          <p:nvPr/>
        </p:nvSpPr>
        <p:spPr>
          <a:xfrm>
            <a:off x="7420821" y="4494258"/>
            <a:ext cx="3551929" cy="10074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70"/>
              </a:spcBef>
            </a:pPr>
            <a:r>
              <a:rPr lang="en-SG" sz="1600" spc="-5" dirty="0">
                <a:latin typeface="Helvetica Light" panose="020B0403020202020204" pitchFamily="34" charset="0"/>
                <a:cs typeface="Arial"/>
              </a:rPr>
              <a:t>Better supply chain visibility is expected to result in 20 - 25% cost savings and overall improved levels of service. </a:t>
            </a:r>
            <a:endParaRPr sz="1600" dirty="0">
              <a:latin typeface="Helvetica Light" panose="020B0403020202020204" pitchFamily="34" charset="0"/>
              <a:cs typeface="Arial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C4F50BD1-BAE2-C6F3-BD74-2AAC1C7F3EAA}"/>
              </a:ext>
            </a:extLst>
          </p:cNvPr>
          <p:cNvSpPr/>
          <p:nvPr/>
        </p:nvSpPr>
        <p:spPr>
          <a:xfrm>
            <a:off x="5917643" y="3174137"/>
            <a:ext cx="438798" cy="618326"/>
          </a:xfrm>
          <a:custGeom>
            <a:avLst/>
            <a:gdLst/>
            <a:ahLst/>
            <a:cxnLst/>
            <a:rect l="l" t="t" r="r" b="b"/>
            <a:pathLst>
              <a:path w="295909" h="1957070">
                <a:moveTo>
                  <a:pt x="0" y="1956896"/>
                </a:moveTo>
                <a:lnTo>
                  <a:pt x="0" y="0"/>
                </a:lnTo>
                <a:lnTo>
                  <a:pt x="295799" y="978448"/>
                </a:lnTo>
                <a:lnTo>
                  <a:pt x="0" y="195689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2BF01629-8AAC-E8E1-0BA8-BB3B2E7AE253}"/>
              </a:ext>
            </a:extLst>
          </p:cNvPr>
          <p:cNvSpPr/>
          <p:nvPr/>
        </p:nvSpPr>
        <p:spPr>
          <a:xfrm>
            <a:off x="600270" y="4357150"/>
            <a:ext cx="7736840" cy="101475"/>
          </a:xfrm>
          <a:custGeom>
            <a:avLst/>
            <a:gdLst/>
            <a:ahLst/>
            <a:cxnLst/>
            <a:rect l="l" t="t" r="r" b="b"/>
            <a:pathLst>
              <a:path w="7736840">
                <a:moveTo>
                  <a:pt x="0" y="0"/>
                </a:moveTo>
                <a:lnTo>
                  <a:pt x="7736684" y="0"/>
                </a:lnTo>
              </a:path>
            </a:pathLst>
          </a:custGeom>
          <a:ln w="952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8DE49B7E-7ABD-59E2-EEA8-7EF8715E7D45}"/>
              </a:ext>
            </a:extLst>
          </p:cNvPr>
          <p:cNvSpPr/>
          <p:nvPr/>
        </p:nvSpPr>
        <p:spPr>
          <a:xfrm>
            <a:off x="5918252" y="4502438"/>
            <a:ext cx="438798" cy="618326"/>
          </a:xfrm>
          <a:custGeom>
            <a:avLst/>
            <a:gdLst/>
            <a:ahLst/>
            <a:cxnLst/>
            <a:rect l="l" t="t" r="r" b="b"/>
            <a:pathLst>
              <a:path w="295909" h="1957070">
                <a:moveTo>
                  <a:pt x="0" y="1956896"/>
                </a:moveTo>
                <a:lnTo>
                  <a:pt x="0" y="0"/>
                </a:lnTo>
                <a:lnTo>
                  <a:pt x="295799" y="978448"/>
                </a:lnTo>
                <a:lnTo>
                  <a:pt x="0" y="195689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8AA00-3194-41CF-BF82-1BA76859D8CB}"/>
              </a:ext>
            </a:extLst>
          </p:cNvPr>
          <p:cNvSpPr txBox="1"/>
          <p:nvPr/>
        </p:nvSpPr>
        <p:spPr>
          <a:xfrm>
            <a:off x="3454496" y="5796535"/>
            <a:ext cx="7736840" cy="369332"/>
          </a:xfrm>
          <a:prstGeom prst="rect">
            <a:avLst/>
          </a:prstGeom>
          <a:solidFill>
            <a:srgbClr val="00B2E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en-US" b="1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Trade-off:</a:t>
            </a:r>
            <a:r>
              <a:rPr lang="en-US" alt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Resilience is costly. Long-term resilience vs. short-term profits.</a:t>
            </a:r>
          </a:p>
        </p:txBody>
      </p:sp>
    </p:spTree>
    <p:extLst>
      <p:ext uri="{BB962C8B-B14F-4D97-AF65-F5344CB8AC3E}">
        <p14:creationId xmlns:p14="http://schemas.microsoft.com/office/powerpoint/2010/main" val="112562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0376C0-001A-1039-4AC6-B848E7F9C2E0}"/>
              </a:ext>
            </a:extLst>
          </p:cNvPr>
          <p:cNvSpPr txBox="1">
            <a:spLocks/>
          </p:cNvSpPr>
          <p:nvPr/>
        </p:nvSpPr>
        <p:spPr bwMode="auto">
          <a:xfrm>
            <a:off x="600270" y="472992"/>
            <a:ext cx="10178566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31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Geoeconomic fragmentation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931932-1D6F-CA49-9F75-6306876F23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03" y="1560983"/>
            <a:ext cx="5709174" cy="4964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71396E-78C1-ED36-0EB8-A03E5B91C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825" y="1808252"/>
            <a:ext cx="5430892" cy="4099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E97A47-E1E8-4DFA-BBC6-41B7A84A24A7}"/>
              </a:ext>
            </a:extLst>
          </p:cNvPr>
          <p:cNvSpPr txBox="1"/>
          <p:nvPr/>
        </p:nvSpPr>
        <p:spPr>
          <a:xfrm>
            <a:off x="6513816" y="6123398"/>
            <a:ext cx="5034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100" dirty="0"/>
              <a:t>Sources: OECD </a:t>
            </a:r>
            <a:r>
              <a:rPr lang="en-SG" sz="1100" dirty="0" err="1"/>
              <a:t>TiVA</a:t>
            </a:r>
            <a:r>
              <a:rPr lang="en-SG" sz="1100" dirty="0"/>
              <a:t>, IMF calculations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4FAC4-2932-3CDC-779E-040359B42E81}"/>
              </a:ext>
            </a:extLst>
          </p:cNvPr>
          <p:cNvSpPr txBox="1"/>
          <p:nvPr/>
        </p:nvSpPr>
        <p:spPr>
          <a:xfrm>
            <a:off x="7023833" y="1496598"/>
            <a:ext cx="388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b="1" dirty="0">
                <a:solidFill>
                  <a:srgbClr val="002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Technology-intensive sectors </a:t>
            </a:r>
          </a:p>
        </p:txBody>
      </p:sp>
    </p:spTree>
    <p:extLst>
      <p:ext uri="{BB962C8B-B14F-4D97-AF65-F5344CB8AC3E}">
        <p14:creationId xmlns:p14="http://schemas.microsoft.com/office/powerpoint/2010/main" val="4183306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26239D-9851-D51D-BA5F-F0D18FC62170}"/>
              </a:ext>
            </a:extLst>
          </p:cNvPr>
          <p:cNvSpPr txBox="1">
            <a:spLocks/>
          </p:cNvSpPr>
          <p:nvPr/>
        </p:nvSpPr>
        <p:spPr bwMode="auto">
          <a:xfrm>
            <a:off x="600270" y="472992"/>
            <a:ext cx="10178566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31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Economic slowdown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0071F-88C5-CF85-76CF-220BCDF07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70" y="1537472"/>
            <a:ext cx="6858381" cy="4458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855653-4CA8-943A-05B2-21C7C21EF4D5}"/>
              </a:ext>
            </a:extLst>
          </p:cNvPr>
          <p:cNvSpPr txBox="1"/>
          <p:nvPr/>
        </p:nvSpPr>
        <p:spPr>
          <a:xfrm>
            <a:off x="849120" y="1357501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E6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GDP Growth: Global, APEC and ROW (%)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D67CC-7374-F733-DFED-AA6B3D8414A0}"/>
              </a:ext>
            </a:extLst>
          </p:cNvPr>
          <p:cNvSpPr txBox="1"/>
          <p:nvPr/>
        </p:nvSpPr>
        <p:spPr>
          <a:xfrm>
            <a:off x="7772400" y="1913637"/>
            <a:ext cx="42010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>
                <a:solidFill>
                  <a:srgbClr val="002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Global slowdown means a reduced external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2000" dirty="0">
              <a:solidFill>
                <a:srgbClr val="002E6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>
                <a:solidFill>
                  <a:srgbClr val="002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Trade is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2000" dirty="0">
              <a:solidFill>
                <a:srgbClr val="002E6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>
                <a:solidFill>
                  <a:srgbClr val="002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Stubborn inflation and rising interest rates makes it harder for economic recovery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2000" dirty="0">
              <a:solidFill>
                <a:srgbClr val="002E6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2000" dirty="0">
              <a:solidFill>
                <a:srgbClr val="002E6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2000" dirty="0">
              <a:solidFill>
                <a:srgbClr val="002E6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30640-C387-31FA-4B73-3DC0D0C57892}"/>
              </a:ext>
            </a:extLst>
          </p:cNvPr>
          <p:cNvSpPr txBox="1"/>
          <p:nvPr/>
        </p:nvSpPr>
        <p:spPr>
          <a:xfrm>
            <a:off x="147521" y="6596390"/>
            <a:ext cx="5034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9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Sources: IMF, APEC PSU calculations</a:t>
            </a:r>
          </a:p>
        </p:txBody>
      </p:sp>
    </p:spTree>
    <p:extLst>
      <p:ext uri="{BB962C8B-B14F-4D97-AF65-F5344CB8AC3E}">
        <p14:creationId xmlns:p14="http://schemas.microsoft.com/office/powerpoint/2010/main" val="3168109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6B5412-4075-2467-F1F6-0F6A2DA02083}"/>
              </a:ext>
            </a:extLst>
          </p:cNvPr>
          <p:cNvSpPr txBox="1">
            <a:spLocks/>
          </p:cNvSpPr>
          <p:nvPr/>
        </p:nvSpPr>
        <p:spPr bwMode="auto">
          <a:xfrm>
            <a:off x="600270" y="472992"/>
            <a:ext cx="10178566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31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Higher public debt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AE7A85-CE06-F2B2-E0FA-9DCE313CBC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235" y="1352972"/>
            <a:ext cx="8436635" cy="3921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FFBC10-992E-3B24-B861-A3261DD790B1}"/>
              </a:ext>
            </a:extLst>
          </p:cNvPr>
          <p:cNvSpPr txBox="1"/>
          <p:nvPr/>
        </p:nvSpPr>
        <p:spPr>
          <a:xfrm>
            <a:off x="147521" y="6596390"/>
            <a:ext cx="5034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9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Sources: IMF, APEC PSU calculations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6A3E29-CC4E-5437-63CB-4CD6549B6653}"/>
              </a:ext>
            </a:extLst>
          </p:cNvPr>
          <p:cNvSpPr txBox="1"/>
          <p:nvPr/>
        </p:nvSpPr>
        <p:spPr>
          <a:xfrm>
            <a:off x="5244860" y="5669614"/>
            <a:ext cx="67286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SG" b="1" dirty="0">
                <a:latin typeface="Helvetica" panose="020B0604020202020204" pitchFamily="34" charset="0"/>
                <a:cs typeface="Helvetica" panose="020B0604020202020204" pitchFamily="34" charset="0"/>
              </a:rPr>
              <a:t>Increasing debt </a:t>
            </a:r>
            <a:r>
              <a:rPr lang="en-SG" dirty="0">
                <a:latin typeface="Helvetica" panose="020B0604020202020204" pitchFamily="34" charset="0"/>
                <a:cs typeface="Helvetica" panose="020B0604020202020204" pitchFamily="34" charset="0"/>
              </a:rPr>
              <a:t>means higher risk and </a:t>
            </a:r>
            <a:r>
              <a:rPr lang="en-SG" b="1" dirty="0">
                <a:latin typeface="Helvetica" panose="020B0604020202020204" pitchFamily="34" charset="0"/>
                <a:cs typeface="Helvetica" panose="020B0604020202020204" pitchFamily="34" charset="0"/>
              </a:rPr>
              <a:t>higher interest rates</a:t>
            </a:r>
            <a:r>
              <a:rPr lang="en-SG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pPr algn="r"/>
            <a:r>
              <a:rPr lang="en-SG" dirty="0">
                <a:latin typeface="Helvetica" panose="020B0604020202020204" pitchFamily="34" charset="0"/>
                <a:cs typeface="Helvetica" panose="020B0604020202020204" pitchFamily="34" charset="0"/>
              </a:rPr>
              <a:t>Cost of credit increases and </a:t>
            </a:r>
            <a:r>
              <a:rPr lang="en-SG" b="1" dirty="0">
                <a:latin typeface="Helvetica" panose="020B0604020202020204" pitchFamily="34" charset="0"/>
                <a:cs typeface="Helvetica" panose="020B0604020202020204" pitchFamily="34" charset="0"/>
              </a:rPr>
              <a:t>affect negatively trade finance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BFAADA2-B7D5-0144-B67F-88768F1C02B8}"/>
                  </a:ext>
                </a:extLst>
              </p14:cNvPr>
              <p14:cNvContentPartPr/>
              <p14:nvPr/>
            </p14:nvContentPartPr>
            <p14:xfrm>
              <a:off x="976687" y="5313790"/>
              <a:ext cx="93240" cy="10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BFAADA2-B7D5-0144-B67F-88768F1C02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687" y="5205790"/>
                <a:ext cx="20088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CD8D49-857B-2DA1-AE4A-C3DB2F70048F}"/>
                  </a:ext>
                </a:extLst>
              </p14:cNvPr>
              <p14:cNvContentPartPr/>
              <p14:nvPr/>
            </p14:nvContentPartPr>
            <p14:xfrm>
              <a:off x="965887" y="5417470"/>
              <a:ext cx="360" cy="40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CD8D49-857B-2DA1-AE4A-C3DB2F7004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1887" y="5309470"/>
                <a:ext cx="1080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3833CD-3424-E5FC-9E87-17B87F2ECCD8}"/>
                  </a:ext>
                </a:extLst>
              </p14:cNvPr>
              <p14:cNvContentPartPr/>
              <p14:nvPr/>
            </p14:nvContentPartPr>
            <p14:xfrm>
              <a:off x="672847" y="5641390"/>
              <a:ext cx="220320" cy="75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3833CD-3424-E5FC-9E87-17B87F2ECC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207" y="5533750"/>
                <a:ext cx="327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A89CDD5-E856-230D-46FF-128D4D3EE9FC}"/>
                  </a:ext>
                </a:extLst>
              </p14:cNvPr>
              <p14:cNvContentPartPr/>
              <p14:nvPr/>
            </p14:nvContentPartPr>
            <p14:xfrm>
              <a:off x="124207" y="5365270"/>
              <a:ext cx="55656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A89CDD5-E856-230D-46FF-128D4D3EE9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207" y="5257270"/>
                <a:ext cx="66420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8AEB99B-1ECC-C62A-45F4-30FF6C591A71}"/>
                  </a:ext>
                </a:extLst>
              </p14:cNvPr>
              <p14:cNvContentPartPr/>
              <p14:nvPr/>
            </p14:nvContentPartPr>
            <p14:xfrm>
              <a:off x="931687" y="5468590"/>
              <a:ext cx="8568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8AEB99B-1ECC-C62A-45F4-30FF6C591A7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7687" y="5360950"/>
                <a:ext cx="193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FE22D96-57C3-3A50-D213-9C641192F635}"/>
                  </a:ext>
                </a:extLst>
              </p14:cNvPr>
              <p14:cNvContentPartPr/>
              <p14:nvPr/>
            </p14:nvContentPartPr>
            <p14:xfrm>
              <a:off x="186847" y="5765230"/>
              <a:ext cx="486360" cy="40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FE22D96-57C3-3A50-D213-9C641192F6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2847" y="5657590"/>
                <a:ext cx="59400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5566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620360-B607-4B8B-4D00-6CCFCEF1F802}"/>
              </a:ext>
            </a:extLst>
          </p:cNvPr>
          <p:cNvSpPr txBox="1">
            <a:spLocks/>
          </p:cNvSpPr>
          <p:nvPr/>
        </p:nvSpPr>
        <p:spPr bwMode="auto">
          <a:xfrm>
            <a:off x="600270" y="482600"/>
            <a:ext cx="9880824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31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5. Accumulation of trade-restrictive measures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610CC7-9E5F-D80B-2752-C7CB0F19398F}"/>
                  </a:ext>
                </a:extLst>
              </p14:cNvPr>
              <p14:cNvContentPartPr/>
              <p14:nvPr/>
            </p14:nvContentPartPr>
            <p14:xfrm>
              <a:off x="2079007" y="2398510"/>
              <a:ext cx="36720" cy="34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610CC7-9E5F-D80B-2752-C7CB0F1939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5007" y="2290510"/>
                <a:ext cx="144360" cy="2502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83D890A-89A4-8551-78D2-8D5840B632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22" y="2398510"/>
            <a:ext cx="4803846" cy="3109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40A221-5261-EF28-AC30-FDCAEF90A0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410" y="2398510"/>
            <a:ext cx="4376301" cy="3147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D0675D-955A-91BF-83D3-2CBD7B416CEE}"/>
              </a:ext>
            </a:extLst>
          </p:cNvPr>
          <p:cNvSpPr txBox="1"/>
          <p:nvPr/>
        </p:nvSpPr>
        <p:spPr>
          <a:xfrm>
            <a:off x="737156" y="1610995"/>
            <a:ext cx="4967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400" b="1" dirty="0">
                <a:solidFill>
                  <a:srgbClr val="72BF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Trade-facilitating and trade-restrictive measures in force in APEC economies (accumulated number)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8C6852-D801-BA72-471A-90BB8E93DC85}"/>
              </a:ext>
            </a:extLst>
          </p:cNvPr>
          <p:cNvSpPr txBox="1"/>
          <p:nvPr/>
        </p:nvSpPr>
        <p:spPr>
          <a:xfrm>
            <a:off x="6487067" y="1624261"/>
            <a:ext cx="4658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400" b="1" dirty="0">
                <a:solidFill>
                  <a:srgbClr val="72BF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Trade remedies in force in APEC economies </a:t>
            </a:r>
          </a:p>
          <a:p>
            <a:pPr algn="ctr"/>
            <a:r>
              <a:rPr lang="en-PH" sz="1400" b="1" dirty="0">
                <a:solidFill>
                  <a:srgbClr val="72BF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(accumulated number)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0FE00B-2FA3-7352-2BDC-71B169C3B1A8}"/>
              </a:ext>
            </a:extLst>
          </p:cNvPr>
          <p:cNvSpPr txBox="1"/>
          <p:nvPr/>
        </p:nvSpPr>
        <p:spPr>
          <a:xfrm>
            <a:off x="147521" y="6596390"/>
            <a:ext cx="5034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9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Sources: WTO, APEC PSU calculations</a:t>
            </a:r>
          </a:p>
        </p:txBody>
      </p:sp>
    </p:spTree>
    <p:extLst>
      <p:ext uri="{BB962C8B-B14F-4D97-AF65-F5344CB8AC3E}">
        <p14:creationId xmlns:p14="http://schemas.microsoft.com/office/powerpoint/2010/main" val="1249319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EE5C8E-94D1-47DE-6F18-66518C1F0AE9}"/>
              </a:ext>
            </a:extLst>
          </p:cNvPr>
          <p:cNvSpPr txBox="1">
            <a:spLocks/>
          </p:cNvSpPr>
          <p:nvPr/>
        </p:nvSpPr>
        <p:spPr bwMode="auto">
          <a:xfrm>
            <a:off x="600270" y="482600"/>
            <a:ext cx="9880824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31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6. Inequality has risen since the pandemic started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A7256-E042-510E-C71D-22801CA222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64" y="1806887"/>
            <a:ext cx="7593961" cy="4012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9280AF-A7FF-60EB-6CEE-1018D576F90C}"/>
              </a:ext>
            </a:extLst>
          </p:cNvPr>
          <p:cNvSpPr txBox="1"/>
          <p:nvPr/>
        </p:nvSpPr>
        <p:spPr>
          <a:xfrm>
            <a:off x="8660920" y="1964263"/>
            <a:ext cx="32459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>
                <a:solidFill>
                  <a:srgbClr val="002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terms of wealth and income, </a:t>
            </a:r>
            <a:r>
              <a:rPr lang="en-SG" b="1" dirty="0">
                <a:solidFill>
                  <a:srgbClr val="002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poorest are worse off </a:t>
            </a:r>
            <a:r>
              <a:rPr lang="en-SG" dirty="0">
                <a:solidFill>
                  <a:srgbClr val="002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SG" b="1" dirty="0">
                <a:solidFill>
                  <a:srgbClr val="002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richest are better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dirty="0">
              <a:solidFill>
                <a:srgbClr val="002E6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>
                <a:solidFill>
                  <a:srgbClr val="002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Inequality could drive </a:t>
            </a:r>
            <a:r>
              <a:rPr lang="en-SG" b="1" dirty="0">
                <a:solidFill>
                  <a:srgbClr val="002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socioeconomic and political 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dirty="0">
              <a:solidFill>
                <a:srgbClr val="002E6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>
                <a:solidFill>
                  <a:srgbClr val="002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Instability could </a:t>
            </a:r>
            <a:r>
              <a:rPr lang="en-SG" b="1" dirty="0">
                <a:solidFill>
                  <a:srgbClr val="002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disrupt supply-chains</a:t>
            </a:r>
            <a:r>
              <a:rPr lang="en-SG" dirty="0">
                <a:solidFill>
                  <a:srgbClr val="002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affect trade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DB5FA-FC9F-B649-F739-30CA38804454}"/>
              </a:ext>
            </a:extLst>
          </p:cNvPr>
          <p:cNvSpPr txBox="1"/>
          <p:nvPr/>
        </p:nvSpPr>
        <p:spPr>
          <a:xfrm>
            <a:off x="236117" y="1345322"/>
            <a:ext cx="8347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Change in Share of Net Personal Wealth, by income group, 2019</a:t>
            </a:r>
            <a:r>
              <a:rPr lang="en-PH" sz="1400" b="1" dirty="0">
                <a:solidFill>
                  <a:srgbClr val="002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</a:t>
            </a:r>
            <a:r>
              <a:rPr lang="en-US" sz="1400" b="1" dirty="0">
                <a:solidFill>
                  <a:srgbClr val="002E6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 (%)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0FD488-20E3-E5BB-FC79-8462E8509966}"/>
              </a:ext>
            </a:extLst>
          </p:cNvPr>
          <p:cNvSpPr txBox="1"/>
          <p:nvPr/>
        </p:nvSpPr>
        <p:spPr>
          <a:xfrm>
            <a:off x="147521" y="6596390"/>
            <a:ext cx="5034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9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Sources: World Inequality Database, APEC PSU calculations</a:t>
            </a:r>
          </a:p>
        </p:txBody>
      </p:sp>
    </p:spTree>
    <p:extLst>
      <p:ext uri="{BB962C8B-B14F-4D97-AF65-F5344CB8AC3E}">
        <p14:creationId xmlns:p14="http://schemas.microsoft.com/office/powerpoint/2010/main" val="294533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86B8B6-EF73-C49B-84B7-CB524EA3D8EC}"/>
              </a:ext>
            </a:extLst>
          </p:cNvPr>
          <p:cNvSpPr txBox="1">
            <a:spLocks/>
          </p:cNvSpPr>
          <p:nvPr/>
        </p:nvSpPr>
        <p:spPr bwMode="auto">
          <a:xfrm>
            <a:off x="600270" y="482600"/>
            <a:ext cx="9880824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31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6. Weather disruptions. El Ni</a:t>
            </a:r>
            <a:r>
              <a:rPr lang="es-419" altLang="en-US" sz="3100" b="1" dirty="0" err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ño</a:t>
            </a:r>
            <a:r>
              <a:rPr lang="es-419" altLang="en-US" sz="31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SG" altLang="en-US" sz="31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Global</a:t>
            </a:r>
            <a:endParaRPr lang="en-US" altLang="en-US" sz="31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220B9E8-8F67-D15E-2192-3AF0D2B61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812127"/>
              </p:ext>
            </p:extLst>
          </p:nvPr>
        </p:nvGraphicFramePr>
        <p:xfrm>
          <a:off x="3900375" y="1553570"/>
          <a:ext cx="7597383" cy="4303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8">
            <a:extLst>
              <a:ext uri="{FF2B5EF4-FFF2-40B4-BE49-F238E27FC236}">
                <a16:creationId xmlns:a16="http://schemas.microsoft.com/office/drawing/2014/main" id="{5F2400C6-F381-1A25-2FFC-46CB5A0CDF53}"/>
              </a:ext>
            </a:extLst>
          </p:cNvPr>
          <p:cNvSpPr txBox="1"/>
          <p:nvPr/>
        </p:nvSpPr>
        <p:spPr>
          <a:xfrm>
            <a:off x="919605" y="2960923"/>
            <a:ext cx="290357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SG" sz="2000" b="1" spc="10" dirty="0">
                <a:solidFill>
                  <a:srgbClr val="002E6E"/>
                </a:solidFill>
                <a:latin typeface="Helvetica" pitchFamily="2" charset="0"/>
                <a:cs typeface="Arial"/>
              </a:rPr>
              <a:t>How a strong El Ni</a:t>
            </a:r>
            <a:r>
              <a:rPr lang="es-419" sz="2000" b="1" spc="10" dirty="0">
                <a:solidFill>
                  <a:srgbClr val="002E6E"/>
                </a:solidFill>
                <a:latin typeface="Helvetica" pitchFamily="2" charset="0"/>
                <a:cs typeface="Arial"/>
              </a:rPr>
              <a:t>ñ</a:t>
            </a:r>
            <a:r>
              <a:rPr lang="en-SG" sz="2000" b="1" spc="10" dirty="0">
                <a:solidFill>
                  <a:srgbClr val="002E6E"/>
                </a:solidFill>
                <a:latin typeface="Helvetica" pitchFamily="2" charset="0"/>
                <a:cs typeface="Arial"/>
              </a:rPr>
              <a:t>o global could affect the economy and trade?</a:t>
            </a:r>
            <a:endParaRPr sz="2000" b="1" dirty="0">
              <a:solidFill>
                <a:srgbClr val="002E6E"/>
              </a:solidFill>
              <a:latin typeface="Helvetica" pitchFamily="2" charset="0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4AFDA-7F3B-952C-AB29-7D903CFE3C67}"/>
              </a:ext>
            </a:extLst>
          </p:cNvPr>
          <p:cNvSpPr txBox="1"/>
          <p:nvPr/>
        </p:nvSpPr>
        <p:spPr>
          <a:xfrm>
            <a:off x="147521" y="6596390"/>
            <a:ext cx="5034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100" dirty="0">
                <a:solidFill>
                  <a:schemeClr val="bg1"/>
                </a:solidFill>
              </a:rPr>
              <a:t>Source: Peterson Institute for International Economics </a:t>
            </a:r>
          </a:p>
        </p:txBody>
      </p:sp>
    </p:spTree>
    <p:extLst>
      <p:ext uri="{BB962C8B-B14F-4D97-AF65-F5344CB8AC3E}">
        <p14:creationId xmlns:p14="http://schemas.microsoft.com/office/powerpoint/2010/main" val="417819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7FACD0C-4B29-8E16-C7C1-C4CF76ECACA8}"/>
              </a:ext>
            </a:extLst>
          </p:cNvPr>
          <p:cNvSpPr txBox="1">
            <a:spLocks/>
          </p:cNvSpPr>
          <p:nvPr/>
        </p:nvSpPr>
        <p:spPr bwMode="auto">
          <a:xfrm>
            <a:off x="684113" y="302717"/>
            <a:ext cx="11320493" cy="79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F6E"/>
                </a:solidFill>
                <a:latin typeface="+mn-lt"/>
                <a:cs typeface="Helvetica" panose="020B0604020202020204" pitchFamily="34" charset="0"/>
              </a:rPr>
              <a:t>APEC is an informal, non-binding, consensus-driven forum that allows space for innovation and collaboration. Its members (called economies) make up a significant part of the global economy</a:t>
            </a:r>
            <a:endParaRPr lang="en-SG" sz="2800" dirty="0">
              <a:solidFill>
                <a:srgbClr val="002F6E"/>
              </a:solidFill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045D76-C255-B2A4-2010-800C8B59234A}"/>
              </a:ext>
            </a:extLst>
          </p:cNvPr>
          <p:cNvSpPr txBox="1">
            <a:spLocks/>
          </p:cNvSpPr>
          <p:nvPr/>
        </p:nvSpPr>
        <p:spPr bwMode="auto">
          <a:xfrm>
            <a:off x="5318955" y="4730450"/>
            <a:ext cx="2155338" cy="3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/>
            <a:r>
              <a:rPr lang="en-US" sz="2800" b="1" dirty="0">
                <a:solidFill>
                  <a:srgbClr val="00B2EC"/>
                </a:solidFill>
                <a:latin typeface="+mn-lt"/>
                <a:cs typeface="Helvetica" panose="020B0604020202020204" pitchFamily="34" charset="0"/>
              </a:rPr>
              <a:t>Global Trade</a:t>
            </a:r>
            <a:endParaRPr lang="en-SG" sz="2800" b="1" dirty="0">
              <a:solidFill>
                <a:srgbClr val="00B2EC"/>
              </a:solidFill>
              <a:latin typeface="+mn-lt"/>
              <a:cs typeface="Helvetica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221574-AD4E-588C-04B3-531DA86BCA68}"/>
              </a:ext>
            </a:extLst>
          </p:cNvPr>
          <p:cNvGrpSpPr/>
          <p:nvPr/>
        </p:nvGrpSpPr>
        <p:grpSpPr>
          <a:xfrm>
            <a:off x="3183162" y="3028329"/>
            <a:ext cx="1207382" cy="1626669"/>
            <a:chOff x="1643194" y="3238057"/>
            <a:chExt cx="1207382" cy="1626669"/>
          </a:xfrm>
        </p:grpSpPr>
        <p:sp>
          <p:nvSpPr>
            <p:cNvPr id="15" name="Can 1">
              <a:extLst>
                <a:ext uri="{FF2B5EF4-FFF2-40B4-BE49-F238E27FC236}">
                  <a16:creationId xmlns:a16="http://schemas.microsoft.com/office/drawing/2014/main" id="{7575C952-294C-C0AA-32C8-D1FCAE223504}"/>
                </a:ext>
              </a:extLst>
            </p:cNvPr>
            <p:cNvSpPr/>
            <p:nvPr/>
          </p:nvSpPr>
          <p:spPr>
            <a:xfrm>
              <a:off x="1731933" y="3238057"/>
              <a:ext cx="1029904" cy="1626669"/>
            </a:xfrm>
            <a:prstGeom prst="can">
              <a:avLst/>
            </a:prstGeom>
            <a:solidFill>
              <a:srgbClr val="2356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Helvetica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5D25F7-5677-CEE0-E149-DB40F71CCA44}"/>
                </a:ext>
              </a:extLst>
            </p:cNvPr>
            <p:cNvSpPr txBox="1"/>
            <p:nvPr/>
          </p:nvSpPr>
          <p:spPr>
            <a:xfrm>
              <a:off x="1643194" y="4143654"/>
              <a:ext cx="12073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cs typeface="Helvetica" panose="020B0604020202020204" pitchFamily="34" charset="0"/>
                </a:rPr>
                <a:t>2.9 billion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cs typeface="Helvetica" panose="020B0604020202020204" pitchFamily="34" charset="0"/>
                </a:rPr>
                <a:t>people</a:t>
              </a:r>
              <a:endParaRPr lang="en-US" sz="2000" dirty="0">
                <a:cs typeface="Helvetica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8683C9-788E-1074-90BC-BAE108201369}"/>
              </a:ext>
            </a:extLst>
          </p:cNvPr>
          <p:cNvGrpSpPr/>
          <p:nvPr/>
        </p:nvGrpSpPr>
        <p:grpSpPr>
          <a:xfrm>
            <a:off x="5881672" y="2739877"/>
            <a:ext cx="1029904" cy="1974727"/>
            <a:chOff x="3927361" y="2892450"/>
            <a:chExt cx="1029904" cy="1974727"/>
          </a:xfrm>
        </p:grpSpPr>
        <p:sp>
          <p:nvSpPr>
            <p:cNvPr id="18" name="Can 27">
              <a:extLst>
                <a:ext uri="{FF2B5EF4-FFF2-40B4-BE49-F238E27FC236}">
                  <a16:creationId xmlns:a16="http://schemas.microsoft.com/office/drawing/2014/main" id="{5258C446-6958-FC3A-26A8-4F059477F97E}"/>
                </a:ext>
              </a:extLst>
            </p:cNvPr>
            <p:cNvSpPr/>
            <p:nvPr/>
          </p:nvSpPr>
          <p:spPr>
            <a:xfrm>
              <a:off x="3927361" y="2892450"/>
              <a:ext cx="1029904" cy="1972275"/>
            </a:xfrm>
            <a:prstGeom prst="can">
              <a:avLst/>
            </a:prstGeom>
            <a:solidFill>
              <a:srgbClr val="00B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Helvetica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844B54-AC75-C193-D5F9-C3BA10AC9B40}"/>
                </a:ext>
              </a:extLst>
            </p:cNvPr>
            <p:cNvSpPr txBox="1"/>
            <p:nvPr/>
          </p:nvSpPr>
          <p:spPr>
            <a:xfrm>
              <a:off x="3970871" y="4159291"/>
              <a:ext cx="9428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cs typeface="Helvetica" panose="020B0604020202020204" pitchFamily="34" charset="0"/>
                </a:rPr>
                <a:t>USD 20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cs typeface="Helvetica" panose="020B0604020202020204" pitchFamily="34" charset="0"/>
                </a:rPr>
                <a:t>Trillion</a:t>
              </a:r>
              <a:endParaRPr lang="en-US" sz="2000" dirty="0">
                <a:cs typeface="Helvetica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F24CB0-FD36-395D-1F76-0EF419816244}"/>
              </a:ext>
            </a:extLst>
          </p:cNvPr>
          <p:cNvGrpSpPr/>
          <p:nvPr/>
        </p:nvGrpSpPr>
        <p:grpSpPr>
          <a:xfrm>
            <a:off x="3271901" y="2152580"/>
            <a:ext cx="1029904" cy="1000865"/>
            <a:chOff x="1731933" y="2362308"/>
            <a:chExt cx="1029904" cy="100086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A771DE2-6863-BBDE-516C-54A89E516EA1}"/>
                </a:ext>
              </a:extLst>
            </p:cNvPr>
            <p:cNvSpPr/>
            <p:nvPr/>
          </p:nvSpPr>
          <p:spPr>
            <a:xfrm>
              <a:off x="1731933" y="2362308"/>
              <a:ext cx="1029904" cy="1000865"/>
            </a:xfrm>
            <a:prstGeom prst="ellipse">
              <a:avLst/>
            </a:prstGeom>
            <a:solidFill>
              <a:srgbClr val="2356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Helvetica" panose="020B0604020202020204" pitchFamily="34" charset="0"/>
              </a:endParaRP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1FF10056-DEF1-11C0-76C3-2C17284A0D7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70313" y="2684684"/>
              <a:ext cx="753144" cy="32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 algn="ctr"/>
              <a:r>
                <a:rPr lang="en-US" b="1" dirty="0">
                  <a:solidFill>
                    <a:schemeClr val="bg1"/>
                  </a:solidFill>
                  <a:latin typeface="+mn-lt"/>
                  <a:cs typeface="Helvetica" panose="020B0604020202020204" pitchFamily="34" charset="0"/>
                </a:rPr>
                <a:t>38%</a:t>
              </a:r>
              <a:endParaRPr lang="en-SG" b="1" dirty="0">
                <a:solidFill>
                  <a:schemeClr val="bg1"/>
                </a:solidFill>
                <a:latin typeface="+mn-lt"/>
                <a:cs typeface="Helvetica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DC38D8-D9E7-CF65-3212-1799A351C937}"/>
              </a:ext>
            </a:extLst>
          </p:cNvPr>
          <p:cNvGrpSpPr/>
          <p:nvPr/>
        </p:nvGrpSpPr>
        <p:grpSpPr>
          <a:xfrm>
            <a:off x="5881672" y="1864128"/>
            <a:ext cx="1029904" cy="1000865"/>
            <a:chOff x="3927361" y="2016701"/>
            <a:chExt cx="1029904" cy="100086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F7A94D8-353F-7245-7CC5-14E95021FFD9}"/>
                </a:ext>
              </a:extLst>
            </p:cNvPr>
            <p:cNvSpPr/>
            <p:nvPr/>
          </p:nvSpPr>
          <p:spPr>
            <a:xfrm>
              <a:off x="3927361" y="2016701"/>
              <a:ext cx="1029904" cy="1000865"/>
            </a:xfrm>
            <a:prstGeom prst="ellipse">
              <a:avLst/>
            </a:prstGeom>
            <a:solidFill>
              <a:srgbClr val="00B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Helvetica" panose="020B0604020202020204" pitchFamily="34" charset="0"/>
              </a:endParaRPr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6CDA6064-9AE0-038E-5334-7F6C1CEADDD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65741" y="2339077"/>
              <a:ext cx="753144" cy="32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 algn="ctr"/>
              <a:r>
                <a:rPr lang="en-US" b="1" dirty="0">
                  <a:solidFill>
                    <a:schemeClr val="bg1"/>
                  </a:solidFill>
                  <a:latin typeface="+mn-lt"/>
                  <a:cs typeface="Helvetica" panose="020B0604020202020204" pitchFamily="34" charset="0"/>
                </a:rPr>
                <a:t>48%</a:t>
              </a:r>
              <a:endParaRPr lang="en-SG" b="1" dirty="0">
                <a:solidFill>
                  <a:schemeClr val="bg1"/>
                </a:solidFill>
                <a:latin typeface="+mn-lt"/>
                <a:cs typeface="Helvetica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473F5B-561B-F316-5D4E-B2C75CD557A8}"/>
              </a:ext>
            </a:extLst>
          </p:cNvPr>
          <p:cNvGrpSpPr/>
          <p:nvPr/>
        </p:nvGrpSpPr>
        <p:grpSpPr>
          <a:xfrm>
            <a:off x="8139147" y="2345005"/>
            <a:ext cx="1029904" cy="2369593"/>
            <a:chOff x="6170554" y="2497584"/>
            <a:chExt cx="1029904" cy="2369593"/>
          </a:xfrm>
        </p:grpSpPr>
        <p:sp>
          <p:nvSpPr>
            <p:cNvPr id="27" name="Can 34">
              <a:extLst>
                <a:ext uri="{FF2B5EF4-FFF2-40B4-BE49-F238E27FC236}">
                  <a16:creationId xmlns:a16="http://schemas.microsoft.com/office/drawing/2014/main" id="{5691F55A-6B06-C721-3041-B63A1148C7F1}"/>
                </a:ext>
              </a:extLst>
            </p:cNvPr>
            <p:cNvSpPr/>
            <p:nvPr/>
          </p:nvSpPr>
          <p:spPr>
            <a:xfrm>
              <a:off x="6170554" y="2497584"/>
              <a:ext cx="1029904" cy="2367815"/>
            </a:xfrm>
            <a:prstGeom prst="can">
              <a:avLst/>
            </a:prstGeom>
            <a:solidFill>
              <a:srgbClr val="71B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Helvetica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FB1846-B919-64F7-24E4-4AC5AF843459}"/>
                </a:ext>
              </a:extLst>
            </p:cNvPr>
            <p:cNvSpPr txBox="1"/>
            <p:nvPr/>
          </p:nvSpPr>
          <p:spPr>
            <a:xfrm>
              <a:off x="6214064" y="4159291"/>
              <a:ext cx="9428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cs typeface="Helvetica" panose="020B0604020202020204" pitchFamily="34" charset="0"/>
                </a:rPr>
                <a:t>USD 52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cs typeface="Helvetica" panose="020B0604020202020204" pitchFamily="34" charset="0"/>
                </a:rPr>
                <a:t>Trillion</a:t>
              </a:r>
              <a:endParaRPr lang="en-US" sz="2000" dirty="0">
                <a:cs typeface="Helvetica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566EF2-A981-F392-191D-85F14458AD3B}"/>
              </a:ext>
            </a:extLst>
          </p:cNvPr>
          <p:cNvGrpSpPr/>
          <p:nvPr/>
        </p:nvGrpSpPr>
        <p:grpSpPr>
          <a:xfrm>
            <a:off x="8139147" y="1469256"/>
            <a:ext cx="1029904" cy="1000865"/>
            <a:chOff x="6170554" y="1621835"/>
            <a:chExt cx="1029904" cy="100086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782C55E-B2E4-D06B-6D4E-914BBB323E31}"/>
                </a:ext>
              </a:extLst>
            </p:cNvPr>
            <p:cNvSpPr/>
            <p:nvPr/>
          </p:nvSpPr>
          <p:spPr>
            <a:xfrm>
              <a:off x="6170554" y="1621835"/>
              <a:ext cx="1029904" cy="1000865"/>
            </a:xfrm>
            <a:prstGeom prst="ellipse">
              <a:avLst/>
            </a:prstGeom>
            <a:solidFill>
              <a:srgbClr val="71B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Helvetica" panose="020B0604020202020204" pitchFamily="34" charset="0"/>
              </a:endParaRP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BBE0E1ED-0C95-B1E2-D601-3E4B3BA55A3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08934" y="1944211"/>
              <a:ext cx="753144" cy="32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 algn="ctr"/>
              <a:r>
                <a:rPr lang="en-US" b="1" dirty="0">
                  <a:solidFill>
                    <a:schemeClr val="bg1"/>
                  </a:solidFill>
                  <a:latin typeface="+mn-lt"/>
                  <a:cs typeface="Helvetica" panose="020B0604020202020204" pitchFamily="34" charset="0"/>
                </a:rPr>
                <a:t>62%</a:t>
              </a:r>
              <a:endParaRPr lang="en-SG" b="1" dirty="0">
                <a:solidFill>
                  <a:schemeClr val="bg1"/>
                </a:solidFill>
                <a:latin typeface="+mn-lt"/>
                <a:cs typeface="Helvetica" panose="020B0604020202020204" pitchFamily="34" charset="0"/>
              </a:endParaRP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309E134F-943F-2365-C563-D8D53CCF04BA}"/>
              </a:ext>
            </a:extLst>
          </p:cNvPr>
          <p:cNvSpPr txBox="1">
            <a:spLocks/>
          </p:cNvSpPr>
          <p:nvPr/>
        </p:nvSpPr>
        <p:spPr bwMode="auto">
          <a:xfrm>
            <a:off x="7790743" y="4752256"/>
            <a:ext cx="2155338" cy="51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/>
            <a:r>
              <a:rPr lang="en-US" sz="2800" b="1" dirty="0">
                <a:solidFill>
                  <a:srgbClr val="71BF5E"/>
                </a:solidFill>
                <a:latin typeface="+mn-lt"/>
                <a:cs typeface="Helvetica" panose="020B0604020202020204" pitchFamily="34" charset="0"/>
              </a:rPr>
              <a:t>World GDP</a:t>
            </a:r>
            <a:endParaRPr lang="en-SG" sz="2800" b="1" dirty="0">
              <a:solidFill>
                <a:srgbClr val="71BF5E"/>
              </a:solidFill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80EFC43-CAB0-2539-1A7A-7D8EC0049AE1}"/>
              </a:ext>
            </a:extLst>
          </p:cNvPr>
          <p:cNvSpPr txBox="1">
            <a:spLocks/>
          </p:cNvSpPr>
          <p:nvPr/>
        </p:nvSpPr>
        <p:spPr bwMode="auto">
          <a:xfrm>
            <a:off x="1971675" y="4752257"/>
            <a:ext cx="2892847" cy="51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/>
            <a:r>
              <a:rPr lang="en-US" sz="2800" b="1" dirty="0">
                <a:solidFill>
                  <a:srgbClr val="17375E"/>
                </a:solidFill>
                <a:latin typeface="+mn-lt"/>
                <a:cs typeface="Helvetica" panose="020B0604020202020204" pitchFamily="34" charset="0"/>
              </a:rPr>
              <a:t>World Population</a:t>
            </a:r>
            <a:endParaRPr lang="en-SG" sz="2800" b="1" dirty="0">
              <a:solidFill>
                <a:srgbClr val="17375E"/>
              </a:solidFill>
              <a:latin typeface="+mn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47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map of the world&#10;&#10;Description automatically generated">
            <a:extLst>
              <a:ext uri="{FF2B5EF4-FFF2-40B4-BE49-F238E27FC236}">
                <a16:creationId xmlns:a16="http://schemas.microsoft.com/office/drawing/2014/main" id="{E786EC3E-1A05-5257-89A2-F7D37F1000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00" y="576488"/>
            <a:ext cx="11044447" cy="6212502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8FC8D83B-A27A-A279-FD23-C86DA57A87BA}"/>
              </a:ext>
            </a:extLst>
          </p:cNvPr>
          <p:cNvSpPr txBox="1">
            <a:spLocks/>
          </p:cNvSpPr>
          <p:nvPr/>
        </p:nvSpPr>
        <p:spPr>
          <a:xfrm>
            <a:off x="694616" y="249233"/>
            <a:ext cx="8140700" cy="55706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 kern="1200" baseline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21 APEC Member Economies</a:t>
            </a:r>
            <a:endParaRPr lang="en-SG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0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674720-9D82-2090-E7A4-7455E5B4072E}"/>
              </a:ext>
            </a:extLst>
          </p:cNvPr>
          <p:cNvGrpSpPr/>
          <p:nvPr/>
        </p:nvGrpSpPr>
        <p:grpSpPr>
          <a:xfrm>
            <a:off x="1676853" y="2113242"/>
            <a:ext cx="1466384" cy="2716867"/>
            <a:chOff x="823784" y="2162994"/>
            <a:chExt cx="1466384" cy="2716867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33FAB32D-4B34-AD3C-5A3E-EC86CF3B84E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12709" y="2162994"/>
              <a:ext cx="1377459" cy="1913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/>
              <a:r>
                <a:rPr lang="en-US" sz="2000" dirty="0">
                  <a:solidFill>
                    <a:schemeClr val="bg1"/>
                  </a:solidFill>
                  <a:latin typeface="+mn-lt"/>
                  <a:cs typeface="Helvetica" panose="020B0604020202020204" pitchFamily="34" charset="0"/>
                </a:rPr>
                <a:t>Promote trade and investment</a:t>
              </a:r>
              <a:endParaRPr lang="en-SG" sz="2000" dirty="0">
                <a:solidFill>
                  <a:schemeClr val="bg1"/>
                </a:solidFill>
                <a:latin typeface="+mn-lt"/>
                <a:cs typeface="Helvetica" panose="020B0604020202020204" pitchFamily="34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743241D-0E3A-9AE4-CFA6-887098D83E77}"/>
                </a:ext>
              </a:extLst>
            </p:cNvPr>
            <p:cNvCxnSpPr/>
            <p:nvPr/>
          </p:nvCxnSpPr>
          <p:spPr>
            <a:xfrm flipV="1">
              <a:off x="823784" y="2235515"/>
              <a:ext cx="0" cy="2644346"/>
            </a:xfrm>
            <a:prstGeom prst="straightConnector1">
              <a:avLst/>
            </a:prstGeom>
            <a:ln w="25400">
              <a:solidFill>
                <a:srgbClr val="002F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9EC34E-F581-1F7D-D940-55C852A6D1DA}"/>
              </a:ext>
            </a:extLst>
          </p:cNvPr>
          <p:cNvGrpSpPr/>
          <p:nvPr/>
        </p:nvGrpSpPr>
        <p:grpSpPr>
          <a:xfrm>
            <a:off x="3773736" y="1286162"/>
            <a:ext cx="2188698" cy="2740097"/>
            <a:chOff x="2534505" y="1365104"/>
            <a:chExt cx="2188698" cy="2740097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79334D9B-1B3A-E8AC-D044-67AC7E2601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63211" y="1365104"/>
              <a:ext cx="2159992" cy="1437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/>
              <a:r>
                <a:rPr lang="en-US" sz="20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Support economic and technical cooperation</a:t>
              </a:r>
              <a:endParaRPr lang="en-SG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4E75845-6C09-A012-AC8D-D3E83BF4DD3C}"/>
                </a:ext>
              </a:extLst>
            </p:cNvPr>
            <p:cNvCxnSpPr/>
            <p:nvPr/>
          </p:nvCxnSpPr>
          <p:spPr>
            <a:xfrm flipV="1">
              <a:off x="2534505" y="1460855"/>
              <a:ext cx="0" cy="2644346"/>
            </a:xfrm>
            <a:prstGeom prst="straightConnector1">
              <a:avLst/>
            </a:prstGeom>
            <a:ln w="25400">
              <a:solidFill>
                <a:srgbClr val="002F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645D5A-46B2-4F03-4B73-2510E55CE5C3}"/>
              </a:ext>
            </a:extLst>
          </p:cNvPr>
          <p:cNvGrpSpPr/>
          <p:nvPr/>
        </p:nvGrpSpPr>
        <p:grpSpPr>
          <a:xfrm>
            <a:off x="6301586" y="1381913"/>
            <a:ext cx="1855661" cy="1702684"/>
            <a:chOff x="4815016" y="1617165"/>
            <a:chExt cx="1855661" cy="1702684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0A4AA309-839B-669A-36ED-BEE709DAFE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46511" y="1617165"/>
              <a:ext cx="1824166" cy="124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/>
              <a:r>
                <a:rPr lang="en-US" sz="20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Improve living standards  </a:t>
              </a:r>
              <a:endParaRPr lang="en-SG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11BF04B-C9C3-DF0C-24D5-E1744CABD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5016" y="1714008"/>
              <a:ext cx="0" cy="1605841"/>
            </a:xfrm>
            <a:prstGeom prst="straightConnector1">
              <a:avLst/>
            </a:prstGeom>
            <a:ln w="25400">
              <a:solidFill>
                <a:srgbClr val="002F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9D646C-FF51-4137-F9B6-B8DB988A2A76}"/>
              </a:ext>
            </a:extLst>
          </p:cNvPr>
          <p:cNvGrpSpPr/>
          <p:nvPr/>
        </p:nvGrpSpPr>
        <p:grpSpPr>
          <a:xfrm>
            <a:off x="8829436" y="969580"/>
            <a:ext cx="2081358" cy="2339079"/>
            <a:chOff x="6791380" y="1241140"/>
            <a:chExt cx="2081358" cy="2339079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A06CEFA0-8BB0-563B-53C9-6580E46847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25019" y="1241140"/>
              <a:ext cx="2047719" cy="163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/>
              <a:r>
                <a:rPr lang="en-US" sz="20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Build sustainable, secure economic growth</a:t>
              </a:r>
              <a:endParaRPr lang="en-SG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CFDFC53-8A80-115A-D1A8-9C51B91172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1380" y="1326867"/>
              <a:ext cx="0" cy="2253352"/>
            </a:xfrm>
            <a:prstGeom prst="straightConnector1">
              <a:avLst/>
            </a:prstGeom>
            <a:ln w="25400">
              <a:solidFill>
                <a:srgbClr val="002F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726E172-7CD9-A7B2-FD54-F7D2A64075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77" y="2572626"/>
            <a:ext cx="9770528" cy="358303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8554B2E0-B75C-A5F2-005B-FE5EB622F43D}"/>
              </a:ext>
            </a:extLst>
          </p:cNvPr>
          <p:cNvSpPr txBox="1">
            <a:spLocks/>
          </p:cNvSpPr>
          <p:nvPr/>
        </p:nvSpPr>
        <p:spPr>
          <a:xfrm>
            <a:off x="694616" y="334959"/>
            <a:ext cx="8140700" cy="55706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 kern="1200" baseline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+mn-lt"/>
                <a:cs typeface="Helvetica" panose="020B0604020202020204" pitchFamily="34" charset="0"/>
              </a:rPr>
              <a:t>The APEC Mission</a:t>
            </a:r>
            <a:endParaRPr lang="en-SG" sz="3200" dirty="0">
              <a:solidFill>
                <a:schemeClr val="bg1"/>
              </a:solidFill>
              <a:latin typeface="+mn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E15EEE-E5CB-5E13-A9F9-7AE4174B76FA}"/>
              </a:ext>
            </a:extLst>
          </p:cNvPr>
          <p:cNvSpPr txBox="1"/>
          <p:nvPr/>
        </p:nvSpPr>
        <p:spPr>
          <a:xfrm>
            <a:off x="863607" y="675226"/>
            <a:ext cx="10907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400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"Our environment is improved as we protect the quality of our air, water and green spaces and manage our energy resources and renewable resources to </a:t>
            </a:r>
            <a:r>
              <a:rPr lang="en-MY" sz="2400" b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ensure sustainable growth </a:t>
            </a:r>
            <a:r>
              <a:rPr lang="en-MY" sz="2400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and provide a more secure future for our people.”</a:t>
            </a:r>
            <a:endParaRPr lang="en-MY" i="1" dirty="0">
              <a:solidFill>
                <a:schemeClr val="accent1">
                  <a:lumMod val="50000"/>
                </a:schemeClr>
              </a:solidFill>
              <a:cs typeface="Helvetica" panose="020B0604020202020204" pitchFamily="34" charset="0"/>
            </a:endParaRPr>
          </a:p>
          <a:p>
            <a:pPr algn="r"/>
            <a:r>
              <a:rPr lang="en-MY" sz="1600" i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APEC Economic Leaders’ </a:t>
            </a:r>
          </a:p>
          <a:p>
            <a:pPr algn="r"/>
            <a:r>
              <a:rPr lang="en-MY" sz="1600" b="1" i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 Vision Statement</a:t>
            </a:r>
            <a:endParaRPr lang="en-MY" sz="1600" b="1" i="1" dirty="0">
              <a:solidFill>
                <a:schemeClr val="accent1">
                  <a:lumMod val="50000"/>
                </a:schemeClr>
              </a:solidFill>
              <a:cs typeface="Helvetica" panose="020B0604020202020204" pitchFamily="34" charset="0"/>
            </a:endParaRPr>
          </a:p>
          <a:p>
            <a:pPr algn="r"/>
            <a:r>
              <a:rPr lang="en-MY" sz="1600" i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November 1993</a:t>
            </a:r>
            <a:endParaRPr lang="en-US" i="1" dirty="0">
              <a:solidFill>
                <a:schemeClr val="accent1">
                  <a:lumMod val="50000"/>
                </a:schemeClr>
              </a:solidFill>
              <a:cs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7F0962-D051-A2BD-0B36-5A0FE1B83A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2830" y="2614218"/>
            <a:ext cx="9021311" cy="33197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08D826-60EF-12C4-7360-E4A5597329BE}"/>
              </a:ext>
            </a:extLst>
          </p:cNvPr>
          <p:cNvSpPr txBox="1"/>
          <p:nvPr/>
        </p:nvSpPr>
        <p:spPr>
          <a:xfrm>
            <a:off x="11890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4A6CE-A120-8742-71FE-FC44669E2BF5}"/>
              </a:ext>
            </a:extLst>
          </p:cNvPr>
          <p:cNvSpPr txBox="1"/>
          <p:nvPr/>
        </p:nvSpPr>
        <p:spPr>
          <a:xfrm>
            <a:off x="637039" y="132916"/>
            <a:ext cx="9916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F6E"/>
                </a:solidFill>
                <a:ea typeface="ＭＳ Ｐゴシック" charset="0"/>
                <a:cs typeface="Helvetica" panose="020B0604020202020204" pitchFamily="34" charset="0"/>
              </a:rPr>
              <a:t>APEC: Working on green growth from the get-go</a:t>
            </a:r>
          </a:p>
        </p:txBody>
      </p:sp>
    </p:spTree>
    <p:extLst>
      <p:ext uri="{BB962C8B-B14F-4D97-AF65-F5344CB8AC3E}">
        <p14:creationId xmlns:p14="http://schemas.microsoft.com/office/powerpoint/2010/main" val="358703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802E-6629-E326-659F-AC2BF1B8A371}"/>
              </a:ext>
            </a:extLst>
          </p:cNvPr>
          <p:cNvSpPr txBox="1">
            <a:spLocks/>
          </p:cNvSpPr>
          <p:nvPr/>
        </p:nvSpPr>
        <p:spPr bwMode="auto">
          <a:xfrm>
            <a:off x="928200" y="1325710"/>
            <a:ext cx="10105046" cy="73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SG" i="1" dirty="0">
                <a:solidFill>
                  <a:srgbClr val="002F6E"/>
                </a:solidFill>
                <a:latin typeface="+mn-lt"/>
                <a:cs typeface="Helvetica" panose="020B0604020202020204" pitchFamily="34" charset="0"/>
              </a:rPr>
              <a:t>Our vision is an open, dynamic, resilient and peaceful Asia-Pacific community by 2040, for the prosperity of all our people and future generations.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BEDC3B-360E-9094-E3AB-97ED3AC22B5F}"/>
              </a:ext>
            </a:extLst>
          </p:cNvPr>
          <p:cNvSpPr txBox="1">
            <a:spLocks/>
          </p:cNvSpPr>
          <p:nvPr/>
        </p:nvSpPr>
        <p:spPr bwMode="auto">
          <a:xfrm>
            <a:off x="2062038" y="4558485"/>
            <a:ext cx="1769867" cy="83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/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Trade and</a:t>
            </a:r>
          </a:p>
          <a:p>
            <a:pPr lvl="0" algn="ctr"/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Investment</a:t>
            </a:r>
            <a:endParaRPr lang="en-SG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E58999-BFCD-6ED1-E8C2-3632F5D67357}"/>
              </a:ext>
            </a:extLst>
          </p:cNvPr>
          <p:cNvGrpSpPr/>
          <p:nvPr/>
        </p:nvGrpSpPr>
        <p:grpSpPr>
          <a:xfrm>
            <a:off x="1275643" y="2472267"/>
            <a:ext cx="3236441" cy="2750160"/>
            <a:chOff x="692720" y="2695914"/>
            <a:chExt cx="2422996" cy="242299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02CD73F-AD12-BC51-9B15-8D53BEDE732A}"/>
                </a:ext>
              </a:extLst>
            </p:cNvPr>
            <p:cNvSpPr/>
            <p:nvPr/>
          </p:nvSpPr>
          <p:spPr>
            <a:xfrm>
              <a:off x="692720" y="2695914"/>
              <a:ext cx="2422996" cy="2422996"/>
            </a:xfrm>
            <a:prstGeom prst="ellipse">
              <a:avLst/>
            </a:prstGeom>
            <a:solidFill>
              <a:srgbClr val="2356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4380CA4-2175-D42D-BD82-FDC09D802D2F}"/>
                </a:ext>
              </a:extLst>
            </p:cNvPr>
            <p:cNvSpPr/>
            <p:nvPr/>
          </p:nvSpPr>
          <p:spPr>
            <a:xfrm>
              <a:off x="1230465" y="2989328"/>
              <a:ext cx="1347506" cy="1347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495604-BF31-65D3-E868-BC4ABBFE2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2583" y="3083379"/>
              <a:ext cx="1052832" cy="110690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DC8F915-07ED-F92B-52BC-28B18D985DCB}"/>
              </a:ext>
            </a:extLst>
          </p:cNvPr>
          <p:cNvGrpSpPr/>
          <p:nvPr/>
        </p:nvGrpSpPr>
        <p:grpSpPr>
          <a:xfrm>
            <a:off x="4618300" y="2359379"/>
            <a:ext cx="3158527" cy="3019892"/>
            <a:chOff x="3256122" y="2695914"/>
            <a:chExt cx="2422996" cy="257983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5D8FFC-61ED-BCCB-7C92-E1DCA23A6787}"/>
                </a:ext>
              </a:extLst>
            </p:cNvPr>
            <p:cNvSpPr/>
            <p:nvPr/>
          </p:nvSpPr>
          <p:spPr>
            <a:xfrm>
              <a:off x="3256122" y="2695914"/>
              <a:ext cx="2422996" cy="24229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11734FEA-A333-518C-C913-DADD76240C0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82687" y="4437461"/>
              <a:ext cx="1769867" cy="838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 algn="ctr"/>
              <a:r>
                <a:rPr lang="en-US" sz="1800" b="1" dirty="0">
                  <a:solidFill>
                    <a:schemeClr val="bg1"/>
                  </a:solidFill>
                  <a:latin typeface="+mn-lt"/>
                  <a:cs typeface="Helvetica" panose="020B0604020202020204" pitchFamily="34" charset="0"/>
                </a:rPr>
                <a:t>Innovation and</a:t>
              </a:r>
            </a:p>
            <a:p>
              <a:pPr lvl="0" algn="ctr"/>
              <a:r>
                <a:rPr lang="en-US" sz="1800" b="1" dirty="0">
                  <a:solidFill>
                    <a:schemeClr val="bg1"/>
                  </a:solidFill>
                  <a:latin typeface="+mn-lt"/>
                  <a:cs typeface="Helvetica" panose="020B0604020202020204" pitchFamily="34" charset="0"/>
                </a:rPr>
                <a:t>Digitalization</a:t>
              </a:r>
              <a:endParaRPr lang="en-SG" sz="1800" b="1" dirty="0">
                <a:solidFill>
                  <a:schemeClr val="bg1"/>
                </a:solidFill>
                <a:latin typeface="+mn-lt"/>
                <a:cs typeface="Helvetica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35B0F7-57F0-923C-AFB6-A3ABC0F0D8B5}"/>
                </a:ext>
              </a:extLst>
            </p:cNvPr>
            <p:cNvSpPr/>
            <p:nvPr/>
          </p:nvSpPr>
          <p:spPr>
            <a:xfrm>
              <a:off x="3793867" y="2948689"/>
              <a:ext cx="1347506" cy="1347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4574E6-FBD9-79E1-2CFD-DD72D5A06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7895" y="3220070"/>
              <a:ext cx="999450" cy="88602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F6043A-4242-D0DE-B8DE-0D744E5D48F4}"/>
              </a:ext>
            </a:extLst>
          </p:cNvPr>
          <p:cNvGrpSpPr/>
          <p:nvPr/>
        </p:nvGrpSpPr>
        <p:grpSpPr>
          <a:xfrm>
            <a:off x="7942160" y="2359378"/>
            <a:ext cx="3256418" cy="2868529"/>
            <a:chOff x="6359466" y="2695914"/>
            <a:chExt cx="2422996" cy="242763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234213-CAA7-E523-0DFD-99BF85D9DE12}"/>
                </a:ext>
              </a:extLst>
            </p:cNvPr>
            <p:cNvSpPr/>
            <p:nvPr/>
          </p:nvSpPr>
          <p:spPr>
            <a:xfrm>
              <a:off x="6359466" y="2695914"/>
              <a:ext cx="2422996" cy="2422996"/>
            </a:xfrm>
            <a:prstGeom prst="ellipse">
              <a:avLst/>
            </a:prstGeom>
            <a:solidFill>
              <a:srgbClr val="71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601B0B76-EE92-D65D-2785-7B5A994A51B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66485" y="4285256"/>
              <a:ext cx="2092959" cy="838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 algn="ctr"/>
              <a:r>
                <a:rPr lang="en-US" sz="1700" b="1" dirty="0">
                  <a:solidFill>
                    <a:schemeClr val="bg1"/>
                  </a:solidFill>
                  <a:latin typeface="+mn-lt"/>
                  <a:cs typeface="Helvetica" panose="020B0604020202020204" pitchFamily="34" charset="0"/>
                </a:rPr>
                <a:t>Strong, Balanced,</a:t>
              </a:r>
            </a:p>
            <a:p>
              <a:pPr lvl="0" algn="ctr"/>
              <a:r>
                <a:rPr lang="en-SG" sz="1700" b="1" dirty="0">
                  <a:solidFill>
                    <a:schemeClr val="bg1"/>
                  </a:solidFill>
                  <a:latin typeface="+mn-lt"/>
                  <a:cs typeface="Helvetica" panose="020B0604020202020204" pitchFamily="34" charset="0"/>
                </a:rPr>
                <a:t>Secure, Sustainable</a:t>
              </a:r>
            </a:p>
            <a:p>
              <a:pPr lvl="0" algn="ctr"/>
              <a:r>
                <a:rPr lang="en-SG" sz="1700" b="1" dirty="0">
                  <a:solidFill>
                    <a:schemeClr val="bg1"/>
                  </a:solidFill>
                  <a:latin typeface="+mn-lt"/>
                  <a:cs typeface="Helvetica" panose="020B0604020202020204" pitchFamily="34" charset="0"/>
                </a:rPr>
                <a:t>&amp; Inclusive Growth</a:t>
              </a:r>
              <a:endParaRPr lang="en-US" sz="1700" b="1" dirty="0">
                <a:solidFill>
                  <a:schemeClr val="bg1"/>
                </a:solidFill>
                <a:latin typeface="+mn-lt"/>
                <a:cs typeface="Helvetica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E45DD7-7D09-B98F-FA85-6D69EC236DA8}"/>
                </a:ext>
              </a:extLst>
            </p:cNvPr>
            <p:cNvSpPr/>
            <p:nvPr/>
          </p:nvSpPr>
          <p:spPr>
            <a:xfrm>
              <a:off x="6897211" y="2964805"/>
              <a:ext cx="1347506" cy="1347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E7F39A6-D7CB-E295-31A1-3EF4491FB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6767" y="3152956"/>
              <a:ext cx="908394" cy="967749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526A8BE6-297D-FB15-4778-C1CEBF414156}"/>
              </a:ext>
            </a:extLst>
          </p:cNvPr>
          <p:cNvSpPr txBox="1">
            <a:spLocks/>
          </p:cNvSpPr>
          <p:nvPr/>
        </p:nvSpPr>
        <p:spPr bwMode="auto">
          <a:xfrm>
            <a:off x="2062038" y="4474867"/>
            <a:ext cx="1769867" cy="83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/>
            <a:r>
              <a:rPr lang="en-US" sz="1800" b="1" dirty="0">
                <a:solidFill>
                  <a:schemeClr val="bg1"/>
                </a:solidFill>
                <a:latin typeface="+mn-lt"/>
                <a:cs typeface="Helvetica" panose="020B0604020202020204" pitchFamily="34" charset="0"/>
              </a:rPr>
              <a:t>Trade and Investment</a:t>
            </a:r>
            <a:endParaRPr lang="en-SG" sz="1800" b="1" dirty="0">
              <a:solidFill>
                <a:schemeClr val="bg1"/>
              </a:solidFill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BD2E10-B741-50BF-07C4-301D2C96E021}"/>
              </a:ext>
            </a:extLst>
          </p:cNvPr>
          <p:cNvSpPr txBox="1">
            <a:spLocks/>
          </p:cNvSpPr>
          <p:nvPr/>
        </p:nvSpPr>
        <p:spPr>
          <a:xfrm>
            <a:off x="558762" y="274620"/>
            <a:ext cx="8140700" cy="55706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 kern="1200" baseline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>
                <a:solidFill>
                  <a:srgbClr val="002F6E"/>
                </a:solidFill>
                <a:latin typeface="+mn-lt"/>
                <a:cs typeface="Helvetica" panose="020B0604020202020204" pitchFamily="34" charset="0"/>
              </a:rPr>
              <a:t>The New Vision: APEC Putrajaya Vision 2040</a:t>
            </a:r>
            <a:endParaRPr lang="en-SG" sz="3200" dirty="0">
              <a:solidFill>
                <a:srgbClr val="002F6E"/>
              </a:solidFill>
              <a:latin typeface="+mn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DE9980-3090-5842-5815-D8E480020ADA}"/>
              </a:ext>
            </a:extLst>
          </p:cNvPr>
          <p:cNvSpPr txBox="1"/>
          <p:nvPr/>
        </p:nvSpPr>
        <p:spPr>
          <a:xfrm>
            <a:off x="469624" y="225021"/>
            <a:ext cx="10977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2800" dirty="0">
                <a:solidFill>
                  <a:srgbClr val="002F6E"/>
                </a:solidFill>
                <a:ea typeface="ＭＳ Ｐゴシック" charset="0"/>
                <a:cs typeface="Helvetica" panose="020B0604020202020204" pitchFamily="34" charset="0"/>
              </a:rPr>
              <a:t>APEC contributes to about 60% of global greenhouse gas emissions and 65% of carbon emissions. 7 of the world’s top 10 CO2 emitting economies are in APEC </a:t>
            </a:r>
          </a:p>
        </p:txBody>
      </p:sp>
      <p:pic>
        <p:nvPicPr>
          <p:cNvPr id="11" name="Picture 10" descr="Smoke stacks of smoke coming out of a factory&#10;&#10;Description automatically generated">
            <a:extLst>
              <a:ext uri="{FF2B5EF4-FFF2-40B4-BE49-F238E27FC236}">
                <a16:creationId xmlns:a16="http://schemas.microsoft.com/office/drawing/2014/main" id="{175FDF8A-F2E2-FAD6-7655-6C905626AD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63306"/>
            <a:ext cx="12192000" cy="39336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B8A0C-2920-AFAB-528E-9C8C2CFA100D}"/>
              </a:ext>
            </a:extLst>
          </p:cNvPr>
          <p:cNvSpPr txBox="1"/>
          <p:nvPr/>
        </p:nvSpPr>
        <p:spPr>
          <a:xfrm>
            <a:off x="7515225" y="2121527"/>
            <a:ext cx="43832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2800" dirty="0">
                <a:solidFill>
                  <a:schemeClr val="bg1"/>
                </a:solidFill>
                <a:cs typeface="Helvetica" panose="020B0604020202020204" pitchFamily="34" charset="0"/>
              </a:rPr>
              <a:t>Between 1990 and 2018, the region’s greenhouse gas (GHG) emissions increased from 16.5 to 27.8 billion tons of CO2 equivalent. </a:t>
            </a:r>
          </a:p>
          <a:p>
            <a:pPr algn="r"/>
            <a:endParaRPr lang="en-MY" sz="28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27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6BA53-348D-0E72-E271-FD03F71BF946}"/>
              </a:ext>
            </a:extLst>
          </p:cNvPr>
          <p:cNvSpPr txBox="1"/>
          <p:nvPr/>
        </p:nvSpPr>
        <p:spPr>
          <a:xfrm>
            <a:off x="684113" y="526895"/>
            <a:ext cx="1025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E6E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The Good News: </a:t>
            </a:r>
            <a:r>
              <a:rPr lang="en-MY" sz="2400" dirty="0">
                <a:solidFill>
                  <a:srgbClr val="002E6E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APEC is addressing climate change</a:t>
            </a:r>
            <a:endParaRPr lang="en-US" sz="2400" dirty="0">
              <a:solidFill>
                <a:srgbClr val="002E6E"/>
              </a:solidFill>
              <a:latin typeface="Helvetica" panose="020B0604020202020204" pitchFamily="34" charset="0"/>
              <a:ea typeface="ＭＳ Ｐゴシック" charset="0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B98023-86AD-5BE7-5546-93B5841EF9CD}"/>
              </a:ext>
            </a:extLst>
          </p:cNvPr>
          <p:cNvSpPr/>
          <p:nvPr/>
        </p:nvSpPr>
        <p:spPr>
          <a:xfrm>
            <a:off x="684113" y="1416156"/>
            <a:ext cx="2151731" cy="215173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900A8-5E92-A18D-13DB-1C9CA19B2792}"/>
              </a:ext>
            </a:extLst>
          </p:cNvPr>
          <p:cNvSpPr/>
          <p:nvPr/>
        </p:nvSpPr>
        <p:spPr>
          <a:xfrm>
            <a:off x="3304223" y="1416156"/>
            <a:ext cx="2151731" cy="215173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869D6-D2F5-3865-50F6-C54929514430}"/>
              </a:ext>
            </a:extLst>
          </p:cNvPr>
          <p:cNvSpPr/>
          <p:nvPr/>
        </p:nvSpPr>
        <p:spPr>
          <a:xfrm>
            <a:off x="5924333" y="1416155"/>
            <a:ext cx="2316556" cy="215173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AB7180-E6BC-B22D-DEF8-1EB310FFBA1B}"/>
              </a:ext>
            </a:extLst>
          </p:cNvPr>
          <p:cNvSpPr/>
          <p:nvPr/>
        </p:nvSpPr>
        <p:spPr>
          <a:xfrm>
            <a:off x="8575976" y="1416154"/>
            <a:ext cx="2672493" cy="2151731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BC7DB5-89B4-2CE2-6EFF-BED082E41477}"/>
              </a:ext>
            </a:extLst>
          </p:cNvPr>
          <p:cNvSpPr txBox="1"/>
          <p:nvPr/>
        </p:nvSpPr>
        <p:spPr>
          <a:xfrm>
            <a:off x="684113" y="3770489"/>
            <a:ext cx="21517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900" b="1" dirty="0">
                <a:solidFill>
                  <a:srgbClr val="002E6E"/>
                </a:solidFill>
                <a:latin typeface="+mn-lt"/>
                <a:cs typeface="Helvetica" panose="020B0604020202020204" pitchFamily="34" charset="0"/>
              </a:rPr>
              <a:t>The region’s forest cover increased by 22.7 million hectares in 2008-2020</a:t>
            </a:r>
            <a:endParaRPr lang="en-SG" sz="1900" b="1" dirty="0">
              <a:solidFill>
                <a:srgbClr val="002E6E"/>
              </a:solidFill>
              <a:latin typeface="+mn-lt"/>
              <a:cs typeface="Helvetica" panose="020B0604020202020204" pitchFamily="34" charset="0"/>
            </a:endParaRPr>
          </a:p>
          <a:p>
            <a:endParaRPr lang="en-US" sz="1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7DD69C-4F44-6B17-74DB-255D1204947D}"/>
              </a:ext>
            </a:extLst>
          </p:cNvPr>
          <p:cNvSpPr txBox="1"/>
          <p:nvPr/>
        </p:nvSpPr>
        <p:spPr>
          <a:xfrm>
            <a:off x="3104444" y="3725332"/>
            <a:ext cx="25061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900" b="1" dirty="0">
                <a:solidFill>
                  <a:srgbClr val="002E6E"/>
                </a:solidFill>
                <a:latin typeface="+mn-lt"/>
                <a:cs typeface="Helvetica" panose="020B0604020202020204" pitchFamily="34" charset="0"/>
              </a:rPr>
              <a:t>Economies are on track to doubling the share of renewables in their energy mix by 2030</a:t>
            </a:r>
            <a:endParaRPr lang="en-SG" sz="1900" b="1" dirty="0">
              <a:solidFill>
                <a:srgbClr val="002E6E"/>
              </a:solidFill>
              <a:latin typeface="+mn-lt"/>
              <a:cs typeface="Helvetica" panose="020B0604020202020204" pitchFamily="34" charset="0"/>
            </a:endParaRPr>
          </a:p>
          <a:p>
            <a:endParaRPr lang="en-US" sz="1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D420A4-83DC-4F82-E3D6-B94B0482A59C}"/>
              </a:ext>
            </a:extLst>
          </p:cNvPr>
          <p:cNvSpPr txBox="1"/>
          <p:nvPr/>
        </p:nvSpPr>
        <p:spPr>
          <a:xfrm>
            <a:off x="5768622" y="3770489"/>
            <a:ext cx="258515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900" b="1" dirty="0">
                <a:solidFill>
                  <a:srgbClr val="002E6E"/>
                </a:solidFill>
                <a:latin typeface="+mn-lt"/>
                <a:cs typeface="Helvetica" panose="020B0604020202020204" pitchFamily="34" charset="0"/>
              </a:rPr>
              <a:t>The share of trade in environmental goods has increased to 5.2% of merchandise trade in 2019</a:t>
            </a:r>
            <a:endParaRPr lang="en-SG" sz="1900" b="1" dirty="0">
              <a:solidFill>
                <a:srgbClr val="002E6E"/>
              </a:solidFill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9FAAD-A1F1-EC34-C9C1-4ED73595B939}"/>
              </a:ext>
            </a:extLst>
          </p:cNvPr>
          <p:cNvSpPr txBox="1"/>
          <p:nvPr/>
        </p:nvSpPr>
        <p:spPr>
          <a:xfrm>
            <a:off x="8575976" y="3725332"/>
            <a:ext cx="29644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900" b="1" dirty="0">
                <a:solidFill>
                  <a:srgbClr val="002E6E"/>
                </a:solidFill>
                <a:latin typeface="+mn-lt"/>
                <a:cs typeface="Helvetica" panose="020B0604020202020204" pitchFamily="34" charset="0"/>
              </a:rPr>
              <a:t>Bonds issued to finance new or existing green projects reached USD 92.3 billion in 2020</a:t>
            </a:r>
            <a:endParaRPr lang="en-SG" sz="1900" b="1" dirty="0">
              <a:solidFill>
                <a:srgbClr val="002E6E"/>
              </a:solidFill>
              <a:latin typeface="+mn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2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71997EE3-0C01-FEB8-AF99-77C3DD936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739557"/>
              </p:ext>
            </p:extLst>
          </p:nvPr>
        </p:nvGraphicFramePr>
        <p:xfrm>
          <a:off x="622446" y="891822"/>
          <a:ext cx="11343776" cy="4964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CF092D1-DA11-7BAA-4E10-39EA331D38B5}"/>
              </a:ext>
            </a:extLst>
          </p:cNvPr>
          <p:cNvSpPr txBox="1">
            <a:spLocks/>
          </p:cNvSpPr>
          <p:nvPr/>
        </p:nvSpPr>
        <p:spPr>
          <a:xfrm>
            <a:off x="622446" y="312784"/>
            <a:ext cx="8140700" cy="55706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 kern="1200" baseline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>
                <a:solidFill>
                  <a:srgbClr val="002E6E"/>
                </a:solidFill>
                <a:latin typeface="+mn-lt"/>
                <a:cs typeface="Helvetica" panose="020B0604020202020204" pitchFamily="34" charset="0"/>
              </a:rPr>
              <a:t>Some salient initiatives</a:t>
            </a:r>
            <a:endParaRPr lang="en-SG" sz="3200" dirty="0">
              <a:solidFill>
                <a:srgbClr val="002E6E"/>
              </a:solidFill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0697D-2025-9C2A-9C07-DB94A3C8AEBE}"/>
              </a:ext>
            </a:extLst>
          </p:cNvPr>
          <p:cNvSpPr txBox="1"/>
          <p:nvPr/>
        </p:nvSpPr>
        <p:spPr>
          <a:xfrm>
            <a:off x="691177" y="12693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  <a:endParaRPr lang="en-SG" b="1" dirty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24768-FC85-CE7C-53F2-7FD8F070A4BC}"/>
              </a:ext>
            </a:extLst>
          </p:cNvPr>
          <p:cNvSpPr txBox="1"/>
          <p:nvPr/>
        </p:nvSpPr>
        <p:spPr>
          <a:xfrm>
            <a:off x="1101498" y="202487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endParaRPr lang="en-SG" b="1" dirty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42474B-9D2A-E152-3CEF-6E1F4E409F85}"/>
              </a:ext>
            </a:extLst>
          </p:cNvPr>
          <p:cNvSpPr txBox="1"/>
          <p:nvPr/>
        </p:nvSpPr>
        <p:spPr>
          <a:xfrm>
            <a:off x="1274635" y="279530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en-SG" b="1" dirty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D8DAB9-2CB1-46A9-38DB-9A7E35D28592}"/>
              </a:ext>
            </a:extLst>
          </p:cNvPr>
          <p:cNvSpPr txBox="1"/>
          <p:nvPr/>
        </p:nvSpPr>
        <p:spPr>
          <a:xfrm>
            <a:off x="1274635" y="35895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SG" b="1" dirty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CFC02-3FC7-1962-9654-A0E24D69C216}"/>
              </a:ext>
            </a:extLst>
          </p:cNvPr>
          <p:cNvSpPr txBox="1"/>
          <p:nvPr/>
        </p:nvSpPr>
        <p:spPr>
          <a:xfrm>
            <a:off x="1091863" y="441341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n-SG" b="1" dirty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58B8B-8C25-04A5-758E-942C51CB2B57}"/>
              </a:ext>
            </a:extLst>
          </p:cNvPr>
          <p:cNvSpPr txBox="1"/>
          <p:nvPr/>
        </p:nvSpPr>
        <p:spPr>
          <a:xfrm>
            <a:off x="692089" y="51869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en-SG" b="1" dirty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C2DA0-EA44-499D-E351-D7AF9C56790A}"/>
              </a:ext>
            </a:extLst>
          </p:cNvPr>
          <p:cNvSpPr txBox="1"/>
          <p:nvPr/>
        </p:nvSpPr>
        <p:spPr>
          <a:xfrm>
            <a:off x="3359649" y="12945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806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48BDD3C349E428705B49C4A4D9D4A" ma:contentTypeVersion="13" ma:contentTypeDescription="Create a new document." ma:contentTypeScope="" ma:versionID="c3288a418e536b02c5d288d28889661a">
  <xsd:schema xmlns:xsd="http://www.w3.org/2001/XMLSchema" xmlns:xs="http://www.w3.org/2001/XMLSchema" xmlns:p="http://schemas.microsoft.com/office/2006/metadata/properties" xmlns:ns3="e9f57006-cb67-423c-98e1-fca9df3693ba" xmlns:ns4="0c37a32e-a24e-4c16-893a-11b2f220477b" targetNamespace="http://schemas.microsoft.com/office/2006/metadata/properties" ma:root="true" ma:fieldsID="d58c35adcdd48e9c150ce2f8e1f61630" ns3:_="" ns4:_="">
    <xsd:import namespace="e9f57006-cb67-423c-98e1-fca9df3693ba"/>
    <xsd:import namespace="0c37a32e-a24e-4c16-893a-11b2f22047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57006-cb67-423c-98e1-fca9df3693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7a32e-a24e-4c16-893a-11b2f2204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829874-7920-4407-AB44-FA11C6561DAC}">
  <ds:schemaRefs>
    <ds:schemaRef ds:uri="e9f57006-cb67-423c-98e1-fca9df3693b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0c37a32e-a24e-4c16-893a-11b2f220477b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4AA5EA9-A802-4A38-A74B-7801212BF4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522476-B261-4B2C-92B7-3949A5C599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f57006-cb67-423c-98e1-fca9df3693ba"/>
    <ds:schemaRef ds:uri="0c37a32e-a24e-4c16-893a-11b2f22047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46491</TotalTime>
  <Words>1038</Words>
  <Application>Microsoft Macintosh PowerPoint</Application>
  <PresentationFormat>Widescreen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Helvetica Light</vt:lpstr>
      <vt:lpstr>Custom Design</vt:lpstr>
      <vt:lpstr>1_Custom Design</vt:lpstr>
      <vt:lpstr>APEC and Trade Sustainability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 Affecting Trade Sustainability in APEC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 Sri Dr. Rebecca Sta. Maria</cp:lastModifiedBy>
  <cp:revision>306</cp:revision>
  <dcterms:created xsi:type="dcterms:W3CDTF">2021-07-22T02:23:09Z</dcterms:created>
  <dcterms:modified xsi:type="dcterms:W3CDTF">2023-07-21T06:00:21Z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0x0101005B548BDD3C349E428705B49C4A4D9D4A</vt:lpwstr>
  </property>
</Properties>
</file>