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2" r:id="rId6"/>
    <p:sldId id="264" r:id="rId7"/>
    <p:sldId id="260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5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208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4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28800" y="1346835"/>
            <a:ext cx="10972800" cy="2865121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4322445"/>
            <a:ext cx="10972800" cy="19869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880"/>
            </a:lvl1pPr>
            <a:lvl2pPr marL="0" indent="548640" algn="ctr">
              <a:buSzTx/>
              <a:buFontTx/>
              <a:buNone/>
              <a:defRPr sz="2880"/>
            </a:lvl2pPr>
            <a:lvl3pPr marL="0" indent="1097280" algn="ctr">
              <a:buSzTx/>
              <a:buFontTx/>
              <a:buNone/>
              <a:defRPr sz="2880"/>
            </a:lvl3pPr>
            <a:lvl4pPr marL="0" indent="1645920" algn="ctr">
              <a:buSzTx/>
              <a:buFontTx/>
              <a:buNone/>
              <a:defRPr sz="2880"/>
            </a:lvl4pPr>
            <a:lvl5pPr marL="0" indent="2194560" algn="ctr">
              <a:buSzTx/>
              <a:buFontTx/>
              <a:buNone/>
              <a:defRPr sz="28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6422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6C8712-CC45-5508-44C6-115853959E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699250" y="63500"/>
            <a:ext cx="12541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SMU Classification: 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gallen@smu.edu.s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" y="512"/>
            <a:ext cx="14628574" cy="822857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7"/>
          <p:cNvSpPr txBox="1">
            <a:spLocks noGrp="1"/>
          </p:cNvSpPr>
          <p:nvPr>
            <p:ph type="ctrTitle"/>
          </p:nvPr>
        </p:nvSpPr>
        <p:spPr>
          <a:xfrm>
            <a:off x="7888555" y="3339924"/>
            <a:ext cx="6558966" cy="28651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AI in International Trade: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Changing the Game?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7" name="Subtitle 8"/>
          <p:cNvSpPr txBox="1">
            <a:spLocks noGrp="1"/>
          </p:cNvSpPr>
          <p:nvPr>
            <p:ph type="subTitle" sz="quarter" idx="1"/>
          </p:nvPr>
        </p:nvSpPr>
        <p:spPr>
          <a:xfrm>
            <a:off x="7888554" y="6623825"/>
            <a:ext cx="6558965" cy="1450080"/>
          </a:xfrm>
          <a:prstGeom prst="rect">
            <a:avLst/>
          </a:prstGeom>
        </p:spPr>
        <p:txBody>
          <a:bodyPr/>
          <a:lstStyle/>
          <a:p>
            <a:pPr algn="r" defTabSz="954632">
              <a:lnSpc>
                <a:spcPct val="72000"/>
              </a:lnSpc>
              <a:spcBef>
                <a:spcPts val="960"/>
              </a:spcBef>
              <a:defRPr sz="2175">
                <a:solidFill>
                  <a:srgbClr val="FFFFFF"/>
                </a:solidFill>
              </a:defRPr>
            </a:pPr>
            <a:r>
              <a:rPr b="1" dirty="0"/>
              <a:t>Dr Jason Grant ALLEN</a:t>
            </a:r>
            <a:endParaRPr sz="2088" b="1" dirty="0"/>
          </a:p>
          <a:p>
            <a:pPr algn="r" defTabSz="954632">
              <a:lnSpc>
                <a:spcPct val="72000"/>
              </a:lnSpc>
              <a:spcBef>
                <a:spcPts val="960"/>
              </a:spcBef>
              <a:defRPr sz="1740">
                <a:solidFill>
                  <a:srgbClr val="FFFFFF"/>
                </a:solidFill>
              </a:defRPr>
            </a:pPr>
            <a:r>
              <a:rPr dirty="0"/>
              <a:t>Associate Professor of Law</a:t>
            </a:r>
            <a:br>
              <a:rPr dirty="0"/>
            </a:br>
            <a:r>
              <a:rPr dirty="0"/>
              <a:t>Director, Centre for AI &amp; Data Governance </a:t>
            </a:r>
          </a:p>
          <a:p>
            <a:pPr algn="r" defTabSz="954632">
              <a:lnSpc>
                <a:spcPct val="72000"/>
              </a:lnSpc>
              <a:spcBef>
                <a:spcPts val="960"/>
              </a:spcBef>
              <a:defRPr sz="1740">
                <a:solidFill>
                  <a:srgbClr val="FFFFFF"/>
                </a:solidFill>
              </a:defRPr>
            </a:pPr>
            <a:endParaRPr lang="en-SG" b="1" dirty="0"/>
          </a:p>
          <a:p>
            <a:pPr algn="r" defTabSz="954632">
              <a:lnSpc>
                <a:spcPct val="72000"/>
              </a:lnSpc>
              <a:spcBef>
                <a:spcPts val="960"/>
              </a:spcBef>
              <a:defRPr sz="1740">
                <a:solidFill>
                  <a:srgbClr val="FFFFFF"/>
                </a:solidFill>
              </a:defRPr>
            </a:pPr>
            <a:r>
              <a:rPr lang="en-SG" b="1" dirty="0"/>
              <a:t>Presentation for National Press Foundation, 24 July 2023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286820"/>
            <a:ext cx="5518904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Preliminary Thoughts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6319599" y="254114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87954" y="2574232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7041713" y="2610043"/>
            <a:ext cx="2905601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"AI in Trade" touches many domains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041713" y="3434432"/>
            <a:ext cx="2905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No-one is expert in all of them, but we’ll try for a coherent overview.   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0169485" y="254114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18790" y="2574232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10891599" y="2610043"/>
            <a:ext cx="2905601" cy="1433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is broad and poorly defined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836056" y="3392442"/>
            <a:ext cx="290560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"AI" is a general purpose cluster of technologies, not a single thing; every tech stack includes other established and emerging technologies. 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6319599" y="546284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65094" y="5495934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7041713" y="5531744"/>
            <a:ext cx="468832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There is a lot of "chatter" in the space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041713" y="6088524"/>
            <a:ext cx="6755487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Lots of literature is aspirational and generic. Technology hype-cycles encourage self-proclaimed futurists and pundits, so choose whose voices you amplify. </a:t>
            </a:r>
            <a:endParaRPr lang="en-US" sz="1750" dirty="0"/>
          </a:p>
        </p:txBody>
      </p:sp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1810BE23-2BBC-AB14-43A3-846FFBC9C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56"/>
            <a:ext cx="5486400" cy="8169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83168" y="996508"/>
            <a:ext cx="11415474" cy="501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80"/>
              </a:lnSpc>
              <a:buNone/>
            </a:pPr>
            <a:r>
              <a:rPr lang="en-US" sz="3062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Some Domains of AI Application in the International Trade Context</a:t>
            </a:r>
            <a:endParaRPr lang="en-US" sz="306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8" y="2146255"/>
            <a:ext cx="3190994" cy="195765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83168" y="4296786"/>
            <a:ext cx="1555313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Logistics  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583168" y="4686449"/>
            <a:ext cx="3190994" cy="833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Warehouse management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Demand prediction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Just-in-time manufacturing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Trade route optimization</a:t>
            </a:r>
          </a:p>
          <a:p>
            <a:pPr marL="0" indent="0" algn="l">
              <a:lnSpc>
                <a:spcPts val="2204"/>
              </a:lnSpc>
              <a:buNone/>
            </a:pPr>
            <a:endParaRPr lang="en-US" sz="1225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087" y="2126955"/>
            <a:ext cx="3191113" cy="19576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124087" y="4277486"/>
            <a:ext cx="1619012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Trade Facilitation (</a:t>
            </a: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GovTech</a:t>
            </a: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</a:t>
            </a: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RegTech</a:t>
            </a: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 </a:t>
            </a:r>
            <a:endParaRPr lang="en-US" sz="1531" dirty="0"/>
          </a:p>
        </p:txBody>
      </p:sp>
      <p:sp>
        <p:nvSpPr>
          <p:cNvPr id="16" name="Text 10"/>
          <p:cNvSpPr/>
          <p:nvPr/>
        </p:nvSpPr>
        <p:spPr>
          <a:xfrm>
            <a:off x="4124087" y="4667149"/>
            <a:ext cx="3191113" cy="111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AI-enhanced Single Windows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Automated customs detection and compliance Translation services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Post-trade processes</a:t>
            </a:r>
            <a:endParaRPr lang="en-US" sz="14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4E65723F-302F-451E-DF78-C31DA02125EC}"/>
              </a:ext>
            </a:extLst>
          </p:cNvPr>
          <p:cNvSpPr/>
          <p:nvPr/>
        </p:nvSpPr>
        <p:spPr>
          <a:xfrm>
            <a:off x="583168" y="6151417"/>
            <a:ext cx="13697366" cy="1309255"/>
          </a:xfrm>
          <a:prstGeom prst="rect">
            <a:avLst/>
          </a:pr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400" b="1" dirty="0"/>
              <a:t>Cross-Cutting Observations </a:t>
            </a:r>
          </a:p>
          <a:p>
            <a:pPr marL="285750" indent="-285750" algn="ctr">
              <a:lnSpc>
                <a:spcPts val="2204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Intersections in technology stack and business model for any given deployment—e.g. between trade finance, contract automation, asset tokenization, and AI predictive analytics, or between trade document automation and </a:t>
            </a:r>
            <a:r>
              <a:rPr lang="en-US" sz="1400" dirty="0" err="1"/>
              <a:t>GenAI</a:t>
            </a:r>
            <a:r>
              <a:rPr lang="en-US" sz="1400" dirty="0"/>
              <a:t>.</a:t>
            </a:r>
          </a:p>
          <a:p>
            <a:pPr marL="285750" indent="-285750" algn="ctr">
              <a:lnSpc>
                <a:spcPts val="2204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Trade in AI systems as products/services and as components of products/services important in its own right.</a:t>
            </a:r>
          </a:p>
        </p:txBody>
      </p:sp>
      <p:pic>
        <p:nvPicPr>
          <p:cNvPr id="20" name="Image 1" descr="preencoded.png">
            <a:extLst>
              <a:ext uri="{FF2B5EF4-FFF2-40B4-BE49-F238E27FC236}">
                <a16:creationId xmlns:a16="http://schemas.microsoft.com/office/drawing/2014/main" id="{12BFEE05-ACB1-F9B3-F50C-9E4F6621C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065" y="2126955"/>
            <a:ext cx="3191113" cy="1957650"/>
          </a:xfrm>
          <a:prstGeom prst="rect">
            <a:avLst/>
          </a:prstGeom>
        </p:spPr>
      </p:pic>
      <p:sp>
        <p:nvSpPr>
          <p:cNvPr id="21" name="Text 5">
            <a:extLst>
              <a:ext uri="{FF2B5EF4-FFF2-40B4-BE49-F238E27FC236}">
                <a16:creationId xmlns:a16="http://schemas.microsoft.com/office/drawing/2014/main" id="{7F3693AA-C297-BD84-BBD6-464AFDD7F66D}"/>
              </a:ext>
            </a:extLst>
          </p:cNvPr>
          <p:cNvSpPr/>
          <p:nvPr/>
        </p:nvSpPr>
        <p:spPr>
          <a:xfrm>
            <a:off x="7665065" y="4277486"/>
            <a:ext cx="2977515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Trade-related Financial Services </a:t>
            </a:r>
            <a:endParaRPr lang="en-US" sz="1531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509D6434-9C76-3FE8-A718-6EF7FB1EEB3F}"/>
              </a:ext>
            </a:extLst>
          </p:cNvPr>
          <p:cNvSpPr/>
          <p:nvPr/>
        </p:nvSpPr>
        <p:spPr>
          <a:xfrm>
            <a:off x="7665065" y="4667149"/>
            <a:ext cx="3191113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Trade finance, factoring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Insurance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Financial documentation</a:t>
            </a:r>
          </a:p>
        </p:txBody>
      </p:sp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AC9A206A-6A46-0E4D-1170-5E6455134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421" y="2126955"/>
            <a:ext cx="3191113" cy="1957650"/>
          </a:xfrm>
          <a:prstGeom prst="rect">
            <a:avLst/>
          </a:prstGeom>
        </p:spPr>
      </p:pic>
      <p:sp>
        <p:nvSpPr>
          <p:cNvPr id="24" name="Text 7">
            <a:extLst>
              <a:ext uri="{FF2B5EF4-FFF2-40B4-BE49-F238E27FC236}">
                <a16:creationId xmlns:a16="http://schemas.microsoft.com/office/drawing/2014/main" id="{A979B8C6-B5AF-AFCC-AEF9-7BE4A35A1511}"/>
              </a:ext>
            </a:extLst>
          </p:cNvPr>
          <p:cNvSpPr/>
          <p:nvPr/>
        </p:nvSpPr>
        <p:spPr>
          <a:xfrm>
            <a:off x="11089421" y="4277486"/>
            <a:ext cx="1931432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Contract Automation</a:t>
            </a:r>
            <a:endParaRPr lang="en-US" sz="1531" dirty="0"/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5D164887-5437-9991-7109-707E46C9F1E0}"/>
              </a:ext>
            </a:extLst>
          </p:cNvPr>
          <p:cNvSpPr/>
          <p:nvPr/>
        </p:nvSpPr>
        <p:spPr>
          <a:xfrm>
            <a:off x="11089421" y="4667149"/>
            <a:ext cx="3191113" cy="14237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"Smart legal contracts”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trade documentation, e.g. MLETR/e-Bills of Lading</a:t>
            </a:r>
          </a:p>
          <a:p>
            <a:pPr marL="0" indent="0" algn="l">
              <a:lnSpc>
                <a:spcPts val="2204"/>
              </a:lnSpc>
              <a:buNone/>
            </a:pPr>
            <a:r>
              <a:rPr lang="en-US" sz="1400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E-invoicing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707822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Policy Considerations around AI in International Trade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957394"/>
            <a:ext cx="12964001" cy="4408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2897565" y="2957394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2669858" y="270932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38212" y="2742412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1320046" y="3949929"/>
            <a:ext cx="3199328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Cross-Border Data Flows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055370" y="4506708"/>
            <a:ext cx="3728799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access crucial for AI development, but need to balance with privacy/personal data protection and national security considerations.</a:t>
            </a:r>
          </a:p>
          <a:p>
            <a:pPr algn="ctr">
              <a:lnSpc>
                <a:spcPts val="3149"/>
              </a:lnSpc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Trend towards data localization vs efforts towards bi-lateral/regional/multilateral data sharing frameworks. 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292876" y="2957394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270932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473" y="2742412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5920859" y="3949929"/>
            <a:ext cx="2788563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Geopolitical Tensions 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5450681" y="4506708"/>
            <a:ext cx="372891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is a front in current geopolitical fragmentation, including e.g. semiconductor supply chains and technology export. </a:t>
            </a:r>
          </a:p>
          <a:p>
            <a:pPr algn="ctr">
              <a:lnSpc>
                <a:spcPts val="3149"/>
              </a:lnSpc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 and China are large AI exporters. How will this impact global equality? </a:t>
            </a:r>
            <a:endParaRPr lang="en-US" sz="1750" dirty="0"/>
          </a:p>
          <a:p>
            <a:pPr marL="0" indent="0" algn="ctr">
              <a:lnSpc>
                <a:spcPts val="3149"/>
              </a:lnSpc>
              <a:buNone/>
            </a:pPr>
            <a:endParaRPr lang="en-US" sz="1750" kern="0" spc="-35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1688306" y="2957394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6"/>
          <p:cNvSpPr/>
          <p:nvPr/>
        </p:nvSpPr>
        <p:spPr>
          <a:xfrm>
            <a:off x="11460599" y="270932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1606093" y="2742412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8"/>
          <p:cNvSpPr/>
          <p:nvPr/>
        </p:nvSpPr>
        <p:spPr>
          <a:xfrm>
            <a:off x="9846112" y="3949929"/>
            <a:ext cx="372891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Fragmentation of Legal Landscape</a:t>
            </a:r>
            <a:endParaRPr lang="en-US" sz="2187" dirty="0"/>
          </a:p>
        </p:txBody>
      </p:sp>
      <p:sp>
        <p:nvSpPr>
          <p:cNvPr id="21" name="Text 19"/>
          <p:cNvSpPr/>
          <p:nvPr/>
        </p:nvSpPr>
        <p:spPr>
          <a:xfrm>
            <a:off x="9846112" y="4865051"/>
            <a:ext cx="372891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Regulation of trade-related AI is fragmented, e.g. from Intellectual Property to Personal Data Protection to treatment of AI embedded in goods. National fragmentation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707822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Domestic Considerations Affecting International Trade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957394"/>
            <a:ext cx="12964001" cy="4408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2897565" y="2957394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2669858" y="270932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38212" y="2742412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1320046" y="3949929"/>
            <a:ext cx="3199328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Workforce Displacement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055370" y="4506708"/>
            <a:ext cx="3728799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distribute productivity windfall between capital,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labour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and government? Could impact domestic economies fundamentally and affect trade profile. 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292876" y="2957394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270932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473" y="2742412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5920859" y="3949929"/>
            <a:ext cx="2788563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Onshoring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5450681" y="4506708"/>
            <a:ext cx="372891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AI-facilitated enhancement of manufacturing → (re) onshoring of production in Global North? </a:t>
            </a:r>
          </a:p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GenAI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capabilities like Call Centre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optimisation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could impact services exports. 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11688306" y="2957394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6"/>
          <p:cNvSpPr/>
          <p:nvPr/>
        </p:nvSpPr>
        <p:spPr>
          <a:xfrm>
            <a:off x="11460599" y="270932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1606093" y="2742412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8"/>
          <p:cNvSpPr/>
          <p:nvPr/>
        </p:nvSpPr>
        <p:spPr>
          <a:xfrm>
            <a:off x="9846112" y="3949929"/>
            <a:ext cx="372891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Including (M)SMEs</a:t>
            </a:r>
            <a:endParaRPr lang="en-US" sz="2187" dirty="0"/>
          </a:p>
        </p:txBody>
      </p:sp>
      <p:sp>
        <p:nvSpPr>
          <p:cNvPr id="21" name="Text 19"/>
          <p:cNvSpPr/>
          <p:nvPr/>
        </p:nvSpPr>
        <p:spPr>
          <a:xfrm>
            <a:off x="9846112" y="4865051"/>
            <a:ext cx="372891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offers promise (e.g. translation services on digital platforms like eBay) for M/SMEs to access global markets. How to bridge the gap? 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87465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286820"/>
            <a:ext cx="5518904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Concluding Thoughts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6319599" y="254114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87954" y="2574232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7041713" y="2610043"/>
            <a:ext cx="2905601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Granularity is key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035105" y="3172376"/>
            <a:ext cx="2905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It’s important to work out what kind of technology is being used for what purpose and to avoid buzzwords. 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0169485" y="254114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18790" y="2574232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10891599" y="2610043"/>
            <a:ext cx="2905601" cy="1433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Mind the implementation gap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891599" y="3550198"/>
            <a:ext cx="290560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Opportunities abound, but there are important legal and infrastructural gaps to be addressed. 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6319599" y="546284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65094" y="5495934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7041713" y="5531744"/>
            <a:ext cx="468832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Looking at the broader context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041713" y="6088524"/>
            <a:ext cx="6755487" cy="1289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Discussions too often get stuck on platitudes and are dominated by WTO/treaty law and personal data protection to neglect of e.g. cross-border commercial law and data governance broadly, which embraces e.g. national security and geopolitical competition. 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DD6867-3A89-FD1B-6560-F32E474DA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4" t="2001" r="16147"/>
          <a:stretch/>
        </p:blipFill>
        <p:spPr>
          <a:xfrm>
            <a:off x="0" y="0"/>
            <a:ext cx="5251013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" y="512"/>
            <a:ext cx="14628574" cy="822857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7"/>
          <p:cNvSpPr txBox="1">
            <a:spLocks noGrp="1"/>
          </p:cNvSpPr>
          <p:nvPr>
            <p:ph type="ctrTitle"/>
          </p:nvPr>
        </p:nvSpPr>
        <p:spPr>
          <a:xfrm>
            <a:off x="8980370" y="2682240"/>
            <a:ext cx="5650031" cy="2865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600"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Courier New" panose="02070309020205020404" pitchFamily="49" charset="0"/>
                <a:cs typeface="Courier New" panose="02070309020205020404" pitchFamily="49" charset="0"/>
              </a:rPr>
              <a:t>Q&amp;A</a:t>
            </a:r>
          </a:p>
        </p:txBody>
      </p:sp>
      <p:sp>
        <p:nvSpPr>
          <p:cNvPr id="116" name="Subtitle 8"/>
          <p:cNvSpPr txBox="1">
            <a:spLocks noGrp="1"/>
          </p:cNvSpPr>
          <p:nvPr>
            <p:ph type="subTitle" sz="quarter" idx="1"/>
          </p:nvPr>
        </p:nvSpPr>
        <p:spPr>
          <a:xfrm>
            <a:off x="9071809" y="5340740"/>
            <a:ext cx="5467150" cy="824242"/>
          </a:xfrm>
          <a:prstGeom prst="rect">
            <a:avLst/>
          </a:prstGeom>
        </p:spPr>
        <p:txBody>
          <a:bodyPr/>
          <a:lstStyle/>
          <a:p>
            <a:pPr defTabSz="1075333">
              <a:lnSpc>
                <a:spcPct val="72000"/>
              </a:lnSpc>
              <a:spcBef>
                <a:spcPts val="1080"/>
              </a:spcBef>
              <a:defRPr sz="2450">
                <a:solidFill>
                  <a:srgbClr val="FFFFFF"/>
                </a:solidFill>
              </a:defRPr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1075333">
              <a:lnSpc>
                <a:spcPct val="72000"/>
              </a:lnSpc>
              <a:spcBef>
                <a:spcPts val="1080"/>
              </a:spcBef>
              <a:defRPr sz="2450">
                <a:solidFill>
                  <a:srgbClr val="FFFFFF"/>
                </a:solidFill>
              </a:defRPr>
            </a:pPr>
            <a:r>
              <a:rPr sz="3200" u="sng" dirty="0">
                <a:solidFill>
                  <a:schemeClr val="bg1"/>
                </a:solidFill>
                <a:uFill>
                  <a:solidFill>
                    <a:srgbClr val="0563C1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jgallen@smu.edu.sg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Macintosh PowerPoint</Application>
  <PresentationFormat>Custom</PresentationFormat>
  <Paragraphs>77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Inter</vt:lpstr>
      <vt:lpstr>Arial</vt:lpstr>
      <vt:lpstr>Calibri</vt:lpstr>
      <vt:lpstr>Calibri Light</vt:lpstr>
      <vt:lpstr>Courier New</vt:lpstr>
      <vt:lpstr>Office Theme</vt:lpstr>
      <vt:lpstr>AI in International Trade:  Changing the Game?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Jason Grant ALLEN</cp:lastModifiedBy>
  <cp:revision>2</cp:revision>
  <dcterms:created xsi:type="dcterms:W3CDTF">2023-07-24T02:47:08Z</dcterms:created>
  <dcterms:modified xsi:type="dcterms:W3CDTF">2023-07-24T04:52:28Z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51d41b-6b8e-4636-984f-012bff14ba18_Enabled">
    <vt:lpwstr>true</vt:lpwstr>
  </property>
  <property fmtid="{D5CDD505-2E9C-101B-9397-08002B2CF9AE}" pid="3" name="MSIP_Label_6951d41b-6b8e-4636-984f-012bff14ba18_SetDate">
    <vt:lpwstr>2023-07-24T04:52:28Z</vt:lpwstr>
  </property>
  <property fmtid="{D5CDD505-2E9C-101B-9397-08002B2CF9AE}" pid="4" name="MSIP_Label_6951d41b-6b8e-4636-984f-012bff14ba18_Method">
    <vt:lpwstr>Standard</vt:lpwstr>
  </property>
  <property fmtid="{D5CDD505-2E9C-101B-9397-08002B2CF9AE}" pid="5" name="MSIP_Label_6951d41b-6b8e-4636-984f-012bff14ba18_Name">
    <vt:lpwstr>6951d41b-6b8e-4636-984f-012bff14ba18</vt:lpwstr>
  </property>
  <property fmtid="{D5CDD505-2E9C-101B-9397-08002B2CF9AE}" pid="6" name="MSIP_Label_6951d41b-6b8e-4636-984f-012bff14ba18_SiteId">
    <vt:lpwstr>c98a79ca-5a9a-4791-a243-f06afd67464d</vt:lpwstr>
  </property>
  <property fmtid="{D5CDD505-2E9C-101B-9397-08002B2CF9AE}" pid="7" name="MSIP_Label_6951d41b-6b8e-4636-984f-012bff14ba18_ActionId">
    <vt:lpwstr>c183eaf1-b8b4-4c6c-b602-9a13633c04a2</vt:lpwstr>
  </property>
  <property fmtid="{D5CDD505-2E9C-101B-9397-08002B2CF9AE}" pid="8" name="MSIP_Label_6951d41b-6b8e-4636-984f-012bff14ba18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SMU Classification: Restricted</vt:lpwstr>
  </property>
</Properties>
</file>