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7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9.xml" ContentType="application/vnd.openxmlformats-officedocument.theme+xml"/>
  <Override PartName="/ppt/tags/tag2.xml" ContentType="application/vnd.openxmlformats-officedocument.presentationml.tags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6" r:id="rId1"/>
    <p:sldMasterId id="2147483733" r:id="rId2"/>
    <p:sldMasterId id="2147483741" r:id="rId3"/>
    <p:sldMasterId id="2147483750" r:id="rId4"/>
    <p:sldMasterId id="2147483761" r:id="rId5"/>
    <p:sldMasterId id="2147483782" r:id="rId6"/>
    <p:sldMasterId id="2147483805" r:id="rId7"/>
    <p:sldMasterId id="2147483830" r:id="rId8"/>
    <p:sldMasterId id="2147483837" r:id="rId9"/>
  </p:sldMasterIdLst>
  <p:notesMasterIdLst>
    <p:notesMasterId r:id="rId59"/>
  </p:notesMasterIdLst>
  <p:sldIdLst>
    <p:sldId id="1891" r:id="rId10"/>
    <p:sldId id="855" r:id="rId11"/>
    <p:sldId id="856" r:id="rId12"/>
    <p:sldId id="857" r:id="rId13"/>
    <p:sldId id="858" r:id="rId14"/>
    <p:sldId id="1165" r:id="rId15"/>
    <p:sldId id="871" r:id="rId16"/>
    <p:sldId id="872" r:id="rId17"/>
    <p:sldId id="873" r:id="rId18"/>
    <p:sldId id="874" r:id="rId19"/>
    <p:sldId id="1064" r:id="rId20"/>
    <p:sldId id="1066" r:id="rId21"/>
    <p:sldId id="1119" r:id="rId22"/>
    <p:sldId id="877" r:id="rId23"/>
    <p:sldId id="1070" r:id="rId24"/>
    <p:sldId id="1071" r:id="rId25"/>
    <p:sldId id="881" r:id="rId26"/>
    <p:sldId id="901" r:id="rId27"/>
    <p:sldId id="903" r:id="rId28"/>
    <p:sldId id="904" r:id="rId29"/>
    <p:sldId id="906" r:id="rId30"/>
    <p:sldId id="907" r:id="rId31"/>
    <p:sldId id="909" r:id="rId32"/>
    <p:sldId id="910" r:id="rId33"/>
    <p:sldId id="911" r:id="rId34"/>
    <p:sldId id="912" r:id="rId35"/>
    <p:sldId id="913" r:id="rId36"/>
    <p:sldId id="914" r:id="rId37"/>
    <p:sldId id="923" r:id="rId38"/>
    <p:sldId id="2243" r:id="rId39"/>
    <p:sldId id="2247" r:id="rId40"/>
    <p:sldId id="948" r:id="rId41"/>
    <p:sldId id="2249" r:id="rId42"/>
    <p:sldId id="1079" r:id="rId43"/>
    <p:sldId id="2248" r:id="rId44"/>
    <p:sldId id="1073" r:id="rId45"/>
    <p:sldId id="2244" r:id="rId46"/>
    <p:sldId id="2245" r:id="rId47"/>
    <p:sldId id="2246" r:id="rId48"/>
    <p:sldId id="1091" r:id="rId49"/>
    <p:sldId id="1097" r:id="rId50"/>
    <p:sldId id="2049" r:id="rId51"/>
    <p:sldId id="1510" r:id="rId52"/>
    <p:sldId id="941" r:id="rId53"/>
    <p:sldId id="942" r:id="rId54"/>
    <p:sldId id="1562" r:id="rId55"/>
    <p:sldId id="946" r:id="rId56"/>
    <p:sldId id="1856" r:id="rId57"/>
    <p:sldId id="1182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5F5"/>
    <a:srgbClr val="F0F0F0"/>
    <a:srgbClr val="57B4E9"/>
    <a:srgbClr val="FFFFFF"/>
    <a:srgbClr val="275E17"/>
    <a:srgbClr val="F0F0EF"/>
    <a:srgbClr val="CC9AB7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23"/>
    <p:restoredTop sz="94631"/>
  </p:normalViewPr>
  <p:slideViewPr>
    <p:cSldViewPr snapToGrid="0" snapToObjects="1">
      <p:cViewPr varScale="1">
        <p:scale>
          <a:sx n="124" d="100"/>
          <a:sy n="124" d="100"/>
        </p:scale>
        <p:origin x="592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5" Type="http://schemas.openxmlformats.org/officeDocument/2006/relationships/slideMaster" Target="slideMasters/slideMaster5.xml"/><Relationship Id="rId61" Type="http://schemas.openxmlformats.org/officeDocument/2006/relationships/viewProps" Target="viewProps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8EF3D4-2DAA-114F-9E5A-2158A4A51095}" type="datetimeFigureOut">
              <a:rPr lang="en-US" smtClean="0"/>
              <a:t>7/24/23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763FDF-2596-BA4C-991C-5A53C871A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921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>
              <a:latin typeface="Gill Sans" pitchFamily="-84" charset="0"/>
            </a:endParaRPr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9551" tIns="44776" rIns="89551" bIns="44776"/>
          <a:lstStyle/>
          <a:p>
            <a:fld id="{2DD5BE7E-37D5-4B6F-8E7F-4D394BF642F4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3361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2CC45-81F2-4ECD-BB0E-A991E9309E0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8591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D7351-A515-4F81-9182-6D8D9F846B08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9786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F405D-8B66-4D43-BC23-E6EF21083A2A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293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88EC3-873D-4731-9867-5D6BBEAD5690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393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23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C3DBA-6982-46DD-855F-7583DFE82508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450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C3DBA-6982-46DD-855F-7583DFE82508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946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SITC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B1833B-1573-41E6-B8D9-5F37BF27D19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909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SITC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B1833B-1573-41E6-B8D9-5F37BF27D19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0582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11F2492-766C-4C10-92B4-2402EC0C7CC4}" type="slidenum">
              <a:rPr lang="en-US" smtClean="0">
                <a:latin typeface="Arial" pitchFamily="34" charset="0"/>
                <a:cs typeface="Arial" pitchFamily="34" charset="0"/>
              </a:rPr>
              <a:pPr/>
              <a:t>40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3872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Check if it is updated </a:t>
            </a:r>
            <a:r>
              <a:rPr lang="mr-IN"/>
              <a:t>–</a:t>
            </a:r>
            <a:r>
              <a:rPr lang="en-US"/>
              <a:t> ALSO RH</a:t>
            </a:r>
            <a:r>
              <a:rPr lang="en-US" baseline="0"/>
              <a:t> uses to understand if it is self discovery or coordination </a:t>
            </a:r>
            <a:r>
              <a:rPr lang="mr-IN" baseline="0"/>
              <a:t>–</a:t>
            </a:r>
            <a:r>
              <a:rPr lang="en-US" baseline="0"/>
              <a:t> 2014 chart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B1833B-1573-41E6-B8D9-5F37BF27D19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282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A5D595-D4EB-0A4F-9915-E42C37D77D61}" type="datetimeFigureOut">
              <a:rPr lang="en-US" smtClean="0"/>
              <a:t>7/24/23</a:t>
            </a:fld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A4BBB5-D1C0-654D-AAC7-B70DC70E83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D595-D4EB-0A4F-9915-E42C37D77D61}" type="datetimeFigureOut">
              <a:rPr lang="en-US" smtClean="0"/>
              <a:t>7/24/23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4BBB5-D1C0-654D-AAC7-B70DC70E8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745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7B2AA-878D-814A-9DAB-C42708AF971B}" type="datetimeFigureOut">
              <a:rPr lang="en-US" smtClean="0"/>
              <a:t>7/24/23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423403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A1BC5-01D9-4F0A-814E-A6867B48E8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DA9A3-270D-450A-8F3F-949F7CF986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965C6-99D0-1C40-BA7E-99628DEC7F5D}" type="datetimeFigureOut">
              <a:rPr lang="en-US" smtClean="0"/>
              <a:pPr/>
              <a:t>7/24/23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3DD47-EBF1-CD43-A594-800061EFFA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965C6-99D0-1C40-BA7E-99628DEC7F5D}" type="datetimeFigureOut">
              <a:rPr lang="en-US" smtClean="0"/>
              <a:pPr/>
              <a:t>7/24/23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3DD47-EBF1-CD43-A594-800061EFFA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FE043-2E3E-473A-BC07-EA8CFB19F2C1}" type="datetimeFigureOut">
              <a:rPr lang="en-US" smtClean="0"/>
              <a:t>7/24/23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4828D-E27D-4EDF-B062-565161FE5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D595-D4EB-0A4F-9915-E42C37D77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4BBB5-D1C0-654D-AAC7-B70DC70E83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0"/>
            <a:ext cx="8001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2362200"/>
            <a:ext cx="8001000" cy="3733800"/>
          </a:xfrm>
        </p:spPr>
        <p:txBody>
          <a:bodyPr/>
          <a:lstStyle/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A5D595-D4EB-0A4F-9915-E42C37D77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A4BBB5-D1C0-654D-AAC7-B70DC70E83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A5D595-D4EB-0A4F-9915-E42C37D77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A4BBB5-D1C0-654D-AAC7-B70DC70E83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D595-D4EB-0A4F-9915-E42C37D77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4BBB5-D1C0-654D-AAC7-B70DC70E83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0"/>
            <a:ext cx="8001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2362200"/>
            <a:ext cx="8001000" cy="3733800"/>
          </a:xfrm>
        </p:spPr>
        <p:txBody>
          <a:bodyPr/>
          <a:lstStyle/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A5D595-D4EB-0A4F-9915-E42C37D77D61}" type="datetimeFigureOut">
              <a:rPr lang="en-US" smtClean="0"/>
              <a:t>7/24/23</a:t>
            </a:fld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A4BBB5-D1C0-654D-AAC7-B70DC70E83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93BAFC-E193-46C6-A95F-CAC9710E0BC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2107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B8DCF6D-B3D4-4E9E-A3B1-D41C92E34F1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9714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B96481-0316-4AEB-ABAA-73C445D10E11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0618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7B2B26-745A-45AF-BC45-65CBDC9E4C2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8355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A64E7-3899-4BF8-8FE3-A4B95D758DA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4835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0"/>
            <a:ext cx="8001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2362200"/>
            <a:ext cx="8001000" cy="3733800"/>
          </a:xfrm>
        </p:spPr>
        <p:txBody>
          <a:bodyPr/>
          <a:lstStyle/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1BDA79-5AA7-45C8-8E16-9E807D2BB8B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5359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/>
            </a:pPr>
            <a:r>
              <a:rPr sz="3586" b="1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003434855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e/Contr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5480072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2A0982-E67E-44E9-AEAE-8D0DE73DC3F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7642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323F30-3966-48B4-A5F8-99539A1D80E4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498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A5D595-D4EB-0A4F-9915-E42C37D77D61}" type="datetimeFigureOut">
              <a:rPr lang="en-US" smtClean="0"/>
              <a:t>7/24/23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A4BBB5-D1C0-654D-AAC7-B70DC70E83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B8DCF6D-B3D4-4E9E-A3B1-D41C92E34F1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3931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2A0982-E67E-44E9-AEAE-8D0DE73DC3F7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781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7B2B26-745A-45AF-BC45-65CBDC9E4C2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7637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B96481-0316-4AEB-ABAA-73C445D10E11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980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A5D595-D4EB-0A4F-9915-E42C37D77D61}" type="datetimeFigureOut">
              <a:rPr lang="en-US" smtClean="0"/>
              <a:t>7/24/23</a:t>
            </a:fld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A4BBB5-D1C0-654D-AAC7-B70DC70E8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3686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e/Contr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2870909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/>
            </a:pPr>
            <a:r>
              <a:rPr sz="3586" b="1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641057553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7B2AA-878D-814A-9DAB-C42708AF971B}" type="datetimeFigureOut">
              <a:rPr lang="en-US" smtClean="0"/>
              <a:t>7/24/23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09534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December 2018</a:t>
            </a:r>
            <a:endParaRPr lang="en-U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E07D8-CDCB-4566-9429-97AEF42C5B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8170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B8DCF6D-B3D4-4E9E-A3B1-D41C92E34F1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104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D595-D4EB-0A4F-9915-E42C37D77D61}" type="datetimeFigureOut">
              <a:rPr lang="en-US" smtClean="0"/>
              <a:t>7/24/23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4BBB5-D1C0-654D-AAC7-B70DC70E8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2507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2A0982-E67E-44E9-AEAE-8D0DE73DC3F7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9988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A5D595-D4EB-0A4F-9915-E42C37D77D61}" type="datetimeFigureOut">
              <a:rPr lang="en-US" smtClean="0"/>
              <a:t>7/24/23</a:t>
            </a:fld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A4BBB5-D1C0-654D-AAC7-B70DC70E8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7457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e/Contr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9405957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/>
            </a:pPr>
            <a:r>
              <a:rPr sz="3586" b="1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710093175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7B2B26-745A-45AF-BC45-65CBDC9E4C2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7732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B96481-0316-4AEB-ABAA-73C445D10E11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8501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323F30-3966-48B4-A5F8-99539A1D80E4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2036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7B2AA-878D-814A-9DAB-C42708AF971B}" type="datetimeFigureOut">
              <a:rPr lang="en-US" smtClean="0"/>
              <a:t>7/24/23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347712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D595-D4EB-0A4F-9915-E42C37D77D61}" type="datetimeFigureOut">
              <a:rPr lang="en-US" smtClean="0"/>
              <a:t>7/24/23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4BBB5-D1C0-654D-AAC7-B70DC70E8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6591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D595-D4EB-0A4F-9915-E42C37D77D61}" type="datetimeFigureOut">
              <a:rPr lang="en-US" smtClean="0"/>
              <a:t>7/24/23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4BBB5-D1C0-654D-AAC7-B70DC70E8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78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D595-D4EB-0A4F-9915-E42C37D77D61}" type="datetimeFigureOut">
              <a:rPr lang="en-US" smtClean="0"/>
              <a:t>7/24/23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4BBB5-D1C0-654D-AAC7-B70DC70E8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9038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D595-D4EB-0A4F-9915-E42C37D77D61}" type="datetimeFigureOut">
              <a:rPr lang="en-US" smtClean="0"/>
              <a:t>7/24/23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4BBB5-D1C0-654D-AAC7-B70DC70E8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0342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D595-D4EB-0A4F-9915-E42C37D77D61}" type="datetimeFigureOut">
              <a:rPr lang="en-US" smtClean="0"/>
              <a:t>7/24/23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4BBB5-D1C0-654D-AAC7-B70DC70E8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6388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D595-D4EB-0A4F-9915-E42C37D77D61}" type="datetimeFigureOut">
              <a:rPr lang="en-US" smtClean="0"/>
              <a:t>7/24/23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4BBB5-D1C0-654D-AAC7-B70DC70E8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2408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D595-D4EB-0A4F-9915-E42C37D77D61}" type="datetimeFigureOut">
              <a:rPr lang="en-US" smtClean="0"/>
              <a:t>7/24/23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4BBB5-D1C0-654D-AAC7-B70DC70E8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9982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D595-D4EB-0A4F-9915-E42C37D77D61}" type="datetimeFigureOut">
              <a:rPr lang="en-US" smtClean="0"/>
              <a:t>7/24/23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4BBB5-D1C0-654D-AAC7-B70DC70E8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1916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D595-D4EB-0A4F-9915-E42C37D77D61}" type="datetimeFigureOut">
              <a:rPr lang="en-US" smtClean="0"/>
              <a:t>7/24/23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4BBB5-D1C0-654D-AAC7-B70DC70E8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7218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D595-D4EB-0A4F-9915-E42C37D77D61}" type="datetimeFigureOut">
              <a:rPr lang="en-US" smtClean="0"/>
              <a:t>7/24/23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4BBB5-D1C0-654D-AAC7-B70DC70E8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5027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D595-D4EB-0A4F-9915-E42C37D77D61}" type="datetimeFigureOut">
              <a:rPr lang="en-US" smtClean="0"/>
              <a:t>7/24/23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4BBB5-D1C0-654D-AAC7-B70DC70E8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1775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D595-D4EB-0A4F-9915-E42C37D77D61}" type="datetimeFigureOut">
              <a:rPr lang="en-US" smtClean="0"/>
              <a:t>7/24/23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4BBB5-D1C0-654D-AAC7-B70DC70E8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9507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e/Contr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95261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D595-D4EB-0A4F-9915-E42C37D77D61}" type="datetimeFigureOut">
              <a:rPr lang="en-US" smtClean="0"/>
              <a:t>7/24/23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4BBB5-D1C0-654D-AAC7-B70DC70E8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5215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i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Rectángulo 5"/>
          <p:cNvSpPr/>
          <p:nvPr/>
        </p:nvSpPr>
        <p:spPr>
          <a:xfrm>
            <a:off x="0" y="-661"/>
            <a:ext cx="9144000" cy="763204"/>
          </a:xfrm>
          <a:prstGeom prst="rect">
            <a:avLst/>
          </a:prstGeom>
          <a:solidFill>
            <a:srgbClr val="218369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6" name="1 Título"/>
          <p:cNvSpPr>
            <a:spLocks noGrp="1"/>
          </p:cNvSpPr>
          <p:nvPr>
            <p:ph type="title" hasCustomPrompt="1"/>
          </p:nvPr>
        </p:nvSpPr>
        <p:spPr>
          <a:xfrm>
            <a:off x="152400" y="99762"/>
            <a:ext cx="8829675" cy="560639"/>
          </a:xfrm>
        </p:spPr>
        <p:txBody>
          <a:bodyPr>
            <a:normAutofit/>
          </a:bodyPr>
          <a:lstStyle>
            <a:lvl1pPr>
              <a:defRPr sz="1350">
                <a:solidFill>
                  <a:schemeClr val="bg1"/>
                </a:solidFill>
                <a:latin typeface="Gotham Rounded Bold" pitchFamily="50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635863333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8160B-47FC-4CE9-B214-CD86DA5580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168A83-DE69-4AE3-A1B7-8882D8C0B8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FD8C108-D6AE-4F4D-8670-823BFB57241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81" y="6404477"/>
            <a:ext cx="2276094" cy="36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5418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BB00C-6457-45E0-BDAF-EE419E2CF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017" y="1145059"/>
            <a:ext cx="8220333" cy="49591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100">
                <a:latin typeface="+mj-lt"/>
              </a:defRPr>
            </a:lvl1pPr>
            <a:lvl2pPr>
              <a:defRPr sz="2100">
                <a:latin typeface="+mj-lt"/>
              </a:defRPr>
            </a:lvl2pPr>
            <a:lvl3pPr>
              <a:defRPr sz="2100">
                <a:latin typeface="+mj-lt"/>
              </a:defRPr>
            </a:lvl3pPr>
            <a:lvl4pPr>
              <a:defRPr sz="2100">
                <a:latin typeface="+mj-lt"/>
              </a:defRPr>
            </a:lvl4pPr>
            <a:lvl5pPr>
              <a:defRPr sz="21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28190364-E841-419C-8D84-2CE0D480B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227468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- Midd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AF56D63-404B-432A-B0DA-C1A1DA7109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0147" y="1213427"/>
            <a:ext cx="8526400" cy="646330"/>
          </a:xfrm>
        </p:spPr>
        <p:txBody>
          <a:bodyPr>
            <a:noAutofit/>
          </a:bodyPr>
          <a:lstStyle>
            <a:lvl1pPr marL="0" indent="0" algn="ctr">
              <a:buNone/>
              <a:defRPr sz="1500" b="1"/>
            </a:lvl1pPr>
            <a:lvl2pPr marL="342900" indent="0" algn="ctr">
              <a:buNone/>
              <a:defRPr sz="1500" b="1"/>
            </a:lvl2pPr>
            <a:lvl3pPr marL="685800" indent="0" algn="ctr">
              <a:buNone/>
              <a:defRPr sz="1500" b="1"/>
            </a:lvl3pPr>
            <a:lvl4pPr marL="1028700" indent="0" algn="ctr">
              <a:buNone/>
              <a:defRPr sz="1500" b="1"/>
            </a:lvl4pPr>
            <a:lvl5pPr marL="1371600" indent="0" algn="ctr">
              <a:buNone/>
              <a:defRPr sz="1500" b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E3B621-67AD-420E-9226-95328C1E68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F3EE520-A641-AF41-B6D3-F699F997DB80}" type="datetime1">
              <a:rPr lang="en-US" smtClean="0"/>
              <a:t>7/24/23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33F935-5DFB-420B-814E-A18DDFAE7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93973A-8B7B-4132-AEF3-52F8657C7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F384C44-B6E9-4D0C-8188-78878FF0BAF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34375929-8B6F-4366-A939-1F20CB1B8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hart Placeholder 12">
            <a:extLst>
              <a:ext uri="{FF2B5EF4-FFF2-40B4-BE49-F238E27FC236}">
                <a16:creationId xmlns:a16="http://schemas.microsoft.com/office/drawing/2014/main" id="{2AC046FC-9AEF-4D6C-AE66-14FA9D02959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290147" y="2035175"/>
            <a:ext cx="8526400" cy="397033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8247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- Two Graphs - O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E3B621-67AD-420E-9226-95328C1E68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C99123B-F930-7E4E-9F73-04A4867F4740}" type="datetime1">
              <a:rPr lang="en-US" smtClean="0"/>
              <a:t>7/24/23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33F935-5DFB-420B-814E-A18DDFAE7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93973A-8B7B-4132-AEF3-52F8657C7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F384C44-B6E9-4D0C-8188-78878FF0BAF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34375929-8B6F-4366-A939-1F20CB1B8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hart Placeholder 12">
            <a:extLst>
              <a:ext uri="{FF2B5EF4-FFF2-40B4-BE49-F238E27FC236}">
                <a16:creationId xmlns:a16="http://schemas.microsoft.com/office/drawing/2014/main" id="{2AC046FC-9AEF-4D6C-AE66-14FA9D02959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426071" y="2158823"/>
            <a:ext cx="4034718" cy="3970338"/>
          </a:xfrm>
        </p:spPr>
        <p:txBody>
          <a:bodyPr/>
          <a:lstStyle/>
          <a:p>
            <a:endParaRPr lang="en-US"/>
          </a:p>
        </p:txBody>
      </p:sp>
      <p:sp>
        <p:nvSpPr>
          <p:cNvPr id="8" name="Chart Placeholder 12">
            <a:extLst>
              <a:ext uri="{FF2B5EF4-FFF2-40B4-BE49-F238E27FC236}">
                <a16:creationId xmlns:a16="http://schemas.microsoft.com/office/drawing/2014/main" id="{02DDB138-3857-478B-9A78-A396AB6CD85D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4707924" y="2158823"/>
            <a:ext cx="4034718" cy="397033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50BFE1A9-B7B0-429E-BE71-52A81BB637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6071" y="1213427"/>
            <a:ext cx="8316571" cy="646330"/>
          </a:xfrm>
        </p:spPr>
        <p:txBody>
          <a:bodyPr>
            <a:noAutofit/>
          </a:bodyPr>
          <a:lstStyle>
            <a:lvl1pPr marL="0" indent="0" algn="ctr">
              <a:buNone/>
              <a:defRPr sz="1500" b="1"/>
            </a:lvl1pPr>
            <a:lvl2pPr marL="342900" indent="0" algn="ctr">
              <a:buNone/>
              <a:defRPr sz="1500" b="1"/>
            </a:lvl2pPr>
            <a:lvl3pPr marL="685800" indent="0" algn="ctr">
              <a:buNone/>
              <a:defRPr sz="1500" b="1"/>
            </a:lvl3pPr>
            <a:lvl4pPr marL="1028700" indent="0" algn="ctr">
              <a:buNone/>
              <a:defRPr sz="1500" b="1"/>
            </a:lvl4pPr>
            <a:lvl5pPr marL="1371600" indent="0" algn="ctr">
              <a:buNone/>
              <a:defRPr sz="1500" b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08137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0F798-AB72-40D8-9C80-2121F3CB8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4BC143-72DB-4723-9A76-EE8188BE6E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C688E0-9DA3-4548-ACA3-70012E9F44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4841EF2-D1FA-3249-893E-AD875311C5EB}" type="datetime1">
              <a:rPr lang="en-US" smtClean="0"/>
              <a:t>7/24/23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58FA1F-24B2-423D-A13C-0254FEA66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3C126F-8541-40A6-B1EE-D102018C8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5F384C44-B6E9-4D0C-8188-78878FF0BA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4832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F0401C-6A39-470E-A31D-394E609B4B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5018" y="1194487"/>
            <a:ext cx="4085452" cy="4908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1CE08C-DC5E-4F63-B54C-26603BDA0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1427" y="1194488"/>
            <a:ext cx="4182762" cy="49907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372C5D-2E77-4848-A2FB-37E9BD954E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DDF0540-E527-C043-8D60-F4DE80A1E246}" type="datetime1">
              <a:rPr lang="en-US" smtClean="0"/>
              <a:t>7/24/23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41A713-7C71-4294-8F42-FEEFF580B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C724CB-DF6A-4685-ABDC-DC3A8D556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5F384C44-B6E9-4D0C-8188-78878FF0BAF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15DA823-9433-4ABE-A4FB-63457541F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018" y="403200"/>
            <a:ext cx="7562573" cy="654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923771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8160B-47FC-4CE9-B214-CD86DA5580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168A83-DE69-4AE3-A1B7-8882D8C0B8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FD8C108-D6AE-4F4D-8670-823BFB57241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81" y="6404477"/>
            <a:ext cx="2276094" cy="36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57153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BB00C-6457-45E0-BDAF-EE419E2CF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017" y="1145059"/>
            <a:ext cx="8220333" cy="49591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100">
                <a:latin typeface="+mj-lt"/>
              </a:defRPr>
            </a:lvl1pPr>
            <a:lvl2pPr>
              <a:defRPr sz="2100">
                <a:latin typeface="+mj-lt"/>
              </a:defRPr>
            </a:lvl2pPr>
            <a:lvl3pPr>
              <a:defRPr sz="2100">
                <a:latin typeface="+mj-lt"/>
              </a:defRPr>
            </a:lvl3pPr>
            <a:lvl4pPr>
              <a:defRPr sz="2100">
                <a:latin typeface="+mj-lt"/>
              </a:defRPr>
            </a:lvl4pPr>
            <a:lvl5pPr>
              <a:defRPr sz="21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28190364-E841-419C-8D84-2CE0D480B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67270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- Midd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AF56D63-404B-432A-B0DA-C1A1DA7109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0147" y="1213427"/>
            <a:ext cx="8526400" cy="646330"/>
          </a:xfrm>
        </p:spPr>
        <p:txBody>
          <a:bodyPr>
            <a:noAutofit/>
          </a:bodyPr>
          <a:lstStyle>
            <a:lvl1pPr marL="0" indent="0" algn="ctr">
              <a:buNone/>
              <a:defRPr sz="1500" b="1"/>
            </a:lvl1pPr>
            <a:lvl2pPr marL="342900" indent="0" algn="ctr">
              <a:buNone/>
              <a:defRPr sz="1500" b="1"/>
            </a:lvl2pPr>
            <a:lvl3pPr marL="685800" indent="0" algn="ctr">
              <a:buNone/>
              <a:defRPr sz="1500" b="1"/>
            </a:lvl3pPr>
            <a:lvl4pPr marL="1028700" indent="0" algn="ctr">
              <a:buNone/>
              <a:defRPr sz="1500" b="1"/>
            </a:lvl4pPr>
            <a:lvl5pPr marL="1371600" indent="0" algn="ctr">
              <a:buNone/>
              <a:defRPr sz="1500" b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E3B621-67AD-420E-9226-95328C1E68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F3EE520-A641-AF41-B6D3-F699F997DB80}" type="datetime1">
              <a:rPr lang="en-US" smtClean="0"/>
              <a:t>7/24/23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33F935-5DFB-420B-814E-A18DDFAE7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93973A-8B7B-4132-AEF3-52F8657C7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F384C44-B6E9-4D0C-8188-78878FF0BAF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34375929-8B6F-4366-A939-1F20CB1B8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hart Placeholder 12">
            <a:extLst>
              <a:ext uri="{FF2B5EF4-FFF2-40B4-BE49-F238E27FC236}">
                <a16:creationId xmlns:a16="http://schemas.microsoft.com/office/drawing/2014/main" id="{2AC046FC-9AEF-4D6C-AE66-14FA9D02959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290147" y="2035175"/>
            <a:ext cx="8526400" cy="397033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598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53C98-D4A3-0D44-A546-73E6354145B1}" type="datetimeFigureOut">
              <a:rPr lang="en-US" smtClean="0"/>
              <a:t>7/24/23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F4F9B-D163-5B49-8A2A-C65EE4A07E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9750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- Two Graphs - O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E3B621-67AD-420E-9226-95328C1E68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C99123B-F930-7E4E-9F73-04A4867F4740}" type="datetime1">
              <a:rPr lang="en-US" smtClean="0"/>
              <a:t>7/24/23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33F935-5DFB-420B-814E-A18DDFAE7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93973A-8B7B-4132-AEF3-52F8657C7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F384C44-B6E9-4D0C-8188-78878FF0BAF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34375929-8B6F-4366-A939-1F20CB1B8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hart Placeholder 12">
            <a:extLst>
              <a:ext uri="{FF2B5EF4-FFF2-40B4-BE49-F238E27FC236}">
                <a16:creationId xmlns:a16="http://schemas.microsoft.com/office/drawing/2014/main" id="{2AC046FC-9AEF-4D6C-AE66-14FA9D02959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426071" y="2158823"/>
            <a:ext cx="4034718" cy="3970338"/>
          </a:xfrm>
        </p:spPr>
        <p:txBody>
          <a:bodyPr/>
          <a:lstStyle/>
          <a:p>
            <a:endParaRPr lang="en-US"/>
          </a:p>
        </p:txBody>
      </p:sp>
      <p:sp>
        <p:nvSpPr>
          <p:cNvPr id="8" name="Chart Placeholder 12">
            <a:extLst>
              <a:ext uri="{FF2B5EF4-FFF2-40B4-BE49-F238E27FC236}">
                <a16:creationId xmlns:a16="http://schemas.microsoft.com/office/drawing/2014/main" id="{02DDB138-3857-478B-9A78-A396AB6CD85D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4707924" y="2158823"/>
            <a:ext cx="4034718" cy="397033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50BFE1A9-B7B0-429E-BE71-52A81BB637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6071" y="1213427"/>
            <a:ext cx="8316571" cy="646330"/>
          </a:xfrm>
        </p:spPr>
        <p:txBody>
          <a:bodyPr>
            <a:noAutofit/>
          </a:bodyPr>
          <a:lstStyle>
            <a:lvl1pPr marL="0" indent="0" algn="ctr">
              <a:buNone/>
              <a:defRPr sz="1500" b="1"/>
            </a:lvl1pPr>
            <a:lvl2pPr marL="342900" indent="0" algn="ctr">
              <a:buNone/>
              <a:defRPr sz="1500" b="1"/>
            </a:lvl2pPr>
            <a:lvl3pPr marL="685800" indent="0" algn="ctr">
              <a:buNone/>
              <a:defRPr sz="1500" b="1"/>
            </a:lvl3pPr>
            <a:lvl4pPr marL="1028700" indent="0" algn="ctr">
              <a:buNone/>
              <a:defRPr sz="1500" b="1"/>
            </a:lvl4pPr>
            <a:lvl5pPr marL="1371600" indent="0" algn="ctr">
              <a:buNone/>
              <a:defRPr sz="1500" b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261598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0F798-AB72-40D8-9C80-2121F3CB8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4BC143-72DB-4723-9A76-EE8188BE6E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C688E0-9DA3-4548-ACA3-70012E9F44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4841EF2-D1FA-3249-893E-AD875311C5EB}" type="datetime1">
              <a:rPr lang="en-US" smtClean="0"/>
              <a:t>7/24/23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58FA1F-24B2-423D-A13C-0254FEA66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3C126F-8541-40A6-B1EE-D102018C8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5F384C44-B6E9-4D0C-8188-78878FF0BA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06196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F0401C-6A39-470E-A31D-394E609B4B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5018" y="1194487"/>
            <a:ext cx="4085452" cy="4908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1CE08C-DC5E-4F63-B54C-26603BDA0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1427" y="1194488"/>
            <a:ext cx="4182762" cy="49907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372C5D-2E77-4848-A2FB-37E9BD954E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DDF0540-E527-C043-8D60-F4DE80A1E246}" type="datetime1">
              <a:rPr lang="en-US" smtClean="0"/>
              <a:t>7/24/23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41A713-7C71-4294-8F42-FEEFF580B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C724CB-DF6A-4685-ABDC-DC3A8D556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5F384C44-B6E9-4D0C-8188-78878FF0BAF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15DA823-9433-4ABE-A4FB-63457541F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018" y="403200"/>
            <a:ext cx="7562573" cy="654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3259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e/Contr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9544228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/>
            </a:pPr>
            <a:r>
              <a:rPr sz="3586" b="1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78781794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4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33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63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65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64.xml"/><Relationship Id="rId9" Type="http://schemas.openxmlformats.org/officeDocument/2006/relationships/oleObject" Target="../embeddings/oleObject1.bin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69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1.xml"/><Relationship Id="rId10" Type="http://schemas.openxmlformats.org/officeDocument/2006/relationships/image" Target="../media/image5.emf"/><Relationship Id="rId4" Type="http://schemas.openxmlformats.org/officeDocument/2006/relationships/slideLayout" Target="../slideLayouts/slideLayout70.xml"/><Relationship Id="rId9" Type="http://schemas.openxmlformats.org/officeDocument/2006/relationships/oleObject" Target="../embeddings/oleObject2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3914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5D595-D4EB-0A4F-9915-E42C37D77D61}" type="datetimeFigureOut">
              <a:rPr lang="en-US" smtClean="0"/>
              <a:t>7/24/23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A4BBB5-D1C0-654D-AAC7-B70DC70E832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Conector recto 7"/>
          <p:cNvCxnSpPr/>
          <p:nvPr/>
        </p:nvCxnSpPr>
        <p:spPr>
          <a:xfrm>
            <a:off x="457200" y="914400"/>
            <a:ext cx="8305800" cy="0"/>
          </a:xfrm>
          <a:prstGeom prst="line">
            <a:avLst/>
          </a:prstGeom>
          <a:ln w="38100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9"/>
          <p:cNvCxnSpPr/>
          <p:nvPr/>
        </p:nvCxnSpPr>
        <p:spPr>
          <a:xfrm>
            <a:off x="476956" y="6356142"/>
            <a:ext cx="8305800" cy="0"/>
          </a:xfrm>
          <a:prstGeom prst="line">
            <a:avLst/>
          </a:prstGeom>
          <a:ln w="38100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6" descr="http://upload.wikimedia.org/wikipedia/en/0/0b/HKS-CID-StackedLogo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8600" y="0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018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8" r:id="rId5"/>
    <p:sldLayoutId id="2147483739" r:id="rId6"/>
    <p:sldLayoutId id="2147483781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3914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7BA1BC5-01D9-4F0A-814E-A6867B48E8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7/24/23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7BDA9A3-270D-450A-8F3F-949F7CF986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Conector recto 7"/>
          <p:cNvCxnSpPr/>
          <p:nvPr/>
        </p:nvCxnSpPr>
        <p:spPr>
          <a:xfrm>
            <a:off x="457200" y="914400"/>
            <a:ext cx="8305800" cy="0"/>
          </a:xfrm>
          <a:prstGeom prst="line">
            <a:avLst/>
          </a:prstGeom>
          <a:ln w="38100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9"/>
          <p:cNvCxnSpPr/>
          <p:nvPr/>
        </p:nvCxnSpPr>
        <p:spPr>
          <a:xfrm>
            <a:off x="476956" y="6356142"/>
            <a:ext cx="8305800" cy="0"/>
          </a:xfrm>
          <a:prstGeom prst="line">
            <a:avLst/>
          </a:prstGeom>
          <a:ln w="38100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6" descr="http://upload.wikimedia.org/wikipedia/en/0/0b/HKS-CID-StackedLogo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8600" y="0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369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3914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5D595-D4EB-0A4F-9915-E42C37D77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A4BBB5-D1C0-654D-AAC7-B70DC70E83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Conector recto 7"/>
          <p:cNvCxnSpPr/>
          <p:nvPr/>
        </p:nvCxnSpPr>
        <p:spPr>
          <a:xfrm>
            <a:off x="457200" y="914400"/>
            <a:ext cx="8305800" cy="0"/>
          </a:xfrm>
          <a:prstGeom prst="line">
            <a:avLst/>
          </a:prstGeom>
          <a:ln w="38100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9"/>
          <p:cNvCxnSpPr/>
          <p:nvPr/>
        </p:nvCxnSpPr>
        <p:spPr>
          <a:xfrm>
            <a:off x="476956" y="6356142"/>
            <a:ext cx="8305800" cy="0"/>
          </a:xfrm>
          <a:prstGeom prst="line">
            <a:avLst/>
          </a:prstGeom>
          <a:ln w="38100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6" descr="http://upload.wikimedia.org/wikipedia/en/0/0b/HKS-CID-StackedLogo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8600" y="0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589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5" r:id="rId2"/>
    <p:sldLayoutId id="2147483746" r:id="rId3"/>
    <p:sldLayoutId id="2147483749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3914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91BDA79-5AA7-45C8-8E16-9E807D2BB8B1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cs typeface="Arial" charset="0"/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Times New Roman" pitchFamily="18" charset="0"/>
              <a:cs typeface="Arial" charset="0"/>
            </a:endParaRPr>
          </a:p>
        </p:txBody>
      </p:sp>
      <p:cxnSp>
        <p:nvCxnSpPr>
          <p:cNvPr id="7" name="Conector recto 7"/>
          <p:cNvCxnSpPr/>
          <p:nvPr/>
        </p:nvCxnSpPr>
        <p:spPr>
          <a:xfrm>
            <a:off x="457200" y="914400"/>
            <a:ext cx="8305800" cy="0"/>
          </a:xfrm>
          <a:prstGeom prst="line">
            <a:avLst/>
          </a:prstGeom>
          <a:ln w="38100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9"/>
          <p:cNvCxnSpPr/>
          <p:nvPr/>
        </p:nvCxnSpPr>
        <p:spPr>
          <a:xfrm>
            <a:off x="476956" y="6356142"/>
            <a:ext cx="8305800" cy="0"/>
          </a:xfrm>
          <a:prstGeom prst="line">
            <a:avLst/>
          </a:prstGeom>
          <a:ln w="38100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6" descr="http://upload.wikimedia.org/wikipedia/en/0/0b/HKS-CID-StackedLogo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8600" y="0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172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8" r:id="rId7"/>
    <p:sldLayoutId id="2147483759" r:id="rId8"/>
    <p:sldLayoutId id="2147483760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3914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91BDA79-5AA7-45C8-8E16-9E807D2BB8B1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cs typeface="Arial" charset="0"/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Times New Roman" pitchFamily="18" charset="0"/>
              <a:cs typeface="Arial" charset="0"/>
            </a:endParaRPr>
          </a:p>
        </p:txBody>
      </p:sp>
      <p:cxnSp>
        <p:nvCxnSpPr>
          <p:cNvPr id="7" name="Conector recto 7"/>
          <p:cNvCxnSpPr/>
          <p:nvPr/>
        </p:nvCxnSpPr>
        <p:spPr>
          <a:xfrm>
            <a:off x="457200" y="914400"/>
            <a:ext cx="8305800" cy="0"/>
          </a:xfrm>
          <a:prstGeom prst="line">
            <a:avLst/>
          </a:prstGeom>
          <a:ln w="38100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9"/>
          <p:cNvCxnSpPr/>
          <p:nvPr/>
        </p:nvCxnSpPr>
        <p:spPr>
          <a:xfrm>
            <a:off x="476956" y="6356142"/>
            <a:ext cx="8305800" cy="0"/>
          </a:xfrm>
          <a:prstGeom prst="line">
            <a:avLst/>
          </a:prstGeom>
          <a:ln w="38100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6" descr="http://upload.wikimedia.org/wikipedia/en/0/0b/HKS-CID-StackedLogo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8600" y="0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354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88" r:id="rId6"/>
    <p:sldLayoutId id="2147483789" r:id="rId7"/>
    <p:sldLayoutId id="2147483790" r:id="rId8"/>
    <p:sldLayoutId id="2147483791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3914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CDC9E-0427-854E-9FAD-B8BD70C53F12}" type="datetime1">
              <a:rPr lang="en-US" smtClean="0"/>
              <a:t>7/24/23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December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BE07D8-CDCB-4566-9429-97AEF42C5BD8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Conector recto 7"/>
          <p:cNvCxnSpPr/>
          <p:nvPr/>
        </p:nvCxnSpPr>
        <p:spPr>
          <a:xfrm>
            <a:off x="457200" y="914400"/>
            <a:ext cx="8305800" cy="0"/>
          </a:xfrm>
          <a:prstGeom prst="line">
            <a:avLst/>
          </a:prstGeom>
          <a:ln w="38100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9"/>
          <p:cNvCxnSpPr/>
          <p:nvPr/>
        </p:nvCxnSpPr>
        <p:spPr>
          <a:xfrm>
            <a:off x="476956" y="6356142"/>
            <a:ext cx="8305800" cy="0"/>
          </a:xfrm>
          <a:prstGeom prst="line">
            <a:avLst/>
          </a:prstGeom>
          <a:ln w="38100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6" descr="http://upload.wikimedia.org/wikipedia/en/0/0b/HKS-CID-StackedLogo.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8600" y="0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337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5D595-D4EB-0A4F-9915-E42C37D77D61}" type="datetimeFigureOut">
              <a:rPr lang="en-US" smtClean="0"/>
              <a:t>7/24/23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A4BBB5-D1C0-654D-AAC7-B70DC70E8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790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2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C60CF83-B1F7-B3C8-0440-90592D47CAE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3705423277"/>
              </p:ext>
            </p:extLst>
          </p:nvPr>
        </p:nvGraphicFramePr>
        <p:xfrm>
          <a:off x="1192" y="1588"/>
          <a:ext cx="920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7772400" imgH="10058400" progId="TCLayout.ActiveDocument.1">
                  <p:embed/>
                </p:oleObj>
              </mc:Choice>
              <mc:Fallback>
                <p:oleObj name="think-cell Slide" r:id="rId9" imgW="7772400" imgH="1005840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C60CF83-B1F7-B3C8-0440-90592D47CA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92" y="1588"/>
                        <a:ext cx="920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7D9D9B-0F94-4F8E-A6BE-0CA5A0538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146" y="444412"/>
            <a:ext cx="7517423" cy="654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F4BD29-F80C-47C7-BB96-38782F35EB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0146" y="1181102"/>
            <a:ext cx="8225204" cy="49643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6CFBAC-E6B3-274D-ACA8-884A897000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4667" y="6309111"/>
            <a:ext cx="1809333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784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rgbClr val="666666"/>
          </a:solidFill>
          <a:latin typeface="+mj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2100" kern="1200">
          <a:solidFill>
            <a:srgbClr val="666666"/>
          </a:solidFill>
          <a:latin typeface="+mj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2100" kern="1200">
          <a:solidFill>
            <a:srgbClr val="666666"/>
          </a:solidFill>
          <a:latin typeface="+mj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2100" kern="1200">
          <a:solidFill>
            <a:srgbClr val="666666"/>
          </a:solidFill>
          <a:latin typeface="+mj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2100" kern="1200">
          <a:solidFill>
            <a:srgbClr val="666666"/>
          </a:solidFill>
          <a:latin typeface="+mj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BF7C766E-0FCD-EA66-2E0D-9BDEA99136F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237046575"/>
              </p:ext>
            </p:extLst>
          </p:nvPr>
        </p:nvGraphicFramePr>
        <p:xfrm>
          <a:off x="1192" y="1588"/>
          <a:ext cx="920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7772400" imgH="10058400" progId="TCLayout.ActiveDocument.1">
                  <p:embed/>
                </p:oleObj>
              </mc:Choice>
              <mc:Fallback>
                <p:oleObj name="think-cell Slide" r:id="rId9" imgW="7772400" imgH="1005840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BF7C766E-0FCD-EA66-2E0D-9BDEA99136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92" y="1588"/>
                        <a:ext cx="920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7D9D9B-0F94-4F8E-A6BE-0CA5A0538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146" y="444412"/>
            <a:ext cx="7517423" cy="654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F4BD29-F80C-47C7-BB96-38782F35EB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0146" y="1181102"/>
            <a:ext cx="8225204" cy="49643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6CFBAC-E6B3-274D-ACA8-884A897000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4667" y="6309111"/>
            <a:ext cx="1809333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164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rgbClr val="666666"/>
          </a:solidFill>
          <a:latin typeface="+mj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2100" kern="1200">
          <a:solidFill>
            <a:srgbClr val="666666"/>
          </a:solidFill>
          <a:latin typeface="+mj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2100" kern="1200">
          <a:solidFill>
            <a:srgbClr val="666666"/>
          </a:solidFill>
          <a:latin typeface="+mj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2100" kern="1200">
          <a:solidFill>
            <a:srgbClr val="666666"/>
          </a:solidFill>
          <a:latin typeface="+mj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2100" kern="1200">
          <a:solidFill>
            <a:srgbClr val="666666"/>
          </a:solidFill>
          <a:latin typeface="+mj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5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41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5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48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48.tif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5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5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5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4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5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7700" y="838200"/>
            <a:ext cx="7848600" cy="2121408"/>
          </a:xfrm>
        </p:spPr>
        <p:txBody>
          <a:bodyPr>
            <a:noAutofit/>
          </a:bodyPr>
          <a:lstStyle/>
          <a:p>
            <a:r>
              <a:rPr lang="en-US" sz="3000" b="1" dirty="0">
                <a:latin typeface="Cambria" charset="0"/>
              </a:rPr>
              <a:t>Digging into Data: </a:t>
            </a:r>
            <a:br>
              <a:rPr lang="en-US" sz="3000" b="1" dirty="0">
                <a:latin typeface="Cambria" charset="0"/>
              </a:rPr>
            </a:br>
            <a:r>
              <a:rPr lang="en-US" sz="3000" b="1" dirty="0">
                <a:latin typeface="Cambria" charset="0"/>
              </a:rPr>
              <a:t>Atlas of Economic Complexity</a:t>
            </a:r>
            <a:r>
              <a:rPr lang="en-US" sz="3000" b="1" dirty="0">
                <a:latin typeface="Cambria" charset="0"/>
                <a:ea typeface="Cambria" charset="0"/>
                <a:cs typeface="Cambria" charset="0"/>
              </a:rPr>
              <a:t> </a:t>
            </a:r>
            <a:br>
              <a:rPr lang="en-US" sz="3000" b="1" dirty="0">
                <a:latin typeface="Cambria" charset="0"/>
                <a:ea typeface="Cambria" charset="0"/>
                <a:cs typeface="Cambria" charset="0"/>
              </a:rPr>
            </a:br>
            <a:br>
              <a:rPr lang="en-US" sz="3000" b="1" dirty="0">
                <a:latin typeface="Cambria" charset="0"/>
                <a:ea typeface="Cambria" charset="0"/>
                <a:cs typeface="Cambria" charset="0"/>
              </a:rPr>
            </a:br>
            <a:br>
              <a:rPr lang="en-US" sz="500" b="1" dirty="0">
                <a:latin typeface="Cambria" charset="0"/>
                <a:ea typeface="Cambria" charset="0"/>
                <a:cs typeface="Cambria" charset="0"/>
              </a:rPr>
            </a:br>
            <a:br>
              <a:rPr lang="en-US" sz="500" b="1" dirty="0">
                <a:latin typeface="Cambria" charset="0"/>
                <a:ea typeface="Cambria" charset="0"/>
                <a:cs typeface="Cambria" charset="0"/>
              </a:rPr>
            </a:br>
            <a:br>
              <a:rPr lang="en-US" sz="500" b="1" dirty="0">
                <a:latin typeface="Cambria" charset="0"/>
                <a:ea typeface="Cambria" charset="0"/>
                <a:cs typeface="Cambria" charset="0"/>
              </a:rPr>
            </a:br>
            <a:endParaRPr lang="en-US" sz="2200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00100" y="2446522"/>
            <a:ext cx="7543800" cy="2997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en-US" sz="2000" b="1" dirty="0">
                <a:latin typeface="Cambria"/>
                <a:cs typeface="Cambria"/>
              </a:rPr>
              <a:t>Annie White</a:t>
            </a:r>
          </a:p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Cambria"/>
                <a:cs typeface="Cambria"/>
              </a:rPr>
              <a:t>Tim Cheston</a:t>
            </a:r>
          </a:p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Cambria"/>
                <a:cs typeface="Cambria"/>
              </a:rPr>
              <a:t>The Growth Lab at Harvard University</a:t>
            </a:r>
          </a:p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latin typeface="Cambria"/>
              <a:cs typeface="Cambria"/>
            </a:endParaRPr>
          </a:p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Cambria"/>
                <a:cs typeface="Cambria"/>
              </a:rPr>
              <a:t>National Press Foundation</a:t>
            </a:r>
          </a:p>
          <a:p>
            <a:pPr algn="ctr">
              <a:lnSpc>
                <a:spcPct val="130000"/>
              </a:lnSpc>
              <a:defRPr/>
            </a:pPr>
            <a:endParaRPr lang="en-US" sz="300" dirty="0">
              <a:latin typeface="Cambria"/>
              <a:cs typeface="Cambria"/>
            </a:endParaRPr>
          </a:p>
          <a:p>
            <a:pPr algn="ctr">
              <a:lnSpc>
                <a:spcPct val="130000"/>
              </a:lnSpc>
              <a:defRPr/>
            </a:pPr>
            <a:endParaRPr lang="en-US" sz="400" dirty="0">
              <a:latin typeface="Cambria"/>
              <a:cs typeface="Cambria"/>
            </a:endParaRPr>
          </a:p>
          <a:p>
            <a:pPr algn="ctr">
              <a:lnSpc>
                <a:spcPct val="130000"/>
              </a:lnSpc>
              <a:defRPr/>
            </a:pPr>
            <a:r>
              <a:rPr lang="en-US" sz="2000" dirty="0">
                <a:latin typeface="Cambria"/>
                <a:cs typeface="Cambria"/>
              </a:rPr>
              <a:t>July 25, 2023 </a:t>
            </a:r>
            <a:endParaRPr lang="en-US" sz="2000" i="1" dirty="0">
              <a:latin typeface="Cambria"/>
              <a:cs typeface="Cambria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Cambria"/>
              <a:cs typeface="Cambria"/>
            </a:endParaRPr>
          </a:p>
        </p:txBody>
      </p:sp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E66A6A06-1525-9A7C-DA43-2EC2EFF4CA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6136" y="5401241"/>
            <a:ext cx="3697951" cy="71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49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9700"/>
            <a:ext cx="9144000" cy="656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5476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Screen shot 2011-10-26 at 4.59.49 A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9239"/>
            <a:ext cx="9144000" cy="546304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95174" y="208547"/>
            <a:ext cx="8671026" cy="5044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>
                <a:solidFill>
                  <a:srgbClr val="FFFFFF"/>
                </a:solidFill>
                <a:latin typeface="Constantia" panose="02030602050306030303" pitchFamily="18" charset="0"/>
                <a:cs typeface="Franklin Gothic Medium"/>
              </a:rPr>
              <a:t>What do you do when your tooth hurts?</a:t>
            </a:r>
          </a:p>
        </p:txBody>
      </p:sp>
    </p:spTree>
    <p:extLst>
      <p:ext uri="{BB962C8B-B14F-4D97-AF65-F5344CB8AC3E}">
        <p14:creationId xmlns:p14="http://schemas.microsoft.com/office/powerpoint/2010/main" val="11315565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dentis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581" y="936852"/>
            <a:ext cx="7797974" cy="52148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4428" y="6225915"/>
            <a:ext cx="7675144" cy="523220"/>
          </a:xfrm>
          <a:prstGeom prst="rect">
            <a:avLst/>
          </a:prstGeom>
          <a:solidFill>
            <a:schemeClr val="lt1">
              <a:alpha val="0"/>
            </a:schemeClr>
          </a:solidFill>
          <a:ln w="635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FFFF"/>
                </a:solidFill>
                <a:latin typeface="Franklin Gothic Medium"/>
                <a:cs typeface="Franklin Gothic Medium"/>
              </a:rPr>
              <a:t>…or look for a dentist?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95174" y="208547"/>
            <a:ext cx="8671026" cy="5044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>
                <a:solidFill>
                  <a:srgbClr val="FFFFFF"/>
                </a:solidFill>
                <a:latin typeface="Constantia" panose="02030602050306030303" pitchFamily="18" charset="0"/>
                <a:cs typeface="Franklin Gothic Medium"/>
              </a:rPr>
              <a:t>What do you do when your tooth hurts?</a:t>
            </a:r>
          </a:p>
        </p:txBody>
      </p:sp>
    </p:spTree>
    <p:extLst>
      <p:ext uri="{BB962C8B-B14F-4D97-AF65-F5344CB8AC3E}">
        <p14:creationId xmlns:p14="http://schemas.microsoft.com/office/powerpoint/2010/main" val="1993268856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rcela_and_ricardo_slides_final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26"/>
            <a:ext cx="9144000" cy="6859126"/>
          </a:xfrm>
          <a:prstGeom prst="rect">
            <a:avLst/>
          </a:prstGeom>
        </p:spPr>
      </p:pic>
      <p:pic>
        <p:nvPicPr>
          <p:cNvPr id="3" name="Picture 2" descr="NJ_marcela_and_ricardo_slides_final_ppt2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126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01615" y="2851513"/>
            <a:ext cx="674077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6000" b="1">
                <a:solidFill>
                  <a:prstClr val="white"/>
                </a:solidFill>
                <a:latin typeface="Constantia" panose="02030602050306030303" pitchFamily="18" charset="0"/>
                <a:cs typeface="American Typewriter"/>
              </a:rPr>
              <a:t>Knowhow</a:t>
            </a:r>
          </a:p>
          <a:p>
            <a:pPr defTabSz="457200"/>
            <a:endParaRPr lang="en-US" sz="3200" b="1">
              <a:solidFill>
                <a:prstClr val="white"/>
              </a:solidFill>
              <a:latin typeface="Constantia" panose="02030602050306030303" pitchFamily="18" charset="0"/>
              <a:cs typeface="American Typewriter"/>
            </a:endParaRPr>
          </a:p>
          <a:p>
            <a:pPr algn="ctr" defTabSz="457200"/>
            <a:r>
              <a:rPr lang="en-US" sz="3200" b="1">
                <a:solidFill>
                  <a:prstClr val="white"/>
                </a:solidFill>
                <a:latin typeface="Constantia" panose="02030602050306030303" pitchFamily="18" charset="0"/>
                <a:cs typeface="American Typewriter"/>
              </a:rPr>
              <a:t>= the ability to perform a task </a:t>
            </a:r>
          </a:p>
          <a:p>
            <a:endParaRPr lang="en-US" b="1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6262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onstantia" panose="0203060205030603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38" name="Picture 14" descr="http://www.stevegtennis.com/wp-content/uploads/Rafa-Nadal-cl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1000" y="-42553"/>
            <a:ext cx="10417577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4450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shutterstock_146900885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0189" y="324987"/>
            <a:ext cx="8354377" cy="613040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1638131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4530" y="3661912"/>
            <a:ext cx="4118579" cy="2839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9235" y="3657206"/>
            <a:ext cx="4165002" cy="2843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http://i2.cdn.turner.com/cnn/dam/assets/120601010231-tsa-3-story-top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47735" y="354842"/>
            <a:ext cx="3944875" cy="269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://1.bp.blogspot.com/_uP82GDOf__8/SgUvIB2B5kI/AAAAAAAABd0/EC-CrQ26M7o/s320/Mart+Visser-uniform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3039" y="354842"/>
            <a:ext cx="4337395" cy="269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143000" y="3031842"/>
            <a:ext cx="685800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300" b="1" dirty="0"/>
              <a:t>Division of knowledge now</a:t>
            </a:r>
            <a:endParaRPr lang="en-US" sz="3300" b="1" i="1" dirty="0"/>
          </a:p>
        </p:txBody>
      </p:sp>
    </p:spTree>
    <p:extLst>
      <p:ext uri="{BB962C8B-B14F-4D97-AF65-F5344CB8AC3E}">
        <p14:creationId xmlns:p14="http://schemas.microsoft.com/office/powerpoint/2010/main" val="26455101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6600" b="1" i="1" dirty="0">
                <a:solidFill>
                  <a:prstClr val="white"/>
                </a:solidFill>
                <a:latin typeface="Constantia" panose="02030602050306030303" pitchFamily="18" charset="0"/>
                <a:cs typeface="American Typewriter"/>
              </a:rPr>
              <a:t>Collective Knowhow </a:t>
            </a:r>
          </a:p>
          <a:p>
            <a:pPr algn="ctr" defTabSz="457200"/>
            <a:endParaRPr lang="en-US" sz="6600" b="1" i="1" dirty="0">
              <a:solidFill>
                <a:prstClr val="white"/>
              </a:solidFill>
              <a:latin typeface="Constantia" panose="02030602050306030303" pitchFamily="18" charset="0"/>
              <a:cs typeface="American Typewriter"/>
            </a:endParaRPr>
          </a:p>
          <a:p>
            <a:pPr algn="ctr" defTabSz="457200"/>
            <a:r>
              <a:rPr lang="en-US" sz="4400" i="1" dirty="0">
                <a:solidFill>
                  <a:prstClr val="white"/>
                </a:solidFill>
                <a:latin typeface="Constantia" panose="02030602050306030303" pitchFamily="18" charset="0"/>
                <a:cs typeface="American Typewriter"/>
              </a:rPr>
              <a:t>= the competence to do things that can only be done by teams</a:t>
            </a:r>
          </a:p>
        </p:txBody>
      </p:sp>
    </p:spTree>
    <p:extLst>
      <p:ext uri="{BB962C8B-B14F-4D97-AF65-F5344CB8AC3E}">
        <p14:creationId xmlns:p14="http://schemas.microsoft.com/office/powerpoint/2010/main" val="308247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6"/>
    </mc:Choice>
    <mc:Fallback xmlns="">
      <p:transition xmlns:p14="http://schemas.microsoft.com/office/powerpoint/2010/main" spd="slow" advTm="2066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98" y="382137"/>
            <a:ext cx="9219446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090069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320800" y="0"/>
            <a:ext cx="105410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716318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rcela_and_ricardo_slides_final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26"/>
            <a:ext cx="9144000" cy="6859126"/>
          </a:xfrm>
          <a:prstGeom prst="rect">
            <a:avLst/>
          </a:prstGeom>
        </p:spPr>
      </p:pic>
      <p:pic>
        <p:nvPicPr>
          <p:cNvPr id="3" name="Picture 2" descr="NJ_marcela_and_ricardo_slides_final_ppt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8725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4664-Boeing_787_DreamLiner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8100" y="-453366"/>
            <a:ext cx="9233218" cy="69684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52400" y="-381000"/>
            <a:ext cx="9525000" cy="876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52400" y="6394450"/>
            <a:ext cx="9525000" cy="876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9264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Constantia" panose="02030602050306030303" pitchFamily="18" charset="0"/>
            </a:endParaRPr>
          </a:p>
        </p:txBody>
      </p:sp>
      <p:pic>
        <p:nvPicPr>
          <p:cNvPr id="4" name="Content Placeholder 3" descr="chinese-chicken-factor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533400" y="1"/>
            <a:ext cx="10286999" cy="6934200"/>
          </a:xfrm>
        </p:spPr>
      </p:pic>
    </p:spTree>
    <p:extLst>
      <p:ext uri="{BB962C8B-B14F-4D97-AF65-F5344CB8AC3E}">
        <p14:creationId xmlns:p14="http://schemas.microsoft.com/office/powerpoint/2010/main" val="41188628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onstantia" panose="02030602050306030303" pitchFamily="18" charset="0"/>
            </a:endParaRPr>
          </a:p>
        </p:txBody>
      </p:sp>
      <p:pic>
        <p:nvPicPr>
          <p:cNvPr id="4" name="Content Placeholder 3" descr="symphonic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241987" y="-16422"/>
            <a:ext cx="11071787" cy="6874422"/>
          </a:xfrm>
        </p:spPr>
      </p:pic>
    </p:spTree>
    <p:extLst>
      <p:ext uri="{BB962C8B-B14F-4D97-AF65-F5344CB8AC3E}">
        <p14:creationId xmlns:p14="http://schemas.microsoft.com/office/powerpoint/2010/main" val="15280266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rcela_and_ricardo_slides_final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88"/>
            <a:ext cx="9144000" cy="68574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90" y="4445262"/>
            <a:ext cx="9144000" cy="1908215"/>
          </a:xfrm>
          <a:prstGeom prst="rect">
            <a:avLst/>
          </a:prstGeom>
          <a:solidFill>
            <a:srgbClr val="FFFFFF">
              <a:alpha val="76078"/>
            </a:srgbClr>
          </a:solidFill>
        </p:spPr>
        <p:txBody>
          <a:bodyPr wrap="square" rtlCol="0">
            <a:spAutoFit/>
          </a:bodyPr>
          <a:lstStyle/>
          <a:p>
            <a:r>
              <a:rPr lang="es-ES" sz="5400" b="1" dirty="0">
                <a:latin typeface="Cambria" panose="02040503050406030204" pitchFamily="18" charset="0"/>
              </a:rPr>
              <a:t>       </a:t>
            </a:r>
            <a:r>
              <a:rPr lang="es-ES" sz="4800" b="1" dirty="0" err="1">
                <a:latin typeface="Cambria" panose="02040503050406030204" pitchFamily="18" charset="0"/>
              </a:rPr>
              <a:t>The</a:t>
            </a:r>
            <a:r>
              <a:rPr lang="es-ES" sz="4800" b="1" dirty="0">
                <a:latin typeface="Cambria" panose="02040503050406030204" pitchFamily="18" charset="0"/>
              </a:rPr>
              <a:t>                               </a:t>
            </a:r>
            <a:r>
              <a:rPr lang="es-ES" sz="4800" b="1" dirty="0" err="1">
                <a:latin typeface="Cambria" panose="02040503050406030204" pitchFamily="18" charset="0"/>
              </a:rPr>
              <a:t>Theory</a:t>
            </a:r>
            <a:r>
              <a:rPr lang="es-ES" sz="4800" b="1" dirty="0">
                <a:latin typeface="Cambria" panose="02040503050406030204" pitchFamily="18" charset="0"/>
              </a:rPr>
              <a:t> </a:t>
            </a:r>
          </a:p>
          <a:p>
            <a:endParaRPr lang="es-ES" sz="900" b="1" dirty="0">
              <a:latin typeface="Cambria" panose="02040503050406030204" pitchFamily="18" charset="0"/>
            </a:endParaRPr>
          </a:p>
          <a:p>
            <a:pPr algn="ctr"/>
            <a:r>
              <a:rPr lang="es-ES" sz="4800" b="1" dirty="0">
                <a:latin typeface="Cambria" panose="02040503050406030204" pitchFamily="18" charset="0"/>
              </a:rPr>
              <a:t>of </a:t>
            </a:r>
            <a:r>
              <a:rPr lang="es-ES" sz="4800" b="1" dirty="0" err="1">
                <a:latin typeface="Cambria" panose="02040503050406030204" pitchFamily="18" charset="0"/>
              </a:rPr>
              <a:t>Economic</a:t>
            </a:r>
            <a:r>
              <a:rPr lang="es-ES" sz="4800" b="1" dirty="0">
                <a:latin typeface="Cambria" panose="02040503050406030204" pitchFamily="18" charset="0"/>
              </a:rPr>
              <a:t> </a:t>
            </a:r>
            <a:r>
              <a:rPr lang="es-ES" sz="4800" b="1" dirty="0" err="1">
                <a:latin typeface="Cambria" panose="02040503050406030204" pitchFamily="18" charset="0"/>
              </a:rPr>
              <a:t>Development</a:t>
            </a:r>
            <a:r>
              <a:rPr lang="es-ES" sz="5400" b="1" dirty="0">
                <a:latin typeface="Cambria" panose="02040503050406030204" pitchFamily="18" charset="0"/>
              </a:rPr>
              <a:t>                </a:t>
            </a:r>
            <a:endParaRPr lang="en-US" sz="5400" b="1" dirty="0">
              <a:latin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6122" y="4565713"/>
            <a:ext cx="3639289" cy="118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8041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rcela_and_ricardo_slides_final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88"/>
            <a:ext cx="9144000" cy="68574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1440" y="85730"/>
            <a:ext cx="6286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With </a:t>
            </a:r>
            <a:r>
              <a:rPr lang="en-US" sz="3200" b="1">
                <a:solidFill>
                  <a:srgbClr val="C00000"/>
                </a:solidFill>
              </a:rPr>
              <a:t>1</a:t>
            </a:r>
            <a:r>
              <a:rPr lang="en-US" sz="2800" b="1"/>
              <a:t> letter,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3840" y="6111063"/>
            <a:ext cx="6286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You can make </a:t>
            </a:r>
            <a:r>
              <a:rPr lang="en-US" sz="3200" b="1">
                <a:solidFill>
                  <a:srgbClr val="C00000"/>
                </a:solidFill>
              </a:rPr>
              <a:t>1</a:t>
            </a:r>
            <a:r>
              <a:rPr lang="en-US" sz="2800" b="1"/>
              <a:t> word, of </a:t>
            </a:r>
            <a:r>
              <a:rPr lang="en-US" sz="3200" b="1">
                <a:solidFill>
                  <a:srgbClr val="C00000"/>
                </a:solidFill>
              </a:rPr>
              <a:t>1</a:t>
            </a:r>
            <a:r>
              <a:rPr lang="en-US" sz="2800" b="1"/>
              <a:t> letter</a:t>
            </a:r>
          </a:p>
        </p:txBody>
      </p:sp>
    </p:spTree>
    <p:extLst>
      <p:ext uri="{BB962C8B-B14F-4D97-AF65-F5344CB8AC3E}">
        <p14:creationId xmlns:p14="http://schemas.microsoft.com/office/powerpoint/2010/main" val="19449348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rcela_and_ricardo_slides_final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88"/>
            <a:ext cx="9144000" cy="68574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3840" y="5996226"/>
            <a:ext cx="6286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You can make </a:t>
            </a:r>
            <a:r>
              <a:rPr lang="en-US" sz="3600" b="1">
                <a:solidFill>
                  <a:srgbClr val="C00000"/>
                </a:solidFill>
              </a:rPr>
              <a:t>4</a:t>
            </a:r>
            <a:r>
              <a:rPr lang="en-US" sz="2800" b="1"/>
              <a:t> words, of up to </a:t>
            </a:r>
            <a:r>
              <a:rPr lang="en-US" sz="3600" b="1">
                <a:solidFill>
                  <a:srgbClr val="C00000"/>
                </a:solidFill>
              </a:rPr>
              <a:t>3</a:t>
            </a:r>
            <a:r>
              <a:rPr lang="en-US" sz="2800" b="1"/>
              <a:t> letters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440" y="85729"/>
            <a:ext cx="6286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With </a:t>
            </a:r>
            <a:r>
              <a:rPr lang="en-US" sz="3600" b="1">
                <a:solidFill>
                  <a:srgbClr val="C00000"/>
                </a:solidFill>
              </a:rPr>
              <a:t>3</a:t>
            </a:r>
            <a:r>
              <a:rPr lang="en-US" sz="2800" b="1"/>
              <a:t> letters, </a:t>
            </a:r>
          </a:p>
        </p:txBody>
      </p:sp>
    </p:spTree>
    <p:extLst>
      <p:ext uri="{BB962C8B-B14F-4D97-AF65-F5344CB8AC3E}">
        <p14:creationId xmlns:p14="http://schemas.microsoft.com/office/powerpoint/2010/main" val="15170546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rcela_and_ricardo_slides_final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88"/>
            <a:ext cx="9144000" cy="68574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3840" y="6077463"/>
            <a:ext cx="6286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You can make </a:t>
            </a:r>
            <a:r>
              <a:rPr lang="en-US" sz="3200" b="1">
                <a:solidFill>
                  <a:srgbClr val="C00000"/>
                </a:solidFill>
              </a:rPr>
              <a:t>9</a:t>
            </a:r>
            <a:r>
              <a:rPr lang="en-US" sz="3200" b="1"/>
              <a:t> </a:t>
            </a:r>
            <a:r>
              <a:rPr lang="en-US" sz="2800" b="1"/>
              <a:t>words, of up to </a:t>
            </a:r>
            <a:r>
              <a:rPr lang="en-US" sz="3200" b="1">
                <a:solidFill>
                  <a:srgbClr val="C00000"/>
                </a:solidFill>
              </a:rPr>
              <a:t>4</a:t>
            </a:r>
            <a:r>
              <a:rPr lang="en-US" sz="2800" b="1"/>
              <a:t> letters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440" y="85730"/>
            <a:ext cx="6286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With </a:t>
            </a:r>
            <a:r>
              <a:rPr lang="en-US" sz="3200" b="1">
                <a:solidFill>
                  <a:srgbClr val="C00000"/>
                </a:solidFill>
              </a:rPr>
              <a:t>4</a:t>
            </a:r>
            <a:r>
              <a:rPr lang="en-US" sz="2800" b="1"/>
              <a:t> letters, </a:t>
            </a:r>
          </a:p>
        </p:txBody>
      </p:sp>
    </p:spTree>
    <p:extLst>
      <p:ext uri="{BB962C8B-B14F-4D97-AF65-F5344CB8AC3E}">
        <p14:creationId xmlns:p14="http://schemas.microsoft.com/office/powerpoint/2010/main" val="36536489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rcela_and_ricardo_slides_final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88"/>
            <a:ext cx="9144000" cy="68574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3840" y="5996226"/>
            <a:ext cx="7091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You can make </a:t>
            </a:r>
            <a:r>
              <a:rPr lang="en-US" sz="3600" b="1">
                <a:solidFill>
                  <a:srgbClr val="C00000"/>
                </a:solidFill>
              </a:rPr>
              <a:t>595</a:t>
            </a:r>
            <a:r>
              <a:rPr lang="en-US" sz="2800" b="1"/>
              <a:t> words, of up to </a:t>
            </a:r>
            <a:r>
              <a:rPr lang="en-US" sz="3600" b="1">
                <a:solidFill>
                  <a:srgbClr val="C00000"/>
                </a:solidFill>
              </a:rPr>
              <a:t>10</a:t>
            </a:r>
            <a:r>
              <a:rPr lang="en-US" sz="2800" b="1"/>
              <a:t> letters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440" y="54197"/>
            <a:ext cx="6286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With </a:t>
            </a:r>
            <a:r>
              <a:rPr lang="en-US" sz="3200" b="1">
                <a:solidFill>
                  <a:srgbClr val="C00000"/>
                </a:solidFill>
              </a:rPr>
              <a:t>10</a:t>
            </a:r>
            <a:r>
              <a:rPr lang="en-US" sz="2800" b="1"/>
              <a:t> letters, </a:t>
            </a:r>
          </a:p>
        </p:txBody>
      </p:sp>
    </p:spTree>
    <p:extLst>
      <p:ext uri="{BB962C8B-B14F-4D97-AF65-F5344CB8AC3E}">
        <p14:creationId xmlns:p14="http://schemas.microsoft.com/office/powerpoint/2010/main" val="28168179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9763" y="285703"/>
            <a:ext cx="6599041" cy="1470025"/>
          </a:xfrm>
        </p:spPr>
        <p:txBody>
          <a:bodyPr>
            <a:noAutofit/>
          </a:bodyPr>
          <a:lstStyle/>
          <a:p>
            <a:r>
              <a:rPr lang="en-US" sz="3600" b="1" i="1">
                <a:latin typeface="Constantia" panose="02030602050306030303" pitchFamily="18" charset="0"/>
              </a:rPr>
              <a:t>What explains these differences in productivity?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2279175"/>
            <a:ext cx="4412570" cy="3575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4916" y="2279175"/>
            <a:ext cx="4769083" cy="3575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55602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7934"/>
            <a:ext cx="8305800" cy="839337"/>
          </a:xfrm>
        </p:spPr>
        <p:txBody>
          <a:bodyPr>
            <a:normAutofit/>
          </a:bodyPr>
          <a:lstStyle/>
          <a:p>
            <a:r>
              <a:rPr lang="en-US">
                <a:latin typeface="Constantia" panose="02030602050306030303" pitchFamily="18" charset="0"/>
              </a:rPr>
              <a:t>Diversification vs. Ubiquity  </a:t>
            </a:r>
            <a:r>
              <a:rPr lang="en-US" sz="3100">
                <a:latin typeface="Constantia" panose="02030602050306030303" pitchFamily="18" charset="0"/>
              </a:rPr>
              <a:t>(2009)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3536" y="1087271"/>
            <a:ext cx="9188355" cy="5548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3553C39-F97B-DBDB-D7C1-F50F06A6BA0E}"/>
              </a:ext>
            </a:extLst>
          </p:cNvPr>
          <p:cNvSpPr/>
          <p:nvPr/>
        </p:nvSpPr>
        <p:spPr>
          <a:xfrm>
            <a:off x="7325474" y="380144"/>
            <a:ext cx="1263722" cy="7071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353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rcela_and_ricardo_slides_final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26"/>
            <a:ext cx="9144000" cy="6859126"/>
          </a:xfrm>
          <a:prstGeom prst="rect">
            <a:avLst/>
          </a:prstGeom>
        </p:spPr>
      </p:pic>
      <p:pic>
        <p:nvPicPr>
          <p:cNvPr id="3" name="Picture 2" descr="NJ_marcela_and_ricardo_slides_final_ppt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35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7115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7934"/>
            <a:ext cx="8305800" cy="839337"/>
          </a:xfrm>
        </p:spPr>
        <p:txBody>
          <a:bodyPr>
            <a:normAutofit/>
          </a:bodyPr>
          <a:lstStyle/>
          <a:p>
            <a:r>
              <a:rPr lang="en-US">
                <a:latin typeface="Constantia" panose="02030602050306030303" pitchFamily="18" charset="0"/>
              </a:rPr>
              <a:t>Diversification vs. Ubiquity  </a:t>
            </a:r>
            <a:r>
              <a:rPr lang="en-US" sz="3100">
                <a:latin typeface="Constantia" panose="02030602050306030303" pitchFamily="18" charset="0"/>
              </a:rPr>
              <a:t>(2009)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3536" y="1087271"/>
            <a:ext cx="9188355" cy="5548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3553C39-F97B-DBDB-D7C1-F50F06A6BA0E}"/>
              </a:ext>
            </a:extLst>
          </p:cNvPr>
          <p:cNvSpPr/>
          <p:nvPr/>
        </p:nvSpPr>
        <p:spPr>
          <a:xfrm>
            <a:off x="7325474" y="380144"/>
            <a:ext cx="1263722" cy="7071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7E59489-0B70-7EC4-E936-A987A4B095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964" y="1013875"/>
            <a:ext cx="8071945" cy="538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2778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4C998E-33F7-8B48-8A9B-F28B2094988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90" y="1030936"/>
            <a:ext cx="7347209" cy="555675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7CE438E-E9B3-A144-A298-FCF83B1A5655}"/>
              </a:ext>
            </a:extLst>
          </p:cNvPr>
          <p:cNvSpPr txBox="1">
            <a:spLocks/>
          </p:cNvSpPr>
          <p:nvPr/>
        </p:nvSpPr>
        <p:spPr>
          <a:xfrm>
            <a:off x="628650" y="270305"/>
            <a:ext cx="7886700" cy="4982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Constantia" panose="02030602050306030303" pitchFamily="18" charset="0"/>
              </a:rPr>
              <a:t>The Product Space</a:t>
            </a:r>
          </a:p>
        </p:txBody>
      </p:sp>
      <p:pic>
        <p:nvPicPr>
          <p:cNvPr id="6" name="Picture 5" descr="communities_vertical.pdf">
            <a:extLst>
              <a:ext uri="{FF2B5EF4-FFF2-40B4-BE49-F238E27FC236}">
                <a16:creationId xmlns:a16="http://schemas.microsoft.com/office/drawing/2014/main" id="{CFA141A2-39A4-574F-9E88-EF8F69425D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2618" y="270305"/>
            <a:ext cx="1281382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6177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F5B2446-90A1-51BA-A826-B6F6013D855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A2E8CF-426F-C340-AD65-5FD176D3E4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207" y="861905"/>
            <a:ext cx="8743308" cy="51387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5928" y="-44255"/>
            <a:ext cx="2994213" cy="1325563"/>
          </a:xfrm>
        </p:spPr>
        <p:txBody>
          <a:bodyPr>
            <a:normAutofit/>
          </a:bodyPr>
          <a:lstStyle/>
          <a:p>
            <a:pPr algn="ctr"/>
            <a:r>
              <a:rPr lang="en-US" sz="3800" b="1" dirty="0">
                <a:latin typeface="Cambria" charset="0"/>
                <a:ea typeface="Cambria" charset="0"/>
                <a:cs typeface="Cambria" charset="0"/>
              </a:rPr>
              <a:t>Vietnam</a:t>
            </a:r>
            <a:br>
              <a:rPr lang="en-US" sz="3800" b="1" dirty="0">
                <a:latin typeface="Cambria" charset="0"/>
                <a:ea typeface="Cambria" charset="0"/>
                <a:cs typeface="Cambria" charset="0"/>
              </a:rPr>
            </a:br>
            <a:r>
              <a:rPr lang="en-US" sz="2400" b="1" dirty="0">
                <a:latin typeface="Cambria" charset="0"/>
                <a:ea typeface="Cambria" charset="0"/>
                <a:cs typeface="Cambria" charset="0"/>
              </a:rPr>
              <a:t>2021</a:t>
            </a:r>
            <a:endParaRPr lang="en-US" sz="2800" b="1" dirty="0">
              <a:latin typeface="Cambria" charset="0"/>
              <a:ea typeface="Cambria" charset="0"/>
              <a:cs typeface="Cambria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9413" y="6424447"/>
            <a:ext cx="4177553" cy="41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4128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F5B2446-90A1-51BA-A826-B6F6013D855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83C576-C985-D2AB-1087-A0D2F7E6F7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98" y="889505"/>
            <a:ext cx="8649990" cy="50789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5928" y="-44255"/>
            <a:ext cx="2994213" cy="1325563"/>
          </a:xfrm>
        </p:spPr>
        <p:txBody>
          <a:bodyPr>
            <a:normAutofit/>
          </a:bodyPr>
          <a:lstStyle/>
          <a:p>
            <a:pPr algn="ctr"/>
            <a:r>
              <a:rPr lang="en-US" sz="3800" b="1" dirty="0">
                <a:latin typeface="Cambria" charset="0"/>
                <a:ea typeface="Cambria" charset="0"/>
                <a:cs typeface="Cambria" charset="0"/>
              </a:rPr>
              <a:t>Vietnam</a:t>
            </a:r>
            <a:br>
              <a:rPr lang="en-US" sz="3800" b="1" dirty="0">
                <a:latin typeface="Cambria" charset="0"/>
                <a:ea typeface="Cambria" charset="0"/>
                <a:cs typeface="Cambria" charset="0"/>
              </a:rPr>
            </a:br>
            <a:r>
              <a:rPr lang="en-US" sz="2400" b="1" dirty="0">
                <a:latin typeface="Cambria" charset="0"/>
                <a:ea typeface="Cambria" charset="0"/>
                <a:cs typeface="Cambria" charset="0"/>
              </a:rPr>
              <a:t>2000</a:t>
            </a:r>
            <a:endParaRPr lang="en-US" sz="2800" b="1" dirty="0">
              <a:latin typeface="Cambria" charset="0"/>
              <a:ea typeface="Cambria" charset="0"/>
              <a:cs typeface="Cambria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9413" y="6424447"/>
            <a:ext cx="4177553" cy="41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9807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02C2A3-C2FF-211B-8346-99FC15F3281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7A7ED5-9F3A-E9EC-B28A-E9D5FA6ECD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713" y="845390"/>
            <a:ext cx="8856574" cy="516722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00100" y="345949"/>
            <a:ext cx="7543800" cy="512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Cambria" panose="02040503050406030204" pitchFamily="18" charset="0"/>
              </a:rPr>
              <a:t>Indonesia </a:t>
            </a:r>
          </a:p>
          <a:p>
            <a:r>
              <a:rPr lang="en-US" sz="2400" b="1" dirty="0">
                <a:latin typeface="Cambria" panose="02040503050406030204" pitchFamily="18" charset="0"/>
              </a:rPr>
              <a:t>2021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78D80C-3DC6-1A46-8F52-4C047E0DF86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8200" y="6434020"/>
            <a:ext cx="49276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709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02C2A3-C2FF-211B-8346-99FC15F3281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A9E7A3-C4C0-74E3-400D-6D721D79ED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42" y="968677"/>
            <a:ext cx="8760173" cy="508280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00100" y="345949"/>
            <a:ext cx="7543800" cy="512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Cambria" panose="02040503050406030204" pitchFamily="18" charset="0"/>
              </a:rPr>
              <a:t>Saudi Arabia </a:t>
            </a:r>
          </a:p>
          <a:p>
            <a:r>
              <a:rPr lang="en-US" sz="2400" b="1" dirty="0">
                <a:latin typeface="Cambria" panose="02040503050406030204" pitchFamily="18" charset="0"/>
              </a:rPr>
              <a:t>2021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78D80C-3DC6-1A46-8F52-4C047E0DF86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8200" y="6434020"/>
            <a:ext cx="49276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614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42427" y="268933"/>
            <a:ext cx="84451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"/>
                <a:cs typeface="Franklin Gothic Medium"/>
              </a:rPr>
              <a:t>Economic Complexity Index (ECI)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590550" y="1141873"/>
            <a:ext cx="7962900" cy="158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C5F19C5A-173B-EC70-747B-A86E426512A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303" y="1023806"/>
            <a:ext cx="8747393" cy="5105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298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537992C7-3C92-90BE-D4BA-E129A42A2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20" y="765760"/>
            <a:ext cx="8906959" cy="59379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2394B90-2B38-E753-FF2B-59794F14117A}"/>
              </a:ext>
            </a:extLst>
          </p:cNvPr>
          <p:cNvSpPr txBox="1"/>
          <p:nvPr/>
        </p:nvSpPr>
        <p:spPr>
          <a:xfrm>
            <a:off x="18838" y="2286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onstantia" panose="02030602050306030303" pitchFamily="18" charset="0"/>
                <a:ea typeface="Adobe Gothic Std B" pitchFamily="34" charset="-128"/>
              </a:rPr>
              <a:t>Economic Complexity correlates to GDP per capita</a:t>
            </a:r>
          </a:p>
        </p:txBody>
      </p:sp>
    </p:spTree>
    <p:extLst>
      <p:ext uri="{BB962C8B-B14F-4D97-AF65-F5344CB8AC3E}">
        <p14:creationId xmlns:p14="http://schemas.microsoft.com/office/powerpoint/2010/main" val="25548600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537992C7-3C92-90BE-D4BA-E129A42A2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20" y="765760"/>
            <a:ext cx="8906959" cy="593797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812902" y="3734746"/>
            <a:ext cx="621792" cy="341766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" name="Straight Arrow Connector 4"/>
          <p:cNvCxnSpPr>
            <a:cxnSpLocks/>
          </p:cNvCxnSpPr>
          <p:nvPr/>
        </p:nvCxnSpPr>
        <p:spPr>
          <a:xfrm flipV="1">
            <a:off x="6113525" y="2702103"/>
            <a:ext cx="0" cy="1032643"/>
          </a:xfrm>
          <a:prstGeom prst="straightConnector1">
            <a:avLst/>
          </a:prstGeom>
          <a:ln w="57150" cmpd="sng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cxnSpLocks/>
          </p:cNvCxnSpPr>
          <p:nvPr/>
        </p:nvCxnSpPr>
        <p:spPr>
          <a:xfrm>
            <a:off x="5373383" y="2609636"/>
            <a:ext cx="0" cy="497611"/>
          </a:xfrm>
          <a:prstGeom prst="straightConnector1">
            <a:avLst/>
          </a:prstGeom>
          <a:ln w="57150" cmpd="sng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2537761-4BE2-6DED-1654-12F3972C5E36}"/>
              </a:ext>
            </a:extLst>
          </p:cNvPr>
          <p:cNvSpPr txBox="1"/>
          <p:nvPr/>
        </p:nvSpPr>
        <p:spPr>
          <a:xfrm>
            <a:off x="5122090" y="2323102"/>
            <a:ext cx="593629" cy="253916"/>
          </a:xfrm>
          <a:prstGeom prst="rect">
            <a:avLst/>
          </a:prstGeom>
          <a:solidFill>
            <a:srgbClr val="F0F0F0"/>
          </a:solidFill>
        </p:spPr>
        <p:txBody>
          <a:bodyPr wrap="square" rtlCol="0">
            <a:spAutoFit/>
          </a:bodyPr>
          <a:lstStyle/>
          <a:p>
            <a:pPr marL="60325" indent="-60325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57B4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GRC</a:t>
            </a:r>
          </a:p>
        </p:txBody>
      </p:sp>
      <p:sp>
        <p:nvSpPr>
          <p:cNvPr id="6" name="Oval 5"/>
          <p:cNvSpPr/>
          <p:nvPr/>
        </p:nvSpPr>
        <p:spPr>
          <a:xfrm>
            <a:off x="5024491" y="2290485"/>
            <a:ext cx="669036" cy="319151"/>
          </a:xfrm>
          <a:prstGeom prst="ellipse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394B90-2B38-E753-FF2B-59794F14117A}"/>
              </a:ext>
            </a:extLst>
          </p:cNvPr>
          <p:cNvSpPr txBox="1"/>
          <p:nvPr/>
        </p:nvSpPr>
        <p:spPr>
          <a:xfrm>
            <a:off x="18838" y="228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nstantia" panose="02030602050306030303" pitchFamily="18" charset="0"/>
                <a:ea typeface="Adobe Gothic Std B" pitchFamily="34" charset="-128"/>
              </a:rPr>
              <a:t>Economic complexity relative to GDP predicts future growth</a:t>
            </a:r>
          </a:p>
        </p:txBody>
      </p:sp>
    </p:spTree>
    <p:extLst>
      <p:ext uri="{BB962C8B-B14F-4D97-AF65-F5344CB8AC3E}">
        <p14:creationId xmlns:p14="http://schemas.microsoft.com/office/powerpoint/2010/main" val="92753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4E9FDAC4-141B-C1D3-689B-A3FD37848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38" y="196046"/>
            <a:ext cx="8881241" cy="592082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7FEEB3F-EE04-5B40-98FC-911EBE1A1AE2}"/>
              </a:ext>
            </a:extLst>
          </p:cNvPr>
          <p:cNvSpPr/>
          <p:nvPr/>
        </p:nvSpPr>
        <p:spPr>
          <a:xfrm>
            <a:off x="290396" y="6122884"/>
            <a:ext cx="8740178" cy="3617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1CA9F7C-679C-CD4A-BD1B-9E8D72394E3A}"/>
              </a:ext>
            </a:extLst>
          </p:cNvPr>
          <p:cNvSpPr/>
          <p:nvPr/>
        </p:nvSpPr>
        <p:spPr>
          <a:xfrm>
            <a:off x="183764" y="668419"/>
            <a:ext cx="8960236" cy="3617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972009" y="5834984"/>
            <a:ext cx="35970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Franklin Gothic Medium"/>
                <a:cs typeface="Franklin Gothic Medium"/>
              </a:rPr>
              <a:t>How many letters do you have?</a:t>
            </a:r>
          </a:p>
        </p:txBody>
      </p:sp>
      <p:sp>
        <p:nvSpPr>
          <p:cNvPr id="6" name="Oval 5"/>
          <p:cNvSpPr/>
          <p:nvPr/>
        </p:nvSpPr>
        <p:spPr>
          <a:xfrm>
            <a:off x="1161939" y="4618745"/>
            <a:ext cx="2701144" cy="8422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337747" y="713599"/>
            <a:ext cx="2751421" cy="183148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16200000">
            <a:off x="-2461010" y="2080824"/>
            <a:ext cx="5352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ranklin Gothic Medium"/>
                <a:cs typeface="Franklin Gothic Medium"/>
              </a:rPr>
              <a:t>How close are you to other good products?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25413" y="4321637"/>
            <a:ext cx="1846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Few letters</a:t>
            </a:r>
          </a:p>
          <a:p>
            <a:r>
              <a:rPr lang="en-US" dirty="0"/>
              <a:t>Hard to add more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12104" y="622906"/>
            <a:ext cx="18016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More letters</a:t>
            </a:r>
          </a:p>
          <a:p>
            <a:r>
              <a:rPr lang="en-US" dirty="0"/>
              <a:t>Easy to add more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35556" y="4116522"/>
            <a:ext cx="22493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Many letters</a:t>
            </a:r>
          </a:p>
          <a:p>
            <a:r>
              <a:rPr lang="en-US" dirty="0"/>
              <a:t>Hard to add more </a:t>
            </a:r>
          </a:p>
          <a:p>
            <a:r>
              <a:rPr lang="en-US" dirty="0"/>
              <a:t>by just copying others</a:t>
            </a:r>
          </a:p>
        </p:txBody>
      </p:sp>
      <p:sp>
        <p:nvSpPr>
          <p:cNvPr id="15" name="Oval 14"/>
          <p:cNvSpPr/>
          <p:nvPr/>
        </p:nvSpPr>
        <p:spPr>
          <a:xfrm>
            <a:off x="7089168" y="2678874"/>
            <a:ext cx="2024090" cy="183148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16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7" grpId="0"/>
      <p:bldP spid="11" grpId="0"/>
      <p:bldP spid="13" grpId="0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84832" y="0"/>
            <a:ext cx="134592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1100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99721" y="1356720"/>
            <a:ext cx="5851525" cy="4211637"/>
            <a:chOff x="1020" y="852"/>
            <a:chExt cx="3684" cy="2568"/>
          </a:xfrm>
        </p:grpSpPr>
        <p:sp>
          <p:nvSpPr>
            <p:cNvPr id="44046" name="Line 3"/>
            <p:cNvSpPr>
              <a:spLocks noChangeShapeType="1"/>
            </p:cNvSpPr>
            <p:nvPr/>
          </p:nvSpPr>
          <p:spPr bwMode="auto">
            <a:xfrm>
              <a:off x="1020" y="852"/>
              <a:ext cx="0" cy="256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47" name="Line 4"/>
            <p:cNvSpPr>
              <a:spLocks noChangeShapeType="1"/>
            </p:cNvSpPr>
            <p:nvPr/>
          </p:nvSpPr>
          <p:spPr bwMode="auto">
            <a:xfrm flipH="1">
              <a:off x="1020" y="3420"/>
              <a:ext cx="36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035" name="Text Box 5"/>
          <p:cNvSpPr txBox="1">
            <a:spLocks noChangeArrowheads="1"/>
          </p:cNvSpPr>
          <p:nvPr/>
        </p:nvSpPr>
        <p:spPr bwMode="auto">
          <a:xfrm>
            <a:off x="1947332" y="5869687"/>
            <a:ext cx="5903913" cy="369332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en-US" b="1">
                <a:latin typeface="Eurostile"/>
                <a:ea typeface="PMingLiU"/>
                <a:cs typeface="PMingLiU"/>
              </a:rPr>
              <a:t>Current level of complexity</a:t>
            </a:r>
          </a:p>
        </p:txBody>
      </p:sp>
      <p:sp>
        <p:nvSpPr>
          <p:cNvPr id="44036" name="Text Box 6"/>
          <p:cNvSpPr txBox="1">
            <a:spLocks noChangeArrowheads="1"/>
          </p:cNvSpPr>
          <p:nvPr/>
        </p:nvSpPr>
        <p:spPr bwMode="auto">
          <a:xfrm rot="-5400000">
            <a:off x="-1080824" y="3085398"/>
            <a:ext cx="4103687" cy="646331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</p:spPr>
        <p:txBody>
          <a:bodyPr anchor="b">
            <a:spAutoFit/>
          </a:bodyPr>
          <a:lstStyle/>
          <a:p>
            <a:pPr algn="ctr"/>
            <a:r>
              <a:rPr lang="en-US" b="1">
                <a:latin typeface="Eurostile"/>
                <a:ea typeface="PMingLiU"/>
                <a:cs typeface="PMingLiU"/>
              </a:rPr>
              <a:t>Ease to jump to new products: complexity outlook index</a:t>
            </a:r>
          </a:p>
        </p:txBody>
      </p:sp>
      <p:sp>
        <p:nvSpPr>
          <p:cNvPr id="44037" name="Text Box 7"/>
          <p:cNvSpPr txBox="1">
            <a:spLocks noChangeArrowheads="1"/>
          </p:cNvSpPr>
          <p:nvPr/>
        </p:nvSpPr>
        <p:spPr bwMode="auto">
          <a:xfrm>
            <a:off x="2368024" y="5631855"/>
            <a:ext cx="646331" cy="369332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6600"/>
                </a:solidFill>
                <a:latin typeface="Eurostile"/>
                <a:ea typeface="PMingLiU"/>
                <a:cs typeface="PMingLiU"/>
              </a:rPr>
              <a:t>Low</a:t>
            </a:r>
          </a:p>
        </p:txBody>
      </p:sp>
      <p:sp>
        <p:nvSpPr>
          <p:cNvPr id="44038" name="Text Box 8"/>
          <p:cNvSpPr txBox="1">
            <a:spLocks noChangeArrowheads="1"/>
          </p:cNvSpPr>
          <p:nvPr/>
        </p:nvSpPr>
        <p:spPr bwMode="auto">
          <a:xfrm>
            <a:off x="6311375" y="5631855"/>
            <a:ext cx="697627" cy="369332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6600"/>
                </a:solidFill>
                <a:latin typeface="Eurostile"/>
                <a:ea typeface="PMingLiU"/>
                <a:cs typeface="PMingLiU"/>
              </a:rPr>
              <a:t>High</a:t>
            </a:r>
          </a:p>
        </p:txBody>
      </p:sp>
      <p:sp>
        <p:nvSpPr>
          <p:cNvPr id="44039" name="Text Box 9"/>
          <p:cNvSpPr txBox="1">
            <a:spLocks noChangeArrowheads="1"/>
          </p:cNvSpPr>
          <p:nvPr/>
        </p:nvSpPr>
        <p:spPr bwMode="auto">
          <a:xfrm>
            <a:off x="1308944" y="5012730"/>
            <a:ext cx="646331" cy="300082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r">
              <a:lnSpc>
                <a:spcPct val="75000"/>
              </a:lnSpc>
            </a:pPr>
            <a:r>
              <a:rPr lang="en-US" b="1">
                <a:solidFill>
                  <a:srgbClr val="006600"/>
                </a:solidFill>
                <a:latin typeface="Eurostile"/>
                <a:ea typeface="PMingLiU"/>
                <a:cs typeface="PMingLiU"/>
              </a:rPr>
              <a:t>Low</a:t>
            </a:r>
          </a:p>
        </p:txBody>
      </p:sp>
      <p:sp>
        <p:nvSpPr>
          <p:cNvPr id="44040" name="Text Box 10"/>
          <p:cNvSpPr txBox="1">
            <a:spLocks noChangeArrowheads="1"/>
          </p:cNvSpPr>
          <p:nvPr/>
        </p:nvSpPr>
        <p:spPr bwMode="auto">
          <a:xfrm>
            <a:off x="1257647" y="1564679"/>
            <a:ext cx="697627" cy="300082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r">
              <a:lnSpc>
                <a:spcPct val="75000"/>
              </a:lnSpc>
            </a:pPr>
            <a:r>
              <a:rPr lang="en-US" b="1">
                <a:solidFill>
                  <a:srgbClr val="006600"/>
                </a:solidFill>
                <a:latin typeface="Eurostile"/>
                <a:ea typeface="PMingLiU"/>
                <a:cs typeface="PMingLiU"/>
              </a:rPr>
              <a:t>High</a:t>
            </a:r>
          </a:p>
        </p:txBody>
      </p:sp>
      <p:sp>
        <p:nvSpPr>
          <p:cNvPr id="153611" name="Rectangle 11"/>
          <p:cNvSpPr>
            <a:spLocks noChangeArrowheads="1"/>
          </p:cNvSpPr>
          <p:nvPr/>
        </p:nvSpPr>
        <p:spPr bwMode="auto">
          <a:xfrm>
            <a:off x="2115607" y="3462539"/>
            <a:ext cx="3124200" cy="2029619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 lim="800000"/>
            <a:headEnd type="none" w="sm" len="sm"/>
            <a:tailEnd type="none" w="sm" len="sm"/>
          </a:ln>
        </p:spPr>
        <p:txBody>
          <a:bodyPr anchor="ctr"/>
          <a:lstStyle/>
          <a:p>
            <a:pPr algn="ctr"/>
            <a:r>
              <a:rPr lang="en-US" b="1" u="sng">
                <a:solidFill>
                  <a:schemeClr val="accent2"/>
                </a:solidFill>
                <a:latin typeface="Eurostile"/>
                <a:ea typeface="PMingLiU"/>
                <a:cs typeface="PMingLiU"/>
              </a:rPr>
              <a:t>Bridge over troubled waters</a:t>
            </a:r>
          </a:p>
          <a:p>
            <a:pPr algn="ctr"/>
            <a:endParaRPr lang="en-US" sz="1050" b="1">
              <a:latin typeface="Eurostile"/>
              <a:ea typeface="PMingLiU"/>
              <a:cs typeface="PMingLiU"/>
            </a:endParaRPr>
          </a:p>
          <a:p>
            <a:pPr algn="ctr"/>
            <a:r>
              <a:rPr lang="en-US" b="1">
                <a:latin typeface="Eurostile"/>
                <a:ea typeface="PMingLiU"/>
                <a:cs typeface="PMingLiU"/>
              </a:rPr>
              <a:t>Strategic bets</a:t>
            </a:r>
          </a:p>
          <a:p>
            <a:pPr algn="ctr"/>
            <a:r>
              <a:rPr lang="en-US" sz="1600">
                <a:latin typeface="Eurostile"/>
                <a:ea typeface="PMingLiU"/>
                <a:cs typeface="PMingLiU"/>
              </a:rPr>
              <a:t>Little space to improve quality and few nearby trees</a:t>
            </a:r>
          </a:p>
        </p:txBody>
      </p:sp>
      <p:sp>
        <p:nvSpPr>
          <p:cNvPr id="153612" name="Rectangle 12"/>
          <p:cNvSpPr>
            <a:spLocks noChangeArrowheads="1"/>
          </p:cNvSpPr>
          <p:nvPr/>
        </p:nvSpPr>
        <p:spPr bwMode="auto">
          <a:xfrm>
            <a:off x="2117194" y="1213845"/>
            <a:ext cx="3124200" cy="2201863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 lim="800000"/>
            <a:headEnd type="none" w="sm" len="sm"/>
            <a:tailEnd type="none" w="sm" len="sm"/>
          </a:ln>
        </p:spPr>
        <p:txBody>
          <a:bodyPr anchor="ctr"/>
          <a:lstStyle/>
          <a:p>
            <a:pPr algn="ctr"/>
            <a:r>
              <a:rPr lang="en-US" b="1" u="sng">
                <a:solidFill>
                  <a:schemeClr val="accent2"/>
                </a:solidFill>
                <a:latin typeface="Eurostile"/>
                <a:ea typeface="PMingLiU"/>
                <a:cs typeface="PMingLiU"/>
              </a:rPr>
              <a:t>Stairway to heaven</a:t>
            </a:r>
            <a:r>
              <a:rPr lang="en-US" b="1">
                <a:latin typeface="Eurostile"/>
                <a:ea typeface="PMingLiU"/>
                <a:cs typeface="PMingLiU"/>
              </a:rPr>
              <a:t> </a:t>
            </a:r>
          </a:p>
          <a:p>
            <a:pPr algn="ctr"/>
            <a:endParaRPr lang="en-US" b="1">
              <a:latin typeface="Eurostile"/>
              <a:ea typeface="PMingLiU"/>
              <a:cs typeface="PMingLiU"/>
            </a:endParaRPr>
          </a:p>
          <a:p>
            <a:pPr algn="ctr"/>
            <a:r>
              <a:rPr lang="en-US" b="1">
                <a:latin typeface="Eurostile"/>
                <a:ea typeface="PMingLiU"/>
                <a:cs typeface="PMingLiU"/>
              </a:rPr>
              <a:t>Parsimonious industrial policy</a:t>
            </a:r>
          </a:p>
          <a:p>
            <a:pPr algn="ctr"/>
            <a:r>
              <a:rPr lang="en-US" sz="1600">
                <a:latin typeface="Eurostile"/>
                <a:ea typeface="PMingLiU"/>
                <a:cs typeface="PMingLiU"/>
              </a:rPr>
              <a:t>Help jump short distances to other products</a:t>
            </a:r>
          </a:p>
        </p:txBody>
      </p:sp>
      <p:sp>
        <p:nvSpPr>
          <p:cNvPr id="153613" name="Rectangle 13"/>
          <p:cNvSpPr>
            <a:spLocks noChangeArrowheads="1"/>
          </p:cNvSpPr>
          <p:nvPr/>
        </p:nvSpPr>
        <p:spPr bwMode="auto">
          <a:xfrm>
            <a:off x="5122332" y="1213845"/>
            <a:ext cx="3124200" cy="2201863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 lim="800000"/>
            <a:headEnd type="none" w="sm" len="sm"/>
            <a:tailEnd type="none" w="sm" len="sm"/>
          </a:ln>
        </p:spPr>
        <p:txBody>
          <a:bodyPr anchor="ctr"/>
          <a:lstStyle/>
          <a:p>
            <a:pPr algn="ctr"/>
            <a:r>
              <a:rPr lang="en-US" b="1" u="sng">
                <a:solidFill>
                  <a:schemeClr val="accent2"/>
                </a:solidFill>
                <a:latin typeface="Eurostile"/>
                <a:ea typeface="PMingLiU"/>
                <a:cs typeface="PMingLiU"/>
              </a:rPr>
              <a:t>Let it be</a:t>
            </a:r>
          </a:p>
          <a:p>
            <a:pPr algn="ctr"/>
            <a:endParaRPr lang="en-US" b="1" u="sng">
              <a:solidFill>
                <a:schemeClr val="accent2"/>
              </a:solidFill>
              <a:latin typeface="Eurostile"/>
              <a:ea typeface="PMingLiU"/>
              <a:cs typeface="PMingLiU"/>
            </a:endParaRPr>
          </a:p>
          <a:p>
            <a:pPr algn="ctr"/>
            <a:r>
              <a:rPr lang="en-US" b="1">
                <a:latin typeface="Eurostile"/>
                <a:ea typeface="PMingLiU"/>
                <a:cs typeface="PMingLiU"/>
              </a:rPr>
              <a:t>It ain’t broke</a:t>
            </a:r>
          </a:p>
          <a:p>
            <a:pPr algn="ctr"/>
            <a:r>
              <a:rPr lang="en-US" sz="1600">
                <a:latin typeface="Eurostile"/>
                <a:ea typeface="PMingLiU"/>
                <a:cs typeface="PMingLiU"/>
              </a:rPr>
              <a:t>Ample space to move</a:t>
            </a:r>
          </a:p>
          <a:p>
            <a:pPr algn="ctr"/>
            <a:r>
              <a:rPr lang="en-US" sz="1600">
                <a:latin typeface="Eurostile"/>
                <a:ea typeface="PMingLiU"/>
                <a:cs typeface="PMingLiU"/>
              </a:rPr>
              <a:t> in all directions</a:t>
            </a:r>
          </a:p>
          <a:p>
            <a:pPr algn="ctr"/>
            <a:endParaRPr lang="en-US">
              <a:solidFill>
                <a:srgbClr val="FF3300"/>
              </a:solidFill>
              <a:latin typeface="Eurostile"/>
              <a:ea typeface="PMingLiU"/>
              <a:cs typeface="PMingLiU"/>
            </a:endParaRPr>
          </a:p>
        </p:txBody>
      </p:sp>
      <p:sp>
        <p:nvSpPr>
          <p:cNvPr id="153614" name="Rectangle 14"/>
          <p:cNvSpPr>
            <a:spLocks noChangeArrowheads="1"/>
          </p:cNvSpPr>
          <p:nvPr/>
        </p:nvSpPr>
        <p:spPr bwMode="auto">
          <a:xfrm>
            <a:off x="5095344" y="3290295"/>
            <a:ext cx="3124200" cy="2201863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 lim="800000"/>
            <a:headEnd type="none" w="sm" len="sm"/>
            <a:tailEnd type="none" w="sm" len="sm"/>
          </a:ln>
        </p:spPr>
        <p:txBody>
          <a:bodyPr anchor="ctr"/>
          <a:lstStyle/>
          <a:p>
            <a:pPr algn="ctr"/>
            <a:r>
              <a:rPr lang="en-US" b="1" u="sng">
                <a:solidFill>
                  <a:schemeClr val="accent2"/>
                </a:solidFill>
                <a:latin typeface="Eurostile"/>
                <a:ea typeface="PMingLiU"/>
                <a:cs typeface="PMingLiU"/>
              </a:rPr>
              <a:t>Hey Jude: make it better</a:t>
            </a:r>
          </a:p>
          <a:p>
            <a:pPr algn="ctr"/>
            <a:r>
              <a:rPr lang="en-US" b="1">
                <a:latin typeface="Eurostile"/>
                <a:ea typeface="PMingLiU"/>
                <a:cs typeface="PMingLiU"/>
              </a:rPr>
              <a:t> </a:t>
            </a:r>
          </a:p>
          <a:p>
            <a:pPr algn="ctr"/>
            <a:r>
              <a:rPr lang="en-US" b="1">
                <a:latin typeface="Eurostile"/>
                <a:ea typeface="PMingLiU"/>
                <a:cs typeface="PMingLiU"/>
              </a:rPr>
              <a:t>Competitiveness policy</a:t>
            </a:r>
          </a:p>
          <a:p>
            <a:pPr algn="ctr"/>
            <a:r>
              <a:rPr lang="en-US" sz="1600">
                <a:latin typeface="Eurostile"/>
                <a:ea typeface="PMingLiU"/>
                <a:cs typeface="PMingLiU"/>
              </a:rPr>
              <a:t>Improve the conditions of the sectors that already exist</a:t>
            </a:r>
          </a:p>
        </p:txBody>
      </p:sp>
      <p:sp>
        <p:nvSpPr>
          <p:cNvPr id="44045" name="Rectangle 15"/>
          <p:cNvSpPr>
            <a:spLocks noGrp="1" noChangeArrowheads="1"/>
          </p:cNvSpPr>
          <p:nvPr>
            <p:ph type="title"/>
          </p:nvPr>
        </p:nvSpPr>
        <p:spPr>
          <a:xfrm>
            <a:off x="1105786" y="248097"/>
            <a:ext cx="7391400" cy="609600"/>
          </a:xfrm>
        </p:spPr>
        <p:txBody>
          <a:bodyPr>
            <a:normAutofit/>
          </a:bodyPr>
          <a:lstStyle/>
          <a:p>
            <a:pPr eaLnBrk="1" hangingPunct="1"/>
            <a:r>
              <a:rPr lang="en-AU" sz="2400" b="1">
                <a:latin typeface="Cambria" panose="02040503050406030204" pitchFamily="18" charset="0"/>
              </a:rPr>
              <a:t>The strategic setting</a:t>
            </a:r>
          </a:p>
        </p:txBody>
      </p:sp>
    </p:spTree>
    <p:extLst>
      <p:ext uri="{BB962C8B-B14F-4D97-AF65-F5344CB8AC3E}">
        <p14:creationId xmlns:p14="http://schemas.microsoft.com/office/powerpoint/2010/main" val="3502556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11" grpId="0" animBg="1"/>
      <p:bldP spid="153612" grpId="0" animBg="1"/>
      <p:bldP spid="153613" grpId="0" animBg="1"/>
      <p:bldP spid="15361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63798" y="189459"/>
            <a:ext cx="8568314" cy="622911"/>
          </a:xfrm>
        </p:spPr>
        <p:txBody>
          <a:bodyPr>
            <a:noAutofit/>
          </a:bodyPr>
          <a:lstStyle/>
          <a:p>
            <a:r>
              <a:rPr lang="en-US" sz="2400" b="1">
                <a:latin typeface="Cambria" panose="02040503050406030204" pitchFamily="18" charset="0"/>
              </a:rPr>
              <a:t>The Strategic Setting: intensive vs. extensive (2015)</a:t>
            </a: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1072246" y="4745984"/>
            <a:ext cx="3124200" cy="1183805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 type="none" w="sm" len="sm"/>
            <a:tailEnd type="none" w="sm" len="sm"/>
          </a:ln>
        </p:spPr>
        <p:txBody>
          <a:bodyPr anchor="ctr"/>
          <a:lstStyle/>
          <a:p>
            <a:pPr algn="ctr"/>
            <a:r>
              <a:rPr lang="en-US" sz="1600" b="1" u="sng">
                <a:solidFill>
                  <a:schemeClr val="accent2"/>
                </a:solidFill>
                <a:latin typeface="Eurostile"/>
                <a:ea typeface="PMingLiU"/>
                <a:cs typeface="PMingLiU"/>
              </a:rPr>
              <a:t>Bridge over troubled waters</a:t>
            </a:r>
            <a:endParaRPr lang="en-US" sz="1600" b="1">
              <a:latin typeface="Eurostile"/>
              <a:ea typeface="PMingLiU"/>
              <a:cs typeface="PMingLiU"/>
            </a:endParaRPr>
          </a:p>
          <a:p>
            <a:pPr algn="ctr"/>
            <a:r>
              <a:rPr lang="en-US" sz="1600" b="1">
                <a:latin typeface="Eurostile"/>
                <a:ea typeface="PMingLiU"/>
                <a:cs typeface="PMingLiU"/>
              </a:rPr>
              <a:t>Strategic bets</a:t>
            </a:r>
          </a:p>
          <a:p>
            <a:pPr algn="ctr"/>
            <a:r>
              <a:rPr lang="en-US" sz="1400">
                <a:latin typeface="Eurostile"/>
                <a:ea typeface="PMingLiU"/>
                <a:cs typeface="PMingLiU"/>
              </a:rPr>
              <a:t>Little space to improve quality and few nearby trees</a:t>
            </a: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975388" y="1020151"/>
            <a:ext cx="3221058" cy="1274973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 type="none" w="sm" len="sm"/>
            <a:tailEnd type="none" w="sm" len="sm"/>
          </a:ln>
        </p:spPr>
        <p:txBody>
          <a:bodyPr anchor="ctr"/>
          <a:lstStyle/>
          <a:p>
            <a:pPr algn="ctr"/>
            <a:r>
              <a:rPr lang="en-US" sz="1600" b="1" u="sng">
                <a:solidFill>
                  <a:schemeClr val="accent2"/>
                </a:solidFill>
                <a:latin typeface="Eurostile"/>
                <a:ea typeface="PMingLiU"/>
                <a:cs typeface="PMingLiU"/>
              </a:rPr>
              <a:t>Stairway to heaven</a:t>
            </a:r>
            <a:r>
              <a:rPr lang="en-US" sz="1600" b="1">
                <a:latin typeface="Eurostile"/>
                <a:ea typeface="PMingLiU"/>
                <a:cs typeface="PMingLiU"/>
              </a:rPr>
              <a:t> </a:t>
            </a:r>
          </a:p>
          <a:p>
            <a:pPr algn="ctr"/>
            <a:r>
              <a:rPr lang="en-US" sz="1600" b="1">
                <a:latin typeface="Eurostile"/>
                <a:ea typeface="PMingLiU"/>
                <a:cs typeface="PMingLiU"/>
              </a:rPr>
              <a:t>Parsimonious industrial policy</a:t>
            </a:r>
          </a:p>
          <a:p>
            <a:pPr algn="ctr"/>
            <a:r>
              <a:rPr lang="en-US" sz="1400">
                <a:latin typeface="Eurostile"/>
                <a:ea typeface="PMingLiU"/>
                <a:cs typeface="PMingLiU"/>
              </a:rPr>
              <a:t>Help jump short distances to other products</a:t>
            </a:r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6040832" y="1056014"/>
            <a:ext cx="2526030" cy="1474375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 type="none" w="sm" len="sm"/>
            <a:tailEnd type="none" w="sm" len="sm"/>
          </a:ln>
        </p:spPr>
        <p:txBody>
          <a:bodyPr anchor="ctr"/>
          <a:lstStyle/>
          <a:p>
            <a:pPr algn="ctr"/>
            <a:r>
              <a:rPr lang="en-US" sz="1600" b="1" u="sng">
                <a:solidFill>
                  <a:schemeClr val="accent2"/>
                </a:solidFill>
                <a:latin typeface="Eurostile"/>
                <a:ea typeface="PMingLiU"/>
                <a:cs typeface="PMingLiU"/>
              </a:rPr>
              <a:t>Let it be</a:t>
            </a:r>
          </a:p>
          <a:p>
            <a:pPr algn="ctr"/>
            <a:r>
              <a:rPr lang="en-US" sz="1600" b="1">
                <a:latin typeface="Eurostile"/>
                <a:ea typeface="PMingLiU"/>
                <a:cs typeface="PMingLiU"/>
              </a:rPr>
              <a:t>It </a:t>
            </a:r>
            <a:r>
              <a:rPr lang="en-US" sz="1600" b="1" err="1">
                <a:latin typeface="Eurostile"/>
                <a:ea typeface="PMingLiU"/>
                <a:cs typeface="PMingLiU"/>
              </a:rPr>
              <a:t>ain’t</a:t>
            </a:r>
            <a:r>
              <a:rPr lang="en-US" sz="1600" b="1">
                <a:latin typeface="Eurostile"/>
                <a:ea typeface="PMingLiU"/>
                <a:cs typeface="PMingLiU"/>
              </a:rPr>
              <a:t> broke</a:t>
            </a:r>
          </a:p>
          <a:p>
            <a:pPr algn="ctr"/>
            <a:r>
              <a:rPr lang="en-US" sz="1400">
                <a:latin typeface="Eurostile"/>
                <a:ea typeface="PMingLiU"/>
                <a:cs typeface="PMingLiU"/>
              </a:rPr>
              <a:t>Ample space to move</a:t>
            </a:r>
          </a:p>
          <a:p>
            <a:pPr algn="ctr"/>
            <a:r>
              <a:rPr lang="en-US" sz="1400">
                <a:latin typeface="Eurostile"/>
                <a:ea typeface="PMingLiU"/>
                <a:cs typeface="PMingLiU"/>
              </a:rPr>
              <a:t> in all directions</a:t>
            </a:r>
          </a:p>
          <a:p>
            <a:pPr algn="ctr"/>
            <a:endParaRPr lang="en-US" sz="1600">
              <a:solidFill>
                <a:srgbClr val="FF3300"/>
              </a:solidFill>
              <a:latin typeface="Eurostile"/>
              <a:ea typeface="PMingLiU"/>
              <a:cs typeface="PMingLiU"/>
            </a:endParaRP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5770867" y="4692175"/>
            <a:ext cx="2733649" cy="1237615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 type="none" w="sm" len="sm"/>
            <a:tailEnd type="none" w="sm" len="sm"/>
          </a:ln>
        </p:spPr>
        <p:txBody>
          <a:bodyPr anchor="ctr"/>
          <a:lstStyle/>
          <a:p>
            <a:pPr algn="ctr"/>
            <a:r>
              <a:rPr lang="en-US" sz="1600" b="1" u="sng">
                <a:solidFill>
                  <a:schemeClr val="accent2"/>
                </a:solidFill>
                <a:latin typeface="Eurostile"/>
                <a:ea typeface="PMingLiU"/>
                <a:cs typeface="PMingLiU"/>
              </a:rPr>
              <a:t>Hey Jude: make it better</a:t>
            </a:r>
            <a:endParaRPr lang="en-US" sz="1600" b="1">
              <a:latin typeface="Eurostile"/>
              <a:ea typeface="PMingLiU"/>
              <a:cs typeface="PMingLiU"/>
            </a:endParaRPr>
          </a:p>
          <a:p>
            <a:pPr algn="ctr"/>
            <a:r>
              <a:rPr lang="en-US" sz="1600" b="1">
                <a:latin typeface="Eurostile"/>
                <a:ea typeface="PMingLiU"/>
                <a:cs typeface="PMingLiU"/>
              </a:rPr>
              <a:t>Competitiveness policy</a:t>
            </a:r>
          </a:p>
          <a:p>
            <a:pPr algn="ctr"/>
            <a:r>
              <a:rPr lang="en-US" sz="1400">
                <a:latin typeface="Eurostile"/>
                <a:ea typeface="PMingLiU"/>
                <a:cs typeface="PMingLiU"/>
              </a:rPr>
              <a:t>Improve the conditions of the sectors that already exist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4DAE2F-FD9B-2448-BCDA-C89BCBDD1FAA}"/>
              </a:ext>
            </a:extLst>
          </p:cNvPr>
          <p:cNvSpPr txBox="1"/>
          <p:nvPr/>
        </p:nvSpPr>
        <p:spPr>
          <a:xfrm>
            <a:off x="4248913" y="4406470"/>
            <a:ext cx="56001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8738" indent="-58738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275E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ETH</a:t>
            </a:r>
          </a:p>
        </p:txBody>
      </p:sp>
      <p:sp>
        <p:nvSpPr>
          <p:cNvPr id="13" name="Oval 12"/>
          <p:cNvSpPr/>
          <p:nvPr/>
        </p:nvSpPr>
        <p:spPr>
          <a:xfrm>
            <a:off x="4220359" y="4428543"/>
            <a:ext cx="617123" cy="2636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 </a:t>
            </a:r>
          </a:p>
        </p:txBody>
      </p:sp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828B9CA7-2B48-3B91-D7F8-DD433EA6DE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1577" y="928210"/>
            <a:ext cx="8894685" cy="592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91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C481CE7-C779-1346-A9B0-C30F7314ED78}"/>
              </a:ext>
            </a:extLst>
          </p:cNvPr>
          <p:cNvSpPr txBox="1"/>
          <p:nvPr/>
        </p:nvSpPr>
        <p:spPr>
          <a:xfrm>
            <a:off x="3886200" y="6468672"/>
            <a:ext cx="4916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Source: Atlas of Economic Complexity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22476" y="816863"/>
            <a:ext cx="3570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Projected Annual Growth to 2031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0BB347-A23F-F506-5976-F2BCEF4A2BC5}"/>
              </a:ext>
            </a:extLst>
          </p:cNvPr>
          <p:cNvSpPr txBox="1"/>
          <p:nvPr/>
        </p:nvSpPr>
        <p:spPr>
          <a:xfrm>
            <a:off x="318417" y="239972"/>
            <a:ext cx="8445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"/>
                <a:cs typeface="Franklin Gothic Medium"/>
              </a:rPr>
              <a:t>Economic Complexity Growth Projections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47B280-1F6D-70A1-B83F-F96594063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301800"/>
            <a:ext cx="9082011" cy="45339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EAD28D-39F4-F902-651C-916C55C5299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299" y="5868129"/>
            <a:ext cx="7379413" cy="60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3070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rcela_and_ricardo_slides_final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0559" y="-563526"/>
            <a:ext cx="10505808" cy="787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1690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8488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24488"/>
            <a:ext cx="8229600" cy="1143000"/>
          </a:xfrm>
        </p:spPr>
        <p:txBody>
          <a:bodyPr>
            <a:noAutofit/>
          </a:bodyPr>
          <a:lstStyle/>
          <a:p>
            <a:pPr algn="l">
              <a:lnSpc>
                <a:spcPts val="9000"/>
              </a:lnSpc>
            </a:pPr>
            <a:r>
              <a:rPr lang="en-US" sz="8000">
                <a:solidFill>
                  <a:schemeClr val="bg1"/>
                </a:solidFill>
                <a:latin typeface="Constantia" panose="02030602050306030303" pitchFamily="18" charset="0"/>
                <a:ea typeface="Adobe Gothic Std B" pitchFamily="34" charset="-128"/>
                <a:cs typeface="Franklin Gothic Medium"/>
              </a:rPr>
              <a:t>How are new letters accumulated?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596900" y="5105400"/>
            <a:ext cx="5765800" cy="1588"/>
          </a:xfrm>
          <a:prstGeom prst="line">
            <a:avLst/>
          </a:prstGeom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74322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rcela_and_ricardo_slides_final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89"/>
            <a:ext cx="9144000" cy="685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998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4C998E-33F7-8B48-8A9B-F28B2094988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90" y="1030936"/>
            <a:ext cx="7347209" cy="555675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7CE438E-E9B3-A144-A298-FCF83B1A5655}"/>
              </a:ext>
            </a:extLst>
          </p:cNvPr>
          <p:cNvSpPr txBox="1">
            <a:spLocks/>
          </p:cNvSpPr>
          <p:nvPr/>
        </p:nvSpPr>
        <p:spPr>
          <a:xfrm>
            <a:off x="628650" y="270305"/>
            <a:ext cx="7886700" cy="4982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Constantia" panose="02030602050306030303" pitchFamily="18" charset="0"/>
              </a:rPr>
              <a:t>The Product Space</a:t>
            </a:r>
          </a:p>
        </p:txBody>
      </p:sp>
      <p:pic>
        <p:nvPicPr>
          <p:cNvPr id="6" name="Picture 5" descr="communities_vertical.pdf">
            <a:extLst>
              <a:ext uri="{FF2B5EF4-FFF2-40B4-BE49-F238E27FC236}">
                <a16:creationId xmlns:a16="http://schemas.microsoft.com/office/drawing/2014/main" id="{CFA141A2-39A4-574F-9E88-EF8F69425D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2618" y="270305"/>
            <a:ext cx="1281382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0833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39421"/>
          </a:xfrm>
        </p:spPr>
        <p:txBody>
          <a:bodyPr>
            <a:normAutofit/>
          </a:bodyPr>
          <a:lstStyle/>
          <a:p>
            <a:r>
              <a:rPr lang="en-US" sz="3200" b="1">
                <a:latin typeface="Constantia" panose="02030602050306030303" pitchFamily="18" charset="0"/>
                <a:cs typeface="Franklin Gothic Medium"/>
              </a:rPr>
              <a:t>Product Complexity &amp; Connectedness</a:t>
            </a:r>
          </a:p>
        </p:txBody>
      </p:sp>
      <p:pic>
        <p:nvPicPr>
          <p:cNvPr id="5969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0400" y="1447800"/>
            <a:ext cx="2057400" cy="4353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1219200"/>
            <a:ext cx="5562600" cy="5529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448187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297" y="238648"/>
            <a:ext cx="8229600" cy="554222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latin typeface="Cambria" panose="02040503050406030204" pitchFamily="18" charset="0"/>
              </a:rPr>
              <a:t>Useful measures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913" y="1347107"/>
            <a:ext cx="8686801" cy="3787902"/>
          </a:xfrm>
        </p:spPr>
        <p:txBody>
          <a:bodyPr>
            <a:normAutofit fontScale="62500" lnSpcReduction="20000"/>
          </a:bodyPr>
          <a:lstStyle/>
          <a:p>
            <a:pPr indent="-223838">
              <a:lnSpc>
                <a:spcPct val="120000"/>
              </a:lnSpc>
            </a:pPr>
            <a:r>
              <a:rPr lang="en-US" b="1" dirty="0">
                <a:latin typeface="Cambria" panose="02040503050406030204" pitchFamily="18" charset="0"/>
              </a:rPr>
              <a:t>Distance: </a:t>
            </a:r>
            <a:r>
              <a:rPr lang="en-US" dirty="0">
                <a:latin typeface="Cambria" panose="02040503050406030204" pitchFamily="18" charset="0"/>
              </a:rPr>
              <a:t>How far is a certain industry from your current revealed capabilities?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latin typeface="Cambria" panose="02040503050406030204" pitchFamily="18" charset="0"/>
              </a:rPr>
              <a:t>A measure of risk or how difficult it will be to develop it</a:t>
            </a:r>
          </a:p>
          <a:p>
            <a:pPr lvl="1">
              <a:lnSpc>
                <a:spcPct val="120000"/>
              </a:lnSpc>
            </a:pPr>
            <a:endParaRPr lang="en-US" dirty="0">
              <a:latin typeface="Cambria" panose="02040503050406030204" pitchFamily="18" charset="0"/>
            </a:endParaRPr>
          </a:p>
          <a:p>
            <a:pPr indent="-223838">
              <a:lnSpc>
                <a:spcPct val="120000"/>
              </a:lnSpc>
            </a:pPr>
            <a:r>
              <a:rPr lang="en-US" b="1" dirty="0">
                <a:latin typeface="Cambria" panose="02040503050406030204" pitchFamily="18" charset="0"/>
              </a:rPr>
              <a:t>Complexity:</a:t>
            </a:r>
            <a:r>
              <a:rPr lang="en-US" dirty="0">
                <a:latin typeface="Cambria" panose="02040503050406030204" pitchFamily="18" charset="0"/>
              </a:rPr>
              <a:t> How complex is the industry?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latin typeface="Cambria" panose="02040503050406030204" pitchFamily="18" charset="0"/>
              </a:rPr>
              <a:t>A measure of how profitable, or how high are the wages it would be able to pay</a:t>
            </a:r>
          </a:p>
          <a:p>
            <a:pPr lvl="1">
              <a:lnSpc>
                <a:spcPct val="120000"/>
              </a:lnSpc>
            </a:pPr>
            <a:endParaRPr lang="en-US" dirty="0">
              <a:latin typeface="Cambria" panose="02040503050406030204" pitchFamily="18" charset="0"/>
            </a:endParaRPr>
          </a:p>
          <a:p>
            <a:pPr indent="-223838">
              <a:lnSpc>
                <a:spcPct val="120000"/>
              </a:lnSpc>
            </a:pPr>
            <a:r>
              <a:rPr lang="en-US" b="1" dirty="0">
                <a:latin typeface="Cambria" panose="02040503050406030204" pitchFamily="18" charset="0"/>
              </a:rPr>
              <a:t>Opportunity Gain:</a:t>
            </a:r>
            <a:r>
              <a:rPr lang="en-US" dirty="0">
                <a:latin typeface="Cambria" panose="02040503050406030204" pitchFamily="18" charset="0"/>
              </a:rPr>
              <a:t> How strategic is that industry?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latin typeface="Cambria" panose="02040503050406030204" pitchFamily="18" charset="0"/>
              </a:rPr>
              <a:t>How connected is the industry? How would conquering it make future diversification easier?</a:t>
            </a:r>
          </a:p>
          <a:p>
            <a:pPr lvl="1">
              <a:lnSpc>
                <a:spcPct val="120000"/>
              </a:lnSpc>
            </a:pPr>
            <a:endParaRPr lang="en-US" dirty="0">
              <a:latin typeface="Cambria" panose="02040503050406030204" pitchFamily="18" charset="0"/>
            </a:endParaRPr>
          </a:p>
          <a:p>
            <a:pPr indent="-223838">
              <a:lnSpc>
                <a:spcPct val="120000"/>
              </a:lnSpc>
            </a:pPr>
            <a:r>
              <a:rPr lang="en-US" dirty="0">
                <a:latin typeface="Cambria" panose="02040503050406030204" pitchFamily="18" charset="0"/>
              </a:rPr>
              <a:t>The efficient frontier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latin typeface="Cambria" panose="02040503050406030204" pitchFamily="18" charset="0"/>
              </a:rPr>
              <a:t>How to balance these criteria?</a:t>
            </a:r>
          </a:p>
        </p:txBody>
      </p:sp>
    </p:spTree>
    <p:extLst>
      <p:ext uri="{BB962C8B-B14F-4D97-AF65-F5344CB8AC3E}">
        <p14:creationId xmlns:p14="http://schemas.microsoft.com/office/powerpoint/2010/main" val="191349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29697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Cambria" charset="0"/>
                <a:ea typeface="Cambria" charset="0"/>
                <a:cs typeface="Cambria" charset="0"/>
              </a:rPr>
              <a:t>Summing 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81637"/>
            <a:ext cx="8686801" cy="5651175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1800" dirty="0">
                <a:latin typeface="Constantia" panose="02030602050306030303" pitchFamily="18" charset="0"/>
              </a:rPr>
              <a:t>Economic development results from the adoption of technology</a:t>
            </a:r>
          </a:p>
          <a:p>
            <a:r>
              <a:rPr lang="en-US" sz="1800" dirty="0">
                <a:latin typeface="Constantia" panose="02030602050306030303" pitchFamily="18" charset="0"/>
              </a:rPr>
              <a:t>Technology is tools, codes, and knowhow</a:t>
            </a:r>
          </a:p>
          <a:p>
            <a:r>
              <a:rPr lang="en-US" sz="1800" dirty="0">
                <a:latin typeface="Constantia" panose="02030602050306030303" pitchFamily="18" charset="0"/>
              </a:rPr>
              <a:t>Of these, knowhow is the hardest to move</a:t>
            </a:r>
          </a:p>
          <a:p>
            <a:pPr lvl="1"/>
            <a:r>
              <a:rPr lang="en-US" sz="1600" dirty="0">
                <a:latin typeface="Constantia" panose="02030602050306030303" pitchFamily="18" charset="0"/>
              </a:rPr>
              <a:t>It exists in teams of brains </a:t>
            </a:r>
          </a:p>
          <a:p>
            <a:r>
              <a:rPr lang="en-US" sz="1800" dirty="0">
                <a:latin typeface="Constantia" panose="02030602050306030303" pitchFamily="18" charset="0"/>
              </a:rPr>
              <a:t>Knowhow plays a rather crucial role in production and technology adoption</a:t>
            </a:r>
          </a:p>
          <a:p>
            <a:r>
              <a:rPr lang="en-US" sz="1800" dirty="0">
                <a:latin typeface="Constantia" panose="02030602050306030303" pitchFamily="18" charset="0"/>
              </a:rPr>
              <a:t>Societies accumulate knowhow by putting different bits in different heads</a:t>
            </a:r>
          </a:p>
          <a:p>
            <a:pPr lvl="1"/>
            <a:r>
              <a:rPr lang="en-US" sz="1800" dirty="0">
                <a:latin typeface="Constantia" panose="02030602050306030303" pitchFamily="18" charset="0"/>
              </a:rPr>
              <a:t>Societies know more when individuals know different</a:t>
            </a:r>
          </a:p>
          <a:p>
            <a:r>
              <a:rPr lang="en-US" sz="1800" dirty="0">
                <a:latin typeface="Constantia" panose="02030602050306030303" pitchFamily="18" charset="0"/>
              </a:rPr>
              <a:t>Implementing technology faces chicken and egg problems</a:t>
            </a:r>
          </a:p>
          <a:p>
            <a:r>
              <a:rPr lang="mr-IN" sz="1800" dirty="0">
                <a:latin typeface="Constantia" panose="02030602050306030303" pitchFamily="18" charset="0"/>
              </a:rPr>
              <a:t>…</a:t>
            </a:r>
            <a:r>
              <a:rPr lang="en-US" sz="1800" dirty="0">
                <a:latin typeface="Constantia" panose="02030602050306030303" pitchFamily="18" charset="0"/>
              </a:rPr>
              <a:t>which cause change to be parsimonious</a:t>
            </a:r>
          </a:p>
          <a:p>
            <a:pPr lvl="1"/>
            <a:r>
              <a:rPr lang="en-US" sz="1800" dirty="0">
                <a:latin typeface="Constantia" panose="02030602050306030303" pitchFamily="18" charset="0"/>
              </a:rPr>
              <a:t>From BEAR to ZEBRA</a:t>
            </a:r>
          </a:p>
          <a:p>
            <a:r>
              <a:rPr lang="en-US" sz="1800" dirty="0">
                <a:latin typeface="Constantia" panose="02030602050306030303" pitchFamily="18" charset="0"/>
              </a:rPr>
              <a:t>New knowhow enters through a process of infection</a:t>
            </a:r>
          </a:p>
          <a:p>
            <a:pPr lvl="1"/>
            <a:r>
              <a:rPr lang="en-US" sz="1800" dirty="0">
                <a:latin typeface="Constantia" panose="02030602050306030303" pitchFamily="18" charset="0"/>
              </a:rPr>
              <a:t>(International) labor mobility plays a key role</a:t>
            </a:r>
          </a:p>
          <a:p>
            <a:r>
              <a:rPr lang="en-US" sz="1800" dirty="0">
                <a:latin typeface="Constantia" panose="02030602050306030303" pitchFamily="18" charset="0"/>
              </a:rPr>
              <a:t>Ethiopia as a whole is not well positioned in the product space</a:t>
            </a:r>
          </a:p>
          <a:p>
            <a:pPr lvl="1"/>
            <a:r>
              <a:rPr lang="en-US" sz="1400" dirty="0">
                <a:latin typeface="Constantia" panose="02030602050306030303" pitchFamily="18" charset="0"/>
              </a:rPr>
              <a:t>But has made important investments to enter new product segments</a:t>
            </a:r>
          </a:p>
          <a:p>
            <a:r>
              <a:rPr lang="en-US" sz="1750" dirty="0">
                <a:latin typeface="Constantia" panose="02030602050306030303" pitchFamily="18" charset="0"/>
              </a:rPr>
              <a:t>Knowhow’s forms of accumulation and diffusion have outsized impacts on outcomes </a:t>
            </a:r>
          </a:p>
          <a:p>
            <a:r>
              <a:rPr lang="en-US" sz="1750" dirty="0">
                <a:latin typeface="Constantia" panose="02030602050306030303" pitchFamily="18" charset="0"/>
              </a:rPr>
              <a:t>Policies have been developed without recognizing these relationships</a:t>
            </a:r>
          </a:p>
          <a:p>
            <a:endParaRPr lang="en-US" sz="1800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796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4593" y="0"/>
            <a:ext cx="103490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749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3643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152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rcela_and_ricardo_slides_final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26"/>
            <a:ext cx="9144000" cy="6859126"/>
          </a:xfrm>
          <a:prstGeom prst="rect">
            <a:avLst/>
          </a:prstGeom>
        </p:spPr>
      </p:pic>
      <p:pic>
        <p:nvPicPr>
          <p:cNvPr id="3" name="Picture 2" descr="NJ_marcela_and_ricardo_slides_final_ppt1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126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023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rcela_and_ricardo_slides_final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26"/>
            <a:ext cx="9144000" cy="6859126"/>
          </a:xfrm>
          <a:prstGeom prst="rect">
            <a:avLst/>
          </a:prstGeom>
        </p:spPr>
      </p:pic>
      <p:pic>
        <p:nvPicPr>
          <p:cNvPr id="3" name="Picture 2" descr="NJ_marcela_and_ricardo_slides_final_ppt17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126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755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rcela_and_ricardo_slides_final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26"/>
            <a:ext cx="9144000" cy="6859126"/>
          </a:xfrm>
          <a:prstGeom prst="rect">
            <a:avLst/>
          </a:prstGeom>
        </p:spPr>
      </p:pic>
      <p:pic>
        <p:nvPicPr>
          <p:cNvPr id="3" name="Picture 2" descr="NJ_marcela_and_ricardo_slides_final_ppt18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85353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CI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D" id="{1F98A191-9C8C-9849-B97E-6541577917BC}" vid="{3E26DE27-24BC-404F-867F-225635721CE6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ID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I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D" id="{1F98A191-9C8C-9849-B97E-6541577917BC}" vid="{3E26DE27-24BC-404F-867F-225635721CE6}"/>
    </a:ext>
  </a:extLst>
</a:theme>
</file>

<file path=ppt/theme/theme4.xml><?xml version="1.0" encoding="utf-8"?>
<a:theme xmlns:a="http://schemas.openxmlformats.org/drawingml/2006/main" name="2_CI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D" id="{1F98A191-9C8C-9849-B97E-6541577917BC}" vid="{3E26DE27-24BC-404F-867F-225635721CE6}"/>
    </a:ext>
  </a:extLst>
</a:theme>
</file>

<file path=ppt/theme/theme5.xml><?xml version="1.0" encoding="utf-8"?>
<a:theme xmlns:a="http://schemas.openxmlformats.org/drawingml/2006/main" name="3_CI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D" id="{1F98A191-9C8C-9849-B97E-6541577917BC}" vid="{3E26DE27-24BC-404F-867F-225635721CE6}"/>
    </a:ext>
  </a:extLst>
</a:theme>
</file>

<file path=ppt/theme/theme6.xml><?xml version="1.0" encoding="utf-8"?>
<a:theme xmlns:a="http://schemas.openxmlformats.org/drawingml/2006/main" name="CID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Garamond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Custom 1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BBFA0"/>
      </a:accent1>
      <a:accent2>
        <a:srgbClr val="6CB4D7"/>
      </a:accent2>
      <a:accent3>
        <a:srgbClr val="E5BE50"/>
      </a:accent3>
      <a:accent4>
        <a:srgbClr val="838383"/>
      </a:accent4>
      <a:accent5>
        <a:srgbClr val="EC3F4B"/>
      </a:accent5>
      <a:accent6>
        <a:srgbClr val="F59E00"/>
      </a:accent6>
      <a:hlink>
        <a:srgbClr val="3678C0"/>
      </a:hlink>
      <a:folHlink>
        <a:srgbClr val="B2B2B2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L Template.potx" id="{3DA96F80-AFC9-428C-A6C1-C06E0EE5C878}" vid="{947F5BE4-BE4B-4834-A900-D108BA0DB0CF}"/>
    </a:ext>
  </a:extLst>
</a:theme>
</file>

<file path=ppt/theme/theme9.xml><?xml version="1.0" encoding="utf-8"?>
<a:theme xmlns:a="http://schemas.openxmlformats.org/drawingml/2006/main" name="3_Office Theme">
  <a:themeElements>
    <a:clrScheme name="Custom 1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BBFA0"/>
      </a:accent1>
      <a:accent2>
        <a:srgbClr val="6CB4D7"/>
      </a:accent2>
      <a:accent3>
        <a:srgbClr val="E5BE50"/>
      </a:accent3>
      <a:accent4>
        <a:srgbClr val="838383"/>
      </a:accent4>
      <a:accent5>
        <a:srgbClr val="EC3F4B"/>
      </a:accent5>
      <a:accent6>
        <a:srgbClr val="F59E00"/>
      </a:accent6>
      <a:hlink>
        <a:srgbClr val="3678C0"/>
      </a:hlink>
      <a:folHlink>
        <a:srgbClr val="B2B2B2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L Template.potx" id="{3DA96F80-AFC9-428C-A6C1-C06E0EE5C878}" vid="{947F5BE4-BE4B-4834-A900-D108BA0DB0C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27309</TotalTime>
  <Words>682</Words>
  <Application>Microsoft Macintosh PowerPoint</Application>
  <PresentationFormat>On-screen Show (4:3)</PresentationFormat>
  <Paragraphs>142</Paragraphs>
  <Slides>49</Slides>
  <Notes>12</Notes>
  <HiddenSlides>6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72" baseType="lpstr">
      <vt:lpstr>Arial</vt:lpstr>
      <vt:lpstr>Avenir Next LT Pro</vt:lpstr>
      <vt:lpstr>Calibri</vt:lpstr>
      <vt:lpstr>Calibri Light</vt:lpstr>
      <vt:lpstr>Cambria</vt:lpstr>
      <vt:lpstr>Constantia</vt:lpstr>
      <vt:lpstr>Eurostile</vt:lpstr>
      <vt:lpstr>Franklin Gothic Medium</vt:lpstr>
      <vt:lpstr>Garamond</vt:lpstr>
      <vt:lpstr>Gill Sans</vt:lpstr>
      <vt:lpstr>Gotham Rounded Bold</vt:lpstr>
      <vt:lpstr>Times New Roman</vt:lpstr>
      <vt:lpstr>Wingdings</vt:lpstr>
      <vt:lpstr>CID</vt:lpstr>
      <vt:lpstr>1_CID Theme</vt:lpstr>
      <vt:lpstr>1_CID</vt:lpstr>
      <vt:lpstr>2_CID</vt:lpstr>
      <vt:lpstr>3_CID</vt:lpstr>
      <vt:lpstr>CID Theme</vt:lpstr>
      <vt:lpstr>Office Theme</vt:lpstr>
      <vt:lpstr>2_Office Theme</vt:lpstr>
      <vt:lpstr>3_Office Theme</vt:lpstr>
      <vt:lpstr>think-cell Slide</vt:lpstr>
      <vt:lpstr>Digging into Data:  Atlas of Economic Complexity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explains these differences in productivity?</vt:lpstr>
      <vt:lpstr>Diversification vs. Ubiquity  (2009)</vt:lpstr>
      <vt:lpstr>Diversification vs. Ubiquity  (2009)</vt:lpstr>
      <vt:lpstr>PowerPoint Presentation</vt:lpstr>
      <vt:lpstr>Vietnam 2021</vt:lpstr>
      <vt:lpstr>Vietnam 2000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strategic setting</vt:lpstr>
      <vt:lpstr>The Strategic Setting: intensive vs. extensive (2015)</vt:lpstr>
      <vt:lpstr>PowerPoint Presentation</vt:lpstr>
      <vt:lpstr>PowerPoint Presentation</vt:lpstr>
      <vt:lpstr>How are new letters accumulated?</vt:lpstr>
      <vt:lpstr>PowerPoint Presentation</vt:lpstr>
      <vt:lpstr>PowerPoint Presentation</vt:lpstr>
      <vt:lpstr>Product Complexity &amp; Connectedness</vt:lpstr>
      <vt:lpstr>Useful measures</vt:lpstr>
      <vt:lpstr>Summing up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Ryan MacLennan</dc:creator>
  <cp:keywords/>
  <dc:description/>
  <cp:lastModifiedBy>Cheston, Timothy Paul</cp:lastModifiedBy>
  <cp:revision>245</cp:revision>
  <dcterms:created xsi:type="dcterms:W3CDTF">2016-04-12T14:52:40Z</dcterms:created>
  <dcterms:modified xsi:type="dcterms:W3CDTF">2023-07-24T05:16:04Z</dcterms:modified>
  <cp:category/>
</cp:coreProperties>
</file>