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2"/>
  </p:notesMasterIdLst>
  <p:sldIdLst>
    <p:sldId id="256" r:id="rId6"/>
    <p:sldId id="283" r:id="rId7"/>
    <p:sldId id="284" r:id="rId8"/>
    <p:sldId id="285" r:id="rId9"/>
    <p:sldId id="286" r:id="rId10"/>
    <p:sldId id="287" r:id="rId11"/>
    <p:sldId id="267" r:id="rId12"/>
    <p:sldId id="282" r:id="rId13"/>
    <p:sldId id="269" r:id="rId14"/>
    <p:sldId id="288" r:id="rId15"/>
    <p:sldId id="289" r:id="rId16"/>
    <p:sldId id="281" r:id="rId17"/>
    <p:sldId id="257" r:id="rId18"/>
    <p:sldId id="266" r:id="rId19"/>
    <p:sldId id="290" r:id="rId20"/>
    <p:sldId id="273" r:id="rId21"/>
    <p:sldId id="278" r:id="rId22"/>
    <p:sldId id="279" r:id="rId23"/>
    <p:sldId id="280" r:id="rId24"/>
    <p:sldId id="277" r:id="rId25"/>
    <p:sldId id="2141411972" r:id="rId26"/>
    <p:sldId id="2141411983" r:id="rId27"/>
    <p:sldId id="2141411978" r:id="rId28"/>
    <p:sldId id="265" r:id="rId29"/>
    <p:sldId id="270" r:id="rId30"/>
    <p:sldId id="214141171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9A824C-407F-4058-A1E0-52024B8597AA}" v="236" dt="2023-05-04T11:00:17.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541" autoAdjust="0"/>
    <p:restoredTop sz="85693" autoAdjust="0"/>
  </p:normalViewPr>
  <p:slideViewPr>
    <p:cSldViewPr snapToGrid="0">
      <p:cViewPr varScale="1">
        <p:scale>
          <a:sx n="68" d="100"/>
          <a:sy n="68" d="100"/>
        </p:scale>
        <p:origin x="33" y="2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691119040392275E-2"/>
          <c:y val="4.174299110095181E-2"/>
          <c:w val="0.92330888095960773"/>
          <c:h val="0.87133028208522756"/>
        </c:manualLayout>
      </c:layout>
      <c:barChart>
        <c:barDir val="col"/>
        <c:grouping val="clustered"/>
        <c:varyColors val="0"/>
        <c:ser>
          <c:idx val="0"/>
          <c:order val="0"/>
          <c:tx>
            <c:strRef>
              <c:f>Sheet1!$B$1</c:f>
              <c:strCache>
                <c:ptCount val="1"/>
                <c:pt idx="0">
                  <c:v>Children in Care</c:v>
                </c:pt>
              </c:strCache>
            </c:strRef>
          </c:tx>
          <c:sp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c:formatCode>
                <c:ptCount val="5"/>
                <c:pt idx="0">
                  <c:v>12725</c:v>
                </c:pt>
                <c:pt idx="1">
                  <c:v>13006</c:v>
                </c:pt>
                <c:pt idx="2">
                  <c:v>13566</c:v>
                </c:pt>
                <c:pt idx="3">
                  <c:v>14354</c:v>
                </c:pt>
                <c:pt idx="4">
                  <c:v>15682</c:v>
                </c:pt>
              </c:numCache>
            </c:numRef>
          </c:val>
          <c:extLst>
            <c:ext xmlns:c16="http://schemas.microsoft.com/office/drawing/2014/chart" uri="{C3380CC4-5D6E-409C-BE32-E72D297353CC}">
              <c16:uniqueId val="{00000000-C4DB-4A80-984B-C5DC51722236}"/>
            </c:ext>
          </c:extLst>
        </c:ser>
        <c:dLbls>
          <c:showLegendKey val="0"/>
          <c:showVal val="0"/>
          <c:showCatName val="0"/>
          <c:showSerName val="0"/>
          <c:showPercent val="0"/>
          <c:showBubbleSize val="0"/>
        </c:dLbls>
        <c:gapWidth val="100"/>
        <c:overlap val="-24"/>
        <c:axId val="910847120"/>
        <c:axId val="910846640"/>
      </c:barChart>
      <c:catAx>
        <c:axId val="9108471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0846640"/>
        <c:crosses val="autoZero"/>
        <c:auto val="1"/>
        <c:lblAlgn val="ctr"/>
        <c:lblOffset val="100"/>
        <c:noMultiLvlLbl val="0"/>
      </c:catAx>
      <c:valAx>
        <c:axId val="910846640"/>
        <c:scaling>
          <c:orientation val="minMax"/>
          <c:max val="16000"/>
          <c:min val="2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0847120"/>
        <c:crosses val="autoZero"/>
        <c:crossBetween val="between"/>
        <c:majorUnit val="2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691119040392275E-2"/>
          <c:y val="4.174299110095181E-2"/>
          <c:w val="0.92330888095960773"/>
          <c:h val="0.87133028208522756"/>
        </c:manualLayout>
      </c:layout>
      <c:barChart>
        <c:barDir val="col"/>
        <c:grouping val="clustered"/>
        <c:varyColors val="0"/>
        <c:ser>
          <c:idx val="0"/>
          <c:order val="0"/>
          <c:tx>
            <c:strRef>
              <c:f>Sheet1!$B$1</c:f>
              <c:strCache>
                <c:ptCount val="1"/>
                <c:pt idx="0">
                  <c:v>Children in Care</c:v>
                </c:pt>
              </c:strCache>
            </c:strRef>
          </c:tx>
          <c:sp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c:formatCode>
                <c:ptCount val="5"/>
                <c:pt idx="0">
                  <c:v>2813</c:v>
                </c:pt>
                <c:pt idx="1">
                  <c:v>2823</c:v>
                </c:pt>
                <c:pt idx="2">
                  <c:v>3292</c:v>
                </c:pt>
                <c:pt idx="3">
                  <c:v>4133</c:v>
                </c:pt>
                <c:pt idx="4">
                  <c:v>4137</c:v>
                </c:pt>
              </c:numCache>
            </c:numRef>
          </c:val>
          <c:extLst>
            <c:ext xmlns:c16="http://schemas.microsoft.com/office/drawing/2014/chart" uri="{C3380CC4-5D6E-409C-BE32-E72D297353CC}">
              <c16:uniqueId val="{00000000-C4DB-4A80-984B-C5DC51722236}"/>
            </c:ext>
          </c:extLst>
        </c:ser>
        <c:dLbls>
          <c:showLegendKey val="0"/>
          <c:showVal val="0"/>
          <c:showCatName val="0"/>
          <c:showSerName val="0"/>
          <c:showPercent val="0"/>
          <c:showBubbleSize val="0"/>
        </c:dLbls>
        <c:gapWidth val="100"/>
        <c:overlap val="-24"/>
        <c:axId val="910847120"/>
        <c:axId val="910846640"/>
      </c:barChart>
      <c:catAx>
        <c:axId val="9108471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0846640"/>
        <c:crosses val="autoZero"/>
        <c:auto val="1"/>
        <c:lblAlgn val="ctr"/>
        <c:lblOffset val="100"/>
        <c:noMultiLvlLbl val="0"/>
      </c:catAx>
      <c:valAx>
        <c:axId val="910846640"/>
        <c:scaling>
          <c:orientation val="minMax"/>
          <c:max val="5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0847120"/>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90754688272661"/>
          <c:y val="1.4593212478552574E-2"/>
          <c:w val="0.34980809464034385"/>
          <c:h val="0.84535882985876987"/>
        </c:manualLayout>
      </c:layout>
      <c:doughnutChart>
        <c:varyColors val="1"/>
        <c:ser>
          <c:idx val="0"/>
          <c:order val="0"/>
          <c:tx>
            <c:strRef>
              <c:f>Sheet1!$B$1</c:f>
              <c:strCache>
                <c:ptCount val="1"/>
                <c:pt idx="0">
                  <c:v>Column1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8DED-40D9-AC53-473A15B85787}"/>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DED-40D9-AC53-473A15B85787}"/>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10AD-45FE-8CA3-630BE65FB49F}"/>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10AD-45FE-8CA3-630BE65FB49F}"/>
              </c:ext>
            </c:extLst>
          </c:dPt>
          <c:dLbls>
            <c:dLbl>
              <c:idx val="0"/>
              <c:layout>
                <c:manualLayout>
                  <c:x val="8.2125603864734387E-2"/>
                  <c:y val="0.12112366357198637"/>
                </c:manualLayout>
              </c:layout>
              <c:tx>
                <c:rich>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fld id="{096CD4BB-E4DA-4BF0-B6EA-2FAE0C9B537C}" type="CATEGORYNAME">
                      <a:rPr lang="en-US"/>
                      <a:pPr>
                        <a:defRPr/>
                      </a:pPr>
                      <a:t>[CATEGORY NAME]</a:t>
                    </a:fld>
                    <a:r>
                      <a:rPr lang="en-US" baseline="0" dirty="0"/>
                      <a:t>
</a:t>
                    </a:r>
                    <a:fld id="{2D32DB7A-C4E7-4FC3-86B8-EB134A06A2E9}" type="PERCENTAGE">
                      <a:rPr lang="en-US" sz="1400" baseline="0"/>
                      <a:pPr>
                        <a:defRPr/>
                      </a:pPr>
                      <a:t>[PERCENTAGE]</a:t>
                    </a:fld>
                    <a:endParaRPr lang="en-US" baseline="0" dirty="0"/>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4.2204819506257367E-2"/>
                      <c:h val="0.1212247818946724"/>
                    </c:manualLayout>
                  </c15:layout>
                  <c15:dlblFieldTable/>
                  <c15:showDataLabelsRange val="0"/>
                </c:ext>
                <c:ext xmlns:c16="http://schemas.microsoft.com/office/drawing/2014/chart" uri="{C3380CC4-5D6E-409C-BE32-E72D297353CC}">
                  <c16:uniqueId val="{00000002-8DED-40D9-AC53-473A15B85787}"/>
                </c:ext>
              </c:extLst>
            </c:dLbl>
            <c:dLbl>
              <c:idx val="1"/>
              <c:layout>
                <c:manualLayout>
                  <c:x val="-8.5144927536231943E-2"/>
                  <c:y val="-7.5884704888473403E-2"/>
                </c:manualLayout>
              </c:layout>
              <c:tx>
                <c:rich>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fld id="{D630966B-C8E0-4DCD-8C66-4492F8E587A8}" type="CATEGORYNAME">
                      <a:rPr lang="en-US"/>
                      <a:pPr>
                        <a:defRPr/>
                      </a:pPr>
                      <a:t>[CATEGORY NAME]</a:t>
                    </a:fld>
                    <a:r>
                      <a:rPr lang="en-US" baseline="0" dirty="0"/>
                      <a:t>
</a:t>
                    </a:r>
                    <a:fld id="{CE15697D-A6E3-43DE-A2BE-F8D76C53A248}" type="PERCENTAGE">
                      <a:rPr lang="en-US" sz="1600" baseline="0"/>
                      <a:pPr>
                        <a:defRPr/>
                      </a:pPr>
                      <a:t>[PERCENTAGE]</a:t>
                    </a:fld>
                    <a:endParaRPr lang="en-US" baseline="0" dirty="0"/>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5.0658925786450593E-2"/>
                      <c:h val="0.12414342439038291"/>
                    </c:manualLayout>
                  </c15:layout>
                  <c15:dlblFieldTable/>
                  <c15:showDataLabelsRange val="0"/>
                </c:ext>
                <c:ext xmlns:c16="http://schemas.microsoft.com/office/drawing/2014/chart" uri="{C3380CC4-5D6E-409C-BE32-E72D297353CC}">
                  <c16:uniqueId val="{00000001-8DED-40D9-AC53-473A15B85787}"/>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numRef>
              <c:f>Sheet1!$A$2:$A$5</c:f>
              <c:numCache>
                <c:formatCode>General</c:formatCode>
                <c:ptCount val="4"/>
              </c:numCache>
            </c:numRef>
          </c:cat>
          <c:val>
            <c:numRef>
              <c:f>Sheet1!$B$2:$B$5</c:f>
              <c:numCache>
                <c:formatCode>General</c:formatCode>
                <c:ptCount val="4"/>
                <c:pt idx="0">
                  <c:v>11545</c:v>
                </c:pt>
                <c:pt idx="1">
                  <c:v>4137</c:v>
                </c:pt>
              </c:numCache>
            </c:numRef>
          </c:val>
          <c:extLst>
            <c:ext xmlns:c16="http://schemas.microsoft.com/office/drawing/2014/chart" uri="{C3380CC4-5D6E-409C-BE32-E72D297353CC}">
              <c16:uniqueId val="{00000000-8DED-40D9-AC53-473A15B85787}"/>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691119040392275E-2"/>
          <c:y val="4.174299110095181E-2"/>
          <c:w val="0.92330888095960773"/>
          <c:h val="0.87133028208522756"/>
        </c:manualLayout>
      </c:layout>
      <c:barChart>
        <c:barDir val="col"/>
        <c:grouping val="clustered"/>
        <c:varyColors val="0"/>
        <c:ser>
          <c:idx val="0"/>
          <c:order val="0"/>
          <c:tx>
            <c:strRef>
              <c:f>Sheet1!$B$1</c:f>
              <c:strCache>
                <c:ptCount val="1"/>
                <c:pt idx="0">
                  <c:v>Children in Care</c:v>
                </c:pt>
              </c:strCache>
            </c:strRef>
          </c:tx>
          <c:sp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12725</c:v>
                </c:pt>
                <c:pt idx="1">
                  <c:v>13006</c:v>
                </c:pt>
                <c:pt idx="2">
                  <c:v>13566</c:v>
                </c:pt>
                <c:pt idx="3">
                  <c:v>14354</c:v>
                </c:pt>
                <c:pt idx="4">
                  <c:v>15682</c:v>
                </c:pt>
                <c:pt idx="5">
                  <c:v>16454</c:v>
                </c:pt>
              </c:numCache>
            </c:numRef>
          </c:val>
          <c:extLst>
            <c:ext xmlns:c16="http://schemas.microsoft.com/office/drawing/2014/chart" uri="{C3380CC4-5D6E-409C-BE32-E72D297353CC}">
              <c16:uniqueId val="{00000000-C4DB-4A80-984B-C5DC51722236}"/>
            </c:ext>
          </c:extLst>
        </c:ser>
        <c:dLbls>
          <c:showLegendKey val="0"/>
          <c:showVal val="0"/>
          <c:showCatName val="0"/>
          <c:showSerName val="0"/>
          <c:showPercent val="0"/>
          <c:showBubbleSize val="0"/>
        </c:dLbls>
        <c:gapWidth val="100"/>
        <c:overlap val="-24"/>
        <c:axId val="910847120"/>
        <c:axId val="910846640"/>
      </c:barChart>
      <c:catAx>
        <c:axId val="9108471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0846640"/>
        <c:crosses val="autoZero"/>
        <c:auto val="1"/>
        <c:lblAlgn val="ctr"/>
        <c:lblOffset val="100"/>
        <c:noMultiLvlLbl val="0"/>
      </c:catAx>
      <c:valAx>
        <c:axId val="910846640"/>
        <c:scaling>
          <c:orientation val="minMax"/>
          <c:max val="17000"/>
          <c:min val="2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0847120"/>
        <c:crosses val="autoZero"/>
        <c:crossBetween val="between"/>
        <c:majorUnit val="2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c:v>
                </c:pt>
                <c:pt idx="2">
                  <c:v>2021</c:v>
                </c:pt>
                <c:pt idx="3">
                  <c:v>2022</c:v>
                </c:pt>
                <c:pt idx="4">
                  <c:v>2023</c:v>
                </c:pt>
              </c:numCache>
            </c:numRef>
          </c:cat>
          <c:val>
            <c:numRef>
              <c:f>Sheet1!$B$2:$B$6</c:f>
              <c:numCache>
                <c:formatCode>0.00%</c:formatCode>
                <c:ptCount val="5"/>
                <c:pt idx="0" formatCode="0%">
                  <c:v>0.68</c:v>
                </c:pt>
                <c:pt idx="1">
                  <c:v>0.70499999999999996</c:v>
                </c:pt>
                <c:pt idx="2">
                  <c:v>0.67400000000000004</c:v>
                </c:pt>
                <c:pt idx="3">
                  <c:v>0.71099999999999997</c:v>
                </c:pt>
                <c:pt idx="4">
                  <c:v>0.755</c:v>
                </c:pt>
              </c:numCache>
            </c:numRef>
          </c:val>
          <c:smooth val="0"/>
          <c:extLst>
            <c:ext xmlns:c16="http://schemas.microsoft.com/office/drawing/2014/chart" uri="{C3380CC4-5D6E-409C-BE32-E72D297353CC}">
              <c16:uniqueId val="{00000000-AD1D-41DB-9A63-B4FCD7FF5EB3}"/>
            </c:ext>
          </c:extLst>
        </c:ser>
        <c:dLbls>
          <c:dLblPos val="t"/>
          <c:showLegendKey val="0"/>
          <c:showVal val="1"/>
          <c:showCatName val="0"/>
          <c:showSerName val="0"/>
          <c:showPercent val="0"/>
          <c:showBubbleSize val="0"/>
        </c:dLbls>
        <c:smooth val="0"/>
        <c:axId val="1562979839"/>
        <c:axId val="125653072"/>
      </c:lineChart>
      <c:catAx>
        <c:axId val="1562979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653072"/>
        <c:crosses val="autoZero"/>
        <c:auto val="1"/>
        <c:lblAlgn val="ctr"/>
        <c:lblOffset val="100"/>
        <c:noMultiLvlLbl val="0"/>
      </c:catAx>
      <c:valAx>
        <c:axId val="125653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629798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87407432757944"/>
          <c:y val="0.1117497652446213"/>
          <c:w val="0.80435579743708507"/>
          <c:h val="0.7422461780721239"/>
        </c:manualLayout>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Sheet1!$A$1:$A$8</c:f>
              <c:strCache>
                <c:ptCount val="8"/>
                <c:pt idx="0">
                  <c:v>Jan-Jun 2019</c:v>
                </c:pt>
                <c:pt idx="1">
                  <c:v>Jul-Dec 2019</c:v>
                </c:pt>
                <c:pt idx="2">
                  <c:v>Jan-Jun 2020</c:v>
                </c:pt>
                <c:pt idx="3">
                  <c:v>Jul-Dec 2020</c:v>
                </c:pt>
                <c:pt idx="4">
                  <c:v>Jan-Jun 2021</c:v>
                </c:pt>
                <c:pt idx="5">
                  <c:v>Jul-Dec 2021</c:v>
                </c:pt>
                <c:pt idx="6">
                  <c:v>Jan-Jun 2022</c:v>
                </c:pt>
                <c:pt idx="7">
                  <c:v>Jan-Jun 2022</c:v>
                </c:pt>
              </c:strCache>
            </c:strRef>
          </c:cat>
          <c:val>
            <c:numRef>
              <c:f>Sheet1!$B$1:$B$8</c:f>
              <c:numCache>
                <c:formatCode>General</c:formatCode>
                <c:ptCount val="8"/>
                <c:pt idx="0">
                  <c:v>16187</c:v>
                </c:pt>
                <c:pt idx="1">
                  <c:v>16394</c:v>
                </c:pt>
                <c:pt idx="2">
                  <c:v>16606</c:v>
                </c:pt>
                <c:pt idx="3">
                  <c:v>15364</c:v>
                </c:pt>
                <c:pt idx="4">
                  <c:v>15181</c:v>
                </c:pt>
                <c:pt idx="5">
                  <c:v>14929</c:v>
                </c:pt>
                <c:pt idx="6">
                  <c:v>14805</c:v>
                </c:pt>
                <c:pt idx="7">
                  <c:v>14731</c:v>
                </c:pt>
              </c:numCache>
            </c:numRef>
          </c:val>
          <c:smooth val="0"/>
          <c:extLst>
            <c:ext xmlns:c16="http://schemas.microsoft.com/office/drawing/2014/chart" uri="{C3380CC4-5D6E-409C-BE32-E72D297353CC}">
              <c16:uniqueId val="{00000000-23C3-4E94-AF88-0797E179BC7F}"/>
            </c:ext>
          </c:extLst>
        </c:ser>
        <c:dLbls>
          <c:dLblPos val="t"/>
          <c:showLegendKey val="0"/>
          <c:showVal val="1"/>
          <c:showCatName val="0"/>
          <c:showSerName val="0"/>
          <c:showPercent val="0"/>
          <c:showBubbleSize val="0"/>
        </c:dLbls>
        <c:smooth val="0"/>
        <c:axId val="615217039"/>
        <c:axId val="613466415"/>
      </c:lineChart>
      <c:catAx>
        <c:axId val="615217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3466415"/>
        <c:crosses val="autoZero"/>
        <c:auto val="1"/>
        <c:lblAlgn val="ctr"/>
        <c:lblOffset val="100"/>
        <c:noMultiLvlLbl val="0"/>
      </c:catAx>
      <c:valAx>
        <c:axId val="613466415"/>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52170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BF69F7-FE37-4619-9B53-D6EC0E4C1C9D}" type="datetimeFigureOut">
              <a:rPr lang="en-US" smtClean="0"/>
              <a:t>5/7/2023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DD34C5-C70D-4F7B-9FD9-7BD41F004C28}" type="slidenum">
              <a:rPr lang="en-US" smtClean="0"/>
              <a:t>‹#›</a:t>
            </a:fld>
            <a:endParaRPr lang="en-US"/>
          </a:p>
        </p:txBody>
      </p:sp>
    </p:spTree>
    <p:extLst>
      <p:ext uri="{BB962C8B-B14F-4D97-AF65-F5344CB8AC3E}">
        <p14:creationId xmlns:p14="http://schemas.microsoft.com/office/powerpoint/2010/main" val="2075695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Began in 2017 with 17 pilot counties. Has now grown to 54 counties. </a:t>
            </a:r>
          </a:p>
          <a:p>
            <a:endParaRPr lang="en-US" dirty="0"/>
          </a:p>
          <a:p>
            <a:r>
              <a:rPr lang="en-US" dirty="0"/>
              <a:t>Served nearly 4000 Ohioans, including more than 2000 children. </a:t>
            </a:r>
          </a:p>
        </p:txBody>
      </p:sp>
      <p:sp>
        <p:nvSpPr>
          <p:cNvPr id="4" name="Slide Number Placeholder 3"/>
          <p:cNvSpPr>
            <a:spLocks noGrp="1"/>
          </p:cNvSpPr>
          <p:nvPr>
            <p:ph type="sldNum" sz="quarter" idx="5"/>
          </p:nvPr>
        </p:nvSpPr>
        <p:spPr/>
        <p:txBody>
          <a:bodyPr/>
          <a:lstStyle/>
          <a:p>
            <a:fld id="{CFDD34C5-C70D-4F7B-9FD9-7BD41F004C28}" type="slidenum">
              <a:rPr lang="en-US" smtClean="0"/>
              <a:t>10</a:t>
            </a:fld>
            <a:endParaRPr lang="en-US"/>
          </a:p>
        </p:txBody>
      </p:sp>
    </p:spTree>
    <p:extLst>
      <p:ext uri="{BB962C8B-B14F-4D97-AF65-F5344CB8AC3E}">
        <p14:creationId xmlns:p14="http://schemas.microsoft.com/office/powerpoint/2010/main" val="1381072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Kinnect</a:t>
            </a:r>
            <a:r>
              <a:rPr lang="en-US" dirty="0"/>
              <a:t> to Family was started in 2017 as well to help rapidly locate kinship caregivers for children entering the foster care system, building genograms and systems of support for children and their caregivers. </a:t>
            </a:r>
          </a:p>
          <a:p>
            <a:endParaRPr lang="en-US" dirty="0"/>
          </a:p>
          <a:p>
            <a:r>
              <a:rPr lang="en-US" dirty="0"/>
              <a:t>Currently in 27 counties, serving nearly 2,000 children and a 62% placement rate with kin. </a:t>
            </a:r>
          </a:p>
        </p:txBody>
      </p:sp>
      <p:sp>
        <p:nvSpPr>
          <p:cNvPr id="4" name="Slide Number Placeholder 3"/>
          <p:cNvSpPr>
            <a:spLocks noGrp="1"/>
          </p:cNvSpPr>
          <p:nvPr>
            <p:ph type="sldNum" sz="quarter" idx="5"/>
          </p:nvPr>
        </p:nvSpPr>
        <p:spPr/>
        <p:txBody>
          <a:bodyPr/>
          <a:lstStyle/>
          <a:p>
            <a:fld id="{CFDD34C5-C70D-4F7B-9FD9-7BD41F004C28}" type="slidenum">
              <a:rPr lang="en-US" smtClean="0"/>
              <a:t>11</a:t>
            </a:fld>
            <a:endParaRPr lang="en-US"/>
          </a:p>
        </p:txBody>
      </p:sp>
    </p:spTree>
    <p:extLst>
      <p:ext uri="{BB962C8B-B14F-4D97-AF65-F5344CB8AC3E}">
        <p14:creationId xmlns:p14="http://schemas.microsoft.com/office/powerpoint/2010/main" val="408521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Visiting</a:t>
            </a:r>
          </a:p>
          <a:p>
            <a:pPr lvl="1"/>
            <a:r>
              <a:rPr lang="en-US" dirty="0"/>
              <a:t>Doubled funding</a:t>
            </a:r>
          </a:p>
          <a:p>
            <a:pPr lvl="1"/>
            <a:r>
              <a:rPr lang="en-US" dirty="0"/>
              <a:t>Increased eligibility – HMG &amp; EI </a:t>
            </a:r>
          </a:p>
          <a:p>
            <a:r>
              <a:rPr lang="en-US" dirty="0"/>
              <a:t>Child Care</a:t>
            </a:r>
          </a:p>
          <a:p>
            <a:pPr lvl="1"/>
            <a:r>
              <a:rPr lang="en-US" dirty="0"/>
              <a:t>Increased quality of child care – achieved 2020 Step Up To Quality Goal</a:t>
            </a:r>
          </a:p>
          <a:p>
            <a:pPr lvl="1"/>
            <a:r>
              <a:rPr lang="en-US" dirty="0"/>
              <a:t>Increased eligibility</a:t>
            </a:r>
          </a:p>
          <a:p>
            <a:pPr lvl="1"/>
            <a:r>
              <a:rPr lang="en-US" dirty="0"/>
              <a:t>Supported child care providers through the pandemic</a:t>
            </a:r>
          </a:p>
          <a:p>
            <a:r>
              <a:rPr lang="en-US" dirty="0"/>
              <a:t>Prevention Education &amp; Mental Health Supports</a:t>
            </a:r>
          </a:p>
          <a:p>
            <a:pPr lvl="1"/>
            <a:r>
              <a:rPr lang="en-US" dirty="0"/>
              <a:t>MTSS</a:t>
            </a:r>
          </a:p>
          <a:p>
            <a:pPr lvl="2"/>
            <a:r>
              <a:rPr lang="en-US" dirty="0"/>
              <a:t>$18 million in prevention funding</a:t>
            </a:r>
          </a:p>
          <a:p>
            <a:pPr lvl="2"/>
            <a:r>
              <a:rPr lang="en-US" dirty="0"/>
              <a:t>$2 million in teacher training</a:t>
            </a:r>
          </a:p>
          <a:p>
            <a:pPr lvl="2"/>
            <a:r>
              <a:rPr lang="en-US" dirty="0"/>
              <a:t>$1.2 billion in Student Wellness and Success funding</a:t>
            </a:r>
          </a:p>
          <a:p>
            <a:pPr lvl="1"/>
            <a:r>
              <a:rPr lang="en-US" dirty="0" err="1"/>
              <a:t>OhioRISE</a:t>
            </a:r>
            <a:endParaRPr lang="en-US" dirty="0"/>
          </a:p>
          <a:p>
            <a:pPr lvl="1"/>
            <a:r>
              <a:rPr lang="en-US" dirty="0"/>
              <a:t>Child and Adolescent Behavioral Health COE</a:t>
            </a:r>
          </a:p>
          <a:p>
            <a:r>
              <a:rPr lang="en-US" dirty="0"/>
              <a:t>Child Welfare Reform</a:t>
            </a:r>
          </a:p>
          <a:p>
            <a:pPr lvl="1"/>
            <a:r>
              <a:rPr lang="en-US" dirty="0"/>
              <a:t>2019 Workgroup</a:t>
            </a:r>
          </a:p>
          <a:p>
            <a:pPr lvl="2"/>
            <a:r>
              <a:rPr lang="en-US" dirty="0"/>
              <a:t>37 recommendations</a:t>
            </a:r>
          </a:p>
          <a:p>
            <a:pPr lvl="2"/>
            <a:r>
              <a:rPr lang="en-US" dirty="0"/>
              <a:t>36 currently implemented or underway</a:t>
            </a:r>
          </a:p>
          <a:p>
            <a:pPr lvl="3"/>
            <a:r>
              <a:rPr lang="en-US" dirty="0"/>
              <a:t>Resource Family &amp; Foster Youth Bill of Rights</a:t>
            </a:r>
          </a:p>
          <a:p>
            <a:pPr lvl="3"/>
            <a:r>
              <a:rPr lang="en-US" dirty="0"/>
              <a:t>Ombudsman</a:t>
            </a:r>
          </a:p>
          <a:p>
            <a:pPr lvl="3"/>
            <a:r>
              <a:rPr lang="en-US" dirty="0"/>
              <a:t>WWK Expansion</a:t>
            </a:r>
          </a:p>
          <a:p>
            <a:endParaRPr lang="en-US" dirty="0"/>
          </a:p>
        </p:txBody>
      </p:sp>
      <p:sp>
        <p:nvSpPr>
          <p:cNvPr id="4" name="Slide Number Placeholder 3"/>
          <p:cNvSpPr>
            <a:spLocks noGrp="1"/>
          </p:cNvSpPr>
          <p:nvPr>
            <p:ph type="sldNum" sz="quarter" idx="5"/>
          </p:nvPr>
        </p:nvSpPr>
        <p:spPr/>
        <p:txBody>
          <a:bodyPr/>
          <a:lstStyle/>
          <a:p>
            <a:fld id="{B25CABF5-6C4B-4E9B-820C-CDA95D787743}" type="slidenum">
              <a:rPr lang="en-US" smtClean="0"/>
              <a:t>20</a:t>
            </a:fld>
            <a:endParaRPr lang="en-US"/>
          </a:p>
        </p:txBody>
      </p:sp>
    </p:spTree>
    <p:extLst>
      <p:ext uri="{BB962C8B-B14F-4D97-AF65-F5344CB8AC3E}">
        <p14:creationId xmlns:p14="http://schemas.microsoft.com/office/powerpoint/2010/main" val="1023250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89125" algn="l"/>
              </a:tabLst>
              <a:defRPr/>
            </a:pPr>
            <a:r>
              <a:rPr lang="en-US"/>
              <a:t>Efforts to increase placement and engagement with kin includes supporting our kin caregivers starting on the first day of placement, throughout the child’s time in care and then after the kinship caregiver has committed to being a permanent caregiver by accepting legal custody.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89125" algn="l"/>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89125" algn="l"/>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89125" algn="l"/>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Thanks to the Kinship Support Program kinship caregivers in Ohio are able to receive financial support beginning the day the child enters their home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89125" algn="l"/>
              </a:tabLst>
              <a:defRPr/>
            </a:pPr>
            <a:r>
              <a:rPr lang="en-US"/>
              <a:t>The Kinship Permanency Incentive Program (KPIP) provides eligible kinship caregivers who take legal custody of kin children with an incentive payment once every six months.  The first incentive payment is $525 per child, and each subsequent payment is $300 per child.  The caregiver may receive up to eight incentive payments.  During SFY 2023, to date a total of $5,482,500 has been paid to kinship caregivers.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89125" algn="l"/>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89125" algn="l"/>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indent="0">
              <a:buFont typeface="Arial" panose="020B0604020202020204" pitchFamily="34" charset="0"/>
              <a:buNone/>
              <a:tabLst>
                <a:tab pos="1889125" algn="l"/>
              </a:tabLst>
            </a:pPr>
            <a:r>
              <a:rPr lang="en-US"/>
              <a:t>4 of the 5 CST recommendations in the kinship care action area have been implemented and the 5</a:t>
            </a:r>
            <a:r>
              <a:rPr lang="en-US" baseline="30000"/>
              <a:t>th</a:t>
            </a:r>
            <a:r>
              <a:rPr lang="en-US"/>
              <a:t> has been partially implemented and expected to be fully implemented this Summer.</a:t>
            </a:r>
          </a:p>
          <a:p>
            <a:pPr marL="0" indent="0">
              <a:buFont typeface="Arial" panose="020B0604020202020204" pitchFamily="34" charset="0"/>
              <a:buNone/>
              <a:tabLst>
                <a:tab pos="1889125" algn="l"/>
              </a:tabLst>
            </a:pPr>
            <a:endParaRPr lang="en-US"/>
          </a:p>
          <a:p>
            <a:pPr marL="0" indent="0">
              <a:buFont typeface="Arial" panose="020B0604020202020204" pitchFamily="34" charset="0"/>
              <a:buNone/>
              <a:tabLst>
                <a:tab pos="1889125" algn="l"/>
              </a:tabLst>
            </a:pPr>
            <a:r>
              <a:rPr lang="en-US"/>
              <a:t>As a direct result of the recommendations many improvements related to our kinship caregivers have been accomplished to ensure they are located, engaged, treated as resources and provided a variety of supports including:</a:t>
            </a:r>
          </a:p>
          <a:p>
            <a:pPr marL="171450" indent="-171450">
              <a:buFont typeface="Arial" panose="020B0604020202020204" pitchFamily="34" charset="0"/>
              <a:buChar char="•"/>
              <a:tabLst>
                <a:tab pos="1889125" algn="l"/>
              </a:tabLst>
            </a:pPr>
            <a:r>
              <a:rPr lang="en-US"/>
              <a:t>Kin caregivers along with foster parents are now seen as resources to not just the youth they are caring for, but to the birth parents and the agency.  </a:t>
            </a:r>
          </a:p>
          <a:p>
            <a:pPr marL="171450" indent="-171450">
              <a:buFont typeface="Arial" panose="020B0604020202020204" pitchFamily="34" charset="0"/>
              <a:buChar char="•"/>
              <a:tabLst>
                <a:tab pos="1889125" algn="l"/>
              </a:tabLst>
            </a:pPr>
            <a:r>
              <a:rPr lang="en-US"/>
              <a:t>Family search and engagement efforts have been prioritized this includes</a:t>
            </a:r>
          </a:p>
          <a:p>
            <a:pPr marL="628650" lvl="1" indent="-171450">
              <a:buFont typeface="Arial" panose="020B0604020202020204" pitchFamily="34" charset="0"/>
              <a:buChar char="•"/>
            </a:pPr>
            <a:r>
              <a:rPr lang="en-US"/>
              <a:t>Mandating intensive, ongoing efforts by custodial agencies to identify and engage kin</a:t>
            </a:r>
          </a:p>
          <a:p>
            <a:pPr marL="628650" lvl="1" indent="-171450">
              <a:buFont typeface="Arial" panose="020B0604020202020204" pitchFamily="34" charset="0"/>
              <a:buChar char="•"/>
            </a:pPr>
            <a:r>
              <a:rPr lang="en-US"/>
              <a:t>Strengthening court oversight to ensure agencies are conducting efforts</a:t>
            </a:r>
          </a:p>
          <a:p>
            <a:pPr marL="628650" lvl="1" indent="-171450">
              <a:buFont typeface="Arial" panose="020B0604020202020204" pitchFamily="34" charset="0"/>
              <a:buChar char="•"/>
            </a:pPr>
            <a:r>
              <a:rPr lang="en-US"/>
              <a:t>Providing agencies with tools such as the Connect our Kids Family Connection Tool and advanced search engines such as Accurint</a:t>
            </a:r>
          </a:p>
          <a:p>
            <a:pPr marL="628650" lvl="1" indent="-171450">
              <a:buFont typeface="Arial" panose="020B0604020202020204" pitchFamily="34" charset="0"/>
              <a:buChar char="•"/>
            </a:pPr>
            <a:r>
              <a:rPr lang="en-US"/>
              <a:t>Ensuring agencies have access family search and engagement training via online and in person trainings </a:t>
            </a:r>
          </a:p>
          <a:p>
            <a:pPr marL="628650" lvl="1" indent="-171450">
              <a:buFont typeface="Arial" panose="020B0604020202020204" pitchFamily="34" charset="0"/>
              <a:buChar char="•"/>
            </a:pPr>
            <a:r>
              <a:rPr lang="en-US"/>
              <a:t>Establishing a path for foster parents to become kin</a:t>
            </a:r>
          </a:p>
          <a:p>
            <a:pPr marL="628650" lvl="1" indent="-171450">
              <a:buFont typeface="Arial" panose="020B0604020202020204" pitchFamily="34" charset="0"/>
              <a:buChar char="•"/>
              <a:tabLst>
                <a:tab pos="1889125" algn="l"/>
              </a:tabLst>
            </a:pPr>
            <a:endParaRPr lang="en-US"/>
          </a:p>
          <a:p>
            <a:pPr marL="171450" lvl="0" indent="-171450">
              <a:buFont typeface="Arial" panose="020B0604020202020204" pitchFamily="34" charset="0"/>
              <a:buChar char="•"/>
              <a:tabLst>
                <a:tab pos="1889125" algn="l"/>
              </a:tabLst>
            </a:pPr>
            <a:r>
              <a:rPr lang="en-US"/>
              <a:t>We have great enhanced supports provided to our kin caregivers</a:t>
            </a:r>
          </a:p>
          <a:p>
            <a:pPr marL="628650" lvl="1" indent="-171450">
              <a:buFont typeface="Arial" panose="020B0604020202020204" pitchFamily="34" charset="0"/>
              <a:buChar char="•"/>
              <a:tabLst>
                <a:tab pos="1889125" algn="l"/>
              </a:tabLst>
            </a:pPr>
            <a:r>
              <a:rPr lang="en-US"/>
              <a:t>Thanks to the Kinship Support Program kinship caregivers in Ohio are able to receive financial support beginning the day the child enters their home. </a:t>
            </a:r>
          </a:p>
          <a:p>
            <a:pPr marL="628650" lvl="1" indent="-171450">
              <a:buFont typeface="Arial" panose="020B0604020202020204" pitchFamily="34" charset="0"/>
              <a:buChar char="•"/>
              <a:tabLst>
                <a:tab pos="1889125" algn="l"/>
              </a:tabLst>
            </a:pPr>
            <a:r>
              <a:rPr lang="en-US"/>
              <a:t>All kin caregivers in Ohio regardless of children services involvement can now access trainings both in person and virtually through the </a:t>
            </a:r>
            <a:r>
              <a:rPr lang="en-US" err="1"/>
              <a:t>OhioKAN</a:t>
            </a:r>
            <a:r>
              <a:rPr lang="en-US"/>
              <a:t> program on a variety of topics.  </a:t>
            </a:r>
          </a:p>
          <a:p>
            <a:pPr marL="628650" lvl="1" indent="-171450">
              <a:buFont typeface="Arial" panose="020B0604020202020204" pitchFamily="34" charset="0"/>
              <a:buChar char="•"/>
              <a:tabLst>
                <a:tab pos="1889125" algn="l"/>
              </a:tabLst>
            </a:pPr>
            <a:r>
              <a:rPr lang="en-US"/>
              <a:t>For kin who have placement of a child in children services custody we are working with our agencies to simplify the foster care licensing process by waiving non-safety items.  </a:t>
            </a:r>
          </a:p>
          <a:p>
            <a:pPr marL="1085850" lvl="2" indent="-171450">
              <a:buFont typeface="Arial" panose="020B0604020202020204" pitchFamily="34" charset="0"/>
              <a:buChar char="•"/>
            </a:pPr>
            <a:r>
              <a:rPr lang="en-US"/>
              <a:t>This includes allowing waivers for pre-licensure training and most of the paperwork requirements</a:t>
            </a:r>
          </a:p>
          <a:p>
            <a:pPr marL="1085850" lvl="2" indent="-171450">
              <a:buFont typeface="Arial" panose="020B0604020202020204" pitchFamily="34" charset="0"/>
              <a:buChar char="•"/>
            </a:pPr>
            <a:r>
              <a:rPr lang="en-US"/>
              <a:t>As a result of the waivers, the process to get licensed as a foster parent for kin only requires a few additional steps which reduces the burden for both the caregiver and the agency licensing the home</a:t>
            </a:r>
          </a:p>
          <a:p>
            <a:pPr marL="1085850" lvl="2" indent="-171450">
              <a:buFont typeface="Arial" panose="020B0604020202020204" pitchFamily="34" charset="0"/>
              <a:buChar char="•"/>
            </a:pPr>
            <a:r>
              <a:rPr lang="en-US"/>
              <a:t>Once licensed, the kin caregiver receives a foster per diem equal to any other foster home for the child</a:t>
            </a:r>
          </a:p>
          <a:p>
            <a:pPr marL="628650" lvl="1" indent="-171450">
              <a:buFont typeface="Arial" panose="020B0604020202020204" pitchFamily="34" charset="0"/>
              <a:buChar char="•"/>
              <a:tabLst>
                <a:tab pos="1889125" algn="l"/>
              </a:tabLst>
            </a:pPr>
            <a:r>
              <a:rPr lang="en-US"/>
              <a:t>Kin who are foster parents to a child and who become a permanent home for the child are also eligible for either our federal or state Kinship Guardianship Assistance Program or KGAP for short.  </a:t>
            </a:r>
          </a:p>
          <a:p>
            <a:pPr marL="1085850" lvl="2" indent="-171450">
              <a:buFont typeface="Arial" panose="020B0604020202020204" pitchFamily="34" charset="0"/>
              <a:buChar char="•"/>
              <a:tabLst>
                <a:tab pos="1889125" algn="l"/>
              </a:tabLst>
            </a:pPr>
            <a:r>
              <a:rPr lang="en-US"/>
              <a:t>KGAP provides a monthly subsidy to kinship caregivers who had a kin child, who is in the custody of an Ohio public children services agency, placed in their home as a foster care placement for at least six (6) months.</a:t>
            </a:r>
          </a:p>
          <a:p>
            <a:pPr marL="1085850" lvl="2" indent="-171450">
              <a:buFont typeface="Arial" panose="020B0604020202020204" pitchFamily="34" charset="0"/>
              <a:buChar char="•"/>
              <a:tabLst>
                <a:tab pos="1889125" algn="l"/>
              </a:tabLst>
            </a:pPr>
            <a:r>
              <a:rPr lang="en-US"/>
              <a:t>It supports the permanency option of legal custody that most kinship caregivers prefer to adoption.</a:t>
            </a:r>
          </a:p>
          <a:p>
            <a:pPr marL="1085850" lvl="2" indent="-171450">
              <a:buFont typeface="Arial" panose="020B0604020202020204" pitchFamily="34" charset="0"/>
              <a:buChar char="•"/>
              <a:tabLst>
                <a:tab pos="1889125" algn="l"/>
              </a:tabLst>
            </a:pPr>
            <a:r>
              <a:rPr lang="en-US"/>
              <a:t>Payments are equal to 80% of foster care per diem received for the child in foster care and are paid on a monthly basis. </a:t>
            </a:r>
          </a:p>
          <a:p>
            <a:pPr marL="628650" lvl="1" indent="-171450">
              <a:buFont typeface="Arial" panose="020B0604020202020204" pitchFamily="34" charset="0"/>
              <a:buChar char="•"/>
              <a:tabLst>
                <a:tab pos="1889125" algn="l"/>
              </a:tabLst>
            </a:pPr>
            <a:endParaRPr lang="en-US"/>
          </a:p>
          <a:p>
            <a:pPr marL="628650" lvl="1" indent="-171450">
              <a:buFont typeface="Arial" panose="020B0604020202020204" pitchFamily="34" charset="0"/>
              <a:buChar char="•"/>
              <a:tabLst>
                <a:tab pos="1889125" algn="l"/>
              </a:tabLst>
            </a:pPr>
            <a:endParaRPr lang="en-US"/>
          </a:p>
          <a:p>
            <a:pPr marL="171450" indent="-171450">
              <a:buFont typeface="Arial" panose="020B0604020202020204" pitchFamily="34" charset="0"/>
              <a:buChar char="•"/>
              <a:tabLst>
                <a:tab pos="1889125" algn="l"/>
              </a:tabLst>
            </a:pPr>
            <a:r>
              <a:rPr lang="en-US"/>
              <a:t>Thanks to the Kinship Support Program kinship caregivers in Ohio are able to receive financial support beginning the day the child enters their home.  </a:t>
            </a:r>
          </a:p>
          <a:p>
            <a:pPr marL="171450" indent="-171450">
              <a:buFont typeface="Arial" panose="020B0604020202020204" pitchFamily="34" charset="0"/>
              <a:buChar char="•"/>
              <a:tabLst>
                <a:tab pos="1889125" algn="l"/>
              </a:tabLst>
            </a:pPr>
            <a:endParaRPr lang="en-US"/>
          </a:p>
          <a:p>
            <a:pPr marL="171450" indent="-171450">
              <a:buFont typeface="Arial" panose="020B0604020202020204" pitchFamily="34" charset="0"/>
              <a:buChar char="•"/>
              <a:tabLst>
                <a:tab pos="1889125" algn="l"/>
              </a:tabLst>
            </a:pPr>
            <a:r>
              <a:rPr lang="en-US"/>
              <a:t>Though kinship caregivers have always been able to have non-safety items waived as a part of being licensed as a foster parent, our office has provided recent guidance documents and trainings to help our agencies understand this better.</a:t>
            </a:r>
          </a:p>
          <a:p>
            <a:pPr marL="171450" indent="-171450">
              <a:buFont typeface="Arial" panose="020B0604020202020204" pitchFamily="34" charset="0"/>
              <a:buChar char="•"/>
              <a:tabLst>
                <a:tab pos="1889125" algn="l"/>
              </a:tabLst>
            </a:pPr>
            <a:r>
              <a:rPr lang="en-US"/>
              <a:t>As a result of the waivers, the process to get licensed as a foster parent for kin only requires a few additional steps which reduces the burden for both the caregiver and the agency licensing the home.</a:t>
            </a:r>
          </a:p>
          <a:p>
            <a:pPr marL="171450" indent="-171450">
              <a:buFont typeface="Arial" panose="020B0604020202020204" pitchFamily="34" charset="0"/>
              <a:buChar char="•"/>
              <a:tabLst>
                <a:tab pos="1889125" algn="l"/>
              </a:tabLst>
            </a:pPr>
            <a:r>
              <a:rPr lang="en-US"/>
              <a:t>Ohio law actually requires agencies pay licensed kin caregiver foster homes an equal per diem to other foster parents based on the needs of the child.</a:t>
            </a:r>
          </a:p>
          <a:p>
            <a:pPr marL="171450" indent="-171450">
              <a:buFont typeface="Arial" panose="020B0604020202020204" pitchFamily="34" charset="0"/>
              <a:buChar char="•"/>
              <a:tabLst>
                <a:tab pos="1889125" algn="l"/>
              </a:tabLst>
            </a:pPr>
            <a:endParaRPr lang="en-US"/>
          </a:p>
          <a:p>
            <a:pPr marL="171450" indent="-171450">
              <a:buFont typeface="Arial" panose="020B0604020202020204" pitchFamily="34" charset="0"/>
              <a:buChar char="•"/>
              <a:tabLst>
                <a:tab pos="1889125" algn="l"/>
              </a:tabLst>
            </a:pPr>
            <a:endParaRPr lang="en-US"/>
          </a:p>
          <a:p>
            <a:pPr marL="171450" indent="-171450">
              <a:buFont typeface="Arial" panose="020B0604020202020204" pitchFamily="34" charset="0"/>
              <a:buChar char="•"/>
              <a:tabLst>
                <a:tab pos="1889125" algn="l"/>
              </a:tabLst>
            </a:pPr>
            <a:endParaRPr lang="en-US"/>
          </a:p>
          <a:p>
            <a:r>
              <a:rPr lang="en-US"/>
              <a:t>The </a:t>
            </a:r>
            <a:r>
              <a:rPr lang="en-US" err="1"/>
              <a:t>OhioKAN</a:t>
            </a:r>
            <a:r>
              <a:rPr lang="en-US"/>
              <a:t> program has been implemented through our vendor, </a:t>
            </a:r>
            <a:r>
              <a:rPr lang="en-US" err="1"/>
              <a:t>Kinnect</a:t>
            </a:r>
            <a:r>
              <a:rPr lang="en-US"/>
              <a:t>. </a:t>
            </a:r>
            <a:r>
              <a:rPr lang="en-US" err="1"/>
              <a:t>Kinnect</a:t>
            </a:r>
            <a:r>
              <a:rPr lang="en-US"/>
              <a:t> subcontracts with local agencies across the state, at least one in each of the 10 regions, to house the navigators. This allows </a:t>
            </a:r>
            <a:r>
              <a:rPr lang="en-US" err="1"/>
              <a:t>OhioKAN</a:t>
            </a:r>
            <a:r>
              <a:rPr lang="en-US"/>
              <a:t> to be a statewide program with a local presence. </a:t>
            </a:r>
            <a:r>
              <a:rPr lang="en-US" err="1"/>
              <a:t>OhioKAN</a:t>
            </a:r>
            <a:r>
              <a:rPr lang="en-US"/>
              <a:t> services are offered on a continuum, based on family need. All families have access to the website and can sign up to receive the monthly newsletter, “Currents.” If a family needs a navigator, they can call in or email through the website. They will be guided to a navigator in their region to complete a brief needs assessment and then they are provided referrals to agencies near them that can meet those needs. If families need additional support, </a:t>
            </a:r>
            <a:r>
              <a:rPr lang="en-US" err="1"/>
              <a:t>OhioKAN</a:t>
            </a:r>
            <a:r>
              <a:rPr lang="en-US"/>
              <a:t> can create a Support Plan with the family to identify exactly how the navigator will work with the family to meet their needs. Navigators may provide warm handoffs, provide a referral directly to a provider, work with the Benefits Coordinator if there are barriers to accessing benefits, and have access to funds to cover needs that cannot be met in the community. </a:t>
            </a:r>
            <a:r>
              <a:rPr lang="en-US" err="1"/>
              <a:t>OhioKAN</a:t>
            </a:r>
            <a:r>
              <a:rPr lang="en-US"/>
              <a:t> funds have been use to help families who were at risk of having utilities shut off, who have expensive car repairs, or need computers for their children. </a:t>
            </a:r>
          </a:p>
          <a:p>
            <a:endParaRPr lang="en-US"/>
          </a:p>
          <a:p>
            <a:r>
              <a:rPr lang="en-US" err="1"/>
              <a:t>OhioKAN</a:t>
            </a:r>
            <a:r>
              <a:rPr lang="en-US"/>
              <a:t> is being evaluated for inclusion on the Title IV-E Clearinghouse. Receiving a rating on the Clearinghouse would allow us to receive Federal Reimbursement for kinship navigation services. </a:t>
            </a:r>
            <a:r>
              <a:rPr lang="en-US" err="1"/>
              <a:t>OhioKAN</a:t>
            </a:r>
            <a:r>
              <a:rPr lang="en-US"/>
              <a:t> is using Kaye Implementation and Evaluation (KI&amp;E) to conduct the Effectiveness Evaluation. Between Feb. 2022 – Feb. 2023, KI&amp;E enrolled families into the Evaluation. They are currently analyzing all the enrolled families to determine if we have met the criteria for a Randomized Control Study, this should be completed by May 2023. The evaluators are collecting data from the enrolled families at 3-, 6- and 12-month intervals. If </a:t>
            </a:r>
            <a:r>
              <a:rPr lang="en-US" err="1"/>
              <a:t>OhioKAN</a:t>
            </a:r>
            <a:r>
              <a:rPr lang="en-US"/>
              <a:t> shows a positive impact on at least one outcome at any of those intervals, we can move forward to receive a rating of Promising on the Clearinghouse. The outcomes are: access to services, satisfaction with </a:t>
            </a:r>
            <a:r>
              <a:rPr lang="en-US" err="1"/>
              <a:t>OhioKAN</a:t>
            </a:r>
            <a:r>
              <a:rPr lang="en-US"/>
              <a:t>, child safety, child permanency or caregiver well-being. The earliest we would know about outcomes is August of 2023, after the 3 month data analysis has been completed. The latest that we would know if there was a positive outcome would be Summer of 2024, after analysis of the 12 month data collection.  Based on families stories, </a:t>
            </a:r>
            <a:r>
              <a:rPr lang="en-US" err="1"/>
              <a:t>OhioKAN</a:t>
            </a:r>
            <a:r>
              <a:rPr lang="en-US"/>
              <a:t> is helping them get connected to services and families have been very satisfied with program. </a:t>
            </a:r>
          </a:p>
          <a:p>
            <a:endParaRPr lang="en-US"/>
          </a:p>
          <a:p>
            <a:pPr marL="171450" indent="-171450">
              <a:buFont typeface="Arial" panose="020B0604020202020204" pitchFamily="34" charset="0"/>
              <a:buChar char="•"/>
            </a:pPr>
            <a:endParaRPr lang="en-US"/>
          </a:p>
          <a:p>
            <a:pPr marL="457200" lvl="1" indent="0">
              <a:buFont typeface="Arial" panose="020B0604020202020204" pitchFamily="34" charset="0"/>
              <a:buNone/>
              <a:tabLst>
                <a:tab pos="1889125" algn="l"/>
              </a:tabLst>
            </a:pPr>
            <a:endParaRPr lang="en-US"/>
          </a:p>
          <a:p>
            <a:pPr marL="628650" lvl="1" indent="-171450">
              <a:buFont typeface="Arial" panose="020B0604020202020204" pitchFamily="34" charset="0"/>
              <a:buChar char="•"/>
              <a:tabLst>
                <a:tab pos="1889125" algn="l"/>
              </a:tabLst>
            </a:pPr>
            <a:endParaRPr lang="en-US"/>
          </a:p>
          <a:p>
            <a:pPr marL="171450" indent="-171450">
              <a:buFont typeface="Arial" panose="020B0604020202020204" pitchFamily="34" charset="0"/>
              <a:buChar char="•"/>
              <a:tabLst>
                <a:tab pos="1889125"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9C2A1E-7C5B-4541-B473-51EDAF573A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3303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tabLst>
                <a:tab pos="1889125" algn="l"/>
              </a:tabLst>
            </a:pPr>
            <a:r>
              <a:rPr lang="en-US"/>
              <a:t>6 of the 8 CST recommendations in the foster care action area have been implemented and the 2 remaining have been partially implemented.</a:t>
            </a:r>
          </a:p>
          <a:p>
            <a:pPr marL="171450" indent="-171450">
              <a:buFont typeface="Arial" panose="020B0604020202020204" pitchFamily="34" charset="0"/>
              <a:buChar char="•"/>
              <a:tabLst>
                <a:tab pos="1889125" algn="l"/>
              </a:tabLst>
            </a:pPr>
            <a:endParaRPr lang="en-US"/>
          </a:p>
          <a:p>
            <a:pPr marL="171450" indent="-171450">
              <a:buFont typeface="Arial" panose="020B0604020202020204" pitchFamily="34" charset="0"/>
              <a:buChar char="•"/>
              <a:tabLst>
                <a:tab pos="1889125" algn="l"/>
              </a:tabLst>
            </a:pPr>
            <a:endParaRPr lang="en-US"/>
          </a:p>
          <a:p>
            <a:pPr marL="171450" indent="-171450">
              <a:buFont typeface="Arial" panose="020B0604020202020204" pitchFamily="34" charset="0"/>
              <a:buChar char="•"/>
              <a:tabLst>
                <a:tab pos="1889125" algn="l"/>
              </a:tabLst>
            </a:pPr>
            <a:r>
              <a:rPr lang="en-US"/>
              <a:t>Ohio's Approach to Strengthening Relationships Between Primary and Resource Families promotes a collaborative co-parenting relationship between all the adults important in the child's life, reducing trauma for the youth and primary family and fostering efforts for reunification</a:t>
            </a:r>
          </a:p>
          <a:p>
            <a:pPr marL="628650" lvl="1" indent="-171450">
              <a:buFont typeface="Arial" panose="020B0604020202020204" pitchFamily="34" charset="0"/>
              <a:buChar char="•"/>
              <a:tabLst>
                <a:tab pos="1889125" algn="l"/>
              </a:tabLst>
            </a:pPr>
            <a:endParaRPr lang="en-US"/>
          </a:p>
          <a:p>
            <a:pPr marL="171450" indent="-171450">
              <a:buFont typeface="Arial" panose="020B0604020202020204" pitchFamily="34" charset="0"/>
              <a:buChar char="•"/>
              <a:tabLst>
                <a:tab pos="1889125" algn="l"/>
              </a:tabLst>
            </a:pPr>
            <a:r>
              <a:rPr lang="en-US"/>
              <a:t>Though kinship caregivers have always been able to have non-safety items waived as a part of being licensed as a foster parent, our office has provided recent guidance documents and trainings to help our agencies understand this better.</a:t>
            </a:r>
          </a:p>
          <a:p>
            <a:pPr marL="171450" indent="-171450">
              <a:buFont typeface="Arial" panose="020B0604020202020204" pitchFamily="34" charset="0"/>
              <a:buChar char="•"/>
              <a:tabLst>
                <a:tab pos="1889125" algn="l"/>
              </a:tabLst>
            </a:pPr>
            <a:r>
              <a:rPr lang="en-US"/>
              <a:t>As a result of the waivers, the process to get licensed as a foster parent for kin only requires a few additional steps which reduces the burden for both the caregiver and the agency licensing the home.</a:t>
            </a:r>
          </a:p>
          <a:p>
            <a:pPr marL="171450" indent="-171450">
              <a:buFont typeface="Arial" panose="020B0604020202020204" pitchFamily="34" charset="0"/>
              <a:buChar char="•"/>
              <a:tabLst>
                <a:tab pos="1889125" algn="l"/>
              </a:tabLst>
            </a:pPr>
            <a:r>
              <a:rPr lang="en-US"/>
              <a:t>Ohio law actually requires agencies pay licensed kin caregiver foster homes an equal per diem to other foster parents based on the needs of the child.</a:t>
            </a:r>
          </a:p>
          <a:p>
            <a:pPr marL="171450" indent="-171450">
              <a:buFont typeface="Arial" panose="020B0604020202020204" pitchFamily="34" charset="0"/>
              <a:buChar char="•"/>
              <a:tabLst>
                <a:tab pos="1889125" algn="l"/>
              </a:tabLst>
            </a:pPr>
            <a:endParaRPr lang="en-US"/>
          </a:p>
          <a:p>
            <a:pPr marL="171450" indent="-171450">
              <a:buFont typeface="Arial" panose="020B0604020202020204" pitchFamily="34" charset="0"/>
              <a:buChar char="•"/>
              <a:tabLst>
                <a:tab pos="1889125" algn="l"/>
              </a:tabLst>
            </a:pPr>
            <a:endParaRPr lang="en-US"/>
          </a:p>
          <a:p>
            <a:pPr marL="171450" indent="-171450">
              <a:buFont typeface="Arial" panose="020B0604020202020204" pitchFamily="34" charset="0"/>
              <a:buChar char="•"/>
              <a:tabLst>
                <a:tab pos="1889125" algn="l"/>
              </a:tabLst>
            </a:pPr>
            <a:endParaRPr lang="en-US"/>
          </a:p>
          <a:p>
            <a:pPr marL="171450" indent="-171450">
              <a:buFont typeface="Arial" panose="020B0604020202020204" pitchFamily="34" charset="0"/>
              <a:buChar char="•"/>
            </a:pPr>
            <a:endParaRPr lang="en-US"/>
          </a:p>
          <a:p>
            <a:r>
              <a:rPr lang="en-US" sz="1200"/>
              <a:t>Substitute House Bill 8 signed by Governor DeWine on XX, created flexibility in the manner in which foster parent trainings are offered and immediately reduced the number of training hours required for foster caregivers and applicants.</a:t>
            </a:r>
          </a:p>
          <a:p>
            <a:r>
              <a:rPr lang="en-US" sz="1200"/>
              <a:t>House Bill 8 reduced the number of preplacement training hours from 36 to 24 for both family and specialized foster homes.  Continuing training requirements were reduced from 45 to 30 hours for family foster homes and from 60 to 45 hours for specialized foster homes. The Ohio Child Welfare Training Program adjusted the caregiver preservice curriculum to reflect the new 24 hours. Preservice topics include system and agency, trauma, connections and permanency, nurturing and protective environment, and health. </a:t>
            </a:r>
          </a:p>
          <a:p>
            <a:pPr marL="182880" indent="0">
              <a:buNone/>
            </a:pPr>
            <a:endParaRPr lang="en-US" sz="1200" b="0" i="0">
              <a:solidFill>
                <a:srgbClr val="000000"/>
              </a:solidFill>
              <a:effectLst/>
              <a:latin typeface="Tahoma" panose="020B0604030504040204" pitchFamily="34" charset="0"/>
            </a:endParaRPr>
          </a:p>
          <a:p>
            <a:r>
              <a:rPr lang="en-US"/>
              <a:t>Ohio Certification for Agencies and Families (OCAF) was developed with the goal to make Ohio one of the easiest places to become a foster or adoptive parent and, in turn, increase the available foster and/or adoptive homes in the state. </a:t>
            </a:r>
          </a:p>
          <a:p>
            <a:r>
              <a:rPr lang="en-US"/>
              <a:t>Up until the implementation of OCAF Phase 1 in November 2022, most of Ohio’s prospective families wanting to apply for foster care licensure or adoption approval only had the option of filling in a seven-page application form manually, which was a cumbersome process for both the applicants and the agencies involved. </a:t>
            </a:r>
          </a:p>
          <a:p>
            <a:r>
              <a:rPr lang="en-US"/>
              <a:t>OCAF Phase 2 is coming soon and will streamline and standardize both the inquiry and application process for prospective families with this user-friendly, online application. Phase 2 will also be integrated with the It Takes Heart website to improve data around inquiries and streamline the inquiry to application process. </a:t>
            </a:r>
          </a:p>
          <a:p>
            <a:r>
              <a:rPr lang="en-US"/>
              <a:t>As development continues in phases through the middle of 2024, OCAF will grow to include the inquiry, application and licensure activities for recommending agencies in Ohio, as well as all licensing activities for foster and adoptive homes, such as the </a:t>
            </a:r>
            <a:r>
              <a:rPr lang="en-US" err="1"/>
              <a:t>homestudy</a:t>
            </a:r>
            <a:r>
              <a:rPr lang="en-US"/>
              <a:t> and recertification processes. </a:t>
            </a:r>
          </a:p>
          <a:p>
            <a:r>
              <a:rPr lang="en-US"/>
              <a:t>OCAF is currently used by ten agencies. There have been 69 inquiries entered by these agencies and twelve prospective caregivers have started or submitted their JFS 01691 Application for Child Placement to their chosen agency through OCAF. </a:t>
            </a:r>
          </a:p>
          <a:p>
            <a:pPr marL="171450" indent="-171450">
              <a:buFont typeface="Arial" panose="020B0604020202020204" pitchFamily="34" charset="0"/>
              <a:buChar char="•"/>
            </a:pPr>
            <a:endParaRPr lang="en-US"/>
          </a:p>
          <a:p>
            <a:pPr marL="171450" indent="-171450">
              <a:buFont typeface="Arial" panose="020B0604020202020204" pitchFamily="34" charset="0"/>
              <a:buChar char="•"/>
              <a:tabLst>
                <a:tab pos="1889125"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9C2A1E-7C5B-4541-B473-51EDAF573A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2947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tabLst>
                <a:tab pos="1889125" algn="l"/>
              </a:tabLst>
            </a:pPr>
            <a:r>
              <a:rPr lang="en-US"/>
              <a:t>PASSS has been administered by local PCSAs since it's creation in 1997.  While many counties have administered the PASSS program fairly and equitably over the years, it became evident that there were some inconsistencies in how it was being run from county to county.   </a:t>
            </a:r>
          </a:p>
          <a:p>
            <a:pPr marL="171450" indent="-171450">
              <a:buFont typeface="Arial" panose="020B0604020202020204" pitchFamily="34" charset="0"/>
              <a:buChar char="•"/>
              <a:tabLst>
                <a:tab pos="1889125" algn="l"/>
              </a:tabLst>
            </a:pPr>
            <a:endParaRPr lang="en-US"/>
          </a:p>
          <a:p>
            <a:pPr marL="171450" indent="-171450">
              <a:buFont typeface="Arial" panose="020B0604020202020204" pitchFamily="34" charset="0"/>
              <a:buChar char="•"/>
              <a:tabLst>
                <a:tab pos="1889125" algn="l"/>
              </a:tabLst>
            </a:pPr>
            <a:r>
              <a:rPr lang="en-US"/>
              <a:t>In 2020, the Children Services Transformation advisory council came out with the final report of 37 recommendations for transformation of the children services system in Ohio.  One of those recommendations was for the state to further look into bringing PASSS to the state level due to those inconsistencies.   </a:t>
            </a:r>
          </a:p>
          <a:p>
            <a:pPr marL="171450" indent="-171450">
              <a:buFont typeface="Arial" panose="020B0604020202020204" pitchFamily="34" charset="0"/>
              <a:buChar char="•"/>
              <a:tabLst>
                <a:tab pos="1889125" algn="l"/>
              </a:tabLst>
            </a:pPr>
            <a:endParaRPr lang="en-US"/>
          </a:p>
          <a:p>
            <a:pPr marL="171450" indent="-171450">
              <a:buFont typeface="Arial" panose="020B0604020202020204" pitchFamily="34" charset="0"/>
              <a:buChar char="•"/>
              <a:tabLst>
                <a:tab pos="1889125" algn="l"/>
              </a:tabLst>
            </a:pPr>
            <a:r>
              <a:rPr lang="en-US"/>
              <a:t>To further support the work of the CST group and to ensure that PASSS is truly a statewide program available equally to all post adoptive families, the 2021 Budget Bill, or Amended House Bill 110, transitions the program to ODJFS beginning July 1 2022.  The Ohio Revised Code requirement for that transition is located in 5101.1418 if anyone is interested in learning more about it.  </a:t>
            </a:r>
          </a:p>
          <a:p>
            <a:endParaRPr lang="en-US"/>
          </a:p>
          <a:p>
            <a:r>
              <a:rPr lang="en-US"/>
              <a:t>Since July 2022, </a:t>
            </a:r>
            <a:r>
              <a:rPr lang="en-US" err="1"/>
              <a:t>OhioKAN</a:t>
            </a:r>
            <a:r>
              <a:rPr lang="en-US"/>
              <a:t> has received 887 applications. </a:t>
            </a:r>
          </a:p>
          <a:p>
            <a:pPr marL="457200" lvl="1" indent="0">
              <a:buNone/>
            </a:pPr>
            <a:r>
              <a:rPr lang="en-US"/>
              <a:t> </a:t>
            </a:r>
          </a:p>
          <a:p>
            <a:r>
              <a:rPr lang="en-US"/>
              <a:t>The Office of Families and Children have approved 688.</a:t>
            </a:r>
          </a:p>
          <a:p>
            <a:pPr lvl="1"/>
            <a:r>
              <a:rPr lang="en-US"/>
              <a:t>Only 29 have been denied</a:t>
            </a:r>
          </a:p>
          <a:p>
            <a:pPr lvl="1"/>
            <a:endParaRPr lang="en-US"/>
          </a:p>
          <a:p>
            <a:r>
              <a:rPr lang="en-US"/>
              <a:t>The Office of Families and Children has approved $4,886,459.78</a:t>
            </a:r>
          </a:p>
          <a:p>
            <a:pPr lvl="1"/>
            <a:endParaRPr lang="en-US"/>
          </a:p>
          <a:p>
            <a:r>
              <a:rPr lang="en-US"/>
              <a:t>Total payments issued to date $1,750,417.83</a:t>
            </a:r>
          </a:p>
          <a:p>
            <a:pPr marL="171450" indent="-171450">
              <a:buFont typeface="Arial" panose="020B0604020202020204" pitchFamily="34" charset="0"/>
              <a:buChar char="•"/>
              <a:tabLst>
                <a:tab pos="1889125" algn="l"/>
              </a:tabLst>
            </a:pPr>
            <a:r>
              <a:rPr lang="en-US"/>
              <a:t>Applicants may be eligible for $10,000, $15,000 if the parent was a foster caregiver to the child prior to adoption, or $20,000 if a qualified professional diagnosed the child as having one or more special needs (as defined by law) prior to the adoption finalization. </a:t>
            </a:r>
          </a:p>
          <a:p>
            <a:pPr marL="171450" indent="-171450">
              <a:buFont typeface="Arial" panose="020B0604020202020204" pitchFamily="34" charset="0"/>
              <a:buChar char="•"/>
              <a:tabLst>
                <a:tab pos="1889125" algn="l"/>
              </a:tabLst>
            </a:pPr>
            <a:r>
              <a:rPr lang="en-US"/>
              <a:t>This program has been up and running for less than three weeks and all applications submitted have been reviewed promptly, as well as questions being answered which came through the mailbox: OFC-Ohioadoptiongrant@jfs.ohio.gov. Approved applications have been sent to Child Support Enforcement Agency manually for a review with no applications having funding held for arrearage accounts.</a:t>
            </a:r>
          </a:p>
          <a:p>
            <a:pPr marL="171450" indent="-171450">
              <a:buFont typeface="Arial" panose="020B0604020202020204" pitchFamily="34" charset="0"/>
              <a:buChar char="•"/>
              <a:tabLst>
                <a:tab pos="1889125" algn="l"/>
              </a:tabLst>
            </a:pPr>
            <a:r>
              <a:rPr lang="en-US"/>
              <a:t>Next steps for the Ohio Adoption Grant program are for payments to be sent by check in the mail to the to the address of the payee identified on the submitted W-9 form and Phase 2 portal enhancements to be discussed. </a:t>
            </a:r>
          </a:p>
          <a:p>
            <a:pPr marL="171450" indent="-171450">
              <a:buFont typeface="Arial" panose="020B0604020202020204" pitchFamily="34" charset="0"/>
              <a:buChar char="•"/>
              <a:tabLst>
                <a:tab pos="1889125" algn="l"/>
              </a:tabLst>
            </a:pPr>
            <a:r>
              <a:rPr lang="en-US"/>
              <a:t>Currently, the rules and forms are in Clearance as part of the normal rule process allowing stakeholders an ad­ditional opportunity to provide comments.</a:t>
            </a:r>
          </a:p>
          <a:p>
            <a:pPr marL="171450" indent="-171450">
              <a:buFont typeface="Arial" panose="020B0604020202020204" pitchFamily="34" charset="0"/>
              <a:buChar char="•"/>
              <a:tabLst>
                <a:tab pos="1889125" algn="l"/>
              </a:tabLst>
            </a:pPr>
            <a:endParaRPr lang="en-US"/>
          </a:p>
          <a:p>
            <a:pPr marL="171450" indent="-171450">
              <a:buFont typeface="Arial" panose="020B0604020202020204" pitchFamily="34" charset="0"/>
              <a:buChar char="•"/>
              <a:tabLst>
                <a:tab pos="1889125" algn="l"/>
              </a:tabLst>
            </a:pPr>
            <a:r>
              <a:rPr lang="en-US"/>
              <a:t>The data is as of 4/26/23 </a:t>
            </a:r>
          </a:p>
          <a:p>
            <a:pPr marL="628650" lvl="1" indent="-171450">
              <a:buFont typeface="Arial" panose="020B0604020202020204" pitchFamily="34" charset="0"/>
              <a:buChar char="•"/>
              <a:tabLst>
                <a:tab pos="1889125" algn="l"/>
              </a:tabLst>
            </a:pPr>
            <a:r>
              <a:rPr lang="en-US"/>
              <a:t>Initiated but not submitted – 261</a:t>
            </a:r>
          </a:p>
          <a:p>
            <a:pPr marL="628650" lvl="1" indent="-171450">
              <a:buFont typeface="Arial" panose="020B0604020202020204" pitchFamily="34" charset="0"/>
              <a:buChar char="•"/>
              <a:tabLst>
                <a:tab pos="1889125" algn="l"/>
              </a:tabLst>
            </a:pPr>
            <a:r>
              <a:rPr lang="en-US"/>
              <a:t>Received – 23</a:t>
            </a:r>
          </a:p>
          <a:p>
            <a:pPr marL="628650" lvl="1" indent="-171450">
              <a:buFont typeface="Arial" panose="020B0604020202020204" pitchFamily="34" charset="0"/>
              <a:buChar char="•"/>
              <a:tabLst>
                <a:tab pos="1889125" algn="l"/>
              </a:tabLst>
            </a:pPr>
            <a:r>
              <a:rPr lang="en-US"/>
              <a:t>Approved – 138</a:t>
            </a:r>
          </a:p>
          <a:p>
            <a:pPr marL="628650" lvl="1" indent="-171450">
              <a:buFont typeface="Arial" panose="020B0604020202020204" pitchFamily="34" charset="0"/>
              <a:buChar char="•"/>
              <a:tabLst>
                <a:tab pos="1889125" algn="l"/>
              </a:tabLst>
            </a:pPr>
            <a:r>
              <a:rPr lang="en-US"/>
              <a:t>Denied – 10</a:t>
            </a:r>
          </a:p>
          <a:p>
            <a:pPr marL="628650" lvl="1" indent="-171450">
              <a:buFont typeface="Arial" panose="020B0604020202020204" pitchFamily="34" charset="0"/>
              <a:buChar char="•"/>
              <a:tabLst>
                <a:tab pos="1889125" algn="l"/>
              </a:tabLst>
            </a:pPr>
            <a:r>
              <a:rPr lang="en-US"/>
              <a:t>Amount Approved - $2,075,000</a:t>
            </a:r>
          </a:p>
          <a:p>
            <a:pPr marL="628650" lvl="1" indent="-171450">
              <a:buFont typeface="Arial" panose="020B0604020202020204" pitchFamily="34" charset="0"/>
              <a:buChar char="•"/>
              <a:tabLst>
                <a:tab pos="1889125" algn="l"/>
              </a:tabLst>
            </a:pPr>
            <a:r>
              <a:rPr lang="en-US"/>
              <a:t>Child Support Verified Payment Amount - $1,450,000</a:t>
            </a:r>
          </a:p>
          <a:p>
            <a:pPr marL="171450" indent="-171450">
              <a:buFont typeface="Arial" panose="020B0604020202020204" pitchFamily="34" charset="0"/>
              <a:buChar char="•"/>
              <a:tabLst>
                <a:tab pos="1889125" algn="l"/>
              </a:tabLst>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9C2A1E-7C5B-4541-B473-51EDAF573A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0276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October 2022 Governor DeWine announced Ohio’s Bold Beginning Plan to ensure we had Healthy, Supported Families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https://boldbeginning.ohio.gov/healthy-supported-families/family-stability</a:t>
            </a:r>
          </a:p>
          <a:p>
            <a:endParaRPr lang="en-US" dirty="0"/>
          </a:p>
        </p:txBody>
      </p:sp>
      <p:sp>
        <p:nvSpPr>
          <p:cNvPr id="4" name="Slide Number Placeholder 3"/>
          <p:cNvSpPr>
            <a:spLocks noGrp="1"/>
          </p:cNvSpPr>
          <p:nvPr>
            <p:ph type="sldNum" sz="quarter" idx="5"/>
          </p:nvPr>
        </p:nvSpPr>
        <p:spPr/>
        <p:txBody>
          <a:bodyPr/>
          <a:lstStyle/>
          <a:p>
            <a:fld id="{A9259BC8-0F4B-436C-886D-2986CE2329D8}" type="slidenum">
              <a:rPr lang="en-US" smtClean="0"/>
              <a:t>26</a:t>
            </a:fld>
            <a:endParaRPr lang="en-US" dirty="0"/>
          </a:p>
        </p:txBody>
      </p:sp>
    </p:spTree>
    <p:extLst>
      <p:ext uri="{BB962C8B-B14F-4D97-AF65-F5344CB8AC3E}">
        <p14:creationId xmlns:p14="http://schemas.microsoft.com/office/powerpoint/2010/main" val="171201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79C79-4EDD-47DD-B196-DA171545D0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AC61D8-2799-4D1E-9185-1D5F959845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098D88-F63F-4423-BA45-A657D856F6C5}"/>
              </a:ext>
            </a:extLst>
          </p:cNvPr>
          <p:cNvSpPr>
            <a:spLocks noGrp="1"/>
          </p:cNvSpPr>
          <p:nvPr>
            <p:ph type="dt" sz="half" idx="10"/>
          </p:nvPr>
        </p:nvSpPr>
        <p:spPr/>
        <p:txBody>
          <a:bodyPr/>
          <a:lstStyle/>
          <a:p>
            <a:fld id="{E660EAD1-6BE8-49C5-9CFC-659161852FAE}" type="datetimeFigureOut">
              <a:rPr lang="en-US" smtClean="0"/>
              <a:t>5/7/2023</a:t>
            </a:fld>
            <a:endParaRPr lang="en-US"/>
          </a:p>
        </p:txBody>
      </p:sp>
      <p:sp>
        <p:nvSpPr>
          <p:cNvPr id="5" name="Footer Placeholder 4">
            <a:extLst>
              <a:ext uri="{FF2B5EF4-FFF2-40B4-BE49-F238E27FC236}">
                <a16:creationId xmlns:a16="http://schemas.microsoft.com/office/drawing/2014/main" id="{6B35311B-BA7C-41A2-A64B-45E3AA06C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AC40C-82DC-405E-9773-6B761B741EC4}"/>
              </a:ext>
            </a:extLst>
          </p:cNvPr>
          <p:cNvSpPr>
            <a:spLocks noGrp="1"/>
          </p:cNvSpPr>
          <p:nvPr>
            <p:ph type="sldNum" sz="quarter" idx="12"/>
          </p:nvPr>
        </p:nvSpPr>
        <p:spPr/>
        <p:txBody>
          <a:bodyPr/>
          <a:lstStyle/>
          <a:p>
            <a:fld id="{BF593AA6-52A8-4AC3-A741-F342B95D3214}" type="slidenum">
              <a:rPr lang="en-US" smtClean="0"/>
              <a:t>‹#›</a:t>
            </a:fld>
            <a:endParaRPr lang="en-US"/>
          </a:p>
        </p:txBody>
      </p:sp>
    </p:spTree>
    <p:extLst>
      <p:ext uri="{BB962C8B-B14F-4D97-AF65-F5344CB8AC3E}">
        <p14:creationId xmlns:p14="http://schemas.microsoft.com/office/powerpoint/2010/main" val="2459217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E1AA-35CD-41E3-8CA7-70C36513AA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F18A6F-DE52-40B7-A581-394B22FF9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3292B-0FCE-4DFB-A452-4F329DF7D721}"/>
              </a:ext>
            </a:extLst>
          </p:cNvPr>
          <p:cNvSpPr>
            <a:spLocks noGrp="1"/>
          </p:cNvSpPr>
          <p:nvPr>
            <p:ph type="dt" sz="half" idx="10"/>
          </p:nvPr>
        </p:nvSpPr>
        <p:spPr/>
        <p:txBody>
          <a:bodyPr/>
          <a:lstStyle/>
          <a:p>
            <a:fld id="{E660EAD1-6BE8-49C5-9CFC-659161852FAE}" type="datetimeFigureOut">
              <a:rPr lang="en-US" smtClean="0"/>
              <a:t>5/7/2023</a:t>
            </a:fld>
            <a:endParaRPr lang="en-US"/>
          </a:p>
        </p:txBody>
      </p:sp>
      <p:sp>
        <p:nvSpPr>
          <p:cNvPr id="5" name="Footer Placeholder 4">
            <a:extLst>
              <a:ext uri="{FF2B5EF4-FFF2-40B4-BE49-F238E27FC236}">
                <a16:creationId xmlns:a16="http://schemas.microsoft.com/office/drawing/2014/main" id="{B8479019-065E-4B41-B28A-A187C362D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79FBA-A5DA-4F62-869A-6511DAC6A2C1}"/>
              </a:ext>
            </a:extLst>
          </p:cNvPr>
          <p:cNvSpPr>
            <a:spLocks noGrp="1"/>
          </p:cNvSpPr>
          <p:nvPr>
            <p:ph type="sldNum" sz="quarter" idx="12"/>
          </p:nvPr>
        </p:nvSpPr>
        <p:spPr/>
        <p:txBody>
          <a:bodyPr/>
          <a:lstStyle/>
          <a:p>
            <a:fld id="{BF593AA6-52A8-4AC3-A741-F342B95D3214}" type="slidenum">
              <a:rPr lang="en-US" smtClean="0"/>
              <a:t>‹#›</a:t>
            </a:fld>
            <a:endParaRPr lang="en-US"/>
          </a:p>
        </p:txBody>
      </p:sp>
    </p:spTree>
    <p:extLst>
      <p:ext uri="{BB962C8B-B14F-4D97-AF65-F5344CB8AC3E}">
        <p14:creationId xmlns:p14="http://schemas.microsoft.com/office/powerpoint/2010/main" val="2061365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987C8D-B57A-4C5A-A0E4-4F2FD5DB19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D95CD9-2473-4D6C-9501-719748BC63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56D3C0-7E87-4E20-9E00-915638605CFD}"/>
              </a:ext>
            </a:extLst>
          </p:cNvPr>
          <p:cNvSpPr>
            <a:spLocks noGrp="1"/>
          </p:cNvSpPr>
          <p:nvPr>
            <p:ph type="dt" sz="half" idx="10"/>
          </p:nvPr>
        </p:nvSpPr>
        <p:spPr/>
        <p:txBody>
          <a:bodyPr/>
          <a:lstStyle/>
          <a:p>
            <a:fld id="{E660EAD1-6BE8-49C5-9CFC-659161852FAE}" type="datetimeFigureOut">
              <a:rPr lang="en-US" smtClean="0"/>
              <a:t>5/7/2023</a:t>
            </a:fld>
            <a:endParaRPr lang="en-US"/>
          </a:p>
        </p:txBody>
      </p:sp>
      <p:sp>
        <p:nvSpPr>
          <p:cNvPr id="5" name="Footer Placeholder 4">
            <a:extLst>
              <a:ext uri="{FF2B5EF4-FFF2-40B4-BE49-F238E27FC236}">
                <a16:creationId xmlns:a16="http://schemas.microsoft.com/office/drawing/2014/main" id="{9DF5D10E-3D76-466B-B418-0C49851EB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A8BAC-A101-4ADE-9634-D7CCCE182631}"/>
              </a:ext>
            </a:extLst>
          </p:cNvPr>
          <p:cNvSpPr>
            <a:spLocks noGrp="1"/>
          </p:cNvSpPr>
          <p:nvPr>
            <p:ph type="sldNum" sz="quarter" idx="12"/>
          </p:nvPr>
        </p:nvSpPr>
        <p:spPr/>
        <p:txBody>
          <a:bodyPr/>
          <a:lstStyle/>
          <a:p>
            <a:fld id="{BF593AA6-52A8-4AC3-A741-F342B95D3214}" type="slidenum">
              <a:rPr lang="en-US" smtClean="0"/>
              <a:t>‹#›</a:t>
            </a:fld>
            <a:endParaRPr lang="en-US"/>
          </a:p>
        </p:txBody>
      </p:sp>
    </p:spTree>
    <p:extLst>
      <p:ext uri="{BB962C8B-B14F-4D97-AF65-F5344CB8AC3E}">
        <p14:creationId xmlns:p14="http://schemas.microsoft.com/office/powerpoint/2010/main" val="1484015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FA Titl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150913" y="2509872"/>
            <a:ext cx="8420105" cy="917575"/>
          </a:xfrm>
          <a:prstGeom prst="rect">
            <a:avLst/>
          </a:prstGeom>
        </p:spPr>
        <p:txBody>
          <a:bodyPr/>
          <a:lstStyle>
            <a:lvl1pPr algn="l">
              <a:defRPr sz="3600" b="1">
                <a:solidFill>
                  <a:schemeClr val="accent5">
                    <a:lumMod val="50000"/>
                  </a:schemeClr>
                </a:solidFill>
              </a:defRPr>
            </a:lvl1pPr>
          </a:lstStyle>
          <a:p>
            <a:r>
              <a:rPr lang="en-US"/>
              <a:t>[Click to edit Master title style]</a:t>
            </a:r>
          </a:p>
        </p:txBody>
      </p:sp>
      <p:sp>
        <p:nvSpPr>
          <p:cNvPr id="10" name="Subtitle 2"/>
          <p:cNvSpPr>
            <a:spLocks noGrp="1"/>
          </p:cNvSpPr>
          <p:nvPr>
            <p:ph type="subTitle" idx="1"/>
          </p:nvPr>
        </p:nvSpPr>
        <p:spPr>
          <a:xfrm>
            <a:off x="2150913" y="3810000"/>
            <a:ext cx="6648015" cy="1828800"/>
          </a:xfrm>
        </p:spPr>
        <p:txBody>
          <a:bodyPr>
            <a:normAutofit/>
          </a:bodyPr>
          <a:lstStyle>
            <a:lvl1pPr marL="0" indent="0" algn="l">
              <a:buNone/>
              <a:defRPr lang="en-US" sz="1600" kern="1200" dirty="0">
                <a:solidFill>
                  <a:schemeClr val="accent6">
                    <a:lumMod val="50000"/>
                  </a:schemeClr>
                </a:solidFill>
                <a:latin typeface="+mn-lt"/>
                <a:ea typeface="+mn-ea"/>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3" name="Picture 2">
            <a:extLst>
              <a:ext uri="{FF2B5EF4-FFF2-40B4-BE49-F238E27FC236}">
                <a16:creationId xmlns:a16="http://schemas.microsoft.com/office/drawing/2014/main" id="{FDBCA619-4F5D-462E-8C2B-E34A8B1DB1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735"/>
          <a:stretch/>
        </p:blipFill>
        <p:spPr>
          <a:xfrm>
            <a:off x="1776837" y="0"/>
            <a:ext cx="4872297" cy="800100"/>
          </a:xfrm>
          <a:prstGeom prst="rect">
            <a:avLst/>
          </a:prstGeom>
        </p:spPr>
      </p:pic>
      <p:sp>
        <p:nvSpPr>
          <p:cNvPr id="7" name="Rectangle 6">
            <a:extLst>
              <a:ext uri="{FF2B5EF4-FFF2-40B4-BE49-F238E27FC236}">
                <a16:creationId xmlns:a16="http://schemas.microsoft.com/office/drawing/2014/main" id="{91282E68-50B6-4917-BC19-253246513D44}"/>
              </a:ext>
            </a:extLst>
          </p:cNvPr>
          <p:cNvSpPr/>
          <p:nvPr userDrawn="1"/>
        </p:nvSpPr>
        <p:spPr>
          <a:xfrm>
            <a:off x="0" y="0"/>
            <a:ext cx="1422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Rectangle 7">
            <a:extLst>
              <a:ext uri="{FF2B5EF4-FFF2-40B4-BE49-F238E27FC236}">
                <a16:creationId xmlns:a16="http://schemas.microsoft.com/office/drawing/2014/main" id="{3E57E5BC-8CFB-4FF1-8731-859E343FAE40}"/>
              </a:ext>
            </a:extLst>
          </p:cNvPr>
          <p:cNvSpPr/>
          <p:nvPr userDrawn="1"/>
        </p:nvSpPr>
        <p:spPr>
          <a:xfrm>
            <a:off x="1200746" y="0"/>
            <a:ext cx="2724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Rectangle 10">
            <a:extLst>
              <a:ext uri="{FF2B5EF4-FFF2-40B4-BE49-F238E27FC236}">
                <a16:creationId xmlns:a16="http://schemas.microsoft.com/office/drawing/2014/main" id="{70592907-2003-4E25-A0E8-D18682F78C52}"/>
              </a:ext>
            </a:extLst>
          </p:cNvPr>
          <p:cNvSpPr/>
          <p:nvPr userDrawn="1"/>
        </p:nvSpPr>
        <p:spPr>
          <a:xfrm>
            <a:off x="3679373" y="707572"/>
            <a:ext cx="389708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400">
                <a:solidFill>
                  <a:schemeClr val="tx2"/>
                </a:solidFill>
                <a:latin typeface="Univers" panose="020B0503020202020204" pitchFamily="34" charset="0"/>
              </a:rPr>
              <a:t>Mike DeWine, Governor</a:t>
            </a:r>
          </a:p>
          <a:p>
            <a:pPr algn="l"/>
            <a:r>
              <a:rPr lang="en-US" sz="1400">
                <a:solidFill>
                  <a:schemeClr val="tx2"/>
                </a:solidFill>
                <a:latin typeface="Univers" panose="020B0503020202020204" pitchFamily="34" charset="0"/>
              </a:rPr>
              <a:t>Jon Husted, Lt. Governor</a:t>
            </a:r>
          </a:p>
          <a:p>
            <a:pPr algn="l"/>
            <a:r>
              <a:rPr lang="en-US" sz="1400">
                <a:solidFill>
                  <a:schemeClr val="tx2"/>
                </a:solidFill>
                <a:latin typeface="Univers" panose="020B0503020202020204" pitchFamily="34" charset="0"/>
              </a:rPr>
              <a:t>Matt Damschroder, Director</a:t>
            </a:r>
          </a:p>
        </p:txBody>
      </p:sp>
      <p:sp>
        <p:nvSpPr>
          <p:cNvPr id="12" name="Rectangle 11">
            <a:extLst>
              <a:ext uri="{FF2B5EF4-FFF2-40B4-BE49-F238E27FC236}">
                <a16:creationId xmlns:a16="http://schemas.microsoft.com/office/drawing/2014/main" id="{FA4A867B-3E2C-48C8-9A00-A9DCF963DBA7}"/>
              </a:ext>
            </a:extLst>
          </p:cNvPr>
          <p:cNvSpPr/>
          <p:nvPr userDrawn="1"/>
        </p:nvSpPr>
        <p:spPr>
          <a:xfrm>
            <a:off x="9983822" y="30508"/>
            <a:ext cx="2200915" cy="382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Univers" panose="020B0503020202020204" pitchFamily="34" charset="0"/>
                <a:ea typeface="+mn-ea"/>
                <a:cs typeface="+mn-cs"/>
              </a:rPr>
              <a:t>Health &amp; Human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Univers" panose="020B0503020202020204" pitchFamily="34" charset="0"/>
                <a:ea typeface="+mn-ea"/>
                <a:cs typeface="+mn-cs"/>
              </a:rPr>
              <a:t>Office of Family Assistance</a:t>
            </a:r>
          </a:p>
        </p:txBody>
      </p:sp>
    </p:spTree>
    <p:extLst>
      <p:ext uri="{BB962C8B-B14F-4D97-AF65-F5344CB8AC3E}">
        <p14:creationId xmlns:p14="http://schemas.microsoft.com/office/powerpoint/2010/main" val="2799782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FA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DF74FB-48A0-43A2-A4B7-3FC93255D5E0}"/>
              </a:ext>
            </a:extLst>
          </p:cNvPr>
          <p:cNvSpPr/>
          <p:nvPr userDrawn="1"/>
        </p:nvSpPr>
        <p:spPr>
          <a:xfrm>
            <a:off x="0" y="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050">
              <a:solidFill>
                <a:prstClr val="white"/>
              </a:solidFill>
            </a:endParaRPr>
          </a:p>
        </p:txBody>
      </p:sp>
      <p:pic>
        <p:nvPicPr>
          <p:cNvPr id="3" name="Picture 2" descr="Graphical user interface, text&#10;&#10;Description automatically generated">
            <a:extLst>
              <a:ext uri="{FF2B5EF4-FFF2-40B4-BE49-F238E27FC236}">
                <a16:creationId xmlns:a16="http://schemas.microsoft.com/office/drawing/2014/main" id="{E7DB53DB-7389-46AB-93FE-185DA083F1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3157"/>
          <a:stretch/>
        </p:blipFill>
        <p:spPr>
          <a:xfrm>
            <a:off x="54429" y="-85919"/>
            <a:ext cx="966107" cy="637069"/>
          </a:xfrm>
          <a:prstGeom prst="rect">
            <a:avLst/>
          </a:prstGeom>
        </p:spPr>
      </p:pic>
      <p:sp>
        <p:nvSpPr>
          <p:cNvPr id="5" name="Slide Number Placeholder 4"/>
          <p:cNvSpPr>
            <a:spLocks noGrp="1"/>
          </p:cNvSpPr>
          <p:nvPr>
            <p:ph type="sldNum" sz="quarter" idx="12"/>
          </p:nvPr>
        </p:nvSpPr>
        <p:spPr/>
        <p:txBody>
          <a:bodyPr/>
          <a:lstStyle/>
          <a:p>
            <a:fld id="{2E0F7AD5-E45F-4736-83CE-D8C26C993A39}"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203200" y="685800"/>
            <a:ext cx="11785600" cy="685800"/>
          </a:xfrm>
          <a:prstGeom prst="rect">
            <a:avLst/>
          </a:prstGeom>
        </p:spPr>
        <p:txBody>
          <a:bodyPr/>
          <a:lstStyle>
            <a:lvl1pPr algn="l">
              <a:defRPr sz="3600" b="1">
                <a:solidFill>
                  <a:schemeClr val="accent2"/>
                </a:solidFill>
                <a:latin typeface="+mn-lt"/>
              </a:defRPr>
            </a:lvl1pPr>
          </a:lstStyle>
          <a:p>
            <a:r>
              <a:rPr lang="en-US"/>
              <a:t>Click to edit Master title style</a:t>
            </a:r>
          </a:p>
        </p:txBody>
      </p:sp>
      <p:sp>
        <p:nvSpPr>
          <p:cNvPr id="8" name="Rectangle 7">
            <a:extLst>
              <a:ext uri="{FF2B5EF4-FFF2-40B4-BE49-F238E27FC236}">
                <a16:creationId xmlns:a16="http://schemas.microsoft.com/office/drawing/2014/main" id="{FB93BE49-655C-4E60-A87B-3FE86AD0D879}"/>
              </a:ext>
            </a:extLst>
          </p:cNvPr>
          <p:cNvSpPr/>
          <p:nvPr userDrawn="1"/>
        </p:nvSpPr>
        <p:spPr>
          <a:xfrm>
            <a:off x="941238" y="28851"/>
            <a:ext cx="1720682" cy="382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000">
                <a:latin typeface="Univers" panose="020B0503020202020204" pitchFamily="34" charset="0"/>
              </a:rPr>
              <a:t>Department of </a:t>
            </a:r>
          </a:p>
          <a:p>
            <a:pPr algn="l"/>
            <a:r>
              <a:rPr lang="en-US" sz="1000">
                <a:latin typeface="Univers" panose="020B0503020202020204" pitchFamily="34" charset="0"/>
              </a:rPr>
              <a:t>Job and Family Services</a:t>
            </a:r>
          </a:p>
        </p:txBody>
      </p:sp>
      <p:sp>
        <p:nvSpPr>
          <p:cNvPr id="10" name="Rectangle 9">
            <a:extLst>
              <a:ext uri="{FF2B5EF4-FFF2-40B4-BE49-F238E27FC236}">
                <a16:creationId xmlns:a16="http://schemas.microsoft.com/office/drawing/2014/main" id="{94C23DB4-75E4-47D4-89C1-C82A77B45AD5}"/>
              </a:ext>
            </a:extLst>
          </p:cNvPr>
          <p:cNvSpPr/>
          <p:nvPr userDrawn="1"/>
        </p:nvSpPr>
        <p:spPr>
          <a:xfrm>
            <a:off x="9983822" y="30508"/>
            <a:ext cx="2200915" cy="382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Univers" panose="020B0503020202020204" pitchFamily="34" charset="0"/>
                <a:ea typeface="+mn-ea"/>
                <a:cs typeface="+mn-cs"/>
              </a:rPr>
              <a:t>Health &amp; Human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Univers" panose="020B0503020202020204" pitchFamily="34" charset="0"/>
                <a:ea typeface="+mn-ea"/>
                <a:cs typeface="+mn-cs"/>
              </a:rPr>
              <a:t>Office of Family Assistance</a:t>
            </a:r>
          </a:p>
        </p:txBody>
      </p:sp>
      <p:sp>
        <p:nvSpPr>
          <p:cNvPr id="9" name="Text Placeholder 2">
            <a:extLst>
              <a:ext uri="{FF2B5EF4-FFF2-40B4-BE49-F238E27FC236}">
                <a16:creationId xmlns:a16="http://schemas.microsoft.com/office/drawing/2014/main" id="{EB2F1D7C-5AB2-4883-A303-99AF6C9AD016}"/>
              </a:ext>
            </a:extLst>
          </p:cNvPr>
          <p:cNvSpPr>
            <a:spLocks noGrp="1"/>
          </p:cNvSpPr>
          <p:nvPr>
            <p:ph idx="1"/>
          </p:nvPr>
        </p:nvSpPr>
        <p:spPr>
          <a:xfrm>
            <a:off x="609600" y="1600203"/>
            <a:ext cx="10972800" cy="4525963"/>
          </a:xfrm>
          <a:prstGeom prst="rect">
            <a:avLst/>
          </a:prstGeom>
        </p:spPr>
        <p:txBody>
          <a:bodyPr vert="horz" lIns="91440" tIns="45720" rIns="91440" bIns="45720" rtlCol="0">
            <a:normAutofit/>
          </a:bodyPr>
          <a:lstStyle>
            <a:lvl1pPr marL="457200" indent="-274320">
              <a:defRPr sz="2400">
                <a:solidFill>
                  <a:schemeClr val="tx1"/>
                </a:solidFill>
              </a:defRPr>
            </a:lvl1pPr>
            <a:lvl2pPr marL="822960" indent="-274320">
              <a:buFont typeface="Courier New" panose="02070309020205020404" pitchFamily="49" charset="0"/>
              <a:buChar char="o"/>
              <a:defRPr sz="2400">
                <a:solidFill>
                  <a:schemeClr val="tx1"/>
                </a:solidFill>
              </a:defRPr>
            </a:lvl2pPr>
            <a:lvl3pPr marL="1188720" indent="-274320">
              <a:buFont typeface="Wingdings" panose="05000000000000000000" pitchFamily="2" charset="2"/>
              <a:buChar char="Ø"/>
              <a:defRPr sz="2400">
                <a:solidFill>
                  <a:schemeClr val="tx1"/>
                </a:solidFill>
              </a:defRPr>
            </a:lvl3pPr>
            <a:lvl4pPr marL="1554480" indent="-274320">
              <a:defRPr sz="2400">
                <a:solidFill>
                  <a:schemeClr val="tx1"/>
                </a:solidFill>
              </a:defRPr>
            </a:lvl4pPr>
            <a:lvl5pPr marL="1920240" indent="-274320">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643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FC Titl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150913" y="2509872"/>
            <a:ext cx="8420105" cy="917575"/>
          </a:xfrm>
          <a:prstGeom prst="rect">
            <a:avLst/>
          </a:prstGeom>
        </p:spPr>
        <p:txBody>
          <a:bodyPr/>
          <a:lstStyle>
            <a:lvl1pPr algn="l">
              <a:defRPr sz="3600" b="1">
                <a:solidFill>
                  <a:schemeClr val="accent5">
                    <a:lumMod val="50000"/>
                  </a:schemeClr>
                </a:solidFill>
              </a:defRPr>
            </a:lvl1pPr>
          </a:lstStyle>
          <a:p>
            <a:r>
              <a:rPr lang="en-US"/>
              <a:t>[Click to edit Master title style]</a:t>
            </a:r>
          </a:p>
        </p:txBody>
      </p:sp>
      <p:sp>
        <p:nvSpPr>
          <p:cNvPr id="10" name="Subtitle 2"/>
          <p:cNvSpPr>
            <a:spLocks noGrp="1"/>
          </p:cNvSpPr>
          <p:nvPr>
            <p:ph type="subTitle" idx="1"/>
          </p:nvPr>
        </p:nvSpPr>
        <p:spPr>
          <a:xfrm>
            <a:off x="2150913" y="3810000"/>
            <a:ext cx="6648015" cy="1828800"/>
          </a:xfrm>
        </p:spPr>
        <p:txBody>
          <a:bodyPr>
            <a:normAutofit/>
          </a:bodyPr>
          <a:lstStyle>
            <a:lvl1pPr marL="0" indent="0" algn="l">
              <a:buNone/>
              <a:defRPr lang="en-US" sz="1600" kern="1200" dirty="0">
                <a:solidFill>
                  <a:schemeClr val="accent6">
                    <a:lumMod val="50000"/>
                  </a:schemeClr>
                </a:solidFill>
                <a:latin typeface="+mn-lt"/>
                <a:ea typeface="+mn-ea"/>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3" name="Picture 2">
            <a:extLst>
              <a:ext uri="{FF2B5EF4-FFF2-40B4-BE49-F238E27FC236}">
                <a16:creationId xmlns:a16="http://schemas.microsoft.com/office/drawing/2014/main" id="{FDBCA619-4F5D-462E-8C2B-E34A8B1DB1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735"/>
          <a:stretch/>
        </p:blipFill>
        <p:spPr>
          <a:xfrm>
            <a:off x="1776837" y="0"/>
            <a:ext cx="4872297" cy="800100"/>
          </a:xfrm>
          <a:prstGeom prst="rect">
            <a:avLst/>
          </a:prstGeom>
        </p:spPr>
      </p:pic>
      <p:sp>
        <p:nvSpPr>
          <p:cNvPr id="7" name="Rectangle 6">
            <a:extLst>
              <a:ext uri="{FF2B5EF4-FFF2-40B4-BE49-F238E27FC236}">
                <a16:creationId xmlns:a16="http://schemas.microsoft.com/office/drawing/2014/main" id="{91282E68-50B6-4917-BC19-253246513D44}"/>
              </a:ext>
            </a:extLst>
          </p:cNvPr>
          <p:cNvSpPr/>
          <p:nvPr userDrawn="1"/>
        </p:nvSpPr>
        <p:spPr>
          <a:xfrm>
            <a:off x="0" y="0"/>
            <a:ext cx="1422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Rectangle 7">
            <a:extLst>
              <a:ext uri="{FF2B5EF4-FFF2-40B4-BE49-F238E27FC236}">
                <a16:creationId xmlns:a16="http://schemas.microsoft.com/office/drawing/2014/main" id="{3E57E5BC-8CFB-4FF1-8731-859E343FAE40}"/>
              </a:ext>
            </a:extLst>
          </p:cNvPr>
          <p:cNvSpPr/>
          <p:nvPr userDrawn="1"/>
        </p:nvSpPr>
        <p:spPr>
          <a:xfrm>
            <a:off x="1200746" y="0"/>
            <a:ext cx="2724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Rectangle 10">
            <a:extLst>
              <a:ext uri="{FF2B5EF4-FFF2-40B4-BE49-F238E27FC236}">
                <a16:creationId xmlns:a16="http://schemas.microsoft.com/office/drawing/2014/main" id="{70592907-2003-4E25-A0E8-D18682F78C52}"/>
              </a:ext>
            </a:extLst>
          </p:cNvPr>
          <p:cNvSpPr/>
          <p:nvPr userDrawn="1"/>
        </p:nvSpPr>
        <p:spPr>
          <a:xfrm>
            <a:off x="3679373" y="707572"/>
            <a:ext cx="389708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400">
                <a:solidFill>
                  <a:schemeClr val="tx2"/>
                </a:solidFill>
                <a:latin typeface="Univers" panose="020B0503020202020204" pitchFamily="34" charset="0"/>
              </a:rPr>
              <a:t>Mike DeWine, Governor</a:t>
            </a:r>
          </a:p>
          <a:p>
            <a:pPr algn="l"/>
            <a:r>
              <a:rPr lang="en-US" sz="1400">
                <a:solidFill>
                  <a:schemeClr val="tx2"/>
                </a:solidFill>
                <a:latin typeface="Univers" panose="020B0503020202020204" pitchFamily="34" charset="0"/>
              </a:rPr>
              <a:t>Jon Husted, Lt. Governor</a:t>
            </a:r>
          </a:p>
          <a:p>
            <a:pPr algn="l"/>
            <a:r>
              <a:rPr lang="en-US" sz="1400">
                <a:solidFill>
                  <a:schemeClr val="tx2"/>
                </a:solidFill>
                <a:latin typeface="Univers" panose="020B0503020202020204" pitchFamily="34" charset="0"/>
              </a:rPr>
              <a:t>Matt Damschroder, Director</a:t>
            </a:r>
          </a:p>
        </p:txBody>
      </p:sp>
      <p:sp>
        <p:nvSpPr>
          <p:cNvPr id="12" name="Rectangle 11">
            <a:extLst>
              <a:ext uri="{FF2B5EF4-FFF2-40B4-BE49-F238E27FC236}">
                <a16:creationId xmlns:a16="http://schemas.microsoft.com/office/drawing/2014/main" id="{FA4A867B-3E2C-48C8-9A00-A9DCF963DBA7}"/>
              </a:ext>
            </a:extLst>
          </p:cNvPr>
          <p:cNvSpPr/>
          <p:nvPr userDrawn="1"/>
        </p:nvSpPr>
        <p:spPr>
          <a:xfrm>
            <a:off x="9983822" y="30508"/>
            <a:ext cx="2200915" cy="382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Univers" panose="020B0503020202020204" pitchFamily="34" charset="0"/>
                <a:ea typeface="+mn-ea"/>
                <a:cs typeface="+mn-cs"/>
              </a:rPr>
              <a:t>Health &amp; Human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Univers" panose="020B0503020202020204" pitchFamily="34" charset="0"/>
                <a:ea typeface="+mn-ea"/>
                <a:cs typeface="+mn-cs"/>
              </a:rPr>
              <a:t>Office of Families and Children</a:t>
            </a:r>
          </a:p>
        </p:txBody>
      </p:sp>
    </p:spTree>
    <p:extLst>
      <p:ext uri="{BB962C8B-B14F-4D97-AF65-F5344CB8AC3E}">
        <p14:creationId xmlns:p14="http://schemas.microsoft.com/office/powerpoint/2010/main" val="3267019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FC Conten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E0F7AD5-E45F-4736-83CE-D8C26C993A39}"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203200" y="685800"/>
            <a:ext cx="11785600" cy="685800"/>
          </a:xfrm>
          <a:prstGeom prst="rect">
            <a:avLst/>
          </a:prstGeom>
        </p:spPr>
        <p:txBody>
          <a:bodyPr/>
          <a:lstStyle>
            <a:lvl1pPr algn="l">
              <a:defRPr sz="3600" b="1">
                <a:solidFill>
                  <a:schemeClr val="accent2"/>
                </a:solidFill>
                <a:latin typeface="+mn-lt"/>
              </a:defRPr>
            </a:lvl1pPr>
          </a:lstStyle>
          <a:p>
            <a:r>
              <a:rPr lang="en-US"/>
              <a:t>Click to edit Master title style</a:t>
            </a:r>
          </a:p>
        </p:txBody>
      </p:sp>
      <p:sp>
        <p:nvSpPr>
          <p:cNvPr id="7" name="Rectangle 6">
            <a:extLst>
              <a:ext uri="{FF2B5EF4-FFF2-40B4-BE49-F238E27FC236}">
                <a16:creationId xmlns:a16="http://schemas.microsoft.com/office/drawing/2014/main" id="{38DF74FB-48A0-43A2-A4B7-3FC93255D5E0}"/>
              </a:ext>
            </a:extLst>
          </p:cNvPr>
          <p:cNvSpPr/>
          <p:nvPr userDrawn="1"/>
        </p:nvSpPr>
        <p:spPr>
          <a:xfrm>
            <a:off x="0" y="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050">
              <a:solidFill>
                <a:prstClr val="white"/>
              </a:solidFill>
            </a:endParaRPr>
          </a:p>
        </p:txBody>
      </p:sp>
      <p:sp>
        <p:nvSpPr>
          <p:cNvPr id="10" name="Rectangle 9">
            <a:extLst>
              <a:ext uri="{FF2B5EF4-FFF2-40B4-BE49-F238E27FC236}">
                <a16:creationId xmlns:a16="http://schemas.microsoft.com/office/drawing/2014/main" id="{94C23DB4-75E4-47D4-89C1-C82A77B45AD5}"/>
              </a:ext>
            </a:extLst>
          </p:cNvPr>
          <p:cNvSpPr/>
          <p:nvPr userDrawn="1"/>
        </p:nvSpPr>
        <p:spPr>
          <a:xfrm>
            <a:off x="9983822" y="30508"/>
            <a:ext cx="2200915" cy="382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Univers" panose="020B0503020202020204" pitchFamily="34" charset="0"/>
                <a:ea typeface="+mn-ea"/>
                <a:cs typeface="+mn-cs"/>
              </a:rPr>
              <a:t>Health &amp; Human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Univers" panose="020B0503020202020204" pitchFamily="34" charset="0"/>
                <a:ea typeface="+mn-ea"/>
                <a:cs typeface="+mn-cs"/>
              </a:rPr>
              <a:t>Office of Families and Children</a:t>
            </a:r>
          </a:p>
        </p:txBody>
      </p:sp>
      <p:pic>
        <p:nvPicPr>
          <p:cNvPr id="11" name="Picture 10" descr="Graphical user interface, text&#10;&#10;Description automatically generated">
            <a:extLst>
              <a:ext uri="{FF2B5EF4-FFF2-40B4-BE49-F238E27FC236}">
                <a16:creationId xmlns:a16="http://schemas.microsoft.com/office/drawing/2014/main" id="{090559BA-FE04-44FA-B08B-2B8C4401FC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3157"/>
          <a:stretch/>
        </p:blipFill>
        <p:spPr>
          <a:xfrm>
            <a:off x="54429" y="-85919"/>
            <a:ext cx="966107" cy="637069"/>
          </a:xfrm>
          <a:prstGeom prst="rect">
            <a:avLst/>
          </a:prstGeom>
        </p:spPr>
      </p:pic>
      <p:sp>
        <p:nvSpPr>
          <p:cNvPr id="12" name="Rectangle 11">
            <a:extLst>
              <a:ext uri="{FF2B5EF4-FFF2-40B4-BE49-F238E27FC236}">
                <a16:creationId xmlns:a16="http://schemas.microsoft.com/office/drawing/2014/main" id="{17D027BE-B8AD-4C00-9EB1-4957B5946CB5}"/>
              </a:ext>
            </a:extLst>
          </p:cNvPr>
          <p:cNvSpPr/>
          <p:nvPr userDrawn="1"/>
        </p:nvSpPr>
        <p:spPr>
          <a:xfrm>
            <a:off x="941238" y="28851"/>
            <a:ext cx="1720682" cy="382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000">
                <a:latin typeface="Univers" panose="020B0503020202020204" pitchFamily="34" charset="0"/>
              </a:rPr>
              <a:t>Department of </a:t>
            </a:r>
          </a:p>
          <a:p>
            <a:pPr algn="l"/>
            <a:r>
              <a:rPr lang="en-US" sz="1000">
                <a:latin typeface="Univers" panose="020B0503020202020204" pitchFamily="34" charset="0"/>
              </a:rPr>
              <a:t>Job and Family Services</a:t>
            </a:r>
          </a:p>
        </p:txBody>
      </p:sp>
      <p:sp>
        <p:nvSpPr>
          <p:cNvPr id="9" name="Text Placeholder 2">
            <a:extLst>
              <a:ext uri="{FF2B5EF4-FFF2-40B4-BE49-F238E27FC236}">
                <a16:creationId xmlns:a16="http://schemas.microsoft.com/office/drawing/2014/main" id="{5CC7BF16-FD2B-4C65-AB77-1659393365B7}"/>
              </a:ext>
            </a:extLst>
          </p:cNvPr>
          <p:cNvSpPr>
            <a:spLocks noGrp="1"/>
          </p:cNvSpPr>
          <p:nvPr>
            <p:ph idx="1"/>
          </p:nvPr>
        </p:nvSpPr>
        <p:spPr>
          <a:xfrm>
            <a:off x="609600" y="1600203"/>
            <a:ext cx="10972800" cy="4525963"/>
          </a:xfrm>
          <a:prstGeom prst="rect">
            <a:avLst/>
          </a:prstGeom>
        </p:spPr>
        <p:txBody>
          <a:bodyPr vert="horz" lIns="91440" tIns="45720" rIns="91440" bIns="45720" rtlCol="0">
            <a:normAutofit/>
          </a:bodyPr>
          <a:lstStyle>
            <a:lvl1pPr marL="457200" indent="-274320">
              <a:defRPr sz="2400">
                <a:solidFill>
                  <a:schemeClr val="tx1"/>
                </a:solidFill>
              </a:defRPr>
            </a:lvl1pPr>
            <a:lvl2pPr marL="822960" indent="-274320">
              <a:buFont typeface="Courier New" panose="02070309020205020404" pitchFamily="49" charset="0"/>
              <a:buChar char="o"/>
              <a:defRPr sz="2400">
                <a:solidFill>
                  <a:schemeClr val="tx1"/>
                </a:solidFill>
              </a:defRPr>
            </a:lvl2pPr>
            <a:lvl3pPr marL="1188720" indent="-274320">
              <a:buFont typeface="Wingdings" panose="05000000000000000000" pitchFamily="2" charset="2"/>
              <a:buChar char="Ø"/>
              <a:defRPr sz="2400">
                <a:solidFill>
                  <a:schemeClr val="tx1"/>
                </a:solidFill>
              </a:defRPr>
            </a:lvl3pPr>
            <a:lvl4pPr marL="1554480" indent="-274320">
              <a:defRPr sz="2400">
                <a:solidFill>
                  <a:schemeClr val="tx1"/>
                </a:solidFill>
              </a:defRPr>
            </a:lvl4pPr>
            <a:lvl5pPr marL="1920240" indent="-274320">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0834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HS Titl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150913" y="2509872"/>
            <a:ext cx="8420105" cy="917575"/>
          </a:xfrm>
          <a:prstGeom prst="rect">
            <a:avLst/>
          </a:prstGeom>
        </p:spPr>
        <p:txBody>
          <a:bodyPr/>
          <a:lstStyle>
            <a:lvl1pPr algn="l">
              <a:defRPr sz="3600" b="1">
                <a:solidFill>
                  <a:schemeClr val="accent5">
                    <a:lumMod val="50000"/>
                  </a:schemeClr>
                </a:solidFill>
              </a:defRPr>
            </a:lvl1pPr>
          </a:lstStyle>
          <a:p>
            <a:r>
              <a:rPr lang="en-US"/>
              <a:t>[Click to edit Master title style]</a:t>
            </a:r>
          </a:p>
        </p:txBody>
      </p:sp>
      <p:sp>
        <p:nvSpPr>
          <p:cNvPr id="10" name="Subtitle 2"/>
          <p:cNvSpPr>
            <a:spLocks noGrp="1"/>
          </p:cNvSpPr>
          <p:nvPr>
            <p:ph type="subTitle" idx="1"/>
          </p:nvPr>
        </p:nvSpPr>
        <p:spPr>
          <a:xfrm>
            <a:off x="2150913" y="3810000"/>
            <a:ext cx="6648015" cy="1828800"/>
          </a:xfrm>
        </p:spPr>
        <p:txBody>
          <a:bodyPr>
            <a:normAutofit/>
          </a:bodyPr>
          <a:lstStyle>
            <a:lvl1pPr marL="0" indent="0" algn="l">
              <a:buNone/>
              <a:defRPr lang="en-US" sz="1600" kern="1200" dirty="0">
                <a:solidFill>
                  <a:schemeClr val="accent6">
                    <a:lumMod val="50000"/>
                  </a:schemeClr>
                </a:solidFill>
                <a:latin typeface="+mn-lt"/>
                <a:ea typeface="+mn-ea"/>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3" name="Picture 2">
            <a:extLst>
              <a:ext uri="{FF2B5EF4-FFF2-40B4-BE49-F238E27FC236}">
                <a16:creationId xmlns:a16="http://schemas.microsoft.com/office/drawing/2014/main" id="{FDBCA619-4F5D-462E-8C2B-E34A8B1DB1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735"/>
          <a:stretch/>
        </p:blipFill>
        <p:spPr>
          <a:xfrm>
            <a:off x="1776837" y="0"/>
            <a:ext cx="4872297" cy="800100"/>
          </a:xfrm>
          <a:prstGeom prst="rect">
            <a:avLst/>
          </a:prstGeom>
        </p:spPr>
      </p:pic>
      <p:sp>
        <p:nvSpPr>
          <p:cNvPr id="7" name="Rectangle 6">
            <a:extLst>
              <a:ext uri="{FF2B5EF4-FFF2-40B4-BE49-F238E27FC236}">
                <a16:creationId xmlns:a16="http://schemas.microsoft.com/office/drawing/2014/main" id="{91282E68-50B6-4917-BC19-253246513D44}"/>
              </a:ext>
            </a:extLst>
          </p:cNvPr>
          <p:cNvSpPr/>
          <p:nvPr userDrawn="1"/>
        </p:nvSpPr>
        <p:spPr>
          <a:xfrm>
            <a:off x="0" y="0"/>
            <a:ext cx="1422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Rectangle 7">
            <a:extLst>
              <a:ext uri="{FF2B5EF4-FFF2-40B4-BE49-F238E27FC236}">
                <a16:creationId xmlns:a16="http://schemas.microsoft.com/office/drawing/2014/main" id="{3E57E5BC-8CFB-4FF1-8731-859E343FAE40}"/>
              </a:ext>
            </a:extLst>
          </p:cNvPr>
          <p:cNvSpPr/>
          <p:nvPr userDrawn="1"/>
        </p:nvSpPr>
        <p:spPr>
          <a:xfrm>
            <a:off x="1200746" y="0"/>
            <a:ext cx="2724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Rectangle 10">
            <a:extLst>
              <a:ext uri="{FF2B5EF4-FFF2-40B4-BE49-F238E27FC236}">
                <a16:creationId xmlns:a16="http://schemas.microsoft.com/office/drawing/2014/main" id="{70592907-2003-4E25-A0E8-D18682F78C52}"/>
              </a:ext>
            </a:extLst>
          </p:cNvPr>
          <p:cNvSpPr/>
          <p:nvPr userDrawn="1"/>
        </p:nvSpPr>
        <p:spPr>
          <a:xfrm>
            <a:off x="3679373" y="707572"/>
            <a:ext cx="389708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400">
                <a:solidFill>
                  <a:schemeClr val="tx2"/>
                </a:solidFill>
                <a:latin typeface="Univers" panose="020B0503020202020204" pitchFamily="34" charset="0"/>
              </a:rPr>
              <a:t>Mike DeWine, Governor</a:t>
            </a:r>
          </a:p>
          <a:p>
            <a:pPr algn="l"/>
            <a:r>
              <a:rPr lang="en-US" sz="1400">
                <a:solidFill>
                  <a:schemeClr val="tx2"/>
                </a:solidFill>
                <a:latin typeface="Univers" panose="020B0503020202020204" pitchFamily="34" charset="0"/>
              </a:rPr>
              <a:t>Jon Husted, Lt. Governor</a:t>
            </a:r>
          </a:p>
          <a:p>
            <a:pPr algn="l"/>
            <a:r>
              <a:rPr lang="en-US" sz="1400">
                <a:solidFill>
                  <a:schemeClr val="tx2"/>
                </a:solidFill>
                <a:latin typeface="Univers" panose="020B0503020202020204" pitchFamily="34" charset="0"/>
              </a:rPr>
              <a:t>Matt Damschroder, Director</a:t>
            </a:r>
          </a:p>
        </p:txBody>
      </p:sp>
      <p:sp>
        <p:nvSpPr>
          <p:cNvPr id="12" name="Rectangle 11">
            <a:extLst>
              <a:ext uri="{FF2B5EF4-FFF2-40B4-BE49-F238E27FC236}">
                <a16:creationId xmlns:a16="http://schemas.microsoft.com/office/drawing/2014/main" id="{FA4A867B-3E2C-48C8-9A00-A9DCF963DBA7}"/>
              </a:ext>
            </a:extLst>
          </p:cNvPr>
          <p:cNvSpPr/>
          <p:nvPr userDrawn="1"/>
        </p:nvSpPr>
        <p:spPr>
          <a:xfrm>
            <a:off x="9983822" y="30508"/>
            <a:ext cx="2200915" cy="382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Univers" panose="020B0503020202020204" pitchFamily="34" charset="0"/>
                <a:ea typeface="+mn-ea"/>
                <a:cs typeface="+mn-cs"/>
              </a:rPr>
              <a:t>Health &amp; Human Services</a:t>
            </a:r>
          </a:p>
        </p:txBody>
      </p:sp>
    </p:spTree>
    <p:extLst>
      <p:ext uri="{BB962C8B-B14F-4D97-AF65-F5344CB8AC3E}">
        <p14:creationId xmlns:p14="http://schemas.microsoft.com/office/powerpoint/2010/main" val="4283103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HS Conten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E0F7AD5-E45F-4736-83CE-D8C26C993A39}"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203200" y="685800"/>
            <a:ext cx="11785600" cy="685800"/>
          </a:xfrm>
          <a:prstGeom prst="rect">
            <a:avLst/>
          </a:prstGeom>
        </p:spPr>
        <p:txBody>
          <a:bodyPr/>
          <a:lstStyle>
            <a:lvl1pPr algn="l">
              <a:defRPr sz="3600" b="1">
                <a:solidFill>
                  <a:schemeClr val="accent2"/>
                </a:solidFill>
                <a:latin typeface="+mn-lt"/>
              </a:defRPr>
            </a:lvl1pPr>
          </a:lstStyle>
          <a:p>
            <a:r>
              <a:rPr lang="en-US"/>
              <a:t>Click to edit Master title style</a:t>
            </a:r>
          </a:p>
        </p:txBody>
      </p:sp>
      <p:sp>
        <p:nvSpPr>
          <p:cNvPr id="7" name="Rectangle 6">
            <a:extLst>
              <a:ext uri="{FF2B5EF4-FFF2-40B4-BE49-F238E27FC236}">
                <a16:creationId xmlns:a16="http://schemas.microsoft.com/office/drawing/2014/main" id="{38DF74FB-48A0-43A2-A4B7-3FC93255D5E0}"/>
              </a:ext>
            </a:extLst>
          </p:cNvPr>
          <p:cNvSpPr/>
          <p:nvPr userDrawn="1"/>
        </p:nvSpPr>
        <p:spPr>
          <a:xfrm>
            <a:off x="0" y="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050">
              <a:solidFill>
                <a:prstClr val="white"/>
              </a:solidFill>
            </a:endParaRPr>
          </a:p>
        </p:txBody>
      </p:sp>
      <p:sp>
        <p:nvSpPr>
          <p:cNvPr id="10" name="Rectangle 9">
            <a:extLst>
              <a:ext uri="{FF2B5EF4-FFF2-40B4-BE49-F238E27FC236}">
                <a16:creationId xmlns:a16="http://schemas.microsoft.com/office/drawing/2014/main" id="{94C23DB4-75E4-47D4-89C1-C82A77B45AD5}"/>
              </a:ext>
            </a:extLst>
          </p:cNvPr>
          <p:cNvSpPr/>
          <p:nvPr userDrawn="1"/>
        </p:nvSpPr>
        <p:spPr>
          <a:xfrm>
            <a:off x="9983822" y="30508"/>
            <a:ext cx="2200915" cy="382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Univers" panose="020B0503020202020204" pitchFamily="34" charset="0"/>
                <a:ea typeface="+mn-ea"/>
                <a:cs typeface="+mn-cs"/>
              </a:rPr>
              <a:t>Health &amp; Human Services</a:t>
            </a:r>
          </a:p>
        </p:txBody>
      </p:sp>
      <p:pic>
        <p:nvPicPr>
          <p:cNvPr id="11" name="Picture 10" descr="Graphical user interface, text&#10;&#10;Description automatically generated">
            <a:extLst>
              <a:ext uri="{FF2B5EF4-FFF2-40B4-BE49-F238E27FC236}">
                <a16:creationId xmlns:a16="http://schemas.microsoft.com/office/drawing/2014/main" id="{090559BA-FE04-44FA-B08B-2B8C4401FC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3157"/>
          <a:stretch/>
        </p:blipFill>
        <p:spPr>
          <a:xfrm>
            <a:off x="54429" y="-85919"/>
            <a:ext cx="966107" cy="637069"/>
          </a:xfrm>
          <a:prstGeom prst="rect">
            <a:avLst/>
          </a:prstGeom>
        </p:spPr>
      </p:pic>
      <p:sp>
        <p:nvSpPr>
          <p:cNvPr id="12" name="Rectangle 11">
            <a:extLst>
              <a:ext uri="{FF2B5EF4-FFF2-40B4-BE49-F238E27FC236}">
                <a16:creationId xmlns:a16="http://schemas.microsoft.com/office/drawing/2014/main" id="{17D027BE-B8AD-4C00-9EB1-4957B5946CB5}"/>
              </a:ext>
            </a:extLst>
          </p:cNvPr>
          <p:cNvSpPr/>
          <p:nvPr userDrawn="1"/>
        </p:nvSpPr>
        <p:spPr>
          <a:xfrm>
            <a:off x="941238" y="28851"/>
            <a:ext cx="1720682" cy="382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000">
                <a:latin typeface="Univers" panose="020B0503020202020204" pitchFamily="34" charset="0"/>
              </a:rPr>
              <a:t>Department of </a:t>
            </a:r>
          </a:p>
          <a:p>
            <a:pPr algn="l"/>
            <a:r>
              <a:rPr lang="en-US" sz="1000">
                <a:latin typeface="Univers" panose="020B0503020202020204" pitchFamily="34" charset="0"/>
              </a:rPr>
              <a:t>Job and Family Services</a:t>
            </a:r>
          </a:p>
        </p:txBody>
      </p:sp>
      <p:sp>
        <p:nvSpPr>
          <p:cNvPr id="9" name="Text Placeholder 2">
            <a:extLst>
              <a:ext uri="{FF2B5EF4-FFF2-40B4-BE49-F238E27FC236}">
                <a16:creationId xmlns:a16="http://schemas.microsoft.com/office/drawing/2014/main" id="{5CC7BF16-FD2B-4C65-AB77-1659393365B7}"/>
              </a:ext>
            </a:extLst>
          </p:cNvPr>
          <p:cNvSpPr>
            <a:spLocks noGrp="1"/>
          </p:cNvSpPr>
          <p:nvPr>
            <p:ph idx="1"/>
          </p:nvPr>
        </p:nvSpPr>
        <p:spPr>
          <a:xfrm>
            <a:off x="609600" y="1600203"/>
            <a:ext cx="10972800" cy="4525963"/>
          </a:xfrm>
          <a:prstGeom prst="rect">
            <a:avLst/>
          </a:prstGeom>
        </p:spPr>
        <p:txBody>
          <a:bodyPr vert="horz" lIns="91440" tIns="45720" rIns="91440" bIns="45720" rtlCol="0">
            <a:normAutofit/>
          </a:bodyPr>
          <a:lstStyle>
            <a:lvl1pPr marL="457200" indent="-274320">
              <a:defRPr sz="2400">
                <a:solidFill>
                  <a:schemeClr val="tx1"/>
                </a:solidFill>
              </a:defRPr>
            </a:lvl1pPr>
            <a:lvl2pPr marL="822960" indent="-274320">
              <a:buFont typeface="Courier New" panose="02070309020205020404" pitchFamily="49" charset="0"/>
              <a:buChar char="o"/>
              <a:defRPr sz="2400">
                <a:solidFill>
                  <a:schemeClr val="tx1"/>
                </a:solidFill>
              </a:defRPr>
            </a:lvl2pPr>
            <a:lvl3pPr marL="1188720" indent="-274320">
              <a:buFont typeface="Wingdings" panose="05000000000000000000" pitchFamily="2" charset="2"/>
              <a:buChar char="Ø"/>
              <a:defRPr sz="2400">
                <a:solidFill>
                  <a:schemeClr val="tx1"/>
                </a:solidFill>
              </a:defRPr>
            </a:lvl3pPr>
            <a:lvl4pPr marL="1554480" indent="-274320">
              <a:defRPr sz="2400">
                <a:solidFill>
                  <a:schemeClr val="tx1"/>
                </a:solidFill>
              </a:defRPr>
            </a:lvl4pPr>
            <a:lvl5pPr marL="1920240" indent="-274320">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3481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E0F7AD5-E45F-4736-83CE-D8C26C993A39}"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203200" y="685800"/>
            <a:ext cx="11785600" cy="685800"/>
          </a:xfrm>
          <a:prstGeom prst="rect">
            <a:avLst/>
          </a:prstGeom>
        </p:spPr>
        <p:txBody>
          <a:bodyPr/>
          <a:lstStyle>
            <a:lvl1pPr algn="l">
              <a:defRPr sz="3000" b="1">
                <a:solidFill>
                  <a:schemeClr val="accent2"/>
                </a:solidFill>
                <a:latin typeface="+mn-lt"/>
              </a:defRPr>
            </a:lvl1pPr>
          </a:lstStyle>
          <a:p>
            <a:r>
              <a:rPr lang="en-US"/>
              <a:t>Click to edit Master title style</a:t>
            </a:r>
          </a:p>
        </p:txBody>
      </p:sp>
      <p:sp>
        <p:nvSpPr>
          <p:cNvPr id="4" name="Text Placeholder 2">
            <a:extLst>
              <a:ext uri="{FF2B5EF4-FFF2-40B4-BE49-F238E27FC236}">
                <a16:creationId xmlns:a16="http://schemas.microsoft.com/office/drawing/2014/main" id="{10DA575E-5575-4EEF-8216-0490DFC3941A}"/>
              </a:ext>
            </a:extLst>
          </p:cNvPr>
          <p:cNvSpPr>
            <a:spLocks noGrp="1"/>
          </p:cNvSpPr>
          <p:nvPr>
            <p:ph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8DF74FB-48A0-43A2-A4B7-3FC93255D5E0}"/>
              </a:ext>
            </a:extLst>
          </p:cNvPr>
          <p:cNvSpPr/>
          <p:nvPr userDrawn="1"/>
        </p:nvSpPr>
        <p:spPr>
          <a:xfrm>
            <a:off x="0" y="0"/>
            <a:ext cx="12192000" cy="457200"/>
          </a:xfrm>
          <a:prstGeom prst="rect">
            <a:avLst/>
          </a:prstGeom>
          <a:solidFill>
            <a:srgbClr val="660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050">
              <a:solidFill>
                <a:prstClr val="white"/>
              </a:solidFill>
            </a:endParaRPr>
          </a:p>
        </p:txBody>
      </p:sp>
      <p:sp>
        <p:nvSpPr>
          <p:cNvPr id="8" name="Rectangle 7">
            <a:extLst>
              <a:ext uri="{FF2B5EF4-FFF2-40B4-BE49-F238E27FC236}">
                <a16:creationId xmlns:a16="http://schemas.microsoft.com/office/drawing/2014/main" id="{FB93BE49-655C-4E60-A87B-3FE86AD0D879}"/>
              </a:ext>
            </a:extLst>
          </p:cNvPr>
          <p:cNvSpPr/>
          <p:nvPr userDrawn="1"/>
        </p:nvSpPr>
        <p:spPr>
          <a:xfrm>
            <a:off x="941238" y="28851"/>
            <a:ext cx="1720682" cy="382629"/>
          </a:xfrm>
          <a:prstGeom prst="rect">
            <a:avLst/>
          </a:prstGeom>
          <a:solidFill>
            <a:srgbClr val="660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000">
                <a:latin typeface="Univers" panose="020B0503020202020204" pitchFamily="34" charset="0"/>
              </a:rPr>
              <a:t>Department of </a:t>
            </a:r>
          </a:p>
          <a:p>
            <a:pPr algn="l"/>
            <a:r>
              <a:rPr lang="en-US" sz="1000">
                <a:latin typeface="Univers" panose="020B0503020202020204" pitchFamily="34" charset="0"/>
              </a:rPr>
              <a:t>Job and Family Services</a:t>
            </a:r>
          </a:p>
        </p:txBody>
      </p:sp>
      <p:pic>
        <p:nvPicPr>
          <p:cNvPr id="9" name="Picture 8">
            <a:extLst>
              <a:ext uri="{FF2B5EF4-FFF2-40B4-BE49-F238E27FC236}">
                <a16:creationId xmlns:a16="http://schemas.microsoft.com/office/drawing/2014/main" id="{67689EB7-B203-4145-8193-7E6519010E07}"/>
              </a:ext>
            </a:extLst>
          </p:cNvPr>
          <p:cNvPicPr>
            <a:picLocks noChangeAspect="1"/>
          </p:cNvPicPr>
          <p:nvPr userDrawn="1"/>
        </p:nvPicPr>
        <p:blipFill>
          <a:blip r:embed="rId2"/>
          <a:stretch>
            <a:fillRect/>
          </a:stretch>
        </p:blipFill>
        <p:spPr>
          <a:xfrm>
            <a:off x="83533" y="68806"/>
            <a:ext cx="817061" cy="314254"/>
          </a:xfrm>
          <a:prstGeom prst="rect">
            <a:avLst/>
          </a:prstGeom>
        </p:spPr>
      </p:pic>
      <p:sp>
        <p:nvSpPr>
          <p:cNvPr id="10" name="Rectangle 9">
            <a:extLst>
              <a:ext uri="{FF2B5EF4-FFF2-40B4-BE49-F238E27FC236}">
                <a16:creationId xmlns:a16="http://schemas.microsoft.com/office/drawing/2014/main" id="{94C23DB4-75E4-47D4-89C1-C82A77B45AD5}"/>
              </a:ext>
            </a:extLst>
          </p:cNvPr>
          <p:cNvSpPr/>
          <p:nvPr userDrawn="1"/>
        </p:nvSpPr>
        <p:spPr>
          <a:xfrm>
            <a:off x="9983822" y="30508"/>
            <a:ext cx="2200915" cy="382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Univers" panose="020B0503020202020204" pitchFamily="34" charset="0"/>
                <a:ea typeface="+mn-ea"/>
                <a:cs typeface="+mn-cs"/>
              </a:rPr>
              <a:t>Health &amp; Human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Univers" panose="020B0503020202020204" pitchFamily="34" charset="0"/>
                <a:ea typeface="+mn-ea"/>
                <a:cs typeface="+mn-cs"/>
              </a:rPr>
              <a:t>Office of Families and Children</a:t>
            </a:r>
          </a:p>
        </p:txBody>
      </p:sp>
    </p:spTree>
    <p:extLst>
      <p:ext uri="{BB962C8B-B14F-4D97-AF65-F5344CB8AC3E}">
        <p14:creationId xmlns:p14="http://schemas.microsoft.com/office/powerpoint/2010/main" val="57678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7822-5F34-4F0B-9BF3-E91F3734E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FC8C4-8431-4A95-A602-6F36484DC1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83C68-69FD-4740-9370-976F8A4898DD}"/>
              </a:ext>
            </a:extLst>
          </p:cNvPr>
          <p:cNvSpPr>
            <a:spLocks noGrp="1"/>
          </p:cNvSpPr>
          <p:nvPr>
            <p:ph type="dt" sz="half" idx="10"/>
          </p:nvPr>
        </p:nvSpPr>
        <p:spPr/>
        <p:txBody>
          <a:bodyPr/>
          <a:lstStyle/>
          <a:p>
            <a:fld id="{E660EAD1-6BE8-49C5-9CFC-659161852FAE}" type="datetimeFigureOut">
              <a:rPr lang="en-US" smtClean="0"/>
              <a:t>5/7/2023</a:t>
            </a:fld>
            <a:endParaRPr lang="en-US"/>
          </a:p>
        </p:txBody>
      </p:sp>
      <p:sp>
        <p:nvSpPr>
          <p:cNvPr id="5" name="Footer Placeholder 4">
            <a:extLst>
              <a:ext uri="{FF2B5EF4-FFF2-40B4-BE49-F238E27FC236}">
                <a16:creationId xmlns:a16="http://schemas.microsoft.com/office/drawing/2014/main" id="{803C7CCE-F4DF-4F4A-8460-062153C59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A5471-B019-43FB-A8D5-C59831439B19}"/>
              </a:ext>
            </a:extLst>
          </p:cNvPr>
          <p:cNvSpPr>
            <a:spLocks noGrp="1"/>
          </p:cNvSpPr>
          <p:nvPr>
            <p:ph type="sldNum" sz="quarter" idx="12"/>
          </p:nvPr>
        </p:nvSpPr>
        <p:spPr/>
        <p:txBody>
          <a:bodyPr/>
          <a:lstStyle/>
          <a:p>
            <a:fld id="{BF593AA6-52A8-4AC3-A741-F342B95D3214}" type="slidenum">
              <a:rPr lang="en-US" smtClean="0"/>
              <a:t>‹#›</a:t>
            </a:fld>
            <a:endParaRPr lang="en-US"/>
          </a:p>
        </p:txBody>
      </p:sp>
    </p:spTree>
    <p:extLst>
      <p:ext uri="{BB962C8B-B14F-4D97-AF65-F5344CB8AC3E}">
        <p14:creationId xmlns:p14="http://schemas.microsoft.com/office/powerpoint/2010/main" val="214258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DC5B-6697-40F2-B56D-04DE98CD7D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F0CA73-C806-4255-ADDE-19BC966077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F7CF05-A269-48C1-AAD3-9C9EF8AD8EF6}"/>
              </a:ext>
            </a:extLst>
          </p:cNvPr>
          <p:cNvSpPr>
            <a:spLocks noGrp="1"/>
          </p:cNvSpPr>
          <p:nvPr>
            <p:ph type="dt" sz="half" idx="10"/>
          </p:nvPr>
        </p:nvSpPr>
        <p:spPr/>
        <p:txBody>
          <a:bodyPr/>
          <a:lstStyle/>
          <a:p>
            <a:fld id="{E660EAD1-6BE8-49C5-9CFC-659161852FAE}" type="datetimeFigureOut">
              <a:rPr lang="en-US" smtClean="0"/>
              <a:t>5/7/2023</a:t>
            </a:fld>
            <a:endParaRPr lang="en-US"/>
          </a:p>
        </p:txBody>
      </p:sp>
      <p:sp>
        <p:nvSpPr>
          <p:cNvPr id="5" name="Footer Placeholder 4">
            <a:extLst>
              <a:ext uri="{FF2B5EF4-FFF2-40B4-BE49-F238E27FC236}">
                <a16:creationId xmlns:a16="http://schemas.microsoft.com/office/drawing/2014/main" id="{166741AD-6BE1-48C2-B1F5-6D6D87B26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22926-AE70-452B-B218-55456453ACB2}"/>
              </a:ext>
            </a:extLst>
          </p:cNvPr>
          <p:cNvSpPr>
            <a:spLocks noGrp="1"/>
          </p:cNvSpPr>
          <p:nvPr>
            <p:ph type="sldNum" sz="quarter" idx="12"/>
          </p:nvPr>
        </p:nvSpPr>
        <p:spPr/>
        <p:txBody>
          <a:bodyPr/>
          <a:lstStyle/>
          <a:p>
            <a:fld id="{BF593AA6-52A8-4AC3-A741-F342B95D3214}" type="slidenum">
              <a:rPr lang="en-US" smtClean="0"/>
              <a:t>‹#›</a:t>
            </a:fld>
            <a:endParaRPr lang="en-US"/>
          </a:p>
        </p:txBody>
      </p:sp>
    </p:spTree>
    <p:extLst>
      <p:ext uri="{BB962C8B-B14F-4D97-AF65-F5344CB8AC3E}">
        <p14:creationId xmlns:p14="http://schemas.microsoft.com/office/powerpoint/2010/main" val="226790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4961-940F-42B1-AA06-8174A77D13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10906D-D040-49C2-8D14-DA9288A190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874E74-6FB2-4E8A-9C7C-759B77DFB7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AAE62D-957D-4B84-ACF7-1526B9C5B442}"/>
              </a:ext>
            </a:extLst>
          </p:cNvPr>
          <p:cNvSpPr>
            <a:spLocks noGrp="1"/>
          </p:cNvSpPr>
          <p:nvPr>
            <p:ph type="dt" sz="half" idx="10"/>
          </p:nvPr>
        </p:nvSpPr>
        <p:spPr/>
        <p:txBody>
          <a:bodyPr/>
          <a:lstStyle/>
          <a:p>
            <a:fld id="{E660EAD1-6BE8-49C5-9CFC-659161852FAE}" type="datetimeFigureOut">
              <a:rPr lang="en-US" smtClean="0"/>
              <a:t>5/7/2023</a:t>
            </a:fld>
            <a:endParaRPr lang="en-US"/>
          </a:p>
        </p:txBody>
      </p:sp>
      <p:sp>
        <p:nvSpPr>
          <p:cNvPr id="6" name="Footer Placeholder 5">
            <a:extLst>
              <a:ext uri="{FF2B5EF4-FFF2-40B4-BE49-F238E27FC236}">
                <a16:creationId xmlns:a16="http://schemas.microsoft.com/office/drawing/2014/main" id="{41798034-E7D9-4F8C-BE8C-A0170FC5A4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15A6DA-910A-4698-AE3F-B4C7246FEB76}"/>
              </a:ext>
            </a:extLst>
          </p:cNvPr>
          <p:cNvSpPr>
            <a:spLocks noGrp="1"/>
          </p:cNvSpPr>
          <p:nvPr>
            <p:ph type="sldNum" sz="quarter" idx="12"/>
          </p:nvPr>
        </p:nvSpPr>
        <p:spPr/>
        <p:txBody>
          <a:bodyPr/>
          <a:lstStyle/>
          <a:p>
            <a:fld id="{BF593AA6-52A8-4AC3-A741-F342B95D3214}" type="slidenum">
              <a:rPr lang="en-US" smtClean="0"/>
              <a:t>‹#›</a:t>
            </a:fld>
            <a:endParaRPr lang="en-US"/>
          </a:p>
        </p:txBody>
      </p:sp>
    </p:spTree>
    <p:extLst>
      <p:ext uri="{BB962C8B-B14F-4D97-AF65-F5344CB8AC3E}">
        <p14:creationId xmlns:p14="http://schemas.microsoft.com/office/powerpoint/2010/main" val="1390484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6E7-17F3-42A7-9B57-85F6F578BE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0BAE1B-794B-4FE7-8971-89E6DF689D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6726B5-60CB-4EB0-BE52-C4D41A4825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CF18F3-C98A-478E-9DAC-0F8C419DE1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368FCE-E281-42D6-BFF9-11AEC954F5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69E21F-5B1D-48F7-AF6C-69B17B56D3B7}"/>
              </a:ext>
            </a:extLst>
          </p:cNvPr>
          <p:cNvSpPr>
            <a:spLocks noGrp="1"/>
          </p:cNvSpPr>
          <p:nvPr>
            <p:ph type="dt" sz="half" idx="10"/>
          </p:nvPr>
        </p:nvSpPr>
        <p:spPr/>
        <p:txBody>
          <a:bodyPr/>
          <a:lstStyle/>
          <a:p>
            <a:fld id="{E660EAD1-6BE8-49C5-9CFC-659161852FAE}" type="datetimeFigureOut">
              <a:rPr lang="en-US" smtClean="0"/>
              <a:t>5/7/2023</a:t>
            </a:fld>
            <a:endParaRPr lang="en-US"/>
          </a:p>
        </p:txBody>
      </p:sp>
      <p:sp>
        <p:nvSpPr>
          <p:cNvPr id="8" name="Footer Placeholder 7">
            <a:extLst>
              <a:ext uri="{FF2B5EF4-FFF2-40B4-BE49-F238E27FC236}">
                <a16:creationId xmlns:a16="http://schemas.microsoft.com/office/drawing/2014/main" id="{214B4185-42D4-42CA-9E25-6B9FEA9B17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B345FD-86BA-4234-9195-5A8EA75A9693}"/>
              </a:ext>
            </a:extLst>
          </p:cNvPr>
          <p:cNvSpPr>
            <a:spLocks noGrp="1"/>
          </p:cNvSpPr>
          <p:nvPr>
            <p:ph type="sldNum" sz="quarter" idx="12"/>
          </p:nvPr>
        </p:nvSpPr>
        <p:spPr/>
        <p:txBody>
          <a:bodyPr/>
          <a:lstStyle/>
          <a:p>
            <a:fld id="{BF593AA6-52A8-4AC3-A741-F342B95D3214}" type="slidenum">
              <a:rPr lang="en-US" smtClean="0"/>
              <a:t>‹#›</a:t>
            </a:fld>
            <a:endParaRPr lang="en-US"/>
          </a:p>
        </p:txBody>
      </p:sp>
    </p:spTree>
    <p:extLst>
      <p:ext uri="{BB962C8B-B14F-4D97-AF65-F5344CB8AC3E}">
        <p14:creationId xmlns:p14="http://schemas.microsoft.com/office/powerpoint/2010/main" val="3689086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D187-9375-42D7-8186-9022636AF9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A90FD1-2A73-4C22-A4B6-63BD5D5B6C32}"/>
              </a:ext>
            </a:extLst>
          </p:cNvPr>
          <p:cNvSpPr>
            <a:spLocks noGrp="1"/>
          </p:cNvSpPr>
          <p:nvPr>
            <p:ph type="dt" sz="half" idx="10"/>
          </p:nvPr>
        </p:nvSpPr>
        <p:spPr/>
        <p:txBody>
          <a:bodyPr/>
          <a:lstStyle/>
          <a:p>
            <a:fld id="{E660EAD1-6BE8-49C5-9CFC-659161852FAE}" type="datetimeFigureOut">
              <a:rPr lang="en-US" smtClean="0"/>
              <a:t>5/7/2023</a:t>
            </a:fld>
            <a:endParaRPr lang="en-US"/>
          </a:p>
        </p:txBody>
      </p:sp>
      <p:sp>
        <p:nvSpPr>
          <p:cNvPr id="4" name="Footer Placeholder 3">
            <a:extLst>
              <a:ext uri="{FF2B5EF4-FFF2-40B4-BE49-F238E27FC236}">
                <a16:creationId xmlns:a16="http://schemas.microsoft.com/office/drawing/2014/main" id="{91297981-D38E-4B62-9B9F-6B80DEF418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BEF2FF-A574-47DD-A0F1-05E3C7E7C955}"/>
              </a:ext>
            </a:extLst>
          </p:cNvPr>
          <p:cNvSpPr>
            <a:spLocks noGrp="1"/>
          </p:cNvSpPr>
          <p:nvPr>
            <p:ph type="sldNum" sz="quarter" idx="12"/>
          </p:nvPr>
        </p:nvSpPr>
        <p:spPr/>
        <p:txBody>
          <a:bodyPr/>
          <a:lstStyle/>
          <a:p>
            <a:fld id="{BF593AA6-52A8-4AC3-A741-F342B95D3214}" type="slidenum">
              <a:rPr lang="en-US" smtClean="0"/>
              <a:t>‹#›</a:t>
            </a:fld>
            <a:endParaRPr lang="en-US"/>
          </a:p>
        </p:txBody>
      </p:sp>
    </p:spTree>
    <p:extLst>
      <p:ext uri="{BB962C8B-B14F-4D97-AF65-F5344CB8AC3E}">
        <p14:creationId xmlns:p14="http://schemas.microsoft.com/office/powerpoint/2010/main" val="2757668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27B38F-9373-4FCA-AB5B-D444A09CDC43}"/>
              </a:ext>
            </a:extLst>
          </p:cNvPr>
          <p:cNvSpPr>
            <a:spLocks noGrp="1"/>
          </p:cNvSpPr>
          <p:nvPr>
            <p:ph type="dt" sz="half" idx="10"/>
          </p:nvPr>
        </p:nvSpPr>
        <p:spPr/>
        <p:txBody>
          <a:bodyPr/>
          <a:lstStyle/>
          <a:p>
            <a:fld id="{E660EAD1-6BE8-49C5-9CFC-659161852FAE}" type="datetimeFigureOut">
              <a:rPr lang="en-US" smtClean="0"/>
              <a:t>5/7/2023</a:t>
            </a:fld>
            <a:endParaRPr lang="en-US"/>
          </a:p>
        </p:txBody>
      </p:sp>
      <p:sp>
        <p:nvSpPr>
          <p:cNvPr id="3" name="Footer Placeholder 2">
            <a:extLst>
              <a:ext uri="{FF2B5EF4-FFF2-40B4-BE49-F238E27FC236}">
                <a16:creationId xmlns:a16="http://schemas.microsoft.com/office/drawing/2014/main" id="{35CB1DEF-404C-457D-AB07-D9272D7A62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7D3A28-640E-4B3A-A955-BA30B052F101}"/>
              </a:ext>
            </a:extLst>
          </p:cNvPr>
          <p:cNvSpPr>
            <a:spLocks noGrp="1"/>
          </p:cNvSpPr>
          <p:nvPr>
            <p:ph type="sldNum" sz="quarter" idx="12"/>
          </p:nvPr>
        </p:nvSpPr>
        <p:spPr/>
        <p:txBody>
          <a:bodyPr/>
          <a:lstStyle/>
          <a:p>
            <a:fld id="{BF593AA6-52A8-4AC3-A741-F342B95D3214}" type="slidenum">
              <a:rPr lang="en-US" smtClean="0"/>
              <a:t>‹#›</a:t>
            </a:fld>
            <a:endParaRPr lang="en-US"/>
          </a:p>
        </p:txBody>
      </p:sp>
    </p:spTree>
    <p:extLst>
      <p:ext uri="{BB962C8B-B14F-4D97-AF65-F5344CB8AC3E}">
        <p14:creationId xmlns:p14="http://schemas.microsoft.com/office/powerpoint/2010/main" val="2240469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CBC21-EAB9-4AD4-99B8-1C85A9C154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2ED132-B306-437B-A634-BF084B10E8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E1F35E-33E1-4771-9198-18B2F9EDE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6A725A-9364-49E6-8E41-8210EEEF27ED}"/>
              </a:ext>
            </a:extLst>
          </p:cNvPr>
          <p:cNvSpPr>
            <a:spLocks noGrp="1"/>
          </p:cNvSpPr>
          <p:nvPr>
            <p:ph type="dt" sz="half" idx="10"/>
          </p:nvPr>
        </p:nvSpPr>
        <p:spPr/>
        <p:txBody>
          <a:bodyPr/>
          <a:lstStyle/>
          <a:p>
            <a:fld id="{E660EAD1-6BE8-49C5-9CFC-659161852FAE}" type="datetimeFigureOut">
              <a:rPr lang="en-US" smtClean="0"/>
              <a:t>5/7/2023</a:t>
            </a:fld>
            <a:endParaRPr lang="en-US"/>
          </a:p>
        </p:txBody>
      </p:sp>
      <p:sp>
        <p:nvSpPr>
          <p:cNvPr id="6" name="Footer Placeholder 5">
            <a:extLst>
              <a:ext uri="{FF2B5EF4-FFF2-40B4-BE49-F238E27FC236}">
                <a16:creationId xmlns:a16="http://schemas.microsoft.com/office/drawing/2014/main" id="{11E227AA-A4A3-4B03-A595-2D4BCD79F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89822-C704-4D1F-B30D-B385EA6C3D69}"/>
              </a:ext>
            </a:extLst>
          </p:cNvPr>
          <p:cNvSpPr>
            <a:spLocks noGrp="1"/>
          </p:cNvSpPr>
          <p:nvPr>
            <p:ph type="sldNum" sz="quarter" idx="12"/>
          </p:nvPr>
        </p:nvSpPr>
        <p:spPr/>
        <p:txBody>
          <a:bodyPr/>
          <a:lstStyle/>
          <a:p>
            <a:fld id="{BF593AA6-52A8-4AC3-A741-F342B95D3214}" type="slidenum">
              <a:rPr lang="en-US" smtClean="0"/>
              <a:t>‹#›</a:t>
            </a:fld>
            <a:endParaRPr lang="en-US"/>
          </a:p>
        </p:txBody>
      </p:sp>
    </p:spTree>
    <p:extLst>
      <p:ext uri="{BB962C8B-B14F-4D97-AF65-F5344CB8AC3E}">
        <p14:creationId xmlns:p14="http://schemas.microsoft.com/office/powerpoint/2010/main" val="937039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55135-0BCD-4B3B-84C9-7C7B53B5E5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0FC6F0-399D-4DD0-9B47-B779F736A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0A9208-2AC4-4A6C-BD38-887A18207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08EB5A-62CF-4A2F-B4B7-6404A597AE38}"/>
              </a:ext>
            </a:extLst>
          </p:cNvPr>
          <p:cNvSpPr>
            <a:spLocks noGrp="1"/>
          </p:cNvSpPr>
          <p:nvPr>
            <p:ph type="dt" sz="half" idx="10"/>
          </p:nvPr>
        </p:nvSpPr>
        <p:spPr/>
        <p:txBody>
          <a:bodyPr/>
          <a:lstStyle/>
          <a:p>
            <a:fld id="{E660EAD1-6BE8-49C5-9CFC-659161852FAE}" type="datetimeFigureOut">
              <a:rPr lang="en-US" smtClean="0"/>
              <a:t>5/7/2023</a:t>
            </a:fld>
            <a:endParaRPr lang="en-US"/>
          </a:p>
        </p:txBody>
      </p:sp>
      <p:sp>
        <p:nvSpPr>
          <p:cNvPr id="6" name="Footer Placeholder 5">
            <a:extLst>
              <a:ext uri="{FF2B5EF4-FFF2-40B4-BE49-F238E27FC236}">
                <a16:creationId xmlns:a16="http://schemas.microsoft.com/office/drawing/2014/main" id="{D7ABD494-847C-4349-9187-E7DBAB97E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9FDCAE-3031-47A4-B1BA-21DBDB01FC47}"/>
              </a:ext>
            </a:extLst>
          </p:cNvPr>
          <p:cNvSpPr>
            <a:spLocks noGrp="1"/>
          </p:cNvSpPr>
          <p:nvPr>
            <p:ph type="sldNum" sz="quarter" idx="12"/>
          </p:nvPr>
        </p:nvSpPr>
        <p:spPr/>
        <p:txBody>
          <a:bodyPr/>
          <a:lstStyle/>
          <a:p>
            <a:fld id="{BF593AA6-52A8-4AC3-A741-F342B95D3214}" type="slidenum">
              <a:rPr lang="en-US" smtClean="0"/>
              <a:t>‹#›</a:t>
            </a:fld>
            <a:endParaRPr lang="en-US"/>
          </a:p>
        </p:txBody>
      </p:sp>
    </p:spTree>
    <p:extLst>
      <p:ext uri="{BB962C8B-B14F-4D97-AF65-F5344CB8AC3E}">
        <p14:creationId xmlns:p14="http://schemas.microsoft.com/office/powerpoint/2010/main" val="3924806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667AFB-86BD-429B-A9BE-9BCBACCB10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B2E392-F347-4EAD-A9A7-AB6349FDDE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2EFC1-5F75-48D1-BE04-15179154AD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0EAD1-6BE8-49C5-9CFC-659161852FAE}" type="datetimeFigureOut">
              <a:rPr lang="en-US" smtClean="0"/>
              <a:t>5/7/2023</a:t>
            </a:fld>
            <a:endParaRPr lang="en-US"/>
          </a:p>
        </p:txBody>
      </p:sp>
      <p:sp>
        <p:nvSpPr>
          <p:cNvPr id="5" name="Footer Placeholder 4">
            <a:extLst>
              <a:ext uri="{FF2B5EF4-FFF2-40B4-BE49-F238E27FC236}">
                <a16:creationId xmlns:a16="http://schemas.microsoft.com/office/drawing/2014/main" id="{05E8275E-1C12-47D0-AC44-1655D4CE29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2E075B-819B-4A8A-9136-3589632CDD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93AA6-52A8-4AC3-A741-F342B95D3214}" type="slidenum">
              <a:rPr lang="en-US" smtClean="0"/>
              <a:t>‹#›</a:t>
            </a:fld>
            <a:endParaRPr lang="en-US"/>
          </a:p>
        </p:txBody>
      </p:sp>
    </p:spTree>
    <p:extLst>
      <p:ext uri="{BB962C8B-B14F-4D97-AF65-F5344CB8AC3E}">
        <p14:creationId xmlns:p14="http://schemas.microsoft.com/office/powerpoint/2010/main" val="4044841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marL="274320" marR="0" lvl="0" indent="-365760"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lumMod val="65000"/>
                    <a:lumOff val="35000"/>
                  </a:prstClr>
                </a:solidFill>
                <a:effectLst/>
                <a:uLnTx/>
                <a:uFillTx/>
                <a:latin typeface="Calibri"/>
                <a:ea typeface="+mn-ea"/>
                <a:cs typeface="+mn-cs"/>
              </a:rPr>
              <a:t>Click to edit Master text styles</a:t>
            </a:r>
          </a:p>
          <a:p>
            <a:pPr marL="640080" marR="0" lvl="1" indent="-365760" algn="l" defTabSz="6858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lumMod val="65000"/>
                    <a:lumOff val="35000"/>
                  </a:prstClr>
                </a:solidFill>
                <a:effectLst/>
                <a:uLnTx/>
                <a:uFillTx/>
                <a:latin typeface="Calibri"/>
                <a:ea typeface="+mn-ea"/>
                <a:cs typeface="+mn-cs"/>
              </a:rPr>
              <a:t>Second level</a:t>
            </a:r>
          </a:p>
          <a:p>
            <a:pPr marL="1005840" marR="0" lvl="2" indent="-365760"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prstClr val="black">
                    <a:lumMod val="65000"/>
                    <a:lumOff val="35000"/>
                  </a:prstClr>
                </a:solidFill>
                <a:effectLst/>
                <a:uLnTx/>
                <a:uFillTx/>
                <a:latin typeface="Calibri"/>
                <a:ea typeface="+mn-ea"/>
                <a:cs typeface="+mn-cs"/>
              </a:rPr>
              <a:t>Third level</a:t>
            </a:r>
          </a:p>
          <a:p>
            <a:pPr marL="1371600" marR="0" lvl="3" indent="-365760"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lumMod val="65000"/>
                    <a:lumOff val="35000"/>
                  </a:prstClr>
                </a:solidFill>
                <a:effectLst/>
                <a:uLnTx/>
                <a:uFillTx/>
                <a:latin typeface="Calibri"/>
                <a:ea typeface="+mn-ea"/>
                <a:cs typeface="+mn-cs"/>
              </a:rPr>
              <a:t>Fourth level</a:t>
            </a:r>
          </a:p>
          <a:p>
            <a:pPr marL="1737360" marR="0" lvl="4" indent="-365760"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lumMod val="65000"/>
                    <a:lumOff val="35000"/>
                  </a:prstClr>
                </a:solidFill>
                <a:effectLst/>
                <a:uLnTx/>
                <a:uFillTx/>
                <a:latin typeface="Calibri"/>
                <a:ea typeface="+mn-ea"/>
                <a:cs typeface="+mn-cs"/>
              </a:rPr>
              <a:t>Fifth level</a:t>
            </a:r>
          </a:p>
        </p:txBody>
      </p:sp>
      <p:sp>
        <p:nvSpPr>
          <p:cNvPr id="6" name="Slide Number Placeholder 5"/>
          <p:cNvSpPr>
            <a:spLocks noGrp="1"/>
          </p:cNvSpPr>
          <p:nvPr>
            <p:ph type="sldNum" sz="quarter" idx="4"/>
          </p:nvPr>
        </p:nvSpPr>
        <p:spPr>
          <a:xfrm>
            <a:off x="90424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pPr>
            <a:fld id="{2E0F7AD5-E45F-4736-83CE-D8C26C993A39}" type="slidenum">
              <a:rPr lang="en-US" smtClean="0">
                <a:solidFill>
                  <a:prstClr val="black">
                    <a:tint val="75000"/>
                  </a:prstClr>
                </a:solidFill>
                <a:latin typeface="Arial" charset="0"/>
              </a:rPr>
              <a:pPr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467643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lumMod val="65000"/>
              <a:lumOff val="35000"/>
            </a:schemeClr>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lumMod val="65000"/>
              <a:lumOff val="35000"/>
            </a:schemeClr>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lumMod val="65000"/>
              <a:lumOff val="35000"/>
            </a:schemeClr>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lumMod val="65000"/>
              <a:lumOff val="35000"/>
            </a:schemeClr>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6.PN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hyperlink" Target="https://boldbeginning.ohio.gov/healthy-supported-families/family-stability" TargetMode="External"/><Relationship Id="rId9"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E410-6CE8-49FD-B752-A33DF567EC9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B8C8B8E-F2D1-494D-9D42-6E7F7ADD6C0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26827DD8-CD1A-48BC-9098-946847F1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05" y="0"/>
            <a:ext cx="12147390" cy="6858000"/>
          </a:xfrm>
          <a:prstGeom prst="rect">
            <a:avLst/>
          </a:prstGeom>
        </p:spPr>
      </p:pic>
      <p:pic>
        <p:nvPicPr>
          <p:cNvPr id="7" name="Picture 6">
            <a:extLst>
              <a:ext uri="{FF2B5EF4-FFF2-40B4-BE49-F238E27FC236}">
                <a16:creationId xmlns:a16="http://schemas.microsoft.com/office/drawing/2014/main" id="{31AA58D2-0A58-45BF-8216-ABE3DC67D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7"/>
            <a:ext cx="12192000" cy="6853906"/>
          </a:xfrm>
          <a:prstGeom prst="rect">
            <a:avLst/>
          </a:prstGeom>
        </p:spPr>
      </p:pic>
    </p:spTree>
    <p:extLst>
      <p:ext uri="{BB962C8B-B14F-4D97-AF65-F5344CB8AC3E}">
        <p14:creationId xmlns:p14="http://schemas.microsoft.com/office/powerpoint/2010/main" val="2466683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664A4D7-7CEC-410E-80BE-85DF7822A61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61"/>
          <a:stretch/>
        </p:blipFill>
        <p:spPr>
          <a:xfrm>
            <a:off x="20" y="1282"/>
            <a:ext cx="12191980" cy="6856718"/>
          </a:xfrm>
          <a:prstGeom prst="rect">
            <a:avLst/>
          </a:prstGeom>
        </p:spPr>
      </p:pic>
      <p:pic>
        <p:nvPicPr>
          <p:cNvPr id="2" name="Picture 2" descr="Image result for ohio START">
            <a:extLst>
              <a:ext uri="{FF2B5EF4-FFF2-40B4-BE49-F238E27FC236}">
                <a16:creationId xmlns:a16="http://schemas.microsoft.com/office/drawing/2014/main" id="{6E5388B6-E1EA-29B4-7A19-CF4E1A73564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88043" y="1949569"/>
            <a:ext cx="5807957" cy="21489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descr="alt">
            <a:extLst>
              <a:ext uri="{FF2B5EF4-FFF2-40B4-BE49-F238E27FC236}">
                <a16:creationId xmlns:a16="http://schemas.microsoft.com/office/drawing/2014/main" id="{F7456FE6-24C3-F508-23CB-1A524B62B2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392" r="22370"/>
          <a:stretch/>
        </p:blipFill>
        <p:spPr bwMode="auto">
          <a:xfrm>
            <a:off x="6487064" y="256048"/>
            <a:ext cx="5406526" cy="522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213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664A4D7-7CEC-410E-80BE-85DF7822A61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61"/>
          <a:stretch/>
        </p:blipFill>
        <p:spPr>
          <a:xfrm>
            <a:off x="20" y="1282"/>
            <a:ext cx="12191980" cy="6856718"/>
          </a:xfrm>
          <a:prstGeom prst="rect">
            <a:avLst/>
          </a:prstGeom>
        </p:spPr>
      </p:pic>
      <p:pic>
        <p:nvPicPr>
          <p:cNvPr id="7172" name="Picture 4" descr="Overview - Kinnect">
            <a:extLst>
              <a:ext uri="{FF2B5EF4-FFF2-40B4-BE49-F238E27FC236}">
                <a16:creationId xmlns:a16="http://schemas.microsoft.com/office/drawing/2014/main" id="{7FF35C40-930C-BE4C-05C6-5612564E7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292" y="217657"/>
            <a:ext cx="6444421" cy="5706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454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7737" cy="6908800"/>
          </a:xfrm>
          <a:prstGeom prst="rect">
            <a:avLst/>
          </a:prstGeom>
        </p:spPr>
      </p:pic>
      <p:sp>
        <p:nvSpPr>
          <p:cNvPr id="2" name="Title 1">
            <a:extLst>
              <a:ext uri="{FF2B5EF4-FFF2-40B4-BE49-F238E27FC236}">
                <a16:creationId xmlns:a16="http://schemas.microsoft.com/office/drawing/2014/main" id="{195FD698-0625-4F7E-A7D0-8FA047E716D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C72AC4D-C4E3-4BBA-8B36-BB4CE092CB84}"/>
              </a:ext>
            </a:extLst>
          </p:cNvPr>
          <p:cNvSpPr>
            <a:spLocks noGrp="1"/>
          </p:cNvSpPr>
          <p:nvPr>
            <p:ph idx="1"/>
          </p:nvPr>
        </p:nvSpPr>
        <p:spPr/>
        <p:txBody>
          <a:bodyPr/>
          <a:lstStyle/>
          <a:p>
            <a:endParaRPr lang="en-US"/>
          </a:p>
        </p:txBody>
      </p:sp>
      <p:pic>
        <p:nvPicPr>
          <p:cNvPr id="4" name="Picture 2" descr="Image result for mike dewine inauguration speech">
            <a:extLst>
              <a:ext uri="{FF2B5EF4-FFF2-40B4-BE49-F238E27FC236}">
                <a16:creationId xmlns:a16="http://schemas.microsoft.com/office/drawing/2014/main" id="{6B47CAC3-D992-C809-35C1-0D271DAF1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338" y="473767"/>
            <a:ext cx="7175324" cy="47835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68439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7737" cy="6908800"/>
          </a:xfrm>
          <a:prstGeom prst="rect">
            <a:avLst/>
          </a:prstGeom>
        </p:spPr>
      </p:pic>
      <p:sp>
        <p:nvSpPr>
          <p:cNvPr id="2" name="Title 1">
            <a:extLst>
              <a:ext uri="{FF2B5EF4-FFF2-40B4-BE49-F238E27FC236}">
                <a16:creationId xmlns:a16="http://schemas.microsoft.com/office/drawing/2014/main" id="{5A1E19EB-F2A1-46B2-80CC-56012C0C980F}"/>
              </a:ext>
            </a:extLst>
          </p:cNvPr>
          <p:cNvSpPr>
            <a:spLocks noGrp="1"/>
          </p:cNvSpPr>
          <p:nvPr>
            <p:ph type="title"/>
          </p:nvPr>
        </p:nvSpPr>
        <p:spPr/>
        <p:txBody>
          <a:bodyPr/>
          <a:lstStyle/>
          <a:p>
            <a:pPr algn="ctr"/>
            <a:r>
              <a:rPr lang="en-US" dirty="0"/>
              <a:t>Children’s Initiatives Priorities</a:t>
            </a:r>
          </a:p>
        </p:txBody>
      </p:sp>
      <p:sp>
        <p:nvSpPr>
          <p:cNvPr id="3" name="Content Placeholder 2">
            <a:extLst>
              <a:ext uri="{FF2B5EF4-FFF2-40B4-BE49-F238E27FC236}">
                <a16:creationId xmlns:a16="http://schemas.microsoft.com/office/drawing/2014/main" id="{00E32948-4A86-4ABD-9B84-4CB5AF974488}"/>
              </a:ext>
            </a:extLst>
          </p:cNvPr>
          <p:cNvSpPr>
            <a:spLocks noGrp="1"/>
          </p:cNvSpPr>
          <p:nvPr>
            <p:ph idx="1"/>
          </p:nvPr>
        </p:nvSpPr>
        <p:spPr/>
        <p:txBody>
          <a:bodyPr/>
          <a:lstStyle/>
          <a:p>
            <a:r>
              <a:rPr lang="en-US" dirty="0"/>
              <a:t>Increase access to evidence-based home visiting services.</a:t>
            </a:r>
          </a:p>
          <a:p>
            <a:r>
              <a:rPr lang="en-US" dirty="0"/>
              <a:t>Ensure high-quality childcare settings for all children and expand access.</a:t>
            </a:r>
          </a:p>
          <a:p>
            <a:r>
              <a:rPr lang="en-US" dirty="0"/>
              <a:t>Provide prevention education programming in every classroom, every year.</a:t>
            </a:r>
          </a:p>
          <a:p>
            <a:r>
              <a:rPr lang="en-US" dirty="0"/>
              <a:t>Ensure all children have access to a mental health professional in their school.</a:t>
            </a:r>
          </a:p>
          <a:p>
            <a:r>
              <a:rPr lang="en-US" dirty="0"/>
              <a:t>Reform the foster care system. </a:t>
            </a:r>
          </a:p>
        </p:txBody>
      </p:sp>
    </p:spTree>
    <p:extLst>
      <p:ext uri="{BB962C8B-B14F-4D97-AF65-F5344CB8AC3E}">
        <p14:creationId xmlns:p14="http://schemas.microsoft.com/office/powerpoint/2010/main" val="1758379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7737" cy="6908800"/>
          </a:xfrm>
          <a:prstGeom prst="rect">
            <a:avLst/>
          </a:prstGeom>
        </p:spPr>
      </p:pic>
      <p:sp>
        <p:nvSpPr>
          <p:cNvPr id="9" name="Content Placeholder 6">
            <a:extLst>
              <a:ext uri="{FF2B5EF4-FFF2-40B4-BE49-F238E27FC236}">
                <a16:creationId xmlns:a16="http://schemas.microsoft.com/office/drawing/2014/main" id="{09BE8D11-EF2A-4B27-AF5B-DB8EE04D9C96}"/>
              </a:ext>
            </a:extLst>
          </p:cNvPr>
          <p:cNvSpPr txBox="1">
            <a:spLocks/>
          </p:cNvSpPr>
          <p:nvPr/>
        </p:nvSpPr>
        <p:spPr>
          <a:xfrm>
            <a:off x="5486400" y="1402081"/>
            <a:ext cx="6115050" cy="3108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3" name="Picture 2">
            <a:extLst>
              <a:ext uri="{FF2B5EF4-FFF2-40B4-BE49-F238E27FC236}">
                <a16:creationId xmlns:a16="http://schemas.microsoft.com/office/drawing/2014/main" id="{31D93577-AF64-EC46-36D1-58D472B91841}"/>
              </a:ext>
            </a:extLst>
          </p:cNvPr>
          <p:cNvPicPr>
            <a:picLocks noChangeAspect="1"/>
          </p:cNvPicPr>
          <p:nvPr/>
        </p:nvPicPr>
        <p:blipFill>
          <a:blip r:embed="rId3"/>
          <a:stretch>
            <a:fillRect/>
          </a:stretch>
        </p:blipFill>
        <p:spPr>
          <a:xfrm>
            <a:off x="682535" y="305767"/>
            <a:ext cx="4121331" cy="5301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a:extLst>
              <a:ext uri="{FF2B5EF4-FFF2-40B4-BE49-F238E27FC236}">
                <a16:creationId xmlns:a16="http://schemas.microsoft.com/office/drawing/2014/main" id="{54CFEB78-BC7F-4726-6F30-E3DA62C5721D}"/>
              </a:ext>
            </a:extLst>
          </p:cNvPr>
          <p:cNvSpPr>
            <a:spLocks noGrp="1"/>
          </p:cNvSpPr>
          <p:nvPr>
            <p:ph sz="half" idx="2"/>
          </p:nvPr>
        </p:nvSpPr>
        <p:spPr>
          <a:xfrm>
            <a:off x="5558769" y="614241"/>
            <a:ext cx="5970311" cy="5088646"/>
          </a:xfrm>
        </p:spPr>
        <p:txBody>
          <a:bodyPr>
            <a:normAutofit fontScale="77500" lnSpcReduction="20000"/>
          </a:bodyPr>
          <a:lstStyle/>
          <a:p>
            <a:r>
              <a:rPr lang="en-US" dirty="0"/>
              <a:t>Restructured the Office of Families and Children</a:t>
            </a:r>
          </a:p>
          <a:p>
            <a:r>
              <a:rPr lang="en-US" dirty="0"/>
              <a:t>Doubled State Child Protection Allocation</a:t>
            </a:r>
          </a:p>
          <a:p>
            <a:r>
              <a:rPr lang="en-US" dirty="0"/>
              <a:t>Standardized caseworker recruitment and onboarding</a:t>
            </a:r>
          </a:p>
          <a:p>
            <a:r>
              <a:rPr lang="en-US" dirty="0"/>
              <a:t>Simplified foster caregiver training</a:t>
            </a:r>
          </a:p>
          <a:p>
            <a:r>
              <a:rPr lang="en-US" dirty="0"/>
              <a:t>Established a Rapid Response Team</a:t>
            </a:r>
          </a:p>
          <a:p>
            <a:r>
              <a:rPr lang="en-US" dirty="0"/>
              <a:t>Started a state-wide foster caregiver recruitment campaign</a:t>
            </a:r>
          </a:p>
          <a:p>
            <a:r>
              <a:rPr lang="en-US" dirty="0"/>
              <a:t>Established quality metrics for county PCSAs focused on key priorities, including timely investigations</a:t>
            </a:r>
          </a:p>
          <a:p>
            <a:r>
              <a:rPr lang="en-US" dirty="0"/>
              <a:t>Expanded prevention and treatment services</a:t>
            </a:r>
          </a:p>
          <a:p>
            <a:r>
              <a:rPr lang="en-US" dirty="0"/>
              <a:t>Created a Multi-System Youth Fund</a:t>
            </a:r>
          </a:p>
          <a:p>
            <a:r>
              <a:rPr lang="en-US" dirty="0"/>
              <a:t>Established a statewide ombudsman office</a:t>
            </a:r>
          </a:p>
        </p:txBody>
      </p:sp>
    </p:spTree>
    <p:extLst>
      <p:ext uri="{BB962C8B-B14F-4D97-AF65-F5344CB8AC3E}">
        <p14:creationId xmlns:p14="http://schemas.microsoft.com/office/powerpoint/2010/main" val="1109488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7737" cy="6908800"/>
          </a:xfrm>
          <a:prstGeom prst="rect">
            <a:avLst/>
          </a:prstGeom>
        </p:spPr>
      </p:pic>
      <p:sp>
        <p:nvSpPr>
          <p:cNvPr id="2" name="Title 1">
            <a:extLst>
              <a:ext uri="{FF2B5EF4-FFF2-40B4-BE49-F238E27FC236}">
                <a16:creationId xmlns:a16="http://schemas.microsoft.com/office/drawing/2014/main" id="{5A1E19EB-F2A1-46B2-80CC-56012C0C980F}"/>
              </a:ext>
            </a:extLst>
          </p:cNvPr>
          <p:cNvSpPr>
            <a:spLocks noGrp="1"/>
          </p:cNvSpPr>
          <p:nvPr>
            <p:ph type="title"/>
          </p:nvPr>
        </p:nvSpPr>
        <p:spPr/>
        <p:txBody>
          <a:bodyPr/>
          <a:lstStyle/>
          <a:p>
            <a:r>
              <a:rPr lang="en-US" dirty="0"/>
              <a:t>Children in Care</a:t>
            </a:r>
          </a:p>
        </p:txBody>
      </p:sp>
      <p:graphicFrame>
        <p:nvGraphicFramePr>
          <p:cNvPr id="7" name="Content Placeholder 6">
            <a:extLst>
              <a:ext uri="{FF2B5EF4-FFF2-40B4-BE49-F238E27FC236}">
                <a16:creationId xmlns:a16="http://schemas.microsoft.com/office/drawing/2014/main" id="{DA1E860F-633C-459D-6BAE-B9C444C75692}"/>
              </a:ext>
            </a:extLst>
          </p:cNvPr>
          <p:cNvGraphicFramePr>
            <a:graphicFrameLocks noGrp="1"/>
          </p:cNvGraphicFramePr>
          <p:nvPr>
            <p:ph idx="1"/>
            <p:extLst>
              <p:ext uri="{D42A27DB-BD31-4B8C-83A1-F6EECF244321}">
                <p14:modId xmlns:p14="http://schemas.microsoft.com/office/powerpoint/2010/main" val="950417203"/>
              </p:ext>
            </p:extLst>
          </p:nvPr>
        </p:nvGraphicFramePr>
        <p:xfrm>
          <a:off x="846068" y="1485736"/>
          <a:ext cx="10252856" cy="40479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6391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7737" cy="6908800"/>
          </a:xfrm>
          <a:prstGeom prst="rect">
            <a:avLst/>
          </a:prstGeom>
        </p:spPr>
      </p:pic>
      <p:sp>
        <p:nvSpPr>
          <p:cNvPr id="4" name="Title 3">
            <a:extLst>
              <a:ext uri="{FF2B5EF4-FFF2-40B4-BE49-F238E27FC236}">
                <a16:creationId xmlns:a16="http://schemas.microsoft.com/office/drawing/2014/main" id="{7BE65A90-A281-411A-9B09-3E95787AEF7C}"/>
              </a:ext>
            </a:extLst>
          </p:cNvPr>
          <p:cNvSpPr>
            <a:spLocks noGrp="1"/>
          </p:cNvSpPr>
          <p:nvPr>
            <p:ph type="title"/>
          </p:nvPr>
        </p:nvSpPr>
        <p:spPr/>
        <p:txBody>
          <a:bodyPr/>
          <a:lstStyle/>
          <a:p>
            <a:r>
              <a:rPr lang="en-US" dirty="0"/>
              <a:t>Children’s Services Transformation</a:t>
            </a:r>
          </a:p>
        </p:txBody>
      </p:sp>
      <p:sp>
        <p:nvSpPr>
          <p:cNvPr id="2" name="Text Placeholder 1">
            <a:extLst>
              <a:ext uri="{FF2B5EF4-FFF2-40B4-BE49-F238E27FC236}">
                <a16:creationId xmlns:a16="http://schemas.microsoft.com/office/drawing/2014/main" id="{ACE6F71F-6226-33A8-78C4-ED4BD71F46D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0531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7737" cy="6908800"/>
          </a:xfrm>
          <a:prstGeom prst="rect">
            <a:avLst/>
          </a:prstGeom>
        </p:spPr>
      </p:pic>
      <p:sp>
        <p:nvSpPr>
          <p:cNvPr id="4" name="Title 3">
            <a:extLst>
              <a:ext uri="{FF2B5EF4-FFF2-40B4-BE49-F238E27FC236}">
                <a16:creationId xmlns:a16="http://schemas.microsoft.com/office/drawing/2014/main" id="{A8624AF0-CA28-4563-993A-19B0B609AC18}"/>
              </a:ext>
            </a:extLst>
          </p:cNvPr>
          <p:cNvSpPr>
            <a:spLocks noGrp="1"/>
          </p:cNvSpPr>
          <p:nvPr>
            <p:ph type="title"/>
          </p:nvPr>
        </p:nvSpPr>
        <p:spPr/>
        <p:txBody>
          <a:bodyPr/>
          <a:lstStyle/>
          <a:p>
            <a:endParaRPr lang="en-US" dirty="0"/>
          </a:p>
        </p:txBody>
      </p:sp>
      <p:pic>
        <p:nvPicPr>
          <p:cNvPr id="7" name="Content Placeholder 6" descr="A person giving a speech to a group of people&#10;&#10;Description automatically generated with medium confidence">
            <a:extLst>
              <a:ext uri="{FF2B5EF4-FFF2-40B4-BE49-F238E27FC236}">
                <a16:creationId xmlns:a16="http://schemas.microsoft.com/office/drawing/2014/main" id="{39EB1114-C094-4DF5-8512-FF297DEAE0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3619" y="1263766"/>
            <a:ext cx="5940923" cy="37048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descr="A person speaking into a microphone&#10;&#10;Description automatically generated with low confidence">
            <a:extLst>
              <a:ext uri="{FF2B5EF4-FFF2-40B4-BE49-F238E27FC236}">
                <a16:creationId xmlns:a16="http://schemas.microsoft.com/office/drawing/2014/main" id="{D13AE8F6-8259-49EE-B3EC-53AD7CD21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0478" y="881349"/>
            <a:ext cx="4597903" cy="42690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00116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7737" cy="6908800"/>
          </a:xfrm>
          <a:prstGeom prst="rect">
            <a:avLst/>
          </a:prstGeom>
        </p:spPr>
      </p:pic>
      <p:sp>
        <p:nvSpPr>
          <p:cNvPr id="4" name="Title 3">
            <a:extLst>
              <a:ext uri="{FF2B5EF4-FFF2-40B4-BE49-F238E27FC236}">
                <a16:creationId xmlns:a16="http://schemas.microsoft.com/office/drawing/2014/main" id="{A8624AF0-CA28-4563-993A-19B0B609AC1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CD8C78F-101E-47BA-BD09-15852D945D78}"/>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0F0264F6-B7B1-4575-AE73-24256B5648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05" b="96667" l="7834" r="91677">
                        <a14:foregroundMark x1="7956" y1="12500" x2="7834" y2="77857"/>
                        <a14:foregroundMark x1="7834" y1="77857" x2="19829" y2="66667"/>
                        <a14:foregroundMark x1="19829" y1="66667" x2="29253" y2="47500"/>
                        <a14:foregroundMark x1="29253" y1="47500" x2="18605" y2="37381"/>
                        <a14:foregroundMark x1="18605" y1="37381" x2="10159" y2="49286"/>
                        <a14:foregroundMark x1="10159" y1="49286" x2="33170" y2="69524"/>
                        <a14:foregroundMark x1="33170" y1="69524" x2="35863" y2="61667"/>
                        <a14:foregroundMark x1="79192" y1="10952" x2="87515" y2="10833"/>
                        <a14:foregroundMark x1="87515" y1="10833" x2="77968" y2="7619"/>
                        <a14:foregroundMark x1="77968" y1="7619" x2="87026" y2="7024"/>
                        <a14:foregroundMark x1="87026" y1="7024" x2="91799" y2="17143"/>
                        <a14:foregroundMark x1="91799" y1="17143" x2="89596" y2="50952"/>
                        <a14:foregroundMark x1="14443" y1="57500" x2="18972" y2="68333"/>
                        <a14:foregroundMark x1="18972" y1="68333" x2="18972" y2="68333"/>
                        <a14:foregroundMark x1="53121" y1="93333" x2="43941" y2="87738"/>
                        <a14:foregroundMark x1="53978" y1="96667" x2="52754" y2="93929"/>
                        <a14:foregroundMark x1="44186" y1="18095" x2="52876" y2="19048"/>
                        <a14:foregroundMark x1="52876" y1="19048" x2="73317" y2="15000"/>
                        <a14:foregroundMark x1="73317" y1="15000" x2="80416" y2="10119"/>
                        <a14:foregroundMark x1="80416" y1="10119" x2="89718" y2="6905"/>
                        <a14:foregroundMark x1="89718" y1="6905" x2="81273" y2="18810"/>
                        <a14:foregroundMark x1="81273" y1="18810" x2="61444" y2="29405"/>
                        <a14:foregroundMark x1="61444" y1="29405" x2="48960" y2="29167"/>
                        <a14:foregroundMark x1="48960" y1="29167" x2="44186" y2="22262"/>
                        <a14:foregroundMark x1="44186" y1="22262" x2="44186" y2="22262"/>
                      </a14:backgroundRemoval>
                    </a14:imgEffect>
                  </a14:imgLayer>
                </a14:imgProps>
              </a:ext>
            </a:extLst>
          </a:blip>
          <a:stretch>
            <a:fillRect/>
          </a:stretch>
        </p:blipFill>
        <p:spPr>
          <a:xfrm>
            <a:off x="374319" y="-109572"/>
            <a:ext cx="6114404" cy="6286535"/>
          </a:xfrm>
          <a:prstGeom prst="rect">
            <a:avLst/>
          </a:prstGeom>
        </p:spPr>
      </p:pic>
      <p:pic>
        <p:nvPicPr>
          <p:cNvPr id="10" name="Picture 9">
            <a:extLst>
              <a:ext uri="{FF2B5EF4-FFF2-40B4-BE49-F238E27FC236}">
                <a16:creationId xmlns:a16="http://schemas.microsoft.com/office/drawing/2014/main" id="{48AD3499-70EF-4E31-ABF4-39353B95CD07}"/>
              </a:ext>
            </a:extLst>
          </p:cNvPr>
          <p:cNvPicPr>
            <a:picLocks noChangeAspect="1"/>
          </p:cNvPicPr>
          <p:nvPr/>
        </p:nvPicPr>
        <p:blipFill>
          <a:blip r:embed="rId5"/>
          <a:stretch>
            <a:fillRect/>
          </a:stretch>
        </p:blipFill>
        <p:spPr>
          <a:xfrm>
            <a:off x="6148755" y="2204322"/>
            <a:ext cx="5745230" cy="2449355"/>
          </a:xfrm>
          <a:prstGeom prst="rect">
            <a:avLst/>
          </a:prstGeom>
        </p:spPr>
      </p:pic>
    </p:spTree>
    <p:extLst>
      <p:ext uri="{BB962C8B-B14F-4D97-AF65-F5344CB8AC3E}">
        <p14:creationId xmlns:p14="http://schemas.microsoft.com/office/powerpoint/2010/main" val="4133521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7737" cy="6908800"/>
          </a:xfrm>
          <a:prstGeom prst="rect">
            <a:avLst/>
          </a:prstGeom>
        </p:spPr>
      </p:pic>
      <p:sp>
        <p:nvSpPr>
          <p:cNvPr id="2" name="Title 1">
            <a:extLst>
              <a:ext uri="{FF2B5EF4-FFF2-40B4-BE49-F238E27FC236}">
                <a16:creationId xmlns:a16="http://schemas.microsoft.com/office/drawing/2014/main" id="{195FD698-0625-4F7E-A7D0-8FA047E716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72AC4D-C4E3-4BBA-8B36-BB4CE092CB84}"/>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CAA4E5F1-910B-45D3-B5E7-2622FAD2580F}"/>
              </a:ext>
            </a:extLst>
          </p:cNvPr>
          <p:cNvPicPr>
            <a:picLocks noChangeAspect="1"/>
          </p:cNvPicPr>
          <p:nvPr/>
        </p:nvPicPr>
        <p:blipFill>
          <a:blip r:embed="rId3"/>
          <a:stretch>
            <a:fillRect/>
          </a:stretch>
        </p:blipFill>
        <p:spPr>
          <a:xfrm>
            <a:off x="982250" y="344365"/>
            <a:ext cx="10227499" cy="5090551"/>
          </a:xfrm>
          <a:prstGeom prst="rect">
            <a:avLst/>
          </a:prstGeom>
        </p:spPr>
      </p:pic>
    </p:spTree>
    <p:extLst>
      <p:ext uri="{BB962C8B-B14F-4D97-AF65-F5344CB8AC3E}">
        <p14:creationId xmlns:p14="http://schemas.microsoft.com/office/powerpoint/2010/main" val="338622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7737" cy="6908800"/>
          </a:xfrm>
          <a:prstGeom prst="rect">
            <a:avLst/>
          </a:prstGeom>
        </p:spPr>
      </p:pic>
      <p:sp>
        <p:nvSpPr>
          <p:cNvPr id="4" name="Title 3">
            <a:extLst>
              <a:ext uri="{FF2B5EF4-FFF2-40B4-BE49-F238E27FC236}">
                <a16:creationId xmlns:a16="http://schemas.microsoft.com/office/drawing/2014/main" id="{AE26EADC-B08D-3316-08F2-582D5D744F69}"/>
              </a:ext>
            </a:extLst>
          </p:cNvPr>
          <p:cNvSpPr>
            <a:spLocks noGrp="1"/>
          </p:cNvSpPr>
          <p:nvPr>
            <p:ph type="title"/>
          </p:nvPr>
        </p:nvSpPr>
        <p:spPr/>
        <p:txBody>
          <a:bodyPr/>
          <a:lstStyle/>
          <a:p>
            <a:r>
              <a:rPr lang="en-US" dirty="0"/>
              <a:t>Ohio’s Children’s Services Transformation Efforts</a:t>
            </a:r>
          </a:p>
        </p:txBody>
      </p:sp>
      <p:sp>
        <p:nvSpPr>
          <p:cNvPr id="6" name="Text Placeholder 5">
            <a:extLst>
              <a:ext uri="{FF2B5EF4-FFF2-40B4-BE49-F238E27FC236}">
                <a16:creationId xmlns:a16="http://schemas.microsoft.com/office/drawing/2014/main" id="{8020955D-0A55-40CF-696B-8C09ABC7577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11478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7737" cy="6908800"/>
          </a:xfrm>
          <a:prstGeom prst="rect">
            <a:avLst/>
          </a:prstGeom>
        </p:spPr>
      </p:pic>
      <p:sp>
        <p:nvSpPr>
          <p:cNvPr id="10" name="Content Placeholder 9">
            <a:extLst>
              <a:ext uri="{FF2B5EF4-FFF2-40B4-BE49-F238E27FC236}">
                <a16:creationId xmlns:a16="http://schemas.microsoft.com/office/drawing/2014/main" id="{DBE31FB4-A181-AF0A-BDD0-3C0ECF3E881B}"/>
              </a:ext>
            </a:extLst>
          </p:cNvPr>
          <p:cNvSpPr>
            <a:spLocks noGrp="1"/>
          </p:cNvSpPr>
          <p:nvPr>
            <p:ph sz="half" idx="2"/>
          </p:nvPr>
        </p:nvSpPr>
        <p:spPr>
          <a:xfrm>
            <a:off x="5366289" y="895933"/>
            <a:ext cx="5181600" cy="4351338"/>
          </a:xfrm>
        </p:spPr>
        <p:txBody>
          <a:bodyPr>
            <a:normAutofit lnSpcReduction="10000"/>
          </a:bodyPr>
          <a:lstStyle/>
          <a:p>
            <a:r>
              <a:rPr lang="en-US" dirty="0"/>
              <a:t>37 recommendations across seven domains, including: </a:t>
            </a:r>
          </a:p>
          <a:p>
            <a:pPr lvl="1"/>
            <a:r>
              <a:rPr lang="en-US" dirty="0"/>
              <a:t>Prevention</a:t>
            </a:r>
          </a:p>
          <a:p>
            <a:pPr lvl="1"/>
            <a:r>
              <a:rPr lang="en-US" dirty="0"/>
              <a:t>Workforce</a:t>
            </a:r>
          </a:p>
          <a:p>
            <a:pPr lvl="1"/>
            <a:r>
              <a:rPr lang="en-US" dirty="0"/>
              <a:t>Practice</a:t>
            </a:r>
          </a:p>
          <a:p>
            <a:pPr lvl="1"/>
            <a:r>
              <a:rPr lang="en-US" dirty="0"/>
              <a:t>Kinship</a:t>
            </a:r>
          </a:p>
          <a:p>
            <a:pPr lvl="1"/>
            <a:r>
              <a:rPr lang="en-US" dirty="0"/>
              <a:t>Foster care</a:t>
            </a:r>
          </a:p>
          <a:p>
            <a:pPr lvl="1"/>
            <a:r>
              <a:rPr lang="en-US" dirty="0"/>
              <a:t>Adoption</a:t>
            </a:r>
          </a:p>
          <a:p>
            <a:pPr lvl="1"/>
            <a:r>
              <a:rPr lang="en-US" dirty="0"/>
              <a:t>The Justice System</a:t>
            </a:r>
          </a:p>
          <a:p>
            <a:r>
              <a:rPr lang="en-US" dirty="0"/>
              <a:t>All 37 recommendations are fully implemented or in progress</a:t>
            </a:r>
          </a:p>
        </p:txBody>
      </p:sp>
      <p:pic>
        <p:nvPicPr>
          <p:cNvPr id="8" name="Picture 7">
            <a:extLst>
              <a:ext uri="{FF2B5EF4-FFF2-40B4-BE49-F238E27FC236}">
                <a16:creationId xmlns:a16="http://schemas.microsoft.com/office/drawing/2014/main" id="{1E280A06-40DB-499E-90AB-B925669D98F8}"/>
              </a:ext>
            </a:extLst>
          </p:cNvPr>
          <p:cNvPicPr>
            <a:picLocks noChangeAspect="1"/>
          </p:cNvPicPr>
          <p:nvPr/>
        </p:nvPicPr>
        <p:blipFill>
          <a:blip r:embed="rId4"/>
          <a:stretch>
            <a:fillRect/>
          </a:stretch>
        </p:blipFill>
        <p:spPr>
          <a:xfrm>
            <a:off x="838200" y="365125"/>
            <a:ext cx="4186069" cy="5412954"/>
          </a:xfrm>
          <a:prstGeom prst="rect">
            <a:avLst/>
          </a:prstGeom>
        </p:spPr>
      </p:pic>
    </p:spTree>
    <p:extLst>
      <p:ext uri="{BB962C8B-B14F-4D97-AF65-F5344CB8AC3E}">
        <p14:creationId xmlns:p14="http://schemas.microsoft.com/office/powerpoint/2010/main" val="76953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855C58F-7F42-4248-90CB-D4F99A36DC49}"/>
              </a:ext>
            </a:extLst>
          </p:cNvPr>
          <p:cNvSpPr/>
          <p:nvPr/>
        </p:nvSpPr>
        <p:spPr>
          <a:xfrm>
            <a:off x="8038484" y="2033498"/>
            <a:ext cx="3698241" cy="64974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1" indent="0" algn="l" defTabSz="914400" rtl="0" eaLnBrk="1" fontAlgn="auto" latinLnBrk="0" hangingPunct="1">
              <a:lnSpc>
                <a:spcPct val="100000"/>
              </a:lnSpc>
              <a:spcBef>
                <a:spcPts val="600"/>
              </a:spcBef>
              <a:spcAft>
                <a:spcPts val="600"/>
              </a:spcAft>
              <a:buClrTx/>
              <a:buSzPct val="100000"/>
              <a:buFontTx/>
              <a:buNone/>
              <a:tabLst/>
              <a:defRPr/>
            </a:pPr>
            <a:r>
              <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Continue training counties and promoting the </a:t>
            </a:r>
            <a:r>
              <a:rPr kumimoji="0" lang="en-US" sz="1600" b="1"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Kinship Guardianship Assistance P</a:t>
            </a:r>
            <a:r>
              <a:rPr kumimoji="0" lang="en-US" sz="1600" b="1" i="0" u="none" strike="noStrike" kern="1200" cap="none" spc="0" normalizeH="0" baseline="0" noProof="0" err="1">
                <a:ln>
                  <a:noFill/>
                </a:ln>
                <a:solidFill>
                  <a:srgbClr val="000000"/>
                </a:solidFill>
                <a:effectLst/>
                <a:uLnTx/>
                <a:uFillTx/>
                <a:latin typeface="Calibri"/>
                <a:ea typeface="Verdana" panose="020B0604030504040204" pitchFamily="34" charset="0"/>
                <a:cs typeface="Verdana" panose="020B0604030504040204" pitchFamily="34" charset="0"/>
              </a:rPr>
              <a:t>rogram</a:t>
            </a:r>
            <a:r>
              <a:rPr kumimoji="0" lang="en-US" sz="1600" b="1"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 (KGAP) </a:t>
            </a:r>
            <a:r>
              <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via community engagement and fairs</a:t>
            </a:r>
          </a:p>
        </p:txBody>
      </p:sp>
      <p:sp>
        <p:nvSpPr>
          <p:cNvPr id="31" name="Rectangle 30">
            <a:extLst>
              <a:ext uri="{FF2B5EF4-FFF2-40B4-BE49-F238E27FC236}">
                <a16:creationId xmlns:a16="http://schemas.microsoft.com/office/drawing/2014/main" id="{FC62B7E0-8D87-423C-ACD1-0D60E29524E8}"/>
              </a:ext>
            </a:extLst>
          </p:cNvPr>
          <p:cNvSpPr/>
          <p:nvPr/>
        </p:nvSpPr>
        <p:spPr>
          <a:xfrm>
            <a:off x="8038484" y="3820349"/>
            <a:ext cx="3698241" cy="76993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1" indent="0" algn="l" defTabSz="914400" rtl="0" eaLnBrk="1" fontAlgn="auto" latinLnBrk="0" hangingPunct="1">
              <a:lnSpc>
                <a:spcPct val="100000"/>
              </a:lnSpc>
              <a:spcBef>
                <a:spcPts val="600"/>
              </a:spcBef>
              <a:spcAft>
                <a:spcPts val="600"/>
              </a:spcAft>
              <a:buClrTx/>
              <a:buSzPct val="100000"/>
              <a:buFontTx/>
              <a:buNone/>
              <a:tabLst/>
              <a:defRPr/>
            </a:pPr>
            <a:r>
              <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Continued expansion of the </a:t>
            </a:r>
            <a:r>
              <a:rPr kumimoji="0" lang="en-US" sz="1600" b="1"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Ohio Kinship and Adoption Navigator Program (</a:t>
            </a:r>
            <a:r>
              <a:rPr kumimoji="0" lang="en-US" sz="1600" b="1" i="0" u="none" strike="noStrike" kern="1200" cap="none" spc="0" normalizeH="0" baseline="0" noProof="0" err="1">
                <a:ln>
                  <a:noFill/>
                </a:ln>
                <a:solidFill>
                  <a:srgbClr val="000000"/>
                </a:solidFill>
                <a:effectLst/>
                <a:uLnTx/>
                <a:uFillTx/>
                <a:latin typeface="Calibri"/>
                <a:ea typeface="Verdana" panose="020B0604030504040204" pitchFamily="34" charset="0"/>
                <a:cs typeface="Verdana" panose="020B0604030504040204" pitchFamily="34" charset="0"/>
              </a:rPr>
              <a:t>OhioKAN</a:t>
            </a:r>
            <a:r>
              <a:rPr kumimoji="0" lang="en-US" sz="1600" b="1"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a:t>
            </a:r>
            <a:endPar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endParaRPr>
          </a:p>
        </p:txBody>
      </p:sp>
      <p:sp>
        <p:nvSpPr>
          <p:cNvPr id="27" name="Rectangle 26">
            <a:extLst>
              <a:ext uri="{FF2B5EF4-FFF2-40B4-BE49-F238E27FC236}">
                <a16:creationId xmlns:a16="http://schemas.microsoft.com/office/drawing/2014/main" id="{3137EB43-97ED-4FD4-98D9-91754FE82E47}"/>
              </a:ext>
            </a:extLst>
          </p:cNvPr>
          <p:cNvSpPr/>
          <p:nvPr/>
        </p:nvSpPr>
        <p:spPr>
          <a:xfrm>
            <a:off x="8038484" y="5645614"/>
            <a:ext cx="3698241" cy="64008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1" indent="0" algn="l" defTabSz="914400" rtl="0" eaLnBrk="1" fontAlgn="auto" latinLnBrk="0" hangingPunct="1">
              <a:lnSpc>
                <a:spcPct val="100000"/>
              </a:lnSpc>
              <a:spcBef>
                <a:spcPts val="300"/>
              </a:spcBef>
              <a:spcAft>
                <a:spcPts val="300"/>
              </a:spcAft>
              <a:buClrTx/>
              <a:buSzPct val="100000"/>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mn-cs"/>
              </a:rPr>
              <a:t>Mandate intensive, ongoing efforts to </a:t>
            </a:r>
            <a:r>
              <a:rPr kumimoji="0" lang="en-US" sz="1600" b="1" i="0" u="none" strike="noStrike" kern="1200" cap="none" spc="0" normalizeH="0" baseline="0" noProof="0">
                <a:ln>
                  <a:noFill/>
                </a:ln>
                <a:solidFill>
                  <a:srgbClr val="000000"/>
                </a:solidFill>
                <a:effectLst/>
                <a:uLnTx/>
                <a:uFillTx/>
                <a:latin typeface="Calibri"/>
                <a:ea typeface="+mn-ea"/>
                <a:cs typeface="+mn-cs"/>
              </a:rPr>
              <a:t>identify and engage kin</a:t>
            </a:r>
            <a:r>
              <a:rPr kumimoji="0" lang="en-US" sz="1600" b="0" i="0" u="none" strike="noStrike" kern="1200" cap="none" spc="0" normalizeH="0" baseline="0" noProof="0">
                <a:ln>
                  <a:noFill/>
                </a:ln>
                <a:solidFill>
                  <a:srgbClr val="000000"/>
                </a:solidFill>
                <a:effectLst/>
                <a:uLnTx/>
                <a:uFillTx/>
                <a:latin typeface="Calibri"/>
                <a:ea typeface="+mn-ea"/>
                <a:cs typeface="+mn-cs"/>
              </a:rPr>
              <a:t> and strengthen court oversight</a:t>
            </a:r>
          </a:p>
        </p:txBody>
      </p:sp>
      <p:sp>
        <p:nvSpPr>
          <p:cNvPr id="3" name="Title 2">
            <a:extLst>
              <a:ext uri="{FF2B5EF4-FFF2-40B4-BE49-F238E27FC236}">
                <a16:creationId xmlns:a16="http://schemas.microsoft.com/office/drawing/2014/main" id="{3032FE4C-7D2F-4E6F-B4D0-E71C8ABDE52C}"/>
              </a:ext>
            </a:extLst>
          </p:cNvPr>
          <p:cNvSpPr>
            <a:spLocks noGrp="1"/>
          </p:cNvSpPr>
          <p:nvPr>
            <p:ph type="title"/>
          </p:nvPr>
        </p:nvSpPr>
        <p:spPr/>
        <p:txBody>
          <a:bodyPr lIns="91440" tIns="45720" rIns="91440" bIns="45720" anchor="t"/>
          <a:lstStyle/>
          <a:p>
            <a:r>
              <a:rPr lang="en-US"/>
              <a:t>KINSHIP </a:t>
            </a:r>
            <a:endParaRPr lang="en-US" sz="3600">
              <a:solidFill>
                <a:schemeClr val="accent6">
                  <a:lumMod val="75000"/>
                </a:schemeClr>
              </a:solidFill>
            </a:endParaRPr>
          </a:p>
        </p:txBody>
      </p:sp>
      <p:cxnSp>
        <p:nvCxnSpPr>
          <p:cNvPr id="10" name="Straight Connector 9">
            <a:extLst>
              <a:ext uri="{FF2B5EF4-FFF2-40B4-BE49-F238E27FC236}">
                <a16:creationId xmlns:a16="http://schemas.microsoft.com/office/drawing/2014/main" id="{46393B08-FDB1-4B69-926D-F68B2457428A}"/>
              </a:ext>
            </a:extLst>
          </p:cNvPr>
          <p:cNvCxnSpPr>
            <a:cxnSpLocks/>
          </p:cNvCxnSpPr>
          <p:nvPr/>
        </p:nvCxnSpPr>
        <p:spPr>
          <a:xfrm>
            <a:off x="8038484" y="3224152"/>
            <a:ext cx="74474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A70725-1F02-46D4-A0B8-4F3EEC7D0DF5}"/>
              </a:ext>
            </a:extLst>
          </p:cNvPr>
          <p:cNvCxnSpPr>
            <a:cxnSpLocks/>
          </p:cNvCxnSpPr>
          <p:nvPr/>
        </p:nvCxnSpPr>
        <p:spPr>
          <a:xfrm>
            <a:off x="8038484" y="4756722"/>
            <a:ext cx="74474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3C048B8-9F28-4D4A-9D3A-97825B846377}"/>
              </a:ext>
            </a:extLst>
          </p:cNvPr>
          <p:cNvSpPr/>
          <p:nvPr/>
        </p:nvSpPr>
        <p:spPr>
          <a:xfrm>
            <a:off x="7028842" y="1422348"/>
            <a:ext cx="3788120" cy="341632"/>
          </a:xfrm>
          <a:prstGeom prst="rect">
            <a:avLst/>
          </a:prstGeom>
        </p:spPr>
        <p:txBody>
          <a:bodyPr wrap="square">
            <a:spAutoFit/>
          </a:bodyPr>
          <a:lstStyle/>
          <a:p>
            <a:pPr marL="0" marR="0" lvl="1" indent="0" algn="l" defTabSz="914400" rtl="0" eaLnBrk="0" fontAlgn="auto" latinLnBrk="0" hangingPunct="0">
              <a:lnSpc>
                <a:spcPct val="90000"/>
              </a:lnSpc>
              <a:spcBef>
                <a:spcPts val="300"/>
              </a:spcBef>
              <a:spcAft>
                <a:spcPts val="0"/>
              </a:spcAft>
              <a:buClrTx/>
              <a:buSzPct val="100000"/>
              <a:buFontTx/>
              <a:buNone/>
              <a:tabLst>
                <a:tab pos="1544187" algn="l"/>
              </a:tabLst>
              <a:defRPr/>
            </a:pPr>
            <a:r>
              <a:rPr kumimoji="0" lang="en-US" sz="1800" b="1" i="0" u="none" strike="noStrike" kern="1200" cap="none" spc="100" normalizeH="0" baseline="0" noProof="0">
                <a:ln>
                  <a:noFill/>
                </a:ln>
                <a:solidFill>
                  <a:srgbClr val="000000"/>
                </a:solidFill>
                <a:effectLst/>
                <a:uLnTx/>
                <a:uFillTx/>
                <a:latin typeface="Calibri"/>
                <a:ea typeface="Open Sans Light" panose="020B0306030504020204" pitchFamily="34" charset="0"/>
                <a:cs typeface="Open Sans Light" panose="020B0306030504020204" pitchFamily="34" charset="0"/>
              </a:rPr>
              <a:t>FUTURE PRIORITIES</a:t>
            </a:r>
          </a:p>
        </p:txBody>
      </p:sp>
      <p:cxnSp>
        <p:nvCxnSpPr>
          <p:cNvPr id="21" name="Straight Connector 20">
            <a:extLst>
              <a:ext uri="{FF2B5EF4-FFF2-40B4-BE49-F238E27FC236}">
                <a16:creationId xmlns:a16="http://schemas.microsoft.com/office/drawing/2014/main" id="{C9066F8A-7CE2-40D4-9001-0010FA15C1B4}"/>
              </a:ext>
            </a:extLst>
          </p:cNvPr>
          <p:cNvCxnSpPr>
            <a:cxnSpLocks/>
          </p:cNvCxnSpPr>
          <p:nvPr/>
        </p:nvCxnSpPr>
        <p:spPr>
          <a:xfrm>
            <a:off x="8038484" y="6377715"/>
            <a:ext cx="74474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3792584-17CD-4085-9753-8BAD38D7F964}"/>
              </a:ext>
            </a:extLst>
          </p:cNvPr>
          <p:cNvSpPr/>
          <p:nvPr/>
        </p:nvSpPr>
        <p:spPr>
          <a:xfrm>
            <a:off x="249160" y="1455250"/>
            <a:ext cx="3788120" cy="341632"/>
          </a:xfrm>
          <a:prstGeom prst="rect">
            <a:avLst/>
          </a:prstGeom>
        </p:spPr>
        <p:txBody>
          <a:bodyPr wrap="square">
            <a:spAutoFit/>
          </a:bodyPr>
          <a:lstStyle/>
          <a:p>
            <a:pPr marL="0" marR="0" lvl="1" indent="0" algn="l" defTabSz="914400" rtl="0" eaLnBrk="0" fontAlgn="auto" latinLnBrk="0" hangingPunct="0">
              <a:lnSpc>
                <a:spcPct val="90000"/>
              </a:lnSpc>
              <a:spcBef>
                <a:spcPts val="300"/>
              </a:spcBef>
              <a:spcAft>
                <a:spcPts val="0"/>
              </a:spcAft>
              <a:buClrTx/>
              <a:buSzPct val="100000"/>
              <a:buFontTx/>
              <a:buNone/>
              <a:tabLst>
                <a:tab pos="1544187" algn="l"/>
              </a:tabLst>
              <a:defRPr/>
            </a:pPr>
            <a:r>
              <a:rPr kumimoji="0" lang="en-US" sz="1800" b="1" i="0" u="none" strike="noStrike" kern="1200" cap="none" spc="100" normalizeH="0" baseline="0" noProof="0" dirty="0">
                <a:ln>
                  <a:noFill/>
                </a:ln>
                <a:solidFill>
                  <a:srgbClr val="000000"/>
                </a:solidFill>
                <a:effectLst/>
                <a:uLnTx/>
                <a:uFillTx/>
                <a:latin typeface="Calibri"/>
                <a:ea typeface="Open Sans Light" panose="020B0306030504020204" pitchFamily="34" charset="0"/>
                <a:cs typeface="Open Sans Light" panose="020B0306030504020204" pitchFamily="34" charset="0"/>
              </a:rPr>
              <a:t>KINSHIP ACCOMPLISHMENTS</a:t>
            </a:r>
          </a:p>
        </p:txBody>
      </p:sp>
      <p:grpSp>
        <p:nvGrpSpPr>
          <p:cNvPr id="41" name="Group 40">
            <a:extLst>
              <a:ext uri="{FF2B5EF4-FFF2-40B4-BE49-F238E27FC236}">
                <a16:creationId xmlns:a16="http://schemas.microsoft.com/office/drawing/2014/main" id="{87689BD4-F534-4ACE-A44B-B825999D9CD4}"/>
              </a:ext>
            </a:extLst>
          </p:cNvPr>
          <p:cNvGrpSpPr/>
          <p:nvPr/>
        </p:nvGrpSpPr>
        <p:grpSpPr>
          <a:xfrm>
            <a:off x="7189087" y="3820349"/>
            <a:ext cx="640080" cy="640080"/>
            <a:chOff x="7037720" y="3774629"/>
            <a:chExt cx="822960" cy="822960"/>
          </a:xfrm>
        </p:grpSpPr>
        <p:sp>
          <p:nvSpPr>
            <p:cNvPr id="46" name="Graphic 4">
              <a:extLst>
                <a:ext uri="{FF2B5EF4-FFF2-40B4-BE49-F238E27FC236}">
                  <a16:creationId xmlns:a16="http://schemas.microsoft.com/office/drawing/2014/main" id="{9F668FCF-A1D7-4B86-B60C-77652052C331}"/>
                </a:ext>
              </a:extLst>
            </p:cNvPr>
            <p:cNvSpPr/>
            <p:nvPr/>
          </p:nvSpPr>
          <p:spPr>
            <a:xfrm>
              <a:off x="7037720" y="3774629"/>
              <a:ext cx="822960" cy="822960"/>
            </a:xfrm>
            <a:custGeom>
              <a:avLst/>
              <a:gdLst>
                <a:gd name="connsiteX0" fmla="*/ 181474 w 362309"/>
                <a:gd name="connsiteY0" fmla="*/ 349204 h 361971"/>
                <a:gd name="connsiteX1" fmla="*/ 13419 w 362309"/>
                <a:gd name="connsiteY1" fmla="*/ 181305 h 361971"/>
                <a:gd name="connsiteX2" fmla="*/ 181474 w 362309"/>
                <a:gd name="connsiteY2" fmla="*/ 12768 h 361971"/>
                <a:gd name="connsiteX3" fmla="*/ 349530 w 362309"/>
                <a:gd name="connsiteY3" fmla="*/ 181305 h 361971"/>
                <a:gd name="connsiteX4" fmla="*/ 349530 w 362309"/>
                <a:gd name="connsiteY4" fmla="*/ 181305 h 361971"/>
                <a:gd name="connsiteX5" fmla="*/ 181474 w 362309"/>
                <a:gd name="connsiteY5" fmla="*/ 349204 h 361971"/>
                <a:gd name="connsiteX6" fmla="*/ 181474 w 362309"/>
                <a:gd name="connsiteY6" fmla="*/ 0 h 361971"/>
                <a:gd name="connsiteX7" fmla="*/ 0 w 362309"/>
                <a:gd name="connsiteY7" fmla="*/ 180667 h 361971"/>
                <a:gd name="connsiteX8" fmla="*/ 181474 w 362309"/>
                <a:gd name="connsiteY8" fmla="*/ 361972 h 361971"/>
                <a:gd name="connsiteX9" fmla="*/ 362309 w 362309"/>
                <a:gd name="connsiteY9" fmla="*/ 180667 h 361971"/>
                <a:gd name="connsiteX10" fmla="*/ 362309 w 362309"/>
                <a:gd name="connsiteY10" fmla="*/ 180667 h 361971"/>
                <a:gd name="connsiteX11" fmla="*/ 181474 w 362309"/>
                <a:gd name="connsiteY11" fmla="*/ 0 h 361971"/>
                <a:gd name="connsiteX12" fmla="*/ 181474 w 362309"/>
                <a:gd name="connsiteY12" fmla="*/ 0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309" h="361971">
                  <a:moveTo>
                    <a:pt x="181474" y="349204"/>
                  </a:moveTo>
                  <a:cubicBezTo>
                    <a:pt x="88181" y="349204"/>
                    <a:pt x="13419" y="273873"/>
                    <a:pt x="13419" y="181305"/>
                  </a:cubicBezTo>
                  <a:cubicBezTo>
                    <a:pt x="13419" y="88099"/>
                    <a:pt x="88820" y="12768"/>
                    <a:pt x="181474" y="12768"/>
                  </a:cubicBezTo>
                  <a:cubicBezTo>
                    <a:pt x="274128" y="12768"/>
                    <a:pt x="349530" y="88099"/>
                    <a:pt x="349530" y="181305"/>
                  </a:cubicBezTo>
                  <a:lnTo>
                    <a:pt x="349530" y="181305"/>
                  </a:lnTo>
                  <a:cubicBezTo>
                    <a:pt x="349530" y="273873"/>
                    <a:pt x="274128" y="349204"/>
                    <a:pt x="181474" y="349204"/>
                  </a:cubicBezTo>
                  <a:moveTo>
                    <a:pt x="181474" y="0"/>
                  </a:moveTo>
                  <a:cubicBezTo>
                    <a:pt x="81152" y="0"/>
                    <a:pt x="0" y="81077"/>
                    <a:pt x="0" y="180667"/>
                  </a:cubicBezTo>
                  <a:cubicBezTo>
                    <a:pt x="0" y="280895"/>
                    <a:pt x="81152" y="361972"/>
                    <a:pt x="181474" y="361972"/>
                  </a:cubicBezTo>
                  <a:cubicBezTo>
                    <a:pt x="281796" y="361972"/>
                    <a:pt x="362309" y="280895"/>
                    <a:pt x="362309" y="180667"/>
                  </a:cubicBezTo>
                  <a:lnTo>
                    <a:pt x="362309" y="180667"/>
                  </a:lnTo>
                  <a:cubicBezTo>
                    <a:pt x="362309" y="81077"/>
                    <a:pt x="281796" y="0"/>
                    <a:pt x="181474" y="0"/>
                  </a:cubicBezTo>
                  <a:cubicBezTo>
                    <a:pt x="181474" y="0"/>
                    <a:pt x="181474" y="0"/>
                    <a:pt x="181474" y="0"/>
                  </a:cubicBezTo>
                </a:path>
              </a:pathLst>
            </a:custGeom>
            <a:solidFill>
              <a:schemeClr val="tx1"/>
            </a:solidFill>
            <a:ln w="639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pic>
          <p:nvPicPr>
            <p:cNvPr id="47" name="Graphic 46" descr="Closed book with solid fill">
              <a:extLst>
                <a:ext uri="{FF2B5EF4-FFF2-40B4-BE49-F238E27FC236}">
                  <a16:creationId xmlns:a16="http://schemas.microsoft.com/office/drawing/2014/main" id="{FA729E05-9F61-4C58-972A-46603C0336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9160" y="3866069"/>
              <a:ext cx="640080" cy="640080"/>
            </a:xfrm>
            <a:prstGeom prst="rect">
              <a:avLst/>
            </a:prstGeom>
          </p:spPr>
        </p:pic>
      </p:grpSp>
      <p:grpSp>
        <p:nvGrpSpPr>
          <p:cNvPr id="48" name="Group 47">
            <a:extLst>
              <a:ext uri="{FF2B5EF4-FFF2-40B4-BE49-F238E27FC236}">
                <a16:creationId xmlns:a16="http://schemas.microsoft.com/office/drawing/2014/main" id="{6DE6D312-991F-49BC-91AE-50C76114C407}"/>
              </a:ext>
            </a:extLst>
          </p:cNvPr>
          <p:cNvGrpSpPr/>
          <p:nvPr/>
        </p:nvGrpSpPr>
        <p:grpSpPr>
          <a:xfrm>
            <a:off x="7189087" y="5645614"/>
            <a:ext cx="640080" cy="640080"/>
            <a:chOff x="7037720" y="5599894"/>
            <a:chExt cx="822960" cy="822960"/>
          </a:xfrm>
        </p:grpSpPr>
        <p:sp>
          <p:nvSpPr>
            <p:cNvPr id="49" name="Graphic 4">
              <a:extLst>
                <a:ext uri="{FF2B5EF4-FFF2-40B4-BE49-F238E27FC236}">
                  <a16:creationId xmlns:a16="http://schemas.microsoft.com/office/drawing/2014/main" id="{9B100FF7-F32C-4D0C-84FA-8EAAD942CE81}"/>
                </a:ext>
              </a:extLst>
            </p:cNvPr>
            <p:cNvSpPr/>
            <p:nvPr/>
          </p:nvSpPr>
          <p:spPr>
            <a:xfrm>
              <a:off x="7037720" y="5599894"/>
              <a:ext cx="822960" cy="822960"/>
            </a:xfrm>
            <a:custGeom>
              <a:avLst/>
              <a:gdLst>
                <a:gd name="connsiteX0" fmla="*/ 180835 w 362309"/>
                <a:gd name="connsiteY0" fmla="*/ 349204 h 361971"/>
                <a:gd name="connsiteX1" fmla="*/ 12780 w 362309"/>
                <a:gd name="connsiteY1" fmla="*/ 180667 h 361971"/>
                <a:gd name="connsiteX2" fmla="*/ 180835 w 362309"/>
                <a:gd name="connsiteY2" fmla="*/ 12768 h 361971"/>
                <a:gd name="connsiteX3" fmla="*/ 349529 w 362309"/>
                <a:gd name="connsiteY3" fmla="*/ 181305 h 361971"/>
                <a:gd name="connsiteX4" fmla="*/ 349529 w 362309"/>
                <a:gd name="connsiteY4" fmla="*/ 181305 h 361971"/>
                <a:gd name="connsiteX5" fmla="*/ 180835 w 362309"/>
                <a:gd name="connsiteY5" fmla="*/ 349204 h 361971"/>
                <a:gd name="connsiteX6" fmla="*/ 180835 w 362309"/>
                <a:gd name="connsiteY6" fmla="*/ 0 h 361971"/>
                <a:gd name="connsiteX7" fmla="*/ 0 w 362309"/>
                <a:gd name="connsiteY7" fmla="*/ 180667 h 361971"/>
                <a:gd name="connsiteX8" fmla="*/ 180835 w 362309"/>
                <a:gd name="connsiteY8" fmla="*/ 361971 h 361971"/>
                <a:gd name="connsiteX9" fmla="*/ 362309 w 362309"/>
                <a:gd name="connsiteY9" fmla="*/ 180667 h 361971"/>
                <a:gd name="connsiteX10" fmla="*/ 362309 w 362309"/>
                <a:gd name="connsiteY10" fmla="*/ 180667 h 361971"/>
                <a:gd name="connsiteX11" fmla="*/ 180835 w 362309"/>
                <a:gd name="connsiteY11" fmla="*/ 0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09" h="361971">
                  <a:moveTo>
                    <a:pt x="180835" y="349204"/>
                  </a:moveTo>
                  <a:cubicBezTo>
                    <a:pt x="87542" y="349204"/>
                    <a:pt x="12780" y="273873"/>
                    <a:pt x="12780" y="180667"/>
                  </a:cubicBezTo>
                  <a:cubicBezTo>
                    <a:pt x="12780" y="87460"/>
                    <a:pt x="88181" y="12768"/>
                    <a:pt x="180835" y="12768"/>
                  </a:cubicBezTo>
                  <a:cubicBezTo>
                    <a:pt x="274128" y="12768"/>
                    <a:pt x="349529" y="88099"/>
                    <a:pt x="349529" y="181305"/>
                  </a:cubicBezTo>
                  <a:lnTo>
                    <a:pt x="349529" y="181305"/>
                  </a:lnTo>
                  <a:cubicBezTo>
                    <a:pt x="348891" y="273873"/>
                    <a:pt x="273489" y="349204"/>
                    <a:pt x="180835" y="349204"/>
                  </a:cubicBezTo>
                  <a:moveTo>
                    <a:pt x="180835" y="0"/>
                  </a:moveTo>
                  <a:cubicBezTo>
                    <a:pt x="80513" y="0"/>
                    <a:pt x="0" y="81076"/>
                    <a:pt x="0" y="180667"/>
                  </a:cubicBezTo>
                  <a:cubicBezTo>
                    <a:pt x="0" y="280895"/>
                    <a:pt x="81152" y="361971"/>
                    <a:pt x="180835" y="361971"/>
                  </a:cubicBezTo>
                  <a:cubicBezTo>
                    <a:pt x="280518" y="361971"/>
                    <a:pt x="362309" y="280895"/>
                    <a:pt x="362309" y="180667"/>
                  </a:cubicBezTo>
                  <a:lnTo>
                    <a:pt x="362309" y="180667"/>
                  </a:lnTo>
                  <a:cubicBezTo>
                    <a:pt x="361670" y="81076"/>
                    <a:pt x="280518" y="0"/>
                    <a:pt x="180835" y="0"/>
                  </a:cubicBezTo>
                </a:path>
              </a:pathLst>
            </a:custGeom>
            <a:solidFill>
              <a:schemeClr val="tx1"/>
            </a:solidFill>
            <a:ln w="639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pic>
          <p:nvPicPr>
            <p:cNvPr id="51" name="Graphic 50" descr="Circular flowchart with solid fill">
              <a:extLst>
                <a:ext uri="{FF2B5EF4-FFF2-40B4-BE49-F238E27FC236}">
                  <a16:creationId xmlns:a16="http://schemas.microsoft.com/office/drawing/2014/main" id="{66EF9999-EA47-4BFE-821A-09763EAAEC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29160" y="5691334"/>
              <a:ext cx="640080" cy="640080"/>
            </a:xfrm>
            <a:prstGeom prst="rect">
              <a:avLst/>
            </a:prstGeom>
          </p:spPr>
        </p:pic>
      </p:grpSp>
      <p:grpSp>
        <p:nvGrpSpPr>
          <p:cNvPr id="52" name="Group 51">
            <a:extLst>
              <a:ext uri="{FF2B5EF4-FFF2-40B4-BE49-F238E27FC236}">
                <a16:creationId xmlns:a16="http://schemas.microsoft.com/office/drawing/2014/main" id="{842F1770-D08A-48DC-83A1-C84ECD9EEB1F}"/>
              </a:ext>
            </a:extLst>
          </p:cNvPr>
          <p:cNvGrpSpPr/>
          <p:nvPr/>
        </p:nvGrpSpPr>
        <p:grpSpPr>
          <a:xfrm>
            <a:off x="7189087" y="2033498"/>
            <a:ext cx="640080" cy="640080"/>
            <a:chOff x="7037720" y="1987778"/>
            <a:chExt cx="822960" cy="822961"/>
          </a:xfrm>
        </p:grpSpPr>
        <p:sp>
          <p:nvSpPr>
            <p:cNvPr id="53" name="Graphic 4">
              <a:extLst>
                <a:ext uri="{FF2B5EF4-FFF2-40B4-BE49-F238E27FC236}">
                  <a16:creationId xmlns:a16="http://schemas.microsoft.com/office/drawing/2014/main" id="{E5C978E7-25B6-43DB-8773-826BE59997BE}"/>
                </a:ext>
              </a:extLst>
            </p:cNvPr>
            <p:cNvSpPr/>
            <p:nvPr/>
          </p:nvSpPr>
          <p:spPr>
            <a:xfrm>
              <a:off x="7037720" y="1987778"/>
              <a:ext cx="822960" cy="822961"/>
            </a:xfrm>
            <a:custGeom>
              <a:avLst/>
              <a:gdLst>
                <a:gd name="connsiteX0" fmla="*/ 180836 w 361674"/>
                <a:gd name="connsiteY0" fmla="*/ 12130 h 361333"/>
                <a:gd name="connsiteX1" fmla="*/ 12780 w 361674"/>
                <a:gd name="connsiteY1" fmla="*/ 180028 h 361333"/>
                <a:gd name="connsiteX2" fmla="*/ 180836 w 361674"/>
                <a:gd name="connsiteY2" fmla="*/ 347927 h 361333"/>
                <a:gd name="connsiteX3" fmla="*/ 348891 w 361674"/>
                <a:gd name="connsiteY3" fmla="*/ 180028 h 361333"/>
                <a:gd name="connsiteX4" fmla="*/ 180836 w 361674"/>
                <a:gd name="connsiteY4" fmla="*/ 12130 h 361333"/>
                <a:gd name="connsiteX5" fmla="*/ 180836 w 361674"/>
                <a:gd name="connsiteY5" fmla="*/ 361333 h 361333"/>
                <a:gd name="connsiteX6" fmla="*/ 0 w 361674"/>
                <a:gd name="connsiteY6" fmla="*/ 180667 h 361333"/>
                <a:gd name="connsiteX7" fmla="*/ 180836 w 361674"/>
                <a:gd name="connsiteY7" fmla="*/ 0 h 361333"/>
                <a:gd name="connsiteX8" fmla="*/ 361671 w 361674"/>
                <a:gd name="connsiteY8" fmla="*/ 180667 h 361333"/>
                <a:gd name="connsiteX9" fmla="*/ 180836 w 361674"/>
                <a:gd name="connsiteY9" fmla="*/ 361333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6" y="12130"/>
                  </a:moveTo>
                  <a:cubicBezTo>
                    <a:pt x="88181" y="12130"/>
                    <a:pt x="12780" y="87461"/>
                    <a:pt x="12780" y="180028"/>
                  </a:cubicBezTo>
                  <a:cubicBezTo>
                    <a:pt x="12780" y="272596"/>
                    <a:pt x="88181" y="347927"/>
                    <a:pt x="180836" y="347927"/>
                  </a:cubicBezTo>
                  <a:cubicBezTo>
                    <a:pt x="273490" y="347927"/>
                    <a:pt x="348891" y="272596"/>
                    <a:pt x="348891" y="180028"/>
                  </a:cubicBezTo>
                  <a:cubicBezTo>
                    <a:pt x="349530" y="87461"/>
                    <a:pt x="274128" y="12130"/>
                    <a:pt x="180836" y="12130"/>
                  </a:cubicBezTo>
                  <a:moveTo>
                    <a:pt x="180836" y="361333"/>
                  </a:moveTo>
                  <a:cubicBezTo>
                    <a:pt x="81152" y="361333"/>
                    <a:pt x="0" y="280257"/>
                    <a:pt x="0" y="180667"/>
                  </a:cubicBezTo>
                  <a:cubicBezTo>
                    <a:pt x="0" y="81077"/>
                    <a:pt x="81152" y="0"/>
                    <a:pt x="180836" y="0"/>
                  </a:cubicBezTo>
                  <a:cubicBezTo>
                    <a:pt x="280518" y="0"/>
                    <a:pt x="361671" y="81077"/>
                    <a:pt x="361671" y="180667"/>
                  </a:cubicBezTo>
                  <a:cubicBezTo>
                    <a:pt x="362310" y="280257"/>
                    <a:pt x="281157" y="361333"/>
                    <a:pt x="180836" y="361333"/>
                  </a:cubicBezTo>
                </a:path>
              </a:pathLst>
            </a:custGeom>
            <a:solidFill>
              <a:schemeClr val="tx1"/>
            </a:solidFill>
            <a:ln w="639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pic>
          <p:nvPicPr>
            <p:cNvPr id="54" name="Graphic 53" descr="Acquisition with solid fill">
              <a:extLst>
                <a:ext uri="{FF2B5EF4-FFF2-40B4-BE49-F238E27FC236}">
                  <a16:creationId xmlns:a16="http://schemas.microsoft.com/office/drawing/2014/main" id="{EB87A18E-897D-4750-BF08-65CC9FACDF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29160" y="2079218"/>
              <a:ext cx="640080" cy="640080"/>
            </a:xfrm>
            <a:prstGeom prst="rect">
              <a:avLst/>
            </a:prstGeom>
          </p:spPr>
        </p:pic>
      </p:grpSp>
      <p:sp>
        <p:nvSpPr>
          <p:cNvPr id="55" name="object 12">
            <a:extLst>
              <a:ext uri="{FF2B5EF4-FFF2-40B4-BE49-F238E27FC236}">
                <a16:creationId xmlns:a16="http://schemas.microsoft.com/office/drawing/2014/main" id="{5CB93D25-DCD3-47E7-9E86-546849E082AD}"/>
              </a:ext>
            </a:extLst>
          </p:cNvPr>
          <p:cNvSpPr/>
          <p:nvPr/>
        </p:nvSpPr>
        <p:spPr>
          <a:xfrm>
            <a:off x="6245458" y="1905581"/>
            <a:ext cx="692325" cy="4846320"/>
          </a:xfrm>
          <a:custGeom>
            <a:avLst/>
            <a:gdLst/>
            <a:ahLst/>
            <a:cxnLst/>
            <a:rect l="l" t="t" r="r" b="b"/>
            <a:pathLst>
              <a:path w="749935" h="3836035">
                <a:moveTo>
                  <a:pt x="240233" y="0"/>
                </a:moveTo>
                <a:lnTo>
                  <a:pt x="0" y="0"/>
                </a:lnTo>
                <a:lnTo>
                  <a:pt x="509574" y="1917954"/>
                </a:lnTo>
                <a:lnTo>
                  <a:pt x="0" y="3835908"/>
                </a:lnTo>
                <a:lnTo>
                  <a:pt x="240233" y="3835908"/>
                </a:lnTo>
                <a:lnTo>
                  <a:pt x="749808" y="1917954"/>
                </a:lnTo>
                <a:lnTo>
                  <a:pt x="240233" y="0"/>
                </a:lnTo>
                <a:close/>
              </a:path>
            </a:pathLst>
          </a:custGeom>
          <a:solidFill>
            <a:schemeClr val="bg1">
              <a:lumMod val="9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56" name="Slide Number Placeholder 1">
            <a:extLst>
              <a:ext uri="{FF2B5EF4-FFF2-40B4-BE49-F238E27FC236}">
                <a16:creationId xmlns:a16="http://schemas.microsoft.com/office/drawing/2014/main" id="{70C899FD-6B85-471D-840A-0551522046DE}"/>
              </a:ext>
            </a:extLst>
          </p:cNvPr>
          <p:cNvSpPr>
            <a:spLocks noGrp="1"/>
          </p:cNvSpPr>
          <p:nvPr>
            <p:ph type="sldNum" sz="quarter" idx="12"/>
          </p:nvPr>
        </p:nvSpPr>
        <p:spPr>
          <a:xfrm>
            <a:off x="9347200" y="6479065"/>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F7AD5-E45F-4736-83CE-D8C26C993A3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D4591320-52CF-4627-9E2E-5835AC5FCD4D}"/>
              </a:ext>
            </a:extLst>
          </p:cNvPr>
          <p:cNvGrpSpPr/>
          <p:nvPr/>
        </p:nvGrpSpPr>
        <p:grpSpPr>
          <a:xfrm>
            <a:off x="332511" y="1995573"/>
            <a:ext cx="5715246" cy="988642"/>
            <a:chOff x="380755" y="2002920"/>
            <a:chExt cx="5715246" cy="988642"/>
          </a:xfrm>
        </p:grpSpPr>
        <p:sp>
          <p:nvSpPr>
            <p:cNvPr id="30" name="Rectangle 29">
              <a:extLst>
                <a:ext uri="{FF2B5EF4-FFF2-40B4-BE49-F238E27FC236}">
                  <a16:creationId xmlns:a16="http://schemas.microsoft.com/office/drawing/2014/main" id="{090AF913-11CE-443A-B1BF-16625AF39EF1}"/>
                </a:ext>
              </a:extLst>
            </p:cNvPr>
            <p:cNvSpPr/>
            <p:nvPr/>
          </p:nvSpPr>
          <p:spPr>
            <a:xfrm>
              <a:off x="380755" y="2002920"/>
              <a:ext cx="5715246" cy="64008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0017"/>
                  </a:solidFill>
                  <a:effectLst/>
                  <a:uLnTx/>
                  <a:uFillTx/>
                  <a:latin typeface="Calibri"/>
                  <a:ea typeface="+mn-ea"/>
                  <a:cs typeface="+mn-cs"/>
                </a:rPr>
                <a:t>Signed Kinship Caregiver Supports</a:t>
              </a:r>
              <a:r>
                <a:rPr kumimoji="0" lang="en-US" sz="1600" b="1" i="0" u="none" strike="noStrike" kern="1200" cap="none" spc="0" normalizeH="0" baseline="0" noProof="0">
                  <a:ln>
                    <a:noFill/>
                  </a:ln>
                  <a:solidFill>
                    <a:prstClr val="black"/>
                  </a:solidFill>
                  <a:effectLst/>
                  <a:uLnTx/>
                  <a:uFillTx/>
                  <a:latin typeface="Calibri"/>
                  <a:ea typeface="+mn-ea"/>
                  <a:cs typeface="+mn-cs"/>
                </a:rPr>
                <a:t> </a:t>
              </a:r>
              <a:r>
                <a:rPr kumimoji="0" lang="en-US" sz="1600" b="0" i="0" u="none" strike="noStrike" kern="1200" cap="none" spc="0" normalizeH="0" baseline="0" noProof="0">
                  <a:ln>
                    <a:noFill/>
                  </a:ln>
                  <a:solidFill>
                    <a:prstClr val="black"/>
                  </a:solidFill>
                  <a:effectLst/>
                  <a:uLnTx/>
                  <a:uFillTx/>
                  <a:latin typeface="Calibri"/>
                  <a:ea typeface="+mn-ea"/>
                  <a:cs typeface="+mn-cs"/>
                </a:rPr>
                <a:t>executive order, providing targeted trainings, needed resources, and meaningful supports</a:t>
              </a:r>
            </a:p>
          </p:txBody>
        </p:sp>
        <p:grpSp>
          <p:nvGrpSpPr>
            <p:cNvPr id="34" name="Group 33">
              <a:extLst>
                <a:ext uri="{FF2B5EF4-FFF2-40B4-BE49-F238E27FC236}">
                  <a16:creationId xmlns:a16="http://schemas.microsoft.com/office/drawing/2014/main" id="{5367BB8F-FD83-40E0-898F-FDB27CF89934}"/>
                </a:ext>
              </a:extLst>
            </p:cNvPr>
            <p:cNvGrpSpPr/>
            <p:nvPr/>
          </p:nvGrpSpPr>
          <p:grpSpPr>
            <a:xfrm>
              <a:off x="822120" y="2622230"/>
              <a:ext cx="3000274" cy="369332"/>
              <a:chOff x="621142" y="2622230"/>
              <a:chExt cx="3000274" cy="369332"/>
            </a:xfrm>
          </p:grpSpPr>
          <p:sp>
            <p:nvSpPr>
              <p:cNvPr id="38" name="TextBox 37">
                <a:extLst>
                  <a:ext uri="{FF2B5EF4-FFF2-40B4-BE49-F238E27FC236}">
                    <a16:creationId xmlns:a16="http://schemas.microsoft.com/office/drawing/2014/main" id="{2516BB08-FD2A-4376-A582-62622D39B1DD}"/>
                  </a:ext>
                </a:extLst>
              </p:cNvPr>
              <p:cNvSpPr txBox="1"/>
              <p:nvPr/>
            </p:nvSpPr>
            <p:spPr>
              <a:xfrm>
                <a:off x="621142" y="2653008"/>
                <a:ext cx="874753" cy="307777"/>
              </a:xfrm>
              <a:prstGeom prst="rect">
                <a:avLst/>
              </a:prstGeom>
              <a:noFill/>
            </p:spPr>
            <p:txBody>
              <a:bodyPr wrap="square" lIns="91440"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14k</a:t>
                </a:r>
              </a:p>
            </p:txBody>
          </p:sp>
          <p:sp>
            <p:nvSpPr>
              <p:cNvPr id="39" name="TextBox 38">
                <a:extLst>
                  <a:ext uri="{FF2B5EF4-FFF2-40B4-BE49-F238E27FC236}">
                    <a16:creationId xmlns:a16="http://schemas.microsoft.com/office/drawing/2014/main" id="{CC3EB8D3-D30A-41F6-86C4-FC530C843C54}"/>
                  </a:ext>
                </a:extLst>
              </p:cNvPr>
              <p:cNvSpPr txBox="1"/>
              <p:nvPr/>
            </p:nvSpPr>
            <p:spPr>
              <a:xfrm>
                <a:off x="1337286" y="2622230"/>
                <a:ext cx="2284130" cy="369332"/>
              </a:xfrm>
              <a:prstGeom prst="rect">
                <a:avLst/>
              </a:prstGeom>
              <a:noFill/>
            </p:spPr>
            <p:txBody>
              <a:bodyPr wrap="square" lIns="91440"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Children have received Kinship Caregiver Support benefits</a:t>
                </a:r>
              </a:p>
            </p:txBody>
          </p:sp>
        </p:grpSp>
        <p:grpSp>
          <p:nvGrpSpPr>
            <p:cNvPr id="57" name="Group 56">
              <a:extLst>
                <a:ext uri="{FF2B5EF4-FFF2-40B4-BE49-F238E27FC236}">
                  <a16:creationId xmlns:a16="http://schemas.microsoft.com/office/drawing/2014/main" id="{56ACFE42-449C-4063-8C75-0C31DD00268D}"/>
                </a:ext>
              </a:extLst>
            </p:cNvPr>
            <p:cNvGrpSpPr/>
            <p:nvPr/>
          </p:nvGrpSpPr>
          <p:grpSpPr>
            <a:xfrm>
              <a:off x="3888945" y="2624016"/>
              <a:ext cx="1764191" cy="365760"/>
              <a:chOff x="621141" y="2562461"/>
              <a:chExt cx="1764191" cy="365760"/>
            </a:xfrm>
          </p:grpSpPr>
          <p:sp>
            <p:nvSpPr>
              <p:cNvPr id="58" name="TextBox 57">
                <a:extLst>
                  <a:ext uri="{FF2B5EF4-FFF2-40B4-BE49-F238E27FC236}">
                    <a16:creationId xmlns:a16="http://schemas.microsoft.com/office/drawing/2014/main" id="{486031FE-05C5-4B78-832A-F6FB9216B27F}"/>
                  </a:ext>
                </a:extLst>
              </p:cNvPr>
              <p:cNvSpPr txBox="1"/>
              <p:nvPr/>
            </p:nvSpPr>
            <p:spPr>
              <a:xfrm>
                <a:off x="621141" y="2562461"/>
                <a:ext cx="1005840" cy="365760"/>
              </a:xfrm>
              <a:prstGeom prst="rect">
                <a:avLst/>
              </a:prstGeom>
              <a:noFill/>
            </p:spPr>
            <p:txBody>
              <a:bodyPr wrap="square" lIns="91440"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$13.3M</a:t>
                </a:r>
              </a:p>
            </p:txBody>
          </p:sp>
          <p:sp>
            <p:nvSpPr>
              <p:cNvPr id="59" name="TextBox 58">
                <a:extLst>
                  <a:ext uri="{FF2B5EF4-FFF2-40B4-BE49-F238E27FC236}">
                    <a16:creationId xmlns:a16="http://schemas.microsoft.com/office/drawing/2014/main" id="{43BFB528-5E51-4412-9756-5BE9FED804DA}"/>
                  </a:ext>
                </a:extLst>
              </p:cNvPr>
              <p:cNvSpPr txBox="1"/>
              <p:nvPr/>
            </p:nvSpPr>
            <p:spPr>
              <a:xfrm>
                <a:off x="1562372" y="2653008"/>
                <a:ext cx="822960" cy="184666"/>
              </a:xfrm>
              <a:prstGeom prst="rect">
                <a:avLst/>
              </a:prstGeom>
              <a:noFill/>
            </p:spPr>
            <p:txBody>
              <a:bodyPr wrap="square" lIns="91440"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In total benefits</a:t>
                </a:r>
              </a:p>
            </p:txBody>
          </p:sp>
        </p:grpSp>
      </p:grpSp>
      <p:cxnSp>
        <p:nvCxnSpPr>
          <p:cNvPr id="60" name="Straight Connector 59">
            <a:extLst>
              <a:ext uri="{FF2B5EF4-FFF2-40B4-BE49-F238E27FC236}">
                <a16:creationId xmlns:a16="http://schemas.microsoft.com/office/drawing/2014/main" id="{95BF1946-F3C1-4DDA-9E3F-84145BD58066}"/>
              </a:ext>
            </a:extLst>
          </p:cNvPr>
          <p:cNvCxnSpPr>
            <a:cxnSpLocks/>
          </p:cNvCxnSpPr>
          <p:nvPr/>
        </p:nvCxnSpPr>
        <p:spPr>
          <a:xfrm>
            <a:off x="332511" y="1867897"/>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97917A0-50C8-48E0-8E03-5585A7FD1A46}"/>
              </a:ext>
            </a:extLst>
          </p:cNvPr>
          <p:cNvGrpSpPr/>
          <p:nvPr/>
        </p:nvGrpSpPr>
        <p:grpSpPr>
          <a:xfrm>
            <a:off x="332511" y="3239567"/>
            <a:ext cx="5715246" cy="1122204"/>
            <a:chOff x="533155" y="2155320"/>
            <a:chExt cx="5715246" cy="1122204"/>
          </a:xfrm>
        </p:grpSpPr>
        <p:sp>
          <p:nvSpPr>
            <p:cNvPr id="61" name="Rectangle 60">
              <a:extLst>
                <a:ext uri="{FF2B5EF4-FFF2-40B4-BE49-F238E27FC236}">
                  <a16:creationId xmlns:a16="http://schemas.microsoft.com/office/drawing/2014/main" id="{32CDFFA0-A569-4A32-90E4-8897A7E806BD}"/>
                </a:ext>
              </a:extLst>
            </p:cNvPr>
            <p:cNvSpPr/>
            <p:nvPr/>
          </p:nvSpPr>
          <p:spPr>
            <a:xfrm>
              <a:off x="533155" y="2155320"/>
              <a:ext cx="5715246" cy="64008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Launched the </a:t>
              </a:r>
              <a:r>
                <a:rPr kumimoji="0" lang="en-US" sz="1600" b="1" i="0" u="none" strike="noStrike" kern="1200" cap="none" spc="0" normalizeH="0" baseline="0" noProof="0">
                  <a:ln>
                    <a:noFill/>
                  </a:ln>
                  <a:solidFill>
                    <a:srgbClr val="700017"/>
                  </a:solidFill>
                  <a:effectLst/>
                  <a:uLnTx/>
                  <a:uFillTx/>
                  <a:latin typeface="Calibri"/>
                  <a:ea typeface="+mn-ea"/>
                  <a:cs typeface="+mn-cs"/>
                </a:rPr>
                <a:t>Kinship Guardianship Assistance Program</a:t>
              </a:r>
              <a:r>
                <a:rPr kumimoji="0" lang="en-US" sz="1600" b="1" i="0" u="none" strike="noStrike" kern="1200" cap="none" spc="0" normalizeH="0" baseline="0" noProof="0">
                  <a:ln>
                    <a:noFill/>
                  </a:ln>
                  <a:solidFill>
                    <a:prstClr val="black"/>
                  </a:solidFill>
                  <a:effectLst/>
                  <a:uLnTx/>
                  <a:uFillTx/>
                  <a:latin typeface="Calibri"/>
                  <a:ea typeface="+mn-ea"/>
                  <a:cs typeface="+mn-cs"/>
                </a:rPr>
                <a:t> </a:t>
              </a:r>
              <a:r>
                <a:rPr kumimoji="0" lang="en-US" sz="1600" b="0" i="0" u="none" strike="noStrike" kern="1200" cap="none" spc="0" normalizeH="0" baseline="0" noProof="0">
                  <a:ln>
                    <a:noFill/>
                  </a:ln>
                  <a:solidFill>
                    <a:prstClr val="black"/>
                  </a:solidFill>
                  <a:effectLst/>
                  <a:uLnTx/>
                  <a:uFillTx/>
                  <a:latin typeface="Calibri"/>
                  <a:ea typeface="+mn-ea"/>
                  <a:cs typeface="+mn-cs"/>
                </a:rPr>
                <a:t>as the preferred permanency option for children when reunification or adoption is not an option, delivering monthly support to caregivers</a:t>
              </a:r>
            </a:p>
          </p:txBody>
        </p:sp>
        <p:grpSp>
          <p:nvGrpSpPr>
            <p:cNvPr id="62" name="Group 61">
              <a:extLst>
                <a:ext uri="{FF2B5EF4-FFF2-40B4-BE49-F238E27FC236}">
                  <a16:creationId xmlns:a16="http://schemas.microsoft.com/office/drawing/2014/main" id="{B88E234A-E995-484C-A60D-39A8DE719767}"/>
                </a:ext>
              </a:extLst>
            </p:cNvPr>
            <p:cNvGrpSpPr/>
            <p:nvPr/>
          </p:nvGrpSpPr>
          <p:grpSpPr>
            <a:xfrm>
              <a:off x="974520" y="2908192"/>
              <a:ext cx="3000274" cy="369332"/>
              <a:chOff x="621142" y="2755792"/>
              <a:chExt cx="3000274" cy="369332"/>
            </a:xfrm>
          </p:grpSpPr>
          <p:sp>
            <p:nvSpPr>
              <p:cNvPr id="63" name="TextBox 62">
                <a:extLst>
                  <a:ext uri="{FF2B5EF4-FFF2-40B4-BE49-F238E27FC236}">
                    <a16:creationId xmlns:a16="http://schemas.microsoft.com/office/drawing/2014/main" id="{0DA4C330-1305-429B-950F-1EAD0A93A142}"/>
                  </a:ext>
                </a:extLst>
              </p:cNvPr>
              <p:cNvSpPr txBox="1"/>
              <p:nvPr/>
            </p:nvSpPr>
            <p:spPr>
              <a:xfrm>
                <a:off x="621142" y="2786570"/>
                <a:ext cx="874753" cy="307777"/>
              </a:xfrm>
              <a:prstGeom prst="rect">
                <a:avLst/>
              </a:prstGeom>
              <a:noFill/>
            </p:spPr>
            <p:txBody>
              <a:bodyPr wrap="square" lIns="91440"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40</a:t>
                </a:r>
              </a:p>
            </p:txBody>
          </p:sp>
          <p:sp>
            <p:nvSpPr>
              <p:cNvPr id="64" name="TextBox 63">
                <a:extLst>
                  <a:ext uri="{FF2B5EF4-FFF2-40B4-BE49-F238E27FC236}">
                    <a16:creationId xmlns:a16="http://schemas.microsoft.com/office/drawing/2014/main" id="{D17AAB90-B3C0-40B9-835A-88C1ACEF481E}"/>
                  </a:ext>
                </a:extLst>
              </p:cNvPr>
              <p:cNvSpPr txBox="1"/>
              <p:nvPr/>
            </p:nvSpPr>
            <p:spPr>
              <a:xfrm>
                <a:off x="1337286" y="2755792"/>
                <a:ext cx="2284130" cy="369332"/>
              </a:xfrm>
              <a:prstGeom prst="rect">
                <a:avLst/>
              </a:prstGeom>
              <a:noFill/>
            </p:spPr>
            <p:txBody>
              <a:bodyPr wrap="square" lIns="91440"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Children from 9 counties receiving KGAP payments</a:t>
                </a:r>
              </a:p>
            </p:txBody>
          </p:sp>
        </p:grpSp>
      </p:grpSp>
      <p:grpSp>
        <p:nvGrpSpPr>
          <p:cNvPr id="65" name="Group 64">
            <a:extLst>
              <a:ext uri="{FF2B5EF4-FFF2-40B4-BE49-F238E27FC236}">
                <a16:creationId xmlns:a16="http://schemas.microsoft.com/office/drawing/2014/main" id="{D5293138-02CE-48A4-A93E-B19898E46A7F}"/>
              </a:ext>
            </a:extLst>
          </p:cNvPr>
          <p:cNvGrpSpPr/>
          <p:nvPr/>
        </p:nvGrpSpPr>
        <p:grpSpPr>
          <a:xfrm>
            <a:off x="332511" y="4617123"/>
            <a:ext cx="5715246" cy="1122204"/>
            <a:chOff x="533155" y="2155320"/>
            <a:chExt cx="5715246" cy="1122204"/>
          </a:xfrm>
        </p:grpSpPr>
        <p:sp>
          <p:nvSpPr>
            <p:cNvPr id="66" name="Rectangle 65">
              <a:extLst>
                <a:ext uri="{FF2B5EF4-FFF2-40B4-BE49-F238E27FC236}">
                  <a16:creationId xmlns:a16="http://schemas.microsoft.com/office/drawing/2014/main" id="{FC869D1F-BAA3-49BF-8003-C5BAAACA544E}"/>
                </a:ext>
              </a:extLst>
            </p:cNvPr>
            <p:cNvSpPr/>
            <p:nvPr/>
          </p:nvSpPr>
          <p:spPr>
            <a:xfrm>
              <a:off x="533155" y="2155320"/>
              <a:ext cx="5715246" cy="64008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Increased awareness of the </a:t>
              </a:r>
              <a:r>
                <a:rPr kumimoji="0" lang="en-US" sz="1600" b="1" i="0" u="none" strike="noStrike" kern="1200" cap="none" spc="0" normalizeH="0" baseline="0" noProof="0">
                  <a:ln>
                    <a:noFill/>
                  </a:ln>
                  <a:solidFill>
                    <a:srgbClr val="700017"/>
                  </a:solidFill>
                  <a:effectLst/>
                  <a:uLnTx/>
                  <a:uFillTx/>
                  <a:latin typeface="Calibri"/>
                  <a:ea typeface="+mn-ea"/>
                  <a:cs typeface="+mn-cs"/>
                </a:rPr>
                <a:t>Kinship and Adoption Navigator </a:t>
              </a:r>
              <a:r>
                <a:rPr kumimoji="0" lang="en-US" sz="1600" b="0" i="0" u="none" strike="noStrike" kern="1200" cap="none" spc="0" normalizeH="0" baseline="0" noProof="0">
                  <a:ln>
                    <a:noFill/>
                  </a:ln>
                  <a:solidFill>
                    <a:prstClr val="black"/>
                  </a:solidFill>
                  <a:effectLst/>
                  <a:uLnTx/>
                  <a:uFillTx/>
                  <a:latin typeface="Calibri"/>
                  <a:ea typeface="+mn-ea"/>
                  <a:cs typeface="+mn-cs"/>
                </a:rPr>
                <a:t>program, a resource that helps children, caregivers, and families connect to programs and services that meet their unique needs. </a:t>
              </a:r>
            </a:p>
          </p:txBody>
        </p:sp>
        <p:grpSp>
          <p:nvGrpSpPr>
            <p:cNvPr id="67" name="Group 66">
              <a:extLst>
                <a:ext uri="{FF2B5EF4-FFF2-40B4-BE49-F238E27FC236}">
                  <a16:creationId xmlns:a16="http://schemas.microsoft.com/office/drawing/2014/main" id="{4CE12A65-CB8A-4CD9-852E-942EBAAF5D51}"/>
                </a:ext>
              </a:extLst>
            </p:cNvPr>
            <p:cNvGrpSpPr/>
            <p:nvPr/>
          </p:nvGrpSpPr>
          <p:grpSpPr>
            <a:xfrm>
              <a:off x="974520" y="2908192"/>
              <a:ext cx="3000274" cy="369332"/>
              <a:chOff x="621142" y="2755792"/>
              <a:chExt cx="3000274" cy="369332"/>
            </a:xfrm>
          </p:grpSpPr>
          <p:sp>
            <p:nvSpPr>
              <p:cNvPr id="68" name="TextBox 67">
                <a:extLst>
                  <a:ext uri="{FF2B5EF4-FFF2-40B4-BE49-F238E27FC236}">
                    <a16:creationId xmlns:a16="http://schemas.microsoft.com/office/drawing/2014/main" id="{B00E911C-34D3-4C87-869E-929D00785FA6}"/>
                  </a:ext>
                </a:extLst>
              </p:cNvPr>
              <p:cNvSpPr txBox="1"/>
              <p:nvPr/>
            </p:nvSpPr>
            <p:spPr>
              <a:xfrm>
                <a:off x="621142" y="2786570"/>
                <a:ext cx="874753" cy="307777"/>
              </a:xfrm>
              <a:prstGeom prst="rect">
                <a:avLst/>
              </a:prstGeom>
              <a:noFill/>
            </p:spPr>
            <p:txBody>
              <a:bodyPr wrap="square" lIns="91440"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4.5k</a:t>
                </a:r>
              </a:p>
            </p:txBody>
          </p:sp>
          <p:sp>
            <p:nvSpPr>
              <p:cNvPr id="69" name="TextBox 68">
                <a:extLst>
                  <a:ext uri="{FF2B5EF4-FFF2-40B4-BE49-F238E27FC236}">
                    <a16:creationId xmlns:a16="http://schemas.microsoft.com/office/drawing/2014/main" id="{5EF04E5B-E682-4E07-80FD-303C384BD9A2}"/>
                  </a:ext>
                </a:extLst>
              </p:cNvPr>
              <p:cNvSpPr txBox="1"/>
              <p:nvPr/>
            </p:nvSpPr>
            <p:spPr>
              <a:xfrm>
                <a:off x="1337286" y="2755792"/>
                <a:ext cx="2284130" cy="369332"/>
              </a:xfrm>
              <a:prstGeom prst="rect">
                <a:avLst/>
              </a:prstGeom>
              <a:noFill/>
            </p:spPr>
            <p:txBody>
              <a:bodyPr wrap="square" lIns="91440"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Unique families served since September 2020</a:t>
                </a:r>
              </a:p>
            </p:txBody>
          </p:sp>
        </p:grpSp>
      </p:grpSp>
      <p:sp>
        <p:nvSpPr>
          <p:cNvPr id="71" name="Rectangle 70">
            <a:extLst>
              <a:ext uri="{FF2B5EF4-FFF2-40B4-BE49-F238E27FC236}">
                <a16:creationId xmlns:a16="http://schemas.microsoft.com/office/drawing/2014/main" id="{D74A5208-75CD-4776-A6DF-6982836C6002}"/>
              </a:ext>
            </a:extLst>
          </p:cNvPr>
          <p:cNvSpPr/>
          <p:nvPr/>
        </p:nvSpPr>
        <p:spPr>
          <a:xfrm>
            <a:off x="332511" y="5994679"/>
            <a:ext cx="5715246" cy="64008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0017"/>
                </a:solidFill>
                <a:effectLst/>
                <a:uLnTx/>
                <a:uFillTx/>
                <a:latin typeface="Calibri"/>
                <a:ea typeface="+mn-ea"/>
                <a:cs typeface="+mn-cs"/>
              </a:rPr>
              <a:t>Simplified the licensing process </a:t>
            </a:r>
            <a:r>
              <a:rPr kumimoji="0" lang="en-US" sz="1600" b="0" i="0" u="none" strike="noStrike" kern="1200" cap="none" spc="0" normalizeH="0" baseline="0" noProof="0">
                <a:ln>
                  <a:noFill/>
                </a:ln>
                <a:solidFill>
                  <a:prstClr val="black"/>
                </a:solidFill>
                <a:effectLst/>
                <a:uLnTx/>
                <a:uFillTx/>
                <a:latin typeface="Calibri"/>
                <a:ea typeface="+mn-ea"/>
                <a:cs typeface="+mn-cs"/>
              </a:rPr>
              <a:t>and training requirements for kinship caregivers to become licensed in Foster Care.</a:t>
            </a:r>
          </a:p>
        </p:txBody>
      </p:sp>
      <p:cxnSp>
        <p:nvCxnSpPr>
          <p:cNvPr id="75" name="Straight Connector 74">
            <a:extLst>
              <a:ext uri="{FF2B5EF4-FFF2-40B4-BE49-F238E27FC236}">
                <a16:creationId xmlns:a16="http://schemas.microsoft.com/office/drawing/2014/main" id="{EFD225FB-54A0-4038-B9D4-EA421ED533BC}"/>
              </a:ext>
            </a:extLst>
          </p:cNvPr>
          <p:cNvCxnSpPr>
            <a:cxnSpLocks/>
          </p:cNvCxnSpPr>
          <p:nvPr/>
        </p:nvCxnSpPr>
        <p:spPr>
          <a:xfrm>
            <a:off x="332511" y="3111891"/>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87AAFAD-E1E6-4651-A44B-00EAA6BC8157}"/>
              </a:ext>
            </a:extLst>
          </p:cNvPr>
          <p:cNvCxnSpPr>
            <a:cxnSpLocks/>
          </p:cNvCxnSpPr>
          <p:nvPr/>
        </p:nvCxnSpPr>
        <p:spPr>
          <a:xfrm>
            <a:off x="332511" y="4489447"/>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82320EC-A935-4D31-949D-5B270F4583C1}"/>
              </a:ext>
            </a:extLst>
          </p:cNvPr>
          <p:cNvCxnSpPr>
            <a:cxnSpLocks/>
          </p:cNvCxnSpPr>
          <p:nvPr/>
        </p:nvCxnSpPr>
        <p:spPr>
          <a:xfrm>
            <a:off x="332511" y="5867003"/>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0E0B823-AD41-4200-9CC7-D8CBF0880C9A}"/>
              </a:ext>
            </a:extLst>
          </p:cNvPr>
          <p:cNvCxnSpPr>
            <a:cxnSpLocks/>
          </p:cNvCxnSpPr>
          <p:nvPr/>
        </p:nvCxnSpPr>
        <p:spPr>
          <a:xfrm>
            <a:off x="312362" y="6762431"/>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107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32FE4C-7D2F-4E6F-B4D0-E71C8ABDE52C}"/>
              </a:ext>
            </a:extLst>
          </p:cNvPr>
          <p:cNvSpPr>
            <a:spLocks noGrp="1"/>
          </p:cNvSpPr>
          <p:nvPr>
            <p:ph type="title"/>
          </p:nvPr>
        </p:nvSpPr>
        <p:spPr/>
        <p:txBody>
          <a:bodyPr lIns="91440" tIns="45720" rIns="91440" bIns="45720" anchor="t"/>
          <a:lstStyle/>
          <a:p>
            <a:r>
              <a:rPr lang="en-US"/>
              <a:t>FOSTER CARE </a:t>
            </a:r>
            <a:endParaRPr lang="en-US" sz="3600">
              <a:solidFill>
                <a:schemeClr val="accent6">
                  <a:lumMod val="75000"/>
                </a:schemeClr>
              </a:solidFill>
            </a:endParaRPr>
          </a:p>
        </p:txBody>
      </p:sp>
      <p:sp>
        <p:nvSpPr>
          <p:cNvPr id="8" name="Rectangle 7">
            <a:extLst>
              <a:ext uri="{FF2B5EF4-FFF2-40B4-BE49-F238E27FC236}">
                <a16:creationId xmlns:a16="http://schemas.microsoft.com/office/drawing/2014/main" id="{8D92A8BC-53B7-4A9A-BBD4-455BE975482D}"/>
              </a:ext>
            </a:extLst>
          </p:cNvPr>
          <p:cNvSpPr/>
          <p:nvPr/>
        </p:nvSpPr>
        <p:spPr>
          <a:xfrm>
            <a:off x="312362" y="3985482"/>
            <a:ext cx="5763489" cy="35797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0017"/>
                </a:solidFill>
                <a:effectLst/>
                <a:uLnTx/>
                <a:uFillTx/>
                <a:latin typeface="Calibri"/>
                <a:ea typeface="+mn-ea"/>
                <a:cs typeface="+mn-cs"/>
              </a:rPr>
              <a:t>Established the Youth Navigator Network </a:t>
            </a:r>
            <a:r>
              <a:rPr kumimoji="0" lang="en-US" sz="1600" b="0" i="0" u="none" strike="noStrike" kern="1200" cap="none" spc="0" normalizeH="0" baseline="0" noProof="0">
                <a:ln>
                  <a:noFill/>
                </a:ln>
                <a:solidFill>
                  <a:prstClr val="black"/>
                </a:solidFill>
                <a:effectLst/>
                <a:uLnTx/>
                <a:uFillTx/>
                <a:latin typeface="Calibri"/>
                <a:ea typeface="+mn-ea"/>
                <a:cs typeface="+mn-cs"/>
              </a:rPr>
              <a:t>to further support youth</a:t>
            </a:r>
          </a:p>
        </p:txBody>
      </p:sp>
      <p:sp>
        <p:nvSpPr>
          <p:cNvPr id="12" name="Rectangle 11">
            <a:extLst>
              <a:ext uri="{FF2B5EF4-FFF2-40B4-BE49-F238E27FC236}">
                <a16:creationId xmlns:a16="http://schemas.microsoft.com/office/drawing/2014/main" id="{7B72303C-C3D8-45F1-B439-6DA6D592F48B}"/>
              </a:ext>
            </a:extLst>
          </p:cNvPr>
          <p:cNvSpPr/>
          <p:nvPr/>
        </p:nvSpPr>
        <p:spPr>
          <a:xfrm>
            <a:off x="249160" y="1455250"/>
            <a:ext cx="3788120" cy="341632"/>
          </a:xfrm>
          <a:prstGeom prst="rect">
            <a:avLst/>
          </a:prstGeom>
        </p:spPr>
        <p:txBody>
          <a:bodyPr wrap="square">
            <a:spAutoFit/>
          </a:bodyPr>
          <a:lstStyle/>
          <a:p>
            <a:pPr marL="0" marR="0" lvl="1" indent="0" algn="l" defTabSz="914400" rtl="0" eaLnBrk="0" fontAlgn="auto" latinLnBrk="0" hangingPunct="0">
              <a:lnSpc>
                <a:spcPct val="90000"/>
              </a:lnSpc>
              <a:spcBef>
                <a:spcPts val="300"/>
              </a:spcBef>
              <a:spcAft>
                <a:spcPts val="0"/>
              </a:spcAft>
              <a:buClrTx/>
              <a:buSzPct val="100000"/>
              <a:buFontTx/>
              <a:buNone/>
              <a:tabLst>
                <a:tab pos="1544187" algn="l"/>
              </a:tabLst>
              <a:defRPr/>
            </a:pPr>
            <a:r>
              <a:rPr kumimoji="0" lang="en-US" sz="1800" b="1" i="0" u="none" strike="noStrike" kern="1200" cap="none" spc="100" normalizeH="0" baseline="0" noProof="0">
                <a:ln>
                  <a:noFill/>
                </a:ln>
                <a:solidFill>
                  <a:srgbClr val="000000"/>
                </a:solidFill>
                <a:effectLst/>
                <a:uLnTx/>
                <a:uFillTx/>
                <a:latin typeface="Calibri"/>
                <a:ea typeface="Open Sans Light" panose="020B0306030504020204" pitchFamily="34" charset="0"/>
                <a:cs typeface="Open Sans Light" panose="020B0306030504020204" pitchFamily="34" charset="0"/>
              </a:rPr>
              <a:t>FOSTER CARE ACCOMPLISHMENTS</a:t>
            </a:r>
            <a:endParaRPr kumimoji="0" lang="en-US" sz="2000" b="1" i="0" u="none" strike="noStrike" kern="1200" cap="none" spc="100" normalizeH="0" baseline="0" noProof="0">
              <a:ln>
                <a:noFill/>
              </a:ln>
              <a:solidFill>
                <a:srgbClr val="000000"/>
              </a:solidFill>
              <a:effectLst/>
              <a:uLnTx/>
              <a:uFillTx/>
              <a:latin typeface="Calibri"/>
              <a:ea typeface="Open Sans Light" panose="020B0306030504020204" pitchFamily="34" charset="0"/>
              <a:cs typeface="Open Sans Light" panose="020B0306030504020204" pitchFamily="34" charset="0"/>
            </a:endParaRPr>
          </a:p>
        </p:txBody>
      </p:sp>
      <p:cxnSp>
        <p:nvCxnSpPr>
          <p:cNvPr id="13" name="Straight Connector 12">
            <a:extLst>
              <a:ext uri="{FF2B5EF4-FFF2-40B4-BE49-F238E27FC236}">
                <a16:creationId xmlns:a16="http://schemas.microsoft.com/office/drawing/2014/main" id="{21920347-D595-44A7-8BD7-25AACE50806C}"/>
              </a:ext>
            </a:extLst>
          </p:cNvPr>
          <p:cNvCxnSpPr>
            <a:cxnSpLocks/>
          </p:cNvCxnSpPr>
          <p:nvPr/>
        </p:nvCxnSpPr>
        <p:spPr>
          <a:xfrm>
            <a:off x="312362" y="1867897"/>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8A370C-0255-458F-AFCA-93BD9B1DE370}"/>
              </a:ext>
            </a:extLst>
          </p:cNvPr>
          <p:cNvCxnSpPr>
            <a:cxnSpLocks/>
          </p:cNvCxnSpPr>
          <p:nvPr/>
        </p:nvCxnSpPr>
        <p:spPr>
          <a:xfrm>
            <a:off x="312362" y="2843876"/>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ACAD81E-2085-4C3E-887A-415DF10E1BC6}"/>
              </a:ext>
            </a:extLst>
          </p:cNvPr>
          <p:cNvCxnSpPr>
            <a:cxnSpLocks/>
          </p:cNvCxnSpPr>
          <p:nvPr/>
        </p:nvCxnSpPr>
        <p:spPr>
          <a:xfrm>
            <a:off x="312362" y="3915072"/>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528DEC-4DBB-47E8-91D6-38F665B02D9B}"/>
              </a:ext>
            </a:extLst>
          </p:cNvPr>
          <p:cNvCxnSpPr>
            <a:cxnSpLocks/>
          </p:cNvCxnSpPr>
          <p:nvPr/>
        </p:nvCxnSpPr>
        <p:spPr>
          <a:xfrm>
            <a:off x="312362" y="4413864"/>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A362FD2-FF8B-4911-AE76-EEB076A189C5}"/>
              </a:ext>
            </a:extLst>
          </p:cNvPr>
          <p:cNvCxnSpPr>
            <a:cxnSpLocks/>
          </p:cNvCxnSpPr>
          <p:nvPr/>
        </p:nvCxnSpPr>
        <p:spPr>
          <a:xfrm>
            <a:off x="312362" y="5475480"/>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3C048B8-9F28-4D4A-9D3A-97825B846377}"/>
              </a:ext>
            </a:extLst>
          </p:cNvPr>
          <p:cNvSpPr/>
          <p:nvPr/>
        </p:nvSpPr>
        <p:spPr>
          <a:xfrm>
            <a:off x="7028842" y="1422348"/>
            <a:ext cx="3788120" cy="341632"/>
          </a:xfrm>
          <a:prstGeom prst="rect">
            <a:avLst/>
          </a:prstGeom>
        </p:spPr>
        <p:txBody>
          <a:bodyPr wrap="square">
            <a:spAutoFit/>
          </a:bodyPr>
          <a:lstStyle/>
          <a:p>
            <a:pPr marL="0" marR="0" lvl="1" indent="0" algn="l" defTabSz="914400" rtl="0" eaLnBrk="0" fontAlgn="auto" latinLnBrk="0" hangingPunct="0">
              <a:lnSpc>
                <a:spcPct val="90000"/>
              </a:lnSpc>
              <a:spcBef>
                <a:spcPts val="300"/>
              </a:spcBef>
              <a:spcAft>
                <a:spcPts val="0"/>
              </a:spcAft>
              <a:buClrTx/>
              <a:buSzPct val="100000"/>
              <a:buFontTx/>
              <a:buNone/>
              <a:tabLst>
                <a:tab pos="1544187" algn="l"/>
              </a:tabLst>
              <a:defRPr/>
            </a:pPr>
            <a:r>
              <a:rPr kumimoji="0" lang="en-US" sz="1800" b="1" i="0" u="none" strike="noStrike" kern="1200" cap="none" spc="100" normalizeH="0" baseline="0" noProof="0">
                <a:ln>
                  <a:noFill/>
                </a:ln>
                <a:solidFill>
                  <a:srgbClr val="000000"/>
                </a:solidFill>
                <a:effectLst/>
                <a:uLnTx/>
                <a:uFillTx/>
                <a:latin typeface="Calibri"/>
                <a:ea typeface="Open Sans Light" panose="020B0306030504020204" pitchFamily="34" charset="0"/>
                <a:cs typeface="Open Sans Light" panose="020B0306030504020204" pitchFamily="34" charset="0"/>
              </a:rPr>
              <a:t>FUTURE PRIORITIES</a:t>
            </a:r>
          </a:p>
        </p:txBody>
      </p:sp>
      <p:grpSp>
        <p:nvGrpSpPr>
          <p:cNvPr id="97" name="Group 96">
            <a:extLst>
              <a:ext uri="{FF2B5EF4-FFF2-40B4-BE49-F238E27FC236}">
                <a16:creationId xmlns:a16="http://schemas.microsoft.com/office/drawing/2014/main" id="{9AB46F3A-59A8-4239-ABC7-6B386B13BCFD}"/>
              </a:ext>
            </a:extLst>
          </p:cNvPr>
          <p:cNvGrpSpPr/>
          <p:nvPr/>
        </p:nvGrpSpPr>
        <p:grpSpPr>
          <a:xfrm>
            <a:off x="312362" y="1938307"/>
            <a:ext cx="5715246" cy="835159"/>
            <a:chOff x="380755" y="2002920"/>
            <a:chExt cx="5715246" cy="835159"/>
          </a:xfrm>
        </p:grpSpPr>
        <p:sp>
          <p:nvSpPr>
            <p:cNvPr id="6" name="Rectangle 5">
              <a:extLst>
                <a:ext uri="{FF2B5EF4-FFF2-40B4-BE49-F238E27FC236}">
                  <a16:creationId xmlns:a16="http://schemas.microsoft.com/office/drawing/2014/main" id="{2EC9DF73-C3AE-4C95-990D-00D91D6A77A5}"/>
                </a:ext>
              </a:extLst>
            </p:cNvPr>
            <p:cNvSpPr/>
            <p:nvPr/>
          </p:nvSpPr>
          <p:spPr>
            <a:xfrm>
              <a:off x="380755" y="2002920"/>
              <a:ext cx="5715246" cy="4572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0017"/>
                  </a:solidFill>
                  <a:effectLst/>
                  <a:uLnTx/>
                  <a:uFillTx/>
                  <a:latin typeface="Calibri"/>
                  <a:ea typeface="+mn-ea"/>
                  <a:cs typeface="+mn-cs"/>
                </a:rPr>
                <a:t>Launched Tiered Foster Care Pilot</a:t>
              </a:r>
              <a:r>
                <a:rPr kumimoji="0" lang="en-US" sz="1600" b="0" i="0" u="none" strike="noStrike" kern="1200" cap="none" spc="0" normalizeH="0" baseline="0" noProof="0">
                  <a:ln>
                    <a:noFill/>
                  </a:ln>
                  <a:solidFill>
                    <a:prstClr val="black"/>
                  </a:solidFill>
                  <a:effectLst/>
                  <a:uLnTx/>
                  <a:uFillTx/>
                  <a:latin typeface="Calibri"/>
                  <a:ea typeface="+mn-ea"/>
                  <a:cs typeface="+mn-cs"/>
                </a:rPr>
                <a:t>, building out and testing rates, policies, placement process and actively moving children</a:t>
              </a:r>
            </a:p>
          </p:txBody>
        </p:sp>
        <p:grpSp>
          <p:nvGrpSpPr>
            <p:cNvPr id="90" name="Group 89">
              <a:extLst>
                <a:ext uri="{FF2B5EF4-FFF2-40B4-BE49-F238E27FC236}">
                  <a16:creationId xmlns:a16="http://schemas.microsoft.com/office/drawing/2014/main" id="{DFD6FB76-D762-4164-BC2E-32B421A53D13}"/>
                </a:ext>
              </a:extLst>
            </p:cNvPr>
            <p:cNvGrpSpPr/>
            <p:nvPr/>
          </p:nvGrpSpPr>
          <p:grpSpPr>
            <a:xfrm>
              <a:off x="774296" y="2472319"/>
              <a:ext cx="2849874" cy="365760"/>
              <a:chOff x="774296" y="2472319"/>
              <a:chExt cx="2849874" cy="365760"/>
            </a:xfrm>
          </p:grpSpPr>
          <p:sp>
            <p:nvSpPr>
              <p:cNvPr id="39" name="TextBox 38">
                <a:extLst>
                  <a:ext uri="{FF2B5EF4-FFF2-40B4-BE49-F238E27FC236}">
                    <a16:creationId xmlns:a16="http://schemas.microsoft.com/office/drawing/2014/main" id="{5AE27E59-A5A3-451E-95D8-B52E86F0D7A1}"/>
                  </a:ext>
                </a:extLst>
              </p:cNvPr>
              <p:cNvSpPr txBox="1"/>
              <p:nvPr/>
            </p:nvSpPr>
            <p:spPr>
              <a:xfrm>
                <a:off x="774296" y="2472319"/>
                <a:ext cx="874753" cy="365760"/>
              </a:xfrm>
              <a:prstGeom prst="rect">
                <a:avLst/>
              </a:prstGeom>
              <a:noFill/>
            </p:spPr>
            <p:txBody>
              <a:bodyPr wrap="square" lIns="91440"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880+</a:t>
                </a:r>
              </a:p>
            </p:txBody>
          </p:sp>
          <p:sp>
            <p:nvSpPr>
              <p:cNvPr id="40" name="TextBox 39">
                <a:extLst>
                  <a:ext uri="{FF2B5EF4-FFF2-40B4-BE49-F238E27FC236}">
                    <a16:creationId xmlns:a16="http://schemas.microsoft.com/office/drawing/2014/main" id="{3B6324A1-6422-4D9B-830C-49212CE8F7C4}"/>
                  </a:ext>
                </a:extLst>
              </p:cNvPr>
              <p:cNvSpPr txBox="1"/>
              <p:nvPr/>
            </p:nvSpPr>
            <p:spPr>
              <a:xfrm>
                <a:off x="1550000" y="2472319"/>
                <a:ext cx="2074170" cy="365760"/>
              </a:xfrm>
              <a:prstGeom prst="rect">
                <a:avLst/>
              </a:prstGeom>
              <a:noFill/>
            </p:spPr>
            <p:txBody>
              <a:bodyPr wrap="square" lIns="91440"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homes assessed for tier level to shed light on capacity</a:t>
                </a:r>
              </a:p>
            </p:txBody>
          </p:sp>
        </p:grpSp>
      </p:grpSp>
      <p:sp>
        <p:nvSpPr>
          <p:cNvPr id="50" name="Rectangle 49">
            <a:extLst>
              <a:ext uri="{FF2B5EF4-FFF2-40B4-BE49-F238E27FC236}">
                <a16:creationId xmlns:a16="http://schemas.microsoft.com/office/drawing/2014/main" id="{867825CA-2D06-BC69-5CD3-30905456F685}"/>
              </a:ext>
            </a:extLst>
          </p:cNvPr>
          <p:cNvSpPr/>
          <p:nvPr/>
        </p:nvSpPr>
        <p:spPr>
          <a:xfrm>
            <a:off x="8038484" y="2033498"/>
            <a:ext cx="3698241" cy="64008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1" indent="0" algn="l" defTabSz="914400" rtl="0" eaLnBrk="1" fontAlgn="auto" latinLnBrk="0" hangingPunct="1">
              <a:lnSpc>
                <a:spcPct val="100000"/>
              </a:lnSpc>
              <a:spcBef>
                <a:spcPts val="600"/>
              </a:spcBef>
              <a:spcAft>
                <a:spcPts val="600"/>
              </a:spcAft>
              <a:buClrTx/>
              <a:buSzPct val="100000"/>
              <a:buFontTx/>
              <a:buNone/>
              <a:tabLst/>
              <a:defRPr/>
            </a:pPr>
            <a:r>
              <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Development of </a:t>
            </a:r>
            <a:r>
              <a:rPr kumimoji="0" lang="en-US" sz="1600" b="1"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Ohio Certification for Agencies and Families (OCAF) </a:t>
            </a:r>
            <a:r>
              <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to simplify the process of becoming a  foster or adoptive parent at all steps in the process. </a:t>
            </a:r>
          </a:p>
        </p:txBody>
      </p:sp>
      <p:sp>
        <p:nvSpPr>
          <p:cNvPr id="51" name="Rectangle 50">
            <a:extLst>
              <a:ext uri="{FF2B5EF4-FFF2-40B4-BE49-F238E27FC236}">
                <a16:creationId xmlns:a16="http://schemas.microsoft.com/office/drawing/2014/main" id="{D851F088-127D-8959-4385-5FEC10863494}"/>
              </a:ext>
            </a:extLst>
          </p:cNvPr>
          <p:cNvSpPr/>
          <p:nvPr/>
        </p:nvSpPr>
        <p:spPr>
          <a:xfrm>
            <a:off x="8038484" y="3820349"/>
            <a:ext cx="3891921" cy="76993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1" indent="0" algn="l" defTabSz="914400" rtl="0" eaLnBrk="1" fontAlgn="auto" latinLnBrk="0" hangingPunct="1">
              <a:lnSpc>
                <a:spcPct val="100000"/>
              </a:lnSpc>
              <a:spcBef>
                <a:spcPts val="600"/>
              </a:spcBef>
              <a:spcAft>
                <a:spcPts val="600"/>
              </a:spcAft>
              <a:buClrTx/>
              <a:buSzPct val="100000"/>
              <a:buFontTx/>
              <a:buNone/>
              <a:tabLst/>
              <a:defRPr/>
            </a:pPr>
            <a:r>
              <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Strengthening county recruitment capabilities through expansion of the </a:t>
            </a:r>
            <a:r>
              <a:rPr kumimoji="0" lang="en-US" sz="1600" b="1"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It Takes Heart </a:t>
            </a:r>
            <a:r>
              <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recruiting and retention campaign</a:t>
            </a:r>
          </a:p>
        </p:txBody>
      </p:sp>
      <p:grpSp>
        <p:nvGrpSpPr>
          <p:cNvPr id="52" name="Group 51">
            <a:extLst>
              <a:ext uri="{FF2B5EF4-FFF2-40B4-BE49-F238E27FC236}">
                <a16:creationId xmlns:a16="http://schemas.microsoft.com/office/drawing/2014/main" id="{80C49C6F-E25F-E9C2-379B-F1E0B51D8228}"/>
              </a:ext>
            </a:extLst>
          </p:cNvPr>
          <p:cNvGrpSpPr/>
          <p:nvPr/>
        </p:nvGrpSpPr>
        <p:grpSpPr>
          <a:xfrm>
            <a:off x="7189087" y="3820349"/>
            <a:ext cx="640080" cy="640080"/>
            <a:chOff x="7037720" y="3774629"/>
            <a:chExt cx="822960" cy="822960"/>
          </a:xfrm>
        </p:grpSpPr>
        <p:sp>
          <p:nvSpPr>
            <p:cNvPr id="53" name="Graphic 4">
              <a:extLst>
                <a:ext uri="{FF2B5EF4-FFF2-40B4-BE49-F238E27FC236}">
                  <a16:creationId xmlns:a16="http://schemas.microsoft.com/office/drawing/2014/main" id="{36034923-7AB5-EB0A-DB9C-E497552F1670}"/>
                </a:ext>
              </a:extLst>
            </p:cNvPr>
            <p:cNvSpPr/>
            <p:nvPr/>
          </p:nvSpPr>
          <p:spPr>
            <a:xfrm>
              <a:off x="7037720" y="3774629"/>
              <a:ext cx="822960" cy="822960"/>
            </a:xfrm>
            <a:custGeom>
              <a:avLst/>
              <a:gdLst>
                <a:gd name="connsiteX0" fmla="*/ 181474 w 362309"/>
                <a:gd name="connsiteY0" fmla="*/ 349204 h 361971"/>
                <a:gd name="connsiteX1" fmla="*/ 13419 w 362309"/>
                <a:gd name="connsiteY1" fmla="*/ 181305 h 361971"/>
                <a:gd name="connsiteX2" fmla="*/ 181474 w 362309"/>
                <a:gd name="connsiteY2" fmla="*/ 12768 h 361971"/>
                <a:gd name="connsiteX3" fmla="*/ 349530 w 362309"/>
                <a:gd name="connsiteY3" fmla="*/ 181305 h 361971"/>
                <a:gd name="connsiteX4" fmla="*/ 349530 w 362309"/>
                <a:gd name="connsiteY4" fmla="*/ 181305 h 361971"/>
                <a:gd name="connsiteX5" fmla="*/ 181474 w 362309"/>
                <a:gd name="connsiteY5" fmla="*/ 349204 h 361971"/>
                <a:gd name="connsiteX6" fmla="*/ 181474 w 362309"/>
                <a:gd name="connsiteY6" fmla="*/ 0 h 361971"/>
                <a:gd name="connsiteX7" fmla="*/ 0 w 362309"/>
                <a:gd name="connsiteY7" fmla="*/ 180667 h 361971"/>
                <a:gd name="connsiteX8" fmla="*/ 181474 w 362309"/>
                <a:gd name="connsiteY8" fmla="*/ 361972 h 361971"/>
                <a:gd name="connsiteX9" fmla="*/ 362309 w 362309"/>
                <a:gd name="connsiteY9" fmla="*/ 180667 h 361971"/>
                <a:gd name="connsiteX10" fmla="*/ 362309 w 362309"/>
                <a:gd name="connsiteY10" fmla="*/ 180667 h 361971"/>
                <a:gd name="connsiteX11" fmla="*/ 181474 w 362309"/>
                <a:gd name="connsiteY11" fmla="*/ 0 h 361971"/>
                <a:gd name="connsiteX12" fmla="*/ 181474 w 362309"/>
                <a:gd name="connsiteY12" fmla="*/ 0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309" h="361971">
                  <a:moveTo>
                    <a:pt x="181474" y="349204"/>
                  </a:moveTo>
                  <a:cubicBezTo>
                    <a:pt x="88181" y="349204"/>
                    <a:pt x="13419" y="273873"/>
                    <a:pt x="13419" y="181305"/>
                  </a:cubicBezTo>
                  <a:cubicBezTo>
                    <a:pt x="13419" y="88099"/>
                    <a:pt x="88820" y="12768"/>
                    <a:pt x="181474" y="12768"/>
                  </a:cubicBezTo>
                  <a:cubicBezTo>
                    <a:pt x="274128" y="12768"/>
                    <a:pt x="349530" y="88099"/>
                    <a:pt x="349530" y="181305"/>
                  </a:cubicBezTo>
                  <a:lnTo>
                    <a:pt x="349530" y="181305"/>
                  </a:lnTo>
                  <a:cubicBezTo>
                    <a:pt x="349530" y="273873"/>
                    <a:pt x="274128" y="349204"/>
                    <a:pt x="181474" y="349204"/>
                  </a:cubicBezTo>
                  <a:moveTo>
                    <a:pt x="181474" y="0"/>
                  </a:moveTo>
                  <a:cubicBezTo>
                    <a:pt x="81152" y="0"/>
                    <a:pt x="0" y="81077"/>
                    <a:pt x="0" y="180667"/>
                  </a:cubicBezTo>
                  <a:cubicBezTo>
                    <a:pt x="0" y="280895"/>
                    <a:pt x="81152" y="361972"/>
                    <a:pt x="181474" y="361972"/>
                  </a:cubicBezTo>
                  <a:cubicBezTo>
                    <a:pt x="281796" y="361972"/>
                    <a:pt x="362309" y="280895"/>
                    <a:pt x="362309" y="180667"/>
                  </a:cubicBezTo>
                  <a:lnTo>
                    <a:pt x="362309" y="180667"/>
                  </a:lnTo>
                  <a:cubicBezTo>
                    <a:pt x="362309" y="81077"/>
                    <a:pt x="281796" y="0"/>
                    <a:pt x="181474" y="0"/>
                  </a:cubicBezTo>
                  <a:cubicBezTo>
                    <a:pt x="181474" y="0"/>
                    <a:pt x="181474" y="0"/>
                    <a:pt x="181474" y="0"/>
                  </a:cubicBezTo>
                </a:path>
              </a:pathLst>
            </a:custGeom>
            <a:solidFill>
              <a:schemeClr val="tx1"/>
            </a:solidFill>
            <a:ln w="639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pic>
          <p:nvPicPr>
            <p:cNvPr id="54" name="Graphic 53" descr="Closed book with solid fill">
              <a:extLst>
                <a:ext uri="{FF2B5EF4-FFF2-40B4-BE49-F238E27FC236}">
                  <a16:creationId xmlns:a16="http://schemas.microsoft.com/office/drawing/2014/main" id="{74E0BEBA-0E08-11AA-591C-0C8074EBDD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9160" y="3866069"/>
              <a:ext cx="640080" cy="640080"/>
            </a:xfrm>
            <a:prstGeom prst="rect">
              <a:avLst/>
            </a:prstGeom>
          </p:spPr>
        </p:pic>
      </p:grpSp>
      <p:sp>
        <p:nvSpPr>
          <p:cNvPr id="55" name="Rectangle 54">
            <a:extLst>
              <a:ext uri="{FF2B5EF4-FFF2-40B4-BE49-F238E27FC236}">
                <a16:creationId xmlns:a16="http://schemas.microsoft.com/office/drawing/2014/main" id="{FF6C529A-9065-B3AE-9528-3B96DB371299}"/>
              </a:ext>
            </a:extLst>
          </p:cNvPr>
          <p:cNvSpPr/>
          <p:nvPr/>
        </p:nvSpPr>
        <p:spPr>
          <a:xfrm>
            <a:off x="8038484" y="5645614"/>
            <a:ext cx="3698241" cy="64008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1" indent="0" algn="l" defTabSz="914400" rtl="0" eaLnBrk="1" fontAlgn="auto" latinLnBrk="0" hangingPunct="1">
              <a:lnSpc>
                <a:spcPct val="100000"/>
              </a:lnSpc>
              <a:spcBef>
                <a:spcPts val="600"/>
              </a:spcBef>
              <a:spcAft>
                <a:spcPts val="600"/>
              </a:spcAft>
              <a:buClrTx/>
              <a:buSzPct val="100000"/>
              <a:buFontTx/>
              <a:buNone/>
              <a:tabLst/>
              <a:defRPr/>
            </a:pPr>
            <a:r>
              <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Continue work of the </a:t>
            </a:r>
            <a:r>
              <a:rPr kumimoji="0" lang="en-US" sz="1600" b="1"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Tiered Foster Care (</a:t>
            </a:r>
            <a:r>
              <a:rPr kumimoji="0" lang="en-US" sz="1600" b="1" i="0" u="none" strike="noStrike" kern="1200" cap="none" spc="0" normalizeH="0" baseline="0" noProof="0" err="1">
                <a:ln>
                  <a:noFill/>
                </a:ln>
                <a:solidFill>
                  <a:srgbClr val="000000"/>
                </a:solidFill>
                <a:effectLst/>
                <a:uLnTx/>
                <a:uFillTx/>
                <a:latin typeface="Calibri"/>
                <a:ea typeface="Verdana" panose="020B0604030504040204" pitchFamily="34" charset="0"/>
                <a:cs typeface="Verdana" panose="020B0604030504040204" pitchFamily="34" charset="0"/>
              </a:rPr>
              <a:t>TFC</a:t>
            </a:r>
            <a:r>
              <a:rPr kumimoji="0" lang="en-US" sz="1600" b="1"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 Pilot</a:t>
            </a:r>
            <a:r>
              <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 to determine new rates, policies, and updates to the placement process</a:t>
            </a:r>
          </a:p>
        </p:txBody>
      </p:sp>
      <p:grpSp>
        <p:nvGrpSpPr>
          <p:cNvPr id="56" name="Group 55">
            <a:extLst>
              <a:ext uri="{FF2B5EF4-FFF2-40B4-BE49-F238E27FC236}">
                <a16:creationId xmlns:a16="http://schemas.microsoft.com/office/drawing/2014/main" id="{1511EC95-DFCF-A85C-3E8A-6AD8550AB60E}"/>
              </a:ext>
            </a:extLst>
          </p:cNvPr>
          <p:cNvGrpSpPr/>
          <p:nvPr/>
        </p:nvGrpSpPr>
        <p:grpSpPr>
          <a:xfrm>
            <a:off x="7189087" y="5645614"/>
            <a:ext cx="640080" cy="640080"/>
            <a:chOff x="7037720" y="5599894"/>
            <a:chExt cx="822960" cy="822960"/>
          </a:xfrm>
        </p:grpSpPr>
        <p:sp>
          <p:nvSpPr>
            <p:cNvPr id="57" name="Graphic 4">
              <a:extLst>
                <a:ext uri="{FF2B5EF4-FFF2-40B4-BE49-F238E27FC236}">
                  <a16:creationId xmlns:a16="http://schemas.microsoft.com/office/drawing/2014/main" id="{774111D4-BB26-E4B5-E2ED-E83258275C48}"/>
                </a:ext>
              </a:extLst>
            </p:cNvPr>
            <p:cNvSpPr/>
            <p:nvPr/>
          </p:nvSpPr>
          <p:spPr>
            <a:xfrm>
              <a:off x="7037720" y="5599894"/>
              <a:ext cx="822960" cy="822960"/>
            </a:xfrm>
            <a:custGeom>
              <a:avLst/>
              <a:gdLst>
                <a:gd name="connsiteX0" fmla="*/ 180835 w 362309"/>
                <a:gd name="connsiteY0" fmla="*/ 349204 h 361971"/>
                <a:gd name="connsiteX1" fmla="*/ 12780 w 362309"/>
                <a:gd name="connsiteY1" fmla="*/ 180667 h 361971"/>
                <a:gd name="connsiteX2" fmla="*/ 180835 w 362309"/>
                <a:gd name="connsiteY2" fmla="*/ 12768 h 361971"/>
                <a:gd name="connsiteX3" fmla="*/ 349529 w 362309"/>
                <a:gd name="connsiteY3" fmla="*/ 181305 h 361971"/>
                <a:gd name="connsiteX4" fmla="*/ 349529 w 362309"/>
                <a:gd name="connsiteY4" fmla="*/ 181305 h 361971"/>
                <a:gd name="connsiteX5" fmla="*/ 180835 w 362309"/>
                <a:gd name="connsiteY5" fmla="*/ 349204 h 361971"/>
                <a:gd name="connsiteX6" fmla="*/ 180835 w 362309"/>
                <a:gd name="connsiteY6" fmla="*/ 0 h 361971"/>
                <a:gd name="connsiteX7" fmla="*/ 0 w 362309"/>
                <a:gd name="connsiteY7" fmla="*/ 180667 h 361971"/>
                <a:gd name="connsiteX8" fmla="*/ 180835 w 362309"/>
                <a:gd name="connsiteY8" fmla="*/ 361971 h 361971"/>
                <a:gd name="connsiteX9" fmla="*/ 362309 w 362309"/>
                <a:gd name="connsiteY9" fmla="*/ 180667 h 361971"/>
                <a:gd name="connsiteX10" fmla="*/ 362309 w 362309"/>
                <a:gd name="connsiteY10" fmla="*/ 180667 h 361971"/>
                <a:gd name="connsiteX11" fmla="*/ 180835 w 362309"/>
                <a:gd name="connsiteY11" fmla="*/ 0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09" h="361971">
                  <a:moveTo>
                    <a:pt x="180835" y="349204"/>
                  </a:moveTo>
                  <a:cubicBezTo>
                    <a:pt x="87542" y="349204"/>
                    <a:pt x="12780" y="273873"/>
                    <a:pt x="12780" y="180667"/>
                  </a:cubicBezTo>
                  <a:cubicBezTo>
                    <a:pt x="12780" y="87460"/>
                    <a:pt x="88181" y="12768"/>
                    <a:pt x="180835" y="12768"/>
                  </a:cubicBezTo>
                  <a:cubicBezTo>
                    <a:pt x="274128" y="12768"/>
                    <a:pt x="349529" y="88099"/>
                    <a:pt x="349529" y="181305"/>
                  </a:cubicBezTo>
                  <a:lnTo>
                    <a:pt x="349529" y="181305"/>
                  </a:lnTo>
                  <a:cubicBezTo>
                    <a:pt x="348891" y="273873"/>
                    <a:pt x="273489" y="349204"/>
                    <a:pt x="180835" y="349204"/>
                  </a:cubicBezTo>
                  <a:moveTo>
                    <a:pt x="180835" y="0"/>
                  </a:moveTo>
                  <a:cubicBezTo>
                    <a:pt x="80513" y="0"/>
                    <a:pt x="0" y="81076"/>
                    <a:pt x="0" y="180667"/>
                  </a:cubicBezTo>
                  <a:cubicBezTo>
                    <a:pt x="0" y="280895"/>
                    <a:pt x="81152" y="361971"/>
                    <a:pt x="180835" y="361971"/>
                  </a:cubicBezTo>
                  <a:cubicBezTo>
                    <a:pt x="280518" y="361971"/>
                    <a:pt x="362309" y="280895"/>
                    <a:pt x="362309" y="180667"/>
                  </a:cubicBezTo>
                  <a:lnTo>
                    <a:pt x="362309" y="180667"/>
                  </a:lnTo>
                  <a:cubicBezTo>
                    <a:pt x="361670" y="81076"/>
                    <a:pt x="280518" y="0"/>
                    <a:pt x="180835" y="0"/>
                  </a:cubicBezTo>
                </a:path>
              </a:pathLst>
            </a:custGeom>
            <a:solidFill>
              <a:schemeClr val="tx1"/>
            </a:solidFill>
            <a:ln w="639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pic>
          <p:nvPicPr>
            <p:cNvPr id="58" name="Graphic 57" descr="Circular flowchart with solid fill">
              <a:extLst>
                <a:ext uri="{FF2B5EF4-FFF2-40B4-BE49-F238E27FC236}">
                  <a16:creationId xmlns:a16="http://schemas.microsoft.com/office/drawing/2014/main" id="{F1E0BCEB-DA44-F5B5-0DA5-97FC77CE2D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29160" y="5691334"/>
              <a:ext cx="640080" cy="640080"/>
            </a:xfrm>
            <a:prstGeom prst="rect">
              <a:avLst/>
            </a:prstGeom>
          </p:spPr>
        </p:pic>
      </p:grpSp>
      <p:cxnSp>
        <p:nvCxnSpPr>
          <p:cNvPr id="59" name="Straight Connector 58">
            <a:extLst>
              <a:ext uri="{FF2B5EF4-FFF2-40B4-BE49-F238E27FC236}">
                <a16:creationId xmlns:a16="http://schemas.microsoft.com/office/drawing/2014/main" id="{45A4FBC2-B241-A6A0-637C-03F081EA78B1}"/>
              </a:ext>
            </a:extLst>
          </p:cNvPr>
          <p:cNvCxnSpPr>
            <a:cxnSpLocks/>
          </p:cNvCxnSpPr>
          <p:nvPr/>
        </p:nvCxnSpPr>
        <p:spPr>
          <a:xfrm>
            <a:off x="8038484" y="3030131"/>
            <a:ext cx="74474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92F292A-20F5-C701-74C4-9DED104ECBB6}"/>
              </a:ext>
            </a:extLst>
          </p:cNvPr>
          <p:cNvCxnSpPr>
            <a:cxnSpLocks/>
          </p:cNvCxnSpPr>
          <p:nvPr/>
        </p:nvCxnSpPr>
        <p:spPr>
          <a:xfrm>
            <a:off x="8038484" y="4606247"/>
            <a:ext cx="74474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845912B-8F6D-852F-9FC7-B29B5FAC0BD0}"/>
              </a:ext>
            </a:extLst>
          </p:cNvPr>
          <p:cNvCxnSpPr>
            <a:cxnSpLocks/>
          </p:cNvCxnSpPr>
          <p:nvPr/>
        </p:nvCxnSpPr>
        <p:spPr>
          <a:xfrm>
            <a:off x="8038484" y="6477000"/>
            <a:ext cx="74474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92957C6-8AC0-65E9-9511-61DBEA96F58C}"/>
              </a:ext>
            </a:extLst>
          </p:cNvPr>
          <p:cNvGrpSpPr/>
          <p:nvPr/>
        </p:nvGrpSpPr>
        <p:grpSpPr>
          <a:xfrm>
            <a:off x="7189087" y="2033498"/>
            <a:ext cx="640080" cy="640080"/>
            <a:chOff x="7037720" y="1987778"/>
            <a:chExt cx="822960" cy="822961"/>
          </a:xfrm>
        </p:grpSpPr>
        <p:sp>
          <p:nvSpPr>
            <p:cNvPr id="63" name="Graphic 4">
              <a:extLst>
                <a:ext uri="{FF2B5EF4-FFF2-40B4-BE49-F238E27FC236}">
                  <a16:creationId xmlns:a16="http://schemas.microsoft.com/office/drawing/2014/main" id="{2DF7722D-5D6D-BA4E-F737-04C1B9826155}"/>
                </a:ext>
              </a:extLst>
            </p:cNvPr>
            <p:cNvSpPr/>
            <p:nvPr/>
          </p:nvSpPr>
          <p:spPr>
            <a:xfrm>
              <a:off x="7037720" y="1987778"/>
              <a:ext cx="822960" cy="822961"/>
            </a:xfrm>
            <a:custGeom>
              <a:avLst/>
              <a:gdLst>
                <a:gd name="connsiteX0" fmla="*/ 180836 w 361674"/>
                <a:gd name="connsiteY0" fmla="*/ 12130 h 361333"/>
                <a:gd name="connsiteX1" fmla="*/ 12780 w 361674"/>
                <a:gd name="connsiteY1" fmla="*/ 180028 h 361333"/>
                <a:gd name="connsiteX2" fmla="*/ 180836 w 361674"/>
                <a:gd name="connsiteY2" fmla="*/ 347927 h 361333"/>
                <a:gd name="connsiteX3" fmla="*/ 348891 w 361674"/>
                <a:gd name="connsiteY3" fmla="*/ 180028 h 361333"/>
                <a:gd name="connsiteX4" fmla="*/ 180836 w 361674"/>
                <a:gd name="connsiteY4" fmla="*/ 12130 h 361333"/>
                <a:gd name="connsiteX5" fmla="*/ 180836 w 361674"/>
                <a:gd name="connsiteY5" fmla="*/ 361333 h 361333"/>
                <a:gd name="connsiteX6" fmla="*/ 0 w 361674"/>
                <a:gd name="connsiteY6" fmla="*/ 180667 h 361333"/>
                <a:gd name="connsiteX7" fmla="*/ 180836 w 361674"/>
                <a:gd name="connsiteY7" fmla="*/ 0 h 361333"/>
                <a:gd name="connsiteX8" fmla="*/ 361671 w 361674"/>
                <a:gd name="connsiteY8" fmla="*/ 180667 h 361333"/>
                <a:gd name="connsiteX9" fmla="*/ 180836 w 361674"/>
                <a:gd name="connsiteY9" fmla="*/ 361333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6" y="12130"/>
                  </a:moveTo>
                  <a:cubicBezTo>
                    <a:pt x="88181" y="12130"/>
                    <a:pt x="12780" y="87461"/>
                    <a:pt x="12780" y="180028"/>
                  </a:cubicBezTo>
                  <a:cubicBezTo>
                    <a:pt x="12780" y="272596"/>
                    <a:pt x="88181" y="347927"/>
                    <a:pt x="180836" y="347927"/>
                  </a:cubicBezTo>
                  <a:cubicBezTo>
                    <a:pt x="273490" y="347927"/>
                    <a:pt x="348891" y="272596"/>
                    <a:pt x="348891" y="180028"/>
                  </a:cubicBezTo>
                  <a:cubicBezTo>
                    <a:pt x="349530" y="87461"/>
                    <a:pt x="274128" y="12130"/>
                    <a:pt x="180836" y="12130"/>
                  </a:cubicBezTo>
                  <a:moveTo>
                    <a:pt x="180836" y="361333"/>
                  </a:moveTo>
                  <a:cubicBezTo>
                    <a:pt x="81152" y="361333"/>
                    <a:pt x="0" y="280257"/>
                    <a:pt x="0" y="180667"/>
                  </a:cubicBezTo>
                  <a:cubicBezTo>
                    <a:pt x="0" y="81077"/>
                    <a:pt x="81152" y="0"/>
                    <a:pt x="180836" y="0"/>
                  </a:cubicBezTo>
                  <a:cubicBezTo>
                    <a:pt x="280518" y="0"/>
                    <a:pt x="361671" y="81077"/>
                    <a:pt x="361671" y="180667"/>
                  </a:cubicBezTo>
                  <a:cubicBezTo>
                    <a:pt x="362310" y="280257"/>
                    <a:pt x="281157" y="361333"/>
                    <a:pt x="180836" y="361333"/>
                  </a:cubicBezTo>
                </a:path>
              </a:pathLst>
            </a:custGeom>
            <a:solidFill>
              <a:schemeClr val="tx1"/>
            </a:solidFill>
            <a:ln w="639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pic>
          <p:nvPicPr>
            <p:cNvPr id="64" name="Graphic 63" descr="Acquisition with solid fill">
              <a:extLst>
                <a:ext uri="{FF2B5EF4-FFF2-40B4-BE49-F238E27FC236}">
                  <a16:creationId xmlns:a16="http://schemas.microsoft.com/office/drawing/2014/main" id="{9F55C552-83E7-1D52-784D-FFB32392A8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29160" y="2079218"/>
              <a:ext cx="640080" cy="640080"/>
            </a:xfrm>
            <a:prstGeom prst="rect">
              <a:avLst/>
            </a:prstGeom>
          </p:spPr>
        </p:pic>
      </p:grpSp>
      <p:grpSp>
        <p:nvGrpSpPr>
          <p:cNvPr id="96" name="Group 95">
            <a:extLst>
              <a:ext uri="{FF2B5EF4-FFF2-40B4-BE49-F238E27FC236}">
                <a16:creationId xmlns:a16="http://schemas.microsoft.com/office/drawing/2014/main" id="{92D0B848-3DAD-4410-BEB3-37E73B233F85}"/>
              </a:ext>
            </a:extLst>
          </p:cNvPr>
          <p:cNvGrpSpPr/>
          <p:nvPr/>
        </p:nvGrpSpPr>
        <p:grpSpPr>
          <a:xfrm>
            <a:off x="312362" y="2914286"/>
            <a:ext cx="5895355" cy="930376"/>
            <a:chOff x="332511" y="3083107"/>
            <a:chExt cx="5895355" cy="930376"/>
          </a:xfrm>
        </p:grpSpPr>
        <p:sp>
          <p:nvSpPr>
            <p:cNvPr id="5" name="Rectangle 4">
              <a:extLst>
                <a:ext uri="{FF2B5EF4-FFF2-40B4-BE49-F238E27FC236}">
                  <a16:creationId xmlns:a16="http://schemas.microsoft.com/office/drawing/2014/main" id="{DC640E70-97EA-432E-8A2A-DF93D3870B1B}"/>
                </a:ext>
              </a:extLst>
            </p:cNvPr>
            <p:cNvSpPr/>
            <p:nvPr/>
          </p:nvSpPr>
          <p:spPr>
            <a:xfrm>
              <a:off x="332511" y="3083107"/>
              <a:ext cx="5895355" cy="64008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0017"/>
                  </a:solidFill>
                  <a:effectLst/>
                  <a:uLnTx/>
                  <a:uFillTx/>
                  <a:latin typeface="Calibri"/>
                  <a:ea typeface="+mn-ea"/>
                  <a:cs typeface="+mn-cs"/>
                </a:rPr>
                <a:t>Developed the Adoption and Resource Home Assessor Program </a:t>
              </a:r>
              <a:r>
                <a:rPr kumimoji="0" lang="en-US" sz="1600" b="0" i="0" u="none" strike="noStrike" kern="1200" cap="none" spc="0" normalizeH="0" baseline="0" noProof="0">
                  <a:ln>
                    <a:noFill/>
                  </a:ln>
                  <a:solidFill>
                    <a:prstClr val="black"/>
                  </a:solidFill>
                  <a:effectLst/>
                  <a:uLnTx/>
                  <a:uFillTx/>
                  <a:latin typeface="Calibri"/>
                  <a:ea typeface="+mn-ea"/>
                  <a:cs typeface="+mn-cs"/>
                </a:rPr>
                <a:t>to streamline the kinship assessment and home study process</a:t>
              </a:r>
            </a:p>
          </p:txBody>
        </p:sp>
        <p:grpSp>
          <p:nvGrpSpPr>
            <p:cNvPr id="91" name="Group 90">
              <a:extLst>
                <a:ext uri="{FF2B5EF4-FFF2-40B4-BE49-F238E27FC236}">
                  <a16:creationId xmlns:a16="http://schemas.microsoft.com/office/drawing/2014/main" id="{543F270C-4376-410D-B1B2-B6EE563E57E3}"/>
                </a:ext>
              </a:extLst>
            </p:cNvPr>
            <p:cNvGrpSpPr/>
            <p:nvPr/>
          </p:nvGrpSpPr>
          <p:grpSpPr>
            <a:xfrm>
              <a:off x="774296" y="3647723"/>
              <a:ext cx="2147304" cy="365760"/>
              <a:chOff x="774296" y="3647723"/>
              <a:chExt cx="2147304" cy="365760"/>
            </a:xfrm>
          </p:grpSpPr>
          <p:sp>
            <p:nvSpPr>
              <p:cNvPr id="65" name="TextBox 64">
                <a:extLst>
                  <a:ext uri="{FF2B5EF4-FFF2-40B4-BE49-F238E27FC236}">
                    <a16:creationId xmlns:a16="http://schemas.microsoft.com/office/drawing/2014/main" id="{532A0CF7-4D21-4A54-4F48-39CFEA25D94C}"/>
                  </a:ext>
                </a:extLst>
              </p:cNvPr>
              <p:cNvSpPr txBox="1"/>
              <p:nvPr/>
            </p:nvSpPr>
            <p:spPr>
              <a:xfrm>
                <a:off x="774296" y="3647723"/>
                <a:ext cx="874753" cy="365760"/>
              </a:xfrm>
              <a:prstGeom prst="rect">
                <a:avLst/>
              </a:prstGeom>
              <a:noFill/>
            </p:spPr>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500+</a:t>
                </a:r>
              </a:p>
            </p:txBody>
          </p:sp>
          <p:sp>
            <p:nvSpPr>
              <p:cNvPr id="66" name="TextBox 65">
                <a:extLst>
                  <a:ext uri="{FF2B5EF4-FFF2-40B4-BE49-F238E27FC236}">
                    <a16:creationId xmlns:a16="http://schemas.microsoft.com/office/drawing/2014/main" id="{48A69E7C-0BA3-FD94-3B92-A8E689B22339}"/>
                  </a:ext>
                </a:extLst>
              </p:cNvPr>
              <p:cNvSpPr txBox="1"/>
              <p:nvPr/>
            </p:nvSpPr>
            <p:spPr>
              <a:xfrm>
                <a:off x="1550000" y="3647723"/>
                <a:ext cx="1371600" cy="365760"/>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requests submitted to date</a:t>
                </a:r>
              </a:p>
            </p:txBody>
          </p:sp>
        </p:grpSp>
        <p:grpSp>
          <p:nvGrpSpPr>
            <p:cNvPr id="72" name="Group 71">
              <a:extLst>
                <a:ext uri="{FF2B5EF4-FFF2-40B4-BE49-F238E27FC236}">
                  <a16:creationId xmlns:a16="http://schemas.microsoft.com/office/drawing/2014/main" id="{F486CA6E-4865-4635-BD5D-688CE25065C1}"/>
                </a:ext>
              </a:extLst>
            </p:cNvPr>
            <p:cNvGrpSpPr/>
            <p:nvPr/>
          </p:nvGrpSpPr>
          <p:grpSpPr>
            <a:xfrm>
              <a:off x="3174716" y="3647723"/>
              <a:ext cx="2269863" cy="365760"/>
              <a:chOff x="3174716" y="3680872"/>
              <a:chExt cx="2269863" cy="365760"/>
            </a:xfrm>
          </p:grpSpPr>
          <p:sp>
            <p:nvSpPr>
              <p:cNvPr id="67" name="TextBox 66">
                <a:extLst>
                  <a:ext uri="{FF2B5EF4-FFF2-40B4-BE49-F238E27FC236}">
                    <a16:creationId xmlns:a16="http://schemas.microsoft.com/office/drawing/2014/main" id="{C9369421-93CF-D36B-1CDB-EB9C019AE6EF}"/>
                  </a:ext>
                </a:extLst>
              </p:cNvPr>
              <p:cNvSpPr txBox="1"/>
              <p:nvPr/>
            </p:nvSpPr>
            <p:spPr>
              <a:xfrm>
                <a:off x="3174716" y="3709864"/>
                <a:ext cx="984953" cy="307777"/>
              </a:xfrm>
              <a:prstGeom prst="rect">
                <a:avLst/>
              </a:prstGeom>
              <a:noFill/>
            </p:spPr>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~50%</a:t>
                </a:r>
              </a:p>
            </p:txBody>
          </p:sp>
          <p:sp>
            <p:nvSpPr>
              <p:cNvPr id="68" name="TextBox 67">
                <a:extLst>
                  <a:ext uri="{FF2B5EF4-FFF2-40B4-BE49-F238E27FC236}">
                    <a16:creationId xmlns:a16="http://schemas.microsoft.com/office/drawing/2014/main" id="{F14932AF-3127-1FB4-E61D-A98B8B1070F7}"/>
                  </a:ext>
                </a:extLst>
              </p:cNvPr>
              <p:cNvSpPr txBox="1"/>
              <p:nvPr/>
            </p:nvSpPr>
            <p:spPr>
              <a:xfrm>
                <a:off x="4072979" y="3680872"/>
                <a:ext cx="1371600" cy="365760"/>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reduction in processing time</a:t>
                </a:r>
              </a:p>
            </p:txBody>
          </p:sp>
        </p:grpSp>
      </p:grpSp>
      <p:grpSp>
        <p:nvGrpSpPr>
          <p:cNvPr id="95" name="Group 94">
            <a:extLst>
              <a:ext uri="{FF2B5EF4-FFF2-40B4-BE49-F238E27FC236}">
                <a16:creationId xmlns:a16="http://schemas.microsoft.com/office/drawing/2014/main" id="{7E7C9DB2-C356-43B8-BB1A-FECC10120993}"/>
              </a:ext>
            </a:extLst>
          </p:cNvPr>
          <p:cNvGrpSpPr/>
          <p:nvPr/>
        </p:nvGrpSpPr>
        <p:grpSpPr>
          <a:xfrm>
            <a:off x="312362" y="4484274"/>
            <a:ext cx="5793712" cy="920796"/>
            <a:chOff x="335513" y="4834240"/>
            <a:chExt cx="5793712" cy="920796"/>
          </a:xfrm>
        </p:grpSpPr>
        <p:sp>
          <p:nvSpPr>
            <p:cNvPr id="9" name="Rectangle 8">
              <a:extLst>
                <a:ext uri="{FF2B5EF4-FFF2-40B4-BE49-F238E27FC236}">
                  <a16:creationId xmlns:a16="http://schemas.microsoft.com/office/drawing/2014/main" id="{8775674D-D3DD-4380-9DF9-C558564BD5C2}"/>
                </a:ext>
              </a:extLst>
            </p:cNvPr>
            <p:cNvSpPr/>
            <p:nvPr/>
          </p:nvSpPr>
          <p:spPr>
            <a:xfrm>
              <a:off x="335513" y="4834240"/>
              <a:ext cx="5793712" cy="64008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0017"/>
                  </a:solidFill>
                  <a:effectLst/>
                  <a:uLnTx/>
                  <a:uFillTx/>
                  <a:latin typeface="Calibri"/>
                  <a:ea typeface="+mn-ea"/>
                  <a:cs typeface="+mn-cs"/>
                </a:rPr>
                <a:t>Set up regional children services hubs </a:t>
              </a:r>
              <a:r>
                <a:rPr kumimoji="0" lang="en-US" sz="1600" b="0" i="0" u="none" strike="noStrike" kern="1200" cap="none" spc="0" normalizeH="0" baseline="0" noProof="0">
                  <a:ln>
                    <a:noFill/>
                  </a:ln>
                  <a:solidFill>
                    <a:prstClr val="black"/>
                  </a:solidFill>
                  <a:effectLst/>
                  <a:uLnTx/>
                  <a:uFillTx/>
                  <a:latin typeface="Calibri"/>
                  <a:ea typeface="+mn-ea"/>
                  <a:cs typeface="+mn-cs"/>
                </a:rPr>
                <a:t>and partnered with </a:t>
              </a:r>
              <a:r>
                <a:rPr kumimoji="0" lang="en-US" sz="1600" b="0" i="0" u="none" strike="noStrike" kern="1200" cap="none" spc="0" normalizeH="0" baseline="0" noProof="0" err="1">
                  <a:ln>
                    <a:noFill/>
                  </a:ln>
                  <a:solidFill>
                    <a:prstClr val="black"/>
                  </a:solidFill>
                  <a:effectLst/>
                  <a:uLnTx/>
                  <a:uFillTx/>
                  <a:latin typeface="Calibri"/>
                  <a:ea typeface="+mn-ea"/>
                  <a:cs typeface="+mn-cs"/>
                </a:rPr>
                <a:t>OhioRISE</a:t>
              </a:r>
              <a:r>
                <a:rPr kumimoji="0" lang="en-US" sz="1600" b="0" i="0" u="none" strike="noStrike" kern="1200" cap="none" spc="0" normalizeH="0" baseline="0" noProof="0">
                  <a:ln>
                    <a:noFill/>
                  </a:ln>
                  <a:solidFill>
                    <a:prstClr val="black"/>
                  </a:solidFill>
                  <a:effectLst/>
                  <a:uLnTx/>
                  <a:uFillTx/>
                  <a:latin typeface="Calibri"/>
                  <a:ea typeface="+mn-ea"/>
                  <a:cs typeface="+mn-cs"/>
                </a:rPr>
                <a:t> to strengthen community partnerships and capacity to serve children</a:t>
              </a:r>
            </a:p>
          </p:txBody>
        </p:sp>
        <p:grpSp>
          <p:nvGrpSpPr>
            <p:cNvPr id="92" name="Group 91">
              <a:extLst>
                <a:ext uri="{FF2B5EF4-FFF2-40B4-BE49-F238E27FC236}">
                  <a16:creationId xmlns:a16="http://schemas.microsoft.com/office/drawing/2014/main" id="{B80CA02C-37B9-4D36-8D2E-C80C15266677}"/>
                </a:ext>
              </a:extLst>
            </p:cNvPr>
            <p:cNvGrpSpPr/>
            <p:nvPr/>
          </p:nvGrpSpPr>
          <p:grpSpPr>
            <a:xfrm>
              <a:off x="774296" y="5389276"/>
              <a:ext cx="2849874" cy="365760"/>
              <a:chOff x="774296" y="5389276"/>
              <a:chExt cx="2849874" cy="365760"/>
            </a:xfrm>
          </p:grpSpPr>
          <p:sp>
            <p:nvSpPr>
              <p:cNvPr id="69" name="TextBox 68">
                <a:extLst>
                  <a:ext uri="{FF2B5EF4-FFF2-40B4-BE49-F238E27FC236}">
                    <a16:creationId xmlns:a16="http://schemas.microsoft.com/office/drawing/2014/main" id="{3116A2AA-B54F-D950-CB49-616A40517B12}"/>
                  </a:ext>
                </a:extLst>
              </p:cNvPr>
              <p:cNvSpPr txBox="1"/>
              <p:nvPr/>
            </p:nvSpPr>
            <p:spPr>
              <a:xfrm>
                <a:off x="774296" y="5389276"/>
                <a:ext cx="874753" cy="365760"/>
              </a:xfrm>
              <a:prstGeom prst="rect">
                <a:avLst/>
              </a:prstGeom>
              <a:noFill/>
            </p:spPr>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250</a:t>
                </a:r>
              </a:p>
            </p:txBody>
          </p:sp>
          <p:sp>
            <p:nvSpPr>
              <p:cNvPr id="70" name="TextBox 69">
                <a:extLst>
                  <a:ext uri="{FF2B5EF4-FFF2-40B4-BE49-F238E27FC236}">
                    <a16:creationId xmlns:a16="http://schemas.microsoft.com/office/drawing/2014/main" id="{0701385C-9412-47CB-0FA2-08396BF299C1}"/>
                  </a:ext>
                </a:extLst>
              </p:cNvPr>
              <p:cNvSpPr txBox="1"/>
              <p:nvPr/>
            </p:nvSpPr>
            <p:spPr>
              <a:xfrm>
                <a:off x="1550000" y="5389276"/>
                <a:ext cx="2074170" cy="365760"/>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events held to date</a:t>
                </a:r>
              </a:p>
            </p:txBody>
          </p:sp>
        </p:grpSp>
      </p:grpSp>
      <p:sp>
        <p:nvSpPr>
          <p:cNvPr id="71" name="Rectangle 70">
            <a:extLst>
              <a:ext uri="{FF2B5EF4-FFF2-40B4-BE49-F238E27FC236}">
                <a16:creationId xmlns:a16="http://schemas.microsoft.com/office/drawing/2014/main" id="{F2FA70F0-87DA-6815-82EF-6D6BFD0EF5ED}"/>
              </a:ext>
            </a:extLst>
          </p:cNvPr>
          <p:cNvSpPr/>
          <p:nvPr/>
        </p:nvSpPr>
        <p:spPr>
          <a:xfrm>
            <a:off x="312362" y="5545890"/>
            <a:ext cx="5763489" cy="35797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0017"/>
                </a:solidFill>
                <a:effectLst/>
                <a:uLnTx/>
                <a:uFillTx/>
                <a:latin typeface="Calibri"/>
                <a:ea typeface="+mn-ea"/>
                <a:cs typeface="+mn-cs"/>
              </a:rPr>
              <a:t>Created a Bill of Rights </a:t>
            </a:r>
            <a:r>
              <a:rPr kumimoji="0" lang="en-US" sz="1600" b="0" i="0" u="none" strike="noStrike" kern="1200" cap="none" spc="0" normalizeH="0" baseline="0" noProof="0">
                <a:ln>
                  <a:noFill/>
                </a:ln>
                <a:solidFill>
                  <a:prstClr val="black"/>
                </a:solidFill>
                <a:effectLst/>
                <a:uLnTx/>
                <a:uFillTx/>
                <a:latin typeface="Calibri"/>
                <a:ea typeface="+mn-ea"/>
                <a:cs typeface="+mn-cs"/>
              </a:rPr>
              <a:t>for both Foster Youth and Resource Families</a:t>
            </a:r>
          </a:p>
        </p:txBody>
      </p:sp>
      <p:cxnSp>
        <p:nvCxnSpPr>
          <p:cNvPr id="75" name="Straight Connector 74">
            <a:extLst>
              <a:ext uri="{FF2B5EF4-FFF2-40B4-BE49-F238E27FC236}">
                <a16:creationId xmlns:a16="http://schemas.microsoft.com/office/drawing/2014/main" id="{6CEDC752-1156-4059-C95E-C125862DC119}"/>
              </a:ext>
            </a:extLst>
          </p:cNvPr>
          <p:cNvCxnSpPr>
            <a:cxnSpLocks/>
          </p:cNvCxnSpPr>
          <p:nvPr/>
        </p:nvCxnSpPr>
        <p:spPr>
          <a:xfrm>
            <a:off x="312362" y="5974272"/>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4BA0F42-25BB-A307-1F56-06AED1F679FE}"/>
              </a:ext>
            </a:extLst>
          </p:cNvPr>
          <p:cNvCxnSpPr>
            <a:cxnSpLocks/>
          </p:cNvCxnSpPr>
          <p:nvPr/>
        </p:nvCxnSpPr>
        <p:spPr>
          <a:xfrm>
            <a:off x="312362" y="6762431"/>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CEEA0F4B-6FA4-4C37-AD05-852927C2675D}"/>
              </a:ext>
            </a:extLst>
          </p:cNvPr>
          <p:cNvGrpSpPr/>
          <p:nvPr/>
        </p:nvGrpSpPr>
        <p:grpSpPr>
          <a:xfrm>
            <a:off x="312362" y="6044682"/>
            <a:ext cx="6042139" cy="647333"/>
            <a:chOff x="323937" y="6183131"/>
            <a:chExt cx="6042139" cy="647333"/>
          </a:xfrm>
        </p:grpSpPr>
        <p:sp>
          <p:nvSpPr>
            <p:cNvPr id="74" name="Rectangle 73">
              <a:extLst>
                <a:ext uri="{FF2B5EF4-FFF2-40B4-BE49-F238E27FC236}">
                  <a16:creationId xmlns:a16="http://schemas.microsoft.com/office/drawing/2014/main" id="{420D436D-1691-C2C3-F1B0-C867C139C874}"/>
                </a:ext>
              </a:extLst>
            </p:cNvPr>
            <p:cNvSpPr/>
            <p:nvPr/>
          </p:nvSpPr>
          <p:spPr>
            <a:xfrm>
              <a:off x="323937" y="6183131"/>
              <a:ext cx="6042139" cy="30067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0017"/>
                  </a:solidFill>
                  <a:effectLst/>
                  <a:uLnTx/>
                  <a:uFillTx/>
                  <a:latin typeface="Calibri"/>
                  <a:ea typeface="+mn-ea"/>
                  <a:cs typeface="+mn-cs"/>
                </a:rPr>
                <a:t>New flexibility for foster parent training </a:t>
              </a:r>
              <a:r>
                <a:rPr kumimoji="0" lang="en-US" sz="1600" b="0" i="0" u="none" strike="noStrike" kern="1200" cap="none" spc="0" normalizeH="0" baseline="0" noProof="0">
                  <a:ln>
                    <a:noFill/>
                  </a:ln>
                  <a:solidFill>
                    <a:prstClr val="black"/>
                  </a:solidFill>
                  <a:effectLst/>
                  <a:uLnTx/>
                  <a:uFillTx/>
                  <a:latin typeface="Calibri"/>
                  <a:ea typeface="+mn-ea"/>
                  <a:cs typeface="+mn-cs"/>
                </a:rPr>
                <a:t>and training hours required</a:t>
              </a:r>
            </a:p>
          </p:txBody>
        </p:sp>
        <p:grpSp>
          <p:nvGrpSpPr>
            <p:cNvPr id="93" name="Group 92">
              <a:extLst>
                <a:ext uri="{FF2B5EF4-FFF2-40B4-BE49-F238E27FC236}">
                  <a16:creationId xmlns:a16="http://schemas.microsoft.com/office/drawing/2014/main" id="{9CA1F5CD-50CE-472B-8E63-C43A1FC19C6A}"/>
                </a:ext>
              </a:extLst>
            </p:cNvPr>
            <p:cNvGrpSpPr/>
            <p:nvPr/>
          </p:nvGrpSpPr>
          <p:grpSpPr>
            <a:xfrm>
              <a:off x="774296" y="6464704"/>
              <a:ext cx="2421624" cy="365760"/>
              <a:chOff x="774296" y="6546896"/>
              <a:chExt cx="2421624" cy="365760"/>
            </a:xfrm>
          </p:grpSpPr>
          <p:sp>
            <p:nvSpPr>
              <p:cNvPr id="77" name="TextBox 76">
                <a:extLst>
                  <a:ext uri="{FF2B5EF4-FFF2-40B4-BE49-F238E27FC236}">
                    <a16:creationId xmlns:a16="http://schemas.microsoft.com/office/drawing/2014/main" id="{3D0F3504-44A9-104B-2EC2-4BBAEC3495D6}"/>
                  </a:ext>
                </a:extLst>
              </p:cNvPr>
              <p:cNvSpPr txBox="1"/>
              <p:nvPr/>
            </p:nvSpPr>
            <p:spPr>
              <a:xfrm>
                <a:off x="774296" y="6575888"/>
                <a:ext cx="840464" cy="307777"/>
              </a:xfrm>
              <a:prstGeom prst="rect">
                <a:avLst/>
              </a:prstGeom>
              <a:noFill/>
            </p:spPr>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30%</a:t>
                </a:r>
              </a:p>
            </p:txBody>
          </p:sp>
          <p:sp>
            <p:nvSpPr>
              <p:cNvPr id="78" name="TextBox 77">
                <a:extLst>
                  <a:ext uri="{FF2B5EF4-FFF2-40B4-BE49-F238E27FC236}">
                    <a16:creationId xmlns:a16="http://schemas.microsoft.com/office/drawing/2014/main" id="{C646E59A-8836-B0A0-933E-E2E7AE3E1470}"/>
                  </a:ext>
                </a:extLst>
              </p:cNvPr>
              <p:cNvSpPr txBox="1"/>
              <p:nvPr/>
            </p:nvSpPr>
            <p:spPr>
              <a:xfrm>
                <a:off x="1550000" y="6546896"/>
                <a:ext cx="1645920" cy="365760"/>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Reduction in required training hours</a:t>
                </a:r>
              </a:p>
            </p:txBody>
          </p:sp>
        </p:grpSp>
      </p:grpSp>
      <p:sp>
        <p:nvSpPr>
          <p:cNvPr id="86" name="Slide Number Placeholder 1">
            <a:extLst>
              <a:ext uri="{FF2B5EF4-FFF2-40B4-BE49-F238E27FC236}">
                <a16:creationId xmlns:a16="http://schemas.microsoft.com/office/drawing/2014/main" id="{7F19398E-1FF2-4152-99D5-6C813D4F77B9}"/>
              </a:ext>
            </a:extLst>
          </p:cNvPr>
          <p:cNvSpPr>
            <a:spLocks noGrp="1"/>
          </p:cNvSpPr>
          <p:nvPr>
            <p:ph type="sldNum" sz="quarter" idx="12"/>
          </p:nvPr>
        </p:nvSpPr>
        <p:spPr>
          <a:xfrm>
            <a:off x="9347200" y="6479065"/>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F7AD5-E45F-4736-83CE-D8C26C993A3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8" name="object 12">
            <a:extLst>
              <a:ext uri="{FF2B5EF4-FFF2-40B4-BE49-F238E27FC236}">
                <a16:creationId xmlns:a16="http://schemas.microsoft.com/office/drawing/2014/main" id="{AF6B32C0-C687-4090-9EBF-46FA92E0A6C7}"/>
              </a:ext>
            </a:extLst>
          </p:cNvPr>
          <p:cNvSpPr/>
          <p:nvPr/>
        </p:nvSpPr>
        <p:spPr>
          <a:xfrm>
            <a:off x="6245458" y="1905581"/>
            <a:ext cx="692325" cy="4846320"/>
          </a:xfrm>
          <a:custGeom>
            <a:avLst/>
            <a:gdLst/>
            <a:ahLst/>
            <a:cxnLst/>
            <a:rect l="l" t="t" r="r" b="b"/>
            <a:pathLst>
              <a:path w="749935" h="3836035">
                <a:moveTo>
                  <a:pt x="240233" y="0"/>
                </a:moveTo>
                <a:lnTo>
                  <a:pt x="0" y="0"/>
                </a:lnTo>
                <a:lnTo>
                  <a:pt x="509574" y="1917954"/>
                </a:lnTo>
                <a:lnTo>
                  <a:pt x="0" y="3835908"/>
                </a:lnTo>
                <a:lnTo>
                  <a:pt x="240233" y="3835908"/>
                </a:lnTo>
                <a:lnTo>
                  <a:pt x="749808" y="1917954"/>
                </a:lnTo>
                <a:lnTo>
                  <a:pt x="240233" y="0"/>
                </a:lnTo>
                <a:close/>
              </a:path>
            </a:pathLst>
          </a:custGeom>
          <a:solidFill>
            <a:schemeClr val="bg1">
              <a:lumMod val="9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spTree>
    <p:extLst>
      <p:ext uri="{BB962C8B-B14F-4D97-AF65-F5344CB8AC3E}">
        <p14:creationId xmlns:p14="http://schemas.microsoft.com/office/powerpoint/2010/main" val="3874578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C75CD-73B2-48B2-AD30-D966FF22465B}"/>
              </a:ext>
            </a:extLst>
          </p:cNvPr>
          <p:cNvSpPr>
            <a:spLocks noGrp="1"/>
          </p:cNvSpPr>
          <p:nvPr>
            <p:ph type="title"/>
          </p:nvPr>
        </p:nvSpPr>
        <p:spPr/>
        <p:txBody>
          <a:bodyPr lIns="91440" tIns="45720" rIns="91440" bIns="45720" anchor="t"/>
          <a:lstStyle/>
          <a:p>
            <a:r>
              <a:rPr lang="en-US"/>
              <a:t>ADOPTION </a:t>
            </a:r>
          </a:p>
        </p:txBody>
      </p:sp>
      <p:sp>
        <p:nvSpPr>
          <p:cNvPr id="5" name="Rectangle 4">
            <a:extLst>
              <a:ext uri="{FF2B5EF4-FFF2-40B4-BE49-F238E27FC236}">
                <a16:creationId xmlns:a16="http://schemas.microsoft.com/office/drawing/2014/main" id="{8E5971F4-2BA7-4C21-A125-B7553272B5BB}"/>
              </a:ext>
            </a:extLst>
          </p:cNvPr>
          <p:cNvSpPr/>
          <p:nvPr/>
        </p:nvSpPr>
        <p:spPr>
          <a:xfrm>
            <a:off x="8038484" y="3820349"/>
            <a:ext cx="3698241" cy="76993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1" indent="0" algn="l" defTabSz="914400" rtl="0" eaLnBrk="1" fontAlgn="auto" latinLnBrk="0" hangingPunct="1">
              <a:lnSpc>
                <a:spcPct val="100000"/>
              </a:lnSpc>
              <a:spcBef>
                <a:spcPts val="600"/>
              </a:spcBef>
              <a:spcAft>
                <a:spcPts val="600"/>
              </a:spcAft>
              <a:buClrTx/>
              <a:buSzPct val="100000"/>
              <a:buFontTx/>
              <a:buNone/>
              <a:tabLst/>
              <a:defRPr/>
            </a:pPr>
            <a:r>
              <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Continue strengthening and standardizing the </a:t>
            </a:r>
            <a:r>
              <a:rPr kumimoji="0" lang="en-US" sz="1600" b="1"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Adoption Subsidy negotiation </a:t>
            </a:r>
            <a:r>
              <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process across the State</a:t>
            </a:r>
          </a:p>
        </p:txBody>
      </p:sp>
      <p:sp>
        <p:nvSpPr>
          <p:cNvPr id="9" name="Rectangle 8">
            <a:extLst>
              <a:ext uri="{FF2B5EF4-FFF2-40B4-BE49-F238E27FC236}">
                <a16:creationId xmlns:a16="http://schemas.microsoft.com/office/drawing/2014/main" id="{A421FF15-B83B-4936-9409-1F18F81AD4B5}"/>
              </a:ext>
            </a:extLst>
          </p:cNvPr>
          <p:cNvSpPr/>
          <p:nvPr/>
        </p:nvSpPr>
        <p:spPr>
          <a:xfrm>
            <a:off x="8038484" y="5645614"/>
            <a:ext cx="3698241" cy="64008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1" indent="0" algn="l" defTabSz="914400" rtl="0" eaLnBrk="1" fontAlgn="auto" latinLnBrk="0" hangingPunct="1">
              <a:lnSpc>
                <a:spcPct val="100000"/>
              </a:lnSpc>
              <a:spcBef>
                <a:spcPts val="600"/>
              </a:spcBef>
              <a:spcAft>
                <a:spcPts val="600"/>
              </a:spcAft>
              <a:buClrTx/>
              <a:buSzPct val="100000"/>
              <a:buFontTx/>
              <a:buNone/>
              <a:tabLst/>
              <a:defRPr/>
            </a:pPr>
            <a:r>
              <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Establish a path for </a:t>
            </a:r>
            <a:r>
              <a:rPr kumimoji="0" lang="en-US" sz="1600" b="1"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Foster Parents as Kin </a:t>
            </a:r>
            <a:r>
              <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and strengthen equality in standing between Foster and Kin</a:t>
            </a:r>
          </a:p>
        </p:txBody>
      </p:sp>
      <p:cxnSp>
        <p:nvCxnSpPr>
          <p:cNvPr id="13" name="Straight Connector 12">
            <a:extLst>
              <a:ext uri="{FF2B5EF4-FFF2-40B4-BE49-F238E27FC236}">
                <a16:creationId xmlns:a16="http://schemas.microsoft.com/office/drawing/2014/main" id="{59BD0AE2-42A8-4DFC-9B5F-7AB9B0C131C8}"/>
              </a:ext>
            </a:extLst>
          </p:cNvPr>
          <p:cNvCxnSpPr>
            <a:cxnSpLocks/>
          </p:cNvCxnSpPr>
          <p:nvPr/>
        </p:nvCxnSpPr>
        <p:spPr>
          <a:xfrm>
            <a:off x="8038484" y="2923069"/>
            <a:ext cx="74474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C2BB00-EC66-4230-BECA-850195B9E37E}"/>
              </a:ext>
            </a:extLst>
          </p:cNvPr>
          <p:cNvCxnSpPr>
            <a:cxnSpLocks/>
          </p:cNvCxnSpPr>
          <p:nvPr/>
        </p:nvCxnSpPr>
        <p:spPr>
          <a:xfrm>
            <a:off x="8038484" y="4756722"/>
            <a:ext cx="74474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CF1E0DD-F0D8-4BFD-BA10-66845FFE87C6}"/>
              </a:ext>
            </a:extLst>
          </p:cNvPr>
          <p:cNvSpPr/>
          <p:nvPr/>
        </p:nvSpPr>
        <p:spPr>
          <a:xfrm>
            <a:off x="7028842" y="1422348"/>
            <a:ext cx="3788120" cy="341632"/>
          </a:xfrm>
          <a:prstGeom prst="rect">
            <a:avLst/>
          </a:prstGeom>
        </p:spPr>
        <p:txBody>
          <a:bodyPr wrap="square">
            <a:spAutoFit/>
          </a:bodyPr>
          <a:lstStyle/>
          <a:p>
            <a:pPr marL="0" marR="0" lvl="1" indent="0" algn="l" defTabSz="914400" rtl="0" eaLnBrk="0" fontAlgn="auto" latinLnBrk="0" hangingPunct="0">
              <a:lnSpc>
                <a:spcPct val="90000"/>
              </a:lnSpc>
              <a:spcBef>
                <a:spcPts val="300"/>
              </a:spcBef>
              <a:spcAft>
                <a:spcPts val="0"/>
              </a:spcAft>
              <a:buClrTx/>
              <a:buSzPct val="100000"/>
              <a:buFontTx/>
              <a:buNone/>
              <a:tabLst>
                <a:tab pos="1544187" algn="l"/>
              </a:tabLst>
              <a:defRPr/>
            </a:pPr>
            <a:r>
              <a:rPr kumimoji="0" lang="en-US" sz="1800" b="1" i="0" u="none" strike="noStrike" kern="1200" cap="none" spc="100" normalizeH="0" baseline="0" noProof="0">
                <a:ln>
                  <a:noFill/>
                </a:ln>
                <a:solidFill>
                  <a:srgbClr val="000000"/>
                </a:solidFill>
                <a:effectLst/>
                <a:uLnTx/>
                <a:uFillTx/>
                <a:latin typeface="Calibri"/>
                <a:ea typeface="Open Sans Light" panose="020B0306030504020204" pitchFamily="34" charset="0"/>
                <a:cs typeface="Open Sans Light" panose="020B0306030504020204" pitchFamily="34" charset="0"/>
              </a:rPr>
              <a:t>FUTURE PRIORITIES</a:t>
            </a:r>
          </a:p>
        </p:txBody>
      </p:sp>
      <p:cxnSp>
        <p:nvCxnSpPr>
          <p:cNvPr id="17" name="Straight Connector 16">
            <a:extLst>
              <a:ext uri="{FF2B5EF4-FFF2-40B4-BE49-F238E27FC236}">
                <a16:creationId xmlns:a16="http://schemas.microsoft.com/office/drawing/2014/main" id="{451ED641-7BD9-4DD1-96FD-209754349F27}"/>
              </a:ext>
            </a:extLst>
          </p:cNvPr>
          <p:cNvCxnSpPr>
            <a:cxnSpLocks/>
          </p:cNvCxnSpPr>
          <p:nvPr/>
        </p:nvCxnSpPr>
        <p:spPr>
          <a:xfrm>
            <a:off x="8038484" y="6377715"/>
            <a:ext cx="74474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269944D-255A-4071-98BE-F8DE3D6A27E4}"/>
              </a:ext>
            </a:extLst>
          </p:cNvPr>
          <p:cNvSpPr/>
          <p:nvPr/>
        </p:nvSpPr>
        <p:spPr>
          <a:xfrm>
            <a:off x="8038484" y="2033498"/>
            <a:ext cx="3698241" cy="64008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1" indent="0" algn="l" defTabSz="914400" rtl="0" eaLnBrk="1" fontAlgn="auto" latinLnBrk="0" hangingPunct="1">
              <a:lnSpc>
                <a:spcPct val="100000"/>
              </a:lnSpc>
              <a:spcBef>
                <a:spcPts val="600"/>
              </a:spcBef>
              <a:spcAft>
                <a:spcPts val="600"/>
              </a:spcAft>
              <a:buClrTx/>
              <a:buSzPct val="100000"/>
              <a:buFontTx/>
              <a:buNone/>
              <a:tabLst/>
              <a:defRPr/>
            </a:pPr>
            <a:r>
              <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Further expand the </a:t>
            </a:r>
            <a:r>
              <a:rPr kumimoji="0" lang="en-US" sz="1600" b="1"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Wendy’s Wonderful Kids </a:t>
            </a:r>
            <a:r>
              <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partnership to 112 total recruiters, serving </a:t>
            </a:r>
            <a:r>
              <a:rPr kumimoji="0" lang="en-US" sz="1600" b="1"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all 88 counties</a:t>
            </a:r>
            <a:endParaRPr kumimoji="0" lang="en-US" sz="16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endParaRPr>
          </a:p>
        </p:txBody>
      </p:sp>
      <p:sp>
        <p:nvSpPr>
          <p:cNvPr id="26" name="Rectangle 25">
            <a:extLst>
              <a:ext uri="{FF2B5EF4-FFF2-40B4-BE49-F238E27FC236}">
                <a16:creationId xmlns:a16="http://schemas.microsoft.com/office/drawing/2014/main" id="{6941463A-5A5F-4E3A-80CC-41FCC02AC83D}"/>
              </a:ext>
            </a:extLst>
          </p:cNvPr>
          <p:cNvSpPr/>
          <p:nvPr/>
        </p:nvSpPr>
        <p:spPr>
          <a:xfrm>
            <a:off x="249160" y="1455250"/>
            <a:ext cx="4142402" cy="341632"/>
          </a:xfrm>
          <a:prstGeom prst="rect">
            <a:avLst/>
          </a:prstGeom>
        </p:spPr>
        <p:txBody>
          <a:bodyPr wrap="square">
            <a:spAutoFit/>
          </a:bodyPr>
          <a:lstStyle/>
          <a:p>
            <a:pPr marL="0" marR="0" lvl="1" indent="0" algn="l" defTabSz="914400" rtl="0" eaLnBrk="0" fontAlgn="auto" latinLnBrk="0" hangingPunct="0">
              <a:lnSpc>
                <a:spcPct val="90000"/>
              </a:lnSpc>
              <a:spcBef>
                <a:spcPts val="300"/>
              </a:spcBef>
              <a:spcAft>
                <a:spcPts val="0"/>
              </a:spcAft>
              <a:buClrTx/>
              <a:buSzPct val="100000"/>
              <a:buFontTx/>
              <a:buNone/>
              <a:tabLst>
                <a:tab pos="1544187" algn="l"/>
              </a:tabLst>
              <a:defRPr/>
            </a:pPr>
            <a:r>
              <a:rPr kumimoji="0" lang="en-US" sz="1800" b="1" i="0" u="none" strike="noStrike" kern="1200" cap="none" spc="100" normalizeH="0" baseline="0" noProof="0">
                <a:ln>
                  <a:noFill/>
                </a:ln>
                <a:solidFill>
                  <a:srgbClr val="000000"/>
                </a:solidFill>
                <a:effectLst/>
                <a:uLnTx/>
                <a:uFillTx/>
                <a:latin typeface="Calibri"/>
                <a:ea typeface="Open Sans Light" panose="020B0306030504020204" pitchFamily="34" charset="0"/>
                <a:cs typeface="Open Sans Light" panose="020B0306030504020204" pitchFamily="34" charset="0"/>
              </a:rPr>
              <a:t>ADOPTION ACCOMPLISHMENTS</a:t>
            </a:r>
          </a:p>
        </p:txBody>
      </p:sp>
      <p:grpSp>
        <p:nvGrpSpPr>
          <p:cNvPr id="28" name="Group 27">
            <a:extLst>
              <a:ext uri="{FF2B5EF4-FFF2-40B4-BE49-F238E27FC236}">
                <a16:creationId xmlns:a16="http://schemas.microsoft.com/office/drawing/2014/main" id="{3266C8A3-AC41-476D-89BA-1836E9F36E9B}"/>
              </a:ext>
            </a:extLst>
          </p:cNvPr>
          <p:cNvGrpSpPr/>
          <p:nvPr/>
        </p:nvGrpSpPr>
        <p:grpSpPr>
          <a:xfrm>
            <a:off x="7189087" y="3820349"/>
            <a:ext cx="640080" cy="640080"/>
            <a:chOff x="7037720" y="3774629"/>
            <a:chExt cx="822960" cy="822960"/>
          </a:xfrm>
        </p:grpSpPr>
        <p:sp>
          <p:nvSpPr>
            <p:cNvPr id="29" name="Graphic 4">
              <a:extLst>
                <a:ext uri="{FF2B5EF4-FFF2-40B4-BE49-F238E27FC236}">
                  <a16:creationId xmlns:a16="http://schemas.microsoft.com/office/drawing/2014/main" id="{39DDA231-7802-485B-B7F7-F10CC9F9AF08}"/>
                </a:ext>
              </a:extLst>
            </p:cNvPr>
            <p:cNvSpPr/>
            <p:nvPr/>
          </p:nvSpPr>
          <p:spPr>
            <a:xfrm>
              <a:off x="7037720" y="3774629"/>
              <a:ext cx="822960" cy="822960"/>
            </a:xfrm>
            <a:custGeom>
              <a:avLst/>
              <a:gdLst>
                <a:gd name="connsiteX0" fmla="*/ 181474 w 362309"/>
                <a:gd name="connsiteY0" fmla="*/ 349204 h 361971"/>
                <a:gd name="connsiteX1" fmla="*/ 13419 w 362309"/>
                <a:gd name="connsiteY1" fmla="*/ 181305 h 361971"/>
                <a:gd name="connsiteX2" fmla="*/ 181474 w 362309"/>
                <a:gd name="connsiteY2" fmla="*/ 12768 h 361971"/>
                <a:gd name="connsiteX3" fmla="*/ 349530 w 362309"/>
                <a:gd name="connsiteY3" fmla="*/ 181305 h 361971"/>
                <a:gd name="connsiteX4" fmla="*/ 349530 w 362309"/>
                <a:gd name="connsiteY4" fmla="*/ 181305 h 361971"/>
                <a:gd name="connsiteX5" fmla="*/ 181474 w 362309"/>
                <a:gd name="connsiteY5" fmla="*/ 349204 h 361971"/>
                <a:gd name="connsiteX6" fmla="*/ 181474 w 362309"/>
                <a:gd name="connsiteY6" fmla="*/ 0 h 361971"/>
                <a:gd name="connsiteX7" fmla="*/ 0 w 362309"/>
                <a:gd name="connsiteY7" fmla="*/ 180667 h 361971"/>
                <a:gd name="connsiteX8" fmla="*/ 181474 w 362309"/>
                <a:gd name="connsiteY8" fmla="*/ 361972 h 361971"/>
                <a:gd name="connsiteX9" fmla="*/ 362309 w 362309"/>
                <a:gd name="connsiteY9" fmla="*/ 180667 h 361971"/>
                <a:gd name="connsiteX10" fmla="*/ 362309 w 362309"/>
                <a:gd name="connsiteY10" fmla="*/ 180667 h 361971"/>
                <a:gd name="connsiteX11" fmla="*/ 181474 w 362309"/>
                <a:gd name="connsiteY11" fmla="*/ 0 h 361971"/>
                <a:gd name="connsiteX12" fmla="*/ 181474 w 362309"/>
                <a:gd name="connsiteY12" fmla="*/ 0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309" h="361971">
                  <a:moveTo>
                    <a:pt x="181474" y="349204"/>
                  </a:moveTo>
                  <a:cubicBezTo>
                    <a:pt x="88181" y="349204"/>
                    <a:pt x="13419" y="273873"/>
                    <a:pt x="13419" y="181305"/>
                  </a:cubicBezTo>
                  <a:cubicBezTo>
                    <a:pt x="13419" y="88099"/>
                    <a:pt x="88820" y="12768"/>
                    <a:pt x="181474" y="12768"/>
                  </a:cubicBezTo>
                  <a:cubicBezTo>
                    <a:pt x="274128" y="12768"/>
                    <a:pt x="349530" y="88099"/>
                    <a:pt x="349530" y="181305"/>
                  </a:cubicBezTo>
                  <a:lnTo>
                    <a:pt x="349530" y="181305"/>
                  </a:lnTo>
                  <a:cubicBezTo>
                    <a:pt x="349530" y="273873"/>
                    <a:pt x="274128" y="349204"/>
                    <a:pt x="181474" y="349204"/>
                  </a:cubicBezTo>
                  <a:moveTo>
                    <a:pt x="181474" y="0"/>
                  </a:moveTo>
                  <a:cubicBezTo>
                    <a:pt x="81152" y="0"/>
                    <a:pt x="0" y="81077"/>
                    <a:pt x="0" y="180667"/>
                  </a:cubicBezTo>
                  <a:cubicBezTo>
                    <a:pt x="0" y="280895"/>
                    <a:pt x="81152" y="361972"/>
                    <a:pt x="181474" y="361972"/>
                  </a:cubicBezTo>
                  <a:cubicBezTo>
                    <a:pt x="281796" y="361972"/>
                    <a:pt x="362309" y="280895"/>
                    <a:pt x="362309" y="180667"/>
                  </a:cubicBezTo>
                  <a:lnTo>
                    <a:pt x="362309" y="180667"/>
                  </a:lnTo>
                  <a:cubicBezTo>
                    <a:pt x="362309" y="81077"/>
                    <a:pt x="281796" y="0"/>
                    <a:pt x="181474" y="0"/>
                  </a:cubicBezTo>
                  <a:cubicBezTo>
                    <a:pt x="181474" y="0"/>
                    <a:pt x="181474" y="0"/>
                    <a:pt x="181474" y="0"/>
                  </a:cubicBezTo>
                </a:path>
              </a:pathLst>
            </a:custGeom>
            <a:solidFill>
              <a:schemeClr val="tx1"/>
            </a:solidFill>
            <a:ln w="639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pic>
          <p:nvPicPr>
            <p:cNvPr id="30" name="Graphic 29" descr="Closed book with solid fill">
              <a:extLst>
                <a:ext uri="{FF2B5EF4-FFF2-40B4-BE49-F238E27FC236}">
                  <a16:creationId xmlns:a16="http://schemas.microsoft.com/office/drawing/2014/main" id="{5BF38AE3-35C9-43F4-82D7-18C1D5DB7D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9160" y="3866069"/>
              <a:ext cx="640080" cy="640080"/>
            </a:xfrm>
            <a:prstGeom prst="rect">
              <a:avLst/>
            </a:prstGeom>
          </p:spPr>
        </p:pic>
      </p:grpSp>
      <p:grpSp>
        <p:nvGrpSpPr>
          <p:cNvPr id="31" name="Group 30">
            <a:extLst>
              <a:ext uri="{FF2B5EF4-FFF2-40B4-BE49-F238E27FC236}">
                <a16:creationId xmlns:a16="http://schemas.microsoft.com/office/drawing/2014/main" id="{74B86C6D-D21B-4A4A-9694-AF4EC8074E65}"/>
              </a:ext>
            </a:extLst>
          </p:cNvPr>
          <p:cNvGrpSpPr/>
          <p:nvPr/>
        </p:nvGrpSpPr>
        <p:grpSpPr>
          <a:xfrm>
            <a:off x="7189087" y="5645614"/>
            <a:ext cx="640080" cy="640080"/>
            <a:chOff x="7037720" y="5599894"/>
            <a:chExt cx="822960" cy="822960"/>
          </a:xfrm>
        </p:grpSpPr>
        <p:sp>
          <p:nvSpPr>
            <p:cNvPr id="32" name="Graphic 4">
              <a:extLst>
                <a:ext uri="{FF2B5EF4-FFF2-40B4-BE49-F238E27FC236}">
                  <a16:creationId xmlns:a16="http://schemas.microsoft.com/office/drawing/2014/main" id="{B62EECE1-6F91-4F4B-A440-42FD7C34CEB4}"/>
                </a:ext>
              </a:extLst>
            </p:cNvPr>
            <p:cNvSpPr/>
            <p:nvPr/>
          </p:nvSpPr>
          <p:spPr>
            <a:xfrm>
              <a:off x="7037720" y="5599894"/>
              <a:ext cx="822960" cy="822960"/>
            </a:xfrm>
            <a:custGeom>
              <a:avLst/>
              <a:gdLst>
                <a:gd name="connsiteX0" fmla="*/ 180835 w 362309"/>
                <a:gd name="connsiteY0" fmla="*/ 349204 h 361971"/>
                <a:gd name="connsiteX1" fmla="*/ 12780 w 362309"/>
                <a:gd name="connsiteY1" fmla="*/ 180667 h 361971"/>
                <a:gd name="connsiteX2" fmla="*/ 180835 w 362309"/>
                <a:gd name="connsiteY2" fmla="*/ 12768 h 361971"/>
                <a:gd name="connsiteX3" fmla="*/ 349529 w 362309"/>
                <a:gd name="connsiteY3" fmla="*/ 181305 h 361971"/>
                <a:gd name="connsiteX4" fmla="*/ 349529 w 362309"/>
                <a:gd name="connsiteY4" fmla="*/ 181305 h 361971"/>
                <a:gd name="connsiteX5" fmla="*/ 180835 w 362309"/>
                <a:gd name="connsiteY5" fmla="*/ 349204 h 361971"/>
                <a:gd name="connsiteX6" fmla="*/ 180835 w 362309"/>
                <a:gd name="connsiteY6" fmla="*/ 0 h 361971"/>
                <a:gd name="connsiteX7" fmla="*/ 0 w 362309"/>
                <a:gd name="connsiteY7" fmla="*/ 180667 h 361971"/>
                <a:gd name="connsiteX8" fmla="*/ 180835 w 362309"/>
                <a:gd name="connsiteY8" fmla="*/ 361971 h 361971"/>
                <a:gd name="connsiteX9" fmla="*/ 362309 w 362309"/>
                <a:gd name="connsiteY9" fmla="*/ 180667 h 361971"/>
                <a:gd name="connsiteX10" fmla="*/ 362309 w 362309"/>
                <a:gd name="connsiteY10" fmla="*/ 180667 h 361971"/>
                <a:gd name="connsiteX11" fmla="*/ 180835 w 362309"/>
                <a:gd name="connsiteY11" fmla="*/ 0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09" h="361971">
                  <a:moveTo>
                    <a:pt x="180835" y="349204"/>
                  </a:moveTo>
                  <a:cubicBezTo>
                    <a:pt x="87542" y="349204"/>
                    <a:pt x="12780" y="273873"/>
                    <a:pt x="12780" y="180667"/>
                  </a:cubicBezTo>
                  <a:cubicBezTo>
                    <a:pt x="12780" y="87460"/>
                    <a:pt x="88181" y="12768"/>
                    <a:pt x="180835" y="12768"/>
                  </a:cubicBezTo>
                  <a:cubicBezTo>
                    <a:pt x="274128" y="12768"/>
                    <a:pt x="349529" y="88099"/>
                    <a:pt x="349529" y="181305"/>
                  </a:cubicBezTo>
                  <a:lnTo>
                    <a:pt x="349529" y="181305"/>
                  </a:lnTo>
                  <a:cubicBezTo>
                    <a:pt x="348891" y="273873"/>
                    <a:pt x="273489" y="349204"/>
                    <a:pt x="180835" y="349204"/>
                  </a:cubicBezTo>
                  <a:moveTo>
                    <a:pt x="180835" y="0"/>
                  </a:moveTo>
                  <a:cubicBezTo>
                    <a:pt x="80513" y="0"/>
                    <a:pt x="0" y="81076"/>
                    <a:pt x="0" y="180667"/>
                  </a:cubicBezTo>
                  <a:cubicBezTo>
                    <a:pt x="0" y="280895"/>
                    <a:pt x="81152" y="361971"/>
                    <a:pt x="180835" y="361971"/>
                  </a:cubicBezTo>
                  <a:cubicBezTo>
                    <a:pt x="280518" y="361971"/>
                    <a:pt x="362309" y="280895"/>
                    <a:pt x="362309" y="180667"/>
                  </a:cubicBezTo>
                  <a:lnTo>
                    <a:pt x="362309" y="180667"/>
                  </a:lnTo>
                  <a:cubicBezTo>
                    <a:pt x="361670" y="81076"/>
                    <a:pt x="280518" y="0"/>
                    <a:pt x="180835" y="0"/>
                  </a:cubicBezTo>
                </a:path>
              </a:pathLst>
            </a:custGeom>
            <a:solidFill>
              <a:schemeClr val="tx1"/>
            </a:solidFill>
            <a:ln w="639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pic>
          <p:nvPicPr>
            <p:cNvPr id="33" name="Graphic 32" descr="Circular flowchart with solid fill">
              <a:extLst>
                <a:ext uri="{FF2B5EF4-FFF2-40B4-BE49-F238E27FC236}">
                  <a16:creationId xmlns:a16="http://schemas.microsoft.com/office/drawing/2014/main" id="{B0C86B61-7B4B-43F8-B11F-39E5E463ED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29160" y="5691334"/>
              <a:ext cx="640080" cy="640080"/>
            </a:xfrm>
            <a:prstGeom prst="rect">
              <a:avLst/>
            </a:prstGeom>
          </p:spPr>
        </p:pic>
      </p:grpSp>
      <p:grpSp>
        <p:nvGrpSpPr>
          <p:cNvPr id="34" name="Group 33">
            <a:extLst>
              <a:ext uri="{FF2B5EF4-FFF2-40B4-BE49-F238E27FC236}">
                <a16:creationId xmlns:a16="http://schemas.microsoft.com/office/drawing/2014/main" id="{CC0D5447-7798-446E-B2FC-18142CD14FA0}"/>
              </a:ext>
            </a:extLst>
          </p:cNvPr>
          <p:cNvGrpSpPr/>
          <p:nvPr/>
        </p:nvGrpSpPr>
        <p:grpSpPr>
          <a:xfrm>
            <a:off x="7189087" y="2033498"/>
            <a:ext cx="640080" cy="640080"/>
            <a:chOff x="7037720" y="1987778"/>
            <a:chExt cx="822960" cy="822961"/>
          </a:xfrm>
        </p:grpSpPr>
        <p:sp>
          <p:nvSpPr>
            <p:cNvPr id="35" name="Graphic 4">
              <a:extLst>
                <a:ext uri="{FF2B5EF4-FFF2-40B4-BE49-F238E27FC236}">
                  <a16:creationId xmlns:a16="http://schemas.microsoft.com/office/drawing/2014/main" id="{3358DCE6-D249-42B6-947E-5EC7C9811BEA}"/>
                </a:ext>
              </a:extLst>
            </p:cNvPr>
            <p:cNvSpPr/>
            <p:nvPr/>
          </p:nvSpPr>
          <p:spPr>
            <a:xfrm>
              <a:off x="7037720" y="1987778"/>
              <a:ext cx="822960" cy="822961"/>
            </a:xfrm>
            <a:custGeom>
              <a:avLst/>
              <a:gdLst>
                <a:gd name="connsiteX0" fmla="*/ 180836 w 361674"/>
                <a:gd name="connsiteY0" fmla="*/ 12130 h 361333"/>
                <a:gd name="connsiteX1" fmla="*/ 12780 w 361674"/>
                <a:gd name="connsiteY1" fmla="*/ 180028 h 361333"/>
                <a:gd name="connsiteX2" fmla="*/ 180836 w 361674"/>
                <a:gd name="connsiteY2" fmla="*/ 347927 h 361333"/>
                <a:gd name="connsiteX3" fmla="*/ 348891 w 361674"/>
                <a:gd name="connsiteY3" fmla="*/ 180028 h 361333"/>
                <a:gd name="connsiteX4" fmla="*/ 180836 w 361674"/>
                <a:gd name="connsiteY4" fmla="*/ 12130 h 361333"/>
                <a:gd name="connsiteX5" fmla="*/ 180836 w 361674"/>
                <a:gd name="connsiteY5" fmla="*/ 361333 h 361333"/>
                <a:gd name="connsiteX6" fmla="*/ 0 w 361674"/>
                <a:gd name="connsiteY6" fmla="*/ 180667 h 361333"/>
                <a:gd name="connsiteX7" fmla="*/ 180836 w 361674"/>
                <a:gd name="connsiteY7" fmla="*/ 0 h 361333"/>
                <a:gd name="connsiteX8" fmla="*/ 361671 w 361674"/>
                <a:gd name="connsiteY8" fmla="*/ 180667 h 361333"/>
                <a:gd name="connsiteX9" fmla="*/ 180836 w 361674"/>
                <a:gd name="connsiteY9" fmla="*/ 361333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6" y="12130"/>
                  </a:moveTo>
                  <a:cubicBezTo>
                    <a:pt x="88181" y="12130"/>
                    <a:pt x="12780" y="87461"/>
                    <a:pt x="12780" y="180028"/>
                  </a:cubicBezTo>
                  <a:cubicBezTo>
                    <a:pt x="12780" y="272596"/>
                    <a:pt x="88181" y="347927"/>
                    <a:pt x="180836" y="347927"/>
                  </a:cubicBezTo>
                  <a:cubicBezTo>
                    <a:pt x="273490" y="347927"/>
                    <a:pt x="348891" y="272596"/>
                    <a:pt x="348891" y="180028"/>
                  </a:cubicBezTo>
                  <a:cubicBezTo>
                    <a:pt x="349530" y="87461"/>
                    <a:pt x="274128" y="12130"/>
                    <a:pt x="180836" y="12130"/>
                  </a:cubicBezTo>
                  <a:moveTo>
                    <a:pt x="180836" y="361333"/>
                  </a:moveTo>
                  <a:cubicBezTo>
                    <a:pt x="81152" y="361333"/>
                    <a:pt x="0" y="280257"/>
                    <a:pt x="0" y="180667"/>
                  </a:cubicBezTo>
                  <a:cubicBezTo>
                    <a:pt x="0" y="81077"/>
                    <a:pt x="81152" y="0"/>
                    <a:pt x="180836" y="0"/>
                  </a:cubicBezTo>
                  <a:cubicBezTo>
                    <a:pt x="280518" y="0"/>
                    <a:pt x="361671" y="81077"/>
                    <a:pt x="361671" y="180667"/>
                  </a:cubicBezTo>
                  <a:cubicBezTo>
                    <a:pt x="362310" y="280257"/>
                    <a:pt x="281157" y="361333"/>
                    <a:pt x="180836" y="361333"/>
                  </a:cubicBezTo>
                </a:path>
              </a:pathLst>
            </a:custGeom>
            <a:solidFill>
              <a:schemeClr val="tx1"/>
            </a:solidFill>
            <a:ln w="639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pic>
          <p:nvPicPr>
            <p:cNvPr id="36" name="Graphic 35" descr="Acquisition with solid fill">
              <a:extLst>
                <a:ext uri="{FF2B5EF4-FFF2-40B4-BE49-F238E27FC236}">
                  <a16:creationId xmlns:a16="http://schemas.microsoft.com/office/drawing/2014/main" id="{8F4708B5-9CED-4D16-B38C-ACC9D3A5C5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29160" y="2079218"/>
              <a:ext cx="640080" cy="640080"/>
            </a:xfrm>
            <a:prstGeom prst="rect">
              <a:avLst/>
            </a:prstGeom>
          </p:spPr>
        </p:pic>
      </p:grpSp>
      <p:sp>
        <p:nvSpPr>
          <p:cNvPr id="39" name="Slide Number Placeholder 1">
            <a:extLst>
              <a:ext uri="{FF2B5EF4-FFF2-40B4-BE49-F238E27FC236}">
                <a16:creationId xmlns:a16="http://schemas.microsoft.com/office/drawing/2014/main" id="{6B070A6B-74CE-45B3-8853-B798CA85B9C7}"/>
              </a:ext>
            </a:extLst>
          </p:cNvPr>
          <p:cNvSpPr txBox="1">
            <a:spLocks/>
          </p:cNvSpPr>
          <p:nvPr/>
        </p:nvSpPr>
        <p:spPr>
          <a:xfrm>
            <a:off x="9347200" y="6479065"/>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0F7AD5-E45F-4736-83CE-D8C26C993A3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40" name="Straight Connector 39">
            <a:extLst>
              <a:ext uri="{FF2B5EF4-FFF2-40B4-BE49-F238E27FC236}">
                <a16:creationId xmlns:a16="http://schemas.microsoft.com/office/drawing/2014/main" id="{D64FA479-3269-4139-A873-F0B0BB658D5D}"/>
              </a:ext>
            </a:extLst>
          </p:cNvPr>
          <p:cNvCxnSpPr>
            <a:cxnSpLocks/>
          </p:cNvCxnSpPr>
          <p:nvPr/>
        </p:nvCxnSpPr>
        <p:spPr>
          <a:xfrm>
            <a:off x="312362" y="1867897"/>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1" name="object 12">
            <a:extLst>
              <a:ext uri="{FF2B5EF4-FFF2-40B4-BE49-F238E27FC236}">
                <a16:creationId xmlns:a16="http://schemas.microsoft.com/office/drawing/2014/main" id="{39E43F63-143A-4957-AC30-34B71FE2A02D}"/>
              </a:ext>
            </a:extLst>
          </p:cNvPr>
          <p:cNvSpPr/>
          <p:nvPr/>
        </p:nvSpPr>
        <p:spPr>
          <a:xfrm>
            <a:off x="6245458" y="1905581"/>
            <a:ext cx="692325" cy="4846320"/>
          </a:xfrm>
          <a:custGeom>
            <a:avLst/>
            <a:gdLst/>
            <a:ahLst/>
            <a:cxnLst/>
            <a:rect l="l" t="t" r="r" b="b"/>
            <a:pathLst>
              <a:path w="749935" h="3836035">
                <a:moveTo>
                  <a:pt x="240233" y="0"/>
                </a:moveTo>
                <a:lnTo>
                  <a:pt x="0" y="0"/>
                </a:lnTo>
                <a:lnTo>
                  <a:pt x="509574" y="1917954"/>
                </a:lnTo>
                <a:lnTo>
                  <a:pt x="0" y="3835908"/>
                </a:lnTo>
                <a:lnTo>
                  <a:pt x="240233" y="3835908"/>
                </a:lnTo>
                <a:lnTo>
                  <a:pt x="749808" y="1917954"/>
                </a:lnTo>
                <a:lnTo>
                  <a:pt x="240233" y="0"/>
                </a:lnTo>
                <a:close/>
              </a:path>
            </a:pathLst>
          </a:custGeom>
          <a:solidFill>
            <a:schemeClr val="bg1">
              <a:lumMod val="9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lumMod val="50000"/>
                </a:prstClr>
              </a:solidFill>
              <a:effectLst/>
              <a:uLnTx/>
              <a:uFillTx/>
              <a:latin typeface="Calibri"/>
              <a:ea typeface="+mn-ea"/>
              <a:cs typeface="+mn-cs"/>
            </a:endParaRPr>
          </a:p>
        </p:txBody>
      </p:sp>
      <p:grpSp>
        <p:nvGrpSpPr>
          <p:cNvPr id="42" name="Group 41">
            <a:extLst>
              <a:ext uri="{FF2B5EF4-FFF2-40B4-BE49-F238E27FC236}">
                <a16:creationId xmlns:a16="http://schemas.microsoft.com/office/drawing/2014/main" id="{C66EC3C8-D0FB-408D-8FDD-443275B84DB0}"/>
              </a:ext>
            </a:extLst>
          </p:cNvPr>
          <p:cNvGrpSpPr/>
          <p:nvPr/>
        </p:nvGrpSpPr>
        <p:grpSpPr>
          <a:xfrm>
            <a:off x="312362" y="2081672"/>
            <a:ext cx="5715246" cy="836621"/>
            <a:chOff x="380755" y="2002920"/>
            <a:chExt cx="5715246" cy="836621"/>
          </a:xfrm>
        </p:grpSpPr>
        <p:sp>
          <p:nvSpPr>
            <p:cNvPr id="43" name="Rectangle 42">
              <a:extLst>
                <a:ext uri="{FF2B5EF4-FFF2-40B4-BE49-F238E27FC236}">
                  <a16:creationId xmlns:a16="http://schemas.microsoft.com/office/drawing/2014/main" id="{AA0F1797-11C2-452E-A6B3-1BF06AC8F30F}"/>
                </a:ext>
              </a:extLst>
            </p:cNvPr>
            <p:cNvSpPr/>
            <p:nvPr/>
          </p:nvSpPr>
          <p:spPr>
            <a:xfrm>
              <a:off x="380755" y="2002920"/>
              <a:ext cx="5715246" cy="4572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0017"/>
                  </a:solidFill>
                  <a:effectLst/>
                  <a:uLnTx/>
                  <a:uFillTx/>
                  <a:latin typeface="Calibri"/>
                  <a:ea typeface="+mn-ea"/>
                  <a:cs typeface="+mn-cs"/>
                </a:rPr>
                <a:t>Expanded Wendy’s Wonderful Kids </a:t>
              </a:r>
              <a:r>
                <a:rPr kumimoji="0" lang="en-US" sz="1600" b="0" i="0" u="none" strike="noStrike" kern="1200" cap="none" spc="0" normalizeH="0" baseline="0" noProof="0">
                  <a:ln>
                    <a:noFill/>
                  </a:ln>
                  <a:solidFill>
                    <a:prstClr val="black"/>
                  </a:solidFill>
                  <a:effectLst/>
                  <a:uLnTx/>
                  <a:uFillTx/>
                  <a:latin typeface="Calibri"/>
                  <a:ea typeface="+mn-ea"/>
                  <a:cs typeface="+mn-cs"/>
                </a:rPr>
                <a:t>partnership to 83 recruiters serving 76 counties across Ohio</a:t>
              </a:r>
            </a:p>
          </p:txBody>
        </p:sp>
        <p:grpSp>
          <p:nvGrpSpPr>
            <p:cNvPr id="44" name="Group 43">
              <a:extLst>
                <a:ext uri="{FF2B5EF4-FFF2-40B4-BE49-F238E27FC236}">
                  <a16:creationId xmlns:a16="http://schemas.microsoft.com/office/drawing/2014/main" id="{39B9251F-5F60-49B4-8DA4-2AE3C336445F}"/>
                </a:ext>
              </a:extLst>
            </p:cNvPr>
            <p:cNvGrpSpPr/>
            <p:nvPr/>
          </p:nvGrpSpPr>
          <p:grpSpPr>
            <a:xfrm>
              <a:off x="774295" y="2473781"/>
              <a:ext cx="2849875" cy="365760"/>
              <a:chOff x="774295" y="2473781"/>
              <a:chExt cx="2849875" cy="365760"/>
            </a:xfrm>
          </p:grpSpPr>
          <p:sp>
            <p:nvSpPr>
              <p:cNvPr id="45" name="TextBox 44">
                <a:extLst>
                  <a:ext uri="{FF2B5EF4-FFF2-40B4-BE49-F238E27FC236}">
                    <a16:creationId xmlns:a16="http://schemas.microsoft.com/office/drawing/2014/main" id="{02D4666E-52D8-4F16-91AF-762D3CF8BA50}"/>
                  </a:ext>
                </a:extLst>
              </p:cNvPr>
              <p:cNvSpPr txBox="1"/>
              <p:nvPr/>
            </p:nvSpPr>
            <p:spPr>
              <a:xfrm>
                <a:off x="774295" y="2473781"/>
                <a:ext cx="914400" cy="365760"/>
              </a:xfrm>
              <a:prstGeom prst="rect">
                <a:avLst/>
              </a:prstGeom>
              <a:noFill/>
            </p:spPr>
            <p:txBody>
              <a:bodyPr wrap="square" lIns="91440"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1,500+</a:t>
                </a:r>
              </a:p>
            </p:txBody>
          </p:sp>
          <p:sp>
            <p:nvSpPr>
              <p:cNvPr id="46" name="TextBox 45">
                <a:extLst>
                  <a:ext uri="{FF2B5EF4-FFF2-40B4-BE49-F238E27FC236}">
                    <a16:creationId xmlns:a16="http://schemas.microsoft.com/office/drawing/2014/main" id="{57236F33-1BB4-4628-A8D6-B2B7ED3A2D5F}"/>
                  </a:ext>
                </a:extLst>
              </p:cNvPr>
              <p:cNvSpPr txBox="1"/>
              <p:nvPr/>
            </p:nvSpPr>
            <p:spPr>
              <a:xfrm>
                <a:off x="1550000" y="2564328"/>
                <a:ext cx="2074170" cy="184666"/>
              </a:xfrm>
              <a:prstGeom prst="rect">
                <a:avLst/>
              </a:prstGeom>
              <a:noFill/>
            </p:spPr>
            <p:txBody>
              <a:bodyPr wrap="square" lIns="91440"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Resulting adoptions</a:t>
                </a:r>
              </a:p>
            </p:txBody>
          </p:sp>
        </p:grpSp>
      </p:grpSp>
      <p:grpSp>
        <p:nvGrpSpPr>
          <p:cNvPr id="54" name="Group 53">
            <a:extLst>
              <a:ext uri="{FF2B5EF4-FFF2-40B4-BE49-F238E27FC236}">
                <a16:creationId xmlns:a16="http://schemas.microsoft.com/office/drawing/2014/main" id="{1E683A41-B005-4E83-A274-E1EF34B03200}"/>
              </a:ext>
            </a:extLst>
          </p:cNvPr>
          <p:cNvGrpSpPr/>
          <p:nvPr/>
        </p:nvGrpSpPr>
        <p:grpSpPr>
          <a:xfrm>
            <a:off x="312362" y="3345843"/>
            <a:ext cx="5715246" cy="871779"/>
            <a:chOff x="380754" y="3088711"/>
            <a:chExt cx="5715246" cy="871779"/>
          </a:xfrm>
        </p:grpSpPr>
        <p:sp>
          <p:nvSpPr>
            <p:cNvPr id="48" name="Rectangle 47">
              <a:extLst>
                <a:ext uri="{FF2B5EF4-FFF2-40B4-BE49-F238E27FC236}">
                  <a16:creationId xmlns:a16="http://schemas.microsoft.com/office/drawing/2014/main" id="{1ED8CD20-7BD4-434A-B6E1-A3AAA554DA43}"/>
                </a:ext>
              </a:extLst>
            </p:cNvPr>
            <p:cNvSpPr/>
            <p:nvPr/>
          </p:nvSpPr>
          <p:spPr>
            <a:xfrm>
              <a:off x="380754" y="3088711"/>
              <a:ext cx="5715246" cy="4572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Transitioned the</a:t>
              </a:r>
              <a:r>
                <a:rPr kumimoji="0" lang="en-US" sz="1600" b="1" i="0" u="none" strike="noStrike" kern="1200" cap="none" spc="0" normalizeH="0" baseline="0" noProof="0">
                  <a:ln>
                    <a:noFill/>
                  </a:ln>
                  <a:solidFill>
                    <a:srgbClr val="700017"/>
                  </a:solidFill>
                  <a:effectLst/>
                  <a:uLnTx/>
                  <a:uFillTx/>
                  <a:latin typeface="Calibri"/>
                  <a:ea typeface="+mn-ea"/>
                  <a:cs typeface="+mn-cs"/>
                </a:rPr>
                <a:t> Post Adoption Special Services Subsidy </a:t>
              </a:r>
              <a:r>
                <a:rPr kumimoji="0" lang="en-US" sz="1600" b="0" i="0" u="none" strike="noStrike" kern="1200" cap="none" spc="0" normalizeH="0" baseline="0" noProof="0">
                  <a:ln>
                    <a:noFill/>
                  </a:ln>
                  <a:solidFill>
                    <a:prstClr val="black"/>
                  </a:solidFill>
                  <a:effectLst/>
                  <a:uLnTx/>
                  <a:uFillTx/>
                  <a:latin typeface="Calibri"/>
                  <a:ea typeface="+mn-ea"/>
                  <a:cs typeface="+mn-cs"/>
                </a:rPr>
                <a:t>to the State level in 2022, standardizing the process for families</a:t>
              </a:r>
            </a:p>
          </p:txBody>
        </p:sp>
        <p:sp>
          <p:nvSpPr>
            <p:cNvPr id="50" name="TextBox 49">
              <a:extLst>
                <a:ext uri="{FF2B5EF4-FFF2-40B4-BE49-F238E27FC236}">
                  <a16:creationId xmlns:a16="http://schemas.microsoft.com/office/drawing/2014/main" id="{C364E79A-24DC-4A58-8EA2-C3C170847814}"/>
                </a:ext>
              </a:extLst>
            </p:cNvPr>
            <p:cNvSpPr txBox="1"/>
            <p:nvPr/>
          </p:nvSpPr>
          <p:spPr>
            <a:xfrm>
              <a:off x="774294" y="3594730"/>
              <a:ext cx="914400" cy="365760"/>
            </a:xfrm>
            <a:prstGeom prst="rect">
              <a:avLst/>
            </a:prstGeom>
            <a:noFill/>
          </p:spPr>
          <p:txBody>
            <a:bodyPr wrap="square" lIns="91440"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96%</a:t>
              </a:r>
            </a:p>
          </p:txBody>
        </p:sp>
        <p:sp>
          <p:nvSpPr>
            <p:cNvPr id="51" name="TextBox 50">
              <a:extLst>
                <a:ext uri="{FF2B5EF4-FFF2-40B4-BE49-F238E27FC236}">
                  <a16:creationId xmlns:a16="http://schemas.microsoft.com/office/drawing/2014/main" id="{5BA66DAE-BE51-433B-8CC7-8B91F986D9AD}"/>
                </a:ext>
              </a:extLst>
            </p:cNvPr>
            <p:cNvSpPr txBox="1"/>
            <p:nvPr/>
          </p:nvSpPr>
          <p:spPr>
            <a:xfrm>
              <a:off x="1549999" y="3594730"/>
              <a:ext cx="1188720" cy="365760"/>
            </a:xfrm>
            <a:prstGeom prst="rect">
              <a:avLst/>
            </a:prstGeom>
            <a:noFill/>
          </p:spPr>
          <p:txBody>
            <a:bodyPr wrap="square" lIns="91440"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Of applications approved</a:t>
              </a:r>
            </a:p>
          </p:txBody>
        </p:sp>
        <p:sp>
          <p:nvSpPr>
            <p:cNvPr id="52" name="TextBox 51">
              <a:extLst>
                <a:ext uri="{FF2B5EF4-FFF2-40B4-BE49-F238E27FC236}">
                  <a16:creationId xmlns:a16="http://schemas.microsoft.com/office/drawing/2014/main" id="{951DFE22-D6AE-47DE-8AC0-7B51597973DB}"/>
                </a:ext>
              </a:extLst>
            </p:cNvPr>
            <p:cNvSpPr txBox="1"/>
            <p:nvPr/>
          </p:nvSpPr>
          <p:spPr>
            <a:xfrm>
              <a:off x="2845836" y="3594730"/>
              <a:ext cx="914400" cy="365760"/>
            </a:xfrm>
            <a:prstGeom prst="rect">
              <a:avLst/>
            </a:prstGeom>
            <a:noFill/>
          </p:spPr>
          <p:txBody>
            <a:bodyPr wrap="square" lIns="91440"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$4.9M</a:t>
              </a:r>
            </a:p>
          </p:txBody>
        </p:sp>
        <p:sp>
          <p:nvSpPr>
            <p:cNvPr id="53" name="TextBox 52">
              <a:extLst>
                <a:ext uri="{FF2B5EF4-FFF2-40B4-BE49-F238E27FC236}">
                  <a16:creationId xmlns:a16="http://schemas.microsoft.com/office/drawing/2014/main" id="{F0F2E504-989E-44A5-BEB1-1CA0966864F8}"/>
                </a:ext>
              </a:extLst>
            </p:cNvPr>
            <p:cNvSpPr txBox="1"/>
            <p:nvPr/>
          </p:nvSpPr>
          <p:spPr>
            <a:xfrm>
              <a:off x="3723137" y="3594730"/>
              <a:ext cx="914400" cy="365760"/>
            </a:xfrm>
            <a:prstGeom prst="rect">
              <a:avLst/>
            </a:prstGeom>
            <a:noFill/>
          </p:spPr>
          <p:txBody>
            <a:bodyPr wrap="square" lIns="91440"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Total benefits</a:t>
              </a:r>
            </a:p>
          </p:txBody>
        </p:sp>
      </p:grpSp>
      <p:grpSp>
        <p:nvGrpSpPr>
          <p:cNvPr id="61" name="Group 60">
            <a:extLst>
              <a:ext uri="{FF2B5EF4-FFF2-40B4-BE49-F238E27FC236}">
                <a16:creationId xmlns:a16="http://schemas.microsoft.com/office/drawing/2014/main" id="{F6FBDA4B-0729-49C9-BDBC-5298A786298C}"/>
              </a:ext>
            </a:extLst>
          </p:cNvPr>
          <p:cNvGrpSpPr/>
          <p:nvPr/>
        </p:nvGrpSpPr>
        <p:grpSpPr>
          <a:xfrm>
            <a:off x="312362" y="4645172"/>
            <a:ext cx="5715246" cy="752462"/>
            <a:chOff x="445413" y="4460429"/>
            <a:chExt cx="5715246" cy="752462"/>
          </a:xfrm>
        </p:grpSpPr>
        <p:sp>
          <p:nvSpPr>
            <p:cNvPr id="56" name="Rectangle 55">
              <a:extLst>
                <a:ext uri="{FF2B5EF4-FFF2-40B4-BE49-F238E27FC236}">
                  <a16:creationId xmlns:a16="http://schemas.microsoft.com/office/drawing/2014/main" id="{E41A8FDB-CEFE-43E7-8951-8257E99DB135}"/>
                </a:ext>
              </a:extLst>
            </p:cNvPr>
            <p:cNvSpPr/>
            <p:nvPr/>
          </p:nvSpPr>
          <p:spPr>
            <a:xfrm>
              <a:off x="445413" y="4460429"/>
              <a:ext cx="5715246" cy="4572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Launched the</a:t>
              </a:r>
              <a:r>
                <a:rPr kumimoji="0" lang="en-US" sz="1600" b="1" i="0" u="none" strike="noStrike" kern="1200" cap="none" spc="0" normalizeH="0" baseline="0" noProof="0">
                  <a:ln>
                    <a:noFill/>
                  </a:ln>
                  <a:solidFill>
                    <a:srgbClr val="700017"/>
                  </a:solidFill>
                  <a:effectLst/>
                  <a:uLnTx/>
                  <a:uFillTx/>
                  <a:latin typeface="Calibri"/>
                  <a:ea typeface="+mn-ea"/>
                  <a:cs typeface="+mn-cs"/>
                </a:rPr>
                <a:t> Ohio Adoption Grant Program </a:t>
              </a:r>
              <a:r>
                <a:rPr kumimoji="0" lang="en-US" sz="1600" b="0" i="0" u="none" strike="noStrike" kern="1200" cap="none" spc="0" normalizeH="0" baseline="0" noProof="0">
                  <a:ln>
                    <a:noFill/>
                  </a:ln>
                  <a:solidFill>
                    <a:prstClr val="black"/>
                  </a:solidFill>
                  <a:effectLst/>
                  <a:uLnTx/>
                  <a:uFillTx/>
                  <a:latin typeface="Calibri"/>
                  <a:ea typeface="+mn-ea"/>
                  <a:cs typeface="+mn-cs"/>
                </a:rPr>
                <a:t>on April 7th</a:t>
              </a:r>
            </a:p>
          </p:txBody>
        </p:sp>
        <p:sp>
          <p:nvSpPr>
            <p:cNvPr id="57" name="TextBox 56">
              <a:extLst>
                <a:ext uri="{FF2B5EF4-FFF2-40B4-BE49-F238E27FC236}">
                  <a16:creationId xmlns:a16="http://schemas.microsoft.com/office/drawing/2014/main" id="{7BB3BDEC-0364-43E4-A5AA-909AEAEBDB32}"/>
                </a:ext>
              </a:extLst>
            </p:cNvPr>
            <p:cNvSpPr txBox="1"/>
            <p:nvPr/>
          </p:nvSpPr>
          <p:spPr>
            <a:xfrm>
              <a:off x="838953" y="4847131"/>
              <a:ext cx="914400" cy="365760"/>
            </a:xfrm>
            <a:prstGeom prst="rect">
              <a:avLst/>
            </a:prstGeom>
            <a:noFill/>
          </p:spPr>
          <p:txBody>
            <a:bodyPr wrap="square" lIns="91440"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94%</a:t>
              </a:r>
            </a:p>
          </p:txBody>
        </p:sp>
        <p:sp>
          <p:nvSpPr>
            <p:cNvPr id="58" name="TextBox 57">
              <a:extLst>
                <a:ext uri="{FF2B5EF4-FFF2-40B4-BE49-F238E27FC236}">
                  <a16:creationId xmlns:a16="http://schemas.microsoft.com/office/drawing/2014/main" id="{B46DD60A-827D-482A-9779-AE23D5E1834F}"/>
                </a:ext>
              </a:extLst>
            </p:cNvPr>
            <p:cNvSpPr txBox="1"/>
            <p:nvPr/>
          </p:nvSpPr>
          <p:spPr>
            <a:xfrm>
              <a:off x="1614658" y="4847131"/>
              <a:ext cx="1188720" cy="365760"/>
            </a:xfrm>
            <a:prstGeom prst="rect">
              <a:avLst/>
            </a:prstGeom>
            <a:noFill/>
          </p:spPr>
          <p:txBody>
            <a:bodyPr wrap="square" lIns="91440"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Of applications approved</a:t>
              </a:r>
            </a:p>
          </p:txBody>
        </p:sp>
        <p:sp>
          <p:nvSpPr>
            <p:cNvPr id="59" name="TextBox 58">
              <a:extLst>
                <a:ext uri="{FF2B5EF4-FFF2-40B4-BE49-F238E27FC236}">
                  <a16:creationId xmlns:a16="http://schemas.microsoft.com/office/drawing/2014/main" id="{128D7CDA-50DB-4C7E-8115-9F8B17ACEFF5}"/>
                </a:ext>
              </a:extLst>
            </p:cNvPr>
            <p:cNvSpPr txBox="1"/>
            <p:nvPr/>
          </p:nvSpPr>
          <p:spPr>
            <a:xfrm>
              <a:off x="2910495" y="4847131"/>
              <a:ext cx="914400" cy="365760"/>
            </a:xfrm>
            <a:prstGeom prst="rect">
              <a:avLst/>
            </a:prstGeom>
            <a:noFill/>
          </p:spPr>
          <p:txBody>
            <a:bodyPr wrap="square" lIns="91440"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$2.3M</a:t>
              </a:r>
            </a:p>
          </p:txBody>
        </p:sp>
        <p:sp>
          <p:nvSpPr>
            <p:cNvPr id="60" name="TextBox 59">
              <a:extLst>
                <a:ext uri="{FF2B5EF4-FFF2-40B4-BE49-F238E27FC236}">
                  <a16:creationId xmlns:a16="http://schemas.microsoft.com/office/drawing/2014/main" id="{6BEAB355-ABE4-4F65-AC5A-79B19B6B1AAD}"/>
                </a:ext>
              </a:extLst>
            </p:cNvPr>
            <p:cNvSpPr txBox="1"/>
            <p:nvPr/>
          </p:nvSpPr>
          <p:spPr>
            <a:xfrm>
              <a:off x="3787796" y="4847131"/>
              <a:ext cx="914400" cy="365760"/>
            </a:xfrm>
            <a:prstGeom prst="rect">
              <a:avLst/>
            </a:prstGeom>
            <a:noFill/>
          </p:spPr>
          <p:txBody>
            <a:bodyPr wrap="square" lIns="91440"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Total benefits</a:t>
              </a:r>
            </a:p>
          </p:txBody>
        </p:sp>
      </p:grpSp>
      <p:cxnSp>
        <p:nvCxnSpPr>
          <p:cNvPr id="68" name="Straight Connector 67">
            <a:extLst>
              <a:ext uri="{FF2B5EF4-FFF2-40B4-BE49-F238E27FC236}">
                <a16:creationId xmlns:a16="http://schemas.microsoft.com/office/drawing/2014/main" id="{5A701300-A597-4AC1-BD6E-2D1BC91517AE}"/>
              </a:ext>
            </a:extLst>
          </p:cNvPr>
          <p:cNvCxnSpPr>
            <a:cxnSpLocks/>
          </p:cNvCxnSpPr>
          <p:nvPr/>
        </p:nvCxnSpPr>
        <p:spPr>
          <a:xfrm>
            <a:off x="312362" y="6762431"/>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1D05FCC-64A6-4CBE-8571-848AB514DB1F}"/>
              </a:ext>
            </a:extLst>
          </p:cNvPr>
          <p:cNvCxnSpPr>
            <a:cxnSpLocks/>
          </p:cNvCxnSpPr>
          <p:nvPr/>
        </p:nvCxnSpPr>
        <p:spPr>
          <a:xfrm>
            <a:off x="312362" y="3132068"/>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8157F6B-8F19-41A2-9AF3-C47A5E424F8B}"/>
              </a:ext>
            </a:extLst>
          </p:cNvPr>
          <p:cNvCxnSpPr>
            <a:cxnSpLocks/>
          </p:cNvCxnSpPr>
          <p:nvPr/>
        </p:nvCxnSpPr>
        <p:spPr>
          <a:xfrm>
            <a:off x="312362" y="4431397"/>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847D5ED-3D72-4058-A1DD-9C2A3B804586}"/>
              </a:ext>
            </a:extLst>
          </p:cNvPr>
          <p:cNvCxnSpPr>
            <a:cxnSpLocks/>
          </p:cNvCxnSpPr>
          <p:nvPr/>
        </p:nvCxnSpPr>
        <p:spPr>
          <a:xfrm>
            <a:off x="312362" y="5611409"/>
            <a:ext cx="56341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A4141481-805B-40AB-B2D2-4DA2F65D8013}"/>
              </a:ext>
            </a:extLst>
          </p:cNvPr>
          <p:cNvGrpSpPr/>
          <p:nvPr/>
        </p:nvGrpSpPr>
        <p:grpSpPr>
          <a:xfrm>
            <a:off x="312362" y="5825184"/>
            <a:ext cx="5715246" cy="726652"/>
            <a:chOff x="312362" y="5825184"/>
            <a:chExt cx="5715246" cy="726652"/>
          </a:xfrm>
        </p:grpSpPr>
        <p:sp>
          <p:nvSpPr>
            <p:cNvPr id="63" name="Rectangle 62">
              <a:extLst>
                <a:ext uri="{FF2B5EF4-FFF2-40B4-BE49-F238E27FC236}">
                  <a16:creationId xmlns:a16="http://schemas.microsoft.com/office/drawing/2014/main" id="{C1292407-2271-4F13-BEAC-20B3F45884CC}"/>
                </a:ext>
              </a:extLst>
            </p:cNvPr>
            <p:cNvSpPr/>
            <p:nvPr/>
          </p:nvSpPr>
          <p:spPr>
            <a:xfrm>
              <a:off x="312362" y="5825184"/>
              <a:ext cx="5715246" cy="4572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Developed Statewide </a:t>
              </a:r>
              <a:r>
                <a:rPr kumimoji="0" lang="en-US" sz="1600" b="1" i="0" u="none" strike="noStrike" kern="1200" cap="none" spc="0" normalizeH="0" baseline="0" noProof="0">
                  <a:ln>
                    <a:noFill/>
                  </a:ln>
                  <a:solidFill>
                    <a:srgbClr val="700017"/>
                  </a:solidFill>
                  <a:effectLst/>
                  <a:uLnTx/>
                  <a:uFillTx/>
                  <a:latin typeface="Calibri"/>
                  <a:ea typeface="+mn-ea"/>
                  <a:cs typeface="+mn-cs"/>
                </a:rPr>
                <a:t>Adoption and Foster Care Assessor </a:t>
              </a:r>
              <a:r>
                <a:rPr kumimoji="0" lang="en-US" sz="1600" b="0" i="0" u="none" strike="noStrike" kern="1200" cap="none" spc="0" normalizeH="0" baseline="0" noProof="0">
                  <a:ln>
                    <a:noFill/>
                  </a:ln>
                  <a:solidFill>
                    <a:prstClr val="black"/>
                  </a:solidFill>
                  <a:effectLst/>
                  <a:uLnTx/>
                  <a:uFillTx/>
                  <a:latin typeface="Calibri"/>
                  <a:ea typeface="+mn-ea"/>
                  <a:cs typeface="+mn-cs"/>
                </a:rPr>
                <a:t>registry</a:t>
              </a:r>
            </a:p>
          </p:txBody>
        </p:sp>
        <p:sp>
          <p:nvSpPr>
            <p:cNvPr id="64" name="TextBox 63">
              <a:extLst>
                <a:ext uri="{FF2B5EF4-FFF2-40B4-BE49-F238E27FC236}">
                  <a16:creationId xmlns:a16="http://schemas.microsoft.com/office/drawing/2014/main" id="{C95EE04E-6E35-47F1-8657-65B44EB78621}"/>
                </a:ext>
              </a:extLst>
            </p:cNvPr>
            <p:cNvSpPr txBox="1"/>
            <p:nvPr/>
          </p:nvSpPr>
          <p:spPr>
            <a:xfrm>
              <a:off x="705902" y="6186076"/>
              <a:ext cx="914400" cy="365760"/>
            </a:xfrm>
            <a:prstGeom prst="rect">
              <a:avLst/>
            </a:prstGeom>
            <a:noFill/>
          </p:spPr>
          <p:txBody>
            <a:bodyPr wrap="square" lIns="91440"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1.2k</a:t>
              </a:r>
            </a:p>
          </p:txBody>
        </p:sp>
        <p:sp>
          <p:nvSpPr>
            <p:cNvPr id="65" name="TextBox 64">
              <a:extLst>
                <a:ext uri="{FF2B5EF4-FFF2-40B4-BE49-F238E27FC236}">
                  <a16:creationId xmlns:a16="http://schemas.microsoft.com/office/drawing/2014/main" id="{A48D16D0-1A7A-4BFA-BFB1-900642E1A243}"/>
                </a:ext>
              </a:extLst>
            </p:cNvPr>
            <p:cNvSpPr txBox="1"/>
            <p:nvPr/>
          </p:nvSpPr>
          <p:spPr>
            <a:xfrm>
              <a:off x="1481607" y="6186076"/>
              <a:ext cx="1188720" cy="365760"/>
            </a:xfrm>
            <a:prstGeom prst="rect">
              <a:avLst/>
            </a:prstGeom>
            <a:noFill/>
          </p:spPr>
          <p:txBody>
            <a:bodyPr wrap="square" lIns="91440"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Assessors statewide</a:t>
              </a:r>
            </a:p>
          </p:txBody>
        </p:sp>
        <p:sp>
          <p:nvSpPr>
            <p:cNvPr id="76" name="TextBox 75">
              <a:extLst>
                <a:ext uri="{FF2B5EF4-FFF2-40B4-BE49-F238E27FC236}">
                  <a16:creationId xmlns:a16="http://schemas.microsoft.com/office/drawing/2014/main" id="{30F3804A-7B56-4708-9011-A02AF5A753DD}"/>
                </a:ext>
              </a:extLst>
            </p:cNvPr>
            <p:cNvSpPr txBox="1"/>
            <p:nvPr/>
          </p:nvSpPr>
          <p:spPr>
            <a:xfrm>
              <a:off x="2771178" y="6186076"/>
              <a:ext cx="914400" cy="365760"/>
            </a:xfrm>
            <a:prstGeom prst="rect">
              <a:avLst/>
            </a:prstGeom>
            <a:noFill/>
          </p:spPr>
          <p:txBody>
            <a:bodyPr wrap="square" lIns="91440"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0017"/>
                  </a:solidFill>
                  <a:effectLst/>
                  <a:uLnTx/>
                  <a:uFillTx/>
                  <a:latin typeface="Calibri"/>
                  <a:ea typeface="+mn-ea"/>
                  <a:cs typeface="+mn-cs"/>
                </a:rPr>
                <a:t>~50%</a:t>
              </a:r>
            </a:p>
          </p:txBody>
        </p:sp>
        <p:sp>
          <p:nvSpPr>
            <p:cNvPr id="77" name="TextBox 76">
              <a:extLst>
                <a:ext uri="{FF2B5EF4-FFF2-40B4-BE49-F238E27FC236}">
                  <a16:creationId xmlns:a16="http://schemas.microsoft.com/office/drawing/2014/main" id="{D8DFFE44-8CA1-4B0D-BBC4-DF42F2F62EF2}"/>
                </a:ext>
              </a:extLst>
            </p:cNvPr>
            <p:cNvSpPr txBox="1"/>
            <p:nvPr/>
          </p:nvSpPr>
          <p:spPr>
            <a:xfrm>
              <a:off x="3546883" y="6186076"/>
              <a:ext cx="1188720" cy="365760"/>
            </a:xfrm>
            <a:prstGeom prst="rect">
              <a:avLst/>
            </a:prstGeom>
            <a:noFill/>
          </p:spPr>
          <p:txBody>
            <a:bodyPr wrap="square" lIns="91440"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Available for contracting</a:t>
              </a:r>
            </a:p>
          </p:txBody>
        </p:sp>
      </p:grpSp>
    </p:spTree>
    <p:extLst>
      <p:ext uri="{BB962C8B-B14F-4D97-AF65-F5344CB8AC3E}">
        <p14:creationId xmlns:p14="http://schemas.microsoft.com/office/powerpoint/2010/main" val="3048942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12207737" cy="6908800"/>
          </a:xfrm>
          <a:prstGeom prst="rect">
            <a:avLst/>
          </a:prstGeom>
        </p:spPr>
      </p:pic>
      <p:sp>
        <p:nvSpPr>
          <p:cNvPr id="10" name="Title 9">
            <a:extLst>
              <a:ext uri="{FF2B5EF4-FFF2-40B4-BE49-F238E27FC236}">
                <a16:creationId xmlns:a16="http://schemas.microsoft.com/office/drawing/2014/main" id="{AC7AA8B3-5F6A-BDF2-61E3-8758CE86D4A4}"/>
              </a:ext>
            </a:extLst>
          </p:cNvPr>
          <p:cNvSpPr>
            <a:spLocks noGrp="1"/>
          </p:cNvSpPr>
          <p:nvPr>
            <p:ph type="title"/>
          </p:nvPr>
        </p:nvSpPr>
        <p:spPr>
          <a:xfrm>
            <a:off x="690489" y="321469"/>
            <a:ext cx="10515600" cy="1325563"/>
          </a:xfrm>
        </p:spPr>
        <p:txBody>
          <a:bodyPr/>
          <a:lstStyle/>
          <a:p>
            <a:r>
              <a:rPr lang="en-US" dirty="0"/>
              <a:t>Progress – Children in Custody &amp; Timely Investigations</a:t>
            </a:r>
          </a:p>
        </p:txBody>
      </p:sp>
      <p:graphicFrame>
        <p:nvGraphicFramePr>
          <p:cNvPr id="16" name="Content Placeholder 15">
            <a:extLst>
              <a:ext uri="{FF2B5EF4-FFF2-40B4-BE49-F238E27FC236}">
                <a16:creationId xmlns:a16="http://schemas.microsoft.com/office/drawing/2014/main" id="{F015A64A-6473-A340-F030-8F72303ABB3B}"/>
              </a:ext>
            </a:extLst>
          </p:cNvPr>
          <p:cNvGraphicFramePr>
            <a:graphicFrameLocks noGrp="1"/>
          </p:cNvGraphicFramePr>
          <p:nvPr>
            <p:ph sz="half" idx="2"/>
            <p:extLst>
              <p:ext uri="{D42A27DB-BD31-4B8C-83A1-F6EECF244321}">
                <p14:modId xmlns:p14="http://schemas.microsoft.com/office/powerpoint/2010/main" val="538176701"/>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ontent Placeholder 12">
            <a:extLst>
              <a:ext uri="{FF2B5EF4-FFF2-40B4-BE49-F238E27FC236}">
                <a16:creationId xmlns:a16="http://schemas.microsoft.com/office/drawing/2014/main" id="{F82862D8-C6B0-23CE-5B7D-A8651C019D79}"/>
              </a:ext>
            </a:extLst>
          </p:cNvPr>
          <p:cNvGraphicFramePr>
            <a:graphicFrameLocks noGrp="1"/>
          </p:cNvGraphicFramePr>
          <p:nvPr>
            <p:ph sz="half" idx="1"/>
            <p:extLst>
              <p:ext uri="{D42A27DB-BD31-4B8C-83A1-F6EECF244321}">
                <p14:modId xmlns:p14="http://schemas.microsoft.com/office/powerpoint/2010/main" val="3800915952"/>
              </p:ext>
            </p:extLst>
          </p:nvPr>
        </p:nvGraphicFramePr>
        <p:xfrm>
          <a:off x="562708" y="1690689"/>
          <a:ext cx="5457092"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70407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7737" cy="6908800"/>
          </a:xfrm>
          <a:prstGeom prst="rect">
            <a:avLst/>
          </a:prstGeom>
        </p:spPr>
      </p:pic>
      <p:sp>
        <p:nvSpPr>
          <p:cNvPr id="4" name="Title 3">
            <a:extLst>
              <a:ext uri="{FF2B5EF4-FFF2-40B4-BE49-F238E27FC236}">
                <a16:creationId xmlns:a16="http://schemas.microsoft.com/office/drawing/2014/main" id="{40F6597B-EF71-679B-5882-071D02ED88B4}"/>
              </a:ext>
            </a:extLst>
          </p:cNvPr>
          <p:cNvSpPr>
            <a:spLocks noGrp="1"/>
          </p:cNvSpPr>
          <p:nvPr>
            <p:ph type="title"/>
          </p:nvPr>
        </p:nvSpPr>
        <p:spPr/>
        <p:txBody>
          <a:bodyPr/>
          <a:lstStyle/>
          <a:p>
            <a:r>
              <a:rPr lang="en-US" dirty="0"/>
              <a:t>Questions?</a:t>
            </a:r>
          </a:p>
        </p:txBody>
      </p:sp>
      <p:sp>
        <p:nvSpPr>
          <p:cNvPr id="6" name="Text Placeholder 5">
            <a:extLst>
              <a:ext uri="{FF2B5EF4-FFF2-40B4-BE49-F238E27FC236}">
                <a16:creationId xmlns:a16="http://schemas.microsoft.com/office/drawing/2014/main" id="{53DCE462-7651-0922-C2C6-36E3C650614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87778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021C1F-6266-92BA-880A-4E10346BA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8" y="-50800"/>
            <a:ext cx="12207737" cy="6908800"/>
          </a:xfrm>
          <a:prstGeom prst="rect">
            <a:avLst/>
          </a:prstGeom>
        </p:spPr>
      </p:pic>
      <p:sp>
        <p:nvSpPr>
          <p:cNvPr id="4" name="TextBox 3">
            <a:extLst>
              <a:ext uri="{FF2B5EF4-FFF2-40B4-BE49-F238E27FC236}">
                <a16:creationId xmlns:a16="http://schemas.microsoft.com/office/drawing/2014/main" id="{4FD6279A-CD51-01FF-577D-754121BDF8FE}"/>
              </a:ext>
            </a:extLst>
          </p:cNvPr>
          <p:cNvSpPr txBox="1"/>
          <p:nvPr/>
        </p:nvSpPr>
        <p:spPr>
          <a:xfrm>
            <a:off x="-15736" y="37717"/>
            <a:ext cx="12207736" cy="769441"/>
          </a:xfrm>
          <a:prstGeom prst="rect">
            <a:avLst/>
          </a:prstGeom>
          <a:noFill/>
        </p:spPr>
        <p:txBody>
          <a:bodyPr wrap="square" rtlCol="0">
            <a:spAutoFit/>
          </a:bodyPr>
          <a:lstStyle/>
          <a:p>
            <a:pPr algn="ctr"/>
            <a:r>
              <a:rPr lang="en-US" sz="4400" b="1" dirty="0"/>
              <a:t>Ohio Bold Beginning: Healthy, Supported Families</a:t>
            </a:r>
          </a:p>
        </p:txBody>
      </p:sp>
      <p:pic>
        <p:nvPicPr>
          <p:cNvPr id="120" name="Content Placeholder 7">
            <a:hlinkClick r:id="rId4"/>
            <a:extLst>
              <a:ext uri="{FF2B5EF4-FFF2-40B4-BE49-F238E27FC236}">
                <a16:creationId xmlns:a16="http://schemas.microsoft.com/office/drawing/2014/main" id="{12392B0D-E6A6-435D-8711-A3075310701E}"/>
              </a:ext>
            </a:extLst>
          </p:cNvPr>
          <p:cNvPicPr>
            <a:picLocks noGrp="1" noChangeAspect="1"/>
          </p:cNvPicPr>
          <p:nvPr>
            <p:ph idx="1"/>
          </p:nvPr>
        </p:nvPicPr>
        <p:blipFill rotWithShape="1">
          <a:blip r:embed="rId5"/>
          <a:srcRect l="21805" t="12676" r="64492" b="25488"/>
          <a:stretch/>
        </p:blipFill>
        <p:spPr>
          <a:xfrm>
            <a:off x="296835" y="2028000"/>
            <a:ext cx="2849770" cy="3616975"/>
          </a:xfrm>
        </p:spPr>
      </p:pic>
      <p:sp>
        <p:nvSpPr>
          <p:cNvPr id="121" name="TextBox 120">
            <a:extLst>
              <a:ext uri="{FF2B5EF4-FFF2-40B4-BE49-F238E27FC236}">
                <a16:creationId xmlns:a16="http://schemas.microsoft.com/office/drawing/2014/main" id="{6C2A624D-54A2-49B3-B874-11418AE45EDA}"/>
              </a:ext>
            </a:extLst>
          </p:cNvPr>
          <p:cNvSpPr txBox="1"/>
          <p:nvPr/>
        </p:nvSpPr>
        <p:spPr>
          <a:xfrm>
            <a:off x="296835" y="1458232"/>
            <a:ext cx="11775895" cy="369332"/>
          </a:xfrm>
          <a:prstGeom prst="rect">
            <a:avLst/>
          </a:prstGeom>
          <a:noFill/>
        </p:spPr>
        <p:txBody>
          <a:bodyPr wrap="square">
            <a:spAutoFit/>
          </a:bodyPr>
          <a:lstStyle/>
          <a:p>
            <a:r>
              <a:rPr lang="en-US" dirty="0"/>
              <a:t>In October 2022 Governor DeWine announced Ohio’s Bold Beginning Plan to ensure we had Healthy, Supported Families.</a:t>
            </a:r>
          </a:p>
        </p:txBody>
      </p:sp>
      <p:sp>
        <p:nvSpPr>
          <p:cNvPr id="122" name="object 11">
            <a:extLst>
              <a:ext uri="{FF2B5EF4-FFF2-40B4-BE49-F238E27FC236}">
                <a16:creationId xmlns:a16="http://schemas.microsoft.com/office/drawing/2014/main" id="{1F859DBA-FB55-40E1-8996-E1A8BC946125}"/>
              </a:ext>
            </a:extLst>
          </p:cNvPr>
          <p:cNvSpPr txBox="1"/>
          <p:nvPr/>
        </p:nvSpPr>
        <p:spPr>
          <a:xfrm>
            <a:off x="3819339" y="1914850"/>
            <a:ext cx="4870849" cy="319959"/>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n-US" sz="2000" b="1" i="0" u="none" strike="noStrike" kern="0" cap="none" spc="-10" normalizeH="0" baseline="0" noProof="0" dirty="0">
                <a:ln>
                  <a:noFill/>
                </a:ln>
                <a:effectLst/>
                <a:uLnTx/>
                <a:uFillTx/>
                <a:cs typeface="Verdana"/>
              </a:rPr>
              <a:t>MISSION</a:t>
            </a:r>
            <a:endParaRPr kumimoji="0" lang="en-US" sz="2000" b="0" i="0" u="none" strike="noStrike" kern="0" cap="none" spc="0" normalizeH="0" baseline="0" noProof="0" dirty="0">
              <a:ln>
                <a:noFill/>
              </a:ln>
              <a:effectLst/>
              <a:uLnTx/>
              <a:uFillTx/>
              <a:cs typeface="Verdana"/>
            </a:endParaRPr>
          </a:p>
        </p:txBody>
      </p:sp>
      <p:sp>
        <p:nvSpPr>
          <p:cNvPr id="123" name="object 11">
            <a:extLst>
              <a:ext uri="{FF2B5EF4-FFF2-40B4-BE49-F238E27FC236}">
                <a16:creationId xmlns:a16="http://schemas.microsoft.com/office/drawing/2014/main" id="{3371B1B3-1782-4B17-A136-EC1E670597E7}"/>
              </a:ext>
            </a:extLst>
          </p:cNvPr>
          <p:cNvSpPr txBox="1"/>
          <p:nvPr/>
        </p:nvSpPr>
        <p:spPr>
          <a:xfrm>
            <a:off x="3819338" y="4102014"/>
            <a:ext cx="4870849" cy="319959"/>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n-US" sz="2000" b="1" i="0" u="none" strike="noStrike" kern="0" cap="none" spc="-10" normalizeH="0" baseline="0" noProof="0" dirty="0">
                <a:ln>
                  <a:noFill/>
                </a:ln>
                <a:effectLst/>
                <a:uLnTx/>
                <a:uFillTx/>
                <a:cs typeface="Verdana"/>
              </a:rPr>
              <a:t>PRIORITIES</a:t>
            </a:r>
            <a:endParaRPr kumimoji="0" sz="2400" b="0" i="0" u="none" strike="noStrike" kern="0" cap="none" spc="0" normalizeH="0" baseline="0" noProof="0" dirty="0">
              <a:ln>
                <a:noFill/>
              </a:ln>
              <a:effectLst/>
              <a:uLnTx/>
              <a:uFillTx/>
              <a:cs typeface="Verdana"/>
            </a:endParaRPr>
          </a:p>
        </p:txBody>
      </p:sp>
      <p:sp>
        <p:nvSpPr>
          <p:cNvPr id="124" name="TextBox 123">
            <a:extLst>
              <a:ext uri="{FF2B5EF4-FFF2-40B4-BE49-F238E27FC236}">
                <a16:creationId xmlns:a16="http://schemas.microsoft.com/office/drawing/2014/main" id="{6D16E3E4-77E9-4512-ACBC-260325BCA9E4}"/>
              </a:ext>
            </a:extLst>
          </p:cNvPr>
          <p:cNvSpPr txBox="1"/>
          <p:nvPr/>
        </p:nvSpPr>
        <p:spPr>
          <a:xfrm>
            <a:off x="3935896" y="2287846"/>
            <a:ext cx="7918884" cy="1723549"/>
          </a:xfrm>
          <a:prstGeom prst="rect">
            <a:avLst/>
          </a:prstGeom>
          <a:noFill/>
        </p:spPr>
        <p:txBody>
          <a:bodyPr wrap="square">
            <a:spAutoFit/>
          </a:bodyPr>
          <a:lstStyle/>
          <a:p>
            <a:r>
              <a:rPr lang="en-US" b="0" dirty="0">
                <a:effectLst/>
              </a:rPr>
              <a:t>“I have a vision for Ohio to be the </a:t>
            </a:r>
            <a:r>
              <a:rPr lang="en-US" b="1" dirty="0">
                <a:effectLst/>
              </a:rPr>
              <a:t>best place in the nation </a:t>
            </a:r>
            <a:r>
              <a:rPr lang="en-US" dirty="0">
                <a:effectLst/>
              </a:rPr>
              <a:t>to have a baby and raise a family.</a:t>
            </a:r>
            <a:r>
              <a:rPr lang="en-US" b="0" dirty="0">
                <a:effectLst/>
              </a:rPr>
              <a:t> With Bold Beginning: Healthy, Supported Families, Ohio will provide even </a:t>
            </a:r>
            <a:r>
              <a:rPr lang="en-US" dirty="0">
                <a:effectLst/>
              </a:rPr>
              <a:t>more</a:t>
            </a:r>
            <a:r>
              <a:rPr lang="en-US" b="1" dirty="0">
                <a:effectLst/>
              </a:rPr>
              <a:t> options and supports </a:t>
            </a:r>
            <a:r>
              <a:rPr lang="en-US" dirty="0">
                <a:effectLst/>
              </a:rPr>
              <a:t>that can be tailored to each family’s needs</a:t>
            </a:r>
            <a:r>
              <a:rPr lang="en-US" b="0" dirty="0">
                <a:effectLst/>
              </a:rPr>
              <a:t>, while providing assistance to </a:t>
            </a:r>
            <a:r>
              <a:rPr lang="en-US" b="1" dirty="0">
                <a:effectLst/>
              </a:rPr>
              <a:t>mothers most at-risk for poor outcomes</a:t>
            </a:r>
            <a:r>
              <a:rPr lang="en-US" b="0" dirty="0">
                <a:effectLst/>
              </a:rPr>
              <a:t>, to help them as they begin or add to their family.”</a:t>
            </a:r>
            <a:endParaRPr lang="en-US" sz="1050" b="0" dirty="0">
              <a:effectLst/>
            </a:endParaRPr>
          </a:p>
          <a:p>
            <a:pPr algn="r"/>
            <a:r>
              <a:rPr lang="en-US" sz="1600" b="0" i="0" dirty="0">
                <a:effectLst/>
              </a:rPr>
              <a:t> -Ohio Governor Mike DeWine</a:t>
            </a:r>
            <a:endParaRPr lang="en-US" sz="1600" dirty="0"/>
          </a:p>
        </p:txBody>
      </p:sp>
      <p:sp>
        <p:nvSpPr>
          <p:cNvPr id="125" name="TextBox 124">
            <a:extLst>
              <a:ext uri="{FF2B5EF4-FFF2-40B4-BE49-F238E27FC236}">
                <a16:creationId xmlns:a16="http://schemas.microsoft.com/office/drawing/2014/main" id="{9429635D-BB7C-4306-9C1D-F66151258F9B}"/>
              </a:ext>
            </a:extLst>
          </p:cNvPr>
          <p:cNvSpPr txBox="1"/>
          <p:nvPr/>
        </p:nvSpPr>
        <p:spPr>
          <a:xfrm>
            <a:off x="4375930" y="4549745"/>
            <a:ext cx="4112088" cy="877163"/>
          </a:xfrm>
          <a:prstGeom prst="rect">
            <a:avLst/>
          </a:prstGeom>
          <a:noFill/>
        </p:spPr>
        <p:txBody>
          <a:bodyPr wrap="square">
            <a:spAutoFit/>
          </a:bodyPr>
          <a:lstStyle/>
          <a:p>
            <a:pPr>
              <a:spcAft>
                <a:spcPts val="1800"/>
              </a:spcAft>
            </a:pPr>
            <a:r>
              <a:rPr lang="en-US" b="0" dirty="0">
                <a:effectLst/>
              </a:rPr>
              <a:t>Healthcare Access &amp; Improving Care</a:t>
            </a:r>
          </a:p>
          <a:p>
            <a:pPr>
              <a:spcAft>
                <a:spcPts val="1800"/>
              </a:spcAft>
            </a:pPr>
            <a:r>
              <a:rPr lang="en-US" b="0" dirty="0">
                <a:effectLst/>
              </a:rPr>
              <a:t>Adoption &amp; Children Services</a:t>
            </a:r>
          </a:p>
        </p:txBody>
      </p:sp>
      <p:cxnSp>
        <p:nvCxnSpPr>
          <p:cNvPr id="126" name="Straight Connector 125">
            <a:extLst>
              <a:ext uri="{FF2B5EF4-FFF2-40B4-BE49-F238E27FC236}">
                <a16:creationId xmlns:a16="http://schemas.microsoft.com/office/drawing/2014/main" id="{29B45A3C-E152-4EDF-8ED7-F6B121FEAF7C}"/>
              </a:ext>
            </a:extLst>
          </p:cNvPr>
          <p:cNvCxnSpPr>
            <a:cxnSpLocks/>
          </p:cNvCxnSpPr>
          <p:nvPr/>
        </p:nvCxnSpPr>
        <p:spPr>
          <a:xfrm>
            <a:off x="3677479" y="1986337"/>
            <a:ext cx="0" cy="2614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C54E2B9-5E59-42FA-A1C7-24B5E326E623}"/>
              </a:ext>
            </a:extLst>
          </p:cNvPr>
          <p:cNvCxnSpPr>
            <a:cxnSpLocks/>
          </p:cNvCxnSpPr>
          <p:nvPr/>
        </p:nvCxnSpPr>
        <p:spPr>
          <a:xfrm>
            <a:off x="3680792" y="4162035"/>
            <a:ext cx="0" cy="26147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28" name="Graphic 127" descr="Medical with solid fill">
            <a:extLst>
              <a:ext uri="{FF2B5EF4-FFF2-40B4-BE49-F238E27FC236}">
                <a16:creationId xmlns:a16="http://schemas.microsoft.com/office/drawing/2014/main" id="{2947A900-DB83-46C8-AFBE-FED3793664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19338" y="4538344"/>
            <a:ext cx="457200" cy="457200"/>
          </a:xfrm>
          <a:prstGeom prst="rect">
            <a:avLst/>
          </a:prstGeom>
        </p:spPr>
      </p:pic>
      <p:pic>
        <p:nvPicPr>
          <p:cNvPr id="129" name="Graphic 128" descr="Family with girl with solid fill">
            <a:extLst>
              <a:ext uri="{FF2B5EF4-FFF2-40B4-BE49-F238E27FC236}">
                <a16:creationId xmlns:a16="http://schemas.microsoft.com/office/drawing/2014/main" id="{FC37C690-9419-4F5E-A0DB-99B210D246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56269" y="4483680"/>
            <a:ext cx="442921" cy="442921"/>
          </a:xfrm>
          <a:prstGeom prst="rect">
            <a:avLst/>
          </a:prstGeom>
        </p:spPr>
      </p:pic>
      <p:pic>
        <p:nvPicPr>
          <p:cNvPr id="130" name="Graphic 129" descr="Children with solid fill">
            <a:extLst>
              <a:ext uri="{FF2B5EF4-FFF2-40B4-BE49-F238E27FC236}">
                <a16:creationId xmlns:a16="http://schemas.microsoft.com/office/drawing/2014/main" id="{3B4CC963-D5EC-40DB-BF64-15B59CDD90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99043" y="5014186"/>
            <a:ext cx="548446" cy="548446"/>
          </a:xfrm>
          <a:prstGeom prst="rect">
            <a:avLst/>
          </a:prstGeom>
        </p:spPr>
      </p:pic>
      <p:pic>
        <p:nvPicPr>
          <p:cNvPr id="131" name="Graphic 130" descr="Books on shelf with solid fill">
            <a:extLst>
              <a:ext uri="{FF2B5EF4-FFF2-40B4-BE49-F238E27FC236}">
                <a16:creationId xmlns:a16="http://schemas.microsoft.com/office/drawing/2014/main" id="{021983A8-2793-4D9A-A4AA-43DA00987E1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13384" y="4987559"/>
            <a:ext cx="556591" cy="556591"/>
          </a:xfrm>
          <a:prstGeom prst="rect">
            <a:avLst/>
          </a:prstGeom>
        </p:spPr>
      </p:pic>
      <p:sp>
        <p:nvSpPr>
          <p:cNvPr id="133" name="TextBox 132">
            <a:extLst>
              <a:ext uri="{FF2B5EF4-FFF2-40B4-BE49-F238E27FC236}">
                <a16:creationId xmlns:a16="http://schemas.microsoft.com/office/drawing/2014/main" id="{33214F98-7A13-49D1-B5E5-4775628F4CF4}"/>
              </a:ext>
            </a:extLst>
          </p:cNvPr>
          <p:cNvSpPr txBox="1"/>
          <p:nvPr/>
        </p:nvSpPr>
        <p:spPr>
          <a:xfrm>
            <a:off x="8987837" y="4538344"/>
            <a:ext cx="3342709" cy="877163"/>
          </a:xfrm>
          <a:prstGeom prst="rect">
            <a:avLst/>
          </a:prstGeom>
          <a:noFill/>
        </p:spPr>
        <p:txBody>
          <a:bodyPr wrap="square">
            <a:spAutoFit/>
          </a:bodyPr>
          <a:lstStyle/>
          <a:p>
            <a:pPr>
              <a:spcAft>
                <a:spcPts val="1800"/>
              </a:spcAft>
            </a:pPr>
            <a:r>
              <a:rPr lang="en-US" dirty="0"/>
              <a:t>Family Supports</a:t>
            </a:r>
          </a:p>
          <a:p>
            <a:pPr>
              <a:spcAft>
                <a:spcPts val="1800"/>
              </a:spcAft>
            </a:pPr>
            <a:r>
              <a:rPr lang="en-US" dirty="0"/>
              <a:t>Literacy – Science of Reading</a:t>
            </a:r>
            <a:endParaRPr lang="en-US" b="0" dirty="0">
              <a:effectLst/>
            </a:endParaRPr>
          </a:p>
        </p:txBody>
      </p:sp>
    </p:spTree>
    <p:extLst>
      <p:ext uri="{BB962C8B-B14F-4D97-AF65-F5344CB8AC3E}">
        <p14:creationId xmlns:p14="http://schemas.microsoft.com/office/powerpoint/2010/main" val="90853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7737" cy="6908800"/>
          </a:xfrm>
          <a:prstGeom prst="rect">
            <a:avLst/>
          </a:prstGeom>
        </p:spPr>
      </p:pic>
      <p:sp>
        <p:nvSpPr>
          <p:cNvPr id="2" name="Title 1">
            <a:extLst>
              <a:ext uri="{FF2B5EF4-FFF2-40B4-BE49-F238E27FC236}">
                <a16:creationId xmlns:a16="http://schemas.microsoft.com/office/drawing/2014/main" id="{195FD698-0625-4F7E-A7D0-8FA047E716D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C72AC4D-C4E3-4BBA-8B36-BB4CE092CB84}"/>
              </a:ext>
            </a:extLst>
          </p:cNvPr>
          <p:cNvSpPr>
            <a:spLocks noGrp="1"/>
          </p:cNvSpPr>
          <p:nvPr>
            <p:ph idx="1"/>
          </p:nvPr>
        </p:nvSpPr>
        <p:spPr/>
        <p:txBody>
          <a:bodyPr/>
          <a:lstStyle/>
          <a:p>
            <a:endParaRPr lang="en-US"/>
          </a:p>
        </p:txBody>
      </p:sp>
      <p:pic>
        <p:nvPicPr>
          <p:cNvPr id="2050" name="Picture 2" descr="[The Journal Herald, 1976]">
            <a:extLst>
              <a:ext uri="{FF2B5EF4-FFF2-40B4-BE49-F238E27FC236}">
                <a16:creationId xmlns:a16="http://schemas.microsoft.com/office/drawing/2014/main" id="{F5DF156A-09CE-3819-1593-BD3973128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126" y="1521924"/>
            <a:ext cx="5416713" cy="30469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President George W. Bush congratulates Senator Mike DeWine, R-Ohio, on S. 650, the Pediatric Equity Research Act of 2003, in the Oval Office Tuesday, Dec. 16, 2003. Senator DeWine's daughter and wife, Fran, are pictured at the left. Also pictured are Senator Bill Frist, R-Tenn., left, and Health and Human Services Secretary Tommy Thompson. The act gives the Food and Drug Administration the authority to require drug companies to conduct safety tests on pharmaceuticals that are to be administered to children. The President signed the bill into law Dec. 3, 2003. White House photo by Tina Hager.">
            <a:extLst>
              <a:ext uri="{FF2B5EF4-FFF2-40B4-BE49-F238E27FC236}">
                <a16:creationId xmlns:a16="http://schemas.microsoft.com/office/drawing/2014/main" id="{E6D04BEE-5DC3-FE5B-15B8-CC225AF49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2456" y="1093788"/>
            <a:ext cx="5242117" cy="36613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83794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2664A4D7-7CEC-410E-80BE-85DF7822A6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61"/>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DDAB429F-F9B6-DCF1-37EC-1331B72FFE01}"/>
              </a:ext>
            </a:extLst>
          </p:cNvPr>
          <p:cNvPicPr>
            <a:picLocks noChangeAspect="1"/>
          </p:cNvPicPr>
          <p:nvPr/>
        </p:nvPicPr>
        <p:blipFill>
          <a:blip r:embed="rId3"/>
          <a:stretch>
            <a:fillRect/>
          </a:stretch>
        </p:blipFill>
        <p:spPr>
          <a:xfrm>
            <a:off x="1267904" y="603851"/>
            <a:ext cx="9656191" cy="4559868"/>
          </a:xfrm>
          <a:prstGeom prst="rect">
            <a:avLst/>
          </a:prstGeom>
        </p:spPr>
      </p:pic>
    </p:spTree>
    <p:extLst>
      <p:ext uri="{BB962C8B-B14F-4D97-AF65-F5344CB8AC3E}">
        <p14:creationId xmlns:p14="http://schemas.microsoft.com/office/powerpoint/2010/main" val="926963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664A4D7-7CEC-410E-80BE-85DF7822A6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61"/>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39F87666-B019-8CB0-CD00-BDDA0AE76DD8}"/>
              </a:ext>
            </a:extLst>
          </p:cNvPr>
          <p:cNvPicPr>
            <a:picLocks noChangeAspect="1"/>
          </p:cNvPicPr>
          <p:nvPr/>
        </p:nvPicPr>
        <p:blipFill>
          <a:blip r:embed="rId3"/>
          <a:stretch>
            <a:fillRect/>
          </a:stretch>
        </p:blipFill>
        <p:spPr>
          <a:xfrm>
            <a:off x="1321839" y="556591"/>
            <a:ext cx="9548322" cy="4658967"/>
          </a:xfrm>
          <a:prstGeom prst="rect">
            <a:avLst/>
          </a:prstGeom>
        </p:spPr>
      </p:pic>
    </p:spTree>
    <p:extLst>
      <p:ext uri="{BB962C8B-B14F-4D97-AF65-F5344CB8AC3E}">
        <p14:creationId xmlns:p14="http://schemas.microsoft.com/office/powerpoint/2010/main" val="1032764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664A4D7-7CEC-410E-80BE-85DF7822A6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61"/>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326A7EAC-80FA-EECD-6DCB-FC3CFA183673}"/>
              </a:ext>
            </a:extLst>
          </p:cNvPr>
          <p:cNvPicPr>
            <a:picLocks noChangeAspect="1"/>
          </p:cNvPicPr>
          <p:nvPr/>
        </p:nvPicPr>
        <p:blipFill>
          <a:blip r:embed="rId3"/>
          <a:stretch>
            <a:fillRect/>
          </a:stretch>
        </p:blipFill>
        <p:spPr>
          <a:xfrm>
            <a:off x="1040750" y="438143"/>
            <a:ext cx="10110499" cy="4769605"/>
          </a:xfrm>
          <a:prstGeom prst="rect">
            <a:avLst/>
          </a:prstGeom>
        </p:spPr>
      </p:pic>
    </p:spTree>
    <p:extLst>
      <p:ext uri="{BB962C8B-B14F-4D97-AF65-F5344CB8AC3E}">
        <p14:creationId xmlns:p14="http://schemas.microsoft.com/office/powerpoint/2010/main" val="2172317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7737" cy="6908800"/>
          </a:xfrm>
          <a:prstGeom prst="rect">
            <a:avLst/>
          </a:prstGeom>
        </p:spPr>
      </p:pic>
      <p:sp>
        <p:nvSpPr>
          <p:cNvPr id="2" name="Title 1">
            <a:extLst>
              <a:ext uri="{FF2B5EF4-FFF2-40B4-BE49-F238E27FC236}">
                <a16:creationId xmlns:a16="http://schemas.microsoft.com/office/drawing/2014/main" id="{5A1E19EB-F2A1-46B2-80CC-56012C0C980F}"/>
              </a:ext>
            </a:extLst>
          </p:cNvPr>
          <p:cNvSpPr>
            <a:spLocks noGrp="1"/>
          </p:cNvSpPr>
          <p:nvPr>
            <p:ph type="title"/>
          </p:nvPr>
        </p:nvSpPr>
        <p:spPr/>
        <p:txBody>
          <a:bodyPr/>
          <a:lstStyle/>
          <a:p>
            <a:r>
              <a:rPr lang="en-US" dirty="0"/>
              <a:t>Children in Care</a:t>
            </a:r>
          </a:p>
        </p:txBody>
      </p:sp>
      <p:graphicFrame>
        <p:nvGraphicFramePr>
          <p:cNvPr id="7" name="Content Placeholder 6">
            <a:extLst>
              <a:ext uri="{FF2B5EF4-FFF2-40B4-BE49-F238E27FC236}">
                <a16:creationId xmlns:a16="http://schemas.microsoft.com/office/drawing/2014/main" id="{DA1E860F-633C-459D-6BAE-B9C444C75692}"/>
              </a:ext>
            </a:extLst>
          </p:cNvPr>
          <p:cNvGraphicFramePr>
            <a:graphicFrameLocks noGrp="1"/>
          </p:cNvGraphicFramePr>
          <p:nvPr>
            <p:ph idx="1"/>
          </p:nvPr>
        </p:nvGraphicFramePr>
        <p:xfrm>
          <a:off x="846068" y="1485736"/>
          <a:ext cx="10252856" cy="40479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2340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7737" cy="6908800"/>
          </a:xfrm>
          <a:prstGeom prst="rect">
            <a:avLst/>
          </a:prstGeom>
        </p:spPr>
      </p:pic>
      <p:sp>
        <p:nvSpPr>
          <p:cNvPr id="2" name="Title 1">
            <a:extLst>
              <a:ext uri="{FF2B5EF4-FFF2-40B4-BE49-F238E27FC236}">
                <a16:creationId xmlns:a16="http://schemas.microsoft.com/office/drawing/2014/main" id="{5A1E19EB-F2A1-46B2-80CC-56012C0C980F}"/>
              </a:ext>
            </a:extLst>
          </p:cNvPr>
          <p:cNvSpPr>
            <a:spLocks noGrp="1"/>
          </p:cNvSpPr>
          <p:nvPr>
            <p:ph type="title"/>
          </p:nvPr>
        </p:nvSpPr>
        <p:spPr/>
        <p:txBody>
          <a:bodyPr/>
          <a:lstStyle/>
          <a:p>
            <a:r>
              <a:rPr lang="en-US" dirty="0"/>
              <a:t>Removals due to Substance Use</a:t>
            </a:r>
          </a:p>
        </p:txBody>
      </p:sp>
      <p:graphicFrame>
        <p:nvGraphicFramePr>
          <p:cNvPr id="7" name="Content Placeholder 6">
            <a:extLst>
              <a:ext uri="{FF2B5EF4-FFF2-40B4-BE49-F238E27FC236}">
                <a16:creationId xmlns:a16="http://schemas.microsoft.com/office/drawing/2014/main" id="{DA1E860F-633C-459D-6BAE-B9C444C75692}"/>
              </a:ext>
            </a:extLst>
          </p:cNvPr>
          <p:cNvGraphicFramePr>
            <a:graphicFrameLocks noGrp="1"/>
          </p:cNvGraphicFramePr>
          <p:nvPr>
            <p:ph idx="1"/>
          </p:nvPr>
        </p:nvGraphicFramePr>
        <p:xfrm>
          <a:off x="846068" y="1485736"/>
          <a:ext cx="10252856" cy="40479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8714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4A4D7-7CEC-410E-80BE-85DF7822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7737" cy="6908800"/>
          </a:xfrm>
          <a:prstGeom prst="rect">
            <a:avLst/>
          </a:prstGeom>
        </p:spPr>
      </p:pic>
      <p:graphicFrame>
        <p:nvGraphicFramePr>
          <p:cNvPr id="7" name="Content Placeholder 6">
            <a:extLst>
              <a:ext uri="{FF2B5EF4-FFF2-40B4-BE49-F238E27FC236}">
                <a16:creationId xmlns:a16="http://schemas.microsoft.com/office/drawing/2014/main" id="{2E059BD7-1814-C5AF-0D45-9097DBAEC394}"/>
              </a:ext>
            </a:extLst>
          </p:cNvPr>
          <p:cNvGraphicFramePr>
            <a:graphicFrameLocks noGrp="1"/>
          </p:cNvGraphicFramePr>
          <p:nvPr>
            <p:ph idx="1"/>
          </p:nvPr>
        </p:nvGraphicFramePr>
        <p:xfrm>
          <a:off x="838200" y="1004888"/>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31107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Custom Design">
  <a:themeElements>
    <a:clrScheme name="Ohio Benefits">
      <a:dk1>
        <a:sysClr val="windowText" lastClr="000000"/>
      </a:dk1>
      <a:lt1>
        <a:sysClr val="window" lastClr="FFFFFF"/>
      </a:lt1>
      <a:dk2>
        <a:srgbClr val="525051"/>
      </a:dk2>
      <a:lt2>
        <a:srgbClr val="A1A1A1"/>
      </a:lt2>
      <a:accent1>
        <a:srgbClr val="F20017"/>
      </a:accent1>
      <a:accent2>
        <a:srgbClr val="700017"/>
      </a:accent2>
      <a:accent3>
        <a:srgbClr val="B5DC10"/>
      </a:accent3>
      <a:accent4>
        <a:srgbClr val="FFBF0F"/>
      </a:accent4>
      <a:accent5>
        <a:srgbClr val="73A5CC"/>
      </a:accent5>
      <a:accent6>
        <a:srgbClr val="A1A1A1"/>
      </a:accent6>
      <a:hlink>
        <a:srgbClr val="0000FF"/>
      </a:hlink>
      <a:folHlink>
        <a:srgbClr val="70001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CB823B9247184DB7FCF29C5D29D405" ma:contentTypeVersion="11" ma:contentTypeDescription="Create a new document." ma:contentTypeScope="" ma:versionID="e75c3c294af2dbbb2d603fb1c9735fc8">
  <xsd:schema xmlns:xsd="http://www.w3.org/2001/XMLSchema" xmlns:xs="http://www.w3.org/2001/XMLSchema" xmlns:p="http://schemas.microsoft.com/office/2006/metadata/properties" xmlns:ns3="de23d63b-38f6-4c7e-a526-0e70633c1509" xmlns:ns4="ca28c540-e686-4054-9024-14c0b4c18e66" targetNamespace="http://schemas.microsoft.com/office/2006/metadata/properties" ma:root="true" ma:fieldsID="35e1f66cce39cb139e7c854b02e014a1" ns3:_="" ns4:_="">
    <xsd:import namespace="de23d63b-38f6-4c7e-a526-0e70633c1509"/>
    <xsd:import namespace="ca28c540-e686-4054-9024-14c0b4c18e6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23d63b-38f6-4c7e-a526-0e70633c15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28c540-e686-4054-9024-14c0b4c18e6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3C95FAA-456E-4D98-9642-AF7BF7DF1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23d63b-38f6-4c7e-a526-0e70633c1509"/>
    <ds:schemaRef ds:uri="ca28c540-e686-4054-9024-14c0b4c18e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E73B0A-04E2-4C12-8301-ACF4745DB2FC}">
  <ds:schemaRefs>
    <ds:schemaRef ds:uri="http://schemas.microsoft.com/sharepoint/v3/contenttype/forms"/>
  </ds:schemaRefs>
</ds:datastoreItem>
</file>

<file path=customXml/itemProps3.xml><?xml version="1.0" encoding="utf-8"?>
<ds:datastoreItem xmlns:ds="http://schemas.openxmlformats.org/officeDocument/2006/customXml" ds:itemID="{AA8E53A1-7D81-49C7-A33A-E68FEE176231}">
  <ds:schemaRefs>
    <ds:schemaRef ds:uri="http://schemas.microsoft.com/office/2006/documentManagement/types"/>
    <ds:schemaRef ds:uri="http://purl.org/dc/terms/"/>
    <ds:schemaRef ds:uri="http://schemas.openxmlformats.org/package/2006/metadata/core-properties"/>
    <ds:schemaRef ds:uri="http://purl.org/dc/dcmitype/"/>
    <ds:schemaRef ds:uri="ca28c540-e686-4054-9024-14c0b4c18e66"/>
    <ds:schemaRef ds:uri="http://purl.org/dc/elements/1.1/"/>
    <ds:schemaRef ds:uri="http://schemas.microsoft.com/office/2006/metadata/properties"/>
    <ds:schemaRef ds:uri="http://schemas.microsoft.com/office/infopath/2007/PartnerControls"/>
    <ds:schemaRef ds:uri="de23d63b-38f6-4c7e-a526-0e70633c150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2473</TotalTime>
  <Words>3183</Words>
  <Application>Microsoft Office PowerPoint</Application>
  <PresentationFormat>Widescreen</PresentationFormat>
  <Paragraphs>240</Paragraphs>
  <Slides>26</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Calibri Light</vt:lpstr>
      <vt:lpstr>Courier New</vt:lpstr>
      <vt:lpstr>Tahoma</vt:lpstr>
      <vt:lpstr>Univers</vt:lpstr>
      <vt:lpstr>Wingdings</vt:lpstr>
      <vt:lpstr>Office Theme</vt:lpstr>
      <vt:lpstr>8_Custom Design</vt:lpstr>
      <vt:lpstr>PowerPoint Presentation</vt:lpstr>
      <vt:lpstr>Ohio’s Children’s Services Transformation Efforts</vt:lpstr>
      <vt:lpstr>PowerPoint Presentation</vt:lpstr>
      <vt:lpstr>PowerPoint Presentation</vt:lpstr>
      <vt:lpstr>PowerPoint Presentation</vt:lpstr>
      <vt:lpstr>PowerPoint Presentation</vt:lpstr>
      <vt:lpstr>Children in Care</vt:lpstr>
      <vt:lpstr>Removals due to Substance Use</vt:lpstr>
      <vt:lpstr>PowerPoint Presentation</vt:lpstr>
      <vt:lpstr>PowerPoint Presentation</vt:lpstr>
      <vt:lpstr>PowerPoint Presentation</vt:lpstr>
      <vt:lpstr>PowerPoint Presentation</vt:lpstr>
      <vt:lpstr>Children’s Initiatives Priorities</vt:lpstr>
      <vt:lpstr>PowerPoint Presentation</vt:lpstr>
      <vt:lpstr>Children in Care</vt:lpstr>
      <vt:lpstr>Children’s Services Transformation</vt:lpstr>
      <vt:lpstr>PowerPoint Presentation</vt:lpstr>
      <vt:lpstr>PowerPoint Presentation</vt:lpstr>
      <vt:lpstr>PowerPoint Presentation</vt:lpstr>
      <vt:lpstr>PowerPoint Presentation</vt:lpstr>
      <vt:lpstr>KINSHIP </vt:lpstr>
      <vt:lpstr>FOSTER CARE </vt:lpstr>
      <vt:lpstr>ADOPTION </vt:lpstr>
      <vt:lpstr>Progress – Children in Custody &amp; Timely Investigations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Chelsea M Cordonnier</dc:creator>
  <cp:lastModifiedBy>Cornyn, LeeAnne</cp:lastModifiedBy>
  <cp:revision>7</cp:revision>
  <dcterms:created xsi:type="dcterms:W3CDTF">2020-10-27T19:19:05Z</dcterms:created>
  <dcterms:modified xsi:type="dcterms:W3CDTF">2023-05-08T09:42:37Z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0x010100EECB823B9247184DB7FCF29C5D29D405</vt:lpwstr>
  </property>
</Properties>
</file>