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62" r:id="rId3"/>
    <p:sldId id="258" r:id="rId4"/>
    <p:sldId id="257" r:id="rId5"/>
    <p:sldId id="259" r:id="rId6"/>
    <p:sldId id="261" r:id="rId7"/>
    <p:sldId id="263" r:id="rId8"/>
    <p:sldId id="260" r:id="rId9"/>
  </p:sldIdLst>
  <p:sldSz cx="9144000" cy="5143500" type="screen16x9"/>
  <p:notesSz cx="6858000" cy="9144000"/>
  <p:embeddedFontLst>
    <p:embeddedFont>
      <p:font typeface="Average" pitchFamily="2" charset="77"/>
      <p:regular r:id="rId11"/>
    </p:embeddedFont>
    <p:embeddedFont>
      <p:font typeface="Calibri" panose="020F0502020204030204" pitchFamily="34" charset="0"/>
      <p:regular r:id="rId12"/>
      <p:bold r:id="rId13"/>
      <p:italic r:id="rId14"/>
      <p:boldItalic r:id="rId15"/>
    </p:embeddedFont>
    <p:embeddedFont>
      <p:font typeface="Oswald" pitchFamily="2" charset="77"/>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6"/>
    <p:restoredTop sz="94694"/>
  </p:normalViewPr>
  <p:slideViewPr>
    <p:cSldViewPr snapToGrid="0">
      <p:cViewPr varScale="1">
        <p:scale>
          <a:sx n="161" d="100"/>
          <a:sy n="161" d="100"/>
        </p:scale>
        <p:origin x="86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3e5cf66ca1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3e5cf66ca1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3e5cf66ca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3e5cf66ca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e5cf66ca1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e5cf66ca1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3e5cf66ca1_0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3e5cf66ca1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13"/>
          <p:cNvGrpSpPr/>
          <p:nvPr/>
        </p:nvGrpSpPr>
        <p:grpSpPr>
          <a:xfrm>
            <a:off x="595613" y="2538080"/>
            <a:ext cx="7952774" cy="64502"/>
            <a:chOff x="595675" y="2820050"/>
            <a:chExt cx="7952774" cy="64502"/>
          </a:xfrm>
        </p:grpSpPr>
        <p:sp>
          <p:nvSpPr>
            <p:cNvPr id="58" name="Google Shape;58;p13"/>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13"/>
          <p:cNvSpPr txBox="1">
            <a:spLocks noGrp="1"/>
          </p:cNvSpPr>
          <p:nvPr>
            <p:ph type="title"/>
          </p:nvPr>
        </p:nvSpPr>
        <p:spPr>
          <a:xfrm>
            <a:off x="505475" y="1375100"/>
            <a:ext cx="8043000" cy="10869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a:endParaRPr/>
          </a:p>
        </p:txBody>
      </p:sp>
      <p:sp>
        <p:nvSpPr>
          <p:cNvPr id="64" name="Google Shape;64;p13"/>
          <p:cNvSpPr txBox="1">
            <a:spLocks noGrp="1"/>
          </p:cNvSpPr>
          <p:nvPr>
            <p:ph type="subTitle" idx="1"/>
          </p:nvPr>
        </p:nvSpPr>
        <p:spPr>
          <a:xfrm>
            <a:off x="505475" y="2759992"/>
            <a:ext cx="4862400" cy="3624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666666"/>
              </a:buClr>
              <a:buSzPts val="1200"/>
              <a:buNone/>
              <a:defRPr sz="1200">
                <a:solidFill>
                  <a:srgbClr val="666666"/>
                </a:solidFill>
              </a:defRPr>
            </a:lvl1pPr>
            <a:lvl2pPr lvl="1" algn="l">
              <a:lnSpc>
                <a:spcPct val="100000"/>
              </a:lnSpc>
              <a:spcBef>
                <a:spcPts val="0"/>
              </a:spcBef>
              <a:spcAft>
                <a:spcPts val="0"/>
              </a:spcAft>
              <a:buClr>
                <a:srgbClr val="666666"/>
              </a:buClr>
              <a:buSzPts val="1200"/>
              <a:buNone/>
              <a:defRPr sz="1200">
                <a:solidFill>
                  <a:srgbClr val="666666"/>
                </a:solidFill>
              </a:defRPr>
            </a:lvl2pPr>
            <a:lvl3pPr lvl="2" algn="l">
              <a:lnSpc>
                <a:spcPct val="100000"/>
              </a:lnSpc>
              <a:spcBef>
                <a:spcPts val="0"/>
              </a:spcBef>
              <a:spcAft>
                <a:spcPts val="0"/>
              </a:spcAft>
              <a:buClr>
                <a:srgbClr val="666666"/>
              </a:buClr>
              <a:buSzPts val="1200"/>
              <a:buNone/>
              <a:defRPr sz="1200">
                <a:solidFill>
                  <a:srgbClr val="666666"/>
                </a:solidFill>
              </a:defRPr>
            </a:lvl3pPr>
            <a:lvl4pPr lvl="3" algn="l">
              <a:lnSpc>
                <a:spcPct val="100000"/>
              </a:lnSpc>
              <a:spcBef>
                <a:spcPts val="0"/>
              </a:spcBef>
              <a:spcAft>
                <a:spcPts val="0"/>
              </a:spcAft>
              <a:buClr>
                <a:srgbClr val="666666"/>
              </a:buClr>
              <a:buSzPts val="1200"/>
              <a:buNone/>
              <a:defRPr sz="1200">
                <a:solidFill>
                  <a:srgbClr val="666666"/>
                </a:solidFill>
              </a:defRPr>
            </a:lvl4pPr>
            <a:lvl5pPr lvl="4" algn="l">
              <a:lnSpc>
                <a:spcPct val="100000"/>
              </a:lnSpc>
              <a:spcBef>
                <a:spcPts val="0"/>
              </a:spcBef>
              <a:spcAft>
                <a:spcPts val="0"/>
              </a:spcAft>
              <a:buClr>
                <a:srgbClr val="666666"/>
              </a:buClr>
              <a:buSzPts val="1200"/>
              <a:buNone/>
              <a:defRPr sz="1200">
                <a:solidFill>
                  <a:srgbClr val="666666"/>
                </a:solidFill>
              </a:defRPr>
            </a:lvl5pPr>
            <a:lvl6pPr lvl="5" algn="l">
              <a:lnSpc>
                <a:spcPct val="100000"/>
              </a:lnSpc>
              <a:spcBef>
                <a:spcPts val="0"/>
              </a:spcBef>
              <a:spcAft>
                <a:spcPts val="0"/>
              </a:spcAft>
              <a:buClr>
                <a:srgbClr val="666666"/>
              </a:buClr>
              <a:buSzPts val="1200"/>
              <a:buNone/>
              <a:defRPr sz="1200">
                <a:solidFill>
                  <a:srgbClr val="666666"/>
                </a:solidFill>
              </a:defRPr>
            </a:lvl6pPr>
            <a:lvl7pPr lvl="6" algn="l">
              <a:lnSpc>
                <a:spcPct val="100000"/>
              </a:lnSpc>
              <a:spcBef>
                <a:spcPts val="0"/>
              </a:spcBef>
              <a:spcAft>
                <a:spcPts val="0"/>
              </a:spcAft>
              <a:buClr>
                <a:srgbClr val="666666"/>
              </a:buClr>
              <a:buSzPts val="1200"/>
              <a:buNone/>
              <a:defRPr sz="1200">
                <a:solidFill>
                  <a:srgbClr val="666666"/>
                </a:solidFill>
              </a:defRPr>
            </a:lvl7pPr>
            <a:lvl8pPr lvl="7" algn="l">
              <a:lnSpc>
                <a:spcPct val="100000"/>
              </a:lnSpc>
              <a:spcBef>
                <a:spcPts val="0"/>
              </a:spcBef>
              <a:spcAft>
                <a:spcPts val="0"/>
              </a:spcAft>
              <a:buClr>
                <a:srgbClr val="666666"/>
              </a:buClr>
              <a:buSzPts val="1200"/>
              <a:buNone/>
              <a:defRPr sz="1200">
                <a:solidFill>
                  <a:srgbClr val="666666"/>
                </a:solidFill>
              </a:defRPr>
            </a:lvl8pPr>
            <a:lvl9pPr lvl="8" algn="l">
              <a:lnSpc>
                <a:spcPct val="100000"/>
              </a:lnSpc>
              <a:spcBef>
                <a:spcPts val="0"/>
              </a:spcBef>
              <a:spcAft>
                <a:spcPts val="0"/>
              </a:spcAft>
              <a:buClr>
                <a:srgbClr val="666666"/>
              </a:buClr>
              <a:buSzPts val="1200"/>
              <a:buNone/>
              <a:defRPr sz="1200">
                <a:solidFill>
                  <a:srgbClr val="666666"/>
                </a:solidFill>
              </a:defRPr>
            </a:lvl9pPr>
          </a:lstStyle>
          <a:p>
            <a:endParaRPr/>
          </a:p>
        </p:txBody>
      </p:sp>
      <p:sp>
        <p:nvSpPr>
          <p:cNvPr id="65" name="Google Shape;6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66"/>
        <p:cNvGrpSpPr/>
        <p:nvPr/>
      </p:nvGrpSpPr>
      <p:grpSpPr>
        <a:xfrm>
          <a:off x="0" y="0"/>
          <a:ext cx="0" cy="0"/>
          <a:chOff x="0" y="0"/>
          <a:chExt cx="0" cy="0"/>
        </a:xfrm>
      </p:grpSpPr>
      <p:sp>
        <p:nvSpPr>
          <p:cNvPr id="67" name="Google Shape;67;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308782" y="1640000"/>
            <a:ext cx="8526000" cy="332100"/>
          </a:xfrm>
          <a:prstGeom prst="rect">
            <a:avLst/>
          </a:pr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2440287" y="1640000"/>
            <a:ext cx="2131500" cy="332100"/>
          </a:xfrm>
          <a:prstGeom prst="rect">
            <a:avLst/>
          </a:pr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4571811" y="1640000"/>
            <a:ext cx="2131500" cy="332100"/>
          </a:xfrm>
          <a:prstGeom prst="rect">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308750" y="1640000"/>
            <a:ext cx="2131500" cy="332100"/>
          </a:xfrm>
          <a:prstGeom prst="rect">
            <a:avLst/>
          </a:prstGeom>
          <a:solidFill>
            <a:srgbClr val="FFFFFF">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a:spLocks noGrp="1"/>
          </p:cNvSpPr>
          <p:nvPr>
            <p:ph type="title"/>
          </p:nvPr>
        </p:nvSpPr>
        <p:spPr>
          <a:xfrm>
            <a:off x="232550" y="609450"/>
            <a:ext cx="6355200" cy="8778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rgbClr val="434343"/>
              </a:buClr>
              <a:buSzPts val="2800"/>
              <a:buNone/>
              <a:defRPr sz="2800" b="1">
                <a:solidFill>
                  <a:srgbClr val="434343"/>
                </a:solidFill>
              </a:defRPr>
            </a:lvl1pPr>
            <a:lvl2pPr lvl="1" algn="l">
              <a:lnSpc>
                <a:spcPct val="100000"/>
              </a:lnSpc>
              <a:spcBef>
                <a:spcPts val="0"/>
              </a:spcBef>
              <a:spcAft>
                <a:spcPts val="0"/>
              </a:spcAft>
              <a:buClr>
                <a:srgbClr val="434343"/>
              </a:buClr>
              <a:buSzPts val="2800"/>
              <a:buNone/>
              <a:defRPr sz="2800" b="1">
                <a:solidFill>
                  <a:srgbClr val="434343"/>
                </a:solidFill>
              </a:defRPr>
            </a:lvl2pPr>
            <a:lvl3pPr lvl="2" algn="l">
              <a:lnSpc>
                <a:spcPct val="100000"/>
              </a:lnSpc>
              <a:spcBef>
                <a:spcPts val="0"/>
              </a:spcBef>
              <a:spcAft>
                <a:spcPts val="0"/>
              </a:spcAft>
              <a:buClr>
                <a:srgbClr val="434343"/>
              </a:buClr>
              <a:buSzPts val="2800"/>
              <a:buNone/>
              <a:defRPr sz="2800" b="1">
                <a:solidFill>
                  <a:srgbClr val="434343"/>
                </a:solidFill>
              </a:defRPr>
            </a:lvl3pPr>
            <a:lvl4pPr lvl="3" algn="l">
              <a:lnSpc>
                <a:spcPct val="100000"/>
              </a:lnSpc>
              <a:spcBef>
                <a:spcPts val="0"/>
              </a:spcBef>
              <a:spcAft>
                <a:spcPts val="0"/>
              </a:spcAft>
              <a:buClr>
                <a:srgbClr val="434343"/>
              </a:buClr>
              <a:buSzPts val="2800"/>
              <a:buNone/>
              <a:defRPr sz="2800" b="1">
                <a:solidFill>
                  <a:srgbClr val="434343"/>
                </a:solidFill>
              </a:defRPr>
            </a:lvl4pPr>
            <a:lvl5pPr lvl="4" algn="l">
              <a:lnSpc>
                <a:spcPct val="100000"/>
              </a:lnSpc>
              <a:spcBef>
                <a:spcPts val="0"/>
              </a:spcBef>
              <a:spcAft>
                <a:spcPts val="0"/>
              </a:spcAft>
              <a:buClr>
                <a:srgbClr val="434343"/>
              </a:buClr>
              <a:buSzPts val="2800"/>
              <a:buNone/>
              <a:defRPr sz="2800" b="1">
                <a:solidFill>
                  <a:srgbClr val="434343"/>
                </a:solidFill>
              </a:defRPr>
            </a:lvl5pPr>
            <a:lvl6pPr lvl="5" algn="l">
              <a:lnSpc>
                <a:spcPct val="100000"/>
              </a:lnSpc>
              <a:spcBef>
                <a:spcPts val="0"/>
              </a:spcBef>
              <a:spcAft>
                <a:spcPts val="0"/>
              </a:spcAft>
              <a:buClr>
                <a:srgbClr val="434343"/>
              </a:buClr>
              <a:buSzPts val="2800"/>
              <a:buNone/>
              <a:defRPr sz="2800" b="1">
                <a:solidFill>
                  <a:srgbClr val="434343"/>
                </a:solidFill>
              </a:defRPr>
            </a:lvl6pPr>
            <a:lvl7pPr lvl="6" algn="l">
              <a:lnSpc>
                <a:spcPct val="100000"/>
              </a:lnSpc>
              <a:spcBef>
                <a:spcPts val="0"/>
              </a:spcBef>
              <a:spcAft>
                <a:spcPts val="0"/>
              </a:spcAft>
              <a:buClr>
                <a:srgbClr val="434343"/>
              </a:buClr>
              <a:buSzPts val="2800"/>
              <a:buNone/>
              <a:defRPr sz="2800" b="1">
                <a:solidFill>
                  <a:srgbClr val="434343"/>
                </a:solidFill>
              </a:defRPr>
            </a:lvl7pPr>
            <a:lvl8pPr lvl="7" algn="l">
              <a:lnSpc>
                <a:spcPct val="100000"/>
              </a:lnSpc>
              <a:spcBef>
                <a:spcPts val="0"/>
              </a:spcBef>
              <a:spcAft>
                <a:spcPts val="0"/>
              </a:spcAft>
              <a:buClr>
                <a:srgbClr val="434343"/>
              </a:buClr>
              <a:buSzPts val="2800"/>
              <a:buNone/>
              <a:defRPr sz="2800" b="1">
                <a:solidFill>
                  <a:srgbClr val="434343"/>
                </a:solidFill>
              </a:defRPr>
            </a:lvl8pPr>
            <a:lvl9pPr lvl="8" algn="l">
              <a:lnSpc>
                <a:spcPct val="100000"/>
              </a:lnSpc>
              <a:spcBef>
                <a:spcPts val="0"/>
              </a:spcBef>
              <a:spcAft>
                <a:spcPts val="0"/>
              </a:spcAft>
              <a:buClr>
                <a:srgbClr val="434343"/>
              </a:buClr>
              <a:buSzPts val="2800"/>
              <a:buNone/>
              <a:defRPr sz="2800" b="1">
                <a:solidFill>
                  <a:srgbClr val="434343"/>
                </a:solidFill>
              </a:defRPr>
            </a:lvl9pPr>
          </a:lstStyle>
          <a:p>
            <a:endParaRPr/>
          </a:p>
        </p:txBody>
      </p:sp>
      <p:sp>
        <p:nvSpPr>
          <p:cNvPr id="73" name="Google Shape;73;p14"/>
          <p:cNvSpPr txBox="1">
            <a:spLocks noGrp="1"/>
          </p:cNvSpPr>
          <p:nvPr>
            <p:ph type="body" idx="1"/>
          </p:nvPr>
        </p:nvSpPr>
        <p:spPr>
          <a:xfrm>
            <a:off x="308775" y="2286000"/>
            <a:ext cx="2690400" cy="2248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74" name="Google Shape;74;p14"/>
          <p:cNvSpPr txBox="1">
            <a:spLocks noGrp="1"/>
          </p:cNvSpPr>
          <p:nvPr>
            <p:ph type="body" idx="2"/>
          </p:nvPr>
        </p:nvSpPr>
        <p:spPr>
          <a:xfrm>
            <a:off x="3226538" y="2286000"/>
            <a:ext cx="2690400" cy="2248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75" name="Google Shape;75;p14"/>
          <p:cNvSpPr txBox="1">
            <a:spLocks noGrp="1"/>
          </p:cNvSpPr>
          <p:nvPr>
            <p:ph type="body" idx="3"/>
          </p:nvPr>
        </p:nvSpPr>
        <p:spPr>
          <a:xfrm>
            <a:off x="6140563" y="2286000"/>
            <a:ext cx="2690400" cy="2248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76" name="Google Shape;76;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77"/>
        <p:cNvGrpSpPr/>
        <p:nvPr/>
      </p:nvGrpSpPr>
      <p:grpSpPr>
        <a:xfrm>
          <a:off x="0" y="0"/>
          <a:ext cx="0" cy="0"/>
          <a:chOff x="0" y="0"/>
          <a:chExt cx="0" cy="0"/>
        </a:xfrm>
      </p:grpSpPr>
      <p:sp>
        <p:nvSpPr>
          <p:cNvPr id="78" name="Google Shape;78;p1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88425" y="636500"/>
            <a:ext cx="2789700" cy="579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title"/>
          </p:nvPr>
        </p:nvSpPr>
        <p:spPr>
          <a:xfrm>
            <a:off x="308775" y="770525"/>
            <a:ext cx="2866800" cy="37536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83" name="Google Shape;83;p15"/>
          <p:cNvSpPr txBox="1">
            <a:spLocks noGrp="1"/>
          </p:cNvSpPr>
          <p:nvPr>
            <p:ph type="body" idx="1"/>
          </p:nvPr>
        </p:nvSpPr>
        <p:spPr>
          <a:xfrm>
            <a:off x="4022850" y="770525"/>
            <a:ext cx="4919400" cy="38118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84" name="Google Shape;84;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505475" y="1375100"/>
            <a:ext cx="8043000" cy="108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Coverage of LGBTQ and Gender Affirming Care Legislation: Navigating the Partisanship Minefield</a:t>
            </a:r>
            <a:endParaRPr/>
          </a:p>
        </p:txBody>
      </p:sp>
      <p:sp>
        <p:nvSpPr>
          <p:cNvPr id="90" name="Google Shape;90;p16"/>
          <p:cNvSpPr txBox="1">
            <a:spLocks noGrp="1"/>
          </p:cNvSpPr>
          <p:nvPr>
            <p:ph type="subTitle" idx="1"/>
          </p:nvPr>
        </p:nvSpPr>
        <p:spPr>
          <a:xfrm>
            <a:off x="505475" y="2759992"/>
            <a:ext cx="4862400" cy="362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Andrew DeMillo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BC24-BF67-E1D8-232E-A8EDB19C7206}"/>
              </a:ext>
            </a:extLst>
          </p:cNvPr>
          <p:cNvSpPr>
            <a:spLocks noGrp="1"/>
          </p:cNvSpPr>
          <p:nvPr>
            <p:ph type="title"/>
          </p:nvPr>
        </p:nvSpPr>
        <p:spPr>
          <a:xfrm>
            <a:off x="311700" y="70339"/>
            <a:ext cx="8520600" cy="640080"/>
          </a:xfrm>
        </p:spPr>
        <p:txBody>
          <a:bodyPr>
            <a:normAutofit/>
          </a:bodyPr>
          <a:lstStyle/>
          <a:p>
            <a:r>
              <a:rPr lang="en-US" dirty="0"/>
              <a:t>My Background, and How I Got to This Moment  </a:t>
            </a:r>
          </a:p>
        </p:txBody>
      </p:sp>
      <p:sp>
        <p:nvSpPr>
          <p:cNvPr id="3" name="Text Placeholder 2">
            <a:extLst>
              <a:ext uri="{FF2B5EF4-FFF2-40B4-BE49-F238E27FC236}">
                <a16:creationId xmlns:a16="http://schemas.microsoft.com/office/drawing/2014/main" id="{B7F24403-F5E0-0DF6-047F-5744741F6BE5}"/>
              </a:ext>
            </a:extLst>
          </p:cNvPr>
          <p:cNvSpPr>
            <a:spLocks noGrp="1"/>
          </p:cNvSpPr>
          <p:nvPr>
            <p:ph type="body" idx="1"/>
          </p:nvPr>
        </p:nvSpPr>
        <p:spPr>
          <a:xfrm>
            <a:off x="156955" y="695275"/>
            <a:ext cx="8520600" cy="4165113"/>
          </a:xfrm>
        </p:spPr>
        <p:txBody>
          <a:bodyPr/>
          <a:lstStyle/>
          <a:p>
            <a:endParaRPr lang="en-US" dirty="0"/>
          </a:p>
        </p:txBody>
      </p:sp>
      <p:pic>
        <p:nvPicPr>
          <p:cNvPr id="5" name="Picture 4" descr="A screenshot of a news article&#10;&#10;Description automatically generated with low confidence">
            <a:extLst>
              <a:ext uri="{FF2B5EF4-FFF2-40B4-BE49-F238E27FC236}">
                <a16:creationId xmlns:a16="http://schemas.microsoft.com/office/drawing/2014/main" id="{7C9384C2-C9B9-76E2-E2F4-F4C5117EE2E1}"/>
              </a:ext>
            </a:extLst>
          </p:cNvPr>
          <p:cNvPicPr>
            <a:picLocks noChangeAspect="1"/>
          </p:cNvPicPr>
          <p:nvPr/>
        </p:nvPicPr>
        <p:blipFill>
          <a:blip r:embed="rId2"/>
          <a:stretch>
            <a:fillRect/>
          </a:stretch>
        </p:blipFill>
        <p:spPr>
          <a:xfrm>
            <a:off x="2068747" y="889388"/>
            <a:ext cx="5006506" cy="3991026"/>
          </a:xfrm>
          <a:prstGeom prst="rect">
            <a:avLst/>
          </a:prstGeom>
        </p:spPr>
      </p:pic>
    </p:spTree>
    <p:extLst>
      <p:ext uri="{BB962C8B-B14F-4D97-AF65-F5344CB8AC3E}">
        <p14:creationId xmlns:p14="http://schemas.microsoft.com/office/powerpoint/2010/main" val="342656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450" dirty="0">
                <a:latin typeface="Average"/>
                <a:ea typeface="Average"/>
                <a:cs typeface="Average"/>
                <a:sym typeface="Average"/>
              </a:rPr>
              <a:t>ARKANSAS TIMELINE </a:t>
            </a:r>
            <a:endParaRPr sz="4300" dirty="0">
              <a:latin typeface="Average"/>
              <a:ea typeface="Average"/>
              <a:cs typeface="Average"/>
              <a:sym typeface="Average"/>
            </a:endParaRPr>
          </a:p>
        </p:txBody>
      </p:sp>
      <p:sp>
        <p:nvSpPr>
          <p:cNvPr id="102" name="Google Shape;10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0675" algn="l" rtl="0">
              <a:lnSpc>
                <a:spcPct val="115000"/>
              </a:lnSpc>
              <a:spcBef>
                <a:spcPts val="0"/>
              </a:spcBef>
              <a:spcAft>
                <a:spcPts val="0"/>
              </a:spcAft>
              <a:buClr>
                <a:schemeClr val="dk1"/>
              </a:buClr>
              <a:buSzPts val="1450"/>
              <a:buChar char="●"/>
            </a:pPr>
            <a:r>
              <a:rPr lang="en" sz="1450" dirty="0">
                <a:solidFill>
                  <a:schemeClr val="dk1"/>
                </a:solidFill>
              </a:rPr>
              <a:t>The first state to enact a ban on gender affirming care with HB1750, the “Arkansas Save Adolescents from Experimentation” or SAFE Act. Bill passed easily in GOP-led Legislature in March of 2021. </a:t>
            </a:r>
            <a:endParaRPr sz="1450" dirty="0">
              <a:solidFill>
                <a:schemeClr val="dk1"/>
              </a:solidFill>
            </a:endParaRPr>
          </a:p>
          <a:p>
            <a:pPr marL="457200" lvl="0" indent="-320675" algn="l" rtl="0">
              <a:lnSpc>
                <a:spcPct val="115000"/>
              </a:lnSpc>
              <a:spcBef>
                <a:spcPts val="0"/>
              </a:spcBef>
              <a:spcAft>
                <a:spcPts val="0"/>
              </a:spcAft>
              <a:buClr>
                <a:schemeClr val="dk1"/>
              </a:buClr>
              <a:buSzPts val="1450"/>
              <a:buChar char="●"/>
            </a:pPr>
            <a:r>
              <a:rPr lang="en" sz="1450" dirty="0">
                <a:solidFill>
                  <a:schemeClr val="dk1"/>
                </a:solidFill>
              </a:rPr>
              <a:t>The ban was vetoed by Republican Gov. Asa Hutchinson, who had supported other restrictions on trans youth including a sports ban. Hutchinson said the SAFE Act went too far and would have supported ban focused only on surgery. Legislature overrode Hutchinson’s veto.</a:t>
            </a:r>
            <a:endParaRPr sz="1450" dirty="0">
              <a:solidFill>
                <a:schemeClr val="dk1"/>
              </a:solidFill>
            </a:endParaRPr>
          </a:p>
          <a:p>
            <a:pPr marL="457200" lvl="0" indent="-320675" algn="l" rtl="0">
              <a:lnSpc>
                <a:spcPct val="115000"/>
              </a:lnSpc>
              <a:spcBef>
                <a:spcPts val="0"/>
              </a:spcBef>
              <a:spcAft>
                <a:spcPts val="0"/>
              </a:spcAft>
              <a:buClr>
                <a:schemeClr val="dk1"/>
              </a:buClr>
              <a:buSzPts val="1450"/>
              <a:buChar char="●"/>
            </a:pPr>
            <a:r>
              <a:rPr lang="en" sz="1450" dirty="0">
                <a:solidFill>
                  <a:schemeClr val="dk1"/>
                </a:solidFill>
              </a:rPr>
              <a:t>May 2021: Four transgender youth and their families and two providers sue Arkansas over the ban</a:t>
            </a:r>
            <a:endParaRPr sz="1450" dirty="0">
              <a:solidFill>
                <a:schemeClr val="dk1"/>
              </a:solidFill>
            </a:endParaRPr>
          </a:p>
          <a:p>
            <a:pPr marL="457200" lvl="0" indent="-320675" algn="l" rtl="0">
              <a:lnSpc>
                <a:spcPct val="115000"/>
              </a:lnSpc>
              <a:spcBef>
                <a:spcPts val="0"/>
              </a:spcBef>
              <a:spcAft>
                <a:spcPts val="0"/>
              </a:spcAft>
              <a:buClr>
                <a:schemeClr val="dk1"/>
              </a:buClr>
              <a:buSzPts val="1450"/>
              <a:buChar char="●"/>
            </a:pPr>
            <a:r>
              <a:rPr lang="en" sz="1450" dirty="0">
                <a:solidFill>
                  <a:schemeClr val="dk1"/>
                </a:solidFill>
              </a:rPr>
              <a:t>July 21, 2021: Federal judge blocks Arkansas from enforcing ban, said it would cause “irreparable harm”</a:t>
            </a:r>
            <a:endParaRPr sz="1450" dirty="0">
              <a:solidFill>
                <a:schemeClr val="dk1"/>
              </a:solidFill>
            </a:endParaRPr>
          </a:p>
          <a:p>
            <a:pPr marL="457200" lvl="0" indent="-320675" algn="l" rtl="0">
              <a:lnSpc>
                <a:spcPct val="115000"/>
              </a:lnSpc>
              <a:spcBef>
                <a:spcPts val="0"/>
              </a:spcBef>
              <a:spcAft>
                <a:spcPts val="0"/>
              </a:spcAft>
              <a:buClr>
                <a:schemeClr val="dk1"/>
              </a:buClr>
              <a:buSzPts val="1450"/>
              <a:buChar char="●"/>
            </a:pPr>
            <a:r>
              <a:rPr lang="en" sz="1450" dirty="0">
                <a:solidFill>
                  <a:schemeClr val="dk1"/>
                </a:solidFill>
              </a:rPr>
              <a:t>August 2022: 8th Circuit Court of Appeals upholds temporary order blocking law</a:t>
            </a:r>
            <a:endParaRPr sz="1450" dirty="0">
              <a:solidFill>
                <a:schemeClr val="dk1"/>
              </a:solidFill>
            </a:endParaRPr>
          </a:p>
          <a:p>
            <a:pPr marL="457200" lvl="0" indent="-320675" algn="l" rtl="0">
              <a:lnSpc>
                <a:spcPct val="115000"/>
              </a:lnSpc>
              <a:spcBef>
                <a:spcPts val="0"/>
              </a:spcBef>
              <a:spcAft>
                <a:spcPts val="0"/>
              </a:spcAft>
              <a:buClr>
                <a:schemeClr val="dk1"/>
              </a:buClr>
              <a:buSzPts val="1450"/>
              <a:buChar char="●"/>
            </a:pPr>
            <a:r>
              <a:rPr lang="en" sz="1450" dirty="0">
                <a:solidFill>
                  <a:schemeClr val="dk1"/>
                </a:solidFill>
              </a:rPr>
              <a:t>Nov/Dec 2022: Trial held over constitutionality of law, still awaiting decision</a:t>
            </a:r>
            <a:endParaRPr sz="1450" dirty="0">
              <a:solidFill>
                <a:schemeClr val="dk1"/>
              </a:solidFill>
            </a:endParaRPr>
          </a:p>
          <a:p>
            <a:pPr marL="457200" lvl="0" indent="-320675" algn="l" rtl="0">
              <a:lnSpc>
                <a:spcPct val="115000"/>
              </a:lnSpc>
              <a:spcBef>
                <a:spcPts val="0"/>
              </a:spcBef>
              <a:spcAft>
                <a:spcPts val="0"/>
              </a:spcAft>
              <a:buClr>
                <a:schemeClr val="dk1"/>
              </a:buClr>
              <a:buSzPts val="1450"/>
              <a:buChar char="●"/>
            </a:pPr>
            <a:r>
              <a:rPr lang="en" sz="1450" dirty="0">
                <a:solidFill>
                  <a:schemeClr val="dk1"/>
                </a:solidFill>
              </a:rPr>
              <a:t>March 2023: Gov. Sarah Huckabee Sanders signs into law SB199, an effort to reinstate Arkansas’ ban by making it easier to sue providers of gender affirming care for malpractice. That is set to take effect late this summer.</a:t>
            </a:r>
            <a:endParaRPr sz="210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WHERE THINGS STAND:</a:t>
            </a:r>
            <a:endParaRPr dirty="0"/>
          </a:p>
        </p:txBody>
      </p:sp>
      <p:sp>
        <p:nvSpPr>
          <p:cNvPr id="96" name="Google Shape;96;p17"/>
          <p:cNvSpPr txBox="1">
            <a:spLocks noGrp="1"/>
          </p:cNvSpPr>
          <p:nvPr>
            <p:ph type="body" idx="1"/>
          </p:nvPr>
        </p:nvSpPr>
        <p:spPr>
          <a:xfrm>
            <a:off x="311700" y="1152475"/>
            <a:ext cx="8520600" cy="375011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dirty="0">
                <a:solidFill>
                  <a:schemeClr val="dk1"/>
                </a:solidFill>
              </a:rPr>
              <a:t>Gender affirming care </a:t>
            </a:r>
          </a:p>
          <a:p>
            <a:pPr marL="457200" lvl="0" indent="-317500" algn="l" rtl="0">
              <a:spcBef>
                <a:spcPts val="0"/>
              </a:spcBef>
              <a:spcAft>
                <a:spcPts val="0"/>
              </a:spcAft>
              <a:buClr>
                <a:schemeClr val="dk1"/>
              </a:buClr>
              <a:buSzPts val="1400"/>
              <a:buChar char="●"/>
            </a:pPr>
            <a:r>
              <a:rPr lang="en" sz="1400" dirty="0">
                <a:solidFill>
                  <a:schemeClr val="dk1"/>
                </a:solidFill>
              </a:rPr>
              <a:t>At least 16 states have enacted laws banning or restricting gender affirming care for minors: Alabama, Arkansas, Arizona, Georgia, Idaho, Indiana, Iowa, Kentucky, Mississippi, Montana, North Dakota, Oklahoma, Tennessee, Utah, South Dakota and West Virginia</a:t>
            </a:r>
          </a:p>
          <a:p>
            <a:pPr lvl="1">
              <a:buClr>
                <a:schemeClr val="dk1"/>
              </a:buClr>
              <a:buChar char="●"/>
            </a:pPr>
            <a:r>
              <a:rPr lang="en" dirty="0">
                <a:solidFill>
                  <a:schemeClr val="dk1"/>
                </a:solidFill>
              </a:rPr>
              <a:t>The bans have been blocked by judges in Arkansas and Alabama</a:t>
            </a:r>
            <a:endParaRPr dirty="0">
              <a:solidFill>
                <a:schemeClr val="dk1"/>
              </a:solidFill>
            </a:endParaRPr>
          </a:p>
          <a:p>
            <a:pPr marL="914400" lvl="0" indent="-317500" algn="l" rtl="0">
              <a:spcBef>
                <a:spcPts val="0"/>
              </a:spcBef>
              <a:spcAft>
                <a:spcPts val="0"/>
              </a:spcAft>
              <a:buClr>
                <a:schemeClr val="dk1"/>
              </a:buClr>
              <a:buSzPts val="1400"/>
              <a:buChar char="●"/>
            </a:pPr>
            <a:r>
              <a:rPr lang="en" sz="1400" dirty="0">
                <a:solidFill>
                  <a:schemeClr val="dk1"/>
                </a:solidFill>
              </a:rPr>
              <a:t>Before this year, only three states had enacted laws banning or restricting the care</a:t>
            </a:r>
            <a:endParaRPr sz="1400" dirty="0">
              <a:solidFill>
                <a:schemeClr val="dk1"/>
              </a:solidFill>
            </a:endParaRPr>
          </a:p>
          <a:p>
            <a:pPr marL="914400" lvl="0" indent="-317500" algn="l" rtl="0">
              <a:lnSpc>
                <a:spcPct val="115000"/>
              </a:lnSpc>
              <a:spcBef>
                <a:spcPts val="0"/>
              </a:spcBef>
              <a:spcAft>
                <a:spcPts val="0"/>
              </a:spcAft>
              <a:buClr>
                <a:schemeClr val="dk1"/>
              </a:buClr>
              <a:buSzPts val="1400"/>
              <a:buChar char="●"/>
            </a:pPr>
            <a:r>
              <a:rPr lang="en" sz="1400" dirty="0">
                <a:solidFill>
                  <a:schemeClr val="dk1"/>
                </a:solidFill>
              </a:rPr>
              <a:t>Three other states _ Florida, Missouri and Texas _ have banned or restricted the care via administrative order, rules or regulations</a:t>
            </a:r>
            <a:endParaRPr sz="1400" dirty="0">
              <a:solidFill>
                <a:schemeClr val="dk1"/>
              </a:solidFill>
            </a:endParaRPr>
          </a:p>
          <a:p>
            <a:pPr marL="914400" lvl="0" indent="-317500" algn="l" rtl="0">
              <a:lnSpc>
                <a:spcPct val="115000"/>
              </a:lnSpc>
              <a:spcBef>
                <a:spcPts val="0"/>
              </a:spcBef>
              <a:spcAft>
                <a:spcPts val="0"/>
              </a:spcAft>
              <a:buClr>
                <a:schemeClr val="dk1"/>
              </a:buClr>
              <a:buSzPts val="1400"/>
              <a:buChar char="●"/>
            </a:pPr>
            <a:r>
              <a:rPr lang="en" sz="1400" dirty="0">
                <a:solidFill>
                  <a:schemeClr val="dk1"/>
                </a:solidFill>
              </a:rPr>
              <a:t>Missouri’s went the furthest with restrictions on the care for both minors and adults. A judge has blocked those restrictions</a:t>
            </a:r>
            <a:endParaRPr sz="1400" dirty="0">
              <a:solidFill>
                <a:schemeClr val="dk1"/>
              </a:solidFill>
            </a:endParaRPr>
          </a:p>
          <a:p>
            <a:pPr marL="457200" lvl="0" indent="-317500" algn="l" rtl="0">
              <a:spcBef>
                <a:spcPts val="0"/>
              </a:spcBef>
              <a:spcAft>
                <a:spcPts val="0"/>
              </a:spcAft>
              <a:buClr>
                <a:schemeClr val="dk1"/>
              </a:buClr>
              <a:buSzPts val="1400"/>
              <a:buChar char="●"/>
            </a:pPr>
            <a:r>
              <a:rPr lang="en" sz="1400" dirty="0">
                <a:solidFill>
                  <a:schemeClr val="dk1"/>
                </a:solidFill>
              </a:rPr>
              <a:t>Texas’s governor ordered child welfare officials to investigate reports of children receiving gender affirming care as child abuse. </a:t>
            </a:r>
            <a:endParaRPr sz="1400" dirty="0">
              <a:solidFill>
                <a:schemeClr val="dk1"/>
              </a:solidFill>
            </a:endParaRPr>
          </a:p>
          <a:p>
            <a:pPr marL="914400" lvl="1" indent="-317500" algn="l" rtl="0">
              <a:lnSpc>
                <a:spcPct val="115000"/>
              </a:lnSpc>
              <a:spcBef>
                <a:spcPts val="0"/>
              </a:spcBef>
              <a:spcAft>
                <a:spcPts val="0"/>
              </a:spcAft>
              <a:buClr>
                <a:schemeClr val="dk1"/>
              </a:buClr>
              <a:buSzPts val="1400"/>
              <a:buChar char="○"/>
            </a:pPr>
            <a:r>
              <a:rPr lang="en" dirty="0">
                <a:solidFill>
                  <a:schemeClr val="dk1"/>
                </a:solidFill>
              </a:rPr>
              <a:t>A judge has blocked those investigations</a:t>
            </a:r>
            <a:endParaRPr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232550" y="609450"/>
            <a:ext cx="6355200" cy="877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TIPS</a:t>
            </a:r>
            <a:endParaRPr/>
          </a:p>
        </p:txBody>
      </p:sp>
      <p:sp>
        <p:nvSpPr>
          <p:cNvPr id="108" name="Google Shape;108;p19"/>
          <p:cNvSpPr txBox="1">
            <a:spLocks noGrp="1"/>
          </p:cNvSpPr>
          <p:nvPr>
            <p:ph type="body" idx="1"/>
          </p:nvPr>
        </p:nvSpPr>
        <p:spPr>
          <a:xfrm>
            <a:off x="308775" y="2286000"/>
            <a:ext cx="2690400" cy="2248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Familiarize yourself with research and standards of care for gender affirming care:</a:t>
            </a:r>
            <a:endParaRPr/>
          </a:p>
          <a:p>
            <a:pPr marL="0" lvl="0" indent="0" algn="l" rtl="0">
              <a:spcBef>
                <a:spcPts val="1600"/>
              </a:spcBef>
              <a:spcAft>
                <a:spcPts val="1600"/>
              </a:spcAft>
              <a:buNone/>
            </a:pPr>
            <a:r>
              <a:rPr lang="en"/>
              <a:t>American Medical Association, World Professional Association for Transgender Health, filings in the Arkansas and Alabama cases</a:t>
            </a:r>
            <a:endParaRPr/>
          </a:p>
        </p:txBody>
      </p:sp>
      <p:sp>
        <p:nvSpPr>
          <p:cNvPr id="109" name="Google Shape;109;p19"/>
          <p:cNvSpPr txBox="1">
            <a:spLocks noGrp="1"/>
          </p:cNvSpPr>
          <p:nvPr>
            <p:ph type="body" idx="2"/>
          </p:nvPr>
        </p:nvSpPr>
        <p:spPr>
          <a:xfrm>
            <a:off x="3226538" y="2286000"/>
            <a:ext cx="2690400" cy="22482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
              <a:t>Familiarize yourself with AP’s stylebook entry on transgender coverage, discuss your own publication’s style</a:t>
            </a:r>
            <a:endParaRPr/>
          </a:p>
        </p:txBody>
      </p:sp>
      <p:sp>
        <p:nvSpPr>
          <p:cNvPr id="110" name="Google Shape;110;p19"/>
          <p:cNvSpPr txBox="1">
            <a:spLocks noGrp="1"/>
          </p:cNvSpPr>
          <p:nvPr>
            <p:ph type="body" idx="3"/>
          </p:nvPr>
        </p:nvSpPr>
        <p:spPr>
          <a:xfrm>
            <a:off x="6140563" y="2286000"/>
            <a:ext cx="2690400" cy="2248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Ensure you have the voices of people affected by these bans (trans youth, families, medical providers). </a:t>
            </a:r>
            <a:endParaRPr/>
          </a:p>
          <a:p>
            <a:pPr marL="0" lvl="0" indent="0" algn="l" rtl="0">
              <a:spcBef>
                <a:spcPts val="1600"/>
              </a:spcBef>
              <a:spcAft>
                <a:spcPts val="1600"/>
              </a:spcAft>
              <a:buNone/>
            </a:pPr>
            <a:r>
              <a:rPr lang="en"/>
              <a:t>Build sources through going to events, rallies, introducing yourself to witnesses at hearings, advocacy groups, etc.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2879-CDD6-1F61-CB31-6384011067F6}"/>
              </a:ext>
            </a:extLst>
          </p:cNvPr>
          <p:cNvSpPr>
            <a:spLocks noGrp="1"/>
          </p:cNvSpPr>
          <p:nvPr>
            <p:ph type="title"/>
          </p:nvPr>
        </p:nvSpPr>
        <p:spPr>
          <a:xfrm>
            <a:off x="232550" y="977704"/>
            <a:ext cx="7364004" cy="509545"/>
          </a:xfrm>
        </p:spPr>
        <p:txBody>
          <a:bodyPr>
            <a:normAutofit fontScale="90000"/>
          </a:bodyPr>
          <a:lstStyle/>
          <a:p>
            <a:pPr algn="ctr"/>
            <a:r>
              <a:rPr lang="en-US" sz="1800" dirty="0"/>
              <a:t>Covering Different Perspectives: Families, Medical Service Providers, Policymakers</a:t>
            </a:r>
          </a:p>
        </p:txBody>
      </p:sp>
      <p:sp>
        <p:nvSpPr>
          <p:cNvPr id="3" name="Text Placeholder 2">
            <a:extLst>
              <a:ext uri="{FF2B5EF4-FFF2-40B4-BE49-F238E27FC236}">
                <a16:creationId xmlns:a16="http://schemas.microsoft.com/office/drawing/2014/main" id="{9BCA742D-9A92-9A16-CFDB-CD3560CA3EE0}"/>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24E184B1-B167-0617-DE1C-5277BF8BFAD7}"/>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B8DC5706-6224-6D86-7687-EE165F1B7BEA}"/>
              </a:ext>
            </a:extLst>
          </p:cNvPr>
          <p:cNvSpPr>
            <a:spLocks noGrp="1"/>
          </p:cNvSpPr>
          <p:nvPr>
            <p:ph type="body" idx="3"/>
          </p:nvPr>
        </p:nvSpPr>
        <p:spPr/>
        <p:txBody>
          <a:bodyPr/>
          <a:lstStyle/>
          <a:p>
            <a:endParaRPr lang="en-US"/>
          </a:p>
        </p:txBody>
      </p:sp>
      <p:pic>
        <p:nvPicPr>
          <p:cNvPr id="7" name="Picture 6" descr="A group of people sitting on a couch&#10;&#10;Description automatically generated">
            <a:extLst>
              <a:ext uri="{FF2B5EF4-FFF2-40B4-BE49-F238E27FC236}">
                <a16:creationId xmlns:a16="http://schemas.microsoft.com/office/drawing/2014/main" id="{9F71DBBD-1655-E6DB-BC71-E73D73F3763C}"/>
              </a:ext>
            </a:extLst>
          </p:cNvPr>
          <p:cNvPicPr>
            <a:picLocks noChangeAspect="1"/>
          </p:cNvPicPr>
          <p:nvPr/>
        </p:nvPicPr>
        <p:blipFill>
          <a:blip r:embed="rId2"/>
          <a:stretch>
            <a:fillRect/>
          </a:stretch>
        </p:blipFill>
        <p:spPr>
          <a:xfrm>
            <a:off x="865096" y="1946228"/>
            <a:ext cx="2338297" cy="3420595"/>
          </a:xfrm>
          <a:prstGeom prst="rect">
            <a:avLst/>
          </a:prstGeom>
        </p:spPr>
      </p:pic>
      <p:pic>
        <p:nvPicPr>
          <p:cNvPr id="9" name="Picture 8" descr="A group of people holding tablets&#10;&#10;Description automatically generated with low confidence">
            <a:extLst>
              <a:ext uri="{FF2B5EF4-FFF2-40B4-BE49-F238E27FC236}">
                <a16:creationId xmlns:a16="http://schemas.microsoft.com/office/drawing/2014/main" id="{7D4A403E-9049-D38D-4997-E44C910145B1}"/>
              </a:ext>
            </a:extLst>
          </p:cNvPr>
          <p:cNvPicPr>
            <a:picLocks noChangeAspect="1"/>
          </p:cNvPicPr>
          <p:nvPr/>
        </p:nvPicPr>
        <p:blipFill>
          <a:blip r:embed="rId3"/>
          <a:stretch>
            <a:fillRect/>
          </a:stretch>
        </p:blipFill>
        <p:spPr>
          <a:xfrm>
            <a:off x="3262138" y="2002500"/>
            <a:ext cx="2619200" cy="3420596"/>
          </a:xfrm>
          <a:prstGeom prst="rect">
            <a:avLst/>
          </a:prstGeom>
        </p:spPr>
      </p:pic>
      <p:pic>
        <p:nvPicPr>
          <p:cNvPr id="13" name="Picture 12" descr="A screenshot of a web page&#10;&#10;Description automatically generated with low confidence">
            <a:extLst>
              <a:ext uri="{FF2B5EF4-FFF2-40B4-BE49-F238E27FC236}">
                <a16:creationId xmlns:a16="http://schemas.microsoft.com/office/drawing/2014/main" id="{5CBEC695-FFA2-BE27-D0E4-BABA622C521A}"/>
              </a:ext>
            </a:extLst>
          </p:cNvPr>
          <p:cNvPicPr>
            <a:picLocks noChangeAspect="1"/>
          </p:cNvPicPr>
          <p:nvPr/>
        </p:nvPicPr>
        <p:blipFill>
          <a:blip r:embed="rId4"/>
          <a:stretch>
            <a:fillRect/>
          </a:stretch>
        </p:blipFill>
        <p:spPr>
          <a:xfrm>
            <a:off x="5945439" y="2002500"/>
            <a:ext cx="2711443" cy="3997707"/>
          </a:xfrm>
          <a:prstGeom prst="rect">
            <a:avLst/>
          </a:prstGeom>
        </p:spPr>
      </p:pic>
    </p:spTree>
    <p:extLst>
      <p:ext uri="{BB962C8B-B14F-4D97-AF65-F5344CB8AC3E}">
        <p14:creationId xmlns:p14="http://schemas.microsoft.com/office/powerpoint/2010/main" val="245605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848F-EDE0-C268-45E9-574E69C4AE83}"/>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0A3276EB-FA15-F0DF-BCED-255D0BD92F90}"/>
              </a:ext>
            </a:extLst>
          </p:cNvPr>
          <p:cNvSpPr>
            <a:spLocks noGrp="1"/>
          </p:cNvSpPr>
          <p:nvPr>
            <p:ph type="body" idx="1"/>
          </p:nvPr>
        </p:nvSpPr>
        <p:spPr>
          <a:xfrm>
            <a:off x="308774" y="2286000"/>
            <a:ext cx="2917763" cy="2672862"/>
          </a:xfrm>
        </p:spPr>
        <p:txBody>
          <a:bodyPr>
            <a:normAutofit fontScale="70000" lnSpcReduction="20000"/>
          </a:bodyPr>
          <a:lstStyle/>
          <a:p>
            <a:pPr algn="l"/>
            <a:r>
              <a:rPr lang="en-US" sz="1900" b="1" i="0" u="sng" dirty="0">
                <a:solidFill>
                  <a:srgbClr val="00B050"/>
                </a:solidFill>
                <a:effectLst/>
                <a:latin typeface="Calibri" panose="020F0502020204030204" pitchFamily="34" charset="0"/>
              </a:rPr>
              <a:t>Do’s:</a:t>
            </a:r>
            <a:endParaRPr lang="en-US" sz="1900" b="1" i="0" u="sng" dirty="0">
              <a:solidFill>
                <a:srgbClr val="00B050"/>
              </a:solidFill>
              <a:effectLst/>
              <a:latin typeface="wf_segoe-ui_normal"/>
            </a:endParaRPr>
          </a:p>
          <a:p>
            <a:pPr algn="l"/>
            <a:r>
              <a:rPr lang="en-US" sz="1900" b="0" i="0" dirty="0">
                <a:solidFill>
                  <a:srgbClr val="212121"/>
                </a:solidFill>
                <a:effectLst/>
                <a:latin typeface="Calibri" panose="020F0502020204030204" pitchFamily="34" charset="0"/>
              </a:rPr>
              <a:t>Seek out voices of people affected by these bans, even for spot stories that may seem incremental</a:t>
            </a:r>
            <a:endParaRPr lang="en-US" sz="1900" b="0" i="0" dirty="0">
              <a:solidFill>
                <a:srgbClr val="212121"/>
              </a:solidFill>
              <a:effectLst/>
              <a:latin typeface="wf_segoe-ui_normal"/>
            </a:endParaRPr>
          </a:p>
          <a:p>
            <a:pPr algn="l"/>
            <a:r>
              <a:rPr lang="en-US" sz="1900" b="0" i="0" dirty="0">
                <a:solidFill>
                  <a:srgbClr val="212121"/>
                </a:solidFill>
                <a:effectLst/>
                <a:latin typeface="Calibri" panose="020F0502020204030204" pitchFamily="34" charset="0"/>
              </a:rPr>
              <a:t>-Talk with experts to understand the process, standards of care</a:t>
            </a:r>
            <a:endParaRPr lang="en-US" sz="1900" b="0" i="0" dirty="0">
              <a:solidFill>
                <a:srgbClr val="212121"/>
              </a:solidFill>
              <a:effectLst/>
              <a:latin typeface="wf_segoe-ui_normal"/>
            </a:endParaRPr>
          </a:p>
          <a:p>
            <a:pPr algn="l"/>
            <a:r>
              <a:rPr lang="en-US" sz="1900" b="0" i="0" dirty="0">
                <a:solidFill>
                  <a:srgbClr val="212121"/>
                </a:solidFill>
                <a:effectLst/>
                <a:latin typeface="Calibri" panose="020F0502020204030204" pitchFamily="34" charset="0"/>
              </a:rPr>
              <a:t>-Fact check claims made about the care</a:t>
            </a:r>
            <a:endParaRPr lang="en-US" sz="1900" b="0" i="0" dirty="0">
              <a:solidFill>
                <a:srgbClr val="212121"/>
              </a:solidFill>
              <a:effectLst/>
              <a:latin typeface="wf_segoe-ui_normal"/>
            </a:endParaRPr>
          </a:p>
          <a:p>
            <a:pPr algn="l"/>
            <a:r>
              <a:rPr lang="en-US" sz="1900" b="0" i="0" dirty="0">
                <a:solidFill>
                  <a:srgbClr val="212121"/>
                </a:solidFill>
                <a:effectLst/>
                <a:latin typeface="Calibri" panose="020F0502020204030204" pitchFamily="34" charset="0"/>
              </a:rPr>
              <a:t>-Include national context</a:t>
            </a:r>
            <a:endParaRPr lang="en-US" sz="1900" b="0" i="0" dirty="0">
              <a:solidFill>
                <a:srgbClr val="212121"/>
              </a:solidFill>
              <a:effectLst/>
              <a:latin typeface="wf_segoe-ui_normal"/>
            </a:endParaRPr>
          </a:p>
          <a:p>
            <a:pPr marL="139700" indent="0" algn="l">
              <a:buNone/>
            </a:pPr>
            <a:r>
              <a:rPr lang="en-US" sz="1900" b="0" i="0" dirty="0">
                <a:solidFill>
                  <a:srgbClr val="212121"/>
                </a:solidFill>
                <a:effectLst/>
                <a:latin typeface="Calibri" panose="020F0502020204030204" pitchFamily="34" charset="0"/>
              </a:rPr>
              <a:t> </a:t>
            </a:r>
            <a:endParaRPr lang="en-US" sz="1900" b="0" i="0" dirty="0">
              <a:solidFill>
                <a:srgbClr val="212121"/>
              </a:solidFill>
              <a:effectLst/>
              <a:latin typeface="wf_segoe-ui_normal"/>
            </a:endParaRPr>
          </a:p>
          <a:p>
            <a:endParaRPr lang="en-US" dirty="0"/>
          </a:p>
        </p:txBody>
      </p:sp>
      <p:sp>
        <p:nvSpPr>
          <p:cNvPr id="4" name="Text Placeholder 3">
            <a:extLst>
              <a:ext uri="{FF2B5EF4-FFF2-40B4-BE49-F238E27FC236}">
                <a16:creationId xmlns:a16="http://schemas.microsoft.com/office/drawing/2014/main" id="{D30CEB11-CB1F-66D6-3FE7-6C6EF022584D}"/>
              </a:ext>
            </a:extLst>
          </p:cNvPr>
          <p:cNvSpPr>
            <a:spLocks noGrp="1"/>
          </p:cNvSpPr>
          <p:nvPr>
            <p:ph type="body" idx="2"/>
          </p:nvPr>
        </p:nvSpPr>
        <p:spPr>
          <a:xfrm>
            <a:off x="3226538" y="2286000"/>
            <a:ext cx="2815536" cy="2672862"/>
          </a:xfrm>
        </p:spPr>
        <p:txBody>
          <a:bodyPr>
            <a:normAutofit/>
          </a:bodyPr>
          <a:lstStyle/>
          <a:p>
            <a:pPr algn="l"/>
            <a:r>
              <a:rPr lang="en-US" sz="1200" b="1" i="0" u="sng" dirty="0">
                <a:solidFill>
                  <a:srgbClr val="FF0000"/>
                </a:solidFill>
                <a:effectLst/>
                <a:latin typeface="Calibri" panose="020F0502020204030204" pitchFamily="34" charset="0"/>
              </a:rPr>
              <a:t>Don’t:</a:t>
            </a:r>
            <a:endParaRPr lang="en-US" sz="1200" b="1" i="0" u="sng" dirty="0">
              <a:solidFill>
                <a:srgbClr val="FF0000"/>
              </a:solidFill>
              <a:effectLst/>
              <a:latin typeface="wf_segoe-ui_normal"/>
            </a:endParaRPr>
          </a:p>
          <a:p>
            <a:pPr algn="l"/>
            <a:r>
              <a:rPr lang="en-US" sz="1300" b="0" i="0" dirty="0">
                <a:solidFill>
                  <a:srgbClr val="212121"/>
                </a:solidFill>
                <a:effectLst/>
                <a:latin typeface="Calibri" panose="020F0502020204030204" pitchFamily="34" charset="0"/>
              </a:rPr>
              <a:t>Treat it as a dry policy story</a:t>
            </a:r>
            <a:endParaRPr lang="en-US" sz="1300" b="0" i="0" dirty="0">
              <a:solidFill>
                <a:srgbClr val="212121"/>
              </a:solidFill>
              <a:effectLst/>
              <a:latin typeface="wf_segoe-ui_normal"/>
            </a:endParaRPr>
          </a:p>
          <a:p>
            <a:pPr algn="l"/>
            <a:r>
              <a:rPr lang="en-US" sz="1300" b="0" i="0" dirty="0">
                <a:solidFill>
                  <a:srgbClr val="212121"/>
                </a:solidFill>
                <a:effectLst/>
                <a:latin typeface="Calibri" panose="020F0502020204030204" pitchFamily="34" charset="0"/>
              </a:rPr>
              <a:t>Leave out what medical groups say about this care</a:t>
            </a:r>
            <a:endParaRPr lang="en-US" sz="1300" b="0" i="0" dirty="0">
              <a:solidFill>
                <a:srgbClr val="212121"/>
              </a:solidFill>
              <a:effectLst/>
              <a:latin typeface="wf_segoe-ui_normal"/>
            </a:endParaRPr>
          </a:p>
          <a:p>
            <a:pPr algn="l"/>
            <a:r>
              <a:rPr lang="en-US" sz="1300" b="0" i="0" dirty="0">
                <a:solidFill>
                  <a:srgbClr val="212121"/>
                </a:solidFill>
                <a:effectLst/>
                <a:latin typeface="Calibri" panose="020F0502020204030204" pitchFamily="34" charset="0"/>
              </a:rPr>
              <a:t>-Only write about this issue when there’s legislative action or a court hearing</a:t>
            </a:r>
            <a:endParaRPr lang="en-US" sz="1300" b="0" i="0" dirty="0">
              <a:solidFill>
                <a:srgbClr val="212121"/>
              </a:solidFill>
              <a:effectLst/>
              <a:latin typeface="wf_segoe-ui_normal"/>
            </a:endParaRPr>
          </a:p>
          <a:p>
            <a:pPr algn="l"/>
            <a:r>
              <a:rPr lang="en-US" sz="1300" b="0" i="0" dirty="0">
                <a:solidFill>
                  <a:srgbClr val="212121"/>
                </a:solidFill>
                <a:effectLst/>
                <a:latin typeface="Calibri" panose="020F0502020204030204" pitchFamily="34" charset="0"/>
              </a:rPr>
              <a:t>-Assume</a:t>
            </a:r>
            <a:endParaRPr lang="en-US" sz="1300" b="0" i="0" dirty="0">
              <a:solidFill>
                <a:srgbClr val="212121"/>
              </a:solidFill>
              <a:effectLst/>
              <a:latin typeface="wf_segoe-ui_normal"/>
            </a:endParaRPr>
          </a:p>
          <a:p>
            <a:endParaRPr lang="en-US" dirty="0"/>
          </a:p>
        </p:txBody>
      </p:sp>
      <p:sp>
        <p:nvSpPr>
          <p:cNvPr id="5" name="Text Placeholder 4">
            <a:extLst>
              <a:ext uri="{FF2B5EF4-FFF2-40B4-BE49-F238E27FC236}">
                <a16:creationId xmlns:a16="http://schemas.microsoft.com/office/drawing/2014/main" id="{39F7D799-5ADB-02D4-19CD-455943FA0D52}"/>
              </a:ext>
            </a:extLst>
          </p:cNvPr>
          <p:cNvSpPr>
            <a:spLocks noGrp="1"/>
          </p:cNvSpPr>
          <p:nvPr>
            <p:ph type="body" idx="3"/>
          </p:nvPr>
        </p:nvSpPr>
        <p:spPr/>
        <p:txBody>
          <a:bodyPr/>
          <a:lstStyle/>
          <a:p>
            <a:pPr marL="139700" indent="0">
              <a:buNone/>
            </a:pPr>
            <a:endParaRPr lang="en-US" dirty="0"/>
          </a:p>
        </p:txBody>
      </p:sp>
    </p:spTree>
    <p:extLst>
      <p:ext uri="{BB962C8B-B14F-4D97-AF65-F5344CB8AC3E}">
        <p14:creationId xmlns:p14="http://schemas.microsoft.com/office/powerpoint/2010/main" val="356812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STORY IDEAS</a:t>
            </a:r>
            <a:endParaRPr/>
          </a:p>
        </p:txBody>
      </p:sp>
      <p:sp>
        <p:nvSpPr>
          <p:cNvPr id="116" name="Google Shape;116;p20"/>
          <p:cNvSpPr txBox="1">
            <a:spLocks noGrp="1"/>
          </p:cNvSpPr>
          <p:nvPr>
            <p:ph type="body" idx="1"/>
          </p:nvPr>
        </p:nvSpPr>
        <p:spPr>
          <a:xfrm>
            <a:off x="4022850" y="770525"/>
            <a:ext cx="4919400" cy="38118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What impact are the bans having on children? Are they having to move to receive the care? What impact does just the threat of these bans have?</a:t>
            </a:r>
            <a:endParaRPr/>
          </a:p>
          <a:p>
            <a:pPr marL="457200" lvl="0" indent="-317500" algn="l" rtl="0">
              <a:spcBef>
                <a:spcPts val="0"/>
              </a:spcBef>
              <a:spcAft>
                <a:spcPts val="0"/>
              </a:spcAft>
              <a:buSzPts val="1400"/>
              <a:buChar char="●"/>
            </a:pPr>
            <a:r>
              <a:rPr lang="en"/>
              <a:t>Impact it has on providers: Does banning care in one state create a strain on resources in other states? Impact of threats, rhetoric on providers? </a:t>
            </a:r>
            <a:endParaRPr/>
          </a:p>
          <a:p>
            <a:pPr marL="457200" lvl="0" indent="-317500" algn="l" rtl="0">
              <a:spcBef>
                <a:spcPts val="0"/>
              </a:spcBef>
              <a:spcAft>
                <a:spcPts val="0"/>
              </a:spcAft>
              <a:buSzPts val="1400"/>
              <a:buChar char="●"/>
            </a:pPr>
            <a:r>
              <a:rPr lang="en"/>
              <a:t>How would these bans get enforced? Any unintended consequences from them? </a:t>
            </a:r>
            <a:endParaRPr/>
          </a:p>
          <a:p>
            <a:pPr marL="457200" lvl="0" indent="-317500" algn="l" rtl="0">
              <a:spcBef>
                <a:spcPts val="0"/>
              </a:spcBef>
              <a:spcAft>
                <a:spcPts val="0"/>
              </a:spcAft>
              <a:buSzPts val="1400"/>
              <a:buChar char="●"/>
            </a:pPr>
            <a:r>
              <a:rPr lang="en"/>
              <a:t>Fact checks, explainers, Q&amp;A’s</a:t>
            </a:r>
            <a:endParaRPr/>
          </a:p>
          <a:p>
            <a:pPr marL="457200" lvl="0" indent="-317500" algn="l" rtl="0">
              <a:spcBef>
                <a:spcPts val="0"/>
              </a:spcBef>
              <a:spcAft>
                <a:spcPts val="0"/>
              </a:spcAft>
              <a:buSzPts val="1400"/>
              <a:buChar char="●"/>
            </a:pPr>
            <a:r>
              <a:rPr lang="en"/>
              <a:t>A look at the rhetoric surrounding the bans and other restrictions</a:t>
            </a: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4222</TotalTime>
  <Words>646</Words>
  <Application>Microsoft Macintosh PowerPoint</Application>
  <PresentationFormat>On-screen Show (16:9)</PresentationFormat>
  <Paragraphs>45</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wf_segoe-ui_normal</vt:lpstr>
      <vt:lpstr>Oswald</vt:lpstr>
      <vt:lpstr>Calibri</vt:lpstr>
      <vt:lpstr>Average</vt:lpstr>
      <vt:lpstr>Slate</vt:lpstr>
      <vt:lpstr>Coverage of LGBTQ and Gender Affirming Care Legislation: Navigating the Partisanship Minefield</vt:lpstr>
      <vt:lpstr>My Background, and How I Got to This Moment  </vt:lpstr>
      <vt:lpstr>ARKANSAS TIMELINE </vt:lpstr>
      <vt:lpstr>WHERE THINGS STAND:</vt:lpstr>
      <vt:lpstr>TIPS</vt:lpstr>
      <vt:lpstr>Covering Different Perspectives: Families, Medical Service Providers, Policymakers</vt:lpstr>
      <vt:lpstr>REMINDERS:</vt:lpstr>
      <vt:lpstr>STORY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Coverage of LGBTQ and Gender Affirming Care Legislation: Navigating the Partisanship Minefield</dc:title>
  <cp:lastModifiedBy>Rachel Jones</cp:lastModifiedBy>
  <cp:revision>7</cp:revision>
  <dcterms:modified xsi:type="dcterms:W3CDTF">2023-05-08T14:31:59Z</dcterms:modified>
</cp:coreProperties>
</file>