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Source Sans Pr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20" Type="http://schemas.openxmlformats.org/officeDocument/2006/relationships/slide" Target="slides/slide14.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6.xml"/><Relationship Id="rId44" Type="http://schemas.openxmlformats.org/officeDocument/2006/relationships/font" Target="fonts/Roboto-boldItalic.fntdata"/><Relationship Id="rId21" Type="http://schemas.openxmlformats.org/officeDocument/2006/relationships/slide" Target="slides/slide15.xml"/><Relationship Id="rId43" Type="http://schemas.openxmlformats.org/officeDocument/2006/relationships/font" Target="fonts/Roboto-italic.fntdata"/><Relationship Id="rId24" Type="http://schemas.openxmlformats.org/officeDocument/2006/relationships/slide" Target="slides/slide18.xml"/><Relationship Id="rId46" Type="http://schemas.openxmlformats.org/officeDocument/2006/relationships/font" Target="fonts/SourceSansPro-bold.fntdata"/><Relationship Id="rId23" Type="http://schemas.openxmlformats.org/officeDocument/2006/relationships/slide" Target="slides/slide17.xml"/><Relationship Id="rId45" Type="http://schemas.openxmlformats.org/officeDocument/2006/relationships/font" Target="fonts/SourceSans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SourceSansPro-boldItalic.fntdata"/><Relationship Id="rId25" Type="http://schemas.openxmlformats.org/officeDocument/2006/relationships/slide" Target="slides/slide19.xml"/><Relationship Id="rId47" Type="http://schemas.openxmlformats.org/officeDocument/2006/relationships/font" Target="fonts/SourceSansPro-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aleway-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aleway-italic.fntdata"/><Relationship Id="rId16" Type="http://schemas.openxmlformats.org/officeDocument/2006/relationships/slide" Target="slides/slide10.xml"/><Relationship Id="rId38" Type="http://schemas.openxmlformats.org/officeDocument/2006/relationships/font" Target="fonts/Raleway-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2f8a12494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2f8a12494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22f8a12494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22f8a12494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2f8a12494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2f8a12494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2f8a1249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22f8a1249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2f8a12494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2f8a1249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22f8a1249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22f8a1249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39377941f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39377941f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39377941f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39377941f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9377941f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39377941f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9377941f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39377941f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671ba50478_1_142:notes"/>
          <p:cNvSpPr/>
          <p:nvPr>
            <p:ph idx="2" type="sldImg"/>
          </p:nvPr>
        </p:nvSpPr>
        <p:spPr>
          <a:xfrm>
            <a:off x="187846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671ba50478_1_142:notes"/>
          <p:cNvSpPr txBox="1"/>
          <p:nvPr>
            <p:ph idx="1" type="body"/>
          </p:nvPr>
        </p:nvSpPr>
        <p:spPr>
          <a:xfrm>
            <a:off x="685800" y="4400550"/>
            <a:ext cx="5486400" cy="36003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b="1" lang="en"/>
              <a:t>MORGAN</a:t>
            </a:r>
            <a:endParaRPr b="1"/>
          </a:p>
        </p:txBody>
      </p:sp>
      <p:sp>
        <p:nvSpPr>
          <p:cNvPr id="118" name="Google Shape;118;g1671ba50478_1_142: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39377941fd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39377941f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9377941fd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9377941fd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9377941f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39377941f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39377941f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39377941f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9377941fd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39377941f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2f8a12494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22f8a12494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2f8a12494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22f8a12494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2f8a12494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22f8a12494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22f8a12494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22f8a12494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22f8a12494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22f8a12494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9377941f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9377941f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1671ba50478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671ba50478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39377941f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39377941f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9377941f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39377941f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22f8a1249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22f8a1249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22f8a1249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22f8a1249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2f8a12494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22f8a12494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2f8a12494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22f8a12494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7" name="Google Shape;57;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5" name="Google Shape;9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8" name="Google Shape;98;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2" name="Google Shape;62;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63" name="Google Shape;63;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8.jpg"/><Relationship Id="rId5" Type="http://schemas.openxmlformats.org/officeDocument/2006/relationships/image" Target="../media/image4.jp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hyperlink" Target="https://www.youtube.com/watch?v=IUeFtaujl7E"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19.jpg"/><Relationship Id="rId5"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jpg"/><Relationship Id="rId4" Type="http://schemas.openxmlformats.org/officeDocument/2006/relationships/hyperlink" Target="mailto:morgan@thefareproject.org"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6"/>
          <p:cNvSpPr txBox="1"/>
          <p:nvPr>
            <p:ph type="ctrTitle"/>
          </p:nvPr>
        </p:nvSpPr>
        <p:spPr>
          <a:xfrm>
            <a:off x="5929550" y="222750"/>
            <a:ext cx="3132600" cy="1951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2120"/>
              <a:t>Food Apartheid: Covering How Equitable Access to Healthy Food Impacts</a:t>
            </a:r>
            <a:endParaRPr sz="2120"/>
          </a:p>
          <a:p>
            <a:pPr indent="0" lvl="0" marL="0" rtl="0" algn="r">
              <a:spcBef>
                <a:spcPts val="0"/>
              </a:spcBef>
              <a:spcAft>
                <a:spcPts val="0"/>
              </a:spcAft>
              <a:buSzPts val="990"/>
              <a:buNone/>
            </a:pPr>
            <a:r>
              <a:rPr lang="en" sz="2120"/>
              <a:t>Children’s Futures</a:t>
            </a:r>
            <a:endParaRPr sz="2120"/>
          </a:p>
        </p:txBody>
      </p:sp>
      <p:sp>
        <p:nvSpPr>
          <p:cNvPr id="110" name="Google Shape;110;p26"/>
          <p:cNvSpPr txBox="1"/>
          <p:nvPr>
            <p:ph idx="1" type="subTitle"/>
          </p:nvPr>
        </p:nvSpPr>
        <p:spPr>
          <a:xfrm>
            <a:off x="5547325" y="2174250"/>
            <a:ext cx="3514800" cy="2450100"/>
          </a:xfrm>
          <a:prstGeom prst="rect">
            <a:avLst/>
          </a:prstGeom>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t/>
            </a:r>
            <a:endParaRPr b="1" sz="3890"/>
          </a:p>
          <a:p>
            <a:pPr indent="0" lvl="0" marL="0" rtl="0" algn="l">
              <a:lnSpc>
                <a:spcPct val="115000"/>
              </a:lnSpc>
              <a:spcBef>
                <a:spcPts val="0"/>
              </a:spcBef>
              <a:spcAft>
                <a:spcPts val="0"/>
              </a:spcAft>
              <a:buNone/>
            </a:pPr>
            <a:r>
              <a:t/>
            </a:r>
            <a:endParaRPr>
              <a:latin typeface="Raleway"/>
              <a:ea typeface="Raleway"/>
              <a:cs typeface="Raleway"/>
              <a:sym typeface="Raleway"/>
            </a:endParaRPr>
          </a:p>
          <a:p>
            <a:pPr indent="0" lvl="0" marL="0" rtl="0" algn="l">
              <a:lnSpc>
                <a:spcPct val="115000"/>
              </a:lnSpc>
              <a:spcBef>
                <a:spcPts val="0"/>
              </a:spcBef>
              <a:spcAft>
                <a:spcPts val="0"/>
              </a:spcAft>
              <a:buNone/>
            </a:pPr>
            <a:r>
              <a:rPr b="1" lang="en">
                <a:solidFill>
                  <a:schemeClr val="lt1"/>
                </a:solidFill>
                <a:latin typeface="Raleway"/>
                <a:ea typeface="Raleway"/>
                <a:cs typeface="Raleway"/>
                <a:sym typeface="Raleway"/>
              </a:rPr>
              <a:t>Morgan Taggart </a:t>
            </a:r>
            <a:endParaRPr b="1">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rPr b="1" lang="en">
                <a:solidFill>
                  <a:schemeClr val="lt1"/>
                </a:solidFill>
                <a:latin typeface="Raleway"/>
                <a:ea typeface="Raleway"/>
                <a:cs typeface="Raleway"/>
                <a:sym typeface="Raleway"/>
              </a:rPr>
              <a:t>Director, FARE </a:t>
            </a:r>
            <a:endParaRPr b="1">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b="1">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rPr b="1" lang="en" sz="2047">
                <a:solidFill>
                  <a:schemeClr val="lt1"/>
                </a:solidFill>
                <a:latin typeface="Raleway"/>
                <a:ea typeface="Raleway"/>
                <a:cs typeface="Raleway"/>
                <a:sym typeface="Raleway"/>
              </a:rPr>
              <a:t>National Press Foundation</a:t>
            </a:r>
            <a:endParaRPr b="1" sz="2047">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rPr b="1" lang="en">
                <a:solidFill>
                  <a:schemeClr val="lt1"/>
                </a:solidFill>
                <a:latin typeface="Raleway"/>
                <a:ea typeface="Raleway"/>
                <a:cs typeface="Raleway"/>
                <a:sym typeface="Raleway"/>
              </a:rPr>
              <a:t>May 10</a:t>
            </a:r>
            <a:r>
              <a:rPr b="1" lang="en">
                <a:solidFill>
                  <a:schemeClr val="lt1"/>
                </a:solidFill>
                <a:latin typeface="Raleway"/>
                <a:ea typeface="Raleway"/>
                <a:cs typeface="Raleway"/>
                <a:sym typeface="Raleway"/>
              </a:rPr>
              <a:t>, 2023</a:t>
            </a:r>
            <a:endParaRPr b="1">
              <a:solidFill>
                <a:schemeClr val="lt1"/>
              </a:solidFill>
              <a:latin typeface="Raleway"/>
              <a:ea typeface="Raleway"/>
              <a:cs typeface="Raleway"/>
              <a:sym typeface="Raleway"/>
            </a:endParaRPr>
          </a:p>
        </p:txBody>
      </p:sp>
      <p:pic>
        <p:nvPicPr>
          <p:cNvPr id="111" name="Google Shape;111;p26"/>
          <p:cNvPicPr preferRelativeResize="0"/>
          <p:nvPr/>
        </p:nvPicPr>
        <p:blipFill>
          <a:blip r:embed="rId3">
            <a:alphaModFix/>
          </a:blip>
          <a:stretch>
            <a:fillRect/>
          </a:stretch>
        </p:blipFill>
        <p:spPr>
          <a:xfrm>
            <a:off x="94200" y="152400"/>
            <a:ext cx="1874749" cy="2499676"/>
          </a:xfrm>
          <a:prstGeom prst="rect">
            <a:avLst/>
          </a:prstGeom>
          <a:noFill/>
          <a:ln>
            <a:noFill/>
          </a:ln>
        </p:spPr>
      </p:pic>
      <p:pic>
        <p:nvPicPr>
          <p:cNvPr id="112" name="Google Shape;112;p26"/>
          <p:cNvPicPr preferRelativeResize="0"/>
          <p:nvPr/>
        </p:nvPicPr>
        <p:blipFill>
          <a:blip r:embed="rId4">
            <a:alphaModFix/>
          </a:blip>
          <a:stretch>
            <a:fillRect/>
          </a:stretch>
        </p:blipFill>
        <p:spPr>
          <a:xfrm>
            <a:off x="2179550" y="152400"/>
            <a:ext cx="1874751" cy="2499674"/>
          </a:xfrm>
          <a:prstGeom prst="rect">
            <a:avLst/>
          </a:prstGeom>
          <a:noFill/>
          <a:ln>
            <a:noFill/>
          </a:ln>
        </p:spPr>
      </p:pic>
      <p:pic>
        <p:nvPicPr>
          <p:cNvPr id="113" name="Google Shape;113;p26"/>
          <p:cNvPicPr preferRelativeResize="0"/>
          <p:nvPr/>
        </p:nvPicPr>
        <p:blipFill rotWithShape="1">
          <a:blip r:embed="rId5">
            <a:alphaModFix/>
          </a:blip>
          <a:srcRect b="0" l="19516" r="31788" t="0"/>
          <a:stretch/>
        </p:blipFill>
        <p:spPr>
          <a:xfrm>
            <a:off x="4206700" y="152400"/>
            <a:ext cx="1622951" cy="2499676"/>
          </a:xfrm>
          <a:prstGeom prst="rect">
            <a:avLst/>
          </a:prstGeom>
          <a:noFill/>
          <a:ln>
            <a:noFill/>
          </a:ln>
        </p:spPr>
      </p:pic>
      <p:pic>
        <p:nvPicPr>
          <p:cNvPr id="114" name="Google Shape;114;p26"/>
          <p:cNvPicPr preferRelativeResize="0"/>
          <p:nvPr>
            <p:ph idx="4294967295" type="body"/>
          </p:nvPr>
        </p:nvPicPr>
        <p:blipFill rotWithShape="1">
          <a:blip r:embed="rId6">
            <a:alphaModFix/>
          </a:blip>
          <a:srcRect b="0" l="0" r="0" t="0"/>
          <a:stretch/>
        </p:blipFill>
        <p:spPr>
          <a:xfrm>
            <a:off x="94200" y="3193250"/>
            <a:ext cx="2919600" cy="1290000"/>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5"/>
          <p:cNvSpPr txBox="1"/>
          <p:nvPr>
            <p:ph idx="1" type="body"/>
          </p:nvPr>
        </p:nvSpPr>
        <p:spPr>
          <a:xfrm>
            <a:off x="311700" y="396800"/>
            <a:ext cx="4603200" cy="4499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Four main dimensions of </a:t>
            </a:r>
            <a:r>
              <a:rPr b="1" lang="en" sz="1300">
                <a:solidFill>
                  <a:schemeClr val="dk1"/>
                </a:solidFill>
                <a:latin typeface="Roboto"/>
                <a:ea typeface="Roboto"/>
                <a:cs typeface="Roboto"/>
                <a:sym typeface="Roboto"/>
              </a:rPr>
              <a:t>FOOD SECURITY</a:t>
            </a:r>
            <a:r>
              <a:rPr lang="en" sz="1300">
                <a:solidFill>
                  <a:schemeClr val="dk1"/>
                </a:solidFill>
                <a:latin typeface="Roboto"/>
                <a:ea typeface="Roboto"/>
                <a:cs typeface="Roboto"/>
                <a:sym typeface="Roboto"/>
              </a:rPr>
              <a:t> can be identified:</a:t>
            </a:r>
            <a:endParaRPr sz="13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3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Physical </a:t>
            </a:r>
            <a:r>
              <a:rPr b="1" lang="en" sz="1400">
                <a:solidFill>
                  <a:schemeClr val="dk1"/>
                </a:solidFill>
                <a:latin typeface="Roboto"/>
                <a:ea typeface="Roboto"/>
                <a:cs typeface="Roboto"/>
                <a:sym typeface="Roboto"/>
              </a:rPr>
              <a:t>AVAILABILITY</a:t>
            </a:r>
            <a:r>
              <a:rPr lang="en" sz="1400">
                <a:solidFill>
                  <a:schemeClr val="dk1"/>
                </a:solidFill>
                <a:latin typeface="Roboto"/>
                <a:ea typeface="Roboto"/>
                <a:cs typeface="Roboto"/>
                <a:sym typeface="Roboto"/>
              </a:rPr>
              <a:t> of food</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Food availability addresses the “supply side” of food security and is determined by the level of food production, stock levels and net trade.</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Economic and physical </a:t>
            </a:r>
            <a:r>
              <a:rPr b="1" lang="en" sz="1400">
                <a:solidFill>
                  <a:schemeClr val="dk1"/>
                </a:solidFill>
                <a:latin typeface="Roboto"/>
                <a:ea typeface="Roboto"/>
                <a:cs typeface="Roboto"/>
                <a:sym typeface="Roboto"/>
              </a:rPr>
              <a:t>ACCESS</a:t>
            </a:r>
            <a:r>
              <a:rPr lang="en" sz="1400">
                <a:solidFill>
                  <a:schemeClr val="dk1"/>
                </a:solidFill>
                <a:latin typeface="Roboto"/>
                <a:ea typeface="Roboto"/>
                <a:cs typeface="Roboto"/>
                <a:sym typeface="Roboto"/>
              </a:rPr>
              <a:t> to food</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Food </a:t>
            </a:r>
            <a:r>
              <a:rPr b="1" lang="en" sz="1400">
                <a:solidFill>
                  <a:schemeClr val="dk1"/>
                </a:solidFill>
                <a:latin typeface="Roboto"/>
                <a:ea typeface="Roboto"/>
                <a:cs typeface="Roboto"/>
                <a:sym typeface="Roboto"/>
              </a:rPr>
              <a:t>UTILIZATION</a:t>
            </a:r>
            <a:r>
              <a:rPr lang="en" sz="1400">
                <a:solidFill>
                  <a:schemeClr val="dk1"/>
                </a:solidFill>
                <a:latin typeface="Roboto"/>
                <a:ea typeface="Roboto"/>
                <a:cs typeface="Roboto"/>
                <a:sym typeface="Roboto"/>
              </a:rPr>
              <a:t> </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lang="en" sz="1400">
                <a:solidFill>
                  <a:schemeClr val="dk1"/>
                </a:solidFill>
                <a:latin typeface="Roboto"/>
                <a:ea typeface="Roboto"/>
                <a:cs typeface="Roboto"/>
                <a:sym typeface="Roboto"/>
              </a:rPr>
              <a:t>Utilization is commonly understood as the way the body makes the most of various nutrients in the food. </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rPr b="1" lang="en" sz="1400">
                <a:solidFill>
                  <a:schemeClr val="dk1"/>
                </a:solidFill>
                <a:latin typeface="Roboto"/>
                <a:ea typeface="Roboto"/>
                <a:cs typeface="Roboto"/>
                <a:sym typeface="Roboto"/>
              </a:rPr>
              <a:t>STABILITY</a:t>
            </a:r>
            <a:r>
              <a:rPr lang="en" sz="1400">
                <a:solidFill>
                  <a:schemeClr val="dk1"/>
                </a:solidFill>
                <a:latin typeface="Roboto"/>
                <a:ea typeface="Roboto"/>
                <a:cs typeface="Roboto"/>
                <a:sym typeface="Roboto"/>
              </a:rPr>
              <a:t> of the other three dimensions over time. Even if your food intake is adequate today, you are still considered to be food insecure if you have inadequate access to food on a periodic basis.</a:t>
            </a:r>
            <a:endParaRPr sz="1400">
              <a:solidFill>
                <a:schemeClr val="dk1"/>
              </a:solidFill>
              <a:latin typeface="Roboto"/>
              <a:ea typeface="Roboto"/>
              <a:cs typeface="Roboto"/>
              <a:sym typeface="Roboto"/>
            </a:endParaRPr>
          </a:p>
          <a:p>
            <a:pPr indent="0" lvl="0" marL="0" rtl="0" algn="l">
              <a:spcBef>
                <a:spcPts val="0"/>
              </a:spcBef>
              <a:spcAft>
                <a:spcPts val="1200"/>
              </a:spcAft>
              <a:buNone/>
            </a:pPr>
            <a:r>
              <a:t/>
            </a:r>
            <a:endParaRPr/>
          </a:p>
        </p:txBody>
      </p:sp>
      <p:pic>
        <p:nvPicPr>
          <p:cNvPr id="183" name="Google Shape;183;p35"/>
          <p:cNvPicPr preferRelativeResize="0"/>
          <p:nvPr/>
        </p:nvPicPr>
        <p:blipFill>
          <a:blip r:embed="rId3">
            <a:alphaModFix/>
          </a:blip>
          <a:stretch>
            <a:fillRect/>
          </a:stretch>
        </p:blipFill>
        <p:spPr>
          <a:xfrm>
            <a:off x="5686500" y="152400"/>
            <a:ext cx="3086025" cy="3871400"/>
          </a:xfrm>
          <a:prstGeom prst="rect">
            <a:avLst/>
          </a:prstGeom>
          <a:noFill/>
          <a:ln>
            <a:noFill/>
          </a:ln>
        </p:spPr>
      </p:pic>
      <p:pic>
        <p:nvPicPr>
          <p:cNvPr id="184" name="Google Shape;184;p35"/>
          <p:cNvPicPr preferRelativeResize="0"/>
          <p:nvPr>
            <p:ph idx="1" type="body"/>
          </p:nvPr>
        </p:nvPicPr>
        <p:blipFill rotWithShape="1">
          <a:blip r:embed="rId4">
            <a:alphaModFix/>
          </a:blip>
          <a:srcRect b="0" l="0" r="0" t="0"/>
          <a:stretch/>
        </p:blipFill>
        <p:spPr>
          <a:xfrm>
            <a:off x="7225225" y="4243175"/>
            <a:ext cx="1755900" cy="775800"/>
          </a:xfrm>
          <a:prstGeom prst="rect">
            <a:avLst/>
          </a:prstGeom>
          <a:noFill/>
          <a:ln>
            <a:noFill/>
          </a:ln>
        </p:spPr>
      </p:pic>
      <p:cxnSp>
        <p:nvCxnSpPr>
          <p:cNvPr id="185" name="Google Shape;185;p35"/>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000">
                <a:solidFill>
                  <a:schemeClr val="dk1"/>
                </a:solidFill>
                <a:latin typeface="Roboto"/>
                <a:ea typeface="Roboto"/>
                <a:cs typeface="Roboto"/>
                <a:sym typeface="Roboto"/>
              </a:rPr>
              <a:t>FOOD DESERTS</a:t>
            </a:r>
            <a:r>
              <a:rPr lang="en" sz="2000">
                <a:solidFill>
                  <a:schemeClr val="dk1"/>
                </a:solidFill>
                <a:latin typeface="Roboto"/>
                <a:ea typeface="Roboto"/>
                <a:cs typeface="Roboto"/>
                <a:sym typeface="Roboto"/>
              </a:rPr>
              <a:t> are communities that have poor access to healthy, affordable foods Food deserts are concentrated in low-income and historically marginalized areas throughout the United States. In food deserts, healthy foods like fruits, vegetables, whole grains, dairy, peas, beans, meat, and fish are often expensive or unobtainable. The lack of access to healthy foods in these communities translates to health disparities and high rates of chronic disease. [</a:t>
            </a:r>
            <a:r>
              <a:rPr i="1" lang="en" sz="2000">
                <a:solidFill>
                  <a:schemeClr val="dk1"/>
                </a:solidFill>
                <a:latin typeface="Roboto"/>
                <a:ea typeface="Roboto"/>
                <a:cs typeface="Roboto"/>
                <a:sym typeface="Roboto"/>
              </a:rPr>
              <a:t>National Institutes of Health</a:t>
            </a:r>
            <a:r>
              <a:rPr lang="en" sz="2000">
                <a:solidFill>
                  <a:schemeClr val="dk1"/>
                </a:solidFill>
                <a:latin typeface="Roboto"/>
                <a:ea typeface="Roboto"/>
                <a:cs typeface="Roboto"/>
                <a:sym typeface="Roboto"/>
              </a:rPr>
              <a:t>]</a:t>
            </a:r>
            <a:endParaRPr sz="2000">
              <a:solidFill>
                <a:schemeClr val="dk1"/>
              </a:solidFill>
              <a:latin typeface="Roboto"/>
              <a:ea typeface="Roboto"/>
              <a:cs typeface="Roboto"/>
              <a:sym typeface="Roboto"/>
            </a:endParaRPr>
          </a:p>
          <a:p>
            <a:pPr indent="0" lvl="0" marL="0" rtl="0" algn="l">
              <a:spcBef>
                <a:spcPts val="0"/>
              </a:spcBef>
              <a:spcAft>
                <a:spcPts val="1200"/>
              </a:spcAft>
              <a:buNone/>
            </a:pPr>
            <a:r>
              <a:t/>
            </a:r>
            <a:endParaRPr/>
          </a:p>
        </p:txBody>
      </p:sp>
      <p:pic>
        <p:nvPicPr>
          <p:cNvPr id="191" name="Google Shape;191;p36"/>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92" name="Google Shape;192;p36"/>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650">
                <a:solidFill>
                  <a:srgbClr val="202122"/>
                </a:solidFill>
                <a:highlight>
                  <a:srgbClr val="FFFFFF"/>
                </a:highlight>
                <a:latin typeface="Roboto"/>
                <a:ea typeface="Roboto"/>
                <a:cs typeface="Roboto"/>
                <a:sym typeface="Roboto"/>
              </a:rPr>
              <a:t>Food swamps</a:t>
            </a:r>
            <a:r>
              <a:rPr lang="en" sz="2650">
                <a:solidFill>
                  <a:srgbClr val="202122"/>
                </a:solidFill>
                <a:highlight>
                  <a:srgbClr val="FFFFFF"/>
                </a:highlight>
                <a:latin typeface="Roboto"/>
                <a:ea typeface="Roboto"/>
                <a:cs typeface="Roboto"/>
                <a:sym typeface="Roboto"/>
              </a:rPr>
              <a:t> refer to urban environments with few grocery stores but several non-nutritious food options such as corner stores or fast-food restaurants, with a general ratio of four unhealthy options for each healthy option.</a:t>
            </a:r>
            <a:endParaRPr sz="3400">
              <a:latin typeface="Roboto"/>
              <a:ea typeface="Roboto"/>
              <a:cs typeface="Roboto"/>
              <a:sym typeface="Roboto"/>
            </a:endParaRPr>
          </a:p>
        </p:txBody>
      </p:sp>
      <p:pic>
        <p:nvPicPr>
          <p:cNvPr id="198" name="Google Shape;198;p37"/>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99" name="Google Shape;199;p37"/>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600">
                <a:solidFill>
                  <a:schemeClr val="dk1"/>
                </a:solidFill>
                <a:latin typeface="Roboto"/>
                <a:ea typeface="Roboto"/>
                <a:cs typeface="Roboto"/>
                <a:sym typeface="Roboto"/>
              </a:rPr>
              <a:t>FOOD APARTHEID </a:t>
            </a:r>
            <a:r>
              <a:rPr lang="en" sz="2600">
                <a:solidFill>
                  <a:schemeClr val="dk1"/>
                </a:solidFill>
                <a:latin typeface="Roboto"/>
                <a:ea typeface="Roboto"/>
                <a:cs typeface="Roboto"/>
                <a:sym typeface="Roboto"/>
              </a:rPr>
              <a:t>is an emerging term meant to address the root causes of poor access to healthy, nutrient-dense foods by communities of color and low-income white people due to the systemic racism and health inequities of a corporate-controlled food system.</a:t>
            </a:r>
            <a:endParaRPr sz="2600">
              <a:solidFill>
                <a:schemeClr val="dk1"/>
              </a:solidFill>
              <a:latin typeface="Roboto"/>
              <a:ea typeface="Roboto"/>
              <a:cs typeface="Roboto"/>
              <a:sym typeface="Roboto"/>
            </a:endParaRPr>
          </a:p>
          <a:p>
            <a:pPr indent="0" lvl="0" marL="0" rtl="0" algn="l">
              <a:spcBef>
                <a:spcPts val="0"/>
              </a:spcBef>
              <a:spcAft>
                <a:spcPts val="0"/>
              </a:spcAft>
              <a:buNone/>
            </a:pPr>
            <a:r>
              <a:t/>
            </a:r>
            <a:endParaRPr sz="26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100">
                <a:solidFill>
                  <a:schemeClr val="dk1"/>
                </a:solidFill>
                <a:latin typeface="Roboto"/>
                <a:ea typeface="Roboto"/>
                <a:cs typeface="Roboto"/>
                <a:sym typeface="Roboto"/>
              </a:rPr>
              <a:t>Malik Yakini &amp; Food Apartheid</a:t>
            </a:r>
            <a:r>
              <a:rPr lang="en" sz="1100">
                <a:solidFill>
                  <a:schemeClr val="dk1"/>
                </a:solidFill>
                <a:latin typeface="Roboto"/>
                <a:ea typeface="Roboto"/>
                <a:cs typeface="Roboto"/>
                <a:sym typeface="Roboto"/>
              </a:rPr>
              <a:t>  </a:t>
            </a:r>
            <a:r>
              <a:rPr lang="en" sz="1100" u="sng">
                <a:solidFill>
                  <a:srgbClr val="1155CC"/>
                </a:solidFill>
                <a:latin typeface="Roboto"/>
                <a:ea typeface="Roboto"/>
                <a:cs typeface="Roboto"/>
                <a:sym typeface="Roboto"/>
                <a:hlinkClick r:id="rId3">
                  <a:extLst>
                    <a:ext uri="{A12FA001-AC4F-418D-AE19-62706E023703}">
                      <ahyp:hlinkClr val="tx"/>
                    </a:ext>
                  </a:extLst>
                </a:hlinkClick>
              </a:rPr>
              <a:t>https://www.youtube.com/watch?v=IUeFtaujl7E</a:t>
            </a:r>
            <a:r>
              <a:rPr lang="en" sz="1100">
                <a:solidFill>
                  <a:schemeClr val="dk1"/>
                </a:solidFill>
                <a:latin typeface="Roboto"/>
                <a:ea typeface="Roboto"/>
                <a:cs typeface="Roboto"/>
                <a:sym typeface="Roboto"/>
              </a:rPr>
              <a:t> </a:t>
            </a:r>
            <a:endParaRPr sz="2600">
              <a:solidFill>
                <a:schemeClr val="dk1"/>
              </a:solidFill>
              <a:latin typeface="Roboto"/>
              <a:ea typeface="Roboto"/>
              <a:cs typeface="Roboto"/>
              <a:sym typeface="Roboto"/>
            </a:endParaRPr>
          </a:p>
        </p:txBody>
      </p:sp>
      <p:pic>
        <p:nvPicPr>
          <p:cNvPr id="205" name="Google Shape;205;p38"/>
          <p:cNvPicPr preferRelativeResize="0"/>
          <p:nvPr>
            <p:ph idx="1" type="body"/>
          </p:nvPr>
        </p:nvPicPr>
        <p:blipFill rotWithShape="1">
          <a:blip r:embed="rId4">
            <a:alphaModFix/>
          </a:blip>
          <a:srcRect b="0" l="0" r="0" t="0"/>
          <a:stretch/>
        </p:blipFill>
        <p:spPr>
          <a:xfrm>
            <a:off x="7225225" y="4243175"/>
            <a:ext cx="1755900" cy="775800"/>
          </a:xfrm>
          <a:prstGeom prst="rect">
            <a:avLst/>
          </a:prstGeom>
          <a:noFill/>
          <a:ln>
            <a:noFill/>
          </a:ln>
        </p:spPr>
      </p:pic>
      <p:cxnSp>
        <p:nvCxnSpPr>
          <p:cNvPr id="206" name="Google Shape;206;p38"/>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oboto"/>
                <a:ea typeface="Roboto"/>
                <a:cs typeface="Roboto"/>
                <a:sym typeface="Roboto"/>
              </a:rPr>
              <a:t>FOOD JUSTICE</a:t>
            </a:r>
            <a:r>
              <a:rPr lang="en" sz="2400">
                <a:solidFill>
                  <a:schemeClr val="dk1"/>
                </a:solidFill>
                <a:latin typeface="Roboto"/>
                <a:ea typeface="Roboto"/>
                <a:cs typeface="Roboto"/>
                <a:sym typeface="Roboto"/>
              </a:rPr>
              <a:t> is the acknowledgement that eating, growing and selling nutritious food is a right for all people. It is community-led, participatory and locally grown while also striving to respect peoples &amp; communities, the environment and the land. [</a:t>
            </a:r>
            <a:r>
              <a:rPr i="1" lang="en" sz="2400">
                <a:solidFill>
                  <a:schemeClr val="dk1"/>
                </a:solidFill>
                <a:latin typeface="Roboto"/>
                <a:ea typeface="Roboto"/>
                <a:cs typeface="Roboto"/>
                <a:sym typeface="Roboto"/>
              </a:rPr>
              <a:t>Congressional Hunger Center</a:t>
            </a:r>
            <a:r>
              <a:rPr lang="en" sz="2400">
                <a:solidFill>
                  <a:schemeClr val="dk1"/>
                </a:solidFill>
                <a:latin typeface="Roboto"/>
                <a:ea typeface="Roboto"/>
                <a:cs typeface="Roboto"/>
                <a:sym typeface="Roboto"/>
              </a:rPr>
              <a:t>]</a:t>
            </a:r>
            <a:endParaRPr sz="2400"/>
          </a:p>
        </p:txBody>
      </p:sp>
      <p:pic>
        <p:nvPicPr>
          <p:cNvPr id="212" name="Google Shape;212;p39"/>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13" name="Google Shape;213;p39"/>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oboto"/>
                <a:ea typeface="Roboto"/>
                <a:cs typeface="Roboto"/>
                <a:sym typeface="Roboto"/>
              </a:rPr>
              <a:t>NUTRITION EQUITY</a:t>
            </a:r>
            <a:r>
              <a:rPr lang="en" sz="2400">
                <a:solidFill>
                  <a:schemeClr val="dk1"/>
                </a:solidFill>
                <a:latin typeface="Roboto"/>
                <a:ea typeface="Roboto"/>
                <a:cs typeface="Roboto"/>
                <a:sym typeface="Roboto"/>
              </a:rPr>
              <a:t> is a state of having freedom, agency, and dignity in food traditions resulting in people and communities healthy in body, mind, and spirit. Expected outcomes of nutrition equity include economic opportunity, food security, and fair access to fresh and healthy food. [</a:t>
            </a:r>
            <a:r>
              <a:rPr i="1" lang="en" sz="2400">
                <a:solidFill>
                  <a:schemeClr val="dk1"/>
                </a:solidFill>
                <a:latin typeface="Roboto"/>
                <a:ea typeface="Roboto"/>
                <a:cs typeface="Roboto"/>
                <a:sym typeface="Roboto"/>
              </a:rPr>
              <a:t>Case Western Reserve University</a:t>
            </a:r>
            <a:r>
              <a:rPr lang="en" sz="2400">
                <a:solidFill>
                  <a:schemeClr val="dk1"/>
                </a:solidFill>
                <a:latin typeface="Roboto"/>
                <a:ea typeface="Roboto"/>
                <a:cs typeface="Roboto"/>
                <a:sym typeface="Roboto"/>
              </a:rPr>
              <a:t>]</a:t>
            </a:r>
            <a:endParaRPr sz="2400">
              <a:solidFill>
                <a:schemeClr val="dk1"/>
              </a:solidFill>
              <a:latin typeface="Roboto"/>
              <a:ea typeface="Roboto"/>
              <a:cs typeface="Roboto"/>
              <a:sym typeface="Roboto"/>
            </a:endParaRPr>
          </a:p>
          <a:p>
            <a:pPr indent="0" lvl="0" marL="0" rtl="0" algn="l">
              <a:spcBef>
                <a:spcPts val="0"/>
              </a:spcBef>
              <a:spcAft>
                <a:spcPts val="1200"/>
              </a:spcAft>
              <a:buNone/>
            </a:pPr>
            <a:r>
              <a:t/>
            </a:r>
            <a:endParaRPr/>
          </a:p>
        </p:txBody>
      </p:sp>
      <p:pic>
        <p:nvPicPr>
          <p:cNvPr id="219" name="Google Shape;219;p40"/>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20" name="Google Shape;220;p40"/>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ph type="title"/>
          </p:nvPr>
        </p:nvSpPr>
        <p:spPr>
          <a:xfrm>
            <a:off x="583575" y="1874153"/>
            <a:ext cx="8229600" cy="857400"/>
          </a:xfrm>
          <a:prstGeom prst="rect">
            <a:avLst/>
          </a:prstGeom>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3888"/>
              <a:t>Telling Stories About Food Apartheid</a:t>
            </a:r>
            <a:endParaRPr sz="3888"/>
          </a:p>
          <a:p>
            <a:pPr indent="0" lvl="0" marL="0" rtl="0" algn="ctr">
              <a:spcBef>
                <a:spcPts val="0"/>
              </a:spcBef>
              <a:spcAft>
                <a:spcPts val="0"/>
              </a:spcAft>
              <a:buNone/>
            </a:pPr>
            <a:r>
              <a:t/>
            </a:r>
            <a:endParaRPr/>
          </a:p>
          <a:p>
            <a:pPr indent="0" lvl="0" marL="0" rtl="0" algn="ctr">
              <a:spcBef>
                <a:spcPts val="0"/>
              </a:spcBef>
              <a:spcAft>
                <a:spcPts val="0"/>
              </a:spcAft>
              <a:buNone/>
            </a:pPr>
            <a:r>
              <a:rPr lang="en"/>
              <a:t>How are we telling these stories now?</a:t>
            </a:r>
            <a:endParaRPr/>
          </a:p>
        </p:txBody>
      </p:sp>
      <p:pic>
        <p:nvPicPr>
          <p:cNvPr id="226" name="Google Shape;226;p41"/>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27" name="Google Shape;227;p41"/>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2"/>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Case Study: Urban Agriculture in Cleveland</a:t>
            </a:r>
            <a:endParaRPr/>
          </a:p>
        </p:txBody>
      </p:sp>
      <p:sp>
        <p:nvSpPr>
          <p:cNvPr id="233" name="Google Shape;233;p42"/>
          <p:cNvSpPr txBox="1"/>
          <p:nvPr>
            <p:ph idx="1" type="body"/>
          </p:nvPr>
        </p:nvSpPr>
        <p:spPr>
          <a:xfrm>
            <a:off x="457200" y="1200150"/>
            <a:ext cx="8229600" cy="2720100"/>
          </a:xfrm>
          <a:prstGeom prst="rect">
            <a:avLst/>
          </a:prstGeom>
          <a:ln>
            <a:noFill/>
          </a:ln>
        </p:spPr>
        <p:txBody>
          <a:bodyPr anchorCtr="0" anchor="t" bIns="45700" lIns="91425" spcFirstLastPara="1" rIns="91425" wrap="square" tIns="45700">
            <a:normAutofit/>
          </a:bodyPr>
          <a:lstStyle/>
          <a:p>
            <a:pPr indent="0" lvl="0" marL="0" rtl="0" algn="l">
              <a:spcBef>
                <a:spcPts val="360"/>
              </a:spcBef>
              <a:spcAft>
                <a:spcPts val="0"/>
              </a:spcAft>
              <a:buNone/>
            </a:pPr>
            <a:r>
              <a:rPr b="1" lang="en"/>
              <a:t>Urban Agriculture |</a:t>
            </a:r>
            <a:r>
              <a:rPr lang="en"/>
              <a:t> Producing, growing, </a:t>
            </a:r>
            <a:r>
              <a:rPr lang="en"/>
              <a:t>distribution</a:t>
            </a:r>
            <a:r>
              <a:rPr lang="en"/>
              <a:t> and selling food in cities</a:t>
            </a:r>
            <a:endParaRPr/>
          </a:p>
          <a:p>
            <a:pPr indent="0" lvl="0" marL="0" rtl="0" algn="l">
              <a:spcBef>
                <a:spcPts val="1200"/>
              </a:spcBef>
              <a:spcAft>
                <a:spcPts val="0"/>
              </a:spcAft>
              <a:buNone/>
            </a:pPr>
            <a:r>
              <a:rPr b="1" lang="en"/>
              <a:t>Issues that urban growers and community gardeners were facing</a:t>
            </a:r>
            <a:endParaRPr b="1"/>
          </a:p>
          <a:p>
            <a:pPr indent="-342900" lvl="0" marL="457200" rtl="0" algn="l">
              <a:spcBef>
                <a:spcPts val="1200"/>
              </a:spcBef>
              <a:spcAft>
                <a:spcPts val="0"/>
              </a:spcAft>
              <a:buSzPts val="1800"/>
              <a:buChar char="●"/>
            </a:pPr>
            <a:r>
              <a:rPr lang="en"/>
              <a:t>Zoning and land use regulations</a:t>
            </a:r>
            <a:endParaRPr/>
          </a:p>
          <a:p>
            <a:pPr indent="-342900" lvl="0" marL="457200" rtl="0" algn="l">
              <a:spcBef>
                <a:spcPts val="0"/>
              </a:spcBef>
              <a:spcAft>
                <a:spcPts val="0"/>
              </a:spcAft>
              <a:buSzPts val="1800"/>
              <a:buChar char="●"/>
            </a:pPr>
            <a:r>
              <a:rPr lang="en"/>
              <a:t>Access to capital and support programs</a:t>
            </a:r>
            <a:endParaRPr/>
          </a:p>
          <a:p>
            <a:pPr indent="-342900" lvl="0" marL="457200" rtl="0" algn="l">
              <a:spcBef>
                <a:spcPts val="0"/>
              </a:spcBef>
              <a:spcAft>
                <a:spcPts val="0"/>
              </a:spcAft>
              <a:buSzPts val="1800"/>
              <a:buChar char="●"/>
            </a:pPr>
            <a:r>
              <a:rPr lang="en"/>
              <a:t>Access to water</a:t>
            </a:r>
            <a:endParaRPr/>
          </a:p>
          <a:p>
            <a:pPr indent="-342900" lvl="0" marL="457200" rtl="0" algn="l">
              <a:spcBef>
                <a:spcPts val="0"/>
              </a:spcBef>
              <a:spcAft>
                <a:spcPts val="0"/>
              </a:spcAft>
              <a:buSzPts val="1800"/>
              <a:buChar char="●"/>
            </a:pPr>
            <a:r>
              <a:rPr lang="en"/>
              <a:t>Access to land</a:t>
            </a:r>
            <a:endParaRPr/>
          </a:p>
          <a:p>
            <a:pPr indent="0" lvl="0" marL="0" rtl="0" algn="l">
              <a:spcBef>
                <a:spcPts val="1200"/>
              </a:spcBef>
              <a:spcAft>
                <a:spcPts val="1200"/>
              </a:spcAft>
              <a:buNone/>
            </a:pPr>
            <a:r>
              <a:t/>
            </a:r>
            <a:endParaRPr/>
          </a:p>
        </p:txBody>
      </p:sp>
      <p:pic>
        <p:nvPicPr>
          <p:cNvPr id="234" name="Google Shape;234;p42"/>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35" name="Google Shape;235;p42"/>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3"/>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Case Study: Urban Agriculture Policy </a:t>
            </a:r>
            <a:endParaRPr/>
          </a:p>
        </p:txBody>
      </p:sp>
      <p:sp>
        <p:nvSpPr>
          <p:cNvPr id="241" name="Google Shape;241;p43"/>
          <p:cNvSpPr txBox="1"/>
          <p:nvPr>
            <p:ph idx="1" type="body"/>
          </p:nvPr>
        </p:nvSpPr>
        <p:spPr>
          <a:xfrm>
            <a:off x="457200" y="1200150"/>
            <a:ext cx="8229600" cy="3370200"/>
          </a:xfrm>
          <a:prstGeom prst="rect">
            <a:avLst/>
          </a:prstGeom>
          <a:ln>
            <a:noFill/>
          </a:ln>
        </p:spPr>
        <p:txBody>
          <a:bodyPr anchorCtr="0" anchor="t" bIns="45700" lIns="91425" spcFirstLastPara="1" rIns="91425" wrap="square" tIns="45700">
            <a:normAutofit/>
          </a:bodyPr>
          <a:lstStyle/>
          <a:p>
            <a:pPr indent="0" lvl="0" marL="0" rtl="0" algn="l">
              <a:spcBef>
                <a:spcPts val="360"/>
              </a:spcBef>
              <a:spcAft>
                <a:spcPts val="0"/>
              </a:spcAft>
              <a:buNone/>
            </a:pPr>
            <a:r>
              <a:rPr b="1" lang="en"/>
              <a:t>Who influences policy decisions on urban agriculture?</a:t>
            </a:r>
            <a:endParaRPr b="1"/>
          </a:p>
          <a:p>
            <a:pPr indent="0" lvl="0" marL="0" rtl="0" algn="l">
              <a:spcBef>
                <a:spcPts val="1200"/>
              </a:spcBef>
              <a:spcAft>
                <a:spcPts val="0"/>
              </a:spcAft>
              <a:buNone/>
            </a:pPr>
            <a:r>
              <a:rPr lang="en"/>
              <a:t>Elected officials: Mayor and City Council</a:t>
            </a:r>
            <a:endParaRPr/>
          </a:p>
          <a:p>
            <a:pPr indent="0" lvl="0" marL="0" rtl="0" algn="l">
              <a:spcBef>
                <a:spcPts val="1200"/>
              </a:spcBef>
              <a:spcAft>
                <a:spcPts val="0"/>
              </a:spcAft>
              <a:buNone/>
            </a:pPr>
            <a:r>
              <a:rPr lang="en"/>
              <a:t>Planning Commission: Zoning and land use laws </a:t>
            </a:r>
            <a:endParaRPr/>
          </a:p>
          <a:p>
            <a:pPr indent="0" lvl="0" marL="0" rtl="0" algn="l">
              <a:spcBef>
                <a:spcPts val="1200"/>
              </a:spcBef>
              <a:spcAft>
                <a:spcPts val="0"/>
              </a:spcAft>
              <a:buNone/>
            </a:pPr>
            <a:r>
              <a:rPr lang="en"/>
              <a:t>Public Health: Nuisance Laws, Food Safety</a:t>
            </a:r>
            <a:endParaRPr/>
          </a:p>
          <a:p>
            <a:pPr indent="0" lvl="0" marL="0" rtl="0" algn="l">
              <a:spcBef>
                <a:spcPts val="1200"/>
              </a:spcBef>
              <a:spcAft>
                <a:spcPts val="0"/>
              </a:spcAft>
              <a:buNone/>
            </a:pPr>
            <a:r>
              <a:rPr lang="en"/>
              <a:t>Economic Development: Access to Capital</a:t>
            </a:r>
            <a:endParaRPr/>
          </a:p>
          <a:p>
            <a:pPr indent="0" lvl="0" marL="0" rtl="0" algn="l">
              <a:spcBef>
                <a:spcPts val="1200"/>
              </a:spcBef>
              <a:spcAft>
                <a:spcPts val="0"/>
              </a:spcAft>
              <a:buNone/>
            </a:pPr>
            <a:r>
              <a:rPr lang="en"/>
              <a:t>Community Development: Access to land bank lots</a:t>
            </a:r>
            <a:endParaRPr/>
          </a:p>
          <a:p>
            <a:pPr indent="0" lvl="0" marL="0" rtl="0" algn="l">
              <a:spcBef>
                <a:spcPts val="1200"/>
              </a:spcBef>
              <a:spcAft>
                <a:spcPts val="1200"/>
              </a:spcAft>
              <a:buNone/>
            </a:pPr>
            <a:r>
              <a:rPr lang="en"/>
              <a:t>Water Department: Access to hydrants for temporary use</a:t>
            </a:r>
            <a:endParaRPr/>
          </a:p>
        </p:txBody>
      </p:sp>
      <p:pic>
        <p:nvPicPr>
          <p:cNvPr id="242" name="Google Shape;242;p43"/>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43" name="Google Shape;243;p43"/>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244" name="Google Shape;244;p43"/>
          <p:cNvPicPr preferRelativeResize="0"/>
          <p:nvPr/>
        </p:nvPicPr>
        <p:blipFill>
          <a:blip r:embed="rId4">
            <a:alphaModFix/>
          </a:blip>
          <a:stretch>
            <a:fillRect/>
          </a:stretch>
        </p:blipFill>
        <p:spPr>
          <a:xfrm>
            <a:off x="5575475" y="1665625"/>
            <a:ext cx="3317427" cy="22110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4"/>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Telling the Story: Urban Agriculture Policy</a:t>
            </a:r>
            <a:endParaRPr/>
          </a:p>
        </p:txBody>
      </p:sp>
      <p:sp>
        <p:nvSpPr>
          <p:cNvPr id="250" name="Google Shape;250;p44"/>
          <p:cNvSpPr txBox="1"/>
          <p:nvPr>
            <p:ph idx="1" type="body"/>
          </p:nvPr>
        </p:nvSpPr>
        <p:spPr>
          <a:xfrm>
            <a:off x="457200" y="1200150"/>
            <a:ext cx="6282900" cy="2720100"/>
          </a:xfrm>
          <a:prstGeom prst="rect">
            <a:avLst/>
          </a:prstGeom>
          <a:ln>
            <a:noFill/>
          </a:ln>
        </p:spPr>
        <p:txBody>
          <a:bodyPr anchorCtr="0" anchor="t" bIns="45700" lIns="91425" spcFirstLastPara="1" rIns="91425" wrap="square" tIns="45700">
            <a:normAutofit fontScale="92500"/>
          </a:bodyPr>
          <a:lstStyle/>
          <a:p>
            <a:pPr indent="0" lvl="0" marL="0" rtl="0" algn="l">
              <a:spcBef>
                <a:spcPts val="360"/>
              </a:spcBef>
              <a:spcAft>
                <a:spcPts val="0"/>
              </a:spcAft>
              <a:buNone/>
            </a:pPr>
            <a:r>
              <a:rPr b="1" lang="en">
                <a:solidFill>
                  <a:schemeClr val="accent1"/>
                </a:solidFill>
              </a:rPr>
              <a:t>Data</a:t>
            </a:r>
            <a:r>
              <a:rPr lang="en"/>
              <a:t> | Number and location of urban gardens, number and location of gardeners and farmers, pounds of produce produced, number of businesses and entrepreneurs</a:t>
            </a:r>
            <a:endParaRPr/>
          </a:p>
          <a:p>
            <a:pPr indent="0" lvl="0" marL="0" rtl="0" algn="l">
              <a:spcBef>
                <a:spcPts val="1200"/>
              </a:spcBef>
              <a:spcAft>
                <a:spcPts val="0"/>
              </a:spcAft>
              <a:buNone/>
            </a:pPr>
            <a:r>
              <a:rPr b="1" lang="en">
                <a:solidFill>
                  <a:schemeClr val="accent1"/>
                </a:solidFill>
              </a:rPr>
              <a:t>Stories</a:t>
            </a:r>
            <a:r>
              <a:rPr lang="en"/>
              <a:t> | Cleveland residents shared how these projects have benefitted their communities and what </a:t>
            </a:r>
            <a:r>
              <a:rPr lang="en"/>
              <a:t>barriers</a:t>
            </a:r>
            <a:r>
              <a:rPr lang="en"/>
              <a:t> and challenges they </a:t>
            </a:r>
            <a:r>
              <a:rPr lang="en"/>
              <a:t>continue</a:t>
            </a:r>
            <a:r>
              <a:rPr lang="en"/>
              <a:t> to face</a:t>
            </a:r>
            <a:endParaRPr/>
          </a:p>
          <a:p>
            <a:pPr indent="0" lvl="0" marL="0" rtl="0" algn="l">
              <a:spcBef>
                <a:spcPts val="1200"/>
              </a:spcBef>
              <a:spcAft>
                <a:spcPts val="1200"/>
              </a:spcAft>
              <a:buNone/>
            </a:pPr>
            <a:r>
              <a:rPr b="1" lang="en">
                <a:solidFill>
                  <a:schemeClr val="accent1"/>
                </a:solidFill>
              </a:rPr>
              <a:t>Best Practices</a:t>
            </a:r>
            <a:r>
              <a:rPr lang="en"/>
              <a:t> | How have other cities addressed these challenges? What have the good and bad impacts of those changes been?</a:t>
            </a:r>
            <a:endParaRPr/>
          </a:p>
        </p:txBody>
      </p:sp>
      <p:pic>
        <p:nvPicPr>
          <p:cNvPr id="251" name="Google Shape;251;p44"/>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52" name="Google Shape;252;p44"/>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7"/>
          <p:cNvPicPr preferRelativeResize="0"/>
          <p:nvPr>
            <p:ph idx="1" type="body"/>
          </p:nvPr>
        </p:nvPicPr>
        <p:blipFill rotWithShape="1">
          <a:blip r:embed="rId3">
            <a:alphaModFix/>
          </a:blip>
          <a:srcRect b="0" l="0" r="0" t="0"/>
          <a:stretch/>
        </p:blipFill>
        <p:spPr>
          <a:xfrm>
            <a:off x="0" y="830975"/>
            <a:ext cx="2919600" cy="1290000"/>
          </a:xfrm>
          <a:prstGeom prst="rect">
            <a:avLst/>
          </a:prstGeom>
          <a:noFill/>
          <a:ln cap="flat" cmpd="sng" w="9525">
            <a:solidFill>
              <a:schemeClr val="lt1"/>
            </a:solidFill>
            <a:prstDash val="solid"/>
            <a:round/>
            <a:headEnd len="sm" w="sm" type="none"/>
            <a:tailEnd len="sm" w="sm" type="none"/>
          </a:ln>
        </p:spPr>
      </p:pic>
      <p:pic>
        <p:nvPicPr>
          <p:cNvPr id="121" name="Google Shape;121;p27"/>
          <p:cNvPicPr preferRelativeResize="0"/>
          <p:nvPr/>
        </p:nvPicPr>
        <p:blipFill rotWithShape="1">
          <a:blip r:embed="rId4">
            <a:alphaModFix/>
          </a:blip>
          <a:srcRect b="0" l="0" r="0" t="0"/>
          <a:stretch/>
        </p:blipFill>
        <p:spPr>
          <a:xfrm>
            <a:off x="0" y="2182646"/>
            <a:ext cx="9144001" cy="2781801"/>
          </a:xfrm>
          <a:prstGeom prst="rect">
            <a:avLst/>
          </a:prstGeom>
          <a:noFill/>
          <a:ln>
            <a:noFill/>
          </a:ln>
        </p:spPr>
      </p:pic>
      <p:sp>
        <p:nvSpPr>
          <p:cNvPr id="122" name="Google Shape;122;p27"/>
          <p:cNvSpPr txBox="1"/>
          <p:nvPr/>
        </p:nvSpPr>
        <p:spPr>
          <a:xfrm>
            <a:off x="5987920" y="982041"/>
            <a:ext cx="31350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500" u="none" cap="none" strike="noStrike">
                <a:solidFill>
                  <a:schemeClr val="dk1"/>
                </a:solidFill>
                <a:latin typeface="Calibri"/>
                <a:ea typeface="Calibri"/>
                <a:cs typeface="Calibri"/>
                <a:sym typeface="Calibri"/>
              </a:rPr>
              <a:t>City Wide Convenings</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 sz="1500">
                <a:solidFill>
                  <a:schemeClr val="dk1"/>
                </a:solidFill>
                <a:latin typeface="Calibri"/>
                <a:ea typeface="Calibri"/>
                <a:cs typeface="Calibri"/>
                <a:sym typeface="Calibri"/>
              </a:rPr>
              <a:t>Community Collectives</a:t>
            </a:r>
            <a:endParaRPr/>
          </a:p>
          <a:p>
            <a:pPr indent="0" lvl="0" marL="0" marR="0" rtl="0" algn="l">
              <a:spcBef>
                <a:spcPts val="0"/>
              </a:spcBef>
              <a:spcAft>
                <a:spcPts val="0"/>
              </a:spcAft>
              <a:buNone/>
            </a:pPr>
            <a:r>
              <a:rPr lang="en" sz="1500">
                <a:solidFill>
                  <a:schemeClr val="dk1"/>
                </a:solidFill>
                <a:latin typeface="Calibri"/>
                <a:ea typeface="Calibri"/>
                <a:cs typeface="Calibri"/>
                <a:sym typeface="Calibri"/>
              </a:rPr>
              <a:t>Healthy Food Retail and Heart Smarts</a:t>
            </a:r>
            <a:endParaRPr/>
          </a:p>
          <a:p>
            <a:pPr indent="0" lvl="0" marL="0" marR="0" rtl="0" algn="l">
              <a:spcBef>
                <a:spcPts val="0"/>
              </a:spcBef>
              <a:spcAft>
                <a:spcPts val="0"/>
              </a:spcAft>
              <a:buNone/>
            </a:pPr>
            <a:r>
              <a:rPr lang="en" sz="1500">
                <a:solidFill>
                  <a:schemeClr val="dk1"/>
                </a:solidFill>
                <a:latin typeface="Calibri"/>
                <a:ea typeface="Calibri"/>
                <a:cs typeface="Calibri"/>
                <a:sym typeface="Calibri"/>
              </a:rPr>
              <a:t>Nutrition Incentive Programs</a:t>
            </a:r>
            <a:endParaRPr/>
          </a:p>
        </p:txBody>
      </p:sp>
      <p:sp>
        <p:nvSpPr>
          <p:cNvPr id="123" name="Google Shape;123;p27"/>
          <p:cNvSpPr txBox="1"/>
          <p:nvPr/>
        </p:nvSpPr>
        <p:spPr>
          <a:xfrm>
            <a:off x="2848021" y="991109"/>
            <a:ext cx="2994000" cy="762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1500">
                <a:solidFill>
                  <a:schemeClr val="dk1"/>
                </a:solidFill>
                <a:latin typeface="Calibri"/>
                <a:ea typeface="Calibri"/>
                <a:cs typeface="Calibri"/>
                <a:sym typeface="Calibri"/>
              </a:rPr>
              <a:t>Health Equity Framework</a:t>
            </a:r>
            <a:endParaRPr/>
          </a:p>
          <a:p>
            <a:pPr indent="0" lvl="0" marL="0" marR="0" rtl="0" algn="r">
              <a:spcBef>
                <a:spcPts val="0"/>
              </a:spcBef>
              <a:spcAft>
                <a:spcPts val="0"/>
              </a:spcAft>
              <a:buNone/>
            </a:pPr>
            <a:r>
              <a:rPr lang="en" sz="1500">
                <a:solidFill>
                  <a:schemeClr val="dk1"/>
                </a:solidFill>
                <a:latin typeface="Calibri"/>
                <a:ea typeface="Calibri"/>
                <a:cs typeface="Calibri"/>
                <a:sym typeface="Calibri"/>
              </a:rPr>
              <a:t>Community Participatory Approach</a:t>
            </a:r>
            <a:endParaRPr/>
          </a:p>
          <a:p>
            <a:pPr indent="0" lvl="0" marL="0" marR="0" rtl="0" algn="r">
              <a:spcBef>
                <a:spcPts val="0"/>
              </a:spcBef>
              <a:spcAft>
                <a:spcPts val="0"/>
              </a:spcAft>
              <a:buNone/>
            </a:pPr>
            <a:r>
              <a:rPr lang="en" sz="1500">
                <a:solidFill>
                  <a:schemeClr val="dk1"/>
                </a:solidFill>
                <a:latin typeface="Calibri"/>
                <a:ea typeface="Calibri"/>
                <a:cs typeface="Calibri"/>
                <a:sym typeface="Calibri"/>
              </a:rPr>
              <a:t>Healthy Food Access </a:t>
            </a:r>
            <a:endParaRPr/>
          </a:p>
          <a:p>
            <a:pPr indent="0" lvl="0" marL="0" marR="0" rtl="0" algn="r">
              <a:spcBef>
                <a:spcPts val="0"/>
              </a:spcBef>
              <a:spcAft>
                <a:spcPts val="0"/>
              </a:spcAft>
              <a:buNone/>
            </a:pPr>
            <a:r>
              <a:rPr lang="en" sz="1500">
                <a:solidFill>
                  <a:schemeClr val="dk1"/>
                </a:solidFill>
                <a:latin typeface="Calibri"/>
                <a:ea typeface="Calibri"/>
                <a:cs typeface="Calibri"/>
                <a:sym typeface="Calibri"/>
              </a:rPr>
              <a:t>Social Determinants of Health</a:t>
            </a:r>
            <a:endParaRPr/>
          </a:p>
        </p:txBody>
      </p:sp>
      <p:cxnSp>
        <p:nvCxnSpPr>
          <p:cNvPr id="124" name="Google Shape;124;p27"/>
          <p:cNvCxnSpPr/>
          <p:nvPr/>
        </p:nvCxnSpPr>
        <p:spPr>
          <a:xfrm>
            <a:off x="5923799" y="1103665"/>
            <a:ext cx="0" cy="744600"/>
          </a:xfrm>
          <a:prstGeom prst="straightConnector1">
            <a:avLst/>
          </a:prstGeom>
          <a:noFill/>
          <a:ln cap="flat" cmpd="sng" w="38100">
            <a:solidFill>
              <a:schemeClr val="dk1"/>
            </a:solidFill>
            <a:prstDash val="solid"/>
            <a:round/>
            <a:headEnd len="sm" w="sm" type="none"/>
            <a:tailEnd len="sm" w="sm" type="none"/>
          </a:ln>
        </p:spPr>
      </p:cxnSp>
      <p:sp>
        <p:nvSpPr>
          <p:cNvPr id="125" name="Google Shape;125;p27"/>
          <p:cNvSpPr txBox="1"/>
          <p:nvPr/>
        </p:nvSpPr>
        <p:spPr>
          <a:xfrm>
            <a:off x="2532650" y="1845500"/>
            <a:ext cx="592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Case Study: Urban Agriculture Policy</a:t>
            </a:r>
            <a:endParaRPr/>
          </a:p>
        </p:txBody>
      </p:sp>
      <p:sp>
        <p:nvSpPr>
          <p:cNvPr id="258" name="Google Shape;258;p45"/>
          <p:cNvSpPr txBox="1"/>
          <p:nvPr>
            <p:ph idx="1" type="body"/>
          </p:nvPr>
        </p:nvSpPr>
        <p:spPr>
          <a:xfrm>
            <a:off x="457200" y="1200150"/>
            <a:ext cx="6085200" cy="3396000"/>
          </a:xfrm>
          <a:prstGeom prst="rect">
            <a:avLst/>
          </a:prstGeom>
          <a:ln>
            <a:noFill/>
          </a:ln>
        </p:spPr>
        <p:txBody>
          <a:bodyPr anchorCtr="0" anchor="t" bIns="45700" lIns="91425" spcFirstLastPara="1" rIns="91425" wrap="square" tIns="45700">
            <a:normAutofit/>
          </a:bodyPr>
          <a:lstStyle/>
          <a:p>
            <a:pPr indent="0" lvl="0" marL="0" rtl="0" algn="l">
              <a:spcBef>
                <a:spcPts val="360"/>
              </a:spcBef>
              <a:spcAft>
                <a:spcPts val="0"/>
              </a:spcAft>
              <a:buNone/>
            </a:pPr>
            <a:r>
              <a:rPr b="1" lang="en"/>
              <a:t>Real Estate Market Crash</a:t>
            </a:r>
            <a:r>
              <a:rPr lang="en"/>
              <a:t> | Positive strategy for addressing vacant land</a:t>
            </a:r>
            <a:endParaRPr/>
          </a:p>
          <a:p>
            <a:pPr indent="0" lvl="0" marL="0" rtl="0" algn="l">
              <a:spcBef>
                <a:spcPts val="1200"/>
              </a:spcBef>
              <a:spcAft>
                <a:spcPts val="0"/>
              </a:spcAft>
              <a:buNone/>
            </a:pPr>
            <a:r>
              <a:rPr b="1" lang="en"/>
              <a:t>Access to Healthy Foods</a:t>
            </a:r>
            <a:r>
              <a:rPr lang="en"/>
              <a:t> | Supplying fresh foods in Cleveland’s neighborhoods</a:t>
            </a:r>
            <a:endParaRPr/>
          </a:p>
          <a:p>
            <a:pPr indent="0" lvl="0" marL="0" rtl="0" algn="l">
              <a:spcBef>
                <a:spcPts val="1200"/>
              </a:spcBef>
              <a:spcAft>
                <a:spcPts val="0"/>
              </a:spcAft>
              <a:buNone/>
            </a:pPr>
            <a:r>
              <a:rPr b="1" lang="en"/>
              <a:t>Engaged Communities</a:t>
            </a:r>
            <a:r>
              <a:rPr lang="en"/>
              <a:t> | Providing safe spaces for neighbors to meet each other</a:t>
            </a:r>
            <a:endParaRPr/>
          </a:p>
          <a:p>
            <a:pPr indent="0" lvl="0" marL="0" rtl="0" algn="l">
              <a:spcBef>
                <a:spcPts val="1200"/>
              </a:spcBef>
              <a:spcAft>
                <a:spcPts val="1200"/>
              </a:spcAft>
              <a:buClr>
                <a:schemeClr val="dk2"/>
              </a:buClr>
              <a:buSzPts val="1100"/>
              <a:buFont typeface="Arial"/>
              <a:buNone/>
            </a:pPr>
            <a:r>
              <a:rPr b="1" lang="en"/>
              <a:t>Youth Development</a:t>
            </a:r>
            <a:r>
              <a:rPr lang="en"/>
              <a:t> | Afterschool programming and summer employment </a:t>
            </a:r>
            <a:endParaRPr/>
          </a:p>
        </p:txBody>
      </p:sp>
      <p:pic>
        <p:nvPicPr>
          <p:cNvPr id="259" name="Google Shape;259;p45"/>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60" name="Google Shape;260;p45"/>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261" name="Google Shape;261;p45"/>
          <p:cNvPicPr preferRelativeResize="0"/>
          <p:nvPr/>
        </p:nvPicPr>
        <p:blipFill>
          <a:blip r:embed="rId4">
            <a:alphaModFix/>
          </a:blip>
          <a:stretch>
            <a:fillRect/>
          </a:stretch>
        </p:blipFill>
        <p:spPr>
          <a:xfrm>
            <a:off x="6274599" y="1200150"/>
            <a:ext cx="2613427" cy="1741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Mapping Food Access</a:t>
            </a:r>
            <a:endParaRPr/>
          </a:p>
        </p:txBody>
      </p:sp>
      <p:sp>
        <p:nvSpPr>
          <p:cNvPr id="267" name="Google Shape;267;p46"/>
          <p:cNvSpPr txBox="1"/>
          <p:nvPr>
            <p:ph idx="1" type="body"/>
          </p:nvPr>
        </p:nvSpPr>
        <p:spPr>
          <a:xfrm>
            <a:off x="457200" y="1200150"/>
            <a:ext cx="6571800" cy="2720100"/>
          </a:xfrm>
          <a:prstGeom prst="rect">
            <a:avLst/>
          </a:prstGeom>
          <a:ln>
            <a:noFill/>
          </a:ln>
        </p:spPr>
        <p:txBody>
          <a:bodyPr anchorCtr="0" anchor="t" bIns="45700" lIns="91425" spcFirstLastPara="1" rIns="91425" wrap="square" tIns="45700">
            <a:normAutofit/>
          </a:bodyPr>
          <a:lstStyle/>
          <a:p>
            <a:pPr indent="0" lvl="0" marL="0" rtl="0" algn="l">
              <a:spcBef>
                <a:spcPts val="360"/>
              </a:spcBef>
              <a:spcAft>
                <a:spcPts val="0"/>
              </a:spcAft>
              <a:buNone/>
            </a:pPr>
            <a:r>
              <a:rPr b="1" lang="en">
                <a:solidFill>
                  <a:schemeClr val="dk2"/>
                </a:solidFill>
              </a:rPr>
              <a:t>What are the factors we look at when we map and use GIS to </a:t>
            </a:r>
            <a:r>
              <a:rPr b="1" lang="en">
                <a:solidFill>
                  <a:schemeClr val="dk2"/>
                </a:solidFill>
              </a:rPr>
              <a:t>examine</a:t>
            </a:r>
            <a:r>
              <a:rPr b="1" lang="en">
                <a:solidFill>
                  <a:schemeClr val="dk2"/>
                </a:solidFill>
              </a:rPr>
              <a:t> the food environment?</a:t>
            </a:r>
            <a:endParaRPr b="1">
              <a:solidFill>
                <a:schemeClr val="dk2"/>
              </a:solidFill>
            </a:endParaRPr>
          </a:p>
          <a:p>
            <a:pPr indent="0" lvl="0" marL="0" rtl="0" algn="l">
              <a:spcBef>
                <a:spcPts val="1200"/>
              </a:spcBef>
              <a:spcAft>
                <a:spcPts val="0"/>
              </a:spcAft>
              <a:buNone/>
            </a:pPr>
            <a:r>
              <a:rPr lang="en"/>
              <a:t>Store Location</a:t>
            </a:r>
            <a:endParaRPr/>
          </a:p>
          <a:p>
            <a:pPr indent="0" lvl="0" marL="0" rtl="0" algn="l">
              <a:spcBef>
                <a:spcPts val="1200"/>
              </a:spcBef>
              <a:spcAft>
                <a:spcPts val="0"/>
              </a:spcAft>
              <a:buNone/>
            </a:pPr>
            <a:r>
              <a:rPr lang="en"/>
              <a:t>Transportation</a:t>
            </a:r>
            <a:endParaRPr/>
          </a:p>
          <a:p>
            <a:pPr indent="0" lvl="0" marL="0" rtl="0" algn="l">
              <a:spcBef>
                <a:spcPts val="1200"/>
              </a:spcBef>
              <a:spcAft>
                <a:spcPts val="0"/>
              </a:spcAft>
              <a:buNone/>
            </a:pPr>
            <a:r>
              <a:rPr lang="en"/>
              <a:t>Income</a:t>
            </a:r>
            <a:endParaRPr/>
          </a:p>
          <a:p>
            <a:pPr indent="0" lvl="0" marL="0" rtl="0" algn="l">
              <a:spcBef>
                <a:spcPts val="1200"/>
              </a:spcBef>
              <a:spcAft>
                <a:spcPts val="1200"/>
              </a:spcAft>
              <a:buNone/>
            </a:pPr>
            <a:r>
              <a:t/>
            </a:r>
            <a:endParaRPr/>
          </a:p>
        </p:txBody>
      </p:sp>
      <p:pic>
        <p:nvPicPr>
          <p:cNvPr id="268" name="Google Shape;268;p46"/>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69" name="Google Shape;269;p46"/>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7"/>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75" name="Google Shape;275;p47"/>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276" name="Google Shape;276;p47"/>
          <p:cNvPicPr preferRelativeResize="0"/>
          <p:nvPr/>
        </p:nvPicPr>
        <p:blipFill rotWithShape="1">
          <a:blip r:embed="rId4">
            <a:alphaModFix/>
          </a:blip>
          <a:srcRect b="10850" l="3861" r="5706" t="8111"/>
          <a:stretch/>
        </p:blipFill>
        <p:spPr>
          <a:xfrm>
            <a:off x="704725" y="215075"/>
            <a:ext cx="6230349" cy="4315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What are the </a:t>
            </a:r>
            <a:r>
              <a:rPr lang="en"/>
              <a:t>limitations of this approach?</a:t>
            </a:r>
            <a:endParaRPr/>
          </a:p>
        </p:txBody>
      </p:sp>
      <p:sp>
        <p:nvSpPr>
          <p:cNvPr id="282" name="Google Shape;282;p48"/>
          <p:cNvSpPr txBox="1"/>
          <p:nvPr>
            <p:ph idx="1" type="body"/>
          </p:nvPr>
        </p:nvSpPr>
        <p:spPr>
          <a:xfrm>
            <a:off x="457200" y="1200150"/>
            <a:ext cx="5244900" cy="3191700"/>
          </a:xfrm>
          <a:prstGeom prst="rect">
            <a:avLst/>
          </a:prstGeom>
          <a:ln>
            <a:noFill/>
          </a:ln>
        </p:spPr>
        <p:txBody>
          <a:bodyPr anchorCtr="0" anchor="t" bIns="45700" lIns="91425" spcFirstLastPara="1" rIns="91425" wrap="square" tIns="45700">
            <a:normAutofit/>
          </a:bodyPr>
          <a:lstStyle/>
          <a:p>
            <a:pPr indent="-349250" lvl="0" marL="457200" rtl="0" algn="l">
              <a:spcBef>
                <a:spcPts val="360"/>
              </a:spcBef>
              <a:spcAft>
                <a:spcPts val="0"/>
              </a:spcAft>
              <a:buSzPts val="1900"/>
              <a:buChar char="●"/>
            </a:pPr>
            <a:r>
              <a:rPr lang="en" sz="1900"/>
              <a:t>Quality and Affordability of Fresh Foods in these Stores</a:t>
            </a:r>
            <a:endParaRPr sz="1900"/>
          </a:p>
          <a:p>
            <a:pPr indent="-349250" lvl="0" marL="457200" rtl="0" algn="l">
              <a:spcBef>
                <a:spcPts val="0"/>
              </a:spcBef>
              <a:spcAft>
                <a:spcPts val="0"/>
              </a:spcAft>
              <a:buSzPts val="1900"/>
              <a:buChar char="●"/>
            </a:pPr>
            <a:r>
              <a:rPr lang="en" sz="1900"/>
              <a:t>Service and Environment</a:t>
            </a:r>
            <a:endParaRPr sz="1900"/>
          </a:p>
          <a:p>
            <a:pPr indent="-349250" lvl="0" marL="457200" rtl="0" algn="l">
              <a:spcBef>
                <a:spcPts val="0"/>
              </a:spcBef>
              <a:spcAft>
                <a:spcPts val="0"/>
              </a:spcAft>
              <a:buSzPts val="1900"/>
              <a:buChar char="●"/>
            </a:pPr>
            <a:r>
              <a:rPr lang="en" sz="1900"/>
              <a:t>Community Context</a:t>
            </a:r>
            <a:endParaRPr sz="1900"/>
          </a:p>
          <a:p>
            <a:pPr indent="-349250" lvl="0" marL="457200" rtl="0" algn="l">
              <a:spcBef>
                <a:spcPts val="0"/>
              </a:spcBef>
              <a:spcAft>
                <a:spcPts val="0"/>
              </a:spcAft>
              <a:buSzPts val="1900"/>
              <a:buChar char="●"/>
            </a:pPr>
            <a:r>
              <a:rPr lang="en" sz="1900"/>
              <a:t>Diverse Perspectives and Experiences of Community Members</a:t>
            </a:r>
            <a:endParaRPr sz="1900"/>
          </a:p>
          <a:p>
            <a:pPr indent="-349250" lvl="1" marL="914400" rtl="0" algn="l">
              <a:spcBef>
                <a:spcPts val="0"/>
              </a:spcBef>
              <a:spcAft>
                <a:spcPts val="0"/>
              </a:spcAft>
              <a:buSzPts val="1900"/>
              <a:buChar char="○"/>
            </a:pPr>
            <a:r>
              <a:rPr lang="en" sz="1900"/>
              <a:t>Children and Youth</a:t>
            </a:r>
            <a:endParaRPr sz="1900"/>
          </a:p>
          <a:p>
            <a:pPr indent="-349250" lvl="1" marL="914400" rtl="0" algn="l">
              <a:spcBef>
                <a:spcPts val="0"/>
              </a:spcBef>
              <a:spcAft>
                <a:spcPts val="0"/>
              </a:spcAft>
              <a:buSzPts val="1900"/>
              <a:buChar char="○"/>
            </a:pPr>
            <a:r>
              <a:rPr lang="en" sz="1900"/>
              <a:t>Families</a:t>
            </a:r>
            <a:endParaRPr sz="1900"/>
          </a:p>
          <a:p>
            <a:pPr indent="-349250" lvl="1" marL="914400" rtl="0" algn="l">
              <a:spcBef>
                <a:spcPts val="0"/>
              </a:spcBef>
              <a:spcAft>
                <a:spcPts val="0"/>
              </a:spcAft>
              <a:buSzPts val="1900"/>
              <a:buChar char="○"/>
            </a:pPr>
            <a:r>
              <a:rPr lang="en" sz="1900"/>
              <a:t>Seniors and Elders</a:t>
            </a:r>
            <a:endParaRPr sz="1900"/>
          </a:p>
        </p:txBody>
      </p:sp>
      <p:pic>
        <p:nvPicPr>
          <p:cNvPr id="283" name="Google Shape;283;p48"/>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84" name="Google Shape;284;p48"/>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285" name="Google Shape;285;p48"/>
          <p:cNvPicPr preferRelativeResize="0"/>
          <p:nvPr/>
        </p:nvPicPr>
        <p:blipFill>
          <a:blip r:embed="rId4">
            <a:alphaModFix/>
          </a:blip>
          <a:stretch>
            <a:fillRect/>
          </a:stretch>
        </p:blipFill>
        <p:spPr>
          <a:xfrm>
            <a:off x="6807125" y="1063375"/>
            <a:ext cx="2018675" cy="2691577"/>
          </a:xfrm>
          <a:prstGeom prst="rect">
            <a:avLst/>
          </a:prstGeom>
          <a:noFill/>
          <a:ln>
            <a:noFill/>
          </a:ln>
        </p:spPr>
      </p:pic>
      <p:pic>
        <p:nvPicPr>
          <p:cNvPr id="286" name="Google Shape;286;p48"/>
          <p:cNvPicPr preferRelativeResize="0"/>
          <p:nvPr/>
        </p:nvPicPr>
        <p:blipFill rotWithShape="1">
          <a:blip r:embed="rId5">
            <a:alphaModFix/>
          </a:blip>
          <a:srcRect b="18240" l="0" r="0" t="0"/>
          <a:stretch/>
        </p:blipFill>
        <p:spPr>
          <a:xfrm>
            <a:off x="5449350" y="2829525"/>
            <a:ext cx="1480501" cy="161390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9"/>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Case Study: Simon’s Supermarket</a:t>
            </a:r>
            <a:endParaRPr/>
          </a:p>
        </p:txBody>
      </p:sp>
      <p:sp>
        <p:nvSpPr>
          <p:cNvPr id="292" name="Google Shape;292;p49"/>
          <p:cNvSpPr txBox="1"/>
          <p:nvPr>
            <p:ph idx="1" type="body"/>
          </p:nvPr>
        </p:nvSpPr>
        <p:spPr>
          <a:xfrm>
            <a:off x="457200" y="1200150"/>
            <a:ext cx="5700900" cy="3383100"/>
          </a:xfrm>
          <a:prstGeom prst="rect">
            <a:avLst/>
          </a:prstGeom>
          <a:ln>
            <a:noFill/>
          </a:ln>
        </p:spPr>
        <p:txBody>
          <a:bodyPr anchorCtr="0" anchor="t" bIns="45700" lIns="91425" spcFirstLastPara="1" rIns="91425" wrap="square" tIns="45700">
            <a:normAutofit/>
          </a:bodyPr>
          <a:lstStyle/>
          <a:p>
            <a:pPr indent="0" lvl="0" marL="0" rtl="0" algn="l">
              <a:spcBef>
                <a:spcPts val="360"/>
              </a:spcBef>
              <a:spcAft>
                <a:spcPts val="0"/>
              </a:spcAft>
              <a:buNone/>
            </a:pPr>
            <a:r>
              <a:t/>
            </a:r>
            <a:endParaRPr/>
          </a:p>
          <a:p>
            <a:pPr indent="0" lvl="0" marL="0" rtl="0" algn="l">
              <a:spcBef>
                <a:spcPts val="1200"/>
              </a:spcBef>
              <a:spcAft>
                <a:spcPts val="1200"/>
              </a:spcAft>
              <a:buNone/>
            </a:pPr>
            <a:r>
              <a:t/>
            </a:r>
            <a:endParaRPr/>
          </a:p>
        </p:txBody>
      </p:sp>
      <p:pic>
        <p:nvPicPr>
          <p:cNvPr id="293" name="Google Shape;293;p49"/>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294" name="Google Shape;294;p49"/>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295" name="Google Shape;295;p49"/>
          <p:cNvPicPr preferRelativeResize="0"/>
          <p:nvPr/>
        </p:nvPicPr>
        <p:blipFill rotWithShape="1">
          <a:blip r:embed="rId4">
            <a:alphaModFix/>
          </a:blip>
          <a:srcRect b="41084" l="54371" r="32026" t="42077"/>
          <a:stretch/>
        </p:blipFill>
        <p:spPr>
          <a:xfrm>
            <a:off x="3165238" y="2078000"/>
            <a:ext cx="2618225" cy="2505260"/>
          </a:xfrm>
          <a:prstGeom prst="rect">
            <a:avLst/>
          </a:prstGeom>
          <a:noFill/>
          <a:ln>
            <a:noFill/>
          </a:ln>
        </p:spPr>
      </p:pic>
      <p:pic>
        <p:nvPicPr>
          <p:cNvPr id="296" name="Google Shape;296;p49"/>
          <p:cNvPicPr preferRelativeResize="0"/>
          <p:nvPr/>
        </p:nvPicPr>
        <p:blipFill>
          <a:blip r:embed="rId5">
            <a:alphaModFix/>
          </a:blip>
          <a:stretch>
            <a:fillRect/>
          </a:stretch>
        </p:blipFill>
        <p:spPr>
          <a:xfrm>
            <a:off x="86775" y="886750"/>
            <a:ext cx="3150976" cy="2363224"/>
          </a:xfrm>
          <a:prstGeom prst="rect">
            <a:avLst/>
          </a:prstGeom>
          <a:noFill/>
          <a:ln>
            <a:noFill/>
          </a:ln>
        </p:spPr>
      </p:pic>
      <p:pic>
        <p:nvPicPr>
          <p:cNvPr id="297" name="Google Shape;297;p49"/>
          <p:cNvPicPr preferRelativeResize="0"/>
          <p:nvPr/>
        </p:nvPicPr>
        <p:blipFill>
          <a:blip r:embed="rId6">
            <a:alphaModFix/>
          </a:blip>
          <a:stretch>
            <a:fillRect/>
          </a:stretch>
        </p:blipFill>
        <p:spPr>
          <a:xfrm rot="5400000">
            <a:off x="5448312" y="1398503"/>
            <a:ext cx="2681099" cy="2010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50"/>
          <p:cNvPicPr preferRelativeResize="0"/>
          <p:nvPr/>
        </p:nvPicPr>
        <p:blipFill rotWithShape="1">
          <a:blip r:embed="rId3">
            <a:alphaModFix/>
          </a:blip>
          <a:srcRect b="15548" l="15296" r="18883" t="14192"/>
          <a:stretch/>
        </p:blipFill>
        <p:spPr>
          <a:xfrm>
            <a:off x="457200" y="960438"/>
            <a:ext cx="5661624" cy="3399524"/>
          </a:xfrm>
          <a:prstGeom prst="rect">
            <a:avLst/>
          </a:prstGeom>
          <a:noFill/>
          <a:ln>
            <a:noFill/>
          </a:ln>
        </p:spPr>
      </p:pic>
      <p:sp>
        <p:nvSpPr>
          <p:cNvPr id="303" name="Google Shape;303;p50"/>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Dollar Store Moratorium Jan 2022</a:t>
            </a:r>
            <a:endParaRPr/>
          </a:p>
        </p:txBody>
      </p:sp>
      <p:pic>
        <p:nvPicPr>
          <p:cNvPr id="304" name="Google Shape;304;p50"/>
          <p:cNvPicPr preferRelativeResize="0"/>
          <p:nvPr>
            <p:ph idx="1" type="body"/>
          </p:nvPr>
        </p:nvPicPr>
        <p:blipFill rotWithShape="1">
          <a:blip r:embed="rId4">
            <a:alphaModFix/>
          </a:blip>
          <a:srcRect b="0" l="0" r="0" t="0"/>
          <a:stretch/>
        </p:blipFill>
        <p:spPr>
          <a:xfrm>
            <a:off x="7225225" y="4243175"/>
            <a:ext cx="1755900" cy="775800"/>
          </a:xfrm>
          <a:prstGeom prst="rect">
            <a:avLst/>
          </a:prstGeom>
          <a:noFill/>
          <a:ln>
            <a:noFill/>
          </a:ln>
        </p:spPr>
      </p:pic>
      <p:cxnSp>
        <p:nvCxnSpPr>
          <p:cNvPr id="305" name="Google Shape;305;p50"/>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txBox="1"/>
          <p:nvPr>
            <p:ph type="title"/>
          </p:nvPr>
        </p:nvSpPr>
        <p:spPr>
          <a:xfrm>
            <a:off x="356100" y="572474"/>
            <a:ext cx="8229600" cy="999600"/>
          </a:xfrm>
          <a:prstGeom prst="rect">
            <a:avLst/>
          </a:prstGeom>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3888"/>
              <a:t>How are the experiences of </a:t>
            </a:r>
            <a:r>
              <a:rPr lang="en" sz="3888"/>
              <a:t>children</a:t>
            </a:r>
            <a:r>
              <a:rPr lang="en" sz="3888"/>
              <a:t> different from adults?</a:t>
            </a:r>
            <a:endParaRPr sz="3888"/>
          </a:p>
          <a:p>
            <a:pPr indent="0" lvl="0" marL="0" rtl="0" algn="l">
              <a:spcBef>
                <a:spcPts val="0"/>
              </a:spcBef>
              <a:spcAft>
                <a:spcPts val="0"/>
              </a:spcAft>
              <a:buNone/>
            </a:pPr>
            <a:r>
              <a:t/>
            </a:r>
            <a:endParaRPr/>
          </a:p>
        </p:txBody>
      </p:sp>
      <p:pic>
        <p:nvPicPr>
          <p:cNvPr id="311" name="Google Shape;311;p51"/>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312" name="Google Shape;312;p51"/>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
        <p:nvSpPr>
          <p:cNvPr id="313" name="Google Shape;313;p51"/>
          <p:cNvSpPr txBox="1"/>
          <p:nvPr/>
        </p:nvSpPr>
        <p:spPr>
          <a:xfrm>
            <a:off x="849250" y="1508925"/>
            <a:ext cx="79239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Source Sans Pro"/>
                <a:ea typeface="Source Sans Pro"/>
                <a:cs typeface="Source Sans Pro"/>
                <a:sym typeface="Source Sans Pro"/>
              </a:rPr>
              <a:t>How and where do children and youth access food?</a:t>
            </a:r>
            <a:endParaRPr sz="2200">
              <a:latin typeface="Source Sans Pro"/>
              <a:ea typeface="Source Sans Pro"/>
              <a:cs typeface="Source Sans Pro"/>
              <a:sym typeface="Source Sans Pro"/>
            </a:endParaRPr>
          </a:p>
          <a:p>
            <a:pPr indent="0" lvl="0" marL="0" rtl="0" algn="l">
              <a:spcBef>
                <a:spcPts val="0"/>
              </a:spcBef>
              <a:spcAft>
                <a:spcPts val="0"/>
              </a:spcAft>
              <a:buNone/>
            </a:pPr>
            <a:r>
              <a:t/>
            </a:r>
            <a:endParaRPr sz="2200">
              <a:latin typeface="Source Sans Pro"/>
              <a:ea typeface="Source Sans Pro"/>
              <a:cs typeface="Source Sans Pro"/>
              <a:sym typeface="Source Sans Pro"/>
            </a:endParaRPr>
          </a:p>
          <a:p>
            <a:pPr indent="-368300" lvl="0" marL="457200" rtl="0" algn="l">
              <a:spcBef>
                <a:spcPts val="0"/>
              </a:spcBef>
              <a:spcAft>
                <a:spcPts val="0"/>
              </a:spcAft>
              <a:buSzPts val="2200"/>
              <a:buFont typeface="Source Sans Pro"/>
              <a:buChar char="●"/>
            </a:pPr>
            <a:r>
              <a:rPr lang="en" sz="2200">
                <a:latin typeface="Source Sans Pro"/>
                <a:ea typeface="Source Sans Pro"/>
                <a:cs typeface="Source Sans Pro"/>
                <a:sym typeface="Source Sans Pro"/>
              </a:rPr>
              <a:t>Schools</a:t>
            </a:r>
            <a:endParaRPr sz="2200">
              <a:latin typeface="Source Sans Pro"/>
              <a:ea typeface="Source Sans Pro"/>
              <a:cs typeface="Source Sans Pro"/>
              <a:sym typeface="Source Sans Pro"/>
            </a:endParaRPr>
          </a:p>
          <a:p>
            <a:pPr indent="-368300" lvl="0" marL="457200" rtl="0" algn="l">
              <a:spcBef>
                <a:spcPts val="0"/>
              </a:spcBef>
              <a:spcAft>
                <a:spcPts val="0"/>
              </a:spcAft>
              <a:buSzPts val="2200"/>
              <a:buFont typeface="Source Sans Pro"/>
              <a:buChar char="●"/>
            </a:pPr>
            <a:r>
              <a:rPr lang="en" sz="2200">
                <a:latin typeface="Source Sans Pro"/>
                <a:ea typeface="Source Sans Pro"/>
                <a:cs typeface="Source Sans Pro"/>
                <a:sym typeface="Source Sans Pro"/>
              </a:rPr>
              <a:t>Afterschool programs</a:t>
            </a:r>
            <a:endParaRPr sz="2200">
              <a:latin typeface="Source Sans Pro"/>
              <a:ea typeface="Source Sans Pro"/>
              <a:cs typeface="Source Sans Pro"/>
              <a:sym typeface="Source Sans Pro"/>
            </a:endParaRPr>
          </a:p>
          <a:p>
            <a:pPr indent="-368300" lvl="0" marL="457200" rtl="0" algn="l">
              <a:spcBef>
                <a:spcPts val="0"/>
              </a:spcBef>
              <a:spcAft>
                <a:spcPts val="0"/>
              </a:spcAft>
              <a:buSzPts val="2200"/>
              <a:buFont typeface="Source Sans Pro"/>
              <a:buChar char="●"/>
            </a:pPr>
            <a:r>
              <a:rPr lang="en" sz="2200">
                <a:latin typeface="Source Sans Pro"/>
                <a:ea typeface="Source Sans Pro"/>
                <a:cs typeface="Source Sans Pro"/>
                <a:sym typeface="Source Sans Pro"/>
              </a:rPr>
              <a:t>Corner and Convenience Stores</a:t>
            </a:r>
            <a:endParaRPr sz="2200">
              <a:latin typeface="Source Sans Pro"/>
              <a:ea typeface="Source Sans Pro"/>
              <a:cs typeface="Source Sans Pro"/>
              <a:sym typeface="Source Sans Pro"/>
            </a:endParaRPr>
          </a:p>
          <a:p>
            <a:pPr indent="-368300" lvl="0" marL="457200" rtl="0" algn="l">
              <a:spcBef>
                <a:spcPts val="0"/>
              </a:spcBef>
              <a:spcAft>
                <a:spcPts val="0"/>
              </a:spcAft>
              <a:buSzPts val="2200"/>
              <a:buFont typeface="Source Sans Pro"/>
              <a:buChar char="●"/>
            </a:pPr>
            <a:r>
              <a:rPr lang="en" sz="2200">
                <a:latin typeface="Source Sans Pro"/>
                <a:ea typeface="Source Sans Pro"/>
                <a:cs typeface="Source Sans Pro"/>
                <a:sym typeface="Source Sans Pro"/>
              </a:rPr>
              <a:t>Summer Feeding Programs</a:t>
            </a:r>
            <a:endParaRPr sz="2200">
              <a:latin typeface="Source Sans Pro"/>
              <a:ea typeface="Source Sans Pro"/>
              <a:cs typeface="Source Sans Pro"/>
              <a:sym typeface="Source Sans Pro"/>
            </a:endParaRPr>
          </a:p>
          <a:p>
            <a:pPr indent="-368300" lvl="0" marL="457200" rtl="0" algn="l">
              <a:spcBef>
                <a:spcPts val="0"/>
              </a:spcBef>
              <a:spcAft>
                <a:spcPts val="0"/>
              </a:spcAft>
              <a:buSzPts val="2200"/>
              <a:buFont typeface="Source Sans Pro"/>
              <a:buChar char="●"/>
            </a:pPr>
            <a:r>
              <a:rPr lang="en" sz="2200">
                <a:latin typeface="Source Sans Pro"/>
                <a:ea typeface="Source Sans Pro"/>
                <a:cs typeface="Source Sans Pro"/>
                <a:sym typeface="Source Sans Pro"/>
              </a:rPr>
              <a:t>Home</a:t>
            </a:r>
            <a:endParaRPr sz="2200">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2400"/>
              <a:t>Children and the Food Retail Environment</a:t>
            </a:r>
            <a:endParaRPr sz="2400"/>
          </a:p>
        </p:txBody>
      </p:sp>
      <p:sp>
        <p:nvSpPr>
          <p:cNvPr id="319" name="Google Shape;319;p52"/>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 sz="2400"/>
              <a:t>Half of youth who live in urban areas make at least one trip per week to a corner or </a:t>
            </a:r>
            <a:r>
              <a:rPr lang="en" sz="2400"/>
              <a:t>convenience</a:t>
            </a:r>
            <a:r>
              <a:rPr lang="en" sz="2400"/>
              <a:t> store (2015)</a:t>
            </a:r>
            <a:endParaRPr sz="2400"/>
          </a:p>
          <a:p>
            <a:pPr indent="0" lvl="0" marL="0" rtl="0" algn="l">
              <a:spcBef>
                <a:spcPts val="1200"/>
              </a:spcBef>
              <a:spcAft>
                <a:spcPts val="0"/>
              </a:spcAft>
              <a:buNone/>
            </a:pPr>
            <a:r>
              <a:rPr lang="en" sz="2400"/>
              <a:t>They spend about $1.00 per visit on average</a:t>
            </a:r>
            <a:endParaRPr sz="2400"/>
          </a:p>
          <a:p>
            <a:pPr indent="0" lvl="0" marL="0" rtl="0" algn="l">
              <a:spcBef>
                <a:spcPts val="1200"/>
              </a:spcBef>
              <a:spcAft>
                <a:spcPts val="1200"/>
              </a:spcAft>
              <a:buNone/>
            </a:pPr>
            <a:r>
              <a:rPr lang="en" sz="2400"/>
              <a:t>Purchase foods and beverages that average about 350 calories </a:t>
            </a:r>
            <a:endParaRPr sz="2400"/>
          </a:p>
        </p:txBody>
      </p:sp>
      <p:pic>
        <p:nvPicPr>
          <p:cNvPr id="320" name="Google Shape;320;p52"/>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321" name="Google Shape;321;p52"/>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3"/>
          <p:cNvSpPr txBox="1"/>
          <p:nvPr>
            <p:ph type="title"/>
          </p:nvPr>
        </p:nvSpPr>
        <p:spPr>
          <a:xfrm>
            <a:off x="583575" y="1874153"/>
            <a:ext cx="8229600" cy="857400"/>
          </a:xfrm>
          <a:prstGeom prst="rect">
            <a:avLst/>
          </a:prstGeom>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3888"/>
              <a:t>How are children and youth impacted by the food system in ways that are different than adults?</a:t>
            </a:r>
            <a:endParaRPr sz="3888"/>
          </a:p>
          <a:p>
            <a:pPr indent="0" lvl="0" marL="0" rtl="0" algn="ctr">
              <a:spcBef>
                <a:spcPts val="0"/>
              </a:spcBef>
              <a:spcAft>
                <a:spcPts val="0"/>
              </a:spcAft>
              <a:buNone/>
            </a:pPr>
            <a:r>
              <a:t/>
            </a:r>
            <a:endParaRPr sz="3888"/>
          </a:p>
          <a:p>
            <a:pPr indent="0" lvl="0" marL="0" rtl="0" algn="ctr">
              <a:spcBef>
                <a:spcPts val="0"/>
              </a:spcBef>
              <a:spcAft>
                <a:spcPts val="0"/>
              </a:spcAft>
              <a:buNone/>
            </a:pPr>
            <a:r>
              <a:t/>
            </a:r>
            <a:endParaRPr sz="3888"/>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327" name="Google Shape;327;p53"/>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328" name="Google Shape;328;p53"/>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4"/>
          <p:cNvSpPr txBox="1"/>
          <p:nvPr>
            <p:ph type="title"/>
          </p:nvPr>
        </p:nvSpPr>
        <p:spPr>
          <a:xfrm>
            <a:off x="583575" y="1874153"/>
            <a:ext cx="8229600" cy="857400"/>
          </a:xfrm>
          <a:prstGeom prst="rect">
            <a:avLst/>
          </a:prstGeom>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sz="3888"/>
              <a:t>How can we </a:t>
            </a:r>
            <a:r>
              <a:rPr lang="en" sz="3888"/>
              <a:t>incorporate</a:t>
            </a:r>
            <a:r>
              <a:rPr lang="en" sz="3888"/>
              <a:t> more of the youth perspective in these stories?</a:t>
            </a:r>
            <a:endParaRPr sz="3888"/>
          </a:p>
          <a:p>
            <a:pPr indent="0" lvl="0" marL="0" rtl="0" algn="ctr">
              <a:spcBef>
                <a:spcPts val="0"/>
              </a:spcBef>
              <a:spcAft>
                <a:spcPts val="0"/>
              </a:spcAft>
              <a:buNone/>
            </a:pPr>
            <a:r>
              <a:t/>
            </a:r>
            <a:endParaRPr sz="3888"/>
          </a:p>
          <a:p>
            <a:pPr indent="0" lvl="0" marL="0" rtl="0" algn="ctr">
              <a:spcBef>
                <a:spcPts val="0"/>
              </a:spcBef>
              <a:spcAft>
                <a:spcPts val="0"/>
              </a:spcAft>
              <a:buNone/>
            </a:pPr>
            <a:r>
              <a:t/>
            </a:r>
            <a:endParaRPr sz="3888"/>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334" name="Google Shape;334;p54"/>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335" name="Google Shape;335;p54"/>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8"/>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 sz="2400"/>
              <a:t>FARE’s</a:t>
            </a:r>
            <a:r>
              <a:rPr lang="en" sz="2400"/>
              <a:t> Approach to Improving Access to Healthy Food</a:t>
            </a:r>
            <a:endParaRPr sz="2400"/>
          </a:p>
        </p:txBody>
      </p:sp>
      <p:sp>
        <p:nvSpPr>
          <p:cNvPr id="131" name="Google Shape;131;p28"/>
          <p:cNvSpPr txBox="1"/>
          <p:nvPr>
            <p:ph idx="1" type="body"/>
          </p:nvPr>
        </p:nvSpPr>
        <p:spPr>
          <a:xfrm>
            <a:off x="457200" y="1200150"/>
            <a:ext cx="8229600" cy="2720100"/>
          </a:xfrm>
          <a:prstGeom prst="rect">
            <a:avLst/>
          </a:prstGeom>
          <a:ln>
            <a:noFill/>
          </a:ln>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
              <a:t>Community-driven and community-led</a:t>
            </a:r>
            <a:endParaRPr/>
          </a:p>
          <a:p>
            <a:pPr indent="-342900" lvl="0" marL="457200" rtl="0" algn="l">
              <a:spcBef>
                <a:spcPts val="0"/>
              </a:spcBef>
              <a:spcAft>
                <a:spcPts val="0"/>
              </a:spcAft>
              <a:buSzPts val="1800"/>
              <a:buChar char="●"/>
            </a:pPr>
            <a:r>
              <a:rPr lang="en"/>
              <a:t>Designed with and for those most affected by the issue</a:t>
            </a:r>
            <a:endParaRPr/>
          </a:p>
          <a:p>
            <a:pPr indent="-342900" lvl="0" marL="457200" rtl="0" algn="l">
              <a:spcBef>
                <a:spcPts val="0"/>
              </a:spcBef>
              <a:spcAft>
                <a:spcPts val="0"/>
              </a:spcAft>
              <a:buSzPts val="1800"/>
              <a:buChar char="●"/>
            </a:pPr>
            <a:r>
              <a:rPr lang="en"/>
              <a:t>Builds community capacity by providing support, technical assistance, resources</a:t>
            </a:r>
            <a:endParaRPr/>
          </a:p>
          <a:p>
            <a:pPr indent="-342900" lvl="0" marL="457200" rtl="0" algn="l">
              <a:spcBef>
                <a:spcPts val="0"/>
              </a:spcBef>
              <a:spcAft>
                <a:spcPts val="0"/>
              </a:spcAft>
              <a:buSzPts val="1800"/>
              <a:buChar char="●"/>
            </a:pPr>
            <a:r>
              <a:rPr lang="en"/>
              <a:t>Comprehensive </a:t>
            </a:r>
            <a:r>
              <a:rPr lang="en"/>
              <a:t>approach</a:t>
            </a:r>
            <a:r>
              <a:rPr lang="en"/>
              <a:t> that identifies and honors the complexity and interconnectedness of the issues we want to address</a:t>
            </a:r>
            <a:endParaRPr/>
          </a:p>
          <a:p>
            <a:pPr indent="-342900" lvl="0" marL="457200" rtl="0" algn="l">
              <a:spcBef>
                <a:spcPts val="0"/>
              </a:spcBef>
              <a:spcAft>
                <a:spcPts val="0"/>
              </a:spcAft>
              <a:buSzPts val="1800"/>
              <a:buChar char="●"/>
            </a:pPr>
            <a:r>
              <a:rPr lang="en"/>
              <a:t>Action-oriented and asset-based</a:t>
            </a:r>
            <a:endParaRPr/>
          </a:p>
        </p:txBody>
      </p:sp>
      <p:pic>
        <p:nvPicPr>
          <p:cNvPr id="132" name="Google Shape;132;p28"/>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33" name="Google Shape;133;p28"/>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55"/>
          <p:cNvPicPr preferRelativeResize="0"/>
          <p:nvPr/>
        </p:nvPicPr>
        <p:blipFill rotWithShape="1">
          <a:blip r:embed="rId3">
            <a:alphaModFix/>
          </a:blip>
          <a:srcRect b="56533" l="0" r="0" t="0"/>
          <a:stretch/>
        </p:blipFill>
        <p:spPr>
          <a:xfrm>
            <a:off x="0" y="-1232900"/>
            <a:ext cx="9144000" cy="5299425"/>
          </a:xfrm>
          <a:prstGeom prst="rect">
            <a:avLst/>
          </a:prstGeom>
          <a:noFill/>
          <a:ln>
            <a:noFill/>
          </a:ln>
        </p:spPr>
      </p:pic>
      <p:sp>
        <p:nvSpPr>
          <p:cNvPr id="341" name="Google Shape;341;p55"/>
          <p:cNvSpPr txBox="1"/>
          <p:nvPr/>
        </p:nvSpPr>
        <p:spPr>
          <a:xfrm>
            <a:off x="0" y="4066525"/>
            <a:ext cx="7345200" cy="1108200"/>
          </a:xfrm>
          <a:prstGeom prst="rect">
            <a:avLst/>
          </a:prstGeom>
          <a:solidFill>
            <a:schemeClr val="dk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THANK YOU! </a:t>
            </a:r>
            <a:endParaRPr b="1" sz="2000">
              <a:solidFill>
                <a:schemeClr val="lt1"/>
              </a:solidFill>
              <a:latin typeface="Raleway"/>
              <a:ea typeface="Raleway"/>
              <a:cs typeface="Raleway"/>
              <a:sym typeface="Raleway"/>
            </a:endParaRPr>
          </a:p>
          <a:p>
            <a:pPr indent="0" lvl="0" marL="0" rtl="0" algn="ctr">
              <a:spcBef>
                <a:spcPts val="0"/>
              </a:spcBef>
              <a:spcAft>
                <a:spcPts val="0"/>
              </a:spcAft>
              <a:buNone/>
            </a:pPr>
            <a:r>
              <a:rPr b="1" lang="en" sz="2000">
                <a:solidFill>
                  <a:schemeClr val="lt1"/>
                </a:solidFill>
                <a:latin typeface="Raleway"/>
                <a:ea typeface="Raleway"/>
                <a:cs typeface="Raleway"/>
                <a:sym typeface="Raleway"/>
              </a:rPr>
              <a:t>Morgan Taggart</a:t>
            </a:r>
            <a:endParaRPr b="1" sz="2000">
              <a:solidFill>
                <a:schemeClr val="lt1"/>
              </a:solidFill>
              <a:latin typeface="Raleway"/>
              <a:ea typeface="Raleway"/>
              <a:cs typeface="Raleway"/>
              <a:sym typeface="Raleway"/>
            </a:endParaRPr>
          </a:p>
          <a:p>
            <a:pPr indent="0" lvl="0" marL="0" rtl="0" algn="ctr">
              <a:spcBef>
                <a:spcPts val="0"/>
              </a:spcBef>
              <a:spcAft>
                <a:spcPts val="0"/>
              </a:spcAft>
              <a:buNone/>
            </a:pPr>
            <a:r>
              <a:rPr b="1" lang="en" sz="2000" u="sng">
                <a:solidFill>
                  <a:schemeClr val="lt1"/>
                </a:solidFill>
                <a:latin typeface="Raleway"/>
                <a:ea typeface="Raleway"/>
                <a:cs typeface="Raleway"/>
                <a:sym typeface="Raleway"/>
                <a:hlinkClick r:id="rId4">
                  <a:extLst>
                    <a:ext uri="{A12FA001-AC4F-418D-AE19-62706E023703}">
                      <ahyp:hlinkClr val="tx"/>
                    </a:ext>
                  </a:extLst>
                </a:hlinkClick>
              </a:rPr>
              <a:t>morgan@thefareproject.org</a:t>
            </a:r>
            <a:endParaRPr b="1" sz="2000">
              <a:solidFill>
                <a:schemeClr val="lt1"/>
              </a:solidFill>
              <a:latin typeface="Raleway"/>
              <a:ea typeface="Raleway"/>
              <a:cs typeface="Raleway"/>
              <a:sym typeface="Raleway"/>
            </a:endParaRPr>
          </a:p>
        </p:txBody>
      </p:sp>
      <p:pic>
        <p:nvPicPr>
          <p:cNvPr id="342" name="Google Shape;342;p55"/>
          <p:cNvPicPr preferRelativeResize="0"/>
          <p:nvPr>
            <p:ph idx="1" type="body"/>
          </p:nvPr>
        </p:nvPicPr>
        <p:blipFill rotWithShape="1">
          <a:blip r:embed="rId5">
            <a:alphaModFix/>
          </a:blip>
          <a:srcRect b="0" l="0" r="0" t="0"/>
          <a:stretch/>
        </p:blipFill>
        <p:spPr>
          <a:xfrm>
            <a:off x="6635750" y="4066525"/>
            <a:ext cx="2508300" cy="110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9"/>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Current Projects</a:t>
            </a:r>
            <a:endParaRPr/>
          </a:p>
        </p:txBody>
      </p:sp>
      <p:sp>
        <p:nvSpPr>
          <p:cNvPr id="139" name="Google Shape;139;p29"/>
          <p:cNvSpPr txBox="1"/>
          <p:nvPr>
            <p:ph idx="1" type="body"/>
          </p:nvPr>
        </p:nvSpPr>
        <p:spPr>
          <a:xfrm>
            <a:off x="457200" y="1200150"/>
            <a:ext cx="5165700" cy="3494700"/>
          </a:xfrm>
          <a:prstGeom prst="rect">
            <a:avLst/>
          </a:prstGeom>
          <a:ln>
            <a:noFill/>
          </a:ln>
        </p:spPr>
        <p:txBody>
          <a:bodyPr anchorCtr="0" anchor="t" bIns="45700" lIns="91425" spcFirstLastPara="1" rIns="91425" wrap="square" tIns="45700">
            <a:normAutofit fontScale="92500"/>
          </a:bodyPr>
          <a:lstStyle/>
          <a:p>
            <a:pPr indent="0" lvl="0" marL="0" rtl="0" algn="l">
              <a:spcBef>
                <a:spcPts val="360"/>
              </a:spcBef>
              <a:spcAft>
                <a:spcPts val="0"/>
              </a:spcAft>
              <a:buNone/>
            </a:pPr>
            <a:r>
              <a:rPr b="1" lang="en">
                <a:solidFill>
                  <a:schemeClr val="accent1"/>
                </a:solidFill>
              </a:rPr>
              <a:t>Produce Perks &amp; PRx at West Side Market</a:t>
            </a:r>
            <a:r>
              <a:rPr lang="en"/>
              <a:t> </a:t>
            </a:r>
            <a:endParaRPr/>
          </a:p>
          <a:p>
            <a:pPr indent="0" lvl="0" marL="0" rtl="0" algn="l">
              <a:spcBef>
                <a:spcPts val="1200"/>
              </a:spcBef>
              <a:spcAft>
                <a:spcPts val="0"/>
              </a:spcAft>
              <a:buNone/>
            </a:pPr>
            <a:r>
              <a:rPr b="1" lang="en">
                <a:solidFill>
                  <a:schemeClr val="accent1"/>
                </a:solidFill>
              </a:rPr>
              <a:t>Nourishing Power Fellowship</a:t>
            </a:r>
            <a:r>
              <a:rPr lang="en"/>
              <a:t> | </a:t>
            </a:r>
            <a:r>
              <a:rPr lang="en" sz="1691"/>
              <a:t>Case Western Reserve University</a:t>
            </a:r>
            <a:endParaRPr sz="1691"/>
          </a:p>
          <a:p>
            <a:pPr indent="0" lvl="0" marL="0" rtl="0" algn="l">
              <a:spcBef>
                <a:spcPts val="1200"/>
              </a:spcBef>
              <a:spcAft>
                <a:spcPts val="0"/>
              </a:spcAft>
              <a:buNone/>
            </a:pPr>
            <a:r>
              <a:rPr b="1" lang="en">
                <a:solidFill>
                  <a:schemeClr val="accent1"/>
                </a:solidFill>
              </a:rPr>
              <a:t>Heart Smarts</a:t>
            </a:r>
            <a:r>
              <a:rPr lang="en"/>
              <a:t> | Small food retailers in Central-Kinsman</a:t>
            </a:r>
            <a:endParaRPr/>
          </a:p>
          <a:p>
            <a:pPr indent="0" lvl="0" marL="0" rtl="0" algn="l">
              <a:spcBef>
                <a:spcPts val="1200"/>
              </a:spcBef>
              <a:spcAft>
                <a:spcPts val="0"/>
              </a:spcAft>
              <a:buClr>
                <a:schemeClr val="dk2"/>
              </a:buClr>
              <a:buSzPct val="61111"/>
              <a:buFont typeface="Arial"/>
              <a:buNone/>
            </a:pPr>
            <a:r>
              <a:rPr b="1" lang="en">
                <a:solidFill>
                  <a:schemeClr val="accent1"/>
                </a:solidFill>
              </a:rPr>
              <a:t>BeeBridge</a:t>
            </a:r>
            <a:r>
              <a:rPr lang="en"/>
              <a:t> | Global Cleveland</a:t>
            </a:r>
            <a:endParaRPr/>
          </a:p>
          <a:p>
            <a:pPr indent="0" lvl="0" marL="0" rtl="0" algn="l">
              <a:spcBef>
                <a:spcPts val="1200"/>
              </a:spcBef>
              <a:spcAft>
                <a:spcPts val="0"/>
              </a:spcAft>
              <a:buClr>
                <a:schemeClr val="dk2"/>
              </a:buClr>
              <a:buSzPct val="61111"/>
              <a:buFont typeface="Arial"/>
              <a:buNone/>
            </a:pPr>
            <a:r>
              <a:rPr b="1" lang="en">
                <a:solidFill>
                  <a:schemeClr val="accent1"/>
                </a:solidFill>
              </a:rPr>
              <a:t>Central Kinsman Food Co-op</a:t>
            </a:r>
            <a:r>
              <a:rPr lang="en"/>
              <a:t> | Environmental Health Watch</a:t>
            </a:r>
            <a:endParaRPr/>
          </a:p>
          <a:p>
            <a:pPr indent="0" lvl="0" marL="0" rtl="0" algn="l">
              <a:spcBef>
                <a:spcPts val="1200"/>
              </a:spcBef>
              <a:spcAft>
                <a:spcPts val="1200"/>
              </a:spcAft>
              <a:buNone/>
            </a:pPr>
            <a:r>
              <a:rPr b="1" lang="en">
                <a:solidFill>
                  <a:schemeClr val="accent1"/>
                </a:solidFill>
              </a:rPr>
              <a:t>Growing the Next Generation </a:t>
            </a:r>
            <a:r>
              <a:rPr lang="en"/>
              <a:t>| Grassroots Organizations in Central, Hough and St Clair Superior</a:t>
            </a:r>
            <a:endParaRPr/>
          </a:p>
        </p:txBody>
      </p:sp>
      <p:pic>
        <p:nvPicPr>
          <p:cNvPr id="140" name="Google Shape;140;p29"/>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41" name="Google Shape;141;p29"/>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142" name="Google Shape;142;p29"/>
          <p:cNvPicPr preferRelativeResize="0"/>
          <p:nvPr/>
        </p:nvPicPr>
        <p:blipFill>
          <a:blip r:embed="rId4">
            <a:alphaModFix/>
          </a:blip>
          <a:stretch>
            <a:fillRect/>
          </a:stretch>
        </p:blipFill>
        <p:spPr>
          <a:xfrm>
            <a:off x="5750875" y="1605963"/>
            <a:ext cx="3230249" cy="209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0"/>
          <p:cNvSpPr txBox="1"/>
          <p:nvPr>
            <p:ph type="title"/>
          </p:nvPr>
        </p:nvSpPr>
        <p:spPr>
          <a:xfrm>
            <a:off x="457200" y="205978"/>
            <a:ext cx="8229600" cy="857400"/>
          </a:xfrm>
          <a:prstGeom prst="rect">
            <a:avLst/>
          </a:prstGeom>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
              <a:t>FARE | Food Access Raises Everyone</a:t>
            </a:r>
            <a:endParaRPr/>
          </a:p>
        </p:txBody>
      </p:sp>
      <p:sp>
        <p:nvSpPr>
          <p:cNvPr id="148" name="Google Shape;148;p30"/>
          <p:cNvSpPr txBox="1"/>
          <p:nvPr>
            <p:ph idx="1" type="body"/>
          </p:nvPr>
        </p:nvSpPr>
        <p:spPr>
          <a:xfrm>
            <a:off x="457200" y="1203250"/>
            <a:ext cx="6213000" cy="3234600"/>
          </a:xfrm>
          <a:prstGeom prst="rect">
            <a:avLst/>
          </a:prstGeom>
          <a:ln>
            <a:noFill/>
          </a:ln>
        </p:spPr>
        <p:txBody>
          <a:bodyPr anchorCtr="0" anchor="t" bIns="45700" lIns="91425" spcFirstLastPara="1" rIns="91425" wrap="square" tIns="45700">
            <a:normAutofit lnSpcReduction="20000"/>
          </a:bodyPr>
          <a:lstStyle/>
          <a:p>
            <a:pPr indent="0" lvl="0" marL="0" rtl="0" algn="l">
              <a:spcBef>
                <a:spcPts val="360"/>
              </a:spcBef>
              <a:spcAft>
                <a:spcPts val="0"/>
              </a:spcAft>
              <a:buClr>
                <a:schemeClr val="dk2"/>
              </a:buClr>
              <a:buSzPts val="1100"/>
              <a:buFont typeface="Arial"/>
              <a:buNone/>
            </a:pPr>
            <a:r>
              <a:rPr b="1" lang="en">
                <a:solidFill>
                  <a:schemeClr val="accent1"/>
                </a:solidFill>
              </a:rPr>
              <a:t>CURRENT PROJECTS</a:t>
            </a:r>
            <a:endParaRPr b="1">
              <a:solidFill>
                <a:schemeClr val="accent1"/>
              </a:solidFill>
            </a:endParaRPr>
          </a:p>
          <a:p>
            <a:pPr indent="-342900" lvl="0" marL="457200" rtl="0" algn="l">
              <a:spcBef>
                <a:spcPts val="1200"/>
              </a:spcBef>
              <a:spcAft>
                <a:spcPts val="0"/>
              </a:spcAft>
              <a:buSzPts val="1800"/>
              <a:buChar char="●"/>
            </a:pPr>
            <a:r>
              <a:rPr lang="en"/>
              <a:t>Urban Farmers and Gardeners Town Hall </a:t>
            </a:r>
            <a:endParaRPr/>
          </a:p>
          <a:p>
            <a:pPr indent="-342900" lvl="1" marL="914400" rtl="0" algn="l">
              <a:spcBef>
                <a:spcPts val="0"/>
              </a:spcBef>
              <a:spcAft>
                <a:spcPts val="0"/>
              </a:spcAft>
              <a:buSzPts val="1800"/>
              <a:buChar char="○"/>
            </a:pPr>
            <a:r>
              <a:rPr lang="en"/>
              <a:t>Addressing policy barriers for urban growers accessing USDA programs and city policies</a:t>
            </a:r>
            <a:endParaRPr/>
          </a:p>
          <a:p>
            <a:pPr indent="-342900" lvl="0" marL="457200" rtl="0" algn="l">
              <a:spcBef>
                <a:spcPts val="0"/>
              </a:spcBef>
              <a:spcAft>
                <a:spcPts val="0"/>
              </a:spcAft>
              <a:buSzPts val="1800"/>
              <a:buChar char="●"/>
            </a:pPr>
            <a:r>
              <a:rPr lang="en"/>
              <a:t>Reclaim CleveLAND | Neighborhood Connections</a:t>
            </a:r>
            <a:endParaRPr/>
          </a:p>
          <a:p>
            <a:pPr indent="-342900" lvl="1" marL="914400" rtl="0" algn="l">
              <a:spcBef>
                <a:spcPts val="0"/>
              </a:spcBef>
              <a:spcAft>
                <a:spcPts val="0"/>
              </a:spcAft>
              <a:buSzPts val="1800"/>
              <a:buChar char="○"/>
            </a:pPr>
            <a:r>
              <a:rPr lang="en"/>
              <a:t>Elevating the voices of community members in green space initiatives</a:t>
            </a:r>
            <a:endParaRPr/>
          </a:p>
          <a:p>
            <a:pPr indent="-342900" lvl="0" marL="457200" rtl="0" algn="l">
              <a:spcBef>
                <a:spcPts val="0"/>
              </a:spcBef>
              <a:spcAft>
                <a:spcPts val="0"/>
              </a:spcAft>
              <a:buSzPts val="1800"/>
              <a:buChar char="●"/>
            </a:pPr>
            <a:r>
              <a:rPr lang="en"/>
              <a:t>Central Kinsman Community Collective </a:t>
            </a:r>
            <a:endParaRPr/>
          </a:p>
          <a:p>
            <a:pPr indent="-342900" lvl="1" marL="914400" rtl="0" algn="l">
              <a:spcBef>
                <a:spcPts val="0"/>
              </a:spcBef>
              <a:spcAft>
                <a:spcPts val="0"/>
              </a:spcAft>
              <a:buSzPts val="1800"/>
              <a:buChar char="○"/>
            </a:pPr>
            <a:r>
              <a:rPr lang="en"/>
              <a:t>Supporting residents’ questions and concerns about a new poultry facility in their community</a:t>
            </a:r>
            <a:endParaRPr/>
          </a:p>
          <a:p>
            <a:pPr indent="-342900" lvl="0" marL="457200" rtl="0" algn="l">
              <a:spcBef>
                <a:spcPts val="0"/>
              </a:spcBef>
              <a:spcAft>
                <a:spcPts val="0"/>
              </a:spcAft>
              <a:buSzPts val="1800"/>
              <a:buChar char="●"/>
            </a:pPr>
            <a:r>
              <a:rPr lang="en"/>
              <a:t>Nutrition Incentives | Produce Perks Midwest</a:t>
            </a:r>
            <a:endParaRPr/>
          </a:p>
          <a:p>
            <a:pPr indent="-342900" lvl="1" marL="914400" rtl="0" algn="l">
              <a:spcBef>
                <a:spcPts val="0"/>
              </a:spcBef>
              <a:spcAft>
                <a:spcPts val="0"/>
              </a:spcAft>
              <a:buSzPts val="1800"/>
              <a:buChar char="○"/>
            </a:pPr>
            <a:r>
              <a:rPr lang="en"/>
              <a:t>Requesting $1M in the State Budget for Produce Perks</a:t>
            </a:r>
            <a:endParaRPr/>
          </a:p>
        </p:txBody>
      </p:sp>
      <p:pic>
        <p:nvPicPr>
          <p:cNvPr id="149" name="Google Shape;149;p30"/>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50" name="Google Shape;150;p30"/>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pic>
        <p:nvPicPr>
          <p:cNvPr id="151" name="Google Shape;151;p30"/>
          <p:cNvPicPr preferRelativeResize="0"/>
          <p:nvPr/>
        </p:nvPicPr>
        <p:blipFill>
          <a:blip r:embed="rId4">
            <a:alphaModFix/>
          </a:blip>
          <a:stretch>
            <a:fillRect/>
          </a:stretch>
        </p:blipFill>
        <p:spPr>
          <a:xfrm>
            <a:off x="6670201" y="1435038"/>
            <a:ext cx="2172402" cy="2273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Language of Food</a:t>
            </a:r>
            <a:endParaRPr/>
          </a:p>
        </p:txBody>
      </p:sp>
      <p:pic>
        <p:nvPicPr>
          <p:cNvPr id="157" name="Google Shape;157;p31"/>
          <p:cNvPicPr preferRelativeResize="0"/>
          <p:nvPr>
            <p:ph idx="4294967295"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58" name="Google Shape;158;p31"/>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2"/>
          <p:cNvSpPr txBox="1"/>
          <p:nvPr>
            <p:ph idx="1" type="subTitle"/>
          </p:nvPr>
        </p:nvSpPr>
        <p:spPr>
          <a:xfrm>
            <a:off x="311700" y="232100"/>
            <a:ext cx="8520600" cy="44322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chemeClr val="dk1"/>
                </a:solidFill>
                <a:latin typeface="Roboto"/>
                <a:ea typeface="Roboto"/>
                <a:cs typeface="Roboto"/>
                <a:sym typeface="Roboto"/>
              </a:rPr>
              <a:t>A </a:t>
            </a:r>
            <a:r>
              <a:rPr b="1" lang="en">
                <a:solidFill>
                  <a:schemeClr val="dk1"/>
                </a:solidFill>
                <a:latin typeface="Roboto"/>
                <a:ea typeface="Roboto"/>
                <a:cs typeface="Roboto"/>
                <a:sym typeface="Roboto"/>
              </a:rPr>
              <a:t>LOCAL FOOD SYSTEM</a:t>
            </a:r>
            <a:r>
              <a:rPr lang="en">
                <a:solidFill>
                  <a:schemeClr val="dk1"/>
                </a:solidFill>
                <a:latin typeface="Roboto"/>
                <a:ea typeface="Roboto"/>
                <a:cs typeface="Roboto"/>
                <a:sym typeface="Roboto"/>
              </a:rPr>
              <a:t> is one that supports long-term connections between farmers and consumers while meeting the economic, social, health and environmental needs of communities in a region. </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A food system includes everything associated with growing, processing, storing, distributing, transporting and selling food. </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a:solidFill>
                <a:schemeClr val="dk1"/>
              </a:solidFill>
              <a:latin typeface="Roboto"/>
              <a:ea typeface="Roboto"/>
              <a:cs typeface="Roboto"/>
              <a:sym typeface="Roboto"/>
            </a:endParaRPr>
          </a:p>
          <a:p>
            <a:pPr indent="0" lvl="0" marL="0" rtl="0" algn="ctr">
              <a:spcBef>
                <a:spcPts val="0"/>
              </a:spcBef>
              <a:spcAft>
                <a:spcPts val="0"/>
              </a:spcAft>
              <a:buNone/>
            </a:pPr>
            <a:r>
              <a:rPr lang="en">
                <a:solidFill>
                  <a:schemeClr val="dk1"/>
                </a:solidFill>
                <a:latin typeface="Roboto"/>
                <a:ea typeface="Roboto"/>
                <a:cs typeface="Roboto"/>
                <a:sym typeface="Roboto"/>
              </a:rPr>
              <a:t>A food system is local when it allows food producers and their customers to interact face-to-face; regional systems serve larger geographical areas, often within a state or metro area.</a:t>
            </a:r>
            <a:endParaRPr>
              <a:solidFill>
                <a:schemeClr val="dk1"/>
              </a:solidFill>
              <a:latin typeface="Roboto"/>
              <a:ea typeface="Roboto"/>
              <a:cs typeface="Roboto"/>
              <a:sym typeface="Roboto"/>
            </a:endParaRPr>
          </a:p>
        </p:txBody>
      </p:sp>
      <p:pic>
        <p:nvPicPr>
          <p:cNvPr id="164" name="Google Shape;164;p32"/>
          <p:cNvPicPr preferRelativeResize="0"/>
          <p:nvPr>
            <p:ph idx="4294967295"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65" name="Google Shape;165;p32"/>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33"/>
          <p:cNvPicPr preferRelativeResize="0"/>
          <p:nvPr/>
        </p:nvPicPr>
        <p:blipFill>
          <a:blip r:embed="rId3">
            <a:alphaModFix/>
          </a:blip>
          <a:stretch>
            <a:fillRect/>
          </a:stretch>
        </p:blipFill>
        <p:spPr>
          <a:xfrm>
            <a:off x="1844975" y="133350"/>
            <a:ext cx="5454049" cy="487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Roboto"/>
                <a:ea typeface="Roboto"/>
                <a:cs typeface="Roboto"/>
                <a:sym typeface="Roboto"/>
              </a:rPr>
              <a:t>FOOD SECURITY</a:t>
            </a:r>
            <a:r>
              <a:rPr lang="en" sz="2400">
                <a:solidFill>
                  <a:schemeClr val="dk1"/>
                </a:solidFill>
                <a:latin typeface="Roboto"/>
                <a:ea typeface="Roboto"/>
                <a:cs typeface="Roboto"/>
                <a:sym typeface="Roboto"/>
              </a:rPr>
              <a:t> is the physical and economic access to sufficient nutritious foods by all people at all times. When this access is disrupted or limited, food insecurity occurs. Food insecurity may be temporary — for example, if you run out of food for a day or two — or long-term, as exemplified by persistent poverty and poor access to food. </a:t>
            </a:r>
            <a:endParaRPr sz="2400"/>
          </a:p>
        </p:txBody>
      </p:sp>
      <p:pic>
        <p:nvPicPr>
          <p:cNvPr id="176" name="Google Shape;176;p34"/>
          <p:cNvPicPr preferRelativeResize="0"/>
          <p:nvPr>
            <p:ph idx="1" type="body"/>
          </p:nvPr>
        </p:nvPicPr>
        <p:blipFill rotWithShape="1">
          <a:blip r:embed="rId3">
            <a:alphaModFix/>
          </a:blip>
          <a:srcRect b="0" l="0" r="0" t="0"/>
          <a:stretch/>
        </p:blipFill>
        <p:spPr>
          <a:xfrm>
            <a:off x="7225225" y="4243175"/>
            <a:ext cx="1755900" cy="775800"/>
          </a:xfrm>
          <a:prstGeom prst="rect">
            <a:avLst/>
          </a:prstGeom>
          <a:noFill/>
          <a:ln>
            <a:noFill/>
          </a:ln>
        </p:spPr>
      </p:pic>
      <p:cxnSp>
        <p:nvCxnSpPr>
          <p:cNvPr id="177" name="Google Shape;177;p34"/>
          <p:cNvCxnSpPr/>
          <p:nvPr/>
        </p:nvCxnSpPr>
        <p:spPr>
          <a:xfrm>
            <a:off x="457200" y="4736875"/>
            <a:ext cx="6725400" cy="444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