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2"/>
  </p:notesMasterIdLst>
  <p:sldIdLst>
    <p:sldId id="277" r:id="rId2"/>
    <p:sldId id="283" r:id="rId3"/>
    <p:sldId id="425" r:id="rId4"/>
    <p:sldId id="399" r:id="rId5"/>
    <p:sldId id="456" r:id="rId6"/>
    <p:sldId id="367" r:id="rId7"/>
    <p:sldId id="424" r:id="rId8"/>
    <p:sldId id="443" r:id="rId9"/>
    <p:sldId id="444" r:id="rId10"/>
    <p:sldId id="445" r:id="rId11"/>
    <p:sldId id="446" r:id="rId12"/>
    <p:sldId id="447" r:id="rId13"/>
    <p:sldId id="448" r:id="rId14"/>
    <p:sldId id="449" r:id="rId15"/>
    <p:sldId id="284" r:id="rId16"/>
    <p:sldId id="450" r:id="rId17"/>
    <p:sldId id="458" r:id="rId18"/>
    <p:sldId id="427" r:id="rId19"/>
    <p:sldId id="428" r:id="rId20"/>
    <p:sldId id="452" r:id="rId21"/>
    <p:sldId id="453" r:id="rId22"/>
    <p:sldId id="459" r:id="rId23"/>
    <p:sldId id="460" r:id="rId24"/>
    <p:sldId id="462" r:id="rId25"/>
    <p:sldId id="461" r:id="rId26"/>
    <p:sldId id="464" r:id="rId27"/>
    <p:sldId id="463" r:id="rId28"/>
    <p:sldId id="465" r:id="rId29"/>
    <p:sldId id="438"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6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4D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0" y="116"/>
      </p:cViewPr>
      <p:guideLst>
        <p:guide orient="horz" pos="2160"/>
        <p:guide pos="3840"/>
        <p:guide orient="horz" pos="687"/>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53AEB3-D14E-463F-8191-EA02D45FF287}" type="doc">
      <dgm:prSet loTypeId="urn:microsoft.com/office/officeart/2005/8/layout/hList7" loCatId="process" qsTypeId="urn:microsoft.com/office/officeart/2005/8/quickstyle/simple1" qsCatId="simple" csTypeId="urn:microsoft.com/office/officeart/2005/8/colors/accent1_2" csCatId="accent1" phldr="1"/>
      <dgm:spPr/>
    </dgm:pt>
    <dgm:pt modelId="{47BCC2F1-BDC9-4C5E-98D4-0F113ECE653D}">
      <dgm:prSet phldrT="[Text]"/>
      <dgm:spPr>
        <a:xfrm>
          <a:off x="60994" y="0"/>
          <a:ext cx="2655093" cy="5418667"/>
        </a:xfr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Arial"/>
            <a:ea typeface="+mn-ea"/>
            <a:cs typeface="+mn-cs"/>
          </a:endParaRPr>
        </a:p>
      </dgm:t>
    </dgm:pt>
    <dgm:pt modelId="{06F4A942-44DF-475F-8004-F491D0C286F8}" type="parTrans" cxnId="{FBA646E1-F57A-4EA7-9E22-486462F15687}">
      <dgm:prSet/>
      <dgm:spPr/>
      <dgm:t>
        <a:bodyPr/>
        <a:lstStyle/>
        <a:p>
          <a:endParaRPr lang="en-US"/>
        </a:p>
      </dgm:t>
    </dgm:pt>
    <dgm:pt modelId="{FE506338-C30E-4587-9D50-890488115BCA}" type="sibTrans" cxnId="{FBA646E1-F57A-4EA7-9E22-486462F15687}">
      <dgm:prSet/>
      <dgm:spPr/>
      <dgm:t>
        <a:bodyPr/>
        <a:lstStyle/>
        <a:p>
          <a:endParaRPr lang="en-US"/>
        </a:p>
      </dgm:t>
    </dgm:pt>
    <dgm:pt modelId="{B8F73876-1527-43FD-A0CE-93E46C4B924C}">
      <dgm:prSet phldrT="[Text]"/>
      <dgm:spPr>
        <a:xfrm>
          <a:off x="2736453" y="0"/>
          <a:ext cx="2655093" cy="5418667"/>
        </a:xfr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Arial"/>
            <a:ea typeface="+mn-ea"/>
            <a:cs typeface="+mn-cs"/>
          </a:endParaRPr>
        </a:p>
      </dgm:t>
    </dgm:pt>
    <dgm:pt modelId="{89A81EFC-7CED-4640-B9AB-1B2E8D4C92F5}" type="parTrans" cxnId="{706C35B0-837B-4F8D-8EC5-A6E7F26CB770}">
      <dgm:prSet/>
      <dgm:spPr/>
      <dgm:t>
        <a:bodyPr/>
        <a:lstStyle/>
        <a:p>
          <a:endParaRPr lang="en-US"/>
        </a:p>
      </dgm:t>
    </dgm:pt>
    <dgm:pt modelId="{041B92C5-5A4E-4272-A2DE-8DAFED5F2863}" type="sibTrans" cxnId="{706C35B0-837B-4F8D-8EC5-A6E7F26CB770}">
      <dgm:prSet/>
      <dgm:spPr/>
      <dgm:t>
        <a:bodyPr/>
        <a:lstStyle/>
        <a:p>
          <a:endParaRPr lang="en-US"/>
        </a:p>
      </dgm:t>
    </dgm:pt>
    <dgm:pt modelId="{0C5BE716-1934-405C-99A2-11B43477F7A1}">
      <dgm:prSet phldrT="[Text]"/>
      <dgm:spPr>
        <a:xfrm>
          <a:off x="5471199" y="0"/>
          <a:ext cx="2655093" cy="5418667"/>
        </a:xfr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Arial"/>
            <a:ea typeface="+mn-ea"/>
            <a:cs typeface="+mn-cs"/>
          </a:endParaRPr>
        </a:p>
      </dgm:t>
    </dgm:pt>
    <dgm:pt modelId="{634F7126-EDD9-4C6A-BF61-6D0CEDC59F99}" type="parTrans" cxnId="{86AE6966-36E7-4D3E-B4CB-217FD0B6BE9A}">
      <dgm:prSet/>
      <dgm:spPr/>
      <dgm:t>
        <a:bodyPr/>
        <a:lstStyle/>
        <a:p>
          <a:endParaRPr lang="en-US"/>
        </a:p>
      </dgm:t>
    </dgm:pt>
    <dgm:pt modelId="{BF42C2A9-B24D-4BF0-9F19-3C5675EC68A3}" type="sibTrans" cxnId="{86AE6966-36E7-4D3E-B4CB-217FD0B6BE9A}">
      <dgm:prSet/>
      <dgm:spPr/>
      <dgm:t>
        <a:bodyPr/>
        <a:lstStyle/>
        <a:p>
          <a:endParaRPr lang="en-US"/>
        </a:p>
      </dgm:t>
    </dgm:pt>
    <dgm:pt modelId="{7A96F498-8069-48EC-B987-E5D37CBD8ECC}" type="pres">
      <dgm:prSet presAssocID="{7A53AEB3-D14E-463F-8191-EA02D45FF287}" presName="Name0" presStyleCnt="0">
        <dgm:presLayoutVars>
          <dgm:dir/>
          <dgm:resizeHandles val="exact"/>
        </dgm:presLayoutVars>
      </dgm:prSet>
      <dgm:spPr/>
    </dgm:pt>
    <dgm:pt modelId="{1AA14FC9-EBB7-4320-B17D-55CA8225E88C}" type="pres">
      <dgm:prSet presAssocID="{7A53AEB3-D14E-463F-8191-EA02D45FF287}" presName="fgShape" presStyleLbl="fgShp" presStyleIdx="0" presStyleCnt="1" custScaleX="106974" custScaleY="139185" custLinFactNeighborX="91" custLinFactNeighborY="15709"/>
      <dgm:spPr>
        <a:xfrm>
          <a:off x="325119" y="4334933"/>
          <a:ext cx="7477760" cy="812800"/>
        </a:xfrm>
        <a:prstGeom prst="leftRightArrow">
          <a:avLst/>
        </a:prstGeom>
        <a:solidFill>
          <a:srgbClr val="00B050"/>
        </a:solidFill>
        <a:ln w="12700" cap="flat" cmpd="sng" algn="ctr">
          <a:solidFill>
            <a:sysClr val="window" lastClr="FFFFFF">
              <a:hueOff val="0"/>
              <a:satOff val="0"/>
              <a:lumOff val="0"/>
              <a:alphaOff val="0"/>
            </a:sysClr>
          </a:solidFill>
          <a:prstDash val="solid"/>
          <a:miter lim="800000"/>
        </a:ln>
        <a:effectLst/>
      </dgm:spPr>
    </dgm:pt>
    <dgm:pt modelId="{C284854F-4E9D-4C36-A308-5F7975C0E77B}" type="pres">
      <dgm:prSet presAssocID="{7A53AEB3-D14E-463F-8191-EA02D45FF287}" presName="linComp" presStyleCnt="0"/>
      <dgm:spPr/>
    </dgm:pt>
    <dgm:pt modelId="{7F4A59F5-725F-4E17-BEDD-EB0E5BAB61C2}" type="pres">
      <dgm:prSet presAssocID="{47BCC2F1-BDC9-4C5E-98D4-0F113ECE653D}" presName="compNode" presStyleCnt="0"/>
      <dgm:spPr/>
    </dgm:pt>
    <dgm:pt modelId="{1E8935D5-2D14-46E6-B168-5CB17AA0CC65}" type="pres">
      <dgm:prSet presAssocID="{47BCC2F1-BDC9-4C5E-98D4-0F113ECE653D}" presName="bkgdShape" presStyleLbl="node1" presStyleIdx="0" presStyleCnt="3" custLinFactNeighborX="259" custLinFactNeighborY="295"/>
      <dgm:spPr>
        <a:prstGeom prst="roundRect">
          <a:avLst>
            <a:gd name="adj" fmla="val 10000"/>
          </a:avLst>
        </a:prstGeom>
      </dgm:spPr>
      <dgm:t>
        <a:bodyPr/>
        <a:lstStyle/>
        <a:p>
          <a:endParaRPr lang="en-US"/>
        </a:p>
      </dgm:t>
    </dgm:pt>
    <dgm:pt modelId="{9D02A653-3F82-49BA-96B9-41D6A43C56D2}" type="pres">
      <dgm:prSet presAssocID="{47BCC2F1-BDC9-4C5E-98D4-0F113ECE653D}" presName="nodeTx" presStyleLbl="node1" presStyleIdx="0" presStyleCnt="3">
        <dgm:presLayoutVars>
          <dgm:bulletEnabled val="1"/>
        </dgm:presLayoutVars>
      </dgm:prSet>
      <dgm:spPr/>
      <dgm:t>
        <a:bodyPr/>
        <a:lstStyle/>
        <a:p>
          <a:endParaRPr lang="en-US"/>
        </a:p>
      </dgm:t>
    </dgm:pt>
    <dgm:pt modelId="{38506821-7D55-4DEC-A86A-BF1D116BB4AC}" type="pres">
      <dgm:prSet presAssocID="{47BCC2F1-BDC9-4C5E-98D4-0F113ECE653D}" presName="invisiNode" presStyleLbl="node1" presStyleIdx="0" presStyleCnt="3"/>
      <dgm:spPr/>
    </dgm:pt>
    <dgm:pt modelId="{5BA4F3D4-C99D-409B-A06D-79DB83690A62}" type="pres">
      <dgm:prSet presAssocID="{47BCC2F1-BDC9-4C5E-98D4-0F113ECE653D}" presName="imagNode" presStyleLbl="fgImgPlace1" presStyleIdx="0" presStyleCnt="3" custLinFactNeighborX="-1075" custLinFactNeighborY="-17628"/>
      <dgm:spPr>
        <a:xfrm>
          <a:off x="427045" y="325120"/>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ysClr val="window" lastClr="FFFFFF">
              <a:hueOff val="0"/>
              <a:satOff val="0"/>
              <a:lumOff val="0"/>
              <a:alphaOff val="0"/>
            </a:sysClr>
          </a:solidFill>
          <a:prstDash val="solid"/>
          <a:miter lim="800000"/>
        </a:ln>
        <a:effectLst/>
      </dgm:spPr>
    </dgm:pt>
    <dgm:pt modelId="{B820D1E7-C486-43B0-A40A-779C2410A930}" type="pres">
      <dgm:prSet presAssocID="{FE506338-C30E-4587-9D50-890488115BCA}" presName="sibTrans" presStyleLbl="sibTrans2D1" presStyleIdx="0" presStyleCnt="0"/>
      <dgm:spPr/>
      <dgm:t>
        <a:bodyPr/>
        <a:lstStyle/>
        <a:p>
          <a:endParaRPr lang="en-US"/>
        </a:p>
      </dgm:t>
    </dgm:pt>
    <dgm:pt modelId="{F4821A72-97D3-4C6C-883B-829850B2FA1C}" type="pres">
      <dgm:prSet presAssocID="{B8F73876-1527-43FD-A0CE-93E46C4B924C}" presName="compNode" presStyleCnt="0"/>
      <dgm:spPr/>
    </dgm:pt>
    <dgm:pt modelId="{483A7436-08AE-4771-850F-A237D50A0CDF}" type="pres">
      <dgm:prSet presAssocID="{B8F73876-1527-43FD-A0CE-93E46C4B924C}" presName="bkgdShape" presStyleLbl="node1" presStyleIdx="1" presStyleCnt="3" custLinFactNeighborX="581" custLinFactNeighborY="295"/>
      <dgm:spPr>
        <a:prstGeom prst="roundRect">
          <a:avLst>
            <a:gd name="adj" fmla="val 10000"/>
          </a:avLst>
        </a:prstGeom>
      </dgm:spPr>
      <dgm:t>
        <a:bodyPr/>
        <a:lstStyle/>
        <a:p>
          <a:endParaRPr lang="en-US"/>
        </a:p>
      </dgm:t>
    </dgm:pt>
    <dgm:pt modelId="{8A2F4D6B-AEB6-41D8-BDAD-AC897BE302ED}" type="pres">
      <dgm:prSet presAssocID="{B8F73876-1527-43FD-A0CE-93E46C4B924C}" presName="nodeTx" presStyleLbl="node1" presStyleIdx="1" presStyleCnt="3">
        <dgm:presLayoutVars>
          <dgm:bulletEnabled val="1"/>
        </dgm:presLayoutVars>
      </dgm:prSet>
      <dgm:spPr/>
      <dgm:t>
        <a:bodyPr/>
        <a:lstStyle/>
        <a:p>
          <a:endParaRPr lang="en-US"/>
        </a:p>
      </dgm:t>
    </dgm:pt>
    <dgm:pt modelId="{C7B22C61-048C-496E-9C11-A898617C4854}" type="pres">
      <dgm:prSet presAssocID="{B8F73876-1527-43FD-A0CE-93E46C4B924C}" presName="invisiNode" presStyleLbl="node1" presStyleIdx="1" presStyleCnt="3"/>
      <dgm:spPr/>
    </dgm:pt>
    <dgm:pt modelId="{0F9C32A3-250C-4F68-8F60-430F198B906D}" type="pres">
      <dgm:prSet presAssocID="{B8F73876-1527-43FD-A0CE-93E46C4B924C}" presName="imagNode" presStyleLbl="fgImgPlace1" presStyleIdx="1" presStyleCnt="3" custLinFactNeighborX="95" custLinFactNeighborY="-17628"/>
      <dgm:spPr>
        <a:xfrm>
          <a:off x="3161791" y="325120"/>
          <a:ext cx="1804416" cy="180441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ysClr val="window" lastClr="FFFFFF">
              <a:hueOff val="0"/>
              <a:satOff val="0"/>
              <a:lumOff val="0"/>
              <a:alphaOff val="0"/>
            </a:sysClr>
          </a:solidFill>
          <a:prstDash val="solid"/>
          <a:miter lim="800000"/>
        </a:ln>
        <a:effectLst/>
      </dgm:spPr>
    </dgm:pt>
    <dgm:pt modelId="{48021A6A-74BC-46C5-B0B2-319B457A3603}" type="pres">
      <dgm:prSet presAssocID="{041B92C5-5A4E-4272-A2DE-8DAFED5F2863}" presName="sibTrans" presStyleLbl="sibTrans2D1" presStyleIdx="0" presStyleCnt="0"/>
      <dgm:spPr/>
      <dgm:t>
        <a:bodyPr/>
        <a:lstStyle/>
        <a:p>
          <a:endParaRPr lang="en-US"/>
        </a:p>
      </dgm:t>
    </dgm:pt>
    <dgm:pt modelId="{9C82F63B-68C9-48FA-9840-CD2CDC3E15E2}" type="pres">
      <dgm:prSet presAssocID="{0C5BE716-1934-405C-99A2-11B43477F7A1}" presName="compNode" presStyleCnt="0"/>
      <dgm:spPr/>
    </dgm:pt>
    <dgm:pt modelId="{A686C382-390E-4441-B960-E474E3618CFC}" type="pres">
      <dgm:prSet presAssocID="{0C5BE716-1934-405C-99A2-11B43477F7A1}" presName="bkgdShape" presStyleLbl="node1" presStyleIdx="2" presStyleCnt="3" custLinFactNeighborX="-234" custLinFactNeighborY="-271"/>
      <dgm:spPr>
        <a:prstGeom prst="roundRect">
          <a:avLst>
            <a:gd name="adj" fmla="val 10000"/>
          </a:avLst>
        </a:prstGeom>
      </dgm:spPr>
      <dgm:t>
        <a:bodyPr/>
        <a:lstStyle/>
        <a:p>
          <a:endParaRPr lang="en-US"/>
        </a:p>
      </dgm:t>
    </dgm:pt>
    <dgm:pt modelId="{54AE0A97-2254-4D5F-9009-F9BB81052C42}" type="pres">
      <dgm:prSet presAssocID="{0C5BE716-1934-405C-99A2-11B43477F7A1}" presName="nodeTx" presStyleLbl="node1" presStyleIdx="2" presStyleCnt="3">
        <dgm:presLayoutVars>
          <dgm:bulletEnabled val="1"/>
        </dgm:presLayoutVars>
      </dgm:prSet>
      <dgm:spPr/>
      <dgm:t>
        <a:bodyPr/>
        <a:lstStyle/>
        <a:p>
          <a:endParaRPr lang="en-US"/>
        </a:p>
      </dgm:t>
    </dgm:pt>
    <dgm:pt modelId="{9EDDBE0A-7512-4FC3-9DFD-FF7BAD3D2DF0}" type="pres">
      <dgm:prSet presAssocID="{0C5BE716-1934-405C-99A2-11B43477F7A1}" presName="invisiNode" presStyleLbl="node1" presStyleIdx="2" presStyleCnt="3"/>
      <dgm:spPr/>
    </dgm:pt>
    <dgm:pt modelId="{C6FCB4E1-DF5E-41B7-B7C1-57EAB16A314A}" type="pres">
      <dgm:prSet presAssocID="{0C5BE716-1934-405C-99A2-11B43477F7A1}" presName="imagNode" presStyleLbl="fgImgPlace1" presStyleIdx="2" presStyleCnt="3" custLinFactNeighborX="-376" custLinFactNeighborY="-18915"/>
      <dgm:spPr>
        <a:xfrm>
          <a:off x="5896538" y="325120"/>
          <a:ext cx="1804416" cy="18044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gm:spPr>
    </dgm:pt>
  </dgm:ptLst>
  <dgm:cxnLst>
    <dgm:cxn modelId="{6A8A50C7-2A32-4711-8311-025998F298FE}" type="presOf" srcId="{7A53AEB3-D14E-463F-8191-EA02D45FF287}" destId="{7A96F498-8069-48EC-B987-E5D37CBD8ECC}" srcOrd="0" destOrd="0" presId="urn:microsoft.com/office/officeart/2005/8/layout/hList7"/>
    <dgm:cxn modelId="{E330D042-350A-4014-A48D-3FE3AF754513}" type="presOf" srcId="{47BCC2F1-BDC9-4C5E-98D4-0F113ECE653D}" destId="{9D02A653-3F82-49BA-96B9-41D6A43C56D2}" srcOrd="1" destOrd="0" presId="urn:microsoft.com/office/officeart/2005/8/layout/hList7"/>
    <dgm:cxn modelId="{F5256709-0F96-4B54-9423-A8F8918ABFB4}" type="presOf" srcId="{B8F73876-1527-43FD-A0CE-93E46C4B924C}" destId="{8A2F4D6B-AEB6-41D8-BDAD-AC897BE302ED}" srcOrd="1" destOrd="0" presId="urn:microsoft.com/office/officeart/2005/8/layout/hList7"/>
    <dgm:cxn modelId="{47CD530C-3C81-42E3-8E75-65AC280CEF43}" type="presOf" srcId="{47BCC2F1-BDC9-4C5E-98D4-0F113ECE653D}" destId="{1E8935D5-2D14-46E6-B168-5CB17AA0CC65}" srcOrd="0" destOrd="0" presId="urn:microsoft.com/office/officeart/2005/8/layout/hList7"/>
    <dgm:cxn modelId="{7F615153-0E69-41E2-9689-966B27FBC8E0}" type="presOf" srcId="{0C5BE716-1934-405C-99A2-11B43477F7A1}" destId="{54AE0A97-2254-4D5F-9009-F9BB81052C42}" srcOrd="1" destOrd="0" presId="urn:microsoft.com/office/officeart/2005/8/layout/hList7"/>
    <dgm:cxn modelId="{CE7EC08A-FC0D-43E6-B98A-F348962E374C}" type="presOf" srcId="{041B92C5-5A4E-4272-A2DE-8DAFED5F2863}" destId="{48021A6A-74BC-46C5-B0B2-319B457A3603}" srcOrd="0" destOrd="0" presId="urn:microsoft.com/office/officeart/2005/8/layout/hList7"/>
    <dgm:cxn modelId="{43F3E305-14F3-4E9E-B3E3-E634D30BDDB4}" type="presOf" srcId="{FE506338-C30E-4587-9D50-890488115BCA}" destId="{B820D1E7-C486-43B0-A40A-779C2410A930}" srcOrd="0" destOrd="0" presId="urn:microsoft.com/office/officeart/2005/8/layout/hList7"/>
    <dgm:cxn modelId="{FBA646E1-F57A-4EA7-9E22-486462F15687}" srcId="{7A53AEB3-D14E-463F-8191-EA02D45FF287}" destId="{47BCC2F1-BDC9-4C5E-98D4-0F113ECE653D}" srcOrd="0" destOrd="0" parTransId="{06F4A942-44DF-475F-8004-F491D0C286F8}" sibTransId="{FE506338-C30E-4587-9D50-890488115BCA}"/>
    <dgm:cxn modelId="{86AE6966-36E7-4D3E-B4CB-217FD0B6BE9A}" srcId="{7A53AEB3-D14E-463F-8191-EA02D45FF287}" destId="{0C5BE716-1934-405C-99A2-11B43477F7A1}" srcOrd="2" destOrd="0" parTransId="{634F7126-EDD9-4C6A-BF61-6D0CEDC59F99}" sibTransId="{BF42C2A9-B24D-4BF0-9F19-3C5675EC68A3}"/>
    <dgm:cxn modelId="{33517EF2-73A8-458D-8B4F-C8C1534A604E}" type="presOf" srcId="{0C5BE716-1934-405C-99A2-11B43477F7A1}" destId="{A686C382-390E-4441-B960-E474E3618CFC}" srcOrd="0" destOrd="0" presId="urn:microsoft.com/office/officeart/2005/8/layout/hList7"/>
    <dgm:cxn modelId="{076437BD-CBAB-4625-9A04-487DF66979A3}" type="presOf" srcId="{B8F73876-1527-43FD-A0CE-93E46C4B924C}" destId="{483A7436-08AE-4771-850F-A237D50A0CDF}" srcOrd="0" destOrd="0" presId="urn:microsoft.com/office/officeart/2005/8/layout/hList7"/>
    <dgm:cxn modelId="{706C35B0-837B-4F8D-8EC5-A6E7F26CB770}" srcId="{7A53AEB3-D14E-463F-8191-EA02D45FF287}" destId="{B8F73876-1527-43FD-A0CE-93E46C4B924C}" srcOrd="1" destOrd="0" parTransId="{89A81EFC-7CED-4640-B9AB-1B2E8D4C92F5}" sibTransId="{041B92C5-5A4E-4272-A2DE-8DAFED5F2863}"/>
    <dgm:cxn modelId="{DBBE780C-0D00-4A62-A7CF-74A0DE8BBF22}" type="presParOf" srcId="{7A96F498-8069-48EC-B987-E5D37CBD8ECC}" destId="{1AA14FC9-EBB7-4320-B17D-55CA8225E88C}" srcOrd="0" destOrd="0" presId="urn:microsoft.com/office/officeart/2005/8/layout/hList7"/>
    <dgm:cxn modelId="{01984857-3EB7-4821-A436-F2100188D7C3}" type="presParOf" srcId="{7A96F498-8069-48EC-B987-E5D37CBD8ECC}" destId="{C284854F-4E9D-4C36-A308-5F7975C0E77B}" srcOrd="1" destOrd="0" presId="urn:microsoft.com/office/officeart/2005/8/layout/hList7"/>
    <dgm:cxn modelId="{A5EDD14E-5C56-4004-AA15-180D823B3DEE}" type="presParOf" srcId="{C284854F-4E9D-4C36-A308-5F7975C0E77B}" destId="{7F4A59F5-725F-4E17-BEDD-EB0E5BAB61C2}" srcOrd="0" destOrd="0" presId="urn:microsoft.com/office/officeart/2005/8/layout/hList7"/>
    <dgm:cxn modelId="{07074F16-E1CB-437A-9C46-29786DB755C9}" type="presParOf" srcId="{7F4A59F5-725F-4E17-BEDD-EB0E5BAB61C2}" destId="{1E8935D5-2D14-46E6-B168-5CB17AA0CC65}" srcOrd="0" destOrd="0" presId="urn:microsoft.com/office/officeart/2005/8/layout/hList7"/>
    <dgm:cxn modelId="{E2CC18F0-1091-48DF-B14B-29507368F6C7}" type="presParOf" srcId="{7F4A59F5-725F-4E17-BEDD-EB0E5BAB61C2}" destId="{9D02A653-3F82-49BA-96B9-41D6A43C56D2}" srcOrd="1" destOrd="0" presId="urn:microsoft.com/office/officeart/2005/8/layout/hList7"/>
    <dgm:cxn modelId="{F4A406B2-99BA-4B15-AA18-EDB2964929A7}" type="presParOf" srcId="{7F4A59F5-725F-4E17-BEDD-EB0E5BAB61C2}" destId="{38506821-7D55-4DEC-A86A-BF1D116BB4AC}" srcOrd="2" destOrd="0" presId="urn:microsoft.com/office/officeart/2005/8/layout/hList7"/>
    <dgm:cxn modelId="{D858D2A2-25CD-440E-8014-698894CBED39}" type="presParOf" srcId="{7F4A59F5-725F-4E17-BEDD-EB0E5BAB61C2}" destId="{5BA4F3D4-C99D-409B-A06D-79DB83690A62}" srcOrd="3" destOrd="0" presId="urn:microsoft.com/office/officeart/2005/8/layout/hList7"/>
    <dgm:cxn modelId="{E572D7F5-7E29-4CBE-A37C-E590BAEDCB7C}" type="presParOf" srcId="{C284854F-4E9D-4C36-A308-5F7975C0E77B}" destId="{B820D1E7-C486-43B0-A40A-779C2410A930}" srcOrd="1" destOrd="0" presId="urn:microsoft.com/office/officeart/2005/8/layout/hList7"/>
    <dgm:cxn modelId="{4BE95794-EA66-463B-B2D5-FC96F1E3A038}" type="presParOf" srcId="{C284854F-4E9D-4C36-A308-5F7975C0E77B}" destId="{F4821A72-97D3-4C6C-883B-829850B2FA1C}" srcOrd="2" destOrd="0" presId="urn:microsoft.com/office/officeart/2005/8/layout/hList7"/>
    <dgm:cxn modelId="{172EE27A-3D41-419B-BEE5-CE0BDD5DE30A}" type="presParOf" srcId="{F4821A72-97D3-4C6C-883B-829850B2FA1C}" destId="{483A7436-08AE-4771-850F-A237D50A0CDF}" srcOrd="0" destOrd="0" presId="urn:microsoft.com/office/officeart/2005/8/layout/hList7"/>
    <dgm:cxn modelId="{8CF11A9D-1032-4301-BB7D-07C616EED79B}" type="presParOf" srcId="{F4821A72-97D3-4C6C-883B-829850B2FA1C}" destId="{8A2F4D6B-AEB6-41D8-BDAD-AC897BE302ED}" srcOrd="1" destOrd="0" presId="urn:microsoft.com/office/officeart/2005/8/layout/hList7"/>
    <dgm:cxn modelId="{45372612-95F5-4860-AD9A-2FFF17973F1F}" type="presParOf" srcId="{F4821A72-97D3-4C6C-883B-829850B2FA1C}" destId="{C7B22C61-048C-496E-9C11-A898617C4854}" srcOrd="2" destOrd="0" presId="urn:microsoft.com/office/officeart/2005/8/layout/hList7"/>
    <dgm:cxn modelId="{23F00DF7-3FBE-448D-88EE-95CCAB466E31}" type="presParOf" srcId="{F4821A72-97D3-4C6C-883B-829850B2FA1C}" destId="{0F9C32A3-250C-4F68-8F60-430F198B906D}" srcOrd="3" destOrd="0" presId="urn:microsoft.com/office/officeart/2005/8/layout/hList7"/>
    <dgm:cxn modelId="{E869C8A6-C43D-47AE-9065-5B5064AF803A}" type="presParOf" srcId="{C284854F-4E9D-4C36-A308-5F7975C0E77B}" destId="{48021A6A-74BC-46C5-B0B2-319B457A3603}" srcOrd="3" destOrd="0" presId="urn:microsoft.com/office/officeart/2005/8/layout/hList7"/>
    <dgm:cxn modelId="{9BC361E7-C845-48F9-B850-62D94063A9A5}" type="presParOf" srcId="{C284854F-4E9D-4C36-A308-5F7975C0E77B}" destId="{9C82F63B-68C9-48FA-9840-CD2CDC3E15E2}" srcOrd="4" destOrd="0" presId="urn:microsoft.com/office/officeart/2005/8/layout/hList7"/>
    <dgm:cxn modelId="{14999516-996D-4673-95B4-6C4956616113}" type="presParOf" srcId="{9C82F63B-68C9-48FA-9840-CD2CDC3E15E2}" destId="{A686C382-390E-4441-B960-E474E3618CFC}" srcOrd="0" destOrd="0" presId="urn:microsoft.com/office/officeart/2005/8/layout/hList7"/>
    <dgm:cxn modelId="{F65BA6F0-A6B1-4248-93FF-A5508260FB4C}" type="presParOf" srcId="{9C82F63B-68C9-48FA-9840-CD2CDC3E15E2}" destId="{54AE0A97-2254-4D5F-9009-F9BB81052C42}" srcOrd="1" destOrd="0" presId="urn:microsoft.com/office/officeart/2005/8/layout/hList7"/>
    <dgm:cxn modelId="{530867E5-070A-496B-A5D6-D8EF722C76E6}" type="presParOf" srcId="{9C82F63B-68C9-48FA-9840-CD2CDC3E15E2}" destId="{9EDDBE0A-7512-4FC3-9DFD-FF7BAD3D2DF0}" srcOrd="2" destOrd="0" presId="urn:microsoft.com/office/officeart/2005/8/layout/hList7"/>
    <dgm:cxn modelId="{4F0DC531-5960-4902-AF06-ADC94A242CAE}" type="presParOf" srcId="{9C82F63B-68C9-48FA-9840-CD2CDC3E15E2}" destId="{C6FCB4E1-DF5E-41B7-B7C1-57EAB16A314A}"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8935D5-2D14-46E6-B168-5CB17AA0CC65}">
      <dsp:nvSpPr>
        <dsp:cNvPr id="0" name=""/>
        <dsp:cNvSpPr/>
      </dsp:nvSpPr>
      <dsp:spPr>
        <a:xfrm>
          <a:off x="10439" y="0"/>
          <a:ext cx="3229317" cy="6817516"/>
        </a:xfrm>
        <a:prstGeom prst="roundRect">
          <a:avLst>
            <a:gd name="adj" fmla="val 10000"/>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Arial"/>
            <a:ea typeface="+mn-ea"/>
            <a:cs typeface="+mn-cs"/>
          </a:endParaRPr>
        </a:p>
      </dsp:txBody>
      <dsp:txXfrm>
        <a:off x="10439" y="2727006"/>
        <a:ext cx="3229317" cy="2727006"/>
      </dsp:txXfrm>
    </dsp:sp>
    <dsp:sp modelId="{5BA4F3D4-C99D-409B-A06D-79DB83690A62}">
      <dsp:nvSpPr>
        <dsp:cNvPr id="0" name=""/>
        <dsp:cNvSpPr/>
      </dsp:nvSpPr>
      <dsp:spPr>
        <a:xfrm>
          <a:off x="457212" y="8854"/>
          <a:ext cx="2270232" cy="22702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83A7436-08AE-4771-850F-A237D50A0CDF}">
      <dsp:nvSpPr>
        <dsp:cNvPr id="0" name=""/>
        <dsp:cNvSpPr/>
      </dsp:nvSpPr>
      <dsp:spPr>
        <a:xfrm>
          <a:off x="3347034" y="0"/>
          <a:ext cx="3229317" cy="6817516"/>
        </a:xfrm>
        <a:prstGeom prst="roundRect">
          <a:avLst>
            <a:gd name="adj" fmla="val 10000"/>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Arial"/>
            <a:ea typeface="+mn-ea"/>
            <a:cs typeface="+mn-cs"/>
          </a:endParaRPr>
        </a:p>
      </dsp:txBody>
      <dsp:txXfrm>
        <a:off x="3347034" y="2727006"/>
        <a:ext cx="3229317" cy="2727006"/>
      </dsp:txXfrm>
    </dsp:sp>
    <dsp:sp modelId="{0F9C32A3-250C-4F68-8F60-430F198B906D}">
      <dsp:nvSpPr>
        <dsp:cNvPr id="0" name=""/>
        <dsp:cNvSpPr/>
      </dsp:nvSpPr>
      <dsp:spPr>
        <a:xfrm>
          <a:off x="3809971" y="8854"/>
          <a:ext cx="2270232" cy="227023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A686C382-390E-4441-B960-E474E3618CFC}">
      <dsp:nvSpPr>
        <dsp:cNvPr id="0" name=""/>
        <dsp:cNvSpPr/>
      </dsp:nvSpPr>
      <dsp:spPr>
        <a:xfrm>
          <a:off x="6646912" y="0"/>
          <a:ext cx="3229317" cy="6817516"/>
        </a:xfrm>
        <a:prstGeom prst="roundRect">
          <a:avLst>
            <a:gd name="adj" fmla="val 10000"/>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Arial"/>
            <a:ea typeface="+mn-ea"/>
            <a:cs typeface="+mn-cs"/>
          </a:endParaRPr>
        </a:p>
      </dsp:txBody>
      <dsp:txXfrm>
        <a:off x="6646912" y="2727006"/>
        <a:ext cx="3229317" cy="2727006"/>
      </dsp:txXfrm>
    </dsp:sp>
    <dsp:sp modelId="{C6FCB4E1-DF5E-41B7-B7C1-57EAB16A314A}">
      <dsp:nvSpPr>
        <dsp:cNvPr id="0" name=""/>
        <dsp:cNvSpPr/>
      </dsp:nvSpPr>
      <dsp:spPr>
        <a:xfrm>
          <a:off x="7125475" y="0"/>
          <a:ext cx="2270232" cy="227023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AA14FC9-EBB7-4320-B17D-55CA8225E88C}">
      <dsp:nvSpPr>
        <dsp:cNvPr id="0" name=""/>
        <dsp:cNvSpPr/>
      </dsp:nvSpPr>
      <dsp:spPr>
        <a:xfrm>
          <a:off x="86568" y="5394172"/>
          <a:ext cx="9729277" cy="1423343"/>
        </a:xfrm>
        <a:prstGeom prst="leftRightArrow">
          <a:avLst/>
        </a:prstGeom>
        <a:solidFill>
          <a:srgbClr val="00B05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99CD5-D962-4CE6-B084-B7B9F527C809}" type="datetimeFigureOut">
              <a:rPr lang="en-US" smtClean="0"/>
              <a:t>5/5/2023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2B2DFA-04F6-4713-86A1-47E953577B26}" type="slidenum">
              <a:rPr lang="en-US" smtClean="0"/>
              <a:t>‹#›</a:t>
            </a:fld>
            <a:endParaRPr lang="en-US"/>
          </a:p>
        </p:txBody>
      </p:sp>
    </p:spTree>
    <p:extLst>
      <p:ext uri="{BB962C8B-B14F-4D97-AF65-F5344CB8AC3E}">
        <p14:creationId xmlns:p14="http://schemas.microsoft.com/office/powerpoint/2010/main" val="24571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know that “health” does not happen within our Cleveland Clinic walls. It happens where people live, eat, work, learn, and play.  This is why we focus on social determinants of health – recognizing that the root causes of our population’s health concerns are shaped by the politics, economics and structure of our community.  To put this in numbers, only 20% of a population’s health is determined by the clinical care it receives.  Policies and programs that influence the physical environment and socioeconomic factors can have more than double that impact.  The effect of the choices a person makes every day based on the resources that they have access to also exceeds that of clinical care alone. </a:t>
            </a:r>
          </a:p>
          <a:p>
            <a:endParaRPr lang="en-US" dirty="0"/>
          </a:p>
        </p:txBody>
      </p:sp>
      <p:sp>
        <p:nvSpPr>
          <p:cNvPr id="4" name="Slide Number Placeholder 3"/>
          <p:cNvSpPr>
            <a:spLocks noGrp="1"/>
          </p:cNvSpPr>
          <p:nvPr>
            <p:ph type="sldNum" sz="quarter" idx="10"/>
          </p:nvPr>
        </p:nvSpPr>
        <p:spPr/>
        <p:txBody>
          <a:bodyPr/>
          <a:lstStyle/>
          <a:p>
            <a:fld id="{BDE5F73D-AC81-491C-9AD8-A03102F46AE7}" type="slidenum">
              <a:rPr lang="en-US" smtClean="0"/>
              <a:t>4</a:t>
            </a:fld>
            <a:endParaRPr lang="en-US"/>
          </a:p>
        </p:txBody>
      </p:sp>
    </p:spTree>
    <p:extLst>
      <p:ext uri="{BB962C8B-B14F-4D97-AF65-F5344CB8AC3E}">
        <p14:creationId xmlns:p14="http://schemas.microsoft.com/office/powerpoint/2010/main" val="39739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Is Cleveland in a lead crisis? The answer is</a:t>
            </a:r>
            <a:r>
              <a:rPr lang="en-US" sz="1200" kern="1200" baseline="0" dirty="0" smtClean="0">
                <a:solidFill>
                  <a:schemeClr val="tx1"/>
                </a:solidFill>
                <a:effectLst/>
                <a:latin typeface="+mn-lt"/>
                <a:ea typeface="+mn-ea"/>
                <a:cs typeface="+mn-cs"/>
              </a:rPr>
              <a:t> YES</a:t>
            </a:r>
            <a:r>
              <a:rPr lang="en-US" sz="1200" kern="1200" dirty="0" smtClean="0">
                <a:solidFill>
                  <a:schemeClr val="tx1"/>
                </a:solidFill>
                <a:effectLst/>
                <a:latin typeface="+mn-lt"/>
                <a:ea typeface="+mn-ea"/>
                <a:cs typeface="+mn-cs"/>
              </a:rPr>
              <a:t>! We know that Ohio has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highest percentage of elevated blood lead levels in the country, and that 41% of those children live in Cuyahoga County. Of 13,030 patients tested in the county, 1,218 confirmed cases were from the City of Cleveland.  </a:t>
            </a:r>
          </a:p>
          <a:p>
            <a:endParaRPr lang="en-US" dirty="0"/>
          </a:p>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16</a:t>
            </a:fld>
            <a:endParaRPr lang="en-US"/>
          </a:p>
        </p:txBody>
      </p:sp>
    </p:spTree>
    <p:extLst>
      <p:ext uri="{BB962C8B-B14F-4D97-AF65-F5344CB8AC3E}">
        <p14:creationId xmlns:p14="http://schemas.microsoft.com/office/powerpoint/2010/main" val="1003452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is all this lead coming from? We know that 80% of Ohio’s lead poisoning cases are related to our housing stock. Lead-contaminated dust from deteriorating paint in homes built before 1978 is the leading cause of lead poisoning, and nearly 90% of Cleveland’s housing stock was built before 1978!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note, Cleveland and Cuyahoga County actually have very good water supply. Tap water contamination is less likely in our area but still a consideration in homes that may have lead pipes, and I would still recommend counseling around safe water usage (which we will get to in a moment).</a:t>
            </a:r>
          </a:p>
          <a:p>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t>17</a:t>
            </a:fld>
            <a:endParaRPr lang="en-US"/>
          </a:p>
        </p:txBody>
      </p:sp>
    </p:spTree>
    <p:extLst>
      <p:ext uri="{BB962C8B-B14F-4D97-AF65-F5344CB8AC3E}">
        <p14:creationId xmlns:p14="http://schemas.microsoft.com/office/powerpoint/2010/main" val="396022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FF2BA-7864-4379-BDE7-608EAB448C1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41822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6FF2BA-7864-4379-BDE7-608EAB448C1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667082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By leveraging our business practices around inclusive, </a:t>
            </a:r>
            <a:r>
              <a:rPr lang="en-US" b="1" dirty="0"/>
              <a:t>local hiring and workforce development, local and diverse sourcing, and place-based investing</a:t>
            </a:r>
            <a:r>
              <a:rPr lang="en-US" dirty="0"/>
              <a:t>, we can tackle these underlying causes of poor health by investing in the social and economic well-being of the communities we serve. </a:t>
            </a:r>
            <a:r>
              <a:rPr lang="en-US" sz="1200" kern="1200" dirty="0">
                <a:solidFill>
                  <a:schemeClr val="tx1"/>
                </a:solidFill>
                <a:effectLst/>
                <a:latin typeface="+mn-lt"/>
                <a:ea typeface="+mn-ea"/>
                <a:cs typeface="+mn-cs"/>
              </a:rPr>
              <a:t>This means that we apply the Cleveland Clinic’s economic power and human capital to programs or initiatives that mutually benefit the community and ourselves. </a:t>
            </a:r>
            <a:endParaRPr lang="en-US" dirty="0"/>
          </a:p>
          <a:p>
            <a:endParaRPr lang="en-US" baseline="0" dirty="0"/>
          </a:p>
        </p:txBody>
      </p:sp>
      <p:sp>
        <p:nvSpPr>
          <p:cNvPr id="4" name="Slide Number Placeholder 3"/>
          <p:cNvSpPr>
            <a:spLocks noGrp="1"/>
          </p:cNvSpPr>
          <p:nvPr>
            <p:ph type="sldNum" sz="quarter" idx="10"/>
          </p:nvPr>
        </p:nvSpPr>
        <p:spPr/>
        <p:txBody>
          <a:bodyPr/>
          <a:lstStyle/>
          <a:p>
            <a:fld id="{81E7DC32-BAF1-4BD4-8EDE-CE097B06D5B8}" type="slidenum">
              <a:rPr lang="en-US" smtClean="0"/>
              <a:t>6</a:t>
            </a:fld>
            <a:endParaRPr lang="en-US" dirty="0"/>
          </a:p>
        </p:txBody>
      </p:sp>
    </p:spTree>
    <p:extLst>
      <p:ext uri="{BB962C8B-B14F-4D97-AF65-F5344CB8AC3E}">
        <p14:creationId xmlns:p14="http://schemas.microsoft.com/office/powerpoint/2010/main" val="140769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use the biennial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Community Health Needs Assessment to screen within Cleveland Clinic’s footprint to identify which specific communities have the greatest needs, and what specific needs those are. The CHNA determines the </a:t>
            </a:r>
            <a:r>
              <a:rPr lang="en-US" sz="1200" i="1" kern="1200" dirty="0">
                <a:solidFill>
                  <a:schemeClr val="tx1"/>
                </a:solidFill>
                <a:effectLst/>
                <a:latin typeface="+mn-lt"/>
                <a:ea typeface="+mn-ea"/>
                <a:cs typeface="+mn-cs"/>
              </a:rPr>
              <a:t>who, where, and what</a:t>
            </a:r>
            <a:r>
              <a:rPr lang="en-US" sz="1200" kern="1200" dirty="0">
                <a:solidFill>
                  <a:schemeClr val="tx1"/>
                </a:solidFill>
                <a:effectLst/>
                <a:latin typeface="+mn-lt"/>
                <a:ea typeface="+mn-ea"/>
                <a:cs typeface="+mn-cs"/>
              </a:rPr>
              <a:t> of our Community Health Strategy for the next 2 years. We then think about the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How can we leverage partnerships with community agencies or business to close those specific gaps for the populations we’ve identified, and what metrics will we use to ensure that these initiatives or programs are successful?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aim to HEAL our most vulnerable populations, addressing the root causes of suboptimal health outcomes by focusing on specific community health needs, as identified by our Community Health Needs Assessment. We work to connect individuals to social and healthcare resources and identify ways to ensure the increase in closure rates by incorporating services such as patient navigation, community health workers, or integrating healthcare into the community (i.e. Langston Hughes, El Centro).  We are focusing on COVID response, distance health access, and collaborating with community partners (such as United Way, Legal Aid,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to address social needs.  We actively participate in regional efforts around infant and maternal health in collaboration with First Year Cleveland, Better Health Partnerships, community health workers, and other partners.  We’re looking at how changing the community’s perception of and access to a healthy diet can affect overall outcomes through prescription food programs and community teaching kitchens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aim to HIRE locally by operationalizing workforce development and “hire local” efforts. We leverage signature internships as well as partnerships with school districts, institutions, and other key stakeholders to implement strategic efforts to hire from within the local community.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INVEST refers to operationalizing and demonstrating our investment in the community by buying locally.  Through partnerships, we invest in businesses in our local neighborhoods, which improves the economic standing of the community. When we think about HIRE and INVEST, we’re keeping our role as an anchor institution in mind.  And with all of these efforts, our levers for change are partnerships, education, strategic programming, advocacy and funding.  </a:t>
            </a:r>
          </a:p>
          <a:p>
            <a:endParaRPr lang="en-US" dirty="0"/>
          </a:p>
        </p:txBody>
      </p:sp>
      <p:sp>
        <p:nvSpPr>
          <p:cNvPr id="4" name="Slide Number Placeholder 3"/>
          <p:cNvSpPr>
            <a:spLocks noGrp="1"/>
          </p:cNvSpPr>
          <p:nvPr>
            <p:ph type="sldNum" sz="quarter" idx="10"/>
          </p:nvPr>
        </p:nvSpPr>
        <p:spPr/>
        <p:txBody>
          <a:bodyPr/>
          <a:lstStyle/>
          <a:p>
            <a:fld id="{D8DB26CC-8C57-4E91-96A2-A15FE07A5B26}" type="slidenum">
              <a:rPr lang="en-US" smtClean="0"/>
              <a:t>7</a:t>
            </a:fld>
            <a:endParaRPr lang="en-US" dirty="0"/>
          </a:p>
        </p:txBody>
      </p:sp>
    </p:spTree>
    <p:extLst>
      <p:ext uri="{BB962C8B-B14F-4D97-AF65-F5344CB8AC3E}">
        <p14:creationId xmlns:p14="http://schemas.microsoft.com/office/powerpoint/2010/main" val="328616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are all aware of the Fairfax community, our neighbors around Main Campus. We know that this community experiences high rates of infant mortality and chronic disease, the population is declining. Simultaneously, we see that lots are going vacant and rates of crime and unemployment are rising. Our neighbors are suffering economically, socially, and of course in terms of healthcare</a:t>
            </a:r>
            <a:r>
              <a:rPr lang="en-US" sz="1200" kern="1200" baseline="0" dirty="0" smtClean="0">
                <a:solidFill>
                  <a:schemeClr val="tx1"/>
                </a:solidFill>
                <a:effectLst/>
                <a:latin typeface="+mn-lt"/>
                <a:ea typeface="+mn-ea"/>
                <a:cs typeface="+mn-cs"/>
              </a:rPr>
              <a:t> access</a:t>
            </a:r>
            <a:r>
              <a:rPr lang="en-US" sz="1200" kern="1200" dirty="0" smtClean="0">
                <a:solidFill>
                  <a:schemeClr val="tx1"/>
                </a:solidFill>
                <a:effectLst/>
                <a:latin typeface="+mn-lt"/>
                <a:ea typeface="+mn-ea"/>
                <a:cs typeface="+mn-cs"/>
              </a:rPr>
              <a:t>. For this reason, Fairfax and communities like it are the primary focus of the Community Health Strategy. </a:t>
            </a:r>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420289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HEAL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One of the most well-known successes of our work in the Fairfax community is the Langston Hughes Community Center, where residents can access primary care, navigation services, a teaching kitchen, a prescription gym, and other resources to address their needs across the lifespan.  During the pandemic, LH has also served as an essential COVID vaccination site for the community. </a:t>
            </a:r>
            <a:endParaRPr lang="en-US" dirty="0"/>
          </a:p>
        </p:txBody>
      </p:sp>
      <p:sp>
        <p:nvSpPr>
          <p:cNvPr id="4" name="Slide Number Placeholder 3"/>
          <p:cNvSpPr>
            <a:spLocks noGrp="1"/>
          </p:cNvSpPr>
          <p:nvPr>
            <p:ph type="sldNum" sz="quarter" idx="10"/>
          </p:nvPr>
        </p:nvSpPr>
        <p:spPr/>
        <p:txBody>
          <a:bodyPr/>
          <a:lstStyle/>
          <a:p>
            <a:fld id="{BD2B2DFA-04F6-4713-86A1-47E953577B2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8024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We’re thinking about how to re-envision those empty lots, providing green space for all ages to play, exercise, recharge, and come together as a community. </a:t>
            </a:r>
            <a:endParaRPr lang="en-US" dirty="0"/>
          </a:p>
        </p:txBody>
      </p:sp>
      <p:sp>
        <p:nvSpPr>
          <p:cNvPr id="4" name="Slide Number Placeholder 3"/>
          <p:cNvSpPr>
            <a:spLocks noGrp="1"/>
          </p:cNvSpPr>
          <p:nvPr>
            <p:ph type="sldNum" sz="quarter" idx="10"/>
          </p:nvPr>
        </p:nvSpPr>
        <p:spPr/>
        <p:txBody>
          <a:bodyPr/>
          <a:lstStyle/>
          <a:p>
            <a:fld id="{D8DB26CC-8C57-4E91-96A2-A15FE07A5B26}" type="slidenum">
              <a:rPr lang="en-US" smtClean="0"/>
              <a:t>11</a:t>
            </a:fld>
            <a:endParaRPr lang="en-US" dirty="0"/>
          </a:p>
        </p:txBody>
      </p:sp>
    </p:spTree>
    <p:extLst>
      <p:ext uri="{BB962C8B-B14F-4D97-AF65-F5344CB8AC3E}">
        <p14:creationId xmlns:p14="http://schemas.microsoft.com/office/powerpoint/2010/main" val="181572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Additional Hire and Invest strategies include our workforce development programs and partnerships with local businesses to supply or provide necessary services to keep our enterprise functioning. One example is our partnership Evergreen Cooperative Laundry. For those who are unfamiliar, the Evergreen Cooperatives of Cleveland allow local residents to earn an ownership stake as they build their businesses, and they partner with University Circle anchor institutions to create green jobs that drive economic stability in neighboring communities. Evergreen Cooperative Laundry is one of the few commercial laundry operators headquartered in the City of Cleveland, offering a cost-effective and green option for clients in the hotel, hospital and nursing home industries.  Cleveland Clinic is proud to do business with them!  </a:t>
            </a:r>
          </a:p>
          <a:p>
            <a:endParaRPr lang="en-US" dirty="0"/>
          </a:p>
        </p:txBody>
      </p:sp>
      <p:sp>
        <p:nvSpPr>
          <p:cNvPr id="4" name="Slide Number Placeholder 3"/>
          <p:cNvSpPr>
            <a:spLocks noGrp="1"/>
          </p:cNvSpPr>
          <p:nvPr>
            <p:ph type="sldNum" sz="quarter" idx="10"/>
          </p:nvPr>
        </p:nvSpPr>
        <p:spPr/>
        <p:txBody>
          <a:bodyPr/>
          <a:lstStyle/>
          <a:p>
            <a:fld id="{D8DB26CC-8C57-4E91-96A2-A15FE07A5B26}" type="slidenum">
              <a:rPr lang="en-US" smtClean="0"/>
              <a:t>12</a:t>
            </a:fld>
            <a:endParaRPr lang="en-US" dirty="0"/>
          </a:p>
        </p:txBody>
      </p:sp>
    </p:spTree>
    <p:extLst>
      <p:ext uri="{BB962C8B-B14F-4D97-AF65-F5344CB8AC3E}">
        <p14:creationId xmlns:p14="http://schemas.microsoft.com/office/powerpoint/2010/main" val="1958850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Innovation Square is a strategic investment project that targets and catalyzes real estate development in the Fairfax neighborhood. </a:t>
            </a:r>
            <a:endParaRPr lang="en-US" dirty="0"/>
          </a:p>
        </p:txBody>
      </p:sp>
      <p:sp>
        <p:nvSpPr>
          <p:cNvPr id="4" name="Slide Number Placeholder 3"/>
          <p:cNvSpPr>
            <a:spLocks noGrp="1"/>
          </p:cNvSpPr>
          <p:nvPr>
            <p:ph type="sldNum" sz="quarter" idx="10"/>
          </p:nvPr>
        </p:nvSpPr>
        <p:spPr/>
        <p:txBody>
          <a:bodyPr/>
          <a:lstStyle/>
          <a:p>
            <a:fld id="{D8DB26CC-8C57-4E91-96A2-A15FE07A5B26}" type="slidenum">
              <a:rPr lang="en-US" smtClean="0"/>
              <a:t>13</a:t>
            </a:fld>
            <a:endParaRPr lang="en-US" dirty="0"/>
          </a:p>
        </p:txBody>
      </p:sp>
    </p:spTree>
    <p:extLst>
      <p:ext uri="{BB962C8B-B14F-4D97-AF65-F5344CB8AC3E}">
        <p14:creationId xmlns:p14="http://schemas.microsoft.com/office/powerpoint/2010/main" val="875772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project is designed to provide new, improved, and varied housing options to expand the residential population and bring new employment and cultural opportunities to the neighborhood. Reinvestment in arts and civic amenities will help fuel community pride, starting with green space. And neighborhood-serving retail will enhance economic stability on main street blocks.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CBD70E1-246A-4684-ACCC-E24531F471E0}"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492802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14924" y="1567537"/>
            <a:ext cx="11085097" cy="2387600"/>
          </a:xfrm>
        </p:spPr>
        <p:txBody>
          <a:bodyPr anchor="t"/>
          <a:lstStyle>
            <a:lvl1pPr algn="l">
              <a:defRPr sz="5400" cap="none" baseline="0"/>
            </a:lvl1pPr>
          </a:lstStyle>
          <a:p>
            <a:r>
              <a:rPr lang="en-US" dirty="0"/>
              <a:t>Click To Edit Master Title Style</a:t>
            </a:r>
          </a:p>
        </p:txBody>
      </p:sp>
      <p:sp>
        <p:nvSpPr>
          <p:cNvPr id="3" name="Subtitle 2"/>
          <p:cNvSpPr>
            <a:spLocks noGrp="1"/>
          </p:cNvSpPr>
          <p:nvPr>
            <p:ph type="subTitle" idx="1"/>
          </p:nvPr>
        </p:nvSpPr>
        <p:spPr>
          <a:xfrm>
            <a:off x="1126958" y="2610852"/>
            <a:ext cx="9144000" cy="1311440"/>
          </a:xfrm>
        </p:spPr>
        <p:txBody>
          <a:bodyPr>
            <a:normAutofit/>
          </a:bodyPr>
          <a:lstStyle>
            <a:lvl1pPr marL="0" indent="0" algn="l">
              <a:buNone/>
              <a:defRPr sz="36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2854781"/>
            <a:ext cx="3165020" cy="3165020"/>
          </a:xfrm>
          <a:prstGeom prst="rect">
            <a:avLst/>
          </a:prstGeom>
        </p:spPr>
      </p:pic>
    </p:spTree>
    <p:extLst>
      <p:ext uri="{BB962C8B-B14F-4D97-AF65-F5344CB8AC3E}">
        <p14:creationId xmlns:p14="http://schemas.microsoft.com/office/powerpoint/2010/main" val="74322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4953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9152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356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defRPr sz="4000"/>
            </a:lvl1pPr>
            <a:lvl2pPr marL="914400" indent="-457200">
              <a:defRPr sz="3600"/>
            </a:lvl2pPr>
            <a:lvl3pPr marL="1371600" indent="-457200">
              <a:defRPr sz="3200"/>
            </a:lvl3pPr>
            <a:lvl4pPr marL="1828800" indent="-457200">
              <a:defRPr sz="2800"/>
            </a:lvl4pPr>
            <a:lvl5pPr marL="2286000" indent="-457200">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6172200"/>
            <a:ext cx="3124200" cy="3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93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sz="40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866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6" y="365125"/>
            <a:ext cx="12188824"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80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90551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788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3" name="Picture 8" descr="DMC"/>
          <p:cNvPicPr>
            <a:picLocks noChangeAspect="1" noChangeArrowheads="1"/>
          </p:cNvPicPr>
          <p:nvPr userDrawn="1"/>
        </p:nvPicPr>
        <p:blipFill rotWithShape="1">
          <a:blip r:embed="rId2">
            <a:clrChange>
              <a:clrFrom>
                <a:srgbClr val="000000"/>
              </a:clrFrom>
              <a:clrTo>
                <a:srgbClr val="000000">
                  <a:alpha val="0"/>
                </a:srgbClr>
              </a:clrTo>
            </a:clrChange>
            <a:grayscl/>
            <a:biLevel thresh="50000"/>
            <a:extLst>
              <a:ext uri="{28A0092B-C50C-407E-A947-70E740481C1C}">
                <a14:useLocalDpi xmlns:a14="http://schemas.microsoft.com/office/drawing/2010/main" val="0"/>
              </a:ext>
            </a:extLst>
          </a:blip>
          <a:srcRect l="17079" t="35463" r="17987" b="39428"/>
          <a:stretch/>
        </p:blipFill>
        <p:spPr bwMode="auto">
          <a:xfrm>
            <a:off x="3072064" y="2434392"/>
            <a:ext cx="6083968" cy="1764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480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71808" y="3001764"/>
            <a:ext cx="7534192" cy="77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0822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84D6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13" cstate="print">
            <a:extLst>
              <a:ext uri="{28A0092B-C50C-407E-A947-70E740481C1C}">
                <a14:useLocalDpi xmlns:a14="http://schemas.microsoft.com/office/drawing/2010/main" val="0"/>
              </a:ext>
            </a:extLst>
          </a:blip>
          <a:srcRect r="6666" b="16202"/>
          <a:stretch/>
        </p:blipFill>
        <p:spPr>
          <a:xfrm>
            <a:off x="10058400" y="4942367"/>
            <a:ext cx="2133600" cy="1915633"/>
          </a:xfrm>
          <a:prstGeom prst="rect">
            <a:avLst/>
          </a:prstGeom>
        </p:spPr>
      </p:pic>
      <p:sp>
        <p:nvSpPr>
          <p:cNvPr id="2" name="Title Placeholder 1"/>
          <p:cNvSpPr>
            <a:spLocks noGrp="1"/>
          </p:cNvSpPr>
          <p:nvPr>
            <p:ph type="title"/>
          </p:nvPr>
        </p:nvSpPr>
        <p:spPr>
          <a:xfrm>
            <a:off x="0" y="228600"/>
            <a:ext cx="121920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9829800" y="4800600"/>
            <a:ext cx="2362200" cy="2057400"/>
          </a:xfrm>
          <a:prstGeom prst="rect">
            <a:avLst/>
          </a:prstGeom>
          <a:solidFill>
            <a:srgbClr val="384D60">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343720"/>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707" r:id="rId3"/>
    <p:sldLayoutId id="2147483698" r:id="rId4"/>
    <p:sldLayoutId id="2147483699" r:id="rId5"/>
    <p:sldLayoutId id="2147483700" r:id="rId6"/>
    <p:sldLayoutId id="2147483701" r:id="rId7"/>
    <p:sldLayoutId id="2147483702" r:id="rId8"/>
    <p:sldLayoutId id="2147483706" r:id="rId9"/>
    <p:sldLayoutId id="2147483703" r:id="rId10"/>
    <p:sldLayoutId id="2147483704" r:id="rId11"/>
  </p:sldLayoutIdLst>
  <p:txStyles>
    <p:titleStyle>
      <a:lvl1pPr algn="ctr" defTabSz="914400" rtl="0" eaLnBrk="1" latinLnBrk="0" hangingPunct="1">
        <a:lnSpc>
          <a:spcPct val="90000"/>
        </a:lnSpc>
        <a:spcBef>
          <a:spcPct val="0"/>
        </a:spcBef>
        <a:buNone/>
        <a:defRPr sz="5400" kern="1200" cap="none"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925" y="1524000"/>
            <a:ext cx="6200275" cy="2387600"/>
          </a:xfrm>
        </p:spPr>
        <p:txBody>
          <a:bodyPr/>
          <a:lstStyle/>
          <a:p>
            <a:r>
              <a:rPr lang="en-US" sz="4800" dirty="0" smtClean="0"/>
              <a:t>Going Upstream:</a:t>
            </a:r>
            <a:br>
              <a:rPr lang="en-US" sz="4800" dirty="0" smtClean="0"/>
            </a:br>
            <a:r>
              <a:rPr lang="en-US" sz="4800" dirty="0" smtClean="0"/>
              <a:t>Social Determinants of Health in th</a:t>
            </a:r>
            <a:r>
              <a:rPr lang="en-US" sz="4800" dirty="0" smtClean="0"/>
              <a:t>e Pediatric Population</a:t>
            </a:r>
            <a:endParaRPr lang="en-US" sz="4800" dirty="0"/>
          </a:p>
        </p:txBody>
      </p:sp>
      <p:sp>
        <p:nvSpPr>
          <p:cNvPr id="3" name="Subtitle 2"/>
          <p:cNvSpPr>
            <a:spLocks noGrp="1"/>
          </p:cNvSpPr>
          <p:nvPr>
            <p:ph type="subTitle" idx="1"/>
          </p:nvPr>
        </p:nvSpPr>
        <p:spPr>
          <a:xfrm>
            <a:off x="1126958" y="4708360"/>
            <a:ext cx="9144000" cy="1311440"/>
          </a:xfrm>
        </p:spPr>
        <p:txBody>
          <a:bodyPr>
            <a:normAutofit fontScale="77500" lnSpcReduction="20000"/>
          </a:bodyPr>
          <a:lstStyle/>
          <a:p>
            <a:r>
              <a:rPr lang="en-US" dirty="0"/>
              <a:t>5/9/2023</a:t>
            </a:r>
          </a:p>
          <a:p>
            <a:r>
              <a:rPr lang="en-US" dirty="0"/>
              <a:t>Roopa Thakur, MD</a:t>
            </a:r>
          </a:p>
          <a:p>
            <a:r>
              <a:rPr lang="en-US" dirty="0"/>
              <a:t>Pediatrician and Advocate</a:t>
            </a:r>
          </a:p>
        </p:txBody>
      </p:sp>
    </p:spTree>
    <p:extLst>
      <p:ext uri="{BB962C8B-B14F-4D97-AF65-F5344CB8AC3E}">
        <p14:creationId xmlns:p14="http://schemas.microsoft.com/office/powerpoint/2010/main" val="2718286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886"/>
            <a:ext cx="12192000" cy="8114476"/>
          </a:xfrm>
          <a:prstGeom prst="rect">
            <a:avLst/>
          </a:prstGeom>
        </p:spPr>
      </p:pic>
      <p:sp>
        <p:nvSpPr>
          <p:cNvPr id="4" name="Title 1"/>
          <p:cNvSpPr txBox="1">
            <a:spLocks/>
          </p:cNvSpPr>
          <p:nvPr/>
        </p:nvSpPr>
        <p:spPr>
          <a:xfrm>
            <a:off x="2667000" y="381000"/>
            <a:ext cx="12192000" cy="839028"/>
          </a:xfrm>
          <a:prstGeom prst="rect">
            <a:avLst/>
          </a:prstGeom>
        </p:spPr>
        <p:txBody>
          <a:bodyPr/>
          <a:lstStyle>
            <a:lvl1pPr algn="ctr" defTabSz="975279" rtl="0" eaLnBrk="0" fontAlgn="base" hangingPunct="0">
              <a:spcBef>
                <a:spcPct val="0"/>
              </a:spcBef>
              <a:spcAft>
                <a:spcPct val="0"/>
              </a:spcAft>
              <a:defRPr sz="3600" b="1">
                <a:solidFill>
                  <a:schemeClr val="tx1"/>
                </a:solidFill>
                <a:effectLst>
                  <a:outerShdw blurRad="38100" dist="38100" dir="2700000" algn="tl">
                    <a:srgbClr val="000000"/>
                  </a:outerShdw>
                </a:effectLst>
                <a:latin typeface="+mj-lt"/>
                <a:ea typeface="+mj-ea"/>
                <a:cs typeface="+mj-cs"/>
              </a:defRPr>
            </a:lvl1pPr>
            <a:lvl2pPr algn="ctr" defTabSz="975279"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charset="0"/>
                <a:cs typeface="Arial" charset="0"/>
              </a:defRPr>
            </a:lvl2pPr>
            <a:lvl3pPr algn="ctr" defTabSz="975279"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charset="0"/>
                <a:cs typeface="Arial" charset="0"/>
              </a:defRPr>
            </a:lvl3pPr>
            <a:lvl4pPr algn="ctr" defTabSz="975279"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charset="0"/>
                <a:cs typeface="Arial" charset="0"/>
              </a:defRPr>
            </a:lvl4pPr>
            <a:lvl5pPr algn="ctr" defTabSz="975279" rtl="0" eaLnBrk="0" fontAlgn="base" hangingPunct="0">
              <a:spcBef>
                <a:spcPct val="0"/>
              </a:spcBef>
              <a:spcAft>
                <a:spcPct val="0"/>
              </a:spcAft>
              <a:defRPr sz="3600" b="1">
                <a:solidFill>
                  <a:schemeClr val="tx1"/>
                </a:solidFill>
                <a:effectLst>
                  <a:outerShdw blurRad="38100" dist="38100" dir="2700000" algn="tl">
                    <a:srgbClr val="000000"/>
                  </a:outerShdw>
                </a:effectLst>
                <a:latin typeface="Arial" charset="0"/>
                <a:cs typeface="Arial" charset="0"/>
              </a:defRPr>
            </a:lvl5pPr>
            <a:lvl6pPr marL="465681" algn="ctr" defTabSz="976659" rtl="0" fontAlgn="base">
              <a:spcBef>
                <a:spcPct val="0"/>
              </a:spcBef>
              <a:spcAft>
                <a:spcPct val="0"/>
              </a:spcAft>
              <a:defRPr sz="3600" b="1">
                <a:solidFill>
                  <a:schemeClr val="tx1"/>
                </a:solidFill>
                <a:effectLst>
                  <a:outerShdw blurRad="38100" dist="38100" dir="2700000" algn="tl">
                    <a:srgbClr val="000000"/>
                  </a:outerShdw>
                </a:effectLst>
                <a:latin typeface="Arial" charset="0"/>
                <a:cs typeface="Arial" charset="0"/>
              </a:defRPr>
            </a:lvl6pPr>
            <a:lvl7pPr marL="931383" algn="ctr" defTabSz="976659" rtl="0" fontAlgn="base">
              <a:spcBef>
                <a:spcPct val="0"/>
              </a:spcBef>
              <a:spcAft>
                <a:spcPct val="0"/>
              </a:spcAft>
              <a:defRPr sz="3600" b="1">
                <a:solidFill>
                  <a:schemeClr val="tx1"/>
                </a:solidFill>
                <a:effectLst>
                  <a:outerShdw blurRad="38100" dist="38100" dir="2700000" algn="tl">
                    <a:srgbClr val="000000"/>
                  </a:outerShdw>
                </a:effectLst>
                <a:latin typeface="Arial" charset="0"/>
                <a:cs typeface="Arial" charset="0"/>
              </a:defRPr>
            </a:lvl7pPr>
            <a:lvl8pPr marL="1397075" algn="ctr" defTabSz="976659" rtl="0" fontAlgn="base">
              <a:spcBef>
                <a:spcPct val="0"/>
              </a:spcBef>
              <a:spcAft>
                <a:spcPct val="0"/>
              </a:spcAft>
              <a:defRPr sz="3600" b="1">
                <a:solidFill>
                  <a:schemeClr val="tx1"/>
                </a:solidFill>
                <a:effectLst>
                  <a:outerShdw blurRad="38100" dist="38100" dir="2700000" algn="tl">
                    <a:srgbClr val="000000"/>
                  </a:outerShdw>
                </a:effectLst>
                <a:latin typeface="Arial" charset="0"/>
                <a:cs typeface="Arial" charset="0"/>
              </a:defRPr>
            </a:lvl8pPr>
            <a:lvl9pPr marL="1862761" algn="ctr" defTabSz="976659" rtl="0" fontAlgn="base">
              <a:spcBef>
                <a:spcPct val="0"/>
              </a:spcBef>
              <a:spcAft>
                <a:spcPct val="0"/>
              </a:spcAft>
              <a:defRPr sz="3600" b="1">
                <a:solidFill>
                  <a:schemeClr val="tx1"/>
                </a:solidFill>
                <a:effectLst>
                  <a:outerShdw blurRad="38100" dist="38100" dir="2700000" algn="tl">
                    <a:srgbClr val="000000"/>
                  </a:outerShdw>
                </a:effectLst>
                <a:latin typeface="Arial" charset="0"/>
                <a:cs typeface="Arial" charset="0"/>
              </a:defRPr>
            </a:lvl9pPr>
          </a:lstStyle>
          <a:p>
            <a:r>
              <a:rPr lang="en-US" sz="5000" b="0" kern="0" dirty="0" smtClean="0">
                <a:solidFill>
                  <a:prstClr val="white"/>
                </a:solidFill>
              </a:rPr>
              <a:t>Langston Hughes </a:t>
            </a:r>
          </a:p>
          <a:p>
            <a:r>
              <a:rPr lang="en-US" sz="5000" b="0" kern="0" dirty="0" smtClean="0">
                <a:solidFill>
                  <a:prstClr val="white"/>
                </a:solidFill>
              </a:rPr>
              <a:t>Community Center</a:t>
            </a:r>
            <a:endParaRPr lang="en-US" sz="5000" b="0" kern="0" dirty="0">
              <a:solidFill>
                <a:prstClr val="white"/>
              </a:solidFill>
            </a:endParaRPr>
          </a:p>
        </p:txBody>
      </p:sp>
    </p:spTree>
    <p:extLst>
      <p:ext uri="{BB962C8B-B14F-4D97-AF65-F5344CB8AC3E}">
        <p14:creationId xmlns:p14="http://schemas.microsoft.com/office/powerpoint/2010/main" val="141867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Space</a:t>
            </a:r>
            <a:endParaRPr lang="en-US" dirty="0"/>
          </a:p>
        </p:txBody>
      </p:sp>
      <p:pic>
        <p:nvPicPr>
          <p:cNvPr id="4" name="Content Placeholder 3"/>
          <p:cNvPicPr>
            <a:picLocks noGrp="1" noChangeAspect="1"/>
          </p:cNvPicPr>
          <p:nvPr>
            <p:ph idx="1"/>
          </p:nvPr>
        </p:nvPicPr>
        <p:blipFill>
          <a:blip r:embed="rId3"/>
          <a:stretch>
            <a:fillRect/>
          </a:stretch>
        </p:blipFill>
        <p:spPr>
          <a:xfrm>
            <a:off x="1028096" y="1713297"/>
            <a:ext cx="4432178" cy="4757171"/>
          </a:xfrm>
          <a:prstGeom prst="rect">
            <a:avLst/>
          </a:prstGeom>
        </p:spPr>
      </p:pic>
      <p:pic>
        <p:nvPicPr>
          <p:cNvPr id="5" name="Picture 4"/>
          <p:cNvPicPr>
            <a:picLocks noChangeAspect="1"/>
          </p:cNvPicPr>
          <p:nvPr/>
        </p:nvPicPr>
        <p:blipFill>
          <a:blip r:embed="rId4"/>
          <a:stretch>
            <a:fillRect/>
          </a:stretch>
        </p:blipFill>
        <p:spPr>
          <a:xfrm>
            <a:off x="5896581" y="1603142"/>
            <a:ext cx="5476815" cy="2978687"/>
          </a:xfrm>
          <a:prstGeom prst="rect">
            <a:avLst/>
          </a:prstGeom>
        </p:spPr>
      </p:pic>
      <p:pic>
        <p:nvPicPr>
          <p:cNvPr id="6" name="Picture 5"/>
          <p:cNvPicPr>
            <a:picLocks noChangeAspect="1"/>
          </p:cNvPicPr>
          <p:nvPr/>
        </p:nvPicPr>
        <p:blipFill>
          <a:blip r:embed="rId5"/>
          <a:stretch>
            <a:fillRect/>
          </a:stretch>
        </p:blipFill>
        <p:spPr>
          <a:xfrm>
            <a:off x="5534973" y="4630804"/>
            <a:ext cx="2538750" cy="1854200"/>
          </a:xfrm>
          <a:prstGeom prst="rect">
            <a:avLst/>
          </a:prstGeom>
        </p:spPr>
      </p:pic>
      <p:pic>
        <p:nvPicPr>
          <p:cNvPr id="7" name="Picture 6"/>
          <p:cNvPicPr>
            <a:picLocks noChangeAspect="1"/>
          </p:cNvPicPr>
          <p:nvPr/>
        </p:nvPicPr>
        <p:blipFill>
          <a:blip r:embed="rId6"/>
          <a:stretch>
            <a:fillRect/>
          </a:stretch>
        </p:blipFill>
        <p:spPr>
          <a:xfrm>
            <a:off x="8240061" y="4721882"/>
            <a:ext cx="3198826" cy="1854200"/>
          </a:xfrm>
          <a:prstGeom prst="rect">
            <a:avLst/>
          </a:prstGeom>
        </p:spPr>
      </p:pic>
    </p:spTree>
    <p:extLst>
      <p:ext uri="{BB962C8B-B14F-4D97-AF65-F5344CB8AC3E}">
        <p14:creationId xmlns:p14="http://schemas.microsoft.com/office/powerpoint/2010/main" val="2803558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Hire &amp; Invest Initiatives</a:t>
            </a:r>
            <a:endParaRPr lang="en-US" dirty="0"/>
          </a:p>
        </p:txBody>
      </p:sp>
      <p:sp>
        <p:nvSpPr>
          <p:cNvPr id="4" name="Content Placeholder 3"/>
          <p:cNvSpPr>
            <a:spLocks noGrp="1"/>
          </p:cNvSpPr>
          <p:nvPr>
            <p:ph idx="1"/>
          </p:nvPr>
        </p:nvSpPr>
        <p:spPr>
          <a:xfrm>
            <a:off x="838200" y="1554165"/>
            <a:ext cx="10515600" cy="4674566"/>
          </a:xfrm>
        </p:spPr>
        <p:txBody>
          <a:bodyPr>
            <a:normAutofit lnSpcReduction="10000"/>
          </a:bodyPr>
          <a:lstStyle/>
          <a:p>
            <a:r>
              <a:rPr lang="en-US" sz="3200" dirty="0" smtClean="0"/>
              <a:t>E. 100</a:t>
            </a:r>
            <a:r>
              <a:rPr lang="en-US" sz="3200" baseline="30000" dirty="0" smtClean="0"/>
              <a:t>th</a:t>
            </a:r>
            <a:r>
              <a:rPr lang="en-US" sz="3200" dirty="0" smtClean="0"/>
              <a:t> Street Healthy Communities Initiative</a:t>
            </a:r>
          </a:p>
          <a:p>
            <a:endParaRPr lang="en-US" sz="1000" dirty="0" smtClean="0"/>
          </a:p>
          <a:p>
            <a:r>
              <a:rPr lang="en-US" sz="3200" dirty="0" smtClean="0"/>
              <a:t>Youth education to workforce development</a:t>
            </a:r>
          </a:p>
          <a:p>
            <a:pPr marL="628650" lvl="1" indent="-171450">
              <a:lnSpc>
                <a:spcPct val="100000"/>
              </a:lnSpc>
              <a:spcBef>
                <a:spcPts val="100"/>
              </a:spcBef>
              <a:spcAft>
                <a:spcPts val="100"/>
              </a:spcAft>
              <a:buFontTx/>
              <a:buChar char="-"/>
            </a:pPr>
            <a:r>
              <a:rPr lang="en-US" sz="2000" dirty="0" smtClean="0"/>
              <a:t>Pipeline/Pathways programs across </a:t>
            </a:r>
            <a:r>
              <a:rPr lang="en-US" sz="2000" dirty="0"/>
              <a:t>the regions</a:t>
            </a:r>
          </a:p>
          <a:p>
            <a:pPr marL="628650" lvl="1" indent="-171450">
              <a:lnSpc>
                <a:spcPct val="100000"/>
              </a:lnSpc>
              <a:spcBef>
                <a:spcPts val="100"/>
              </a:spcBef>
              <a:spcAft>
                <a:spcPts val="100"/>
              </a:spcAft>
              <a:buFontTx/>
              <a:buChar char="-"/>
            </a:pPr>
            <a:r>
              <a:rPr lang="en-US" sz="2000" dirty="0"/>
              <a:t>Warrensville Heights Student Pathways</a:t>
            </a:r>
          </a:p>
          <a:p>
            <a:pPr marL="628650" lvl="1" indent="-171450">
              <a:lnSpc>
                <a:spcPct val="100000"/>
              </a:lnSpc>
              <a:spcBef>
                <a:spcPts val="100"/>
              </a:spcBef>
              <a:spcAft>
                <a:spcPts val="100"/>
              </a:spcAft>
              <a:buFontTx/>
              <a:buChar char="-"/>
            </a:pPr>
            <a:r>
              <a:rPr lang="en-US" sz="2000" dirty="0"/>
              <a:t>Goodyear program </a:t>
            </a:r>
            <a:r>
              <a:rPr lang="en-US" sz="2000" dirty="0" smtClean="0"/>
              <a:t>collaboration with </a:t>
            </a:r>
            <a:r>
              <a:rPr lang="en-US" sz="2000" dirty="0"/>
              <a:t>Akron General and </a:t>
            </a:r>
            <a:r>
              <a:rPr lang="en-US" sz="2000" dirty="0" smtClean="0"/>
              <a:t>Akron Public Schools</a:t>
            </a:r>
          </a:p>
          <a:p>
            <a:pPr>
              <a:lnSpc>
                <a:spcPct val="100000"/>
              </a:lnSpc>
              <a:spcBef>
                <a:spcPts val="100"/>
              </a:spcBef>
              <a:spcAft>
                <a:spcPts val="100"/>
              </a:spcAft>
            </a:pPr>
            <a:endParaRPr lang="en-US" sz="1000" dirty="0" smtClean="0"/>
          </a:p>
          <a:p>
            <a:pPr>
              <a:lnSpc>
                <a:spcPct val="100000"/>
              </a:lnSpc>
              <a:spcBef>
                <a:spcPts val="100"/>
              </a:spcBef>
              <a:spcAft>
                <a:spcPts val="100"/>
              </a:spcAft>
            </a:pPr>
            <a:r>
              <a:rPr lang="en-US" sz="2800" dirty="0" smtClean="0"/>
              <a:t>Anchor Initiatives</a:t>
            </a:r>
          </a:p>
          <a:p>
            <a:pPr lvl="1">
              <a:lnSpc>
                <a:spcPct val="100000"/>
              </a:lnSpc>
              <a:spcBef>
                <a:spcPts val="100"/>
              </a:spcBef>
              <a:spcAft>
                <a:spcPts val="100"/>
              </a:spcAft>
            </a:pPr>
            <a:r>
              <a:rPr lang="en-US" sz="2000" dirty="0" smtClean="0"/>
              <a:t>Minimum wage, Evergreen coop initiative</a:t>
            </a:r>
          </a:p>
          <a:p>
            <a:pPr lvl="1">
              <a:lnSpc>
                <a:spcPct val="100000"/>
              </a:lnSpc>
              <a:spcBef>
                <a:spcPts val="100"/>
              </a:spcBef>
              <a:spcAft>
                <a:spcPts val="100"/>
              </a:spcAft>
            </a:pPr>
            <a:r>
              <a:rPr lang="en-US" sz="2000" dirty="0" err="1" smtClean="0"/>
              <a:t>OneTen</a:t>
            </a:r>
            <a:r>
              <a:rPr lang="en-US" sz="2000" dirty="0" smtClean="0"/>
              <a:t> coalition</a:t>
            </a:r>
          </a:p>
          <a:p>
            <a:pPr lvl="1">
              <a:lnSpc>
                <a:spcPct val="100000"/>
              </a:lnSpc>
              <a:spcBef>
                <a:spcPts val="100"/>
              </a:spcBef>
              <a:spcAft>
                <a:spcPts val="100"/>
              </a:spcAft>
            </a:pPr>
            <a:r>
              <a:rPr lang="en-US" sz="2000" dirty="0" smtClean="0"/>
              <a:t>Supplier Diversity program</a:t>
            </a:r>
          </a:p>
          <a:p>
            <a:pPr lvl="1">
              <a:lnSpc>
                <a:spcPct val="100000"/>
              </a:lnSpc>
              <a:spcBef>
                <a:spcPts val="100"/>
              </a:spcBef>
              <a:spcAft>
                <a:spcPts val="100"/>
              </a:spcAft>
            </a:pPr>
            <a:r>
              <a:rPr lang="en-US" sz="2000" dirty="0"/>
              <a:t>Meijer grocery store and housing </a:t>
            </a:r>
            <a:r>
              <a:rPr lang="en-US" sz="2000" dirty="0" smtClean="0"/>
              <a:t>project</a:t>
            </a:r>
          </a:p>
          <a:p>
            <a:pPr lvl="1">
              <a:lnSpc>
                <a:spcPct val="100000"/>
              </a:lnSpc>
              <a:spcBef>
                <a:spcPts val="100"/>
              </a:spcBef>
              <a:spcAft>
                <a:spcPts val="100"/>
              </a:spcAft>
            </a:pPr>
            <a:r>
              <a:rPr lang="en-US" sz="2000" dirty="0" smtClean="0"/>
              <a:t>Digital </a:t>
            </a:r>
            <a:r>
              <a:rPr lang="en-US" sz="2000" dirty="0"/>
              <a:t>C broadband </a:t>
            </a:r>
            <a:r>
              <a:rPr lang="en-US" sz="2000" dirty="0" smtClean="0"/>
              <a:t>services</a:t>
            </a:r>
          </a:p>
          <a:p>
            <a:pPr lvl="1">
              <a:lnSpc>
                <a:spcPct val="100000"/>
              </a:lnSpc>
              <a:spcBef>
                <a:spcPts val="100"/>
              </a:spcBef>
              <a:spcAft>
                <a:spcPts val="100"/>
              </a:spcAft>
            </a:pPr>
            <a:r>
              <a:rPr lang="en-US" sz="2000" dirty="0" smtClean="0"/>
              <a:t>Tree </a:t>
            </a:r>
            <a:r>
              <a:rPr lang="en-US" sz="2000" dirty="0"/>
              <a:t>canopy and reducing carbon footprint</a:t>
            </a:r>
          </a:p>
          <a:p>
            <a:pPr lvl="1">
              <a:lnSpc>
                <a:spcPct val="100000"/>
              </a:lnSpc>
              <a:spcBef>
                <a:spcPts val="100"/>
              </a:spcBef>
              <a:spcAft>
                <a:spcPts val="100"/>
              </a:spcAft>
            </a:pPr>
            <a:endParaRPr lang="en-US" sz="1600" dirty="0" smtClean="0"/>
          </a:p>
          <a:p>
            <a:pPr>
              <a:lnSpc>
                <a:spcPct val="100000"/>
              </a:lnSpc>
              <a:spcBef>
                <a:spcPts val="100"/>
              </a:spcBef>
              <a:spcAft>
                <a:spcPts val="100"/>
              </a:spcAft>
            </a:pPr>
            <a:endParaRPr lang="en-US" sz="2000" dirty="0"/>
          </a:p>
          <a:p>
            <a:pPr lvl="1"/>
            <a:endParaRPr lang="en-US" dirty="0" smtClean="0"/>
          </a:p>
          <a:p>
            <a:pPr lvl="1"/>
            <a:endParaRPr lang="en-US" dirty="0"/>
          </a:p>
        </p:txBody>
      </p:sp>
    </p:spTree>
    <p:extLst>
      <p:ext uri="{BB962C8B-B14F-4D97-AF65-F5344CB8AC3E}">
        <p14:creationId xmlns:p14="http://schemas.microsoft.com/office/powerpoint/2010/main" val="2688804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Investment Approach</a:t>
            </a:r>
            <a:endParaRPr lang="en-US" dirty="0"/>
          </a:p>
        </p:txBody>
      </p:sp>
      <p:sp>
        <p:nvSpPr>
          <p:cNvPr id="3" name="Content Placeholder 2"/>
          <p:cNvSpPr>
            <a:spLocks noGrp="1"/>
          </p:cNvSpPr>
          <p:nvPr>
            <p:ph idx="1"/>
          </p:nvPr>
        </p:nvSpPr>
        <p:spPr>
          <a:xfrm>
            <a:off x="838200" y="1554163"/>
            <a:ext cx="10515600" cy="4351338"/>
          </a:xfrm>
        </p:spPr>
        <p:txBody>
          <a:bodyPr/>
          <a:lstStyle/>
          <a:p>
            <a:r>
              <a:rPr lang="en-US" sz="3200" dirty="0"/>
              <a:t>Innovation Square -  approved $6M investment and $150K predevelopment </a:t>
            </a:r>
            <a:r>
              <a:rPr lang="en-US" sz="3200" dirty="0" smtClean="0"/>
              <a:t>loans</a:t>
            </a:r>
            <a:endParaRPr lang="en-US" sz="3200" dirty="0"/>
          </a:p>
        </p:txBody>
      </p:sp>
      <p:graphicFrame>
        <p:nvGraphicFramePr>
          <p:cNvPr id="6" name="Table 5"/>
          <p:cNvGraphicFramePr>
            <a:graphicFrameLocks noGrp="1"/>
          </p:cNvGraphicFramePr>
          <p:nvPr>
            <p:extLst/>
          </p:nvPr>
        </p:nvGraphicFramePr>
        <p:xfrm>
          <a:off x="1497873" y="2802835"/>
          <a:ext cx="7898675" cy="3573890"/>
        </p:xfrm>
        <a:graphic>
          <a:graphicData uri="http://schemas.openxmlformats.org/drawingml/2006/table">
            <a:tbl>
              <a:tblPr firstRow="1" firstCol="1" bandRow="1">
                <a:tableStyleId>{5C22544A-7EE6-4342-B048-85BDC9FD1C3A}</a:tableStyleId>
              </a:tblPr>
              <a:tblGrid>
                <a:gridCol w="1052275"/>
                <a:gridCol w="3318273"/>
                <a:gridCol w="3528127"/>
              </a:tblGrid>
              <a:tr h="824948">
                <a:tc>
                  <a:txBody>
                    <a:bodyPr/>
                    <a:lstStyle/>
                    <a:p>
                      <a:pPr marL="0" marR="0" algn="ctr">
                        <a:spcBef>
                          <a:spcPts val="0"/>
                        </a:spcBef>
                        <a:spcAft>
                          <a:spcPts val="0"/>
                        </a:spcAft>
                        <a:tabLst>
                          <a:tab pos="1206500" algn="l"/>
                        </a:tabLst>
                      </a:pPr>
                      <a:r>
                        <a:rPr lang="en-US" sz="1100" dirty="0">
                          <a:effectLst/>
                        </a:rPr>
                        <a:t>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spcBef>
                          <a:spcPts val="0"/>
                        </a:spcBef>
                        <a:spcAft>
                          <a:spcPts val="0"/>
                        </a:spcAft>
                        <a:tabLst>
                          <a:tab pos="1206500" algn="l"/>
                        </a:tabLst>
                      </a:pPr>
                      <a:r>
                        <a:rPr lang="en-US" sz="1600" dirty="0">
                          <a:effectLst/>
                        </a:rPr>
                        <a:t>Proposed 10-year Strategy and Targets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spcBef>
                          <a:spcPts val="0"/>
                        </a:spcBef>
                        <a:spcAft>
                          <a:spcPts val="0"/>
                        </a:spcAft>
                        <a:tabLst>
                          <a:tab pos="1206500" algn="l"/>
                        </a:tabLst>
                      </a:pPr>
                      <a:r>
                        <a:rPr lang="en-US" sz="1600" dirty="0">
                          <a:effectLst/>
                        </a:rPr>
                        <a:t>Pilot Model: Year 1</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2748942">
                <a:tc>
                  <a:txBody>
                    <a:bodyPr/>
                    <a:lstStyle/>
                    <a:p>
                      <a:pPr marL="0" marR="0" algn="ctr">
                        <a:spcBef>
                          <a:spcPts val="0"/>
                        </a:spcBef>
                        <a:spcAft>
                          <a:spcPts val="0"/>
                        </a:spcAft>
                        <a:tabLst>
                          <a:tab pos="1727200" algn="l"/>
                        </a:tabLst>
                      </a:pPr>
                      <a:r>
                        <a:rPr lang="en-US" sz="1400" dirty="0">
                          <a:effectLst/>
                        </a:rPr>
                        <a:t>Overview</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342900" marR="0" lvl="0" indent="-342900">
                        <a:spcBef>
                          <a:spcPts val="0"/>
                        </a:spcBef>
                        <a:spcAft>
                          <a:spcPts val="0"/>
                        </a:spcAft>
                        <a:buFont typeface="Symbol" panose="05050102010706020507" pitchFamily="18" charset="2"/>
                        <a:buChar char=""/>
                      </a:pPr>
                      <a:r>
                        <a:rPr lang="en-US" sz="1200" dirty="0">
                          <a:effectLst/>
                        </a:rPr>
                        <a:t>Create </a:t>
                      </a:r>
                      <a:r>
                        <a:rPr lang="en-US" sz="1200" b="1" dirty="0">
                          <a:effectLst/>
                        </a:rPr>
                        <a:t>$100M </a:t>
                      </a:r>
                      <a:r>
                        <a:rPr lang="en-US" sz="1200" dirty="0">
                          <a:effectLst/>
                        </a:rPr>
                        <a:t>place-based investment portfolio to invest over </a:t>
                      </a:r>
                      <a:r>
                        <a:rPr lang="en-US" sz="1200" b="1" dirty="0">
                          <a:effectLst/>
                        </a:rPr>
                        <a:t>10 years</a:t>
                      </a:r>
                    </a:p>
                    <a:p>
                      <a:pPr marL="342900" marR="0" lvl="0" indent="-342900">
                        <a:spcBef>
                          <a:spcPts val="0"/>
                        </a:spcBef>
                        <a:spcAft>
                          <a:spcPts val="0"/>
                        </a:spcAft>
                        <a:buFont typeface="Symbol" panose="05050102010706020507" pitchFamily="18" charset="2"/>
                        <a:buChar char=""/>
                      </a:pPr>
                      <a:r>
                        <a:rPr lang="en-US" sz="1200" dirty="0">
                          <a:effectLst/>
                        </a:rPr>
                        <a:t>Prioritize investments in Community Health Strategy priority areas (e.g., Built Environment)</a:t>
                      </a:r>
                    </a:p>
                    <a:p>
                      <a:pPr marL="342900" marR="0" lvl="0" indent="-342900">
                        <a:spcBef>
                          <a:spcPts val="0"/>
                        </a:spcBef>
                        <a:spcAft>
                          <a:spcPts val="0"/>
                        </a:spcAft>
                        <a:buFont typeface="Symbol" panose="05050102010706020507" pitchFamily="18" charset="2"/>
                        <a:buChar char=""/>
                      </a:pPr>
                      <a:r>
                        <a:rPr lang="en-US" sz="1200" dirty="0">
                          <a:effectLst/>
                        </a:rPr>
                        <a:t>Collaborate with and leverage the resources of other key partners for greater impact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spcBef>
                          <a:spcPts val="0"/>
                        </a:spcBef>
                        <a:spcAft>
                          <a:spcPts val="0"/>
                        </a:spcAft>
                      </a:pPr>
                      <a:r>
                        <a:rPr lang="en-US" sz="1200" dirty="0">
                          <a:effectLst/>
                        </a:rPr>
                        <a:t>Year 1 recommended investments (~$10M)</a:t>
                      </a:r>
                    </a:p>
                    <a:p>
                      <a:pPr marL="342900" marR="0" lvl="0" indent="-342900">
                        <a:spcBef>
                          <a:spcPts val="0"/>
                        </a:spcBef>
                        <a:spcAft>
                          <a:spcPts val="0"/>
                        </a:spcAft>
                        <a:buFont typeface="+mj-lt"/>
                        <a:buAutoNum type="arabicPeriod"/>
                      </a:pPr>
                      <a:r>
                        <a:rPr lang="en-US" sz="1200" b="1" dirty="0">
                          <a:effectLst/>
                        </a:rPr>
                        <a:t>Innovation Square</a:t>
                      </a:r>
                    </a:p>
                    <a:p>
                      <a:pPr marL="342900" marR="0" lvl="0" indent="-342900">
                        <a:spcBef>
                          <a:spcPts val="0"/>
                        </a:spcBef>
                        <a:spcAft>
                          <a:spcPts val="0"/>
                        </a:spcAft>
                        <a:buFont typeface="+mj-lt"/>
                        <a:buAutoNum type="alphaLcPeriod"/>
                      </a:pPr>
                      <a:r>
                        <a:rPr lang="en-US" sz="1200" b="1" dirty="0">
                          <a:effectLst/>
                        </a:rPr>
                        <a:t>$6M</a:t>
                      </a:r>
                      <a:r>
                        <a:rPr lang="en-US" sz="1200" dirty="0">
                          <a:effectLst/>
                        </a:rPr>
                        <a:t>, 80 units of mixed-income housing</a:t>
                      </a:r>
                    </a:p>
                    <a:p>
                      <a:pPr marL="342900" marR="0" lvl="0" indent="-342900">
                        <a:spcBef>
                          <a:spcPts val="0"/>
                        </a:spcBef>
                        <a:spcAft>
                          <a:spcPts val="0"/>
                        </a:spcAft>
                        <a:buFont typeface="+mj-lt"/>
                        <a:buAutoNum type="alphaLcPeriod"/>
                      </a:pPr>
                      <a:r>
                        <a:rPr lang="en-US" sz="1200" b="1" dirty="0">
                          <a:effectLst/>
                        </a:rPr>
                        <a:t>$1M</a:t>
                      </a:r>
                      <a:r>
                        <a:rPr lang="en-US" sz="1200" dirty="0">
                          <a:effectLst/>
                        </a:rPr>
                        <a:t>, equity in healthy food access &amp; job creation </a:t>
                      </a:r>
                      <a:r>
                        <a:rPr lang="en-US" sz="1200" dirty="0" smtClean="0">
                          <a:effectLst/>
                        </a:rPr>
                        <a:t>and business</a:t>
                      </a:r>
                      <a:r>
                        <a:rPr lang="en-US" sz="1200" baseline="0" dirty="0" smtClean="0">
                          <a:effectLst/>
                        </a:rPr>
                        <a:t> attraction</a:t>
                      </a:r>
                      <a:endParaRPr lang="en-US" sz="1200" dirty="0">
                        <a:effectLst/>
                      </a:endParaRPr>
                    </a:p>
                    <a:p>
                      <a:pPr marL="342900" marR="0" lvl="0" indent="-342900">
                        <a:spcBef>
                          <a:spcPts val="0"/>
                        </a:spcBef>
                        <a:spcAft>
                          <a:spcPts val="0"/>
                        </a:spcAft>
                        <a:buFont typeface="+mj-lt"/>
                        <a:buAutoNum type="arabicPeriod"/>
                      </a:pPr>
                      <a:r>
                        <a:rPr lang="en-US" sz="1200" b="1" dirty="0">
                          <a:effectLst/>
                        </a:rPr>
                        <a:t>Greater University Circle</a:t>
                      </a:r>
                    </a:p>
                    <a:p>
                      <a:pPr marL="342900" marR="0" lvl="0" indent="-342900">
                        <a:spcBef>
                          <a:spcPts val="0"/>
                        </a:spcBef>
                        <a:spcAft>
                          <a:spcPts val="0"/>
                        </a:spcAft>
                        <a:buFont typeface="+mj-lt"/>
                        <a:buAutoNum type="alphaLcPeriod"/>
                      </a:pPr>
                      <a:r>
                        <a:rPr lang="en-US" sz="1200" b="1" dirty="0">
                          <a:effectLst/>
                        </a:rPr>
                        <a:t>$1.5M</a:t>
                      </a:r>
                      <a:r>
                        <a:rPr lang="en-US" sz="1200" dirty="0">
                          <a:effectLst/>
                        </a:rPr>
                        <a:t>, deposit to Urban </a:t>
                      </a:r>
                      <a:r>
                        <a:rPr lang="en-US" sz="1200" dirty="0" smtClean="0">
                          <a:effectLst/>
                        </a:rPr>
                        <a:t>League/JumpStart </a:t>
                      </a:r>
                      <a:r>
                        <a:rPr lang="en-US" sz="1200" dirty="0">
                          <a:effectLst/>
                        </a:rPr>
                        <a:t>to support small and minority business development loans and diversity of workforce in construction </a:t>
                      </a:r>
                    </a:p>
                    <a:p>
                      <a:pPr marL="342900" marR="0" lvl="0" indent="-342900">
                        <a:spcBef>
                          <a:spcPts val="0"/>
                        </a:spcBef>
                        <a:spcAft>
                          <a:spcPts val="0"/>
                        </a:spcAft>
                        <a:buFont typeface="+mj-lt"/>
                        <a:buAutoNum type="alphaLcPeriod"/>
                      </a:pPr>
                      <a:r>
                        <a:rPr lang="en-US" sz="1200" b="1" dirty="0">
                          <a:effectLst/>
                        </a:rPr>
                        <a:t>$1M</a:t>
                      </a:r>
                      <a:r>
                        <a:rPr lang="en-US" sz="1200" dirty="0">
                          <a:effectLst/>
                        </a:rPr>
                        <a:t>, targeted for projects that improve the environment </a:t>
                      </a:r>
                    </a:p>
                    <a:p>
                      <a:pPr marL="342900" marR="0" lvl="0" indent="-342900">
                        <a:spcBef>
                          <a:spcPts val="0"/>
                        </a:spcBef>
                        <a:spcAft>
                          <a:spcPts val="0"/>
                        </a:spcAft>
                        <a:buFont typeface="+mj-lt"/>
                        <a:buAutoNum type="alphaLcPeriod"/>
                      </a:pPr>
                      <a:r>
                        <a:rPr lang="en-US" sz="1200" b="1" dirty="0">
                          <a:effectLst/>
                        </a:rPr>
                        <a:t>$500K</a:t>
                      </a:r>
                      <a:r>
                        <a:rPr lang="en-US" sz="1200" dirty="0">
                          <a:effectLst/>
                        </a:rPr>
                        <a:t>, targeted for projects that improve access and affordability to broadband internet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1821686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 xmlns:a16="http://schemas.microsoft.com/office/drawing/2014/main" id="{13933555-2C8F-47D2-8096-357B7D9D4D3C}"/>
              </a:ext>
            </a:extLst>
          </p:cNvPr>
          <p:cNvSpPr>
            <a:spLocks noGrp="1"/>
          </p:cNvSpPr>
          <p:nvPr>
            <p:ph type="title"/>
          </p:nvPr>
        </p:nvSpPr>
        <p:spPr>
          <a:xfrm>
            <a:off x="643468" y="623392"/>
            <a:ext cx="3647178" cy="1607060"/>
          </a:xfrm>
          <a:noFill/>
          <a:ln w="19050">
            <a:solidFill>
              <a:schemeClr val="tx1"/>
            </a:solidFill>
          </a:ln>
        </p:spPr>
        <p:txBody>
          <a:bodyPr wrap="square" anchor="ctr">
            <a:normAutofit/>
          </a:bodyPr>
          <a:lstStyle/>
          <a:p>
            <a:pPr algn="ctr"/>
            <a:r>
              <a:rPr lang="en-US" sz="2800" dirty="0"/>
              <a:t>Innovation Square</a:t>
            </a:r>
          </a:p>
        </p:txBody>
      </p:sp>
      <p:sp>
        <p:nvSpPr>
          <p:cNvPr id="3" name="Content Placeholder 2">
            <a:extLst>
              <a:ext uri="{FF2B5EF4-FFF2-40B4-BE49-F238E27FC236}">
                <a16:creationId xmlns="" xmlns:a16="http://schemas.microsoft.com/office/drawing/2014/main" id="{192B86AC-0089-4657-8AF9-D3A40574335A}"/>
              </a:ext>
            </a:extLst>
          </p:cNvPr>
          <p:cNvSpPr>
            <a:spLocks noGrp="1"/>
          </p:cNvSpPr>
          <p:nvPr>
            <p:ph idx="1"/>
          </p:nvPr>
        </p:nvSpPr>
        <p:spPr>
          <a:xfrm>
            <a:off x="643468" y="2638043"/>
            <a:ext cx="3647178" cy="3727588"/>
          </a:xfrm>
        </p:spPr>
        <p:txBody>
          <a:bodyPr>
            <a:normAutofit/>
          </a:bodyPr>
          <a:lstStyle/>
          <a:p>
            <a:r>
              <a:rPr lang="en-US" sz="2000" dirty="0"/>
              <a:t>80 unit mixed-income building</a:t>
            </a:r>
          </a:p>
          <a:p>
            <a:r>
              <a:rPr lang="en-US" sz="2000" dirty="0"/>
              <a:t>Meijer Grocery Store </a:t>
            </a:r>
          </a:p>
          <a:p>
            <a:r>
              <a:rPr lang="en-US" sz="2000" dirty="0"/>
              <a:t>GCIC</a:t>
            </a:r>
          </a:p>
          <a:p>
            <a:r>
              <a:rPr lang="en-US" sz="2000" dirty="0"/>
              <a:t>Bio-repository </a:t>
            </a:r>
          </a:p>
          <a:p>
            <a:r>
              <a:rPr lang="en-US" sz="2000" dirty="0"/>
              <a:t>IBM</a:t>
            </a:r>
          </a:p>
          <a:p>
            <a:r>
              <a:rPr lang="en-US" sz="2000" dirty="0"/>
              <a:t>Retail, Office</a:t>
            </a:r>
          </a:p>
          <a:p>
            <a:r>
              <a:rPr lang="en-US" sz="2000" dirty="0"/>
              <a:t>Community Park</a:t>
            </a:r>
          </a:p>
          <a:p>
            <a:r>
              <a:rPr lang="en-US" sz="2000" dirty="0"/>
              <a:t>500 housing </a:t>
            </a:r>
            <a:r>
              <a:rPr lang="en-US" sz="2000" dirty="0" smtClean="0"/>
              <a:t>units</a:t>
            </a:r>
            <a:endParaRPr lang="en-US" sz="2000" dirty="0"/>
          </a:p>
          <a:p>
            <a:endParaRPr lang="en-US" sz="2000" dirty="0"/>
          </a:p>
        </p:txBody>
      </p:sp>
      <p:pic>
        <p:nvPicPr>
          <p:cNvPr id="6"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t="2124"/>
          <a:stretch/>
        </p:blipFill>
        <p:spPr>
          <a:xfrm>
            <a:off x="7174229" y="3093922"/>
            <a:ext cx="4955787" cy="3705465"/>
          </a:xfrm>
          <a:prstGeom prst="rect">
            <a:avLst/>
          </a:prstGeom>
        </p:spPr>
      </p:pic>
      <p:pic>
        <p:nvPicPr>
          <p:cNvPr id="7" name="Picture 6"/>
          <p:cNvPicPr>
            <a:picLocks noChangeAspect="1"/>
          </p:cNvPicPr>
          <p:nvPr/>
        </p:nvPicPr>
        <p:blipFill>
          <a:blip r:embed="rId4"/>
          <a:stretch>
            <a:fillRect/>
          </a:stretch>
        </p:blipFill>
        <p:spPr>
          <a:xfrm>
            <a:off x="4781475" y="3341077"/>
            <a:ext cx="2310989" cy="3458308"/>
          </a:xfrm>
          <a:prstGeom prst="rect">
            <a:avLst/>
          </a:prstGeom>
        </p:spPr>
      </p:pic>
      <p:pic>
        <p:nvPicPr>
          <p:cNvPr id="8" name="Picture 7"/>
          <p:cNvPicPr>
            <a:picLocks noChangeAspect="1"/>
          </p:cNvPicPr>
          <p:nvPr/>
        </p:nvPicPr>
        <p:blipFill>
          <a:blip r:embed="rId5"/>
          <a:stretch>
            <a:fillRect/>
          </a:stretch>
        </p:blipFill>
        <p:spPr>
          <a:xfrm>
            <a:off x="8961630" y="577628"/>
            <a:ext cx="3168384" cy="2469400"/>
          </a:xfrm>
          <a:prstGeom prst="rect">
            <a:avLst/>
          </a:prstGeom>
        </p:spPr>
      </p:pic>
      <p:pic>
        <p:nvPicPr>
          <p:cNvPr id="10" name="Picture 9"/>
          <p:cNvPicPr>
            <a:picLocks noChangeAspect="1"/>
          </p:cNvPicPr>
          <p:nvPr/>
        </p:nvPicPr>
        <p:blipFill>
          <a:blip r:embed="rId6"/>
          <a:stretch>
            <a:fillRect/>
          </a:stretch>
        </p:blipFill>
        <p:spPr>
          <a:xfrm>
            <a:off x="5344178" y="589351"/>
            <a:ext cx="3448130" cy="2469400"/>
          </a:xfrm>
          <a:prstGeom prst="rect">
            <a:avLst/>
          </a:prstGeom>
        </p:spPr>
      </p:pic>
    </p:spTree>
    <p:extLst>
      <p:ext uri="{BB962C8B-B14F-4D97-AF65-F5344CB8AC3E}">
        <p14:creationId xmlns:p14="http://schemas.microsoft.com/office/powerpoint/2010/main" val="357804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38401"/>
            <a:ext cx="9144000" cy="1470025"/>
          </a:xfrm>
        </p:spPr>
        <p:txBody>
          <a:bodyPr/>
          <a:lstStyle/>
          <a:p>
            <a:r>
              <a:rPr lang="en-US" dirty="0"/>
              <a:t>Lead </a:t>
            </a:r>
            <a:r>
              <a:rPr lang="en-US" dirty="0" smtClean="0"/>
              <a:t>Poisoning:</a:t>
            </a:r>
            <a:br>
              <a:rPr lang="en-US" dirty="0" smtClean="0"/>
            </a:br>
            <a:r>
              <a:rPr lang="en-US" dirty="0" smtClean="0"/>
              <a:t>A Replicable Model?</a:t>
            </a:r>
            <a:endParaRPr lang="en-US" dirty="0"/>
          </a:p>
        </p:txBody>
      </p:sp>
    </p:spTree>
    <p:extLst>
      <p:ext uri="{BB962C8B-B14F-4D97-AF65-F5344CB8AC3E}">
        <p14:creationId xmlns:p14="http://schemas.microsoft.com/office/powerpoint/2010/main" val="8086242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a:xfrm>
            <a:off x="838200" y="1752600"/>
            <a:ext cx="10515600" cy="3352800"/>
          </a:xfrm>
        </p:spPr>
        <p:txBody>
          <a:bodyPr/>
          <a:lstStyle/>
          <a:p>
            <a:r>
              <a:rPr lang="en-US" dirty="0" smtClean="0"/>
              <a:t>Ohio has the 3</a:t>
            </a:r>
            <a:r>
              <a:rPr lang="en-US" baseline="30000" dirty="0" smtClean="0"/>
              <a:t>rd</a:t>
            </a:r>
            <a:r>
              <a:rPr lang="en-US" dirty="0" smtClean="0"/>
              <a:t> highest percentage of children &lt;6 years with elevated blood levels of lead (EBLL)</a:t>
            </a:r>
          </a:p>
          <a:p>
            <a:pPr lvl="1"/>
            <a:r>
              <a:rPr lang="en-US" dirty="0" smtClean="0"/>
              <a:t>41</a:t>
            </a:r>
            <a:r>
              <a:rPr lang="en-US" dirty="0"/>
              <a:t>% of Ohio kids with </a:t>
            </a:r>
            <a:r>
              <a:rPr lang="en-US" dirty="0" smtClean="0"/>
              <a:t>EBLL in </a:t>
            </a:r>
            <a:r>
              <a:rPr lang="en-US" dirty="0"/>
              <a:t>Cuyahoga </a:t>
            </a:r>
            <a:r>
              <a:rPr lang="en-US" dirty="0" smtClean="0"/>
              <a:t>County</a:t>
            </a:r>
          </a:p>
          <a:p>
            <a:r>
              <a:rPr lang="en-US" dirty="0" smtClean="0"/>
              <a:t>Effects are irreversible</a:t>
            </a:r>
            <a:endParaRPr lang="en-US" dirty="0" smtClean="0"/>
          </a:p>
        </p:txBody>
      </p:sp>
    </p:spTree>
    <p:extLst>
      <p:ext uri="{BB962C8B-B14F-4D97-AF65-F5344CB8AC3E}">
        <p14:creationId xmlns:p14="http://schemas.microsoft.com/office/powerpoint/2010/main" val="2337073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Issue</a:t>
            </a:r>
            <a:endParaRPr lang="en-US" dirty="0"/>
          </a:p>
        </p:txBody>
      </p:sp>
      <p:sp>
        <p:nvSpPr>
          <p:cNvPr id="3" name="Content Placeholder 2"/>
          <p:cNvSpPr>
            <a:spLocks noGrp="1"/>
          </p:cNvSpPr>
          <p:nvPr>
            <p:ph idx="1"/>
          </p:nvPr>
        </p:nvSpPr>
        <p:spPr>
          <a:xfrm>
            <a:off x="838200" y="1976437"/>
            <a:ext cx="10515600" cy="3890963"/>
          </a:xfrm>
        </p:spPr>
        <p:txBody>
          <a:bodyPr/>
          <a:lstStyle/>
          <a:p>
            <a:r>
              <a:rPr lang="en-US" dirty="0" smtClean="0"/>
              <a:t>80% of Ohio’s lead poisoning cases result from lead-contaminated dust created by deteriorating lead-based paint in houses built before 1978</a:t>
            </a:r>
          </a:p>
          <a:p>
            <a:r>
              <a:rPr lang="en-US" dirty="0" smtClean="0"/>
              <a:t>Nearly </a:t>
            </a:r>
            <a:r>
              <a:rPr lang="en-US" dirty="0"/>
              <a:t>90% of Cleveland housing stock built before 1978</a:t>
            </a:r>
          </a:p>
          <a:p>
            <a:endParaRPr lang="en-US" dirty="0"/>
          </a:p>
          <a:p>
            <a:endParaRPr lang="en-US" dirty="0"/>
          </a:p>
          <a:p>
            <a:endParaRPr lang="en-US" dirty="0"/>
          </a:p>
        </p:txBody>
      </p:sp>
    </p:spTree>
    <p:extLst>
      <p:ext uri="{BB962C8B-B14F-4D97-AF65-F5344CB8AC3E}">
        <p14:creationId xmlns:p14="http://schemas.microsoft.com/office/powerpoint/2010/main" val="235020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295400"/>
            <a:ext cx="7467600" cy="5321726"/>
          </a:xfrm>
          <a:prstGeom prst="rect">
            <a:avLst/>
          </a:prstGeom>
        </p:spPr>
      </p:pic>
    </p:spTree>
    <p:extLst>
      <p:ext uri="{BB962C8B-B14F-4D97-AF65-F5344CB8AC3E}">
        <p14:creationId xmlns:p14="http://schemas.microsoft.com/office/powerpoint/2010/main" val="2556920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a:t>
            </a:r>
            <a:endParaRPr lang="en-US" dirty="0"/>
          </a:p>
        </p:txBody>
      </p:sp>
      <p:sp>
        <p:nvSpPr>
          <p:cNvPr id="3" name="Content Placeholder 2"/>
          <p:cNvSpPr>
            <a:spLocks noGrp="1"/>
          </p:cNvSpPr>
          <p:nvPr>
            <p:ph idx="1"/>
          </p:nvPr>
        </p:nvSpPr>
        <p:spPr>
          <a:xfrm>
            <a:off x="838200" y="1981200"/>
            <a:ext cx="6248400" cy="4495800"/>
          </a:xfrm>
        </p:spPr>
        <p:txBody>
          <a:bodyPr/>
          <a:lstStyle/>
          <a:p>
            <a:r>
              <a:rPr lang="en-US" dirty="0" smtClean="0"/>
              <a:t>Lead Safe Home Fund</a:t>
            </a:r>
          </a:p>
          <a:p>
            <a:r>
              <a:rPr lang="en-US" dirty="0" smtClean="0"/>
              <a:t>HB 587</a:t>
            </a:r>
          </a:p>
          <a:p>
            <a:r>
              <a:rPr lang="en-US" dirty="0" smtClean="0"/>
              <a:t>Testing in childcare centers</a:t>
            </a:r>
          </a:p>
          <a:p>
            <a:r>
              <a:rPr lang="en-US" dirty="0" smtClean="0"/>
              <a:t>Lead Monitoring Program</a:t>
            </a:r>
            <a:endParaRPr lang="en-US" dirty="0"/>
          </a:p>
        </p:txBody>
      </p:sp>
      <p:pic>
        <p:nvPicPr>
          <p:cNvPr id="4" name="Picture 3"/>
          <p:cNvPicPr>
            <a:picLocks noChangeAspect="1"/>
          </p:cNvPicPr>
          <p:nvPr/>
        </p:nvPicPr>
        <p:blipFill>
          <a:blip r:embed="rId2"/>
          <a:stretch>
            <a:fillRect/>
          </a:stretch>
        </p:blipFill>
        <p:spPr>
          <a:xfrm>
            <a:off x="7086600" y="2209800"/>
            <a:ext cx="4516100" cy="2529016"/>
          </a:xfrm>
          <a:prstGeom prst="rect">
            <a:avLst/>
          </a:prstGeom>
        </p:spPr>
      </p:pic>
    </p:spTree>
    <p:extLst>
      <p:ext uri="{BB962C8B-B14F-4D97-AF65-F5344CB8AC3E}">
        <p14:creationId xmlns:p14="http://schemas.microsoft.com/office/powerpoint/2010/main" val="3238670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38401"/>
            <a:ext cx="9144000" cy="1470025"/>
          </a:xfrm>
        </p:spPr>
        <p:txBody>
          <a:bodyPr/>
          <a:lstStyle/>
          <a:p>
            <a:r>
              <a:rPr lang="en-US" dirty="0"/>
              <a:t>Social Determinants</a:t>
            </a:r>
            <a:br>
              <a:rPr lang="en-US" dirty="0"/>
            </a:br>
            <a:r>
              <a:rPr lang="en-US" dirty="0"/>
              <a:t>Of Health</a:t>
            </a:r>
          </a:p>
        </p:txBody>
      </p:sp>
    </p:spTree>
    <p:extLst>
      <p:ext uri="{BB962C8B-B14F-4D97-AF65-F5344CB8AC3E}">
        <p14:creationId xmlns:p14="http://schemas.microsoft.com/office/powerpoint/2010/main" val="6696810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lstStyle/>
          <a:p>
            <a:r>
              <a:rPr lang="en-US" sz="3600" dirty="0" smtClean="0"/>
              <a:t>Partnerships for policy change</a:t>
            </a:r>
          </a:p>
          <a:p>
            <a:pPr lvl="1"/>
            <a:r>
              <a:rPr lang="en-US" sz="3200" dirty="0"/>
              <a:t>Local residents</a:t>
            </a:r>
          </a:p>
          <a:p>
            <a:pPr lvl="1"/>
            <a:r>
              <a:rPr lang="en-US" sz="3200" dirty="0" smtClean="0"/>
              <a:t>Community-facing agencies</a:t>
            </a:r>
          </a:p>
          <a:p>
            <a:pPr lvl="1"/>
            <a:r>
              <a:rPr lang="en-US" sz="3200" dirty="0" smtClean="0"/>
              <a:t>Content experts</a:t>
            </a:r>
          </a:p>
          <a:p>
            <a:r>
              <a:rPr lang="en-US" sz="3600" dirty="0" smtClean="0"/>
              <a:t>Partnerships for reaching those at risk</a:t>
            </a:r>
          </a:p>
          <a:p>
            <a:pPr lvl="1"/>
            <a:r>
              <a:rPr lang="en-US" sz="3200" dirty="0" smtClean="0"/>
              <a:t>Trusted members/agencies of community</a:t>
            </a:r>
          </a:p>
          <a:p>
            <a:pPr lvl="1"/>
            <a:r>
              <a:rPr lang="en-US" sz="3200" dirty="0" smtClean="0"/>
              <a:t>Experts in service delivery</a:t>
            </a:r>
          </a:p>
          <a:p>
            <a:pPr lvl="1"/>
            <a:r>
              <a:rPr lang="en-US" sz="3200" dirty="0" smtClean="0"/>
              <a:t>Community health workers</a:t>
            </a:r>
          </a:p>
        </p:txBody>
      </p:sp>
    </p:spTree>
    <p:extLst>
      <p:ext uri="{BB962C8B-B14F-4D97-AF65-F5344CB8AC3E}">
        <p14:creationId xmlns:p14="http://schemas.microsoft.com/office/powerpoint/2010/main" val="3283695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Childhood Hunger</a:t>
            </a:r>
            <a:endParaRPr lang="en-US" dirty="0"/>
          </a:p>
        </p:txBody>
      </p:sp>
      <p:sp>
        <p:nvSpPr>
          <p:cNvPr id="3" name="Content Placeholder 2"/>
          <p:cNvSpPr>
            <a:spLocks noGrp="1"/>
          </p:cNvSpPr>
          <p:nvPr>
            <p:ph idx="1"/>
          </p:nvPr>
        </p:nvSpPr>
        <p:spPr>
          <a:xfrm>
            <a:off x="838200" y="1524000"/>
            <a:ext cx="10515600" cy="4351338"/>
          </a:xfrm>
        </p:spPr>
        <p:txBody>
          <a:bodyPr/>
          <a:lstStyle/>
          <a:p>
            <a:r>
              <a:rPr lang="en-US" dirty="0" smtClean="0"/>
              <a:t>In the US, 9M food insecure children</a:t>
            </a:r>
          </a:p>
          <a:p>
            <a:r>
              <a:rPr lang="en-US" dirty="0" smtClean="0"/>
              <a:t>In Ohio, 1.3M people are hungry</a:t>
            </a:r>
          </a:p>
          <a:p>
            <a:pPr lvl="1"/>
            <a:r>
              <a:rPr lang="en-US" dirty="0" smtClean="0"/>
              <a:t>386,000 or 1 in 7 children are hungry</a:t>
            </a:r>
          </a:p>
          <a:p>
            <a:pPr lvl="1"/>
            <a:r>
              <a:rPr lang="en-US" dirty="0" smtClean="0"/>
              <a:t>40.3% of households receiving SNAP benefits have children</a:t>
            </a:r>
          </a:p>
          <a:p>
            <a:r>
              <a:rPr lang="en-US" dirty="0" smtClean="0"/>
              <a:t>Cuyahoga county had highest food insecurity rates in the state</a:t>
            </a:r>
          </a:p>
          <a:p>
            <a:pPr lvl="1"/>
            <a:r>
              <a:rPr lang="en-US" dirty="0" smtClean="0"/>
              <a:t>59% live in food deserts</a:t>
            </a:r>
            <a:endParaRPr lang="en-US" dirty="0"/>
          </a:p>
        </p:txBody>
      </p:sp>
    </p:spTree>
    <p:extLst>
      <p:ext uri="{BB962C8B-B14F-4D97-AF65-F5344CB8AC3E}">
        <p14:creationId xmlns:p14="http://schemas.microsoft.com/office/powerpoint/2010/main" val="3017639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Childhood Hunger</a:t>
            </a:r>
            <a:endParaRPr lang="en-US" dirty="0"/>
          </a:p>
        </p:txBody>
      </p:sp>
      <p:pic>
        <p:nvPicPr>
          <p:cNvPr id="5" name="Picture 4"/>
          <p:cNvPicPr>
            <a:picLocks noChangeAspect="1"/>
          </p:cNvPicPr>
          <p:nvPr/>
        </p:nvPicPr>
        <p:blipFill>
          <a:blip r:embed="rId2"/>
          <a:stretch>
            <a:fillRect/>
          </a:stretch>
        </p:blipFill>
        <p:spPr>
          <a:xfrm>
            <a:off x="3067050" y="1752600"/>
            <a:ext cx="6057900" cy="4589669"/>
          </a:xfrm>
          <a:prstGeom prst="rect">
            <a:avLst/>
          </a:prstGeom>
        </p:spPr>
      </p:pic>
    </p:spTree>
    <p:extLst>
      <p:ext uri="{BB962C8B-B14F-4D97-AF65-F5344CB8AC3E}">
        <p14:creationId xmlns:p14="http://schemas.microsoft.com/office/powerpoint/2010/main" val="660161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as Medicine</a:t>
            </a:r>
            <a:endParaRPr lang="en-US" dirty="0"/>
          </a:p>
        </p:txBody>
      </p:sp>
      <p:sp>
        <p:nvSpPr>
          <p:cNvPr id="3" name="Content Placeholder 2"/>
          <p:cNvSpPr>
            <a:spLocks noGrp="1"/>
          </p:cNvSpPr>
          <p:nvPr>
            <p:ph idx="1"/>
          </p:nvPr>
        </p:nvSpPr>
        <p:spPr/>
        <p:txBody>
          <a:bodyPr/>
          <a:lstStyle/>
          <a:p>
            <a:r>
              <a:rPr lang="en-US" dirty="0" smtClean="0"/>
              <a:t>Universal Screening</a:t>
            </a:r>
          </a:p>
          <a:p>
            <a:r>
              <a:rPr lang="en-US" dirty="0" smtClean="0"/>
              <a:t>School backpack programs</a:t>
            </a:r>
          </a:p>
          <a:p>
            <a:r>
              <a:rPr lang="en-US" dirty="0" err="1" smtClean="0"/>
              <a:t>Instacart</a:t>
            </a:r>
            <a:r>
              <a:rPr lang="en-US" dirty="0" smtClean="0"/>
              <a:t>, Meijer, Dave’s partnerships</a:t>
            </a:r>
          </a:p>
          <a:p>
            <a:r>
              <a:rPr lang="en-US" dirty="0" smtClean="0"/>
              <a:t>Food pharmacies</a:t>
            </a:r>
          </a:p>
          <a:p>
            <a:r>
              <a:rPr lang="en-US" dirty="0" smtClean="0"/>
              <a:t>Teaching kitchen</a:t>
            </a:r>
          </a:p>
          <a:p>
            <a:r>
              <a:rPr lang="en-US" dirty="0" smtClean="0"/>
              <a:t>Join local collaborative</a:t>
            </a:r>
            <a:endParaRPr lang="en-US" dirty="0"/>
          </a:p>
        </p:txBody>
      </p:sp>
    </p:spTree>
    <p:extLst>
      <p:ext uri="{BB962C8B-B14F-4D97-AF65-F5344CB8AC3E}">
        <p14:creationId xmlns:p14="http://schemas.microsoft.com/office/powerpoint/2010/main" val="3855293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Mortality</a:t>
            </a:r>
            <a:endParaRPr lang="en-US" dirty="0"/>
          </a:p>
        </p:txBody>
      </p:sp>
      <p:sp>
        <p:nvSpPr>
          <p:cNvPr id="3" name="Content Placeholder 2"/>
          <p:cNvSpPr>
            <a:spLocks noGrp="1"/>
          </p:cNvSpPr>
          <p:nvPr>
            <p:ph idx="1"/>
          </p:nvPr>
        </p:nvSpPr>
        <p:spPr/>
        <p:txBody>
          <a:bodyPr/>
          <a:lstStyle/>
          <a:p>
            <a:r>
              <a:rPr lang="en-US" dirty="0" smtClean="0"/>
              <a:t>Cuyahoga County</a:t>
            </a:r>
          </a:p>
          <a:p>
            <a:pPr lvl="1"/>
            <a:r>
              <a:rPr lang="en-US" dirty="0" smtClean="0"/>
              <a:t>Consistently among the worst infant mortality rates (IMR) in the nation for 50+ years</a:t>
            </a:r>
          </a:p>
          <a:p>
            <a:pPr lvl="1"/>
            <a:r>
              <a:rPr lang="en-US" dirty="0" smtClean="0"/>
              <a:t>2015 IMR was 10.5, 3x the national average</a:t>
            </a:r>
          </a:p>
          <a:p>
            <a:r>
              <a:rPr lang="en-US" dirty="0" smtClean="0"/>
              <a:t>City of Cleveland</a:t>
            </a:r>
          </a:p>
          <a:p>
            <a:pPr lvl="1"/>
            <a:r>
              <a:rPr lang="en-US" dirty="0" smtClean="0"/>
              <a:t>2018 IMR for black babies was 17.5, white babies was 3.0</a:t>
            </a:r>
          </a:p>
          <a:p>
            <a:endParaRPr lang="en-US" dirty="0"/>
          </a:p>
        </p:txBody>
      </p:sp>
    </p:spTree>
    <p:extLst>
      <p:ext uri="{BB962C8B-B14F-4D97-AF65-F5344CB8AC3E}">
        <p14:creationId xmlns:p14="http://schemas.microsoft.com/office/powerpoint/2010/main" val="4131025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Mortality</a:t>
            </a:r>
            <a:endParaRPr lang="en-US" dirty="0"/>
          </a:p>
        </p:txBody>
      </p:sp>
      <p:sp>
        <p:nvSpPr>
          <p:cNvPr id="3" name="Content Placeholder 2"/>
          <p:cNvSpPr>
            <a:spLocks noGrp="1"/>
          </p:cNvSpPr>
          <p:nvPr>
            <p:ph idx="1"/>
          </p:nvPr>
        </p:nvSpPr>
        <p:spPr/>
        <p:txBody>
          <a:bodyPr/>
          <a:lstStyle/>
          <a:p>
            <a:r>
              <a:rPr lang="en-US" sz="3200" dirty="0" smtClean="0"/>
              <a:t>Clinical opportunities</a:t>
            </a:r>
          </a:p>
          <a:p>
            <a:pPr lvl="1"/>
            <a:r>
              <a:rPr lang="en-US" sz="2800" dirty="0" smtClean="0"/>
              <a:t>Centering Pregnancy and Parenting programs</a:t>
            </a:r>
          </a:p>
          <a:p>
            <a:pPr lvl="1"/>
            <a:r>
              <a:rPr lang="en-US" sz="2800" dirty="0" smtClean="0"/>
              <a:t>Breastfeeding Medicine</a:t>
            </a:r>
          </a:p>
          <a:p>
            <a:pPr lvl="1"/>
            <a:r>
              <a:rPr lang="en-US" sz="2800" dirty="0" smtClean="0"/>
              <a:t>CHW pilot with Birthing Beautiful Communities</a:t>
            </a:r>
          </a:p>
          <a:p>
            <a:pPr lvl="1"/>
            <a:r>
              <a:rPr lang="en-US" sz="2800" dirty="0" smtClean="0"/>
              <a:t>Expanding OB access in high need communities</a:t>
            </a:r>
          </a:p>
          <a:p>
            <a:pPr lvl="1"/>
            <a:r>
              <a:rPr lang="en-US" sz="2800" dirty="0" smtClean="0"/>
              <a:t>Quality improvement around high risk OB patients</a:t>
            </a:r>
          </a:p>
          <a:p>
            <a:r>
              <a:rPr lang="en-US" sz="3200" dirty="0" smtClean="0"/>
              <a:t>Community baby showers</a:t>
            </a:r>
          </a:p>
          <a:p>
            <a:r>
              <a:rPr lang="en-US" sz="3200" dirty="0" smtClean="0"/>
              <a:t>Legislative advocacy</a:t>
            </a:r>
          </a:p>
          <a:p>
            <a:r>
              <a:rPr lang="en-US" sz="3200" dirty="0" smtClean="0"/>
              <a:t>Join local </a:t>
            </a:r>
            <a:r>
              <a:rPr lang="en-US" sz="3200" dirty="0" err="1" smtClean="0"/>
              <a:t>collaboratives</a:t>
            </a:r>
            <a:endParaRPr lang="en-US" sz="3200" dirty="0"/>
          </a:p>
        </p:txBody>
      </p:sp>
    </p:spTree>
    <p:extLst>
      <p:ext uri="{BB962C8B-B14F-4D97-AF65-F5344CB8AC3E}">
        <p14:creationId xmlns:p14="http://schemas.microsoft.com/office/powerpoint/2010/main" val="11407688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14924" y="2743199"/>
            <a:ext cx="11085097" cy="1211937"/>
          </a:xfrm>
        </p:spPr>
        <p:txBody>
          <a:bodyPr/>
          <a:lstStyle/>
          <a:p>
            <a:r>
              <a:rPr lang="en-US" dirty="0" smtClean="0"/>
              <a:t>Other Considerations</a:t>
            </a:r>
            <a:endParaRPr lang="en-US" dirty="0"/>
          </a:p>
        </p:txBody>
      </p:sp>
    </p:spTree>
    <p:extLst>
      <p:ext uri="{BB962C8B-B14F-4D97-AF65-F5344CB8AC3E}">
        <p14:creationId xmlns:p14="http://schemas.microsoft.com/office/powerpoint/2010/main" val="4148817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Medical-Legal Partnership</a:t>
            </a:r>
            <a:endParaRPr lang="en-US" dirty="0"/>
          </a:p>
        </p:txBody>
      </p:sp>
      <p:sp>
        <p:nvSpPr>
          <p:cNvPr id="3" name="Content Placeholder 2"/>
          <p:cNvSpPr>
            <a:spLocks noGrp="1"/>
          </p:cNvSpPr>
          <p:nvPr>
            <p:ph idx="1"/>
          </p:nvPr>
        </p:nvSpPr>
        <p:spPr>
          <a:xfrm>
            <a:off x="838200" y="1666601"/>
            <a:ext cx="5395452" cy="5092008"/>
          </a:xfrm>
        </p:spPr>
        <p:txBody>
          <a:bodyPr/>
          <a:lstStyle/>
          <a:p>
            <a:r>
              <a:rPr lang="en-US" sz="3200" dirty="0"/>
              <a:t>Remove legal barriers to health </a:t>
            </a:r>
          </a:p>
          <a:p>
            <a:r>
              <a:rPr lang="en-US" sz="3200" dirty="0" smtClean="0"/>
              <a:t>Educate </a:t>
            </a:r>
            <a:r>
              <a:rPr lang="en-US" sz="3200" dirty="0"/>
              <a:t>multi-disciplinary teams </a:t>
            </a:r>
            <a:endParaRPr lang="en-US" sz="3200" dirty="0" smtClean="0"/>
          </a:p>
          <a:p>
            <a:r>
              <a:rPr lang="en-US" sz="3200" dirty="0" smtClean="0"/>
              <a:t>Engage </a:t>
            </a:r>
            <a:r>
              <a:rPr lang="en-US" sz="3200" dirty="0"/>
              <a:t>in collaborative and cross disciplinary community legal education, outreach and </a:t>
            </a:r>
            <a:r>
              <a:rPr lang="en-US" sz="3200" dirty="0" smtClean="0"/>
              <a:t>advocacy</a:t>
            </a:r>
          </a:p>
          <a:p>
            <a:pPr marL="0" indent="0">
              <a:buNone/>
            </a:pPr>
            <a:endParaRPr lang="en-US" sz="3200" dirty="0" smtClean="0"/>
          </a:p>
        </p:txBody>
      </p:sp>
      <p:pic>
        <p:nvPicPr>
          <p:cNvPr id="4" name="Picture 3"/>
          <p:cNvPicPr>
            <a:picLocks noChangeAspect="1"/>
          </p:cNvPicPr>
          <p:nvPr/>
        </p:nvPicPr>
        <p:blipFill>
          <a:blip r:embed="rId3"/>
          <a:stretch>
            <a:fillRect/>
          </a:stretch>
        </p:blipFill>
        <p:spPr>
          <a:xfrm>
            <a:off x="6233652" y="2001119"/>
            <a:ext cx="5577501" cy="3077242"/>
          </a:xfrm>
          <a:prstGeom prst="rect">
            <a:avLst/>
          </a:prstGeom>
        </p:spPr>
      </p:pic>
    </p:spTree>
    <p:extLst>
      <p:ext uri="{BB962C8B-B14F-4D97-AF65-F5344CB8AC3E}">
        <p14:creationId xmlns:p14="http://schemas.microsoft.com/office/powerpoint/2010/main" val="3351776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School-Based Health</a:t>
            </a:r>
            <a:endParaRPr lang="en-US" dirty="0"/>
          </a:p>
        </p:txBody>
      </p:sp>
      <p:sp>
        <p:nvSpPr>
          <p:cNvPr id="3" name="Content Placeholder 2"/>
          <p:cNvSpPr>
            <a:spLocks noGrp="1"/>
          </p:cNvSpPr>
          <p:nvPr>
            <p:ph idx="1"/>
          </p:nvPr>
        </p:nvSpPr>
        <p:spPr>
          <a:xfrm>
            <a:off x="838200" y="1666601"/>
            <a:ext cx="5471984" cy="5092008"/>
          </a:xfrm>
        </p:spPr>
        <p:txBody>
          <a:bodyPr/>
          <a:lstStyle/>
          <a:p>
            <a:r>
              <a:rPr lang="en-US" sz="3200" dirty="0" smtClean="0"/>
              <a:t>WCC (aka yearly or sports physical)</a:t>
            </a:r>
          </a:p>
          <a:p>
            <a:r>
              <a:rPr lang="en-US" sz="3200" dirty="0" smtClean="0"/>
              <a:t>Acute illness care </a:t>
            </a:r>
          </a:p>
          <a:p>
            <a:r>
              <a:rPr lang="en-US" sz="3200" dirty="0" smtClean="0"/>
              <a:t>Chronic condition </a:t>
            </a:r>
            <a:r>
              <a:rPr lang="en-US" sz="3200" dirty="0" err="1" smtClean="0"/>
              <a:t>followup</a:t>
            </a:r>
            <a:r>
              <a:rPr lang="en-US" sz="3200" dirty="0" smtClean="0"/>
              <a:t> </a:t>
            </a:r>
          </a:p>
          <a:p>
            <a:r>
              <a:rPr lang="en-US" sz="3200" dirty="0" smtClean="0"/>
              <a:t>Mental health</a:t>
            </a:r>
          </a:p>
          <a:p>
            <a:r>
              <a:rPr lang="en-US" sz="3200" dirty="0" smtClean="0"/>
              <a:t>Virtual Care</a:t>
            </a:r>
          </a:p>
          <a:p>
            <a:r>
              <a:rPr lang="en-US" sz="3200" dirty="0" smtClean="0"/>
              <a:t>Community Services</a:t>
            </a:r>
          </a:p>
          <a:p>
            <a:pPr marL="0" indent="0">
              <a:buNone/>
            </a:pPr>
            <a:endParaRPr lang="en-US" sz="3200" dirty="0" smtClean="0"/>
          </a:p>
          <a:p>
            <a:pPr marL="0" indent="0">
              <a:buNone/>
            </a:pPr>
            <a:endParaRPr lang="en-US" sz="3200" dirty="0" smtClean="0"/>
          </a:p>
        </p:txBody>
      </p:sp>
      <p:pic>
        <p:nvPicPr>
          <p:cNvPr id="4"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994" y="4543102"/>
            <a:ext cx="6653569" cy="214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4497" y="1467626"/>
            <a:ext cx="4112001" cy="2744979"/>
          </a:xfrm>
          <a:prstGeom prst="rect">
            <a:avLst/>
          </a:prstGeom>
        </p:spPr>
      </p:pic>
    </p:spTree>
    <p:extLst>
      <p:ext uri="{BB962C8B-B14F-4D97-AF65-F5344CB8AC3E}">
        <p14:creationId xmlns:p14="http://schemas.microsoft.com/office/powerpoint/2010/main" val="2178664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Development</a:t>
            </a:r>
            <a:endParaRPr lang="en-US" dirty="0"/>
          </a:p>
        </p:txBody>
      </p:sp>
      <p:sp>
        <p:nvSpPr>
          <p:cNvPr id="3" name="Content Placeholder 2"/>
          <p:cNvSpPr>
            <a:spLocks noGrp="1"/>
          </p:cNvSpPr>
          <p:nvPr>
            <p:ph idx="1"/>
          </p:nvPr>
        </p:nvSpPr>
        <p:spPr/>
        <p:txBody>
          <a:bodyPr/>
          <a:lstStyle/>
          <a:p>
            <a:r>
              <a:rPr lang="en-US" dirty="0" smtClean="0"/>
              <a:t>“Opportunity youth”</a:t>
            </a:r>
          </a:p>
          <a:p>
            <a:r>
              <a:rPr lang="en-US" dirty="0" smtClean="0"/>
              <a:t>High School Internships</a:t>
            </a:r>
          </a:p>
          <a:p>
            <a:pPr lvl="1"/>
            <a:r>
              <a:rPr lang="en-US" dirty="0" smtClean="0"/>
              <a:t>Science, Louis Stokes, Discovery Accelerator, Student Pathways </a:t>
            </a:r>
          </a:p>
          <a:p>
            <a:r>
              <a:rPr lang="en-US" dirty="0" smtClean="0"/>
              <a:t>College Internships</a:t>
            </a:r>
          </a:p>
          <a:p>
            <a:pPr lvl="1"/>
            <a:r>
              <a:rPr lang="en-US" dirty="0" smtClean="0"/>
              <a:t>All Akron Student Engineering Program</a:t>
            </a:r>
          </a:p>
          <a:p>
            <a:r>
              <a:rPr lang="en-US" dirty="0" smtClean="0"/>
              <a:t>Certification Programs</a:t>
            </a:r>
          </a:p>
          <a:p>
            <a:pPr lvl="1"/>
            <a:r>
              <a:rPr lang="en-US" dirty="0" smtClean="0"/>
              <a:t>Kent State CHW certification program</a:t>
            </a:r>
          </a:p>
          <a:p>
            <a:pPr marL="457200" lvl="1" indent="0">
              <a:buNone/>
            </a:pPr>
            <a:endParaRPr lang="en-US" dirty="0" smtClean="0"/>
          </a:p>
          <a:p>
            <a:endParaRPr lang="en-US" dirty="0"/>
          </a:p>
        </p:txBody>
      </p:sp>
    </p:spTree>
    <p:extLst>
      <p:ext uri="{BB962C8B-B14F-4D97-AF65-F5344CB8AC3E}">
        <p14:creationId xmlns:p14="http://schemas.microsoft.com/office/powerpoint/2010/main" val="710026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BAEC373-C99F-40E3-F965-A3E40A5DA475}"/>
              </a:ext>
            </a:extLst>
          </p:cNvPr>
          <p:cNvSpPr>
            <a:spLocks noGrp="1"/>
          </p:cNvSpPr>
          <p:nvPr>
            <p:ph sz="half" idx="1"/>
          </p:nvPr>
        </p:nvSpPr>
        <p:spPr>
          <a:xfrm>
            <a:off x="403296" y="2495550"/>
            <a:ext cx="5181600" cy="1866900"/>
          </a:xfrm>
        </p:spPr>
        <p:txBody>
          <a:bodyPr/>
          <a:lstStyle/>
          <a:p>
            <a:pPr marL="0" indent="0" algn="ctr">
              <a:buNone/>
            </a:pPr>
            <a:r>
              <a:rPr lang="en-US" sz="6000" dirty="0"/>
              <a:t>Primary Prevention</a:t>
            </a:r>
          </a:p>
        </p:txBody>
      </p:sp>
      <p:pic>
        <p:nvPicPr>
          <p:cNvPr id="6" name="Content Placeholder 5">
            <a:extLst>
              <a:ext uri="{FF2B5EF4-FFF2-40B4-BE49-F238E27FC236}">
                <a16:creationId xmlns:a16="http://schemas.microsoft.com/office/drawing/2014/main" xmlns="" id="{3AF91081-D488-A7E5-FC4E-6245448A4843}"/>
              </a:ext>
            </a:extLst>
          </p:cNvPr>
          <p:cNvPicPr>
            <a:picLocks noGrp="1" noChangeAspect="1"/>
          </p:cNvPicPr>
          <p:nvPr>
            <p:ph sz="half" idx="2"/>
          </p:nvPr>
        </p:nvPicPr>
        <p:blipFill>
          <a:blip r:embed="rId2"/>
          <a:stretch>
            <a:fillRect/>
          </a:stretch>
        </p:blipFill>
        <p:spPr>
          <a:xfrm>
            <a:off x="5715000" y="1408113"/>
            <a:ext cx="6073704" cy="4041774"/>
          </a:xfrm>
          <a:prstGeom prst="rect">
            <a:avLst/>
          </a:prstGeom>
        </p:spPr>
      </p:pic>
    </p:spTree>
    <p:extLst>
      <p:ext uri="{BB962C8B-B14F-4D97-AF65-F5344CB8AC3E}">
        <p14:creationId xmlns:p14="http://schemas.microsoft.com/office/powerpoint/2010/main" val="3464178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517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52846" y="2214007"/>
            <a:ext cx="5380892" cy="2800767"/>
          </a:xfrm>
          <a:prstGeom prst="rect">
            <a:avLst/>
          </a:prstGeom>
          <a:solidFill>
            <a:srgbClr val="0070C0"/>
          </a:solidFill>
        </p:spPr>
        <p:txBody>
          <a:bodyPr wrap="square" rtlCol="0">
            <a:spAutoFit/>
          </a:bodyPr>
          <a:lstStyle/>
          <a:p>
            <a:r>
              <a:rPr lang="en-US" sz="4400" b="1" dirty="0">
                <a:solidFill>
                  <a:srgbClr val="FFFFFF"/>
                </a:solidFill>
                <a:latin typeface="Calibri" panose="020F0502020204030204" pitchFamily="34" charset="0"/>
              </a:rPr>
              <a:t>Only 20% of a population’s health is determined by the clinical care it receives</a:t>
            </a:r>
          </a:p>
        </p:txBody>
      </p:sp>
      <p:pic>
        <p:nvPicPr>
          <p:cNvPr id="37892" name="Picture 4" descr="Social Determinants of Health: The Variable for 80% of Health Outco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351" y="0"/>
            <a:ext cx="6151615" cy="6847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454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Adverse Childhood Events (ACEs)</a:t>
            </a:r>
            <a:endParaRPr lang="en-US" dirty="0"/>
          </a:p>
        </p:txBody>
      </p:sp>
      <p:pic>
        <p:nvPicPr>
          <p:cNvPr id="1026" name="Picture 2" descr="Adverse Childhood Experiences - ACEs - ppt download"/>
          <p:cNvPicPr>
            <a:picLocks noChangeAspect="1" noChangeArrowheads="1"/>
          </p:cNvPicPr>
          <p:nvPr/>
        </p:nvPicPr>
        <p:blipFill rotWithShape="1">
          <a:blip r:embed="rId2">
            <a:extLst>
              <a:ext uri="{28A0092B-C50C-407E-A947-70E740481C1C}">
                <a14:useLocalDpi xmlns:a14="http://schemas.microsoft.com/office/drawing/2010/main" val="0"/>
              </a:ext>
            </a:extLst>
          </a:blip>
          <a:srcRect t="18750"/>
          <a:stretch/>
        </p:blipFill>
        <p:spPr bwMode="auto">
          <a:xfrm>
            <a:off x="2057400" y="1533843"/>
            <a:ext cx="8077200" cy="492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83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The Anchor Mission</a:t>
            </a:r>
          </a:p>
        </p:txBody>
      </p:sp>
      <p:sp>
        <p:nvSpPr>
          <p:cNvPr id="3" name="Content Placeholder 2"/>
          <p:cNvSpPr>
            <a:spLocks noGrp="1"/>
          </p:cNvSpPr>
          <p:nvPr>
            <p:ph idx="1"/>
          </p:nvPr>
        </p:nvSpPr>
        <p:spPr>
          <a:xfrm>
            <a:off x="992221" y="1750979"/>
            <a:ext cx="6546715" cy="4834647"/>
          </a:xfrm>
        </p:spPr>
        <p:txBody>
          <a:bodyPr>
            <a:normAutofit/>
          </a:bodyPr>
          <a:lstStyle/>
          <a:p>
            <a:r>
              <a:rPr lang="en-US" sz="3600" dirty="0"/>
              <a:t>Anchor institution strategy to apply an institution’s</a:t>
            </a:r>
          </a:p>
          <a:p>
            <a:pPr lvl="1"/>
            <a:r>
              <a:rPr lang="en-US" sz="3200" dirty="0"/>
              <a:t>Economic power</a:t>
            </a:r>
          </a:p>
          <a:p>
            <a:pPr lvl="1"/>
            <a:r>
              <a:rPr lang="en-US" sz="3200" dirty="0"/>
              <a:t>Human Capital</a:t>
            </a:r>
          </a:p>
          <a:p>
            <a:pPr lvl="1"/>
            <a:endParaRPr lang="en-US" sz="2800" dirty="0"/>
          </a:p>
          <a:p>
            <a:r>
              <a:rPr lang="en-US" sz="3600" dirty="0"/>
              <a:t>For the mutual benefit of both the community and the enterprise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3825" y="1750979"/>
            <a:ext cx="3307467" cy="4182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6950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3461" y="2770579"/>
            <a:ext cx="2042983" cy="2677656"/>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white"/>
                </a:solidFill>
                <a:ea typeface="Calibri" panose="020F0502020204030204" pitchFamily="34" charset="0"/>
                <a:cs typeface="Arial" panose="020B0604020202020204" pitchFamily="34" charset="0"/>
              </a:rPr>
              <a:t>Increase our caregiver workforce hired from  within the City of Cleveland</a:t>
            </a:r>
          </a:p>
          <a:p>
            <a:pPr marL="171450" indent="-171450">
              <a:buFont typeface="Arial" panose="020B0604020202020204" pitchFamily="34" charset="0"/>
              <a:buChar char="•"/>
            </a:pPr>
            <a:endParaRPr lang="en-US" sz="1200" dirty="0">
              <a:solidFill>
                <a:prstClr val="white"/>
              </a:solidFill>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200" dirty="0">
                <a:solidFill>
                  <a:prstClr val="white"/>
                </a:solidFill>
                <a:ea typeface="Calibri" panose="020F0502020204030204" pitchFamily="34" charset="0"/>
                <a:cs typeface="Arial" panose="020B0604020202020204" pitchFamily="34" charset="0"/>
              </a:rPr>
              <a:t>Invest in programs and partnerships that foster job readiness and create an employee pipeline</a:t>
            </a:r>
          </a:p>
          <a:p>
            <a:pPr marL="171450" indent="-171450">
              <a:buFont typeface="Arial" panose="020B0604020202020204" pitchFamily="34" charset="0"/>
              <a:buChar char="•"/>
            </a:pPr>
            <a:endParaRPr lang="en-US" sz="1200" u="sng" dirty="0">
              <a:solidFill>
                <a:prstClr val="white"/>
              </a:solidFill>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US" sz="1200" dirty="0">
                <a:solidFill>
                  <a:prstClr val="white"/>
                </a:solidFill>
                <a:ea typeface="Calibri" panose="020F0502020204030204" pitchFamily="34" charset="0"/>
                <a:cs typeface="Arial" panose="020B0604020202020204" pitchFamily="34" charset="0"/>
              </a:rPr>
              <a:t>Leverage our status as an anchor institution to support local workforce</a:t>
            </a:r>
          </a:p>
          <a:p>
            <a:pPr algn="ctr"/>
            <a:endParaRPr lang="en-US" sz="1200" dirty="0">
              <a:solidFill>
                <a:prstClr val="white"/>
              </a:solidFill>
              <a:cs typeface="Arial" panose="020B0604020202020204" pitchFamily="34" charset="0"/>
            </a:endParaRPr>
          </a:p>
        </p:txBody>
      </p:sp>
      <p:graphicFrame>
        <p:nvGraphicFramePr>
          <p:cNvPr id="5" name="Diagram 4"/>
          <p:cNvGraphicFramePr/>
          <p:nvPr/>
        </p:nvGraphicFramePr>
        <p:xfrm>
          <a:off x="924025" y="20362"/>
          <a:ext cx="9885862" cy="6817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010592" y="2561048"/>
            <a:ext cx="3214409" cy="1969770"/>
          </a:xfrm>
          <a:prstGeom prst="rect">
            <a:avLst/>
          </a:prstGeom>
          <a:noFill/>
        </p:spPr>
        <p:txBody>
          <a:bodyPr wrap="square" rtlCol="0">
            <a:spAutoFit/>
          </a:bodyPr>
          <a:lstStyle/>
          <a:p>
            <a:endParaRPr lang="en-US" dirty="0">
              <a:solidFill>
                <a:prstClr val="white"/>
              </a:solidFill>
            </a:endParaRPr>
          </a:p>
          <a:p>
            <a:pPr marL="285750" indent="-285750">
              <a:buFont typeface="Arial" panose="020B0604020202020204" pitchFamily="34" charset="0"/>
              <a:buChar char="•"/>
            </a:pPr>
            <a:r>
              <a:rPr lang="en-US" dirty="0">
                <a:solidFill>
                  <a:prstClr val="white"/>
                </a:solidFill>
              </a:rPr>
              <a:t>Most Vulnerable Populations</a:t>
            </a:r>
          </a:p>
          <a:p>
            <a:endParaRPr lang="en-US" sz="700" dirty="0">
              <a:solidFill>
                <a:prstClr val="white"/>
              </a:solidFill>
            </a:endParaRPr>
          </a:p>
          <a:p>
            <a:pPr marL="285750" indent="-285750">
              <a:buFont typeface="Arial" panose="020B0604020202020204" pitchFamily="34" charset="0"/>
              <a:buChar char="•"/>
            </a:pPr>
            <a:r>
              <a:rPr lang="en-US" dirty="0">
                <a:solidFill>
                  <a:prstClr val="white"/>
                </a:solidFill>
              </a:rPr>
              <a:t>Focus on Community Health Needs </a:t>
            </a:r>
          </a:p>
          <a:p>
            <a:pPr marL="285750" indent="-285750">
              <a:buFont typeface="Arial" panose="020B0604020202020204" pitchFamily="34" charset="0"/>
              <a:buChar char="•"/>
            </a:pPr>
            <a:endParaRPr lang="en-US" sz="700" dirty="0">
              <a:solidFill>
                <a:prstClr val="white"/>
              </a:solidFill>
            </a:endParaRPr>
          </a:p>
          <a:p>
            <a:pPr marL="285750" indent="-285750">
              <a:buFont typeface="Arial" panose="020B0604020202020204" pitchFamily="34" charset="0"/>
              <a:buChar char="•"/>
            </a:pPr>
            <a:r>
              <a:rPr lang="en-US" dirty="0">
                <a:solidFill>
                  <a:prstClr val="white"/>
                </a:solidFill>
              </a:rPr>
              <a:t>Address Root Causes</a:t>
            </a:r>
          </a:p>
          <a:p>
            <a:pPr marL="285750" indent="-285750">
              <a:buFont typeface="Arial" panose="020B0604020202020204" pitchFamily="34" charset="0"/>
              <a:buChar char="•"/>
            </a:pPr>
            <a:endParaRPr lang="en-US" dirty="0">
              <a:solidFill>
                <a:prstClr val="white"/>
              </a:solidFill>
            </a:endParaRPr>
          </a:p>
        </p:txBody>
      </p:sp>
      <p:sp>
        <p:nvSpPr>
          <p:cNvPr id="7" name="TextBox 6"/>
          <p:cNvSpPr txBox="1"/>
          <p:nvPr/>
        </p:nvSpPr>
        <p:spPr>
          <a:xfrm>
            <a:off x="4398875" y="2820383"/>
            <a:ext cx="3135898" cy="240065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white"/>
                </a:solidFill>
              </a:rPr>
              <a:t>Local Youth Education to Workforce Development</a:t>
            </a:r>
          </a:p>
          <a:p>
            <a:endParaRPr lang="en-US" sz="800" dirty="0">
              <a:solidFill>
                <a:prstClr val="white"/>
              </a:solidFill>
            </a:endParaRPr>
          </a:p>
          <a:p>
            <a:pPr marL="285750" indent="-285750">
              <a:buFont typeface="Arial" panose="020B0604020202020204" pitchFamily="34" charset="0"/>
              <a:buChar char="•"/>
            </a:pPr>
            <a:r>
              <a:rPr lang="en-US" dirty="0">
                <a:solidFill>
                  <a:prstClr val="white"/>
                </a:solidFill>
              </a:rPr>
              <a:t>Job Readiness Programs and Partnerships</a:t>
            </a:r>
          </a:p>
          <a:p>
            <a:endParaRPr lang="en-US" sz="800" dirty="0">
              <a:solidFill>
                <a:prstClr val="white"/>
              </a:solidFill>
            </a:endParaRPr>
          </a:p>
          <a:p>
            <a:pPr marL="285750" indent="-285750">
              <a:buFont typeface="Arial" panose="020B0604020202020204" pitchFamily="34" charset="0"/>
              <a:buChar char="•"/>
            </a:pPr>
            <a:r>
              <a:rPr lang="en-US" dirty="0">
                <a:solidFill>
                  <a:prstClr val="white"/>
                </a:solidFill>
              </a:rPr>
              <a:t>Employee Pipeline</a:t>
            </a:r>
          </a:p>
          <a:p>
            <a:endParaRPr lang="en-US" sz="800" dirty="0">
              <a:solidFill>
                <a:prstClr val="white"/>
              </a:solidFill>
            </a:endParaRPr>
          </a:p>
          <a:p>
            <a:endParaRPr lang="en-US" dirty="0">
              <a:solidFill>
                <a:prstClr val="white"/>
              </a:solidFill>
            </a:endParaRPr>
          </a:p>
          <a:p>
            <a:endParaRPr lang="en-US" dirty="0">
              <a:solidFill>
                <a:prstClr val="white"/>
              </a:solidFill>
            </a:endParaRPr>
          </a:p>
        </p:txBody>
      </p:sp>
      <p:sp>
        <p:nvSpPr>
          <p:cNvPr id="8" name="TextBox 7"/>
          <p:cNvSpPr txBox="1"/>
          <p:nvPr/>
        </p:nvSpPr>
        <p:spPr>
          <a:xfrm>
            <a:off x="7663103" y="2820383"/>
            <a:ext cx="3175246" cy="2677656"/>
          </a:xfrm>
          <a:prstGeom prst="rect">
            <a:avLst/>
          </a:prstGeom>
          <a:noFill/>
        </p:spPr>
        <p:txBody>
          <a:bodyPr wrap="square" rtlCol="0">
            <a:spAutoFit/>
          </a:bodyPr>
          <a:lstStyle/>
          <a:p>
            <a:pPr marL="285750" indent="-285750">
              <a:buFont typeface="Arial" panose="020B0604020202020204" pitchFamily="34" charset="0"/>
              <a:buChar char="•"/>
            </a:pPr>
            <a:r>
              <a:rPr lang="en-US" dirty="0">
                <a:solidFill>
                  <a:prstClr val="white"/>
                </a:solidFill>
              </a:rPr>
              <a:t>Buy local when possible</a:t>
            </a:r>
          </a:p>
          <a:p>
            <a:endParaRPr lang="en-US" sz="800" dirty="0">
              <a:solidFill>
                <a:prstClr val="white"/>
              </a:solidFill>
            </a:endParaRPr>
          </a:p>
          <a:p>
            <a:pPr marL="285750" indent="-285750">
              <a:buFont typeface="Arial" panose="020B0604020202020204" pitchFamily="34" charset="0"/>
              <a:buChar char="•"/>
            </a:pPr>
            <a:r>
              <a:rPr lang="en-US" dirty="0">
                <a:solidFill>
                  <a:prstClr val="white"/>
                </a:solidFill>
              </a:rPr>
              <a:t>Partner with community leaders to attract and support businesses </a:t>
            </a:r>
          </a:p>
          <a:p>
            <a:endParaRPr lang="en-US" sz="800" dirty="0">
              <a:solidFill>
                <a:prstClr val="white"/>
              </a:solidFill>
            </a:endParaRPr>
          </a:p>
          <a:p>
            <a:pPr marL="285750" indent="-285750">
              <a:buFont typeface="Arial" panose="020B0604020202020204" pitchFamily="34" charset="0"/>
              <a:buChar char="•"/>
            </a:pPr>
            <a:r>
              <a:rPr lang="en-US" dirty="0">
                <a:solidFill>
                  <a:prstClr val="white"/>
                </a:solidFill>
              </a:rPr>
              <a:t>Commit to a community investing plan</a:t>
            </a:r>
          </a:p>
          <a:p>
            <a:endParaRPr lang="en-US" sz="800" dirty="0">
              <a:solidFill>
                <a:prstClr val="white"/>
              </a:solidFill>
            </a:endParaRPr>
          </a:p>
          <a:p>
            <a:pPr marL="285750" indent="-285750">
              <a:buFont typeface="Arial" panose="020B0604020202020204" pitchFamily="34" charset="0"/>
              <a:buChar char="•"/>
            </a:pPr>
            <a:r>
              <a:rPr lang="en-US" dirty="0">
                <a:solidFill>
                  <a:prstClr val="white"/>
                </a:solidFill>
              </a:rPr>
              <a:t>Improve local built environments</a:t>
            </a:r>
          </a:p>
        </p:txBody>
      </p:sp>
      <p:sp>
        <p:nvSpPr>
          <p:cNvPr id="9" name="TextBox 8"/>
          <p:cNvSpPr txBox="1"/>
          <p:nvPr/>
        </p:nvSpPr>
        <p:spPr>
          <a:xfrm>
            <a:off x="1960017" y="2299438"/>
            <a:ext cx="2027224" cy="523220"/>
          </a:xfrm>
          <a:prstGeom prst="rect">
            <a:avLst/>
          </a:prstGeom>
          <a:noFill/>
        </p:spPr>
        <p:txBody>
          <a:bodyPr wrap="square" rtlCol="0">
            <a:spAutoFit/>
          </a:bodyPr>
          <a:lstStyle/>
          <a:p>
            <a:r>
              <a:rPr lang="en-US" sz="2800" b="1" dirty="0">
                <a:solidFill>
                  <a:prstClr val="white"/>
                </a:solidFill>
              </a:rPr>
              <a:t>HEAL</a:t>
            </a:r>
          </a:p>
        </p:txBody>
      </p:sp>
      <p:sp>
        <p:nvSpPr>
          <p:cNvPr id="10" name="TextBox 9"/>
          <p:cNvSpPr txBox="1"/>
          <p:nvPr/>
        </p:nvSpPr>
        <p:spPr>
          <a:xfrm>
            <a:off x="5363460" y="2299438"/>
            <a:ext cx="1511300" cy="523220"/>
          </a:xfrm>
          <a:prstGeom prst="rect">
            <a:avLst/>
          </a:prstGeom>
          <a:noFill/>
        </p:spPr>
        <p:txBody>
          <a:bodyPr wrap="square" rtlCol="0">
            <a:spAutoFit/>
          </a:bodyPr>
          <a:lstStyle/>
          <a:p>
            <a:r>
              <a:rPr lang="en-US" sz="2800" b="1" dirty="0">
                <a:solidFill>
                  <a:prstClr val="white"/>
                </a:solidFill>
              </a:rPr>
              <a:t>HIRE</a:t>
            </a:r>
          </a:p>
        </p:txBody>
      </p:sp>
      <p:sp>
        <p:nvSpPr>
          <p:cNvPr id="11" name="TextBox 10"/>
          <p:cNvSpPr txBox="1"/>
          <p:nvPr/>
        </p:nvSpPr>
        <p:spPr>
          <a:xfrm>
            <a:off x="8560195" y="2275132"/>
            <a:ext cx="1638300" cy="523220"/>
          </a:xfrm>
          <a:prstGeom prst="rect">
            <a:avLst/>
          </a:prstGeom>
          <a:noFill/>
        </p:spPr>
        <p:txBody>
          <a:bodyPr wrap="square" rtlCol="0">
            <a:spAutoFit/>
          </a:bodyPr>
          <a:lstStyle/>
          <a:p>
            <a:r>
              <a:rPr lang="en-US" sz="2800" b="1" dirty="0">
                <a:solidFill>
                  <a:prstClr val="white"/>
                </a:solidFill>
              </a:rPr>
              <a:t>INVEST</a:t>
            </a:r>
          </a:p>
        </p:txBody>
      </p:sp>
      <p:sp>
        <p:nvSpPr>
          <p:cNvPr id="12" name="TextBox 11"/>
          <p:cNvSpPr txBox="1"/>
          <p:nvPr/>
        </p:nvSpPr>
        <p:spPr>
          <a:xfrm>
            <a:off x="2325757" y="5775038"/>
            <a:ext cx="6748669" cy="646331"/>
          </a:xfrm>
          <a:prstGeom prst="rect">
            <a:avLst/>
          </a:prstGeom>
          <a:noFill/>
        </p:spPr>
        <p:txBody>
          <a:bodyPr wrap="square" rtlCol="0">
            <a:spAutoFit/>
          </a:bodyPr>
          <a:lstStyle/>
          <a:p>
            <a:pPr algn="ctr"/>
            <a:r>
              <a:rPr lang="en-US" b="1" dirty="0">
                <a:solidFill>
                  <a:prstClr val="white"/>
                </a:solidFill>
              </a:rPr>
              <a:t>LEVERS FOR CHANGE</a:t>
            </a:r>
          </a:p>
          <a:p>
            <a:pPr algn="ctr"/>
            <a:r>
              <a:rPr lang="en-US" b="1" dirty="0">
                <a:solidFill>
                  <a:prstClr val="white"/>
                </a:solidFill>
              </a:rPr>
              <a:t>Partnerships, Education, Programs, Advocacy, Funding</a:t>
            </a:r>
          </a:p>
        </p:txBody>
      </p:sp>
    </p:spTree>
    <p:extLst>
      <p:ext uri="{BB962C8B-B14F-4D97-AF65-F5344CB8AC3E}">
        <p14:creationId xmlns:p14="http://schemas.microsoft.com/office/powerpoint/2010/main" val="1350392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
            </a:r>
            <a:br>
              <a:rPr lang="en-US" dirty="0" smtClean="0"/>
            </a:br>
            <a:r>
              <a:rPr lang="en-US" dirty="0" smtClean="0"/>
              <a:t>Fairfax Community</a:t>
            </a:r>
            <a:endParaRPr lang="en-US" dirty="0"/>
          </a:p>
        </p:txBody>
      </p:sp>
    </p:spTree>
    <p:extLst>
      <p:ext uri="{BB962C8B-B14F-4D97-AF65-F5344CB8AC3E}">
        <p14:creationId xmlns:p14="http://schemas.microsoft.com/office/powerpoint/2010/main" val="3220421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State</a:t>
            </a:r>
            <a:br>
              <a:rPr lang="en-US" dirty="0" smtClean="0"/>
            </a:br>
            <a:r>
              <a:rPr lang="en-US" sz="3200" dirty="0" smtClean="0"/>
              <a:t>Fairfax - Home (E. 106</a:t>
            </a:r>
            <a:r>
              <a:rPr lang="en-US" sz="3200" baseline="30000" dirty="0" smtClean="0"/>
              <a:t>th</a:t>
            </a:r>
            <a:r>
              <a:rPr lang="en-US" sz="3200" dirty="0" smtClean="0"/>
              <a:t> – 93</a:t>
            </a:r>
            <a:r>
              <a:rPr lang="en-US" sz="3200" baseline="30000" dirty="0" smtClean="0"/>
              <a:t>rd</a:t>
            </a:r>
            <a:r>
              <a:rPr lang="en-US" sz="3200" dirty="0" smtClean="0"/>
              <a:t> Cedar)</a:t>
            </a:r>
            <a:r>
              <a:rPr lang="en-US" sz="4000" dirty="0" smtClean="0"/>
              <a:t> </a:t>
            </a:r>
            <a:endParaRPr lang="en-US" dirty="0"/>
          </a:p>
        </p:txBody>
      </p:sp>
      <p:sp>
        <p:nvSpPr>
          <p:cNvPr id="3" name="Content Placeholder 2"/>
          <p:cNvSpPr>
            <a:spLocks noGrp="1"/>
          </p:cNvSpPr>
          <p:nvPr>
            <p:ph idx="1"/>
          </p:nvPr>
        </p:nvSpPr>
        <p:spPr>
          <a:xfrm>
            <a:off x="838200" y="2209800"/>
            <a:ext cx="10515600" cy="4267200"/>
          </a:xfrm>
        </p:spPr>
        <p:txBody>
          <a:bodyPr/>
          <a:lstStyle/>
          <a:p>
            <a:r>
              <a:rPr lang="en-US" dirty="0"/>
              <a:t>Infant mortality and chronic disease</a:t>
            </a:r>
          </a:p>
          <a:p>
            <a:r>
              <a:rPr lang="en-US" dirty="0"/>
              <a:t>High incidences of crime</a:t>
            </a:r>
          </a:p>
          <a:p>
            <a:r>
              <a:rPr lang="en-US" dirty="0" smtClean="0"/>
              <a:t>70% vacant land and blighted buildings</a:t>
            </a:r>
          </a:p>
          <a:p>
            <a:r>
              <a:rPr lang="en-US" dirty="0" smtClean="0"/>
              <a:t>Increasing unemployment</a:t>
            </a:r>
          </a:p>
          <a:p>
            <a:r>
              <a:rPr lang="en-US" dirty="0" smtClean="0"/>
              <a:t>Declining population  </a:t>
            </a:r>
          </a:p>
        </p:txBody>
      </p:sp>
    </p:spTree>
    <p:extLst>
      <p:ext uri="{BB962C8B-B14F-4D97-AF65-F5344CB8AC3E}">
        <p14:creationId xmlns:p14="http://schemas.microsoft.com/office/powerpoint/2010/main" val="1966671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877BC"/>
      </a:accent1>
      <a:accent2>
        <a:srgbClr val="7AD0E7"/>
      </a:accent2>
      <a:accent3>
        <a:srgbClr val="F79647"/>
      </a:accent3>
      <a:accent4>
        <a:srgbClr val="F8C946"/>
      </a:accent4>
      <a:accent5>
        <a:srgbClr val="DBDBDB"/>
      </a:accent5>
      <a:accent6>
        <a:srgbClr val="1EC85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4168</TotalTime>
  <Words>1936</Words>
  <Application>Microsoft Office PowerPoint</Application>
  <PresentationFormat>Widescreen</PresentationFormat>
  <Paragraphs>202</Paragraphs>
  <Slides>30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Symbol</vt:lpstr>
      <vt:lpstr>1_Office Theme</vt:lpstr>
      <vt:lpstr>Going Upstream: Social Determinants of Health in the Pediatric Population</vt:lpstr>
      <vt:lpstr>Social Determinants Of Health</vt:lpstr>
      <vt:lpstr>PowerPoint Presentation</vt:lpstr>
      <vt:lpstr>PowerPoint Presentation</vt:lpstr>
      <vt:lpstr>Adverse Childhood Events (ACEs)</vt:lpstr>
      <vt:lpstr>The Anchor Mission</vt:lpstr>
      <vt:lpstr>PowerPoint Presentation</vt:lpstr>
      <vt:lpstr> Fairfax Community</vt:lpstr>
      <vt:lpstr>Current State Fairfax - Home (E. 106th – 93rd Cedar) </vt:lpstr>
      <vt:lpstr>PowerPoint Presentation</vt:lpstr>
      <vt:lpstr>Green Space</vt:lpstr>
      <vt:lpstr>Hire &amp; Invest Initiatives</vt:lpstr>
      <vt:lpstr>Community Investment Approach</vt:lpstr>
      <vt:lpstr>Innovation Square</vt:lpstr>
      <vt:lpstr>Lead Poisoning: A Replicable Model?</vt:lpstr>
      <vt:lpstr>Problem</vt:lpstr>
      <vt:lpstr>Housing Issue</vt:lpstr>
      <vt:lpstr>Partners</vt:lpstr>
      <vt:lpstr>Interventions</vt:lpstr>
      <vt:lpstr>Key Takeaways</vt:lpstr>
      <vt:lpstr>Childhood Hunger</vt:lpstr>
      <vt:lpstr>Childhood Hunger</vt:lpstr>
      <vt:lpstr>Food as Medicine</vt:lpstr>
      <vt:lpstr>Infant Mortality</vt:lpstr>
      <vt:lpstr>Infant Mortality</vt:lpstr>
      <vt:lpstr>Other Considerations</vt:lpstr>
      <vt:lpstr>Medical-Legal Partnership</vt:lpstr>
      <vt:lpstr>School-Based Health</vt:lpstr>
      <vt:lpstr>Workforce Development</vt:lpstr>
      <vt:lpstr>PowerPoint Presentation</vt:lpstr>
    </vt:vector>
  </TitlesOfParts>
  <Company>Cleveland Clinic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 Graph</dc:title>
  <dc:creator>Zwischenberger, Andrea</dc:creator>
  <cp:lastModifiedBy>Thakur, Roopa</cp:lastModifiedBy>
  <cp:revision>77</cp:revision>
  <dcterms:created xsi:type="dcterms:W3CDTF">2014-11-21T19:31:52Z</dcterms:created>
  <dcterms:modified xsi:type="dcterms:W3CDTF">2023-05-08T02:20:07Z</dcterms:modified>
</cp:coreProperties>
</file>