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Lst>
  <p:notesMasterIdLst>
    <p:notesMasterId r:id="rId31"/>
  </p:notesMasterIdLst>
  <p:handoutMasterIdLst>
    <p:handoutMasterId r:id="rId32"/>
  </p:handoutMasterIdLst>
  <p:sldIdLst>
    <p:sldId id="256" r:id="rId3"/>
    <p:sldId id="428" r:id="rId4"/>
    <p:sldId id="453" r:id="rId5"/>
    <p:sldId id="470" r:id="rId6"/>
    <p:sldId id="487" r:id="rId7"/>
    <p:sldId id="456" r:id="rId8"/>
    <p:sldId id="468" r:id="rId9"/>
    <p:sldId id="469" r:id="rId10"/>
    <p:sldId id="437" r:id="rId11"/>
    <p:sldId id="427" r:id="rId12"/>
    <p:sldId id="491" r:id="rId13"/>
    <p:sldId id="481" r:id="rId14"/>
    <p:sldId id="471" r:id="rId15"/>
    <p:sldId id="489" r:id="rId16"/>
    <p:sldId id="496" r:id="rId17"/>
    <p:sldId id="498" r:id="rId18"/>
    <p:sldId id="458" r:id="rId19"/>
    <p:sldId id="459" r:id="rId20"/>
    <p:sldId id="460" r:id="rId21"/>
    <p:sldId id="473" r:id="rId22"/>
    <p:sldId id="478" r:id="rId23"/>
    <p:sldId id="424" r:id="rId24"/>
    <p:sldId id="488" r:id="rId25"/>
    <p:sldId id="465" r:id="rId26"/>
    <p:sldId id="425" r:id="rId27"/>
    <p:sldId id="467" r:id="rId28"/>
    <p:sldId id="451" r:id="rId29"/>
    <p:sldId id="44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go E Morel" initials="DE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111" d="100"/>
          <a:sy n="111" d="100"/>
        </p:scale>
        <p:origin x="5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dirty="0">
                <a:latin typeface="Garamond" panose="02020404030301010803" pitchFamily="18" charset="0"/>
              </a:rPr>
              <a:t>New Jersey State Funding for Public Education</a:t>
            </a:r>
          </a:p>
          <a:p>
            <a:pPr>
              <a:defRPr/>
            </a:pPr>
            <a:r>
              <a:rPr lang="en-US" sz="3200" dirty="0">
                <a:latin typeface="Garamond" panose="02020404030301010803" pitchFamily="18" charset="0"/>
              </a:rPr>
              <a:t>1969-1996</a:t>
            </a:r>
          </a:p>
        </c:rich>
      </c:tx>
      <c:layout>
        <c:manualLayout>
          <c:xMode val="edge"/>
          <c:yMode val="edge"/>
          <c:x val="0.14004166666666668"/>
          <c:y val="6.111112002203558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3933152887139104E-2"/>
          <c:y val="0.21112076569273341"/>
          <c:w val="0.86757997047244095"/>
          <c:h val="0.59707561928778352"/>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Sheet2!$B$1:$I$1</c:f>
              <c:strCache>
                <c:ptCount val="8"/>
                <c:pt idx="0">
                  <c:v>1969-70</c:v>
                </c:pt>
                <c:pt idx="1">
                  <c:v>1974-75</c:v>
                </c:pt>
                <c:pt idx="2">
                  <c:v>1979-80</c:v>
                </c:pt>
                <c:pt idx="3">
                  <c:v>1984-85</c:v>
                </c:pt>
                <c:pt idx="4">
                  <c:v>1989-90</c:v>
                </c:pt>
                <c:pt idx="5">
                  <c:v>1993-94</c:v>
                </c:pt>
                <c:pt idx="6">
                  <c:v>1994-95</c:v>
                </c:pt>
                <c:pt idx="7">
                  <c:v>1995-96</c:v>
                </c:pt>
              </c:strCache>
            </c:strRef>
          </c:cat>
          <c:val>
            <c:numRef>
              <c:f>Sheet2!$B$2:$I$2</c:f>
              <c:numCache>
                <c:formatCode>_("$"* #,##0.00_);_("$"* \(#,##0.00\);_("$"* "-"??_);_(@_)</c:formatCode>
                <c:ptCount val="8"/>
                <c:pt idx="0">
                  <c:v>411062000</c:v>
                </c:pt>
                <c:pt idx="1">
                  <c:v>810676000</c:v>
                </c:pt>
                <c:pt idx="2">
                  <c:v>1490648000</c:v>
                </c:pt>
                <c:pt idx="3">
                  <c:v>2247339000</c:v>
                </c:pt>
                <c:pt idx="4">
                  <c:v>3486521000</c:v>
                </c:pt>
                <c:pt idx="5">
                  <c:v>4564512000</c:v>
                </c:pt>
                <c:pt idx="6">
                  <c:v>4361977000</c:v>
                </c:pt>
                <c:pt idx="7">
                  <c:v>4582794000</c:v>
                </c:pt>
              </c:numCache>
            </c:numRef>
          </c:val>
          <c:smooth val="0"/>
          <c:extLst>
            <c:ext xmlns:c16="http://schemas.microsoft.com/office/drawing/2014/chart" uri="{C3380CC4-5D6E-409C-BE32-E72D297353CC}">
              <c16:uniqueId val="{00000000-D37E-4633-9C9D-EE5668B3FE4A}"/>
            </c:ext>
          </c:extLst>
        </c:ser>
        <c:dLbls>
          <c:showLegendKey val="0"/>
          <c:showVal val="0"/>
          <c:showCatName val="0"/>
          <c:showSerName val="0"/>
          <c:showPercent val="0"/>
          <c:showBubbleSize val="0"/>
        </c:dLbls>
        <c:smooth val="0"/>
        <c:axId val="328805584"/>
        <c:axId val="328805912"/>
      </c:lineChart>
      <c:catAx>
        <c:axId val="32880558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328805912"/>
        <c:crosses val="autoZero"/>
        <c:auto val="1"/>
        <c:lblAlgn val="ctr"/>
        <c:lblOffset val="100"/>
        <c:noMultiLvlLbl val="0"/>
      </c:catAx>
      <c:valAx>
        <c:axId val="328805912"/>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_);_(&quot;$&quot;* \(#,##0.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328805584"/>
        <c:crosses val="autoZero"/>
        <c:crossBetween val="between"/>
        <c:dispUnits>
          <c:builtInUnit val="billions"/>
          <c:dispUnitsLbl>
            <c:layout>
              <c:manualLayout>
                <c:xMode val="edge"/>
                <c:yMode val="edge"/>
                <c:x val="1.3876640419947508E-2"/>
                <c:y val="0.45000968941523611"/>
              </c:manualLayout>
            </c:layout>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Garamond" panose="02020404030301010803" pitchFamily="18" charset="0"/>
                    <a:ea typeface="+mn-ea"/>
                    <a:cs typeface="+mn-cs"/>
                  </a:defRPr>
                </a:pPr>
                <a:endParaRPr lang="en-US"/>
              </a:p>
            </c:txPr>
          </c:dispUnitsLbl>
        </c:dispUnits>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Garamond" panose="02020404030301010803" pitchFamily="18" charset="0"/>
                <a:ea typeface="+mn-ea"/>
                <a:cs typeface="+mn-cs"/>
              </a:defRPr>
            </a:pPr>
            <a:r>
              <a:rPr lang="en-US" sz="4000" dirty="0">
                <a:latin typeface="Garamond" panose="02020404030301010803" pitchFamily="18" charset="0"/>
              </a:rPr>
              <a:t>Total Public Education Expenditures</a:t>
            </a:r>
          </a:p>
          <a:p>
            <a:pPr>
              <a:defRPr sz="4000">
                <a:latin typeface="Garamond" panose="02020404030301010803" pitchFamily="18" charset="0"/>
              </a:defRPr>
            </a:pPr>
            <a:r>
              <a:rPr lang="en-US" sz="4000" dirty="0">
                <a:latin typeface="Garamond" panose="02020404030301010803" pitchFamily="18" charset="0"/>
              </a:rPr>
              <a:t>(Dollars in Billions)</a:t>
            </a:r>
          </a:p>
        </c:rich>
      </c:tx>
      <c:overlay val="0"/>
      <c:spPr>
        <a:noFill/>
        <a:ln>
          <a:noFill/>
        </a:ln>
        <a:effectLst/>
      </c:spPr>
      <c:txPr>
        <a:bodyPr rot="0" spcFirstLastPara="1" vertOverflow="ellipsis" vert="horz" wrap="square" anchor="ctr" anchorCtr="1"/>
        <a:lstStyle/>
        <a:p>
          <a:pPr>
            <a:defRPr sz="4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Garamond" panose="02020404030301010803" pitchFamily="18" charset="0"/>
              <a:ea typeface="+mn-ea"/>
              <a:cs typeface="+mn-cs"/>
            </a:defRPr>
          </a:pPr>
          <a:endParaRPr lang="en-US"/>
        </a:p>
      </c:txPr>
    </c:title>
    <c:autoTitleDeleted val="0"/>
    <c:plotArea>
      <c:layout>
        <c:manualLayout>
          <c:layoutTarget val="inner"/>
          <c:xMode val="edge"/>
          <c:yMode val="edge"/>
          <c:x val="7.201472213555575E-2"/>
          <c:y val="0.20538384845463609"/>
          <c:w val="0.89843524428486066"/>
          <c:h val="0.53250704579175856"/>
        </c:manualLayout>
      </c:layout>
      <c:lineChart>
        <c:grouping val="standard"/>
        <c:varyColors val="0"/>
        <c:ser>
          <c:idx val="0"/>
          <c:order val="0"/>
          <c:tx>
            <c:strRef>
              <c:f>'Total Exp 77-93'!$B$1</c:f>
              <c:strCache>
                <c:ptCount val="1"/>
                <c:pt idx="0">
                  <c:v>Total Expenditures(Dollars in Billions)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'Total Exp 77-93'!$A$2:$A$17</c:f>
              <c:strCache>
                <c:ptCount val="16"/>
                <c:pt idx="0">
                  <c:v>1977-78</c:v>
                </c:pt>
                <c:pt idx="1">
                  <c:v>1978-79</c:v>
                </c:pt>
                <c:pt idx="2">
                  <c:v>1979-80</c:v>
                </c:pt>
                <c:pt idx="3">
                  <c:v>1980-81</c:v>
                </c:pt>
                <c:pt idx="4">
                  <c:v>1981-82</c:v>
                </c:pt>
                <c:pt idx="5">
                  <c:v>1982-83</c:v>
                </c:pt>
                <c:pt idx="6">
                  <c:v>1983-84</c:v>
                </c:pt>
                <c:pt idx="7">
                  <c:v>1984-85</c:v>
                </c:pt>
                <c:pt idx="8">
                  <c:v>1985-86</c:v>
                </c:pt>
                <c:pt idx="9">
                  <c:v>1986-87</c:v>
                </c:pt>
                <c:pt idx="10">
                  <c:v>1987-88</c:v>
                </c:pt>
                <c:pt idx="11">
                  <c:v>1988-89</c:v>
                </c:pt>
                <c:pt idx="12">
                  <c:v>1989-90</c:v>
                </c:pt>
                <c:pt idx="13">
                  <c:v>1990-91</c:v>
                </c:pt>
                <c:pt idx="14">
                  <c:v>1991-92</c:v>
                </c:pt>
                <c:pt idx="15">
                  <c:v>1992-93</c:v>
                </c:pt>
              </c:strCache>
            </c:strRef>
          </c:cat>
          <c:val>
            <c:numRef>
              <c:f>'Total Exp 77-93'!$B$2:$B$17</c:f>
              <c:numCache>
                <c:formatCode>General</c:formatCode>
                <c:ptCount val="16"/>
                <c:pt idx="0">
                  <c:v>180</c:v>
                </c:pt>
                <c:pt idx="1">
                  <c:v>179</c:v>
                </c:pt>
                <c:pt idx="2">
                  <c:v>182</c:v>
                </c:pt>
                <c:pt idx="3">
                  <c:v>179</c:v>
                </c:pt>
                <c:pt idx="4">
                  <c:v>177</c:v>
                </c:pt>
                <c:pt idx="5">
                  <c:v>177</c:v>
                </c:pt>
                <c:pt idx="6">
                  <c:v>183</c:v>
                </c:pt>
                <c:pt idx="7">
                  <c:v>187</c:v>
                </c:pt>
                <c:pt idx="8">
                  <c:v>195</c:v>
                </c:pt>
                <c:pt idx="9">
                  <c:v>204</c:v>
                </c:pt>
                <c:pt idx="10">
                  <c:v>211</c:v>
                </c:pt>
                <c:pt idx="11">
                  <c:v>226</c:v>
                </c:pt>
                <c:pt idx="12">
                  <c:v>239</c:v>
                </c:pt>
                <c:pt idx="13">
                  <c:v>248</c:v>
                </c:pt>
                <c:pt idx="14">
                  <c:v>253</c:v>
                </c:pt>
                <c:pt idx="15">
                  <c:v>254</c:v>
                </c:pt>
              </c:numCache>
            </c:numRef>
          </c:val>
          <c:smooth val="0"/>
          <c:extLst>
            <c:ext xmlns:c16="http://schemas.microsoft.com/office/drawing/2014/chart" uri="{C3380CC4-5D6E-409C-BE32-E72D297353CC}">
              <c16:uniqueId val="{00000000-ABC8-4B37-8577-8D9C052599CA}"/>
            </c:ext>
          </c:extLst>
        </c:ser>
        <c:dLbls>
          <c:showLegendKey val="0"/>
          <c:showVal val="0"/>
          <c:showCatName val="0"/>
          <c:showSerName val="0"/>
          <c:showPercent val="0"/>
          <c:showBubbleSize val="0"/>
        </c:dLbls>
        <c:smooth val="0"/>
        <c:axId val="401678632"/>
        <c:axId val="401677648"/>
      </c:lineChart>
      <c:catAx>
        <c:axId val="40167863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401677648"/>
        <c:crosses val="autoZero"/>
        <c:auto val="1"/>
        <c:lblAlgn val="ctr"/>
        <c:lblOffset val="100"/>
        <c:noMultiLvlLbl val="0"/>
      </c:catAx>
      <c:valAx>
        <c:axId val="401677648"/>
        <c:scaling>
          <c:orientation val="minMax"/>
          <c:min val="16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4016786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Garamond" panose="02020404030301010803" pitchFamily="18" charset="0"/>
                <a:ea typeface="+mn-ea"/>
                <a:cs typeface="+mn-cs"/>
              </a:defRPr>
            </a:pPr>
            <a:r>
              <a:rPr lang="en-US" sz="3200" dirty="0">
                <a:latin typeface="Garamond" panose="02020404030301010803" pitchFamily="18" charset="0"/>
              </a:rPr>
              <a:t>Total Expenditures and Public School Enrollment</a:t>
            </a:r>
          </a:p>
          <a:p>
            <a:pPr>
              <a:defRPr sz="3200">
                <a:latin typeface="Garamond" panose="02020404030301010803" pitchFamily="18" charset="0"/>
              </a:defRPr>
            </a:pPr>
            <a:r>
              <a:rPr lang="en-US" sz="3200" dirty="0">
                <a:latin typeface="Garamond" panose="02020404030301010803" pitchFamily="18" charset="0"/>
              </a:rPr>
              <a:t>1977-1993</a:t>
            </a:r>
          </a:p>
        </c:rich>
      </c:tx>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'Total Exp 77-93'!$B$1</c:f>
              <c:strCache>
                <c:ptCount val="1"/>
                <c:pt idx="0">
                  <c:v>Total Expenditures(Dollars in Billions)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'Total Exp 77-93'!$A$2:$A$17</c:f>
              <c:strCache>
                <c:ptCount val="16"/>
                <c:pt idx="0">
                  <c:v>1977-78</c:v>
                </c:pt>
                <c:pt idx="1">
                  <c:v>1978-79</c:v>
                </c:pt>
                <c:pt idx="2">
                  <c:v>1979-80</c:v>
                </c:pt>
                <c:pt idx="3">
                  <c:v>1980-81</c:v>
                </c:pt>
                <c:pt idx="4">
                  <c:v>1981-82</c:v>
                </c:pt>
                <c:pt idx="5">
                  <c:v>1982-83</c:v>
                </c:pt>
                <c:pt idx="6">
                  <c:v>1983-84</c:v>
                </c:pt>
                <c:pt idx="7">
                  <c:v>1984-85</c:v>
                </c:pt>
                <c:pt idx="8">
                  <c:v>1985-86</c:v>
                </c:pt>
                <c:pt idx="9">
                  <c:v>1986-87</c:v>
                </c:pt>
                <c:pt idx="10">
                  <c:v>1987-88</c:v>
                </c:pt>
                <c:pt idx="11">
                  <c:v>1988-89</c:v>
                </c:pt>
                <c:pt idx="12">
                  <c:v>1989-90</c:v>
                </c:pt>
                <c:pt idx="13">
                  <c:v>1990-91</c:v>
                </c:pt>
                <c:pt idx="14">
                  <c:v>1991-92</c:v>
                </c:pt>
                <c:pt idx="15">
                  <c:v>1992-93</c:v>
                </c:pt>
              </c:strCache>
            </c:strRef>
          </c:cat>
          <c:val>
            <c:numRef>
              <c:f>'Total Exp 77-93'!$B$2:$B$17</c:f>
              <c:numCache>
                <c:formatCode>General</c:formatCode>
                <c:ptCount val="16"/>
                <c:pt idx="0">
                  <c:v>180</c:v>
                </c:pt>
                <c:pt idx="1">
                  <c:v>179</c:v>
                </c:pt>
                <c:pt idx="2">
                  <c:v>182</c:v>
                </c:pt>
                <c:pt idx="3">
                  <c:v>179</c:v>
                </c:pt>
                <c:pt idx="4">
                  <c:v>177</c:v>
                </c:pt>
                <c:pt idx="5">
                  <c:v>177</c:v>
                </c:pt>
                <c:pt idx="6">
                  <c:v>183</c:v>
                </c:pt>
                <c:pt idx="7">
                  <c:v>187</c:v>
                </c:pt>
                <c:pt idx="8">
                  <c:v>195</c:v>
                </c:pt>
                <c:pt idx="9">
                  <c:v>204</c:v>
                </c:pt>
                <c:pt idx="10">
                  <c:v>211</c:v>
                </c:pt>
                <c:pt idx="11">
                  <c:v>226</c:v>
                </c:pt>
                <c:pt idx="12">
                  <c:v>239</c:v>
                </c:pt>
                <c:pt idx="13">
                  <c:v>248</c:v>
                </c:pt>
                <c:pt idx="14">
                  <c:v>253</c:v>
                </c:pt>
                <c:pt idx="15">
                  <c:v>254</c:v>
                </c:pt>
              </c:numCache>
            </c:numRef>
          </c:val>
          <c:smooth val="0"/>
          <c:extLst>
            <c:ext xmlns:c16="http://schemas.microsoft.com/office/drawing/2014/chart" uri="{C3380CC4-5D6E-409C-BE32-E72D297353CC}">
              <c16:uniqueId val="{00000000-2F09-4424-991D-7AF745452AFF}"/>
            </c:ext>
          </c:extLst>
        </c:ser>
        <c:dLbls>
          <c:showLegendKey val="0"/>
          <c:showVal val="0"/>
          <c:showCatName val="0"/>
          <c:showSerName val="0"/>
          <c:showPercent val="0"/>
          <c:showBubbleSize val="0"/>
        </c:dLbls>
        <c:marker val="1"/>
        <c:smooth val="0"/>
        <c:axId val="2061024920"/>
        <c:axId val="2061026888"/>
      </c:lineChart>
      <c:lineChart>
        <c:grouping val="standard"/>
        <c:varyColors val="0"/>
        <c:ser>
          <c:idx val="1"/>
          <c:order val="1"/>
          <c:tx>
            <c:strRef>
              <c:f>'Total Exp 77-93'!$C$1</c:f>
              <c:strCache>
                <c:ptCount val="1"/>
                <c:pt idx="0">
                  <c:v>Public School Enrollment (In Millions)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'Total Exp 77-93'!$A$2:$A$17</c:f>
              <c:strCache>
                <c:ptCount val="16"/>
                <c:pt idx="0">
                  <c:v>1977-78</c:v>
                </c:pt>
                <c:pt idx="1">
                  <c:v>1978-79</c:v>
                </c:pt>
                <c:pt idx="2">
                  <c:v>1979-80</c:v>
                </c:pt>
                <c:pt idx="3">
                  <c:v>1980-81</c:v>
                </c:pt>
                <c:pt idx="4">
                  <c:v>1981-82</c:v>
                </c:pt>
                <c:pt idx="5">
                  <c:v>1982-83</c:v>
                </c:pt>
                <c:pt idx="6">
                  <c:v>1983-84</c:v>
                </c:pt>
                <c:pt idx="7">
                  <c:v>1984-85</c:v>
                </c:pt>
                <c:pt idx="8">
                  <c:v>1985-86</c:v>
                </c:pt>
                <c:pt idx="9">
                  <c:v>1986-87</c:v>
                </c:pt>
                <c:pt idx="10">
                  <c:v>1987-88</c:v>
                </c:pt>
                <c:pt idx="11">
                  <c:v>1988-89</c:v>
                </c:pt>
                <c:pt idx="12">
                  <c:v>1989-90</c:v>
                </c:pt>
                <c:pt idx="13">
                  <c:v>1990-91</c:v>
                </c:pt>
                <c:pt idx="14">
                  <c:v>1991-92</c:v>
                </c:pt>
                <c:pt idx="15">
                  <c:v>1992-93</c:v>
                </c:pt>
              </c:strCache>
            </c:strRef>
          </c:cat>
          <c:val>
            <c:numRef>
              <c:f>'Total Exp 77-93'!$C$2:$C$17</c:f>
              <c:numCache>
                <c:formatCode>0.0</c:formatCode>
                <c:ptCount val="16"/>
                <c:pt idx="0">
                  <c:v>43.5</c:v>
                </c:pt>
                <c:pt idx="1">
                  <c:v>42.5</c:v>
                </c:pt>
                <c:pt idx="2">
                  <c:v>41.8</c:v>
                </c:pt>
                <c:pt idx="3">
                  <c:v>40.799999999999997</c:v>
                </c:pt>
                <c:pt idx="4">
                  <c:v>40</c:v>
                </c:pt>
                <c:pt idx="5">
                  <c:v>39.5</c:v>
                </c:pt>
                <c:pt idx="6">
                  <c:v>39.200000000000003</c:v>
                </c:pt>
                <c:pt idx="7">
                  <c:v>39.200000000000003</c:v>
                </c:pt>
                <c:pt idx="8">
                  <c:v>39.4</c:v>
                </c:pt>
                <c:pt idx="9">
                  <c:v>39.700000000000003</c:v>
                </c:pt>
                <c:pt idx="10">
                  <c:v>40</c:v>
                </c:pt>
                <c:pt idx="11">
                  <c:v>40.1</c:v>
                </c:pt>
                <c:pt idx="12">
                  <c:v>40.5</c:v>
                </c:pt>
                <c:pt idx="13">
                  <c:v>41.2</c:v>
                </c:pt>
                <c:pt idx="14">
                  <c:v>42</c:v>
                </c:pt>
                <c:pt idx="15">
                  <c:v>42.8</c:v>
                </c:pt>
              </c:numCache>
            </c:numRef>
          </c:val>
          <c:smooth val="0"/>
          <c:extLst>
            <c:ext xmlns:c16="http://schemas.microsoft.com/office/drawing/2014/chart" uri="{C3380CC4-5D6E-409C-BE32-E72D297353CC}">
              <c16:uniqueId val="{00000001-2F09-4424-991D-7AF745452AFF}"/>
            </c:ext>
          </c:extLst>
        </c:ser>
        <c:dLbls>
          <c:showLegendKey val="0"/>
          <c:showVal val="0"/>
          <c:showCatName val="0"/>
          <c:showSerName val="0"/>
          <c:showPercent val="0"/>
          <c:showBubbleSize val="0"/>
        </c:dLbls>
        <c:marker val="1"/>
        <c:smooth val="0"/>
        <c:axId val="308491568"/>
        <c:axId val="389326968"/>
      </c:lineChart>
      <c:catAx>
        <c:axId val="20610249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2061026888"/>
        <c:crosses val="autoZero"/>
        <c:auto val="1"/>
        <c:lblAlgn val="ctr"/>
        <c:lblOffset val="100"/>
        <c:noMultiLvlLbl val="0"/>
      </c:catAx>
      <c:valAx>
        <c:axId val="2061026888"/>
        <c:scaling>
          <c:orientation val="minMax"/>
          <c:min val="16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2061024920"/>
        <c:crosses val="autoZero"/>
        <c:crossBetween val="between"/>
      </c:valAx>
      <c:valAx>
        <c:axId val="389326968"/>
        <c:scaling>
          <c:orientation val="minMax"/>
          <c:max val="60"/>
          <c:min val="20"/>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crossAx val="308491568"/>
        <c:crosses val="max"/>
        <c:crossBetween val="between"/>
      </c:valAx>
      <c:catAx>
        <c:axId val="308491568"/>
        <c:scaling>
          <c:orientation val="minMax"/>
        </c:scaling>
        <c:delete val="1"/>
        <c:axPos val="b"/>
        <c:numFmt formatCode="General" sourceLinked="1"/>
        <c:majorTickMark val="none"/>
        <c:minorTickMark val="none"/>
        <c:tickLblPos val="nextTo"/>
        <c:crossAx val="389326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dirty="0">
                <a:latin typeface="Garamond" panose="02020404030301010803" pitchFamily="18" charset="0"/>
              </a:rPr>
              <a:t>Percent of States' Fiscal Year Budget,</a:t>
            </a:r>
            <a:r>
              <a:rPr lang="en-US" sz="3200" baseline="0" dirty="0">
                <a:latin typeface="Garamond" panose="02020404030301010803" pitchFamily="18" charset="0"/>
              </a:rPr>
              <a:t> 1987</a:t>
            </a:r>
            <a:endParaRPr lang="en-US" sz="3200" dirty="0">
              <a:latin typeface="Garamond" panose="02020404030301010803" pitchFamily="18" charset="0"/>
            </a:endParaRPr>
          </a:p>
        </c:rich>
      </c:tx>
      <c:layout>
        <c:manualLayout>
          <c:xMode val="edge"/>
          <c:yMode val="edge"/>
          <c:x val="0.20279734274912589"/>
          <c:y val="5.30896762904636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spPr>
            <a:effectLst>
              <a:outerShdw blurRad="63500" dist="152400" dir="5400000" sx="101000" sy="101000" algn="ctr" rotWithShape="0">
                <a:srgbClr val="000000">
                  <a:alpha val="63000"/>
                </a:srgbClr>
              </a:outerShdw>
            </a:effectLst>
            <a:scene3d>
              <a:camera prst="orthographicFront"/>
              <a:lightRig rig="threePt" dir="t"/>
            </a:scene3d>
            <a:sp3d>
              <a:bevelB w="0" h="0"/>
            </a:sp3d>
          </c:spPr>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T w="146050" h="171450"/>
                <a:bevelB w="0" h="0"/>
              </a:sp3d>
            </c:spPr>
            <c:extLst>
              <c:ext xmlns:c16="http://schemas.microsoft.com/office/drawing/2014/chart" uri="{C3380CC4-5D6E-409C-BE32-E72D297353CC}">
                <c16:uniqueId val="{00000001-EBE2-4977-AEA6-63B2E24CD7C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B w="0" h="0"/>
              </a:sp3d>
            </c:spPr>
            <c:extLst>
              <c:ext xmlns:c16="http://schemas.microsoft.com/office/drawing/2014/chart" uri="{C3380CC4-5D6E-409C-BE32-E72D297353CC}">
                <c16:uniqueId val="{00000003-EBE2-4977-AEA6-63B2E24CD7C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B w="0" h="0"/>
              </a:sp3d>
            </c:spPr>
            <c:extLst>
              <c:ext xmlns:c16="http://schemas.microsoft.com/office/drawing/2014/chart" uri="{C3380CC4-5D6E-409C-BE32-E72D297353CC}">
                <c16:uniqueId val="{00000005-EBE2-4977-AEA6-63B2E24CD7C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T w="19050"/>
                <a:bevelB w="0" h="0"/>
              </a:sp3d>
            </c:spPr>
            <c:extLst>
              <c:ext xmlns:c16="http://schemas.microsoft.com/office/drawing/2014/chart" uri="{C3380CC4-5D6E-409C-BE32-E72D297353CC}">
                <c16:uniqueId val="{00000007-EBE2-4977-AEA6-63B2E24CD7C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T w="19050"/>
                <a:bevelB w="0" h="0"/>
              </a:sp3d>
            </c:spPr>
            <c:extLst>
              <c:ext xmlns:c16="http://schemas.microsoft.com/office/drawing/2014/chart" uri="{C3380CC4-5D6E-409C-BE32-E72D297353CC}">
                <c16:uniqueId val="{00000009-EBE2-4977-AEA6-63B2E24CD7C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63500" dist="152400" dir="5400000" sx="101000" sy="101000" algn="ctr" rotWithShape="0">
                  <a:srgbClr val="000000">
                    <a:alpha val="63000"/>
                  </a:srgbClr>
                </a:outerShdw>
              </a:effectLst>
              <a:scene3d>
                <a:camera prst="orthographicFront"/>
                <a:lightRig rig="threePt" dir="t"/>
              </a:scene3d>
              <a:sp3d>
                <a:bevelT w="19050"/>
                <a:bevelB w="0" h="0"/>
              </a:sp3d>
            </c:spPr>
            <c:extLst>
              <c:ext xmlns:c16="http://schemas.microsoft.com/office/drawing/2014/chart" uri="{C3380CC4-5D6E-409C-BE32-E72D297353CC}">
                <c16:uniqueId val="{0000000B-EBE2-4977-AEA6-63B2E24CD7C5}"/>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 of State Budget'!$A$4:$A$9</c:f>
              <c:strCache>
                <c:ptCount val="6"/>
                <c:pt idx="0">
                  <c:v>Elementary/Secondary Education</c:v>
                </c:pt>
                <c:pt idx="1">
                  <c:v>Higher Education</c:v>
                </c:pt>
                <c:pt idx="2">
                  <c:v>Cash Assistance</c:v>
                </c:pt>
                <c:pt idx="3">
                  <c:v>Medicaid</c:v>
                </c:pt>
                <c:pt idx="4">
                  <c:v>Corrections</c:v>
                </c:pt>
                <c:pt idx="5">
                  <c:v>Transportation</c:v>
                </c:pt>
              </c:strCache>
            </c:strRef>
          </c:cat>
          <c:val>
            <c:numRef>
              <c:f>'% of State Budget'!$B$4:$B$9</c:f>
              <c:numCache>
                <c:formatCode>General</c:formatCode>
                <c:ptCount val="6"/>
                <c:pt idx="0">
                  <c:v>22.8</c:v>
                </c:pt>
                <c:pt idx="1">
                  <c:v>12.3</c:v>
                </c:pt>
                <c:pt idx="2">
                  <c:v>5.2</c:v>
                </c:pt>
                <c:pt idx="3">
                  <c:v>10.199999999999999</c:v>
                </c:pt>
                <c:pt idx="4">
                  <c:v>3</c:v>
                </c:pt>
                <c:pt idx="5">
                  <c:v>10.6</c:v>
                </c:pt>
              </c:numCache>
            </c:numRef>
          </c:val>
          <c:extLst>
            <c:ext xmlns:c16="http://schemas.microsoft.com/office/drawing/2014/chart" uri="{C3380CC4-5D6E-409C-BE32-E72D297353CC}">
              <c16:uniqueId val="{0000000C-EBE2-4977-AEA6-63B2E24CD7C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8983024850969883E-2"/>
          <c:y val="0.82927588218139403"/>
          <c:w val="0.93750065104172009"/>
          <c:h val="0.1058143896031029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Garamond" panose="02020404030301010803" pitchFamily="18"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ysClr val="windowText" lastClr="000000"/>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0.04303</cdr:x>
      <cdr:y>0.89266</cdr:y>
    </cdr:from>
    <cdr:to>
      <cdr:x>0.95697</cdr:x>
      <cdr:y>0.9626</cdr:y>
    </cdr:to>
    <cdr:sp macro="" textlink="">
      <cdr:nvSpPr>
        <cdr:cNvPr id="2" name="TextBox 1"/>
        <cdr:cNvSpPr txBox="1"/>
      </cdr:nvSpPr>
      <cdr:spPr>
        <a:xfrm xmlns:a="http://schemas.openxmlformats.org/drawingml/2006/main">
          <a:off x="524561" y="6121894"/>
          <a:ext cx="11142878" cy="479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latin typeface="Garamond" panose="02020404030301010803" pitchFamily="18" charset="0"/>
            </a:rPr>
            <a:t>Source: National Center</a:t>
          </a:r>
          <a:r>
            <a:rPr lang="en-US" sz="1400" baseline="0" dirty="0">
              <a:solidFill>
                <a:schemeClr val="bg1"/>
              </a:solidFill>
              <a:latin typeface="Garamond" panose="02020404030301010803" pitchFamily="18" charset="0"/>
            </a:rPr>
            <a:t> for Education Statistics. State Comparisons of Education Statistic: 1969-1996-97. November 1998</a:t>
          </a:r>
          <a:endParaRPr lang="en-US" sz="1400" dirty="0">
            <a:solidFill>
              <a:schemeClr val="bg1"/>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0.91582</cdr:y>
    </cdr:from>
    <cdr:to>
      <cdr:x>0.8959</cdr:x>
      <cdr:y>1</cdr:y>
    </cdr:to>
    <cdr:sp macro="" textlink="">
      <cdr:nvSpPr>
        <cdr:cNvPr id="2" name="TextBox 1"/>
        <cdr:cNvSpPr txBox="1"/>
      </cdr:nvSpPr>
      <cdr:spPr>
        <a:xfrm xmlns:a="http://schemas.openxmlformats.org/drawingml/2006/main">
          <a:off x="0" y="3085086"/>
          <a:ext cx="4235450" cy="283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1"/>
              </a:solidFill>
              <a:latin typeface="Garamond" panose="02020404030301010803" pitchFamily="18" charset="0"/>
            </a:rPr>
            <a:t>Source: National Center</a:t>
          </a:r>
          <a:r>
            <a:rPr lang="en-US" sz="1400" baseline="0" dirty="0">
              <a:solidFill>
                <a:schemeClr val="bg1"/>
              </a:solidFill>
              <a:latin typeface="Garamond" panose="02020404030301010803" pitchFamily="18" charset="0"/>
            </a:rPr>
            <a:t> for Education Statistics</a:t>
          </a:r>
          <a:endParaRPr lang="en-US" sz="1400" dirty="0">
            <a:solidFill>
              <a:schemeClr val="bg1"/>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0.03131</cdr:x>
      <cdr:y>0.94072</cdr:y>
    </cdr:from>
    <cdr:to>
      <cdr:x>0.97175</cdr:x>
      <cdr:y>1</cdr:y>
    </cdr:to>
    <cdr:sp macro="" textlink="">
      <cdr:nvSpPr>
        <cdr:cNvPr id="2" name="TextBox 1"/>
        <cdr:cNvSpPr txBox="1"/>
      </cdr:nvSpPr>
      <cdr:spPr>
        <a:xfrm xmlns:a="http://schemas.openxmlformats.org/drawingml/2006/main">
          <a:off x="220581" y="4030663"/>
          <a:ext cx="6625724"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1"/>
              </a:solidFill>
              <a:latin typeface="Garamond" panose="02020404030301010803" pitchFamily="18" charset="0"/>
            </a:rPr>
            <a:t>Source: 1994 State Expenditure Report, National Association of State Budget Officers, April 1995</a:t>
          </a:r>
          <a:r>
            <a:rPr lang="en-US" sz="1600" dirty="0">
              <a:latin typeface="Garamond" panose="02020404030301010803" pitchFamily="18" charset="0"/>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387B46E-8CF1-447E-9AF4-36577BFE844C}" type="datetimeFigureOut">
              <a:rPr lang="en-US" smtClean="0"/>
              <a:t>5/9/2023</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FE77B393-1D71-4E21-85B5-BB3888853C93}" type="slidenum">
              <a:rPr lang="en-US" smtClean="0"/>
              <a:t>‹#›</a:t>
            </a:fld>
            <a:endParaRPr lang="en-US"/>
          </a:p>
        </p:txBody>
      </p:sp>
    </p:spTree>
    <p:extLst>
      <p:ext uri="{BB962C8B-B14F-4D97-AF65-F5344CB8AC3E}">
        <p14:creationId xmlns:p14="http://schemas.microsoft.com/office/powerpoint/2010/main" val="71846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F1A6DF3-5CDA-417E-8DE5-EA07FA77BF63}" type="datetimeFigureOut">
              <a:rPr lang="en-US" smtClean="0"/>
              <a:t>5/9/2023</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C6CAC24-1E3A-4A2B-9ABE-E94642DC78E8}" type="slidenum">
              <a:rPr lang="en-US" smtClean="0"/>
              <a:t>‹#›</a:t>
            </a:fld>
            <a:endParaRPr lang="en-US"/>
          </a:p>
        </p:txBody>
      </p:sp>
    </p:spTree>
    <p:extLst>
      <p:ext uri="{BB962C8B-B14F-4D97-AF65-F5344CB8AC3E}">
        <p14:creationId xmlns:p14="http://schemas.microsoft.com/office/powerpoint/2010/main" val="397180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0282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951627-9B03-44A2-8B55-030DEFF9AB7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94196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22</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09274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73D84-6FBB-4740-8A8A-C13E298D44E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5370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25</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13477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26</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23124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27</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555401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28</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3588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Maryland, 60%; Illinois and Pennsylvania</a:t>
            </a:r>
            <a:r>
              <a:rPr lang="en-US" baseline="0" dirty="0"/>
              <a:t> 50%; </a:t>
            </a:r>
            <a:r>
              <a:rPr lang="en-US" dirty="0"/>
              <a:t>Arkansas</a:t>
            </a:r>
            <a:r>
              <a:rPr lang="en-US" baseline="0" dirty="0"/>
              <a:t> </a:t>
            </a:r>
            <a:r>
              <a:rPr lang="en-US" dirty="0"/>
              <a:t>40%; CT and MI roughly one-third.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CAC24-1E3A-4A2B-9ABE-E94642DC78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758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6</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23903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7</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72094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8</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82207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9</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48305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13</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6343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14</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02789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5951627-9B03-44A2-8B55-030DEFF9AB74}" type="slidenum">
              <a:rPr lang="en-US" smtClean="0"/>
              <a:pPr>
                <a:defRPr/>
              </a:pPr>
              <a:t>20</a:t>
            </a:fld>
            <a:endParaRPr lang="en-US" dirty="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41640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D60D90-00B2-4986-B8D1-4FC617B13B88}"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240409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60D90-00B2-4986-B8D1-4FC617B13B88}"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362676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D60D90-00B2-4986-B8D1-4FC617B13B88}"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170631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D60D90-00B2-4986-B8D1-4FC617B13B88}"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254363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D60D90-00B2-4986-B8D1-4FC617B13B88}"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1564522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D60D90-00B2-4986-B8D1-4FC617B13B88}"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365203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60D90-00B2-4986-B8D1-4FC617B13B88}"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322195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D60D90-00B2-4986-B8D1-4FC617B13B88}"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143272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D60D90-00B2-4986-B8D1-4FC617B13B88}"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229151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60D90-00B2-4986-B8D1-4FC617B13B88}"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2708796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60D90-00B2-4986-B8D1-4FC617B13B88}"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21617-E253-46A1-8096-0A5A31C09D24}" type="slidenum">
              <a:rPr lang="en-US" smtClean="0"/>
              <a:t>‹#›</a:t>
            </a:fld>
            <a:endParaRPr lang="en-US"/>
          </a:p>
        </p:txBody>
      </p:sp>
    </p:spTree>
    <p:extLst>
      <p:ext uri="{BB962C8B-B14F-4D97-AF65-F5344CB8AC3E}">
        <p14:creationId xmlns:p14="http://schemas.microsoft.com/office/powerpoint/2010/main" val="384660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60D90-00B2-4986-B8D1-4FC617B13B88}" type="datetimeFigureOut">
              <a:rPr lang="en-US" smtClean="0"/>
              <a:t>5/9/2023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21617-E253-46A1-8096-0A5A31C09D24}" type="slidenum">
              <a:rPr lang="en-US" smtClean="0"/>
              <a:t>‹#›</a:t>
            </a:fld>
            <a:endParaRPr lang="en-US"/>
          </a:p>
        </p:txBody>
      </p:sp>
    </p:spTree>
    <p:extLst>
      <p:ext uri="{BB962C8B-B14F-4D97-AF65-F5344CB8AC3E}">
        <p14:creationId xmlns:p14="http://schemas.microsoft.com/office/powerpoint/2010/main" val="1134852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280" y="0"/>
            <a:ext cx="4623440" cy="6858000"/>
          </a:xfrm>
          <a:prstGeom prst="rect">
            <a:avLst/>
          </a:prstGeom>
        </p:spPr>
      </p:pic>
    </p:spTree>
    <p:extLst>
      <p:ext uri="{BB962C8B-B14F-4D97-AF65-F5344CB8AC3E}">
        <p14:creationId xmlns:p14="http://schemas.microsoft.com/office/powerpoint/2010/main" val="29657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ark Public School Advisory Board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8"/>
            <a:ext cx="12618720" cy="1070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0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2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097" y="0"/>
            <a:ext cx="12311179" cy="6858000"/>
          </a:xfrm>
          <a:prstGeom prst="rect">
            <a:avLst/>
          </a:prstGeom>
        </p:spPr>
      </p:pic>
    </p:spTree>
    <p:extLst>
      <p:ext uri="{BB962C8B-B14F-4D97-AF65-F5344CB8AC3E}">
        <p14:creationId xmlns:p14="http://schemas.microsoft.com/office/powerpoint/2010/main" val="228582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50848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9715" y="715617"/>
            <a:ext cx="10777582" cy="970059"/>
          </a:xfrm>
        </p:spPr>
        <p:txBody>
          <a:bodyPr>
            <a:normAutofit fontScale="90000"/>
          </a:bodyPr>
          <a:lstStyle/>
          <a:p>
            <a:r>
              <a:rPr lang="en-US" sz="3600" b="1" dirty="0">
                <a:solidFill>
                  <a:schemeClr val="tx1"/>
                </a:solidFill>
                <a:latin typeface="Garamond" panose="02020404030301010803" pitchFamily="18" charset="0"/>
              </a:rPr>
              <a:t> </a:t>
            </a:r>
            <a:r>
              <a:rPr lang="en-US" sz="4400" b="1" dirty="0">
                <a:solidFill>
                  <a:schemeClr val="tx1"/>
                </a:solidFill>
                <a:latin typeface="Garamond" panose="02020404030301010803" pitchFamily="18" charset="0"/>
              </a:rPr>
              <a:t>Governor's Select Commission on Civil Disorders</a:t>
            </a:r>
            <a:endParaRPr lang="en-US" sz="3600" b="1" dirty="0">
              <a:solidFill>
                <a:schemeClr val="tx1"/>
              </a:solidFill>
              <a:latin typeface="Garamond" panose="02020404030301010803" pitchFamily="18" charset="0"/>
            </a:endParaRPr>
          </a:p>
        </p:txBody>
      </p:sp>
      <p:sp>
        <p:nvSpPr>
          <p:cNvPr id="3" name="Rectangle 2"/>
          <p:cNvSpPr/>
          <p:nvPr/>
        </p:nvSpPr>
        <p:spPr>
          <a:xfrm>
            <a:off x="699715" y="1804976"/>
            <a:ext cx="11123875" cy="3785652"/>
          </a:xfrm>
          <a:prstGeom prst="rect">
            <a:avLst/>
          </a:prstGeom>
        </p:spPr>
        <p:txBody>
          <a:bodyPr wrap="square">
            <a:spAutoFit/>
          </a:bodyPr>
          <a:lstStyle/>
          <a:p>
            <a:r>
              <a:rPr lang="en-US" sz="2400" dirty="0">
                <a:latin typeface="Garamond" panose="02020404030301010803" pitchFamily="18" charset="0"/>
              </a:rPr>
              <a:t>The report attributed the controversial school board appointment as one of the factors that “helped set the stage for the July riot.” </a:t>
            </a:r>
          </a:p>
          <a:p>
            <a:endParaRPr lang="en-US" sz="2400" dirty="0">
              <a:latin typeface="Garamond" panose="02020404030301010803" pitchFamily="18" charset="0"/>
            </a:endParaRPr>
          </a:p>
          <a:p>
            <a:r>
              <a:rPr lang="en-US" sz="2400" dirty="0">
                <a:latin typeface="Garamond" panose="02020404030301010803" pitchFamily="18" charset="0"/>
              </a:rPr>
              <a:t>In addition to referencing lack of representation on the school board as a key factor, the report also cited the “state of educational crisis” in the Newark public schools.  </a:t>
            </a:r>
          </a:p>
          <a:p>
            <a:pPr marL="342900" indent="-342900">
              <a:buFont typeface="Wingdings" panose="05000000000000000000" pitchFamily="2" charset="2"/>
              <a:buChar char="§"/>
            </a:pPr>
            <a:r>
              <a:rPr lang="en-US" sz="2400" dirty="0">
                <a:latin typeface="Garamond" panose="02020404030301010803" pitchFamily="18" charset="0"/>
              </a:rPr>
              <a:t>The dropout rate was at 32% </a:t>
            </a:r>
          </a:p>
          <a:p>
            <a:pPr marL="342900" indent="-342900">
              <a:buFont typeface="Wingdings" panose="05000000000000000000" pitchFamily="2" charset="2"/>
              <a:buChar char="§"/>
            </a:pPr>
            <a:r>
              <a:rPr lang="en-US" sz="2400" dirty="0">
                <a:latin typeface="Garamond" panose="02020404030301010803" pitchFamily="18" charset="0"/>
              </a:rPr>
              <a:t>Dilapidated buildings and shortage of teaching personnel</a:t>
            </a:r>
          </a:p>
          <a:p>
            <a:pPr marL="342900" indent="-342900">
              <a:buFont typeface="Wingdings" panose="05000000000000000000" pitchFamily="2" charset="2"/>
              <a:buChar char="§"/>
            </a:pPr>
            <a:r>
              <a:rPr lang="en-US" sz="2400" dirty="0">
                <a:latin typeface="Garamond" panose="02020404030301010803" pitchFamily="18" charset="0"/>
              </a:rPr>
              <a:t>By the mid-1960s the Newark public schools did not have the physical space to educate every Newark student. </a:t>
            </a:r>
          </a:p>
          <a:p>
            <a:endParaRPr lang="en-US" sz="2400" dirty="0">
              <a:latin typeface="Garamond" panose="02020404030301010803" pitchFamily="18" charset="0"/>
            </a:endParaRPr>
          </a:p>
        </p:txBody>
      </p:sp>
    </p:spTree>
    <p:extLst>
      <p:ext uri="{BB962C8B-B14F-4D97-AF65-F5344CB8AC3E}">
        <p14:creationId xmlns:p14="http://schemas.microsoft.com/office/powerpoint/2010/main" val="94564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400641944"/>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664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912"/>
            <a:ext cx="12192000" cy="829816"/>
          </a:xfrm>
        </p:spPr>
        <p:txBody>
          <a:bodyPr>
            <a:normAutofit/>
          </a:bodyPr>
          <a:lstStyle/>
          <a:p>
            <a:pPr algn="ctr"/>
            <a:r>
              <a:rPr lang="en-US" sz="4400" b="1" u="sng" dirty="0">
                <a:latin typeface="Garamond" panose="02020404030301010803" pitchFamily="18" charset="0"/>
              </a:rPr>
              <a:t>Collision Between NJ Cities and State Government</a:t>
            </a:r>
          </a:p>
        </p:txBody>
      </p:sp>
      <p:pic>
        <p:nvPicPr>
          <p:cNvPr id="5" name="Content Placeholder 4"/>
          <p:cNvPicPr>
            <a:picLocks noGrp="1" noChangeAspect="1"/>
          </p:cNvPicPr>
          <p:nvPr>
            <p:ph idx="1"/>
          </p:nvPr>
        </p:nvPicPr>
        <p:blipFill>
          <a:blip r:embed="rId2"/>
          <a:stretch>
            <a:fillRect/>
          </a:stretch>
        </p:blipFill>
        <p:spPr>
          <a:xfrm>
            <a:off x="46251" y="1346584"/>
            <a:ext cx="2850980" cy="3228044"/>
          </a:xfrm>
          <a:prstGeom prst="rect">
            <a:avLst/>
          </a:prstGeom>
        </p:spPr>
      </p:pic>
      <p:sp>
        <p:nvSpPr>
          <p:cNvPr id="4" name="TextBox 3"/>
          <p:cNvSpPr txBox="1"/>
          <p:nvPr/>
        </p:nvSpPr>
        <p:spPr>
          <a:xfrm>
            <a:off x="2943482" y="1360027"/>
            <a:ext cx="7444527" cy="1569660"/>
          </a:xfrm>
          <a:prstGeom prst="rect">
            <a:avLst/>
          </a:prstGeom>
          <a:noFill/>
        </p:spPr>
        <p:txBody>
          <a:bodyPr wrap="square" rtlCol="0">
            <a:spAutoFit/>
          </a:bodyPr>
          <a:lstStyle/>
          <a:p>
            <a:r>
              <a:rPr lang="en-US" sz="2400" dirty="0">
                <a:latin typeface="Garamond" panose="02020404030301010803" pitchFamily="18" charset="0"/>
              </a:rPr>
              <a:t>Newark Superintendent Eugene Campbell, “28 districts would be receiving a significant increase in funds. The children of New Jersey stand to benefit by this change in funding to school districts in need.”</a:t>
            </a:r>
          </a:p>
        </p:txBody>
      </p:sp>
      <p:sp>
        <p:nvSpPr>
          <p:cNvPr id="6" name="TextBox 5"/>
          <p:cNvSpPr txBox="1"/>
          <p:nvPr/>
        </p:nvSpPr>
        <p:spPr>
          <a:xfrm>
            <a:off x="4104167" y="3655685"/>
            <a:ext cx="5348177" cy="3046988"/>
          </a:xfrm>
          <a:prstGeom prst="rect">
            <a:avLst/>
          </a:prstGeom>
          <a:noFill/>
        </p:spPr>
        <p:txBody>
          <a:bodyPr wrap="square" rtlCol="0">
            <a:spAutoFit/>
          </a:bodyPr>
          <a:lstStyle/>
          <a:p>
            <a:r>
              <a:rPr lang="en-US" sz="2400" dirty="0">
                <a:latin typeface="Garamond" panose="02020404030301010803" pitchFamily="18" charset="0"/>
              </a:rPr>
              <a:t>John Dorsey, the Republican senate minority leader from Morris, one of the wealthier districts in New Jersey, stated that the new funding formula required “working class people in middle class communities who drive around in Fords to buy Mercedes for people in the poorest cities because they don’t have cars.” </a:t>
            </a:r>
          </a:p>
        </p:txBody>
      </p:sp>
      <p:pic>
        <p:nvPicPr>
          <p:cNvPr id="7" name="Picture 6"/>
          <p:cNvPicPr>
            <a:picLocks noChangeAspect="1"/>
          </p:cNvPicPr>
          <p:nvPr/>
        </p:nvPicPr>
        <p:blipFill>
          <a:blip r:embed="rId3"/>
          <a:stretch>
            <a:fillRect/>
          </a:stretch>
        </p:blipFill>
        <p:spPr>
          <a:xfrm>
            <a:off x="9651635" y="3617739"/>
            <a:ext cx="2389960" cy="3122881"/>
          </a:xfrm>
          <a:prstGeom prst="rect">
            <a:avLst/>
          </a:prstGeom>
        </p:spPr>
      </p:pic>
    </p:spTree>
    <p:extLst>
      <p:ext uri="{BB962C8B-B14F-4D97-AF65-F5344CB8AC3E}">
        <p14:creationId xmlns:p14="http://schemas.microsoft.com/office/powerpoint/2010/main" val="67012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792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07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94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03960" y="567559"/>
            <a:ext cx="9947516" cy="1102215"/>
          </a:xfrm>
        </p:spPr>
        <p:txBody>
          <a:bodyPr>
            <a:noAutofit/>
          </a:bodyPr>
          <a:lstStyle/>
          <a:p>
            <a:pPr eaLnBrk="1" hangingPunct="1"/>
            <a:r>
              <a:rPr lang="en-US" sz="4000" b="1" dirty="0">
                <a:solidFill>
                  <a:schemeClr val="tx1"/>
                </a:solidFill>
                <a:latin typeface="Garamond" panose="02020404030301010803" pitchFamily="18" charset="0"/>
              </a:rPr>
              <a:t>State Takeovers of Local School Districts</a:t>
            </a:r>
          </a:p>
        </p:txBody>
      </p:sp>
      <p:sp>
        <p:nvSpPr>
          <p:cNvPr id="2" name="Rectangle 1"/>
          <p:cNvSpPr/>
          <p:nvPr/>
        </p:nvSpPr>
        <p:spPr>
          <a:xfrm>
            <a:off x="200722" y="1785486"/>
            <a:ext cx="11753386" cy="4385816"/>
          </a:xfrm>
          <a:prstGeom prst="rect">
            <a:avLst/>
          </a:prstGeom>
        </p:spPr>
        <p:txBody>
          <a:bodyPr wrap="square">
            <a:spAutoFit/>
          </a:bodyPr>
          <a:lstStyle/>
          <a:p>
            <a:r>
              <a:rPr lang="en-US" sz="3100" dirty="0">
                <a:latin typeface="Garamond" panose="02020404030301010803" pitchFamily="18" charset="0"/>
              </a:rPr>
              <a:t>A takeover is when “the state legislature, the state board of education or a federal court charges the state department of education or another designated entity, such as a mayor, with managing a school district” (</a:t>
            </a:r>
            <a:r>
              <a:rPr lang="en-US" sz="3100" dirty="0" err="1">
                <a:latin typeface="Garamond" panose="02020404030301010803" pitchFamily="18" charset="0"/>
              </a:rPr>
              <a:t>Zeibarth</a:t>
            </a:r>
            <a:r>
              <a:rPr lang="en-US" sz="3100" dirty="0">
                <a:latin typeface="Garamond" panose="02020404030301010803" pitchFamily="18" charset="0"/>
              </a:rPr>
              <a:t> 2002).</a:t>
            </a:r>
          </a:p>
          <a:p>
            <a:endParaRPr lang="en-US" sz="3100" dirty="0">
              <a:latin typeface="Garamond" panose="02020404030301010803" pitchFamily="18" charset="0"/>
            </a:endParaRPr>
          </a:p>
          <a:p>
            <a:r>
              <a:rPr lang="en-US" sz="3100" dirty="0">
                <a:latin typeface="Garamond" panose="02020404030301010803" pitchFamily="18" charset="0"/>
              </a:rPr>
              <a:t>First state takeover of a school district was in 1989 (Jersey City Schools, NJ)</a:t>
            </a:r>
          </a:p>
          <a:p>
            <a:endParaRPr lang="en-US" sz="3100" dirty="0">
              <a:latin typeface="Garamond" panose="02020404030301010803" pitchFamily="18" charset="0"/>
            </a:endParaRPr>
          </a:p>
          <a:p>
            <a:r>
              <a:rPr lang="en-US" sz="3100" dirty="0">
                <a:latin typeface="Garamond" panose="02020404030301010803" pitchFamily="18" charset="0"/>
              </a:rPr>
              <a:t>Since then, there have been over 100 state takeovers of local school districts in 22 states.</a:t>
            </a:r>
          </a:p>
        </p:txBody>
      </p:sp>
    </p:spTree>
    <p:extLst>
      <p:ext uri="{BB962C8B-B14F-4D97-AF65-F5344CB8AC3E}">
        <p14:creationId xmlns:p14="http://schemas.microsoft.com/office/powerpoint/2010/main" val="250535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1003" y="907774"/>
            <a:ext cx="9967623" cy="762000"/>
          </a:xfrm>
        </p:spPr>
        <p:txBody>
          <a:bodyPr>
            <a:noAutofit/>
          </a:bodyPr>
          <a:lstStyle/>
          <a:p>
            <a:pPr eaLnBrk="1" hangingPunct="1"/>
            <a:r>
              <a:rPr lang="en-US" sz="5400" b="1" dirty="0">
                <a:solidFill>
                  <a:schemeClr val="tx1"/>
                </a:solidFill>
                <a:latin typeface="Garamond" panose="02020404030301010803" pitchFamily="18" charset="0"/>
              </a:rPr>
              <a:t>The “Education Governors”</a:t>
            </a:r>
          </a:p>
        </p:txBody>
      </p:sp>
      <p:sp>
        <p:nvSpPr>
          <p:cNvPr id="2" name="Rectangle 1"/>
          <p:cNvSpPr/>
          <p:nvPr/>
        </p:nvSpPr>
        <p:spPr>
          <a:xfrm>
            <a:off x="568713" y="1669774"/>
            <a:ext cx="11195824" cy="4278094"/>
          </a:xfrm>
          <a:prstGeom prst="rect">
            <a:avLst/>
          </a:prstGeom>
        </p:spPr>
        <p:txBody>
          <a:bodyPr wrap="square">
            <a:spAutoFit/>
          </a:bodyPr>
          <a:lstStyle/>
          <a:p>
            <a:endParaRPr lang="en-US" sz="2400" dirty="0">
              <a:latin typeface="Garamond" panose="02020404030301010803" pitchFamily="18" charset="0"/>
            </a:endParaRPr>
          </a:p>
          <a:p>
            <a:r>
              <a:rPr lang="en-US" sz="3200" dirty="0">
                <a:latin typeface="Garamond" panose="02020404030301010803" pitchFamily="18" charset="0"/>
              </a:rPr>
              <a:t>By the 1980s, governors assume greater authority over local schools</a:t>
            </a:r>
          </a:p>
          <a:p>
            <a:endParaRPr lang="en-US" sz="3200" i="1" dirty="0">
              <a:latin typeface="Garamond" panose="02020404030301010803" pitchFamily="18" charset="0"/>
            </a:endParaRPr>
          </a:p>
          <a:p>
            <a:r>
              <a:rPr lang="en-US" sz="3200" dirty="0">
                <a:latin typeface="Garamond" panose="02020404030301010803" pitchFamily="18" charset="0"/>
              </a:rPr>
              <a:t>At the 1986 annual meeting of the National Governors Association, the governors announced a plan that would be part of a “second wave of reform in American public education” and introduced the policy of “state takeovers of districts that failed to meet toughened minimum standards.”</a:t>
            </a:r>
          </a:p>
          <a:p>
            <a:endParaRPr lang="en-US" sz="2400" dirty="0">
              <a:latin typeface="Garamond" panose="02020404030301010803" pitchFamily="18" charset="0"/>
            </a:endParaRPr>
          </a:p>
        </p:txBody>
      </p:sp>
    </p:spTree>
    <p:extLst>
      <p:ext uri="{BB962C8B-B14F-4D97-AF65-F5344CB8AC3E}">
        <p14:creationId xmlns:p14="http://schemas.microsoft.com/office/powerpoint/2010/main" val="10636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l="50440" t="10245" r="657" b="2925"/>
          <a:stretch/>
        </p:blipFill>
        <p:spPr bwMode="auto">
          <a:xfrm>
            <a:off x="1567544" y="1773044"/>
            <a:ext cx="8918368" cy="459213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TextBox 5"/>
          <p:cNvSpPr txBox="1"/>
          <p:nvPr/>
        </p:nvSpPr>
        <p:spPr>
          <a:xfrm>
            <a:off x="1469358" y="211873"/>
            <a:ext cx="9500839" cy="132343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Party of Governor when States Passed Takeover Laws (as of 2015)</a:t>
            </a:r>
          </a:p>
        </p:txBody>
      </p:sp>
    </p:spTree>
    <p:extLst>
      <p:ext uri="{BB962C8B-B14F-4D97-AF65-F5344CB8AC3E}">
        <p14:creationId xmlns:p14="http://schemas.microsoft.com/office/powerpoint/2010/main" val="276814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30345749"/>
              </p:ext>
            </p:extLst>
          </p:nvPr>
        </p:nvGraphicFramePr>
        <p:xfrm>
          <a:off x="471378" y="-3359"/>
          <a:ext cx="11139375" cy="6636150"/>
        </p:xfrm>
        <a:graphic>
          <a:graphicData uri="http://schemas.openxmlformats.org/drawingml/2006/table">
            <a:tbl>
              <a:tblPr firstRow="1" firstCol="1" bandRow="1"/>
              <a:tblGrid>
                <a:gridCol w="2035079">
                  <a:extLst>
                    <a:ext uri="{9D8B030D-6E8A-4147-A177-3AD203B41FA5}">
                      <a16:colId xmlns:a16="http://schemas.microsoft.com/office/drawing/2014/main" val="4208039531"/>
                    </a:ext>
                  </a:extLst>
                </a:gridCol>
                <a:gridCol w="3770819">
                  <a:extLst>
                    <a:ext uri="{9D8B030D-6E8A-4147-A177-3AD203B41FA5}">
                      <a16:colId xmlns:a16="http://schemas.microsoft.com/office/drawing/2014/main" val="3543664790"/>
                    </a:ext>
                  </a:extLst>
                </a:gridCol>
                <a:gridCol w="5333477">
                  <a:extLst>
                    <a:ext uri="{9D8B030D-6E8A-4147-A177-3AD203B41FA5}">
                      <a16:colId xmlns:a16="http://schemas.microsoft.com/office/drawing/2014/main" val="3260315363"/>
                    </a:ext>
                  </a:extLst>
                </a:gridCol>
              </a:tblGrid>
              <a:tr h="699094">
                <a:tc gridSpan="3">
                  <a:txBody>
                    <a:bodyPr/>
                    <a:lstStyle/>
                    <a:p>
                      <a:pPr marL="0" marR="0">
                        <a:lnSpc>
                          <a:spcPct val="107000"/>
                        </a:lnSpc>
                        <a:spcBef>
                          <a:spcPts val="0"/>
                        </a:spcBef>
                        <a:spcAft>
                          <a:spcPts val="0"/>
                        </a:spcAft>
                      </a:pPr>
                      <a:r>
                        <a:rPr lang="en-US" sz="3600" b="1" dirty="0">
                          <a:effectLst/>
                          <a:latin typeface="Garamond" panose="02020404030301010803" pitchFamily="18" charset="0"/>
                          <a:ea typeface="Calibri" panose="020F0502020204030204" pitchFamily="34" charset="0"/>
                          <a:cs typeface="Times New Roman" panose="02020603050405020304" pitchFamily="18" charset="0"/>
                        </a:rPr>
                        <a:t>School Funding Plaintiff Victories, 1980-2000</a:t>
                      </a:r>
                      <a:endParaRPr lang="en-US" sz="32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9082500"/>
                  </a:ext>
                </a:extLst>
              </a:tr>
              <a:tr h="777511">
                <a:tc>
                  <a:txBody>
                    <a:bodyPr/>
                    <a:lstStyle/>
                    <a:p>
                      <a:pPr marL="0" marR="0" algn="ctr">
                        <a:lnSpc>
                          <a:spcPct val="107000"/>
                        </a:lnSpc>
                        <a:spcBef>
                          <a:spcPts val="0"/>
                        </a:spcBef>
                        <a:spcAft>
                          <a:spcPts val="0"/>
                        </a:spcAft>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State</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0"/>
                        </a:spcAft>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Year of Plaintiff Victories in Courts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a:lnSpc>
                          <a:spcPct val="107000"/>
                        </a:lnSpc>
                        <a:spcBef>
                          <a:spcPts val="0"/>
                        </a:spcBef>
                        <a:spcAft>
                          <a:spcPts val="0"/>
                        </a:spcAft>
                      </a:pPr>
                      <a:r>
                        <a:rPr lang="en-US" sz="2400" b="1" dirty="0">
                          <a:effectLst/>
                          <a:latin typeface="Garamond" panose="02020404030301010803" pitchFamily="18" charset="0"/>
                          <a:ea typeface="Calibri" panose="020F0502020204030204" pitchFamily="34" charset="0"/>
                          <a:cs typeface="Times New Roman" panose="02020603050405020304" pitchFamily="18" charset="0"/>
                        </a:rPr>
                        <a:t>Year of takeover law</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875674153"/>
                  </a:ext>
                </a:extLst>
              </a:tr>
              <a:tr h="32661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Alabama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1995</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283632"/>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Alaska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945777"/>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Arizona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1994</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2008</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882069"/>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Arkansas</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1983 (2002)*</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2004</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491107"/>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Connecticut</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1996</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1997</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114595"/>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Kentucky</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077690"/>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Massachusetts</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190023"/>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Missouri</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 (2005)*</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2007</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868271"/>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Montana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No Takeover Law</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627320"/>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New Jersey</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1985, 1990</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071319"/>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New Mexico</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2002</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315524"/>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North Dakota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1994</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No Takeover Law</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97699"/>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Ohio</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1997</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1998</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425188"/>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Tennessee</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2004</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640365"/>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Texas</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1989</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1995</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356959"/>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Vermont</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1997</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No Takeover Law</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176463"/>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West Virginia</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1984</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1992</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027196"/>
                  </a:ext>
                </a:extLst>
              </a:tr>
              <a:tr h="279755">
                <a:tc>
                  <a:txBody>
                    <a:bodyPr/>
                    <a:lstStyle/>
                    <a:p>
                      <a:pPr marL="0" marR="0">
                        <a:lnSpc>
                          <a:spcPct val="107000"/>
                        </a:lnSpc>
                        <a:spcBef>
                          <a:spcPts val="0"/>
                        </a:spcBef>
                        <a:spcAft>
                          <a:spcPts val="0"/>
                        </a:spcAft>
                      </a:pPr>
                      <a:r>
                        <a:rPr lang="en-US" sz="1800" b="1" dirty="0">
                          <a:effectLst/>
                          <a:latin typeface="Garamond" panose="02020404030301010803" pitchFamily="18" charset="0"/>
                          <a:ea typeface="Calibri" panose="020F0502020204030204" pitchFamily="34" charset="0"/>
                          <a:cs typeface="Times New Roman" panose="02020603050405020304" pitchFamily="18" charset="0"/>
                        </a:rPr>
                        <a:t>Wyoming</a:t>
                      </a:r>
                      <a:endParaRPr lang="en-US" sz="1600" b="1"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1980</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Garamond" panose="02020404030301010803" pitchFamily="18" charset="0"/>
                          <a:ea typeface="Calibri" panose="020F0502020204030204" pitchFamily="34" charset="0"/>
                          <a:cs typeface="Times New Roman" panose="02020603050405020304" pitchFamily="18" charset="0"/>
                        </a:rPr>
                        <a:t>No Takeover Law</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6695" marR="666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007021"/>
                  </a:ext>
                </a:extLst>
              </a:tr>
            </a:tbl>
          </a:graphicData>
        </a:graphic>
      </p:graphicFrame>
    </p:spTree>
    <p:extLst>
      <p:ext uri="{BB962C8B-B14F-4D97-AF65-F5344CB8AC3E}">
        <p14:creationId xmlns:p14="http://schemas.microsoft.com/office/powerpoint/2010/main" val="424590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0"/>
            <a:ext cx="11764538" cy="6857999"/>
          </a:xfrm>
        </p:spPr>
        <p:txBody>
          <a:bodyPr>
            <a:normAutofit fontScale="92500" lnSpcReduction="20000"/>
          </a:bodyPr>
          <a:lstStyle/>
          <a:p>
            <a:r>
              <a:rPr lang="en-US" sz="5200" b="1" dirty="0">
                <a:solidFill>
                  <a:schemeClr val="tx1"/>
                </a:solidFill>
                <a:latin typeface="Garamond" panose="02020404030301010803" pitchFamily="18" charset="0"/>
              </a:rPr>
              <a:t>Data </a:t>
            </a:r>
          </a:p>
          <a:p>
            <a:r>
              <a:rPr lang="en-US" sz="2400" dirty="0">
                <a:solidFill>
                  <a:schemeClr val="tx1"/>
                </a:solidFill>
                <a:latin typeface="Garamond" panose="02020404030301010803" pitchFamily="18" charset="0"/>
              </a:rPr>
              <a:t>Original Dataset of Universe of State Takeovers </a:t>
            </a:r>
          </a:p>
          <a:p>
            <a:r>
              <a:rPr lang="en-US" sz="2400" dirty="0">
                <a:solidFill>
                  <a:schemeClr val="tx1"/>
                </a:solidFill>
                <a:latin typeface="Garamond" panose="02020404030301010803" pitchFamily="18" charset="0"/>
              </a:rPr>
              <a:t>Years: 1991-2006</a:t>
            </a:r>
          </a:p>
          <a:p>
            <a:r>
              <a:rPr lang="en-US" sz="2400" u="sng" dirty="0">
                <a:solidFill>
                  <a:schemeClr val="tx1"/>
                </a:solidFill>
                <a:latin typeface="Garamond" panose="02020404030301010803" pitchFamily="18" charset="0"/>
              </a:rPr>
              <a:t>Primarily Relying on:</a:t>
            </a:r>
          </a:p>
          <a:p>
            <a:pPr>
              <a:spcBef>
                <a:spcPts val="600"/>
              </a:spcBef>
              <a:spcAft>
                <a:spcPts val="0"/>
              </a:spcAft>
              <a:buClrTx/>
              <a:buFont typeface="Wingdings" panose="05000000000000000000" pitchFamily="2" charset="2"/>
              <a:buChar char="§"/>
            </a:pPr>
            <a:r>
              <a:rPr lang="en-US" sz="2400" dirty="0">
                <a:solidFill>
                  <a:schemeClr val="tx1"/>
                </a:solidFill>
                <a:latin typeface="Garamond" panose="02020404030301010803" pitchFamily="18" charset="0"/>
              </a:rPr>
              <a:t>Education Commission of the States </a:t>
            </a:r>
          </a:p>
          <a:p>
            <a:pPr>
              <a:spcBef>
                <a:spcPts val="600"/>
              </a:spcBef>
              <a:spcAft>
                <a:spcPts val="0"/>
              </a:spcAft>
              <a:buClrTx/>
              <a:buFont typeface="Wingdings" panose="05000000000000000000" pitchFamily="2" charset="2"/>
              <a:buChar char="§"/>
            </a:pPr>
            <a:r>
              <a:rPr lang="en-US" sz="2400" dirty="0">
                <a:solidFill>
                  <a:schemeClr val="tx1"/>
                </a:solidFill>
                <a:latin typeface="Garamond" panose="02020404030301010803" pitchFamily="18" charset="0"/>
              </a:rPr>
              <a:t>US Census</a:t>
            </a:r>
          </a:p>
          <a:p>
            <a:pPr>
              <a:spcBef>
                <a:spcPts val="600"/>
              </a:spcBef>
              <a:spcAft>
                <a:spcPts val="0"/>
              </a:spcAft>
              <a:buClrTx/>
              <a:buFont typeface="Wingdings" panose="05000000000000000000" pitchFamily="2" charset="2"/>
              <a:buChar char="§"/>
            </a:pPr>
            <a:r>
              <a:rPr lang="en-US" sz="2400" dirty="0">
                <a:solidFill>
                  <a:schemeClr val="tx1"/>
                </a:solidFill>
                <a:latin typeface="Garamond" panose="02020404030301010803" pitchFamily="18" charset="0"/>
              </a:rPr>
              <a:t>Joint Center for Political and Economic Studies’ National Roster of Black Elected Officials</a:t>
            </a:r>
          </a:p>
          <a:p>
            <a:pPr>
              <a:spcBef>
                <a:spcPts val="600"/>
              </a:spcBef>
              <a:spcAft>
                <a:spcPts val="0"/>
              </a:spcAft>
              <a:buClrTx/>
              <a:buFont typeface="Wingdings" panose="05000000000000000000" pitchFamily="2" charset="2"/>
              <a:buChar char="§"/>
            </a:pPr>
            <a:r>
              <a:rPr lang="en-US" sz="2400" dirty="0">
                <a:solidFill>
                  <a:schemeClr val="tx1"/>
                </a:solidFill>
                <a:latin typeface="Garamond" panose="02020404030301010803" pitchFamily="18" charset="0"/>
              </a:rPr>
              <a:t>National Association of Latino Elected and Appointed Officials’ (NALEO) Directory of Latino Elected Officials</a:t>
            </a:r>
          </a:p>
          <a:p>
            <a:pPr>
              <a:spcBef>
                <a:spcPts val="600"/>
              </a:spcBef>
              <a:spcAft>
                <a:spcPts val="0"/>
              </a:spcAft>
              <a:buClrTx/>
              <a:buFont typeface="Wingdings" panose="05000000000000000000" pitchFamily="2" charset="2"/>
              <a:buChar char="§"/>
            </a:pPr>
            <a:r>
              <a:rPr lang="en-US" sz="2400" dirty="0">
                <a:solidFill>
                  <a:schemeClr val="tx1"/>
                </a:solidFill>
                <a:latin typeface="Garamond" panose="02020404030301010803" pitchFamily="18" charset="0"/>
              </a:rPr>
              <a:t>U.S. Department of Education’s National Center for Education Statistics (NCES) Common Core of Data (CCD) </a:t>
            </a:r>
          </a:p>
          <a:p>
            <a:pPr marL="0" indent="0">
              <a:spcBef>
                <a:spcPts val="600"/>
              </a:spcBef>
              <a:spcAft>
                <a:spcPts val="0"/>
              </a:spcAft>
              <a:buClrTx/>
              <a:buNone/>
            </a:pPr>
            <a:endParaRPr lang="en-US" sz="2400" dirty="0">
              <a:solidFill>
                <a:schemeClr val="tx1"/>
              </a:solidFill>
              <a:latin typeface="Garamond" panose="02020404030301010803" pitchFamily="18" charset="0"/>
            </a:endParaRPr>
          </a:p>
          <a:p>
            <a:pPr marL="0" indent="0">
              <a:spcBef>
                <a:spcPts val="600"/>
              </a:spcBef>
              <a:spcAft>
                <a:spcPts val="0"/>
              </a:spcAft>
              <a:buClrTx/>
              <a:buNone/>
            </a:pPr>
            <a:r>
              <a:rPr lang="en-US" sz="2400" u="sng" dirty="0">
                <a:solidFill>
                  <a:schemeClr val="tx1"/>
                </a:solidFill>
                <a:latin typeface="Garamond" panose="02020404030301010803" pitchFamily="18" charset="0"/>
              </a:rPr>
              <a:t>Dependent Variable: </a:t>
            </a:r>
          </a:p>
          <a:p>
            <a:pPr marL="0" indent="0">
              <a:spcBef>
                <a:spcPts val="600"/>
              </a:spcBef>
              <a:spcAft>
                <a:spcPts val="0"/>
              </a:spcAft>
              <a:buClrTx/>
              <a:buNone/>
            </a:pPr>
            <a:r>
              <a:rPr lang="en-US" sz="2400" dirty="0">
                <a:solidFill>
                  <a:schemeClr val="tx1"/>
                </a:solidFill>
                <a:latin typeface="Garamond" panose="02020404030301010803" pitchFamily="18" charset="0"/>
              </a:rPr>
              <a:t>Takeover (0,1)</a:t>
            </a:r>
          </a:p>
          <a:p>
            <a:pPr marL="0" indent="0">
              <a:spcBef>
                <a:spcPts val="600"/>
              </a:spcBef>
              <a:spcAft>
                <a:spcPts val="0"/>
              </a:spcAft>
              <a:buClrTx/>
              <a:buNone/>
            </a:pPr>
            <a:endParaRPr lang="en-US" sz="2400" dirty="0">
              <a:solidFill>
                <a:schemeClr val="tx1"/>
              </a:solidFill>
              <a:latin typeface="Garamond" panose="02020404030301010803" pitchFamily="18" charset="0"/>
            </a:endParaRPr>
          </a:p>
          <a:p>
            <a:pPr marL="0" indent="0">
              <a:spcBef>
                <a:spcPts val="600"/>
              </a:spcBef>
              <a:spcAft>
                <a:spcPts val="0"/>
              </a:spcAft>
              <a:buClrTx/>
              <a:buNone/>
            </a:pPr>
            <a:r>
              <a:rPr lang="en-US" sz="2400" u="sng" dirty="0">
                <a:solidFill>
                  <a:schemeClr val="tx1"/>
                </a:solidFill>
                <a:latin typeface="Garamond" panose="02020404030301010803" pitchFamily="18" charset="0"/>
              </a:rPr>
              <a:t>Method: </a:t>
            </a:r>
          </a:p>
          <a:p>
            <a:pPr marL="0" indent="0">
              <a:spcBef>
                <a:spcPts val="600"/>
              </a:spcBef>
              <a:spcAft>
                <a:spcPts val="0"/>
              </a:spcAft>
              <a:buClrTx/>
              <a:buNone/>
            </a:pPr>
            <a:r>
              <a:rPr lang="en-US" sz="2400" dirty="0">
                <a:solidFill>
                  <a:schemeClr val="tx1"/>
                </a:solidFill>
                <a:latin typeface="Garamond" panose="02020404030301010803" pitchFamily="18" charset="0"/>
              </a:rPr>
              <a:t>Logistic Regression</a:t>
            </a:r>
          </a:p>
          <a:p>
            <a:pPr marL="0" indent="0">
              <a:spcBef>
                <a:spcPts val="600"/>
              </a:spcBef>
              <a:spcAft>
                <a:spcPts val="0"/>
              </a:spcAft>
              <a:buClrTx/>
              <a:buNone/>
            </a:pPr>
            <a:endParaRPr lang="en-US" sz="2400" dirty="0">
              <a:solidFill>
                <a:schemeClr val="tx1"/>
              </a:solidFill>
              <a:latin typeface="Garamond" panose="02020404030301010803" pitchFamily="18" charset="0"/>
            </a:endParaRPr>
          </a:p>
          <a:p>
            <a:pPr marL="0" indent="0">
              <a:spcBef>
                <a:spcPts val="600"/>
              </a:spcBef>
              <a:spcAft>
                <a:spcPts val="0"/>
              </a:spcAft>
              <a:buClrTx/>
              <a:buNone/>
            </a:pPr>
            <a:r>
              <a:rPr lang="en-US" sz="2400" i="1" u="sng">
                <a:solidFill>
                  <a:schemeClr val="tx1"/>
                </a:solidFill>
                <a:latin typeface="Garamond" panose="02020404030301010803" pitchFamily="18" charset="0"/>
              </a:rPr>
              <a:t>N </a:t>
            </a:r>
            <a:endParaRPr lang="en-US" sz="2400" i="1" u="sng" dirty="0">
              <a:solidFill>
                <a:schemeClr val="tx1"/>
              </a:solidFill>
              <a:latin typeface="Garamond" panose="02020404030301010803" pitchFamily="18" charset="0"/>
            </a:endParaRPr>
          </a:p>
          <a:p>
            <a:pPr marL="0" indent="0">
              <a:spcBef>
                <a:spcPts val="600"/>
              </a:spcBef>
              <a:spcAft>
                <a:spcPts val="0"/>
              </a:spcAft>
              <a:buClrTx/>
              <a:buNone/>
            </a:pPr>
            <a:r>
              <a:rPr lang="en-US" sz="2400" dirty="0">
                <a:solidFill>
                  <a:schemeClr val="tx1"/>
                </a:solidFill>
                <a:latin typeface="Garamond" panose="02020404030301010803" pitchFamily="18" charset="0"/>
              </a:rPr>
              <a:t># of Districts: 988</a:t>
            </a:r>
          </a:p>
          <a:p>
            <a:pPr marL="0" indent="0">
              <a:spcBef>
                <a:spcPts val="600"/>
              </a:spcBef>
              <a:spcAft>
                <a:spcPts val="0"/>
              </a:spcAft>
              <a:buClrTx/>
              <a:buNone/>
            </a:pPr>
            <a:endParaRPr lang="en-US" sz="2400" dirty="0">
              <a:solidFill>
                <a:schemeClr val="tx1"/>
              </a:solidFill>
              <a:latin typeface="Garamond" panose="02020404030301010803" pitchFamily="18" charset="0"/>
            </a:endParaRPr>
          </a:p>
          <a:p>
            <a:endParaRPr lang="en-US" sz="2400" dirty="0">
              <a:solidFill>
                <a:schemeClr val="tx1"/>
              </a:solidFill>
            </a:endParaRPr>
          </a:p>
        </p:txBody>
      </p:sp>
    </p:spTree>
    <p:extLst>
      <p:ext uri="{BB962C8B-B14F-4D97-AF65-F5344CB8AC3E}">
        <p14:creationId xmlns:p14="http://schemas.microsoft.com/office/powerpoint/2010/main" val="7254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37940516"/>
              </p:ext>
            </p:extLst>
          </p:nvPr>
        </p:nvGraphicFramePr>
        <p:xfrm>
          <a:off x="0" y="-187906"/>
          <a:ext cx="12192000" cy="6957006"/>
        </p:xfrm>
        <a:graphic>
          <a:graphicData uri="http://schemas.openxmlformats.org/drawingml/2006/table">
            <a:tbl>
              <a:tblPr firstRow="1" firstCol="1" bandRow="1"/>
              <a:tblGrid>
                <a:gridCol w="12192000">
                  <a:extLst>
                    <a:ext uri="{9D8B030D-6E8A-4147-A177-3AD203B41FA5}">
                      <a16:colId xmlns:a16="http://schemas.microsoft.com/office/drawing/2014/main" val="1143316770"/>
                    </a:ext>
                  </a:extLst>
                </a:gridCol>
              </a:tblGrid>
              <a:tr h="640712">
                <a:tc>
                  <a:txBody>
                    <a:bodyPr/>
                    <a:lstStyle/>
                    <a:p>
                      <a:pPr marL="0" marR="0">
                        <a:lnSpc>
                          <a:spcPct val="107000"/>
                        </a:lnSpc>
                        <a:spcBef>
                          <a:spcPts val="0"/>
                        </a:spcBef>
                        <a:spcAft>
                          <a:spcPts val="800"/>
                        </a:spcAft>
                      </a:pPr>
                      <a:r>
                        <a:rPr lang="en-US" sz="3600" b="1" dirty="0">
                          <a:effectLst/>
                          <a:latin typeface="Garamond" panose="02020404030301010803" pitchFamily="18" charset="0"/>
                          <a:ea typeface="Calibri" panose="020F0502020204030204" pitchFamily="34" charset="0"/>
                          <a:cs typeface="Times New Roman" panose="02020603050405020304" pitchFamily="18" charset="0"/>
                        </a:rPr>
                        <a:t>Independent Variables</a:t>
                      </a:r>
                      <a:endParaRPr lang="en-US" sz="3600" dirty="0">
                        <a:effectLst/>
                        <a:latin typeface="Garamond" panose="02020404030301010803" pitchFamily="18" charset="0"/>
                        <a:ea typeface="Calibri" panose="020F0502020204030204" pitchFamily="34" charset="0"/>
                        <a:cs typeface="Times New Roman" panose="02020603050405020304" pitchFamily="18" charset="0"/>
                      </a:endParaRPr>
                    </a:p>
                  </a:txBody>
                  <a:tcPr marL="37767" marR="37767" marT="524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676935070"/>
                  </a:ext>
                </a:extLst>
              </a:tr>
              <a:tr h="1708061">
                <a:tc>
                  <a:txBody>
                    <a:bodyPr/>
                    <a:lstStyle/>
                    <a:p>
                      <a:pPr marL="0" marR="0">
                        <a:lnSpc>
                          <a:spcPct val="107000"/>
                        </a:lnSpc>
                        <a:spcBef>
                          <a:spcPts val="0"/>
                        </a:spcBef>
                        <a:spcAft>
                          <a:spcPts val="800"/>
                        </a:spcAft>
                      </a:pPr>
                      <a:r>
                        <a:rPr lang="en-US" sz="1600" b="1" dirty="0">
                          <a:effectLst/>
                          <a:latin typeface="Garamond" panose="02020404030301010803" pitchFamily="18" charset="0"/>
                          <a:ea typeface="Calibri" panose="020F0502020204030204" pitchFamily="34" charset="0"/>
                          <a:cs typeface="Times New Roman" panose="02020603050405020304" pitchFamily="18" charset="0"/>
                        </a:rPr>
                        <a:t>Empowerment Variables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Black Mayor (0,1)</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Latino Mayor (0,1)</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Black Seats on City Council (%)</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Latino Seats on City Council (%)</a:t>
                      </a:r>
                    </a:p>
                  </a:txBody>
                  <a:tcPr marL="37767" marR="37767" marT="524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67721"/>
                  </a:ext>
                </a:extLst>
              </a:tr>
              <a:tr h="4420327">
                <a:tc>
                  <a:txBody>
                    <a:bodyPr/>
                    <a:lstStyle/>
                    <a:p>
                      <a:pPr marL="0" marR="0">
                        <a:lnSpc>
                          <a:spcPct val="107000"/>
                        </a:lnSpc>
                        <a:spcBef>
                          <a:spcPts val="0"/>
                        </a:spcBef>
                        <a:spcAft>
                          <a:spcPts val="800"/>
                        </a:spcAft>
                      </a:pPr>
                      <a:r>
                        <a:rPr lang="en-US" sz="1600" b="1" dirty="0">
                          <a:effectLst/>
                          <a:latin typeface="Garamond" panose="02020404030301010803" pitchFamily="18" charset="0"/>
                          <a:ea typeface="Calibri" panose="020F0502020204030204" pitchFamily="34" charset="0"/>
                          <a:cs typeface="Times New Roman" panose="02020603050405020304" pitchFamily="18" charset="0"/>
                        </a:rPr>
                        <a:t>Control Variables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City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City Black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City Latino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City White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School District Total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District Black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District Latino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District White % of Population</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School District Local Revenue</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School District State Revenue</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School District Federal Revenue</a:t>
                      </a:r>
                    </a:p>
                    <a:p>
                      <a:pPr marL="0" marR="0">
                        <a:lnSpc>
                          <a:spcPct val="107000"/>
                        </a:lnSpc>
                        <a:spcBef>
                          <a:spcPts val="0"/>
                        </a:spcBef>
                        <a:spcAft>
                          <a:spcPts val="800"/>
                        </a:spcAft>
                      </a:pPr>
                      <a:r>
                        <a:rPr lang="en-US" sz="1600" dirty="0">
                          <a:effectLst/>
                          <a:latin typeface="Garamond" panose="02020404030301010803" pitchFamily="18" charset="0"/>
                          <a:ea typeface="Calibri" panose="020F0502020204030204" pitchFamily="34" charset="0"/>
                          <a:cs typeface="Times New Roman" panose="02020603050405020304" pitchFamily="18" charset="0"/>
                        </a:rPr>
                        <a:t>District % Free Lunch</a:t>
                      </a:r>
                    </a:p>
                  </a:txBody>
                  <a:tcPr marL="37767" marR="37767" marT="524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755848"/>
                  </a:ext>
                </a:extLst>
              </a:tr>
            </a:tbl>
          </a:graphicData>
        </a:graphic>
      </p:graphicFrame>
    </p:spTree>
    <p:extLst>
      <p:ext uri="{BB962C8B-B14F-4D97-AF65-F5344CB8AC3E}">
        <p14:creationId xmlns:p14="http://schemas.microsoft.com/office/powerpoint/2010/main" val="246087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 y="0"/>
            <a:ext cx="12191996" cy="6858000"/>
          </a:xfrm>
          <a:prstGeom prst="rect">
            <a:avLst/>
          </a:prstGeom>
          <a:ln>
            <a:noFill/>
          </a:ln>
          <a:effectLst>
            <a:softEdge rad="112500"/>
          </a:effectLst>
        </p:spPr>
      </p:pic>
    </p:spTree>
    <p:extLst>
      <p:ext uri="{BB962C8B-B14F-4D97-AF65-F5344CB8AC3E}">
        <p14:creationId xmlns:p14="http://schemas.microsoft.com/office/powerpoint/2010/main" val="424180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12189" y="489098"/>
            <a:ext cx="9967623" cy="762000"/>
          </a:xfrm>
        </p:spPr>
        <p:txBody>
          <a:bodyPr>
            <a:normAutofit/>
          </a:bodyPr>
          <a:lstStyle/>
          <a:p>
            <a:pPr algn="ctr" eaLnBrk="1" hangingPunct="1"/>
            <a:r>
              <a:rPr lang="en-US" sz="4400" b="1" u="sng" dirty="0">
                <a:solidFill>
                  <a:schemeClr val="tx1"/>
                </a:solidFill>
                <a:latin typeface="Garamond" panose="02020404030301010803" pitchFamily="18" charset="0"/>
              </a:rPr>
              <a:t>Implications</a:t>
            </a:r>
          </a:p>
        </p:txBody>
      </p:sp>
      <p:sp>
        <p:nvSpPr>
          <p:cNvPr id="2" name="Rectangle 1"/>
          <p:cNvSpPr/>
          <p:nvPr/>
        </p:nvSpPr>
        <p:spPr>
          <a:xfrm>
            <a:off x="286819" y="1251098"/>
            <a:ext cx="11905181" cy="4832092"/>
          </a:xfrm>
          <a:prstGeom prst="rect">
            <a:avLst/>
          </a:prstGeom>
        </p:spPr>
        <p:txBody>
          <a:bodyPr wrap="square">
            <a:spAutoFit/>
          </a:bodyPr>
          <a:lstStyle/>
          <a:p>
            <a:r>
              <a:rPr lang="en-US" sz="2200" dirty="0">
                <a:latin typeface="Garamond" panose="02020404030301010803" pitchFamily="18" charset="0"/>
              </a:rPr>
              <a:t>States began to take over school districts precisely at a moment when school districts were beginning to get the resources that communities demanded. </a:t>
            </a:r>
          </a:p>
          <a:p>
            <a:endParaRPr lang="en-US" sz="2200" dirty="0">
              <a:latin typeface="Garamond" panose="02020404030301010803" pitchFamily="18" charset="0"/>
            </a:endParaRPr>
          </a:p>
          <a:p>
            <a:r>
              <a:rPr lang="en-US" sz="2200" dirty="0">
                <a:latin typeface="Garamond" panose="02020404030301010803" pitchFamily="18" charset="0"/>
              </a:rPr>
              <a:t>The emergence of state takeovers in the 1980s and 1990s represents a shift from the idea of the undeserving Black student – an idea systematically challenged in the 1950s and 1960s – to a focus on the undeserving stewards of the education of Black children. </a:t>
            </a:r>
          </a:p>
          <a:p>
            <a:endParaRPr lang="en-US" sz="2200" dirty="0">
              <a:latin typeface="Garamond" panose="02020404030301010803" pitchFamily="18" charset="0"/>
            </a:endParaRPr>
          </a:p>
          <a:p>
            <a:r>
              <a:rPr lang="en-US" sz="2200" dirty="0">
                <a:latin typeface="Garamond" panose="02020404030301010803" pitchFamily="18" charset="0"/>
              </a:rPr>
              <a:t>The political collision between state governments and urban communities that create the conditions for a takeover, are incapable of producing the collaborative environment that is necessary for sustainable school improvement.</a:t>
            </a:r>
          </a:p>
          <a:p>
            <a:endParaRPr lang="en-US" sz="2200" dirty="0">
              <a:latin typeface="Garamond" panose="02020404030301010803" pitchFamily="18" charset="0"/>
            </a:endParaRPr>
          </a:p>
          <a:p>
            <a:r>
              <a:rPr lang="en-US" sz="2200" dirty="0">
                <a:latin typeface="Garamond" panose="02020404030301010803" pitchFamily="18" charset="0"/>
              </a:rPr>
              <a:t>The systematic political disempowerment of Black communities through the state takeover of local school districts show how education is central to the project of state-sanctioned political inequality.</a:t>
            </a:r>
          </a:p>
          <a:p>
            <a:endParaRPr lang="en-US" sz="2200" dirty="0">
              <a:latin typeface="Garamond" panose="02020404030301010803" pitchFamily="18" charset="0"/>
            </a:endParaRPr>
          </a:p>
        </p:txBody>
      </p:sp>
    </p:spTree>
    <p:extLst>
      <p:ext uri="{BB962C8B-B14F-4D97-AF65-F5344CB8AC3E}">
        <p14:creationId xmlns:p14="http://schemas.microsoft.com/office/powerpoint/2010/main" val="315567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20141" y="2615979"/>
            <a:ext cx="9967623" cy="1375575"/>
          </a:xfrm>
        </p:spPr>
        <p:txBody>
          <a:bodyPr>
            <a:noAutofit/>
          </a:bodyPr>
          <a:lstStyle/>
          <a:p>
            <a:pPr algn="ctr" eaLnBrk="1" hangingPunct="1"/>
            <a:r>
              <a:rPr lang="en-US" sz="8000" b="1" dirty="0">
                <a:solidFill>
                  <a:schemeClr val="tx1"/>
                </a:solidFill>
                <a:latin typeface="Garamond" panose="02020404030301010803" pitchFamily="18" charset="0"/>
              </a:rPr>
              <a:t>Thank You!</a:t>
            </a:r>
          </a:p>
        </p:txBody>
      </p:sp>
    </p:spTree>
    <p:extLst>
      <p:ext uri="{BB962C8B-B14F-4D97-AF65-F5344CB8AC3E}">
        <p14:creationId xmlns:p14="http://schemas.microsoft.com/office/powerpoint/2010/main" val="656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12189" y="247374"/>
            <a:ext cx="9967623" cy="762000"/>
          </a:xfrm>
        </p:spPr>
        <p:txBody>
          <a:bodyPr>
            <a:normAutofit/>
          </a:bodyPr>
          <a:lstStyle/>
          <a:p>
            <a:pPr algn="ctr" eaLnBrk="1" hangingPunct="1"/>
            <a:r>
              <a:rPr lang="en-US" sz="4400" b="1" u="sng" dirty="0">
                <a:solidFill>
                  <a:schemeClr val="tx1"/>
                </a:solidFill>
                <a:latin typeface="Garamond" panose="02020404030301010803" pitchFamily="18" charset="0"/>
              </a:rPr>
              <a:t>Policy Discussion</a:t>
            </a:r>
          </a:p>
        </p:txBody>
      </p:sp>
      <p:sp>
        <p:nvSpPr>
          <p:cNvPr id="3" name="Rectangle 2"/>
          <p:cNvSpPr/>
          <p:nvPr/>
        </p:nvSpPr>
        <p:spPr>
          <a:xfrm>
            <a:off x="673211" y="1110974"/>
            <a:ext cx="10845579" cy="5324535"/>
          </a:xfrm>
          <a:prstGeom prst="rect">
            <a:avLst/>
          </a:prstGeom>
        </p:spPr>
        <p:txBody>
          <a:bodyPr wrap="square">
            <a:spAutoFit/>
          </a:bodyPr>
          <a:lstStyle/>
          <a:p>
            <a:r>
              <a:rPr lang="en-US" sz="2800" dirty="0">
                <a:latin typeface="Garamond" panose="02020404030301010803" pitchFamily="18" charset="0"/>
              </a:rPr>
              <a:t>Asserting greater levels of local control is an important and necessary aspect of democratizing the process of education. In addition, local democracy can be promoted by increasing the role of the federal government in the public schools. </a:t>
            </a:r>
          </a:p>
          <a:p>
            <a:endParaRPr lang="en-US" sz="2800" dirty="0">
              <a:latin typeface="Garamond" panose="02020404030301010803" pitchFamily="18" charset="0"/>
            </a:endParaRPr>
          </a:p>
          <a:p>
            <a:r>
              <a:rPr lang="en-US" sz="2800" dirty="0">
                <a:latin typeface="Garamond" panose="02020404030301010803" pitchFamily="18" charset="0"/>
              </a:rPr>
              <a:t>Local control can be bolstered by a more robust federal presence in public education in three key areas: </a:t>
            </a:r>
          </a:p>
          <a:p>
            <a:pPr>
              <a:lnSpc>
                <a:spcPct val="150000"/>
              </a:lnSpc>
            </a:pPr>
            <a:r>
              <a:rPr lang="en-US" sz="2400" b="1" dirty="0">
                <a:latin typeface="Garamond" panose="02020404030301010803" pitchFamily="18" charset="0"/>
              </a:rPr>
              <a:t>1)Funding</a:t>
            </a:r>
          </a:p>
          <a:p>
            <a:pPr>
              <a:lnSpc>
                <a:spcPct val="150000"/>
              </a:lnSpc>
            </a:pPr>
            <a:r>
              <a:rPr lang="en-US" sz="2400" b="1" dirty="0">
                <a:latin typeface="Garamond" panose="02020404030301010803" pitchFamily="18" charset="0"/>
              </a:rPr>
              <a:t>2)Establishing stronger links between the federal government and cities</a:t>
            </a:r>
          </a:p>
          <a:p>
            <a:pPr>
              <a:lnSpc>
                <a:spcPct val="150000"/>
              </a:lnSpc>
            </a:pPr>
            <a:r>
              <a:rPr lang="en-US" sz="2400" b="1" dirty="0">
                <a:latin typeface="Garamond" panose="02020404030301010803" pitchFamily="18" charset="0"/>
              </a:rPr>
              <a:t>3)Providing equal rights protections to communities of color that are politically marginalized by the actions of state governments.</a:t>
            </a:r>
          </a:p>
        </p:txBody>
      </p:sp>
    </p:spTree>
    <p:extLst>
      <p:ext uri="{BB962C8B-B14F-4D97-AF65-F5344CB8AC3E}">
        <p14:creationId xmlns:p14="http://schemas.microsoft.com/office/powerpoint/2010/main" val="282103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071" y="774743"/>
            <a:ext cx="12138929" cy="6185338"/>
          </a:xfrm>
          <a:prstGeom prst="rect">
            <a:avLst/>
          </a:prstGeom>
          <a:solidFill>
            <a:srgbClr val="FFFFFF">
              <a:shade val="85000"/>
            </a:srgbClr>
          </a:solidFill>
          <a:ln w="88900" cap="sq">
            <a:solidFill>
              <a:srgbClr val="FFFFFF"/>
            </a:solidFill>
            <a:miter lim="800000"/>
          </a:ln>
          <a:effectLst>
            <a:outerShdw blurRad="55000" dist="18000" dir="5400000" algn="tl" rotWithShape="0">
              <a:schemeClr val="tx2">
                <a:alpha val="40000"/>
              </a:schemeClr>
            </a:outerShdw>
          </a:effectLst>
          <a:scene3d>
            <a:camera prst="orthographicFront"/>
            <a:lightRig rig="twoPt" dir="t">
              <a:rot lat="0" lon="0" rev="7200000"/>
            </a:lightRig>
          </a:scene3d>
          <a:sp3d>
            <a:bevelT w="25400" h="19050"/>
            <a:contourClr>
              <a:srgbClr val="FFFFFF"/>
            </a:contourClr>
          </a:sp3d>
        </p:spPr>
      </p:pic>
      <p:sp>
        <p:nvSpPr>
          <p:cNvPr id="11" name="Teardrop 10"/>
          <p:cNvSpPr/>
          <p:nvPr/>
        </p:nvSpPr>
        <p:spPr>
          <a:xfrm rot="7920000">
            <a:off x="7869719" y="2636629"/>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7920000">
            <a:off x="11171029" y="2033471"/>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7920000">
            <a:off x="10742542" y="2357253"/>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rot="7920000">
            <a:off x="10567887" y="2698914"/>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7920000">
            <a:off x="10713307" y="2636630"/>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7920000">
            <a:off x="7844643" y="5521721"/>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7920000">
            <a:off x="639140" y="2998051"/>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7920000">
            <a:off x="1285527" y="4169955"/>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rot="7920000">
            <a:off x="10363039" y="2914297"/>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7920000">
            <a:off x="10352196" y="3187483"/>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7920000">
            <a:off x="8810669" y="2460648"/>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7920000">
            <a:off x="7370478" y="3422007"/>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7920000">
            <a:off x="9034713" y="2633524"/>
            <a:ext cx="185056" cy="177537"/>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flipV="1">
            <a:off x="7653305" y="2421256"/>
            <a:ext cx="234239" cy="250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904230" y="1990850"/>
            <a:ext cx="254" cy="4139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533218" y="2421256"/>
            <a:ext cx="127396" cy="56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7177552" y="3201283"/>
            <a:ext cx="234239" cy="250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082971" y="3195607"/>
            <a:ext cx="96365" cy="56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7600126" y="5295091"/>
            <a:ext cx="234239" cy="250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463006" y="5295091"/>
            <a:ext cx="137121" cy="56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1229364" y="1631555"/>
            <a:ext cx="19706" cy="3861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378055" y="3895487"/>
            <a:ext cx="377727" cy="3632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55782" y="3895487"/>
            <a:ext cx="20103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81880" y="2648881"/>
            <a:ext cx="377727" cy="3632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159607" y="2619053"/>
            <a:ext cx="218448" cy="298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0000379" y="3404423"/>
            <a:ext cx="437084" cy="5041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0677953" y="2921490"/>
            <a:ext cx="314637" cy="4463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10229133" y="1693650"/>
            <a:ext cx="504937" cy="6917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461311" y="3129484"/>
            <a:ext cx="674364" cy="9119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378055" y="2421256"/>
            <a:ext cx="1495489" cy="646331"/>
          </a:xfrm>
          <a:prstGeom prst="rect">
            <a:avLst/>
          </a:prstGeom>
          <a:noFill/>
        </p:spPr>
        <p:txBody>
          <a:bodyPr wrap="square" rtlCol="0">
            <a:spAutoFit/>
          </a:bodyPr>
          <a:lstStyle/>
          <a:p>
            <a:r>
              <a:rPr lang="en-US" b="1" dirty="0">
                <a:latin typeface="Garamond" panose="02020404030301010803" pitchFamily="18" charset="0"/>
              </a:rPr>
              <a:t>Oakland 2003</a:t>
            </a:r>
          </a:p>
        </p:txBody>
      </p:sp>
      <p:sp>
        <p:nvSpPr>
          <p:cNvPr id="117" name="TextBox 116"/>
          <p:cNvSpPr txBox="1"/>
          <p:nvPr/>
        </p:nvSpPr>
        <p:spPr>
          <a:xfrm>
            <a:off x="1956817" y="3739921"/>
            <a:ext cx="1581912" cy="369332"/>
          </a:xfrm>
          <a:prstGeom prst="rect">
            <a:avLst/>
          </a:prstGeom>
          <a:noFill/>
        </p:spPr>
        <p:txBody>
          <a:bodyPr wrap="square" rtlCol="0">
            <a:spAutoFit/>
          </a:bodyPr>
          <a:lstStyle/>
          <a:p>
            <a:r>
              <a:rPr lang="en-US" b="1" dirty="0">
                <a:latin typeface="Garamond" panose="02020404030301010803" pitchFamily="18" charset="0"/>
              </a:rPr>
              <a:t>Compton 1993</a:t>
            </a:r>
          </a:p>
        </p:txBody>
      </p:sp>
      <p:sp>
        <p:nvSpPr>
          <p:cNvPr id="118" name="TextBox 117"/>
          <p:cNvSpPr txBox="1"/>
          <p:nvPr/>
        </p:nvSpPr>
        <p:spPr>
          <a:xfrm>
            <a:off x="6032821" y="5097293"/>
            <a:ext cx="1493089" cy="646331"/>
          </a:xfrm>
          <a:prstGeom prst="rect">
            <a:avLst/>
          </a:prstGeom>
          <a:noFill/>
        </p:spPr>
        <p:txBody>
          <a:bodyPr wrap="square" rtlCol="0">
            <a:spAutoFit/>
          </a:bodyPr>
          <a:lstStyle/>
          <a:p>
            <a:r>
              <a:rPr lang="en-US" b="1" dirty="0">
                <a:latin typeface="Garamond" panose="02020404030301010803" pitchFamily="18" charset="0"/>
              </a:rPr>
              <a:t>New Orleans 2003</a:t>
            </a:r>
          </a:p>
        </p:txBody>
      </p:sp>
      <p:sp>
        <p:nvSpPr>
          <p:cNvPr id="119" name="TextBox 118"/>
          <p:cNvSpPr txBox="1"/>
          <p:nvPr/>
        </p:nvSpPr>
        <p:spPr>
          <a:xfrm>
            <a:off x="6066628" y="2988342"/>
            <a:ext cx="1221205" cy="646331"/>
          </a:xfrm>
          <a:prstGeom prst="rect">
            <a:avLst/>
          </a:prstGeom>
          <a:noFill/>
        </p:spPr>
        <p:txBody>
          <a:bodyPr wrap="square" rtlCol="0">
            <a:spAutoFit/>
          </a:bodyPr>
          <a:lstStyle/>
          <a:p>
            <a:r>
              <a:rPr lang="en-US" b="1" dirty="0">
                <a:latin typeface="Garamond" panose="02020404030301010803" pitchFamily="18" charset="0"/>
              </a:rPr>
              <a:t>St. Louis 2008</a:t>
            </a:r>
          </a:p>
        </p:txBody>
      </p:sp>
      <p:sp>
        <p:nvSpPr>
          <p:cNvPr id="120" name="TextBox 119"/>
          <p:cNvSpPr txBox="1"/>
          <p:nvPr/>
        </p:nvSpPr>
        <p:spPr>
          <a:xfrm>
            <a:off x="6586787" y="2228575"/>
            <a:ext cx="1021222" cy="646331"/>
          </a:xfrm>
          <a:prstGeom prst="rect">
            <a:avLst/>
          </a:prstGeom>
          <a:noFill/>
        </p:spPr>
        <p:txBody>
          <a:bodyPr wrap="square" rtlCol="0">
            <a:spAutoFit/>
          </a:bodyPr>
          <a:lstStyle/>
          <a:p>
            <a:r>
              <a:rPr lang="en-US" b="1" dirty="0">
                <a:latin typeface="Garamond" panose="02020404030301010803" pitchFamily="18" charset="0"/>
              </a:rPr>
              <a:t>Chicago 1995</a:t>
            </a:r>
          </a:p>
        </p:txBody>
      </p:sp>
      <p:sp>
        <p:nvSpPr>
          <p:cNvPr id="121" name="TextBox 120"/>
          <p:cNvSpPr txBox="1"/>
          <p:nvPr/>
        </p:nvSpPr>
        <p:spPr>
          <a:xfrm>
            <a:off x="7380269" y="804323"/>
            <a:ext cx="1369567" cy="369332"/>
          </a:xfrm>
          <a:prstGeom prst="rect">
            <a:avLst/>
          </a:prstGeom>
          <a:noFill/>
        </p:spPr>
        <p:txBody>
          <a:bodyPr wrap="square" rtlCol="0">
            <a:spAutoFit/>
          </a:bodyPr>
          <a:lstStyle/>
          <a:p>
            <a:r>
              <a:rPr lang="en-US" b="1" dirty="0">
                <a:latin typeface="Garamond" panose="02020404030301010803" pitchFamily="18" charset="0"/>
              </a:rPr>
              <a:t>Detroit 1999</a:t>
            </a:r>
          </a:p>
        </p:txBody>
      </p:sp>
      <p:sp>
        <p:nvSpPr>
          <p:cNvPr id="122" name="TextBox 121"/>
          <p:cNvSpPr txBox="1"/>
          <p:nvPr/>
        </p:nvSpPr>
        <p:spPr>
          <a:xfrm>
            <a:off x="8292779" y="3049230"/>
            <a:ext cx="1220836" cy="646331"/>
          </a:xfrm>
          <a:prstGeom prst="rect">
            <a:avLst/>
          </a:prstGeom>
          <a:noFill/>
        </p:spPr>
        <p:txBody>
          <a:bodyPr wrap="square" rtlCol="0">
            <a:spAutoFit/>
          </a:bodyPr>
          <a:lstStyle/>
          <a:p>
            <a:r>
              <a:rPr lang="en-US" b="1" dirty="0">
                <a:latin typeface="Garamond" panose="02020404030301010803" pitchFamily="18" charset="0"/>
              </a:rPr>
              <a:t>Cleveland 2003</a:t>
            </a:r>
          </a:p>
        </p:txBody>
      </p:sp>
      <p:cxnSp>
        <p:nvCxnSpPr>
          <p:cNvPr id="124" name="Straight Connector 123"/>
          <p:cNvCxnSpPr/>
          <p:nvPr/>
        </p:nvCxnSpPr>
        <p:spPr>
          <a:xfrm flipH="1">
            <a:off x="9070512" y="2868490"/>
            <a:ext cx="46921" cy="2572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8883097" y="1394396"/>
            <a:ext cx="1713695" cy="646331"/>
          </a:xfrm>
          <a:prstGeom prst="rect">
            <a:avLst/>
          </a:prstGeom>
          <a:noFill/>
        </p:spPr>
        <p:txBody>
          <a:bodyPr wrap="square" rtlCol="0">
            <a:spAutoFit/>
          </a:bodyPr>
          <a:lstStyle/>
          <a:p>
            <a:r>
              <a:rPr lang="en-US" b="1" dirty="0">
                <a:latin typeface="Garamond" panose="02020404030301010803" pitchFamily="18" charset="0"/>
              </a:rPr>
              <a:t>New York City 2002</a:t>
            </a:r>
          </a:p>
        </p:txBody>
      </p:sp>
      <p:sp>
        <p:nvSpPr>
          <p:cNvPr id="128" name="TextBox 127"/>
          <p:cNvSpPr txBox="1"/>
          <p:nvPr/>
        </p:nvSpPr>
        <p:spPr>
          <a:xfrm>
            <a:off x="8500401" y="3867412"/>
            <a:ext cx="1995126" cy="646331"/>
          </a:xfrm>
          <a:prstGeom prst="rect">
            <a:avLst/>
          </a:prstGeom>
          <a:noFill/>
        </p:spPr>
        <p:txBody>
          <a:bodyPr wrap="square" rtlCol="0">
            <a:spAutoFit/>
          </a:bodyPr>
          <a:lstStyle/>
          <a:p>
            <a:r>
              <a:rPr lang="en-US" b="1" dirty="0">
                <a:latin typeface="Garamond" panose="02020404030301010803" pitchFamily="18" charset="0"/>
              </a:rPr>
              <a:t>Washington DC 1995</a:t>
            </a:r>
          </a:p>
        </p:txBody>
      </p:sp>
      <p:sp>
        <p:nvSpPr>
          <p:cNvPr id="129" name="TextBox 128"/>
          <p:cNvSpPr txBox="1"/>
          <p:nvPr/>
        </p:nvSpPr>
        <p:spPr>
          <a:xfrm>
            <a:off x="10465895" y="1311462"/>
            <a:ext cx="1386326" cy="369332"/>
          </a:xfrm>
          <a:prstGeom prst="rect">
            <a:avLst/>
          </a:prstGeom>
          <a:noFill/>
        </p:spPr>
        <p:txBody>
          <a:bodyPr wrap="square" rtlCol="0">
            <a:spAutoFit/>
          </a:bodyPr>
          <a:lstStyle/>
          <a:p>
            <a:r>
              <a:rPr lang="en-US" b="1" dirty="0">
                <a:latin typeface="Garamond" panose="02020404030301010803" pitchFamily="18" charset="0"/>
              </a:rPr>
              <a:t>Boston 1991 </a:t>
            </a:r>
          </a:p>
        </p:txBody>
      </p:sp>
      <p:cxnSp>
        <p:nvCxnSpPr>
          <p:cNvPr id="137" name="Straight Connector 136"/>
          <p:cNvCxnSpPr/>
          <p:nvPr/>
        </p:nvCxnSpPr>
        <p:spPr>
          <a:xfrm>
            <a:off x="10816938" y="2862834"/>
            <a:ext cx="146014" cy="1465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0786242" y="2900695"/>
            <a:ext cx="1513859" cy="369332"/>
          </a:xfrm>
          <a:prstGeom prst="rect">
            <a:avLst/>
          </a:prstGeom>
          <a:noFill/>
        </p:spPr>
        <p:txBody>
          <a:bodyPr wrap="square" rtlCol="0">
            <a:spAutoFit/>
          </a:bodyPr>
          <a:lstStyle/>
          <a:p>
            <a:r>
              <a:rPr lang="en-US" b="1" dirty="0">
                <a:latin typeface="Garamond" panose="02020404030301010803" pitchFamily="18" charset="0"/>
              </a:rPr>
              <a:t>Newark 1995</a:t>
            </a:r>
          </a:p>
        </p:txBody>
      </p:sp>
      <p:sp>
        <p:nvSpPr>
          <p:cNvPr id="139" name="TextBox 138"/>
          <p:cNvSpPr txBox="1"/>
          <p:nvPr/>
        </p:nvSpPr>
        <p:spPr>
          <a:xfrm>
            <a:off x="10898178" y="3276848"/>
            <a:ext cx="1430013" cy="646331"/>
          </a:xfrm>
          <a:prstGeom prst="rect">
            <a:avLst/>
          </a:prstGeom>
          <a:noFill/>
        </p:spPr>
        <p:txBody>
          <a:bodyPr wrap="square" rtlCol="0">
            <a:spAutoFit/>
          </a:bodyPr>
          <a:lstStyle/>
          <a:p>
            <a:r>
              <a:rPr lang="en-US" b="1" dirty="0">
                <a:latin typeface="Garamond" panose="02020404030301010803" pitchFamily="18" charset="0"/>
              </a:rPr>
              <a:t>Philadelphia 2001</a:t>
            </a:r>
          </a:p>
        </p:txBody>
      </p:sp>
      <p:sp>
        <p:nvSpPr>
          <p:cNvPr id="143" name="TextBox 142"/>
          <p:cNvSpPr txBox="1"/>
          <p:nvPr/>
        </p:nvSpPr>
        <p:spPr>
          <a:xfrm>
            <a:off x="10933717" y="4124199"/>
            <a:ext cx="1369567" cy="646331"/>
          </a:xfrm>
          <a:prstGeom prst="rect">
            <a:avLst/>
          </a:prstGeom>
          <a:noFill/>
        </p:spPr>
        <p:txBody>
          <a:bodyPr wrap="square" rtlCol="0">
            <a:spAutoFit/>
          </a:bodyPr>
          <a:lstStyle/>
          <a:p>
            <a:r>
              <a:rPr lang="en-US" b="1" dirty="0">
                <a:latin typeface="Garamond" panose="02020404030301010803" pitchFamily="18" charset="0"/>
              </a:rPr>
              <a:t>Baltimore 1997</a:t>
            </a:r>
          </a:p>
        </p:txBody>
      </p:sp>
      <p:cxnSp>
        <p:nvCxnSpPr>
          <p:cNvPr id="145" name="Straight Connector 144"/>
          <p:cNvCxnSpPr/>
          <p:nvPr/>
        </p:nvCxnSpPr>
        <p:spPr>
          <a:xfrm flipH="1" flipV="1">
            <a:off x="8245926" y="1142061"/>
            <a:ext cx="663128" cy="8473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1135675" y="4036987"/>
            <a:ext cx="0" cy="1650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53071" y="114300"/>
            <a:ext cx="12138929" cy="584775"/>
          </a:xfrm>
          <a:prstGeom prst="rect">
            <a:avLst/>
          </a:prstGeom>
          <a:noFill/>
        </p:spPr>
        <p:txBody>
          <a:bodyPr wrap="square" rtlCol="0">
            <a:spAutoFit/>
          </a:bodyPr>
          <a:lstStyle/>
          <a:p>
            <a:pPr algn="ctr"/>
            <a:r>
              <a:rPr lang="en-US" sz="3200" b="1" dirty="0">
                <a:latin typeface="Garamond" panose="02020404030301010803" pitchFamily="18" charset="0"/>
              </a:rPr>
              <a:t>State Takeovers of Local School Districts, Selected Cities</a:t>
            </a:r>
          </a:p>
        </p:txBody>
      </p:sp>
    </p:spTree>
    <p:extLst>
      <p:ext uri="{BB962C8B-B14F-4D97-AF65-F5344CB8AC3E}">
        <p14:creationId xmlns:p14="http://schemas.microsoft.com/office/powerpoint/2010/main" val="75975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2662" y="188507"/>
            <a:ext cx="112881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Percent of States’ Black Public School Students in School Districts that are, or have been, under State Control as of 2010</a:t>
            </a:r>
          </a:p>
        </p:txBody>
      </p:sp>
      <p:pic>
        <p:nvPicPr>
          <p:cNvPr id="2" name="Picture 1"/>
          <p:cNvPicPr>
            <a:picLocks noChangeAspect="1"/>
          </p:cNvPicPr>
          <p:nvPr/>
        </p:nvPicPr>
        <p:blipFill rotWithShape="1">
          <a:blip r:embed="rId3"/>
          <a:srcRect t="9328" r="551"/>
          <a:stretch/>
        </p:blipFill>
        <p:spPr>
          <a:xfrm>
            <a:off x="672662" y="1204170"/>
            <a:ext cx="11288110" cy="5196629"/>
          </a:xfrm>
          <a:prstGeom prst="rect">
            <a:avLst/>
          </a:prstGeom>
          <a:ln>
            <a:noFill/>
          </a:ln>
          <a:effectLst>
            <a:softEdge rad="112500"/>
          </a:effectLst>
        </p:spPr>
      </p:pic>
    </p:spTree>
    <p:extLst>
      <p:ext uri="{BB962C8B-B14F-4D97-AF65-F5344CB8AC3E}">
        <p14:creationId xmlns:p14="http://schemas.microsoft.com/office/powerpoint/2010/main" val="40410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1376"/>
          </a:xfrm>
        </p:spPr>
        <p:txBody>
          <a:bodyPr>
            <a:normAutofit fontScale="90000"/>
          </a:bodyPr>
          <a:lstStyle/>
          <a:p>
            <a:r>
              <a:rPr lang="en-US" b="1" dirty="0">
                <a:latin typeface="Garamond" panose="02020404030301010803" pitchFamily="18" charset="0"/>
              </a:rPr>
              <a:t>Type of School Board Following a Takeover</a:t>
            </a:r>
          </a:p>
        </p:txBody>
      </p:sp>
      <p:sp>
        <p:nvSpPr>
          <p:cNvPr id="3" name="Content Placeholder 2"/>
          <p:cNvSpPr>
            <a:spLocks noGrp="1"/>
          </p:cNvSpPr>
          <p:nvPr>
            <p:ph idx="1"/>
          </p:nvPr>
        </p:nvSpPr>
        <p:spPr>
          <a:xfrm>
            <a:off x="1250100" y="1993110"/>
            <a:ext cx="10106108" cy="4299668"/>
          </a:xfrm>
        </p:spPr>
        <p:txBody>
          <a:bodyPr>
            <a:noAutofit/>
          </a:bodyPr>
          <a:lstStyle/>
          <a:p>
            <a:pPr marL="0" indent="0">
              <a:spcBef>
                <a:spcPts val="0"/>
              </a:spcBef>
              <a:spcAft>
                <a:spcPts val="0"/>
              </a:spcAft>
              <a:buNone/>
            </a:pPr>
            <a:r>
              <a:rPr lang="en-US" sz="3200" dirty="0">
                <a:solidFill>
                  <a:srgbClr val="222222"/>
                </a:solidFill>
                <a:latin typeface="Garamond" panose="02020404030301010803" pitchFamily="18" charset="0"/>
              </a:rPr>
              <a:t> </a:t>
            </a:r>
          </a:p>
          <a:p>
            <a:pPr marL="0" indent="0">
              <a:spcBef>
                <a:spcPts val="0"/>
              </a:spcBef>
              <a:spcAft>
                <a:spcPts val="0"/>
              </a:spcAft>
              <a:buNone/>
            </a:pPr>
            <a:endParaRPr lang="en-US" sz="2800" dirty="0">
              <a:solidFill>
                <a:srgbClr val="222222"/>
              </a:solidFill>
              <a:latin typeface="Garamond" panose="02020404030301010803" pitchFamily="18" charset="0"/>
            </a:endParaRPr>
          </a:p>
        </p:txBody>
      </p:sp>
      <p:pic>
        <p:nvPicPr>
          <p:cNvPr id="4" name="Picture 3"/>
          <p:cNvPicPr>
            <a:picLocks noChangeAspect="1"/>
          </p:cNvPicPr>
          <p:nvPr/>
        </p:nvPicPr>
        <p:blipFill>
          <a:blip r:embed="rId2"/>
          <a:stretch>
            <a:fillRect/>
          </a:stretch>
        </p:blipFill>
        <p:spPr>
          <a:xfrm>
            <a:off x="0" y="780584"/>
            <a:ext cx="12192000" cy="6077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269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6304" y="897264"/>
            <a:ext cx="8229600" cy="762000"/>
          </a:xfrm>
        </p:spPr>
        <p:txBody>
          <a:bodyPr>
            <a:noAutofit/>
          </a:bodyPr>
          <a:lstStyle/>
          <a:p>
            <a:pPr eaLnBrk="1" hangingPunct="1"/>
            <a:r>
              <a:rPr lang="en-US" sz="5400" b="1" dirty="0">
                <a:solidFill>
                  <a:schemeClr val="tx1"/>
                </a:solidFill>
                <a:latin typeface="Garamond" panose="02020404030301010803" pitchFamily="18" charset="0"/>
              </a:rPr>
              <a:t>Research Questions</a:t>
            </a:r>
          </a:p>
        </p:txBody>
      </p:sp>
      <p:sp>
        <p:nvSpPr>
          <p:cNvPr id="3" name="Rectangle 2"/>
          <p:cNvSpPr/>
          <p:nvPr/>
        </p:nvSpPr>
        <p:spPr>
          <a:xfrm>
            <a:off x="384503" y="1783706"/>
            <a:ext cx="11508828" cy="4462760"/>
          </a:xfrm>
          <a:prstGeom prst="rect">
            <a:avLst/>
          </a:prstGeom>
        </p:spPr>
        <p:txBody>
          <a:bodyPr wrap="square">
            <a:spAutoFit/>
          </a:bodyPr>
          <a:lstStyle/>
          <a:p>
            <a:pPr marL="342900" indent="-342900">
              <a:buClr>
                <a:schemeClr val="accent2"/>
              </a:buClr>
              <a:buFont typeface="Wingdings" panose="05000000000000000000" pitchFamily="2" charset="2"/>
              <a:buChar char="§"/>
            </a:pPr>
            <a:r>
              <a:rPr lang="en-US" sz="3600" dirty="0">
                <a:latin typeface="Garamond" panose="02020404030301010803" pitchFamily="18" charset="0"/>
                <a:ea typeface="Calibri" panose="020F0502020204030204" pitchFamily="34" charset="0"/>
              </a:rPr>
              <a:t>Why take over</a:t>
            </a:r>
            <a:r>
              <a:rPr lang="en-US" sz="3600">
                <a:latin typeface="Garamond" panose="02020404030301010803" pitchFamily="18" charset="0"/>
                <a:ea typeface="Calibri" panose="020F0502020204030204" pitchFamily="34" charset="0"/>
              </a:rPr>
              <a:t>? </a:t>
            </a:r>
          </a:p>
          <a:p>
            <a:pPr>
              <a:buClr>
                <a:schemeClr val="accent2"/>
              </a:buClr>
            </a:pPr>
            <a:endParaRPr lang="en-US" sz="3600" dirty="0">
              <a:latin typeface="Garamond" panose="02020404030301010803" pitchFamily="18" charset="0"/>
              <a:ea typeface="Calibri" panose="020F0502020204030204" pitchFamily="34" charset="0"/>
            </a:endParaRPr>
          </a:p>
          <a:p>
            <a:pPr marL="342900" indent="-342900">
              <a:buClr>
                <a:schemeClr val="accent2"/>
              </a:buClr>
              <a:buFont typeface="Wingdings" panose="05000000000000000000" pitchFamily="2" charset="2"/>
              <a:buChar char="§"/>
            </a:pPr>
            <a:r>
              <a:rPr lang="en-US" sz="3600" dirty="0">
                <a:latin typeface="Garamond" panose="02020404030301010803" pitchFamily="18" charset="0"/>
                <a:ea typeface="Calibri" panose="020F0502020204030204" pitchFamily="34" charset="0"/>
              </a:rPr>
              <a:t>Why do state takeovers disproportionately affect Black communities?</a:t>
            </a:r>
          </a:p>
          <a:p>
            <a:pPr>
              <a:buClr>
                <a:schemeClr val="accent2"/>
              </a:buClr>
            </a:pPr>
            <a:r>
              <a:rPr lang="en-US" sz="3600" dirty="0">
                <a:latin typeface="Garamond" panose="02020404030301010803" pitchFamily="18" charset="0"/>
                <a:ea typeface="Calibri" panose="020F0502020204030204" pitchFamily="34" charset="0"/>
              </a:rPr>
              <a:t> </a:t>
            </a:r>
          </a:p>
          <a:p>
            <a:pPr marL="342900" indent="-342900">
              <a:buClr>
                <a:schemeClr val="accent2"/>
              </a:buClr>
              <a:buFont typeface="Wingdings" panose="05000000000000000000" pitchFamily="2" charset="2"/>
              <a:buChar char="§"/>
            </a:pPr>
            <a:r>
              <a:rPr lang="en-US" sz="3600" dirty="0">
                <a:latin typeface="Garamond" panose="02020404030301010803" pitchFamily="18" charset="0"/>
                <a:ea typeface="Calibri" panose="020F0502020204030204" pitchFamily="34" charset="0"/>
              </a:rPr>
              <a:t>Additionally, why do Black communities disproportionately experience the most punitive forms of a state takeover? </a:t>
            </a:r>
          </a:p>
          <a:p>
            <a:pPr>
              <a:buClr>
                <a:schemeClr val="accent2"/>
              </a:buClr>
            </a:pPr>
            <a:endParaRPr lang="en-US" sz="3200" dirty="0">
              <a:latin typeface="Garamond" panose="02020404030301010803" pitchFamily="18" charset="0"/>
              <a:ea typeface="Calibri" panose="020F0502020204030204" pitchFamily="34" charset="0"/>
            </a:endParaRPr>
          </a:p>
        </p:txBody>
      </p:sp>
    </p:spTree>
    <p:extLst>
      <p:ext uri="{BB962C8B-B14F-4D97-AF65-F5344CB8AC3E}">
        <p14:creationId xmlns:p14="http://schemas.microsoft.com/office/powerpoint/2010/main" val="300632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l="50440" t="10245" r="657" b="2925"/>
          <a:stretch/>
        </p:blipFill>
        <p:spPr bwMode="auto">
          <a:xfrm>
            <a:off x="1567544" y="1773044"/>
            <a:ext cx="8918368" cy="459213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TextBox 5"/>
          <p:cNvSpPr txBox="1"/>
          <p:nvPr/>
        </p:nvSpPr>
        <p:spPr>
          <a:xfrm>
            <a:off x="1469358" y="211873"/>
            <a:ext cx="9500839" cy="1323439"/>
          </a:xfrm>
          <a:prstGeom prst="rect">
            <a:avLst/>
          </a:prstGeom>
          <a:noFill/>
          <a:ln>
            <a:noFill/>
          </a:ln>
        </p:spPr>
        <p:txBody>
          <a:bodyPr wrap="square" rtlCol="0">
            <a:spAutoFit/>
          </a:bodyPr>
          <a:lstStyle/>
          <a:p>
            <a:pPr algn="ctr"/>
            <a:r>
              <a:rPr lang="en-US" sz="4000" b="1" dirty="0">
                <a:latin typeface="Garamond" panose="02020404030301010803" pitchFamily="18" charset="0"/>
              </a:rPr>
              <a:t>Party of Governor when States Passed Takeover Laws (as of 2015)</a:t>
            </a:r>
          </a:p>
        </p:txBody>
      </p:sp>
    </p:spTree>
    <p:extLst>
      <p:ext uri="{BB962C8B-B14F-4D97-AF65-F5344CB8AC3E}">
        <p14:creationId xmlns:p14="http://schemas.microsoft.com/office/powerpoint/2010/main" val="11874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6304" y="897264"/>
            <a:ext cx="8229600" cy="762000"/>
          </a:xfrm>
        </p:spPr>
        <p:txBody>
          <a:bodyPr>
            <a:noAutofit/>
          </a:bodyPr>
          <a:lstStyle/>
          <a:p>
            <a:pPr eaLnBrk="1" hangingPunct="1"/>
            <a:r>
              <a:rPr lang="en-US" sz="5400" b="1" dirty="0">
                <a:solidFill>
                  <a:schemeClr val="tx1"/>
                </a:solidFill>
                <a:latin typeface="Garamond" panose="02020404030301010803" pitchFamily="18" charset="0"/>
              </a:rPr>
              <a:t>Research Questions</a:t>
            </a:r>
          </a:p>
        </p:txBody>
      </p:sp>
      <p:sp>
        <p:nvSpPr>
          <p:cNvPr id="3" name="Rectangle 2"/>
          <p:cNvSpPr/>
          <p:nvPr/>
        </p:nvSpPr>
        <p:spPr>
          <a:xfrm>
            <a:off x="825189" y="1783706"/>
            <a:ext cx="10549055" cy="3785652"/>
          </a:xfrm>
          <a:prstGeom prst="rect">
            <a:avLst/>
          </a:prstGeom>
        </p:spPr>
        <p:txBody>
          <a:bodyPr wrap="square">
            <a:spAutoFit/>
          </a:bodyPr>
          <a:lstStyle/>
          <a:p>
            <a:pPr>
              <a:buClr>
                <a:schemeClr val="accent2"/>
              </a:buClr>
            </a:pPr>
            <a:r>
              <a:rPr lang="en-US" sz="4000" dirty="0">
                <a:latin typeface="Garamond" panose="02020404030301010803" pitchFamily="18" charset="0"/>
              </a:rPr>
              <a:t>Why would Republican state officials take the lead in proposing state takeover laws, and initiating state takeovers of local school districts, when the ideological and conservative principles would suggest an approach that favors local control, rather than state centralization?</a:t>
            </a:r>
            <a:endParaRPr lang="en-US" sz="3600" dirty="0">
              <a:latin typeface="Garamond" panose="02020404030301010803" pitchFamily="18" charset="0"/>
            </a:endParaRPr>
          </a:p>
        </p:txBody>
      </p:sp>
    </p:spTree>
    <p:extLst>
      <p:ext uri="{BB962C8B-B14F-4D97-AF65-F5344CB8AC3E}">
        <p14:creationId xmlns:p14="http://schemas.microsoft.com/office/powerpoint/2010/main" val="323079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268" y="0"/>
            <a:ext cx="12297268" cy="6858000"/>
          </a:xfrm>
          <a:prstGeom prst="rect">
            <a:avLst/>
          </a:prstGeom>
        </p:spPr>
      </p:pic>
    </p:spTree>
    <p:extLst>
      <p:ext uri="{BB962C8B-B14F-4D97-AF65-F5344CB8AC3E}">
        <p14:creationId xmlns:p14="http://schemas.microsoft.com/office/powerpoint/2010/main" val="1919648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30651</TotalTime>
  <Words>1125</Words>
  <Application>Microsoft Office PowerPoint</Application>
  <PresentationFormat>Widescreen</PresentationFormat>
  <Paragraphs>186</Paragraphs>
  <Slides>28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Garamond</vt:lpstr>
      <vt:lpstr>Wingdings</vt:lpstr>
      <vt:lpstr>Retrospect</vt:lpstr>
      <vt:lpstr>1_Office Theme</vt:lpstr>
      <vt:lpstr>PowerPoint Presentation</vt:lpstr>
      <vt:lpstr>State Takeovers of Local School Districts</vt:lpstr>
      <vt:lpstr>PowerPoint Presentation</vt:lpstr>
      <vt:lpstr>PowerPoint Presentation</vt:lpstr>
      <vt:lpstr>Type of School Board Following a Takeover</vt:lpstr>
      <vt:lpstr>Research Questions</vt:lpstr>
      <vt:lpstr>PowerPoint Presentation</vt:lpstr>
      <vt:lpstr>Research Questions</vt:lpstr>
      <vt:lpstr>PowerPoint Presentation</vt:lpstr>
      <vt:lpstr>PowerPoint Presentation</vt:lpstr>
      <vt:lpstr>PowerPoint Presentation</vt:lpstr>
      <vt:lpstr>PowerPoint Presentation</vt:lpstr>
      <vt:lpstr>PowerPoint Presentation</vt:lpstr>
      <vt:lpstr> Governor's Select Commission on Civil Disorders</vt:lpstr>
      <vt:lpstr>PowerPoint Presentation</vt:lpstr>
      <vt:lpstr>Collision Between NJ Cities and State Government</vt:lpstr>
      <vt:lpstr>PowerPoint Presentation</vt:lpstr>
      <vt:lpstr>PowerPoint Presentation</vt:lpstr>
      <vt:lpstr>PowerPoint Presentation</vt:lpstr>
      <vt:lpstr>The “Education Governors”</vt:lpstr>
      <vt:lpstr>PowerPoint Presentation</vt:lpstr>
      <vt:lpstr>PowerPoint Presentation</vt:lpstr>
      <vt:lpstr>PowerPoint Presentation</vt:lpstr>
      <vt:lpstr>PowerPoint Presentation</vt:lpstr>
      <vt:lpstr>PowerPoint Presentation</vt:lpstr>
      <vt:lpstr>Implications</vt:lpstr>
      <vt:lpstr>Thank You!</vt:lpstr>
      <vt:lpstr>Policy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England Political Environment</dc:title>
  <dc:creator>Domingo Morel</dc:creator>
  <cp:lastModifiedBy>Lisa Abreu Morel</cp:lastModifiedBy>
  <cp:revision>342</cp:revision>
  <cp:lastPrinted>2018-11-03T13:19:24Z</cp:lastPrinted>
  <dcterms:created xsi:type="dcterms:W3CDTF">2015-02-04T20:11:19Z</dcterms:created>
  <dcterms:modified xsi:type="dcterms:W3CDTF">2023-05-09T13:57:12Z</dcterms:modified>
</cp:coreProperties>
</file>