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1pPr>
    <a:lvl2pPr marL="0" marR="0" indent="2286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2pPr>
    <a:lvl3pPr marL="0" marR="0" indent="4572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3pPr>
    <a:lvl4pPr marL="0" marR="0" indent="6858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4pPr>
    <a:lvl5pPr marL="0" marR="0" indent="9144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5pPr>
    <a:lvl6pPr marL="0" marR="0" indent="11430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6pPr>
    <a:lvl7pPr marL="0" marR="0" indent="13716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7pPr>
    <a:lvl8pPr marL="0" marR="0" indent="16002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8pPr>
    <a:lvl9pPr marL="0" marR="0" indent="1828800" algn="l" defTabSz="457200" rtl="0" fontAlgn="auto" latinLnBrk="0" hangingPunct="0">
      <a:lnSpc>
        <a:spcPct val="100000"/>
      </a:lnSpc>
      <a:spcBef>
        <a:spcPts val="6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00000"/>
        </a:solidFill>
        <a:effectLst/>
        <a:uFillTx/>
        <a:latin typeface="+mn-lt"/>
        <a:ea typeface="+mn-ea"/>
        <a:cs typeface="+mn-cs"/>
        <a:sym typeface="Palatino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DBE3"/>
          </a:solidFill>
        </a:fill>
      </a:tcStyle>
    </a:wholeTbl>
    <a:band2H>
      <a:tcTxStyle/>
      <a:tcStyle>
        <a:tcBdr/>
        <a:fill>
          <a:solidFill>
            <a:srgbClr val="EBEEF2"/>
          </a:solidFill>
        </a:fill>
      </a:tcStyle>
    </a:band2H>
    <a:firstCol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FE2D3"/>
          </a:solidFill>
        </a:fill>
      </a:tcStyle>
    </a:wholeTbl>
    <a:band2H>
      <a:tcTxStyle/>
      <a:tcStyle>
        <a:tcBdr/>
        <a:fill>
          <a:solidFill>
            <a:srgbClr val="F0F1EA"/>
          </a:solidFill>
        </a:fill>
      </a:tcStyle>
    </a:band2H>
    <a:firstCol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DCE1"/>
          </a:solidFill>
        </a:fill>
      </a:tcStyle>
    </a:wholeTbl>
    <a:band2H>
      <a:tcTxStyle/>
      <a:tcStyle>
        <a:tcBdr/>
        <a:fill>
          <a:solidFill>
            <a:srgbClr val="EFEEF1"/>
          </a:solidFill>
        </a:fill>
      </a:tcStyle>
    </a:band2H>
    <a:firstCol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14141"/>
              </a:solidFill>
              <a:prstDash val="solid"/>
              <a:bevel/>
            </a:ln>
          </a:top>
          <a:bottom>
            <a:ln w="254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14141"/>
              </a:solidFill>
              <a:prstDash val="solid"/>
              <a:bevel/>
            </a:ln>
          </a:top>
          <a:bottom>
            <a:ln w="254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CDCD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14141"/>
          </a:solidFill>
        </a:fill>
      </a:tcStyle>
    </a:firstCol>
    <a:la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14141"/>
          </a:solidFill>
        </a:fill>
      </a:tcStyle>
    </a:lastRow>
    <a:firstRow>
      <a:tcTxStyle b="on" i="on">
        <a:font>
          <a:latin typeface="Avenir Heavy"/>
          <a:ea typeface="Avenir Heavy"/>
          <a:cs typeface="Avenir Heavy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14141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12700" cap="flat">
              <a:solidFill>
                <a:srgbClr val="414141"/>
              </a:solidFill>
              <a:prstDash val="solid"/>
              <a:bevel/>
            </a:ln>
          </a:top>
          <a:bottom>
            <a:ln w="127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solidFill>
            <a:srgbClr val="414141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12700" cap="flat">
              <a:solidFill>
                <a:srgbClr val="414141"/>
              </a:solidFill>
              <a:prstDash val="solid"/>
              <a:bevel/>
            </a:ln>
          </a:top>
          <a:bottom>
            <a:ln w="127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solidFill>
            <a:srgbClr val="414141">
              <a:alpha val="20000"/>
            </a:srgbClr>
          </a:solidFill>
        </a:fill>
      </a:tcStyle>
    </a:firstCol>
    <a:lastRow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50800" cap="flat">
              <a:solidFill>
                <a:srgbClr val="414141"/>
              </a:solidFill>
              <a:prstDash val="solid"/>
              <a:bevel/>
            </a:ln>
          </a:top>
          <a:bottom>
            <a:ln w="127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venir Heavy"/>
          <a:ea typeface="Avenir Heavy"/>
          <a:cs typeface="Avenir Heavy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12700" cap="flat">
              <a:solidFill>
                <a:srgbClr val="414141"/>
              </a:solidFill>
              <a:prstDash val="solid"/>
              <a:bevel/>
            </a:ln>
          </a:top>
          <a:bottom>
            <a:ln w="254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2" d="100"/>
          <a:sy n="82" d="100"/>
        </p:scale>
        <p:origin x="1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1pPr>
    <a:lvl2pPr indent="2286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2pPr>
    <a:lvl3pPr indent="4572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3pPr>
    <a:lvl4pPr indent="6858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4pPr>
    <a:lvl5pPr indent="9144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5pPr>
    <a:lvl6pPr indent="11430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6pPr>
    <a:lvl7pPr indent="13716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7pPr>
    <a:lvl8pPr indent="16002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8pPr>
    <a:lvl9pPr indent="1828800" defTabSz="457200" latinLnBrk="0">
      <a:lnSpc>
        <a:spcPct val="125000"/>
      </a:lnSpc>
      <a:defRPr sz="3000">
        <a:latin typeface="+mn-lt"/>
        <a:ea typeface="+mn-ea"/>
        <a:cs typeface="+mn-cs"/>
        <a:sym typeface="Palatino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2" name="Shape 11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These individual county narratives are important pieces of the picture we use to see the system as a whole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"/>
          <p:cNvSpPr/>
          <p:nvPr/>
        </p:nvSpPr>
        <p:spPr>
          <a:xfrm>
            <a:off x="507999" y="6586537"/>
            <a:ext cx="11999454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" name="Triangle"/>
          <p:cNvSpPr/>
          <p:nvPr/>
        </p:nvSpPr>
        <p:spPr>
          <a:xfrm>
            <a:off x="508000" y="4084637"/>
            <a:ext cx="12000019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" name="Triangle"/>
          <p:cNvSpPr/>
          <p:nvPr/>
        </p:nvSpPr>
        <p:spPr>
          <a:xfrm rot="16200000">
            <a:off x="7166254" y="5349539"/>
            <a:ext cx="1642762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" name="Title Text"/>
          <p:cNvSpPr txBox="1">
            <a:spLocks noGrp="1"/>
          </p:cNvSpPr>
          <p:nvPr>
            <p:ph type="title"/>
          </p:nvPr>
        </p:nvSpPr>
        <p:spPr>
          <a:xfrm>
            <a:off x="508000" y="4091731"/>
            <a:ext cx="7200900" cy="2466754"/>
          </a:xfrm>
          <a:prstGeom prst="rect">
            <a:avLst/>
          </a:prstGeom>
        </p:spPr>
        <p:txBody>
          <a:bodyPr/>
          <a:lstStyle>
            <a:lvl1pPr algn="l">
              <a:defRPr sz="5000"/>
            </a:lvl1pPr>
          </a:lstStyle>
          <a:p>
            <a:r>
              <a:t>Title Text</a:t>
            </a:r>
          </a:p>
        </p:txBody>
      </p:sp>
      <p:sp>
        <p:nvSpPr>
          <p:cNvPr id="1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280400" y="4116163"/>
            <a:ext cx="4241800" cy="2466754"/>
          </a:xfrm>
          <a:prstGeom prst="rect">
            <a:avLst/>
          </a:prstGeom>
        </p:spPr>
        <p:txBody>
          <a:bodyPr anchor="ctr"/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1600">
                <a:solidFill>
                  <a:srgbClr val="800000"/>
                </a:solidFill>
              </a:defRPr>
            </a:lvl1pPr>
            <a:lvl2pPr marL="0" indent="228600" defTabSz="362204">
              <a:spcBef>
                <a:spcPts val="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</a:defRPr>
            </a:lvl2pPr>
            <a:lvl3pPr marL="0" indent="457200" defTabSz="457200">
              <a:spcBef>
                <a:spcPts val="600"/>
              </a:spcBef>
              <a:buClrTx/>
              <a:buSzTx/>
              <a:buFontTx/>
              <a:buNone/>
              <a:defRPr sz="2000">
                <a:solidFill>
                  <a:srgbClr val="800000"/>
                </a:solidFill>
              </a:defRPr>
            </a:lvl3pPr>
            <a:lvl4pPr marL="0" indent="685800" defTabSz="457200">
              <a:spcBef>
                <a:spcPts val="600"/>
              </a:spcBef>
              <a:buClrTx/>
              <a:buSzTx/>
              <a:buFontTx/>
              <a:buNone/>
              <a:defRPr sz="2000">
                <a:solidFill>
                  <a:srgbClr val="800000"/>
                </a:solidFill>
              </a:defRPr>
            </a:lvl4pPr>
            <a:lvl5pPr marL="0" indent="914400" defTabSz="457200">
              <a:spcBef>
                <a:spcPts val="600"/>
              </a:spcBef>
              <a:buClrTx/>
              <a:buSzTx/>
              <a:buFontTx/>
              <a:buNone/>
              <a:defRPr sz="2000">
                <a:solidFill>
                  <a:srgbClr val="8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niversity of Chicago…"/>
          <p:cNvSpPr txBox="1"/>
          <p:nvPr/>
        </p:nvSpPr>
        <p:spPr>
          <a:xfrm>
            <a:off x="10313500" y="9014460"/>
            <a:ext cx="2690200" cy="741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University of Chicago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Chapin Hall Center for Children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Center for State Child Welfare Data</a:t>
            </a:r>
          </a:p>
        </p:txBody>
      </p:sp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angle"/>
          <p:cNvSpPr/>
          <p:nvPr/>
        </p:nvSpPr>
        <p:spPr>
          <a:xfrm>
            <a:off x="507998" y="2168525"/>
            <a:ext cx="11997295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44" name="Triangle"/>
          <p:cNvSpPr/>
          <p:nvPr/>
        </p:nvSpPr>
        <p:spPr>
          <a:xfrm>
            <a:off x="507998" y="631825"/>
            <a:ext cx="11997295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508000" y="663151"/>
            <a:ext cx="11988800" cy="147404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6" name="University of Chicago…"/>
          <p:cNvSpPr txBox="1"/>
          <p:nvPr/>
        </p:nvSpPr>
        <p:spPr>
          <a:xfrm>
            <a:off x="10313500" y="9014460"/>
            <a:ext cx="2690200" cy="741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University of Chicago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Chapin Hall Center for Children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Center for State Child Welfare Data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University of Chicago…"/>
          <p:cNvSpPr txBox="1"/>
          <p:nvPr/>
        </p:nvSpPr>
        <p:spPr>
          <a:xfrm>
            <a:off x="10313500" y="9014460"/>
            <a:ext cx="2690200" cy="741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90000"/>
              </a:lnSpc>
              <a:spcBef>
                <a:spcPts val="0"/>
              </a:spcBef>
              <a:defRPr sz="1300">
                <a:solidFill>
                  <a:srgbClr val="E35538"/>
                </a:solidFill>
              </a:defRPr>
            </a:pPr>
            <a:r>
              <a:t>University of Chicago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>
                <a:solidFill>
                  <a:srgbClr val="E35538"/>
                </a:solidFill>
              </a:defRPr>
            </a:pPr>
            <a:r>
              <a:t>Chapin Hall Center for Children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>
                <a:solidFill>
                  <a:srgbClr val="E35538"/>
                </a:solidFill>
              </a:defRPr>
            </a:pPr>
            <a:r>
              <a:t>Center for State Child Welfare Data</a:t>
            </a:r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riangle"/>
          <p:cNvSpPr/>
          <p:nvPr/>
        </p:nvSpPr>
        <p:spPr>
          <a:xfrm>
            <a:off x="507998" y="2166937"/>
            <a:ext cx="1199729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0070C0"/>
                </a:solidFill>
              </a:defRPr>
            </a:pPr>
            <a:endParaRPr/>
          </a:p>
        </p:txBody>
      </p:sp>
      <p:sp>
        <p:nvSpPr>
          <p:cNvPr id="63" name="Triangle"/>
          <p:cNvSpPr/>
          <p:nvPr/>
        </p:nvSpPr>
        <p:spPr>
          <a:xfrm>
            <a:off x="507998" y="630237"/>
            <a:ext cx="1199729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0070C0"/>
                </a:solidFill>
              </a:defRPr>
            </a:pPr>
            <a:endParaRPr/>
          </a:p>
        </p:txBody>
      </p:sp>
      <p:sp>
        <p:nvSpPr>
          <p:cNvPr id="64" name="University of Chicago…"/>
          <p:cNvSpPr txBox="1"/>
          <p:nvPr/>
        </p:nvSpPr>
        <p:spPr>
          <a:xfrm>
            <a:off x="10281218" y="9014122"/>
            <a:ext cx="2690200" cy="74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90000"/>
              </a:lnSpc>
              <a:spcBef>
                <a:spcPts val="0"/>
              </a:spcBef>
              <a:defRPr sz="1300">
                <a:solidFill>
                  <a:srgbClr val="E35538"/>
                </a:solidFill>
              </a:defRPr>
            </a:pPr>
            <a:r>
              <a:t>University of Chicago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>
                <a:solidFill>
                  <a:srgbClr val="E35538"/>
                </a:solidFill>
              </a:defRPr>
            </a:pPr>
            <a:r>
              <a:t>Chapin Hall Center for Children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>
                <a:solidFill>
                  <a:srgbClr val="E35538"/>
                </a:solidFill>
              </a:defRPr>
            </a:pPr>
            <a:r>
              <a:t>Center for State Child Welfare Data</a:t>
            </a:r>
          </a:p>
        </p:txBody>
      </p:sp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000">
                <a:solidFill>
                  <a:srgbClr val="D93E2B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6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"/>
          <p:cNvSpPr/>
          <p:nvPr/>
        </p:nvSpPr>
        <p:spPr>
          <a:xfrm>
            <a:off x="507998" y="2166937"/>
            <a:ext cx="1199729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Triangle"/>
          <p:cNvSpPr/>
          <p:nvPr/>
        </p:nvSpPr>
        <p:spPr>
          <a:xfrm>
            <a:off x="507998" y="630237"/>
            <a:ext cx="1199729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4" name="University of Chicago…"/>
          <p:cNvSpPr txBox="1"/>
          <p:nvPr/>
        </p:nvSpPr>
        <p:spPr>
          <a:xfrm>
            <a:off x="10281218" y="9014122"/>
            <a:ext cx="2690200" cy="74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University of Chicago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Chapin Hall Center for Children</a:t>
            </a:r>
          </a:p>
          <a:p>
            <a:pPr algn="r">
              <a:lnSpc>
                <a:spcPct val="90000"/>
              </a:lnSpc>
              <a:spcBef>
                <a:spcPts val="0"/>
              </a:spcBef>
              <a:defRPr sz="1300"/>
            </a:pPr>
            <a:r>
              <a:t>Center for State Child Welfare Data</a:t>
            </a:r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508000" y="648167"/>
            <a:ext cx="11988800" cy="150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507999" y="2548094"/>
            <a:ext cx="11988802" cy="60337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4pPr marL="1778000" indent="-444500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320106" y="8779791"/>
            <a:ext cx="3034454" cy="52070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 defTabSz="584200">
              <a:spcBef>
                <a:spcPts val="0"/>
              </a:spcBef>
              <a:defRPr sz="1200">
                <a:solidFill>
                  <a:srgbClr val="41414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800000"/>
          </a:solidFill>
          <a:uFillTx/>
          <a:latin typeface="Bodoni SvtyTwo ITC TT-Book"/>
          <a:ea typeface="Bodoni SvtyTwo ITC TT-Book"/>
          <a:cs typeface="Bodoni SvtyTwo ITC TT-Book"/>
          <a:sym typeface="Bodoni SvtyTwo ITC TT-Book"/>
        </a:defRPr>
      </a:lvl9pPr>
    </p:titleStyle>
    <p:bodyStyle>
      <a:lvl1pPr marL="444500" marR="0" indent="-444500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70000"/>
        <a:buFont typeface="Zapf Dingbats"/>
        <a:buChar char="‣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1pPr>
      <a:lvl2pPr marL="889000" marR="0" indent="-444500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75000"/>
        <a:buFont typeface="Zapf Dingbats"/>
        <a:buChar char="‣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2pPr>
      <a:lvl3pPr marL="1333500" marR="0" indent="-444500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75000"/>
        <a:buFont typeface="Zapf Dingbats"/>
        <a:buChar char="‣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3pPr>
      <a:lvl4pPr marL="1748366" marR="0" indent="-414866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75000"/>
        <a:buFont typeface="Zapf Dingbats"/>
        <a:buChar char="‣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4pPr>
      <a:lvl5pPr marL="2222500" marR="0" indent="-444500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60000"/>
        <a:buFont typeface="Zapf Dingbats"/>
        <a:buChar char="‣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5pPr>
      <a:lvl6pPr marL="2714977" marR="0" indent="-365477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60000"/>
        <a:buFont typeface="Zapf Dingbats"/>
        <a:buChar char="❖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6pPr>
      <a:lvl7pPr marL="3184877" marR="0" indent="-365477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60000"/>
        <a:buFont typeface="Zapf Dingbats"/>
        <a:buChar char="❖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7pPr>
      <a:lvl8pPr marL="3654777" marR="0" indent="-365477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60000"/>
        <a:buFont typeface="Zapf Dingbats"/>
        <a:buChar char="❖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8pPr>
      <a:lvl9pPr marL="4124677" marR="0" indent="-365477" algn="l" defTabSz="461518" rtl="0" latinLnBrk="0">
        <a:lnSpc>
          <a:spcPct val="100000"/>
        </a:lnSpc>
        <a:spcBef>
          <a:spcPts val="1400"/>
        </a:spcBef>
        <a:spcAft>
          <a:spcPts val="0"/>
        </a:spcAft>
        <a:buClr>
          <a:schemeClr val="accent6">
            <a:satOff val="-4127"/>
            <a:lumOff val="-12470"/>
          </a:schemeClr>
        </a:buClr>
        <a:buSzPct val="60000"/>
        <a:buFont typeface="Zapf Dingbats"/>
        <a:buChar char="❖"/>
        <a:tabLst/>
        <a:defRPr sz="2800" b="0" i="0" u="none" strike="noStrike" cap="none" spc="0" baseline="0">
          <a:solidFill>
            <a:srgbClr val="424242"/>
          </a:solidFill>
          <a:uFillTx/>
          <a:latin typeface="+mn-lt"/>
          <a:ea typeface="+mn-ea"/>
          <a:cs typeface="+mn-cs"/>
          <a:sym typeface="Palatino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Let’s Step Back Together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r>
              <a:t>Let’s Step Back Together</a:t>
            </a:r>
            <a:br/>
            <a:endParaRPr/>
          </a:p>
        </p:txBody>
      </p:sp>
      <p:sp>
        <p:nvSpPr>
          <p:cNvPr id="77" name="National Press Foundation…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362204">
              <a:defRPr sz="2400">
                <a:solidFill>
                  <a:srgbClr val="000000"/>
                </a:solidFill>
              </a:defRPr>
            </a:pPr>
            <a:r>
              <a:t>National Press Foundation</a:t>
            </a:r>
          </a:p>
          <a:p>
            <a:pPr defTabSz="362204">
              <a:defRPr sz="2000">
                <a:solidFill>
                  <a:srgbClr val="000000"/>
                </a:solidFill>
              </a:defRPr>
            </a:pPr>
            <a:r>
              <a:t>May 8, 2023 - Cleveland, Ohio</a:t>
            </a:r>
          </a:p>
          <a:p>
            <a:pPr defTabSz="362204">
              <a:spcBef>
                <a:spcPts val="1200"/>
              </a:spcBef>
              <a:defRPr sz="1900">
                <a:solidFill>
                  <a:srgbClr val="000000"/>
                </a:solidFill>
              </a:defRPr>
            </a:pPr>
            <a:r>
              <a:t>F</a:t>
            </a:r>
            <a:r>
              <a:rPr sz="2100"/>
              <a:t>red Wulczyn, Ph.D</a:t>
            </a:r>
          </a:p>
          <a:p>
            <a:pPr defTabSz="362204">
              <a:spcBef>
                <a:spcPts val="1200"/>
              </a:spcBef>
              <a:defRPr>
                <a:solidFill>
                  <a:srgbClr val="000000"/>
                </a:solidFill>
              </a:defRPr>
            </a:pPr>
            <a:r>
              <a:t>Director, Center for State Child Welfare Data</a:t>
            </a:r>
          </a:p>
          <a:p>
            <a:pPr defTabSz="362204">
              <a:defRPr>
                <a:solidFill>
                  <a:srgbClr val="000000"/>
                </a:solidFill>
              </a:defRPr>
            </a:pPr>
            <a:r>
              <a:t>Chapin Hall</a:t>
            </a:r>
          </a:p>
          <a:p>
            <a:pPr defTabSz="362204">
              <a:defRPr>
                <a:solidFill>
                  <a:srgbClr val="000000"/>
                </a:solidFill>
              </a:defRPr>
            </a:pPr>
            <a:r>
              <a:t>University of Chicago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How Long Were You in Care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Long Were You in Care?</a:t>
            </a:r>
          </a:p>
        </p:txBody>
      </p:sp>
      <p:sp>
        <p:nvSpPr>
          <p:cNvPr id="115" name="This is a complicated story…"/>
          <p:cNvSpPr txBox="1">
            <a:spLocks noGrp="1"/>
          </p:cNvSpPr>
          <p:nvPr>
            <p:ph type="body" idx="1"/>
          </p:nvPr>
        </p:nvSpPr>
        <p:spPr>
          <a:xfrm>
            <a:off x="507999" y="2548094"/>
            <a:ext cx="11988802" cy="6367923"/>
          </a:xfrm>
          <a:prstGeom prst="rect">
            <a:avLst/>
          </a:prstGeom>
        </p:spPr>
        <p:txBody>
          <a:bodyPr/>
          <a:lstStyle/>
          <a:p>
            <a:pPr marL="373379" indent="-373379" defTabSz="387675">
              <a:spcBef>
                <a:spcPts val="1100"/>
              </a:spcBef>
              <a:defRPr sz="2351"/>
            </a:pPr>
            <a:r>
              <a:t>This is a complicated story</a:t>
            </a:r>
          </a:p>
          <a:p>
            <a:pPr marL="746759" lvl="1" indent="-373379" defTabSz="387675">
              <a:spcBef>
                <a:spcPts val="1100"/>
              </a:spcBef>
              <a:defRPr sz="2351"/>
            </a:pPr>
            <a:r>
              <a:t>Age matters - when foster care happens says a lot</a:t>
            </a:r>
          </a:p>
          <a:p>
            <a:pPr marL="1120139" lvl="2" indent="-373379" defTabSz="387675">
              <a:spcBef>
                <a:spcPts val="1100"/>
              </a:spcBef>
              <a:defRPr sz="2351"/>
            </a:pPr>
            <a:r>
              <a:t>Did you grow up in foster care?</a:t>
            </a:r>
          </a:p>
          <a:p>
            <a:pPr marL="1493519" lvl="3" indent="-373379" defTabSz="387675">
              <a:spcBef>
                <a:spcPts val="1100"/>
              </a:spcBef>
              <a:defRPr sz="2351"/>
            </a:pPr>
            <a:r>
              <a:t>No, this is rare</a:t>
            </a:r>
          </a:p>
          <a:p>
            <a:pPr marL="1120139" lvl="2" indent="-373379" defTabSz="387675">
              <a:spcBef>
                <a:spcPts val="1100"/>
              </a:spcBef>
              <a:defRPr sz="2351"/>
            </a:pPr>
            <a:r>
              <a:t>Did you spend what’s left of your childhood in foster care given when you entered care?</a:t>
            </a:r>
          </a:p>
          <a:p>
            <a:pPr marL="1493519" lvl="3" indent="-373379" defTabSz="387675">
              <a:spcBef>
                <a:spcPts val="1100"/>
              </a:spcBef>
              <a:defRPr sz="2351"/>
            </a:pPr>
            <a:r>
              <a:t>Not likely, though it depends on a child’s age at first admission</a:t>
            </a:r>
          </a:p>
          <a:p>
            <a:pPr marL="1866900" lvl="4" indent="-373379" defTabSz="387675">
              <a:spcBef>
                <a:spcPts val="1100"/>
              </a:spcBef>
              <a:defRPr sz="2351"/>
            </a:pPr>
            <a:r>
              <a:t>If you entered care for the first time before turning age 14, it has become less likely</a:t>
            </a:r>
          </a:p>
          <a:p>
            <a:pPr marL="1866900" lvl="4" indent="-373379" defTabSz="387675">
              <a:spcBef>
                <a:spcPts val="1100"/>
              </a:spcBef>
              <a:defRPr sz="2351"/>
            </a:pPr>
            <a:r>
              <a:t>It has become more likely among older teens entering care for the first time</a:t>
            </a:r>
          </a:p>
          <a:p>
            <a:pPr marL="1120139" lvl="2" indent="-373379" defTabSz="387675">
              <a:spcBef>
                <a:spcPts val="1100"/>
              </a:spcBef>
              <a:defRPr sz="2351"/>
            </a:pPr>
            <a:r>
              <a:t>Among all children, the children who will have spent the largest share of their childhood in foster care are the children who enter care as babies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What About Race and Ethnicity? Do Some Children Spend More in Foster Care Than Oth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About Race and Ethnicity?</a:t>
            </a:r>
            <a:br/>
            <a:r>
              <a:t>Do Some Children Spend More in Foster Care Than Other</a:t>
            </a:r>
          </a:p>
        </p:txBody>
      </p:sp>
      <p:sp>
        <p:nvSpPr>
          <p:cNvPr id="118" name="The difference in how long Black children spend in care as compared to White children is not what it once was…"/>
          <p:cNvSpPr txBox="1">
            <a:spLocks noGrp="1"/>
          </p:cNvSpPr>
          <p:nvPr>
            <p:ph type="body" sz="quarter" idx="1"/>
          </p:nvPr>
        </p:nvSpPr>
        <p:spPr>
          <a:xfrm>
            <a:off x="507999" y="2548094"/>
            <a:ext cx="4372654" cy="4562744"/>
          </a:xfrm>
          <a:prstGeom prst="rect">
            <a:avLst/>
          </a:prstGeom>
        </p:spPr>
        <p:txBody>
          <a:bodyPr/>
          <a:lstStyle/>
          <a:p>
            <a:pPr marL="333375" indent="-333375" defTabSz="346138">
              <a:spcBef>
                <a:spcPts val="1000"/>
              </a:spcBef>
              <a:defRPr sz="2100"/>
            </a:pPr>
            <a:r>
              <a:t>The difference in how long Black children spend in care as compared to White children is not what it once was</a:t>
            </a:r>
          </a:p>
          <a:p>
            <a:pPr marL="666750" lvl="1" indent="-333375" defTabSz="346138">
              <a:spcBef>
                <a:spcPts val="1000"/>
              </a:spcBef>
              <a:defRPr sz="2100"/>
            </a:pPr>
            <a:r>
              <a:t>In a number of states, time in foster care for Black children is shorter than it is for White children</a:t>
            </a:r>
          </a:p>
          <a:p>
            <a:pPr marL="666750" lvl="1" indent="-333375" defTabSz="346138">
              <a:spcBef>
                <a:spcPts val="1000"/>
              </a:spcBef>
              <a:defRPr sz="2100"/>
            </a:pPr>
            <a:r>
              <a:t>The answer depends whether we are talking about reunification, adoption, and guardianship</a:t>
            </a:r>
          </a:p>
        </p:txBody>
      </p:sp>
      <p:pic>
        <p:nvPicPr>
          <p:cNvPr id="119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536" y="2548094"/>
            <a:ext cx="7440294" cy="45627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Image" descr="Image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939663" y="3316319"/>
            <a:ext cx="6578601" cy="60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How Much Do We Spend on Foster Care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Much Do We Spend on Foster Care?</a:t>
            </a:r>
          </a:p>
        </p:txBody>
      </p:sp>
      <p:sp>
        <p:nvSpPr>
          <p:cNvPr id="123" name="Another hard question - depends on the cost of group care…"/>
          <p:cNvSpPr txBox="1">
            <a:spLocks noGrp="1"/>
          </p:cNvSpPr>
          <p:nvPr>
            <p:ph type="body" sz="quarter" idx="1"/>
          </p:nvPr>
        </p:nvSpPr>
        <p:spPr>
          <a:xfrm>
            <a:off x="507999" y="2548094"/>
            <a:ext cx="4422997" cy="4386301"/>
          </a:xfrm>
          <a:prstGeom prst="rect">
            <a:avLst/>
          </a:prstGeom>
        </p:spPr>
        <p:txBody>
          <a:bodyPr/>
          <a:lstStyle/>
          <a:p>
            <a:pPr marL="346709" indent="-346709" defTabSz="359984">
              <a:spcBef>
                <a:spcPts val="1000"/>
              </a:spcBef>
              <a:defRPr sz="2184"/>
            </a:pPr>
            <a:r>
              <a:t>Another hard question - depends on the cost of group care</a:t>
            </a:r>
          </a:p>
          <a:p>
            <a:pPr marL="693419" lvl="1" indent="-346709" defTabSz="359984">
              <a:spcBef>
                <a:spcPts val="1000"/>
              </a:spcBef>
              <a:defRPr sz="2184"/>
            </a:pPr>
            <a:r>
              <a:t>Infants use family care so we don’t have to account for the cost of group care</a:t>
            </a:r>
          </a:p>
          <a:p>
            <a:pPr marL="693419" lvl="1" indent="-346709" defTabSz="359984">
              <a:spcBef>
                <a:spcPts val="1000"/>
              </a:spcBef>
              <a:defRPr sz="2184"/>
            </a:pPr>
            <a:r>
              <a:t>Most cost estimates focus on the cost of a day of care</a:t>
            </a:r>
          </a:p>
          <a:p>
            <a:pPr marL="693419" lvl="1" indent="-346709" defTabSz="359984">
              <a:spcBef>
                <a:spcPts val="1000"/>
              </a:spcBef>
              <a:defRPr sz="2184"/>
            </a:pPr>
            <a:r>
              <a:t>I am going to take population view - how much do we spend here vs. there</a:t>
            </a:r>
          </a:p>
        </p:txBody>
      </p:sp>
      <p:sp>
        <p:nvSpPr>
          <p:cNvPr id="124" name="Per capita spending…"/>
          <p:cNvSpPr txBox="1"/>
          <p:nvPr/>
        </p:nvSpPr>
        <p:spPr>
          <a:xfrm>
            <a:off x="6829725" y="2548093"/>
            <a:ext cx="4422997" cy="4386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 marL="444499" indent="-444499" defTabSz="461518">
              <a:spcBef>
                <a:spcPts val="1400"/>
              </a:spcBef>
              <a:buClr>
                <a:schemeClr val="accent6">
                  <a:satOff val="-4127"/>
                  <a:lumOff val="-12470"/>
                </a:schemeClr>
              </a:buClr>
              <a:buSzPct val="70000"/>
              <a:buFont typeface="Zapf Dingbats"/>
              <a:buChar char="‣"/>
              <a:defRPr sz="2300">
                <a:solidFill>
                  <a:srgbClr val="424242"/>
                </a:solidFill>
              </a:defRPr>
            </a:pPr>
            <a:r>
              <a:rPr dirty="0"/>
              <a:t>Per capita spending</a:t>
            </a:r>
          </a:p>
          <a:p>
            <a:pPr marL="889000" lvl="1" indent="-444500" defTabSz="461518">
              <a:spcBef>
                <a:spcPts val="1400"/>
              </a:spcBef>
              <a:buClr>
                <a:schemeClr val="accent6">
                  <a:satOff val="-4127"/>
                  <a:lumOff val="-12470"/>
                </a:schemeClr>
              </a:buClr>
              <a:buSzPct val="75000"/>
              <a:buFont typeface="Zapf Dingbats"/>
              <a:buChar char="‣"/>
              <a:defRPr sz="2300">
                <a:solidFill>
                  <a:srgbClr val="424242"/>
                </a:solidFill>
              </a:defRPr>
            </a:pPr>
            <a:r>
              <a:rPr dirty="0"/>
              <a:t>$1.3 million on the low side</a:t>
            </a:r>
          </a:p>
          <a:p>
            <a:pPr marL="889000" lvl="1" indent="-444500" defTabSz="461518">
              <a:spcBef>
                <a:spcPts val="1400"/>
              </a:spcBef>
              <a:buClr>
                <a:schemeClr val="accent6">
                  <a:satOff val="-4127"/>
                  <a:lumOff val="-12470"/>
                </a:schemeClr>
              </a:buClr>
              <a:buSzPct val="75000"/>
              <a:buFont typeface="Zapf Dingbats"/>
              <a:buChar char="‣"/>
              <a:defRPr sz="2300">
                <a:solidFill>
                  <a:srgbClr val="424242"/>
                </a:solidFill>
              </a:defRPr>
            </a:pPr>
            <a:r>
              <a:rPr dirty="0"/>
              <a:t>$2.9 million on the high side</a:t>
            </a:r>
          </a:p>
          <a:p>
            <a:pPr marL="444499" indent="-444499" defTabSz="461518">
              <a:spcBef>
                <a:spcPts val="1400"/>
              </a:spcBef>
              <a:buClr>
                <a:schemeClr val="accent6">
                  <a:satOff val="-4127"/>
                  <a:lumOff val="-12470"/>
                </a:schemeClr>
              </a:buClr>
              <a:buSzPct val="70000"/>
              <a:buFont typeface="Zapf Dingbats"/>
              <a:buChar char="‣"/>
              <a:defRPr sz="2300">
                <a:solidFill>
                  <a:srgbClr val="424242"/>
                </a:solidFill>
              </a:defRPr>
            </a:pPr>
            <a:r>
              <a:rPr dirty="0"/>
              <a:t>How does this align with poverty?</a:t>
            </a:r>
          </a:p>
          <a:p>
            <a:pPr marL="889000" lvl="1" indent="-444500" defTabSz="461518">
              <a:spcBef>
                <a:spcPts val="1400"/>
              </a:spcBef>
              <a:buClr>
                <a:schemeClr val="accent6">
                  <a:satOff val="-4127"/>
                  <a:lumOff val="-12470"/>
                </a:schemeClr>
              </a:buClr>
              <a:buSzPct val="75000"/>
              <a:buFont typeface="Zapf Dingbats"/>
              <a:buChar char="‣"/>
              <a:defRPr sz="2300">
                <a:solidFill>
                  <a:srgbClr val="424242"/>
                </a:solidFill>
              </a:defRPr>
            </a:pPr>
            <a:r>
              <a:rPr dirty="0"/>
              <a:t>As poverty disparity goes down spending goes up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ognize This Story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Recognize This Story?</a:t>
            </a:r>
          </a:p>
        </p:txBody>
      </p:sp>
      <p:sp>
        <p:nvSpPr>
          <p:cNvPr id="80" name="1996 to 2023"/>
          <p:cNvSpPr txBox="1"/>
          <p:nvPr/>
        </p:nvSpPr>
        <p:spPr>
          <a:xfrm>
            <a:off x="4005995" y="3936537"/>
            <a:ext cx="5093548" cy="2736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584200">
              <a:spcBef>
                <a:spcPts val="0"/>
              </a:spcBef>
              <a:defRPr sz="4000"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lvl1pPr>
          </a:lstStyle>
          <a:p>
            <a:r>
              <a:t>1996 to 2023</a:t>
            </a:r>
          </a:p>
        </p:txBody>
      </p:sp>
      <p:sp>
        <p:nvSpPr>
          <p:cNvPr id="81" name="Change in the NYC foster care population"/>
          <p:cNvSpPr txBox="1"/>
          <p:nvPr/>
        </p:nvSpPr>
        <p:spPr>
          <a:xfrm>
            <a:off x="4005995" y="5587537"/>
            <a:ext cx="5093548" cy="2736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 defTabSz="584200">
              <a:spcBef>
                <a:spcPts val="0"/>
              </a:spcBef>
              <a:defRPr sz="4000"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lvl1pPr>
          </a:lstStyle>
          <a:p>
            <a:r>
              <a:t>Change in the NYC foster care population</a:t>
            </a:r>
          </a:p>
        </p:txBody>
      </p:sp>
      <p:sp>
        <p:nvSpPr>
          <p:cNvPr id="82" name="50,000 to Under 7,000"/>
          <p:cNvSpPr txBox="1">
            <a:spLocks noGrp="1"/>
          </p:cNvSpPr>
          <p:nvPr>
            <p:ph type="body" sz="half" idx="4294967295"/>
          </p:nvPr>
        </p:nvSpPr>
        <p:spPr>
          <a:xfrm>
            <a:off x="4005995" y="3346364"/>
            <a:ext cx="5093548" cy="6285655"/>
          </a:xfrm>
          <a:prstGeom prst="rect">
            <a:avLst/>
          </a:prstGeom>
        </p:spPr>
        <p:txBody>
          <a:bodyPr/>
          <a:lstStyle>
            <a:lvl1pPr marL="0" indent="0" algn="ctr" defTabSz="584200">
              <a:spcBef>
                <a:spcPts val="0"/>
              </a:spcBef>
              <a:buClrTx/>
              <a:buSzTx/>
              <a:buFontTx/>
              <a:buNone/>
              <a:defRPr sz="4000">
                <a:solidFill>
                  <a:srgbClr val="800000"/>
                </a:solidFill>
                <a:latin typeface="Bodoni SvtyTwo ITC TT-Book"/>
                <a:ea typeface="Bodoni SvtyTwo ITC TT-Book"/>
                <a:cs typeface="Bodoni SvtyTwo ITC TT-Book"/>
                <a:sym typeface="Bodoni SvtyTwo ITC TT-Book"/>
              </a:defRPr>
            </a:lvl1pPr>
          </a:lstStyle>
          <a:p>
            <a:r>
              <a:t>50,000 to Under 7,000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2" animBg="1" advAuto="0"/>
      <p:bldP spid="81" grpId="3" animBg="1" advAuto="0"/>
      <p:bldP spid="82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4.5 Mill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4.5 Million</a:t>
            </a:r>
          </a:p>
        </p:txBody>
      </p:sp>
      <p:sp>
        <p:nvSpPr>
          <p:cNvPr id="85" name="For the past 40 years, states have trusted me with the records they keep pertaining to foster care childre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For the past 40 years, states have trusted me with the records they keep pertaining to foster care children</a:t>
            </a:r>
          </a:p>
          <a:p>
            <a:r>
              <a:t>We started with no one - today the archive represents the records of 4.5 million children and young people who lived away from their parents for some period in their life</a:t>
            </a:r>
          </a:p>
          <a:p>
            <a:r>
              <a:t>It is, as best we can assemble, a record of their lived experience with the foster care system</a:t>
            </a:r>
          </a:p>
          <a:p>
            <a:r>
              <a:t>I study their time in care, in some way, almost every day</a:t>
            </a:r>
          </a:p>
          <a:p>
            <a:r>
              <a:t>I want to share what I have learned in the last few years, now that the archive of their stories has reached its own age of maturity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ll Us About Yourself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Tell Us About Yourself</a:t>
            </a:r>
          </a:p>
        </p:txBody>
      </p:sp>
      <p:pic>
        <p:nvPicPr>
          <p:cNvPr id="88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846" y="3317489"/>
            <a:ext cx="7985634" cy="5392450"/>
          </a:xfrm>
          <a:prstGeom prst="rect">
            <a:avLst/>
          </a:prstGeom>
          <a:ln w="12700">
            <a:miter lim="400000"/>
          </a:ln>
        </p:spPr>
      </p:pic>
      <p:pic>
        <p:nvPicPr>
          <p:cNvPr id="8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3179" y="2715337"/>
            <a:ext cx="7988301" cy="5359672"/>
          </a:xfrm>
          <a:prstGeom prst="rect">
            <a:avLst/>
          </a:prstGeom>
          <a:ln w="12700">
            <a:miter lim="400000"/>
          </a:ln>
        </p:spPr>
      </p:pic>
      <p:pic>
        <p:nvPicPr>
          <p:cNvPr id="90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249" y="2919583"/>
            <a:ext cx="7988301" cy="5348244"/>
          </a:xfrm>
          <a:prstGeom prst="rect">
            <a:avLst/>
          </a:prstGeom>
          <a:ln w="12700">
            <a:miter lim="400000"/>
          </a:ln>
        </p:spPr>
      </p:pic>
      <p:pic>
        <p:nvPicPr>
          <p:cNvPr id="91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4362" y="3049179"/>
            <a:ext cx="10388601" cy="56607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" dur="2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" dur="2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xit" presetSubtype="32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1" animBg="1" advAuto="0"/>
      <p:bldP spid="88" grpId="2" animBg="1" advAuto="0"/>
      <p:bldP spid="89" grpId="3" animBg="1" advAuto="0"/>
      <p:bldP spid="89" grpId="4" animBg="1" advAuto="0"/>
      <p:bldP spid="90" grpId="5" animBg="1" advAuto="0"/>
      <p:bldP spid="90" grpId="6" animBg="1" advAuto="0"/>
      <p:bldP spid="91" grpId="7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What Can You Tell Me About Where You Are Fro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Can You Tell Me About Where You Are From</a:t>
            </a:r>
          </a:p>
        </p:txBody>
      </p:sp>
      <p:sp>
        <p:nvSpPr>
          <p:cNvPr id="94" name="Poverty is important to what we say about where foster care is most common…"/>
          <p:cNvSpPr txBox="1">
            <a:spLocks noGrp="1"/>
          </p:cNvSpPr>
          <p:nvPr>
            <p:ph type="body" idx="1"/>
          </p:nvPr>
        </p:nvSpPr>
        <p:spPr>
          <a:xfrm>
            <a:off x="507999" y="2548094"/>
            <a:ext cx="11006720" cy="6033783"/>
          </a:xfrm>
          <a:prstGeom prst="rect">
            <a:avLst/>
          </a:prstGeom>
        </p:spPr>
        <p:txBody>
          <a:bodyPr/>
          <a:lstStyle/>
          <a:p>
            <a:pPr marL="444499" indent="-444499">
              <a:defRPr sz="2200"/>
            </a:pPr>
            <a:r>
              <a:t>Poverty is important to what we say about where foster care is most common</a:t>
            </a:r>
          </a:p>
          <a:p>
            <a:pPr marL="444499" indent="-444499">
              <a:defRPr sz="2200"/>
            </a:pPr>
            <a:r>
              <a:t>I am speaking today about counties and what can be said about counties as contexts where foster care may be more common</a:t>
            </a:r>
          </a:p>
          <a:p>
            <a:pPr lvl="1">
              <a:defRPr sz="2200"/>
            </a:pPr>
            <a:r>
              <a:t>Poverty has changed since 2000</a:t>
            </a:r>
          </a:p>
          <a:p>
            <a:pPr lvl="1">
              <a:defRPr sz="2200"/>
            </a:pPr>
            <a:r>
              <a:t>How has that change affected the geography of foster care?</a:t>
            </a:r>
          </a:p>
          <a:p>
            <a:pPr lvl="1">
              <a:defRPr sz="2200"/>
            </a:pPr>
            <a:r>
              <a:t>Should we expect to find more foster care being used where poverty rates are higher?</a:t>
            </a:r>
          </a:p>
          <a:p>
            <a:pPr lvl="1">
              <a:defRPr sz="2200"/>
            </a:pPr>
            <a:r>
              <a:t>Should we expect the same answer whether we are talking about Black poverty and White poverty?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overty, Placement, and Change Over Tim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Poverty, Placement, and Change Over Time</a:t>
            </a:r>
          </a:p>
        </p:txBody>
      </p:sp>
      <p:pic>
        <p:nvPicPr>
          <p:cNvPr id="97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98" y="4135278"/>
            <a:ext cx="1181101" cy="4102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098" y="2979578"/>
            <a:ext cx="4241801" cy="5397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9100" y="2992278"/>
            <a:ext cx="4457700" cy="5384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0999" y="4135278"/>
            <a:ext cx="1181101" cy="41021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What Can You Tell Us About Disparity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Can You Tell Us About Disparity?</a:t>
            </a:r>
          </a:p>
        </p:txBody>
      </p:sp>
      <p:sp>
        <p:nvSpPr>
          <p:cNvPr id="103" name="In the midst of all this change, how have racial differences changed if at all"/>
          <p:cNvSpPr txBox="1">
            <a:spLocks noGrp="1"/>
          </p:cNvSpPr>
          <p:nvPr>
            <p:ph type="body" sz="quarter" idx="1"/>
          </p:nvPr>
        </p:nvSpPr>
        <p:spPr>
          <a:xfrm>
            <a:off x="507999" y="2548094"/>
            <a:ext cx="11988802" cy="1005506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</a:lstStyle>
          <a:p>
            <a:r>
              <a:t>In the midst of all this change, how have racial differences changed if at all</a:t>
            </a:r>
          </a:p>
        </p:txBody>
      </p:sp>
      <p:pic>
        <p:nvPicPr>
          <p:cNvPr id="10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618" y="3895975"/>
            <a:ext cx="10465564" cy="477577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Lets Talk More About Where You Are Fro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Lets Talk More About Where You Are From</a:t>
            </a:r>
          </a:p>
        </p:txBody>
      </p:sp>
      <p:sp>
        <p:nvSpPr>
          <p:cNvPr id="107" name="How much did the changes in poverty affect placement rates?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much did the changes in poverty affect placement rates?</a:t>
            </a:r>
          </a:p>
          <a:p>
            <a:r>
              <a:t>At the county level, we want to acknowledge the fact that Black families and White families (not to mention all the other families) live together in the same general area</a:t>
            </a:r>
          </a:p>
          <a:p>
            <a:r>
              <a:t>Their presence is part of where they live</a:t>
            </a:r>
          </a:p>
          <a:p>
            <a:r>
              <a:t>We should ask how often we use foster care in places where White poverty rates are elevated and vice versa - for both Black and White children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Where is Placement Most Common and for Whom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Where is Placement Most Common and for Whom?</a:t>
            </a:r>
          </a:p>
        </p:txBody>
      </p:sp>
      <p:sp>
        <p:nvSpPr>
          <p:cNvPr id="110" name="Placement is more common in counties where poverty is more comm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31165" indent="-431165" defTabSz="447672">
              <a:spcBef>
                <a:spcPts val="1300"/>
              </a:spcBef>
              <a:defRPr sz="2716"/>
            </a:pPr>
            <a:r>
              <a:t>Placement is more common in counties where poverty is more common</a:t>
            </a:r>
          </a:p>
          <a:p>
            <a:pPr marL="431165" indent="-431165" defTabSz="447672">
              <a:spcBef>
                <a:spcPts val="1300"/>
              </a:spcBef>
              <a:defRPr sz="2716"/>
            </a:pPr>
            <a:r>
              <a:t>As poverty increases so too does the placement rate</a:t>
            </a:r>
          </a:p>
          <a:p>
            <a:pPr marL="431165" indent="-431165" defTabSz="447672">
              <a:spcBef>
                <a:spcPts val="1300"/>
              </a:spcBef>
              <a:defRPr sz="2716"/>
            </a:pPr>
            <a:r>
              <a:t>Black children are more likely to spend some time in foster care than White children but that is not true everywhere and poverty is one of the reasons why</a:t>
            </a:r>
          </a:p>
          <a:p>
            <a:pPr marL="431165" indent="-431165" defTabSz="447672">
              <a:spcBef>
                <a:spcPts val="1300"/>
              </a:spcBef>
              <a:defRPr sz="2716"/>
            </a:pPr>
            <a:r>
              <a:t>When you look at counties you see a wide diversity of people and places</a:t>
            </a:r>
          </a:p>
          <a:p>
            <a:pPr marL="431165" indent="-431165" defTabSz="447672">
              <a:spcBef>
                <a:spcPts val="1300"/>
              </a:spcBef>
              <a:defRPr sz="2716"/>
            </a:pPr>
            <a:r>
              <a:t>In places where White child poverty increased, both Black and White child placement become more common than seen previously seen</a:t>
            </a:r>
          </a:p>
          <a:p>
            <a:pPr marL="431165" indent="-431165" defTabSz="447672">
              <a:spcBef>
                <a:spcPts val="1300"/>
              </a:spcBef>
              <a:defRPr sz="2716"/>
            </a:pPr>
            <a:r>
              <a:t>In places where Black child poverty increased, placement frequency for Black and White children increased but less so than the impact of White poverty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808080"/>
      </a:dk1>
      <a:lt1>
        <a:srgbClr val="800000"/>
      </a:lt1>
      <a:dk2>
        <a:srgbClr val="A7A7A7"/>
      </a:dk2>
      <a:lt2>
        <a:srgbClr val="535353"/>
      </a:lt2>
      <a:accent1>
        <a:srgbClr val="738FAF"/>
      </a:accent1>
      <a:accent2>
        <a:srgbClr val="74B6A8"/>
      </a:accent2>
      <a:accent3>
        <a:srgbClr val="A0AA69"/>
      </a:accent3>
      <a:accent4>
        <a:srgbClr val="CBA968"/>
      </a:accent4>
      <a:accent5>
        <a:srgbClr val="D08A7A"/>
      </a:accent5>
      <a:accent6>
        <a:srgbClr val="9E95A9"/>
      </a:accent6>
      <a:hlink>
        <a:srgbClr val="0000FF"/>
      </a:hlink>
      <a:folHlink>
        <a:srgbClr val="FF00FF"/>
      </a:folHlink>
    </a:clrScheme>
    <a:fontScheme name="Default">
      <a:majorFont>
        <a:latin typeface="Palatino"/>
        <a:ea typeface="Palatino"/>
        <a:cs typeface="Palatino"/>
      </a:majorFont>
      <a:minorFont>
        <a:latin typeface="Palatino"/>
        <a:ea typeface="Palatino"/>
        <a:cs typeface="Palatino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6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00000"/>
            </a:solidFill>
            <a:effectLst/>
            <a:uFillTx/>
            <a:latin typeface="+mn-lt"/>
            <a:ea typeface="+mn-ea"/>
            <a:cs typeface="+mn-cs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6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00000"/>
            </a:solidFill>
            <a:effectLst/>
            <a:uFillTx/>
            <a:latin typeface="+mn-lt"/>
            <a:ea typeface="+mn-ea"/>
            <a:cs typeface="+mn-cs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38FAF"/>
      </a:accent1>
      <a:accent2>
        <a:srgbClr val="74B6A8"/>
      </a:accent2>
      <a:accent3>
        <a:srgbClr val="A0AA69"/>
      </a:accent3>
      <a:accent4>
        <a:srgbClr val="CBA968"/>
      </a:accent4>
      <a:accent5>
        <a:srgbClr val="D08A7A"/>
      </a:accent5>
      <a:accent6>
        <a:srgbClr val="9E95A9"/>
      </a:accent6>
      <a:hlink>
        <a:srgbClr val="0000FF"/>
      </a:hlink>
      <a:folHlink>
        <a:srgbClr val="FF00FF"/>
      </a:folHlink>
    </a:clrScheme>
    <a:fontScheme name="Default">
      <a:majorFont>
        <a:latin typeface="Palatino"/>
        <a:ea typeface="Palatino"/>
        <a:cs typeface="Palatino"/>
      </a:majorFont>
      <a:minorFont>
        <a:latin typeface="Palatino"/>
        <a:ea typeface="Palatino"/>
        <a:cs typeface="Palatino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6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00000"/>
            </a:solidFill>
            <a:effectLst/>
            <a:uFillTx/>
            <a:latin typeface="+mn-lt"/>
            <a:ea typeface="+mn-ea"/>
            <a:cs typeface="+mn-cs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6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00000"/>
            </a:solidFill>
            <a:effectLst/>
            <a:uFillTx/>
            <a:latin typeface="+mn-lt"/>
            <a:ea typeface="+mn-ea"/>
            <a:cs typeface="+mn-cs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817</Words>
  <Application>Microsoft Macintosh PowerPoint</Application>
  <PresentationFormat>Custom</PresentationFormat>
  <Paragraphs>65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Bodoni SvtyTwo ITC TT-Book</vt:lpstr>
      <vt:lpstr>Helvetica</vt:lpstr>
      <vt:lpstr>Palatino</vt:lpstr>
      <vt:lpstr>Zapf Dingbats</vt:lpstr>
      <vt:lpstr>Default</vt:lpstr>
      <vt:lpstr>Let’s Step Back Together </vt:lpstr>
      <vt:lpstr>Recognize This Story?</vt:lpstr>
      <vt:lpstr>4.5 Million</vt:lpstr>
      <vt:lpstr>Tell Us About Yourself</vt:lpstr>
      <vt:lpstr>What Can You Tell Me About Where You Are From</vt:lpstr>
      <vt:lpstr>Poverty, Placement, and Change Over Time</vt:lpstr>
      <vt:lpstr>What Can You Tell Us About Disparity?</vt:lpstr>
      <vt:lpstr>Lets Talk More About Where You Are From</vt:lpstr>
      <vt:lpstr>Where is Placement Most Common and for Whom?</vt:lpstr>
      <vt:lpstr>How Long Were You in Care?</vt:lpstr>
      <vt:lpstr>What About Race and Ethnicity? Do Some Children Spend More in Foster Care Than Other</vt:lpstr>
      <vt:lpstr>How Much Do We Spend on Foster Care?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Step Back Together </dc:title>
  <cp:lastModifiedBy>Fred Wulczyn</cp:lastModifiedBy>
  <cp:revision>1</cp:revision>
  <dcterms:modified xsi:type="dcterms:W3CDTF">2023-05-08T12:31:39Z</dcterms:modified>
</cp:coreProperties>
</file>