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93" r:id="rId3"/>
    <p:sldMasterId id="2147483725" r:id="rId4"/>
    <p:sldMasterId id="2147483763" r:id="rId5"/>
    <p:sldMasterId id="2147483770" r:id="rId6"/>
    <p:sldMasterId id="2147483809" r:id="rId7"/>
    <p:sldMasterId id="2147483828" r:id="rId8"/>
    <p:sldMasterId id="2147483841" r:id="rId9"/>
    <p:sldMasterId id="2147483858" r:id="rId10"/>
    <p:sldMasterId id="2147483871" r:id="rId11"/>
    <p:sldMasterId id="2147483879" r:id="rId12"/>
    <p:sldMasterId id="2147483891" r:id="rId13"/>
    <p:sldMasterId id="2147483903" r:id="rId14"/>
    <p:sldMasterId id="2147483915" r:id="rId15"/>
    <p:sldMasterId id="2147483927" r:id="rId16"/>
    <p:sldMasterId id="2147483943" r:id="rId17"/>
    <p:sldMasterId id="2147483956" r:id="rId18"/>
    <p:sldMasterId id="2147483963" r:id="rId19"/>
  </p:sldMasterIdLst>
  <p:notesMasterIdLst>
    <p:notesMasterId r:id="rId85"/>
  </p:notesMasterIdLst>
  <p:handoutMasterIdLst>
    <p:handoutMasterId r:id="rId86"/>
  </p:handoutMasterIdLst>
  <p:sldIdLst>
    <p:sldId id="466" r:id="rId20"/>
    <p:sldId id="473" r:id="rId21"/>
    <p:sldId id="475" r:id="rId22"/>
    <p:sldId id="467" r:id="rId23"/>
    <p:sldId id="468" r:id="rId24"/>
    <p:sldId id="469" r:id="rId25"/>
    <p:sldId id="470" r:id="rId26"/>
    <p:sldId id="471" r:id="rId27"/>
    <p:sldId id="472" r:id="rId28"/>
    <p:sldId id="373" r:id="rId29"/>
    <p:sldId id="381" r:id="rId30"/>
    <p:sldId id="411" r:id="rId31"/>
    <p:sldId id="460" r:id="rId32"/>
    <p:sldId id="413" r:id="rId33"/>
    <p:sldId id="414" r:id="rId34"/>
    <p:sldId id="415" r:id="rId35"/>
    <p:sldId id="416" r:id="rId36"/>
    <p:sldId id="417" r:id="rId37"/>
    <p:sldId id="418" r:id="rId38"/>
    <p:sldId id="419" r:id="rId39"/>
    <p:sldId id="420" r:id="rId40"/>
    <p:sldId id="421" r:id="rId41"/>
    <p:sldId id="422" r:id="rId42"/>
    <p:sldId id="423" r:id="rId43"/>
    <p:sldId id="424" r:id="rId44"/>
    <p:sldId id="425" r:id="rId45"/>
    <p:sldId id="426" r:id="rId46"/>
    <p:sldId id="427" r:id="rId47"/>
    <p:sldId id="428" r:id="rId48"/>
    <p:sldId id="429" r:id="rId49"/>
    <p:sldId id="430" r:id="rId50"/>
    <p:sldId id="431" r:id="rId51"/>
    <p:sldId id="432" r:id="rId52"/>
    <p:sldId id="433" r:id="rId53"/>
    <p:sldId id="434" r:id="rId54"/>
    <p:sldId id="435" r:id="rId55"/>
    <p:sldId id="436" r:id="rId56"/>
    <p:sldId id="437" r:id="rId57"/>
    <p:sldId id="465" r:id="rId58"/>
    <p:sldId id="439" r:id="rId59"/>
    <p:sldId id="440" r:id="rId60"/>
    <p:sldId id="441" r:id="rId61"/>
    <p:sldId id="442" r:id="rId62"/>
    <p:sldId id="443" r:id="rId63"/>
    <p:sldId id="444" r:id="rId64"/>
    <p:sldId id="463" r:id="rId65"/>
    <p:sldId id="445" r:id="rId66"/>
    <p:sldId id="446" r:id="rId67"/>
    <p:sldId id="464" r:id="rId68"/>
    <p:sldId id="447" r:id="rId69"/>
    <p:sldId id="448" r:id="rId70"/>
    <p:sldId id="479" r:id="rId71"/>
    <p:sldId id="480" r:id="rId72"/>
    <p:sldId id="481" r:id="rId73"/>
    <p:sldId id="482" r:id="rId74"/>
    <p:sldId id="483" r:id="rId75"/>
    <p:sldId id="484" r:id="rId76"/>
    <p:sldId id="485" r:id="rId77"/>
    <p:sldId id="486" r:id="rId78"/>
    <p:sldId id="487" r:id="rId79"/>
    <p:sldId id="488" r:id="rId80"/>
    <p:sldId id="478" r:id="rId81"/>
    <p:sldId id="474" r:id="rId82"/>
    <p:sldId id="476" r:id="rId83"/>
    <p:sldId id="477"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6" autoAdjust="0"/>
    <p:restoredTop sz="94660"/>
  </p:normalViewPr>
  <p:slideViewPr>
    <p:cSldViewPr snapToGrid="0">
      <p:cViewPr varScale="1">
        <p:scale>
          <a:sx n="96" d="100"/>
          <a:sy n="96" d="100"/>
        </p:scale>
        <p:origin x="120" y="62"/>
      </p:cViewPr>
      <p:guideLst/>
    </p:cSldViewPr>
  </p:slideViewPr>
  <p:notesTextViewPr>
    <p:cViewPr>
      <p:scale>
        <a:sx n="1" d="1"/>
        <a:sy n="1" d="1"/>
      </p:scale>
      <p:origin x="0" y="0"/>
    </p:cViewPr>
  </p:notesTextViewPr>
  <p:sorterViewPr>
    <p:cViewPr varScale="1">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8475F70-D0B3-4F37-9D34-36307BDD60BF}" type="datetimeFigureOut">
              <a:rPr lang="en-US" smtClean="0"/>
              <a:t>5/8/2023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BF4F2C2-58E8-4E1B-9AB4-3794F1164AC8}" type="slidenum">
              <a:rPr lang="en-US" smtClean="0"/>
              <a:t>‹#›</a:t>
            </a:fld>
            <a:endParaRPr lang="en-US"/>
          </a:p>
        </p:txBody>
      </p:sp>
    </p:spTree>
    <p:extLst>
      <p:ext uri="{BB962C8B-B14F-4D97-AF65-F5344CB8AC3E}">
        <p14:creationId xmlns:p14="http://schemas.microsoft.com/office/powerpoint/2010/main" val="2350992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A131D1A-552D-4277-8560-76D4DD56FD12}" type="datetimeFigureOut">
              <a:rPr lang="en-US" smtClean="0"/>
              <a:t>5/8/2023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07159D9-44F4-4D13-B3B0-EBD869372AFD}" type="slidenum">
              <a:rPr lang="en-US" smtClean="0"/>
              <a:t>‹#›</a:t>
            </a:fld>
            <a:endParaRPr lang="en-US"/>
          </a:p>
        </p:txBody>
      </p:sp>
    </p:spTree>
    <p:extLst>
      <p:ext uri="{BB962C8B-B14F-4D97-AF65-F5344CB8AC3E}">
        <p14:creationId xmlns:p14="http://schemas.microsoft.com/office/powerpoint/2010/main" val="197773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Salutation.  I am EMB Jr. SIC at RBC</a:t>
            </a:r>
          </a:p>
        </p:txBody>
      </p:sp>
      <p:sp>
        <p:nvSpPr>
          <p:cNvPr id="4" name="Slide Number Placeholder 3"/>
          <p:cNvSpPr>
            <a:spLocks noGrp="1"/>
          </p:cNvSpPr>
          <p:nvPr>
            <p:ph type="sldNum" sz="quarter" idx="10"/>
          </p:nvPr>
        </p:nvSpPr>
        <p:spPr/>
        <p:txBody>
          <a:bodyPr/>
          <a:lstStyle/>
          <a:p>
            <a:pPr defTabSz="949478">
              <a:defRPr/>
            </a:pPr>
            <a:fld id="{3A803652-0B5B-4309-9E0B-231678B8FC99}" type="slidenum">
              <a:rPr lang="en-US">
                <a:solidFill>
                  <a:prstClr val="black"/>
                </a:solidFill>
                <a:latin typeface="Calibri" panose="020F0502020204030204"/>
              </a:rPr>
              <a:pPr defTabSz="949478">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6694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9478">
              <a:defRPr/>
            </a:pPr>
            <a:fld id="{3CAEA3FC-8A81-4294-9D5D-6CEEF81035A8}" type="slidenum">
              <a:rPr lang="en-US">
                <a:solidFill>
                  <a:prstClr val="black"/>
                </a:solidFill>
                <a:latin typeface="Calibri" panose="020F0502020204030204"/>
              </a:rPr>
              <a:pPr defTabSz="949478">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424935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9478">
              <a:defRPr/>
            </a:pPr>
            <a:fld id="{208D0A9F-8DCF-2740-B2C0-2DCADA873D6B}" type="slidenum">
              <a:rPr lang="en-US">
                <a:solidFill>
                  <a:prstClr val="black"/>
                </a:solidFill>
                <a:latin typeface="Calibri" panose="020F0502020204030204"/>
              </a:rPr>
              <a:pPr defTabSz="949478">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318583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E6CB2-4BF0-C34F-9F65-5F5BFDEFEE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136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900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lvl1pPr eaLnBrk="0" hangingPunct="0">
              <a:defRPr sz="4100">
                <a:solidFill>
                  <a:schemeClr val="tx1"/>
                </a:solidFill>
                <a:latin typeface="Arial" panose="020B0604020202020204" pitchFamily="34" charset="0"/>
                <a:ea typeface="ＭＳ Ｐゴシック" panose="020B0600070205080204" pitchFamily="34" charset="-128"/>
              </a:defRPr>
            </a:lvl1pPr>
            <a:lvl2pPr marL="38652428" indent="-38186541" eaLnBrk="0" hangingPunct="0">
              <a:defRPr sz="4100">
                <a:solidFill>
                  <a:schemeClr val="tx1"/>
                </a:solidFill>
                <a:latin typeface="Arial" panose="020B0604020202020204" pitchFamily="34" charset="0"/>
                <a:ea typeface="ＭＳ Ｐゴシック" panose="020B0600070205080204" pitchFamily="34" charset="-128"/>
              </a:defRPr>
            </a:lvl2pPr>
            <a:lvl3pPr eaLnBrk="0" hangingPunct="0">
              <a:defRPr sz="4100">
                <a:solidFill>
                  <a:schemeClr val="tx1"/>
                </a:solidFill>
                <a:latin typeface="Arial" panose="020B0604020202020204" pitchFamily="34" charset="0"/>
                <a:ea typeface="ＭＳ Ｐゴシック" panose="020B0600070205080204" pitchFamily="34" charset="-128"/>
              </a:defRPr>
            </a:lvl3pPr>
            <a:lvl4pPr eaLnBrk="0" hangingPunct="0">
              <a:defRPr sz="4100">
                <a:solidFill>
                  <a:schemeClr val="tx1"/>
                </a:solidFill>
                <a:latin typeface="Arial" panose="020B0604020202020204" pitchFamily="34" charset="0"/>
                <a:ea typeface="ＭＳ Ｐゴシック" panose="020B0600070205080204" pitchFamily="34" charset="-128"/>
              </a:defRPr>
            </a:lvl4pPr>
            <a:lvl5pPr eaLnBrk="0" hangingPunct="0">
              <a:defRPr sz="4100">
                <a:solidFill>
                  <a:schemeClr val="tx1"/>
                </a:solidFill>
                <a:latin typeface="Arial" panose="020B0604020202020204" pitchFamily="34" charset="0"/>
                <a:ea typeface="ＭＳ Ｐゴシック" panose="020B0600070205080204" pitchFamily="34" charset="-128"/>
              </a:defRPr>
            </a:lvl5pPr>
            <a:lvl6pPr marL="465887" eaLnBrk="0" fontAlgn="base" hangingPunct="0">
              <a:spcBef>
                <a:spcPct val="0"/>
              </a:spcBef>
              <a:spcAft>
                <a:spcPct val="0"/>
              </a:spcAft>
              <a:defRPr sz="4100">
                <a:solidFill>
                  <a:schemeClr val="tx1"/>
                </a:solidFill>
                <a:latin typeface="Arial" panose="020B0604020202020204" pitchFamily="34" charset="0"/>
                <a:ea typeface="ＭＳ Ｐゴシック" panose="020B0600070205080204" pitchFamily="34" charset="-128"/>
              </a:defRPr>
            </a:lvl6pPr>
            <a:lvl7pPr marL="931774" eaLnBrk="0" fontAlgn="base" hangingPunct="0">
              <a:spcBef>
                <a:spcPct val="0"/>
              </a:spcBef>
              <a:spcAft>
                <a:spcPct val="0"/>
              </a:spcAft>
              <a:defRPr sz="4100">
                <a:solidFill>
                  <a:schemeClr val="tx1"/>
                </a:solidFill>
                <a:latin typeface="Arial" panose="020B0604020202020204" pitchFamily="34" charset="0"/>
                <a:ea typeface="ＭＳ Ｐゴシック" panose="020B0600070205080204" pitchFamily="34" charset="-128"/>
              </a:defRPr>
            </a:lvl7pPr>
            <a:lvl8pPr marL="1397660" eaLnBrk="0" fontAlgn="base" hangingPunct="0">
              <a:spcBef>
                <a:spcPct val="0"/>
              </a:spcBef>
              <a:spcAft>
                <a:spcPct val="0"/>
              </a:spcAft>
              <a:defRPr sz="4100">
                <a:solidFill>
                  <a:schemeClr val="tx1"/>
                </a:solidFill>
                <a:latin typeface="Arial" panose="020B0604020202020204" pitchFamily="34" charset="0"/>
                <a:ea typeface="ＭＳ Ｐゴシック" panose="020B0600070205080204" pitchFamily="34" charset="-128"/>
              </a:defRPr>
            </a:lvl8pPr>
            <a:lvl9pPr marL="1863547" eaLnBrk="0" fontAlgn="base" hangingPunct="0">
              <a:spcBef>
                <a:spcPct val="0"/>
              </a:spcBef>
              <a:spcAft>
                <a:spcPct val="0"/>
              </a:spcAft>
              <a:defRPr sz="4100">
                <a:solidFill>
                  <a:schemeClr val="tx1"/>
                </a:solidFill>
                <a:latin typeface="Arial" panose="020B0604020202020204" pitchFamily="34" charset="0"/>
                <a:ea typeface="ＭＳ Ｐゴシック" panose="020B0600070205080204" pitchFamily="34" charset="-128"/>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fld id="{3049518C-CCF6-4588-9BC4-B139BC34F9C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31774"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001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my relation ship with my grandmother. </a:t>
            </a:r>
          </a:p>
          <a:p>
            <a:r>
              <a:rPr lang="en-US" dirty="0"/>
              <a:t>The 3 lessons.</a:t>
            </a:r>
          </a:p>
          <a:p>
            <a:r>
              <a:rPr lang="en-US" dirty="0"/>
              <a:t>The most important:  Smooth seas don’t make for strong sailors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03652-0B5B-4309-9E0B-231678B8F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17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view from the porch were stark images of a waging war in some far away land, riots in the major cities and intense segregation not only in my hometown but throughout the South all shown nightly on our high contrast black-and-white TV.  These images sent both overt and subliminal messages to me that I might also be just like Humpty.  My early life as a child became preoccupied with my ever present fear of fragility.  “Am I breakable, will I be no count,” I would ask.   My family, especially my GMA assured me that they were better than all the “kings horses and the king’s men” because they could buffer adversity and put me back together again even If I fell. Although they might not change the toxic environment, they would try to destroy the walls.   My grandmother would often quote Hemingway and say that although the world might try to break me, that her goal was to make me “stronger in the broken places”</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08D0A9F-8DCF-2740-B2C0-2DCADA873D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02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my relation ship with my grandmother. </a:t>
            </a:r>
          </a:p>
          <a:p>
            <a:r>
              <a:rPr lang="en-US" dirty="0"/>
              <a:t>The 3 lessons.</a:t>
            </a:r>
          </a:p>
          <a:p>
            <a:r>
              <a:rPr lang="en-US" dirty="0"/>
              <a:t>The most important:  Smooth seas don’t make for strong sailors</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A803652-0B5B-4309-9E0B-231678B8FC9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04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D6EF56-41BC-40F9-819F-3B0DBBFBFEA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83363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fld id="{FA0326E3-480D-4A0D-8DAD-A5228AECA02D}" type="slidenum">
              <a:rPr lang="en-US">
                <a:solidFill>
                  <a:prstClr val="black"/>
                </a:solidFill>
                <a:latin typeface="Calibri" panose="020F0502020204030204"/>
              </a:rPr>
              <a:pPr defTabSz="94947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799326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106" charset="-128"/>
              <a:cs typeface="ＭＳ Ｐゴシック" pitchFamily="-106" charset="-128"/>
            </a:endParaRPr>
          </a:p>
        </p:txBody>
      </p:sp>
      <p:sp>
        <p:nvSpPr>
          <p:cNvPr id="4" name="Slide Number Placeholder 3"/>
          <p:cNvSpPr>
            <a:spLocks noGrp="1"/>
          </p:cNvSpPr>
          <p:nvPr>
            <p:ph type="sldNum" sz="quarter" idx="5"/>
          </p:nvPr>
        </p:nvSpPr>
        <p:spPr/>
        <p:txBody>
          <a:bodyPr/>
          <a:lstStyle/>
          <a:p>
            <a:pPr defTabSz="949478">
              <a:defRPr/>
            </a:pPr>
            <a:fld id="{1C853F39-D04E-E34C-8299-815E1E3B82D7}" type="slidenum">
              <a:rPr lang="en-US">
                <a:solidFill>
                  <a:prstClr val="black"/>
                </a:solidFill>
                <a:latin typeface="Calibri" panose="020F0502020204030204"/>
              </a:rPr>
              <a:pPr defTabSz="94947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188844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115690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Rot="1" noChangeAspect="1" noTextEdit="1"/>
          </p:cNvSpPr>
          <p:nvPr>
            <p:ph type="sldImg"/>
          </p:nvPr>
        </p:nvSpPr>
        <p:spPr bwMode="auto">
          <a:xfrm>
            <a:off x="457200" y="719138"/>
            <a:ext cx="6410325" cy="3605212"/>
          </a:xfrm>
          <a:noFill/>
          <a:ln>
            <a:solidFill>
              <a:srgbClr val="000000"/>
            </a:solidFill>
            <a:miter lim="800000"/>
            <a:headEnd/>
            <a:tailEnd/>
          </a:ln>
        </p:spPr>
      </p:sp>
      <p:sp>
        <p:nvSpPr>
          <p:cNvPr id="54275" name="Rectangle 1027"/>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03" charset="-128"/>
                <a:cs typeface="ＭＳ Ｐゴシック" pitchFamily="-103" charset="-128"/>
              </a:rPr>
              <a:t>I began to realize that it was not </a:t>
            </a:r>
            <a:r>
              <a:rPr lang="en-US" dirty="0" err="1" smtClean="0">
                <a:ea typeface="ＭＳ Ｐゴシック" pitchFamily="-103" charset="-128"/>
                <a:cs typeface="ＭＳ Ｐゴシック" pitchFamily="-103" charset="-128"/>
              </a:rPr>
              <a:t>ethnicit</a:t>
            </a:r>
            <a:endParaRPr lang="en-US" dirty="0">
              <a:ea typeface="ＭＳ Ｐゴシック" pitchFamily="-103" charset="-128"/>
              <a:cs typeface="ＭＳ Ｐゴシック" pitchFamily="-103" charset="-128"/>
            </a:endParaRPr>
          </a:p>
        </p:txBody>
      </p:sp>
    </p:spTree>
    <p:extLst>
      <p:ext uri="{BB962C8B-B14F-4D97-AF65-F5344CB8AC3E}">
        <p14:creationId xmlns:p14="http://schemas.microsoft.com/office/powerpoint/2010/main" val="835327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7.emf"/><Relationship Id="rId4" Type="http://schemas.openxmlformats.org/officeDocument/2006/relationships/image" Target="../media/image9.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7.emf"/><Relationship Id="rId4"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Bullet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H_New Rainbow Babies &amp; Children_CMY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mj-lt"/>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5132F145-4402-4B6C-8ABE-817A73116549}" type="slidenum">
              <a:rPr lang="en-US" altLang="en-US"/>
              <a:pPr/>
              <a:t>‹#›</a:t>
            </a:fld>
            <a:endParaRPr lang="en-US" altLang="en-US"/>
          </a:p>
        </p:txBody>
      </p:sp>
    </p:spTree>
    <p:extLst>
      <p:ext uri="{BB962C8B-B14F-4D97-AF65-F5344CB8AC3E}">
        <p14:creationId xmlns:p14="http://schemas.microsoft.com/office/powerpoint/2010/main" val="173172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2E342D-6573-3A49-A132-EFBC59FA2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906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3A9A748-5F90-5941-8B8E-AB427DFC30CD}" type="datetime1">
              <a:rPr lang="en-US">
                <a:solidFill>
                  <a:prstClr val="white">
                    <a:tint val="75000"/>
                  </a:prstClr>
                </a:solidFill>
              </a:rPr>
              <a:pPr>
                <a:defRPr/>
              </a:pPr>
              <a:t>5/8/2023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3F80AD-699B-DC49-A183-48A86E5020C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9207232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C0AB05-B623-3A43-BDE7-09B52B1EF788}" type="datetime1">
              <a:rPr lang="en-US">
                <a:solidFill>
                  <a:prstClr val="white">
                    <a:tint val="75000"/>
                  </a:prstClr>
                </a:solidFill>
              </a:rPr>
              <a:pPr>
                <a:defRPr/>
              </a:pPr>
              <a:t>5/8/2023</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13461ED-BCD9-A94F-9E76-39D2EA4BED1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265572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0A80A2-80E5-1C42-99AA-252402615D19}" type="datetime1">
              <a:rPr lang="en-US">
                <a:solidFill>
                  <a:prstClr val="white">
                    <a:tint val="75000"/>
                  </a:prstClr>
                </a:solidFill>
              </a:rPr>
              <a:pPr>
                <a:defRPr/>
              </a:pPr>
              <a:t>5/8/2023</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C195E9B-B7DF-6941-B2E4-DF53EA17A34C}"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66234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CCD60D-DC4F-BE49-97C9-C7BE05650DB8}" type="datetime1">
              <a:rPr lang="en-US">
                <a:solidFill>
                  <a:prstClr val="white">
                    <a:tint val="75000"/>
                  </a:prstClr>
                </a:solidFill>
              </a:rPr>
              <a:pPr>
                <a:defRPr/>
              </a:pPr>
              <a:t>5/8/2023</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28D165F-FC97-F949-A603-73333AAE708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62519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ABD021-DFF6-3749-98E4-A24EC234D131}" type="datetime1">
              <a:rPr lang="en-US">
                <a:solidFill>
                  <a:prstClr val="white">
                    <a:tint val="75000"/>
                  </a:prstClr>
                </a:solidFill>
              </a:rPr>
              <a:pPr>
                <a:defRPr/>
              </a:pPr>
              <a:t>5/8/2023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BB1121B-6BC1-2744-8519-5F05BAA755C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45268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AC748A-FFAF-AA43-801A-88941AA70C8E}" type="datetime1">
              <a:rPr lang="en-US">
                <a:solidFill>
                  <a:prstClr val="white">
                    <a:tint val="75000"/>
                  </a:prstClr>
                </a:solidFill>
              </a:rPr>
              <a:pPr>
                <a:defRPr/>
              </a:pPr>
              <a:t>5/8/2023</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B2806C-23C6-CC44-B0FE-4553D692672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32744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9AA065-DAFB-CE4D-A7BA-AF923DA33C8A}" type="datetime1">
              <a:rPr lang="en-US">
                <a:solidFill>
                  <a:prstClr val="white">
                    <a:tint val="75000"/>
                  </a:prstClr>
                </a:solidFill>
              </a:rPr>
              <a:pPr>
                <a:defRPr/>
              </a:pPr>
              <a:t>5/8/2023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E5F6E9-0A5A-B849-BDF8-673B5089C28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96618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34B9EB-B91D-FC4C-8445-11ADF6770E84}" type="datetime1">
              <a:rPr lang="en-US">
                <a:solidFill>
                  <a:prstClr val="white">
                    <a:tint val="75000"/>
                  </a:prstClr>
                </a:solidFill>
              </a:rPr>
              <a:pPr>
                <a:defRPr/>
              </a:pPr>
              <a:t>5/8/2023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8E936-A354-8047-B5A5-4898FE75A86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2829515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white">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5B257BD-ED48-2246-979A-BF55A27D5A4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9152654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6" name="Rectangle 3"/>
          <p:cNvSpPr>
            <a:spLocks noChangeArrowheads="1"/>
          </p:cNvSpPr>
          <p:nvPr/>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7" name="Rectangle 9"/>
          <p:cNvSpPr>
            <a:spLocks noChangeArrowheads="1"/>
          </p:cNvSpPr>
          <p:nvPr userDrawn="1"/>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8" name="Rectangle 10"/>
          <p:cNvSpPr>
            <a:spLocks noChangeArrowheads="1"/>
          </p:cNvSpPr>
          <p:nvPr userDrawn="1"/>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4" y="14620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09884" y="14620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atin typeface="Arial" charset="0"/>
                <a:ea typeface="ＭＳ Ｐゴシック" charset="-128"/>
              </a:defRPr>
            </a:lvl1pPr>
          </a:lstStyle>
          <a:p>
            <a:pPr>
              <a:defRPr/>
            </a:pPr>
            <a:r>
              <a:rPr lang="en-US">
                <a:solidFill>
                  <a:srgbClr val="000000"/>
                </a:solidFill>
              </a:rPr>
              <a:t>Dec. 8, 2010</a:t>
            </a: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11" name="Slide Number Placeholder 6"/>
          <p:cNvSpPr>
            <a:spLocks noGrp="1"/>
          </p:cNvSpPr>
          <p:nvPr>
            <p:ph type="sldNum" sz="quarter" idx="12"/>
          </p:nvPr>
        </p:nvSpPr>
        <p:spPr/>
        <p:txBody>
          <a:bodyPr/>
          <a:lstStyle>
            <a:lvl1pPr>
              <a:defRPr/>
            </a:lvl1pPr>
          </a:lstStyle>
          <a:p>
            <a:fld id="{159CCB75-DBA6-4111-B286-EC98FC44DE84}" type="slidenum">
              <a:rPr lang="en-US" altLang="en-US">
                <a:solidFill>
                  <a:srgbClr val="FFFFFF"/>
                </a:solidFill>
              </a:rPr>
              <a:pPr/>
              <a:t>‹#›</a:t>
            </a:fld>
            <a:endParaRPr lang="en-US" altLang="en-US" b="0">
              <a:solidFill>
                <a:srgbClr val="FFFFFF"/>
              </a:solidFill>
            </a:endParaRPr>
          </a:p>
        </p:txBody>
      </p:sp>
    </p:spTree>
    <p:extLst>
      <p:ext uri="{BB962C8B-B14F-4D97-AF65-F5344CB8AC3E}">
        <p14:creationId xmlns:p14="http://schemas.microsoft.com/office/powerpoint/2010/main" val="7777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6A0EE4-7AD4-854A-9952-61FADB605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3328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4" name="Rectangle 3"/>
          <p:cNvSpPr>
            <a:spLocks noChangeArrowheads="1"/>
          </p:cNvSpPr>
          <p:nvPr/>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5" name="Rectangle 9"/>
          <p:cNvSpPr>
            <a:spLocks noChangeArrowheads="1"/>
          </p:cNvSpPr>
          <p:nvPr userDrawn="1"/>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6" name="Rectangle 10"/>
          <p:cNvSpPr>
            <a:spLocks noChangeArrowheads="1"/>
          </p:cNvSpPr>
          <p:nvPr userDrawn="1"/>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lvl1pPr>
              <a:defRPr>
                <a:latin typeface="Arial" charset="0"/>
                <a:ea typeface="ＭＳ Ｐゴシック" charset="-128"/>
              </a:defRPr>
            </a:lvl1pPr>
          </a:lstStyle>
          <a:p>
            <a:pPr>
              <a:defRPr/>
            </a:pPr>
            <a:r>
              <a:rPr lang="en-US">
                <a:solidFill>
                  <a:srgbClr val="000000"/>
                </a:solidFill>
              </a:rPr>
              <a:t>Dec. 8, 2010</a:t>
            </a:r>
          </a:p>
        </p:txBody>
      </p:sp>
      <p:sp>
        <p:nvSpPr>
          <p:cNvPr id="8" name="Footer Placeholder 3"/>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9" name="Slide Number Placeholder 4"/>
          <p:cNvSpPr>
            <a:spLocks noGrp="1"/>
          </p:cNvSpPr>
          <p:nvPr>
            <p:ph type="sldNum" sz="quarter" idx="12"/>
          </p:nvPr>
        </p:nvSpPr>
        <p:spPr/>
        <p:txBody>
          <a:bodyPr/>
          <a:lstStyle>
            <a:lvl1pPr>
              <a:defRPr/>
            </a:lvl1pPr>
          </a:lstStyle>
          <a:p>
            <a:fld id="{51B8D739-0827-468C-AC80-192B0EC26A05}" type="slidenum">
              <a:rPr lang="en-US" altLang="en-US">
                <a:solidFill>
                  <a:srgbClr val="FFFFFF"/>
                </a:solidFill>
              </a:rPr>
              <a:pPr/>
              <a:t>‹#›</a:t>
            </a:fld>
            <a:endParaRPr lang="en-US" altLang="en-US" b="0">
              <a:solidFill>
                <a:srgbClr val="FFFFFF"/>
              </a:solidFill>
            </a:endParaRPr>
          </a:p>
        </p:txBody>
      </p:sp>
    </p:spTree>
    <p:extLst>
      <p:ext uri="{BB962C8B-B14F-4D97-AF65-F5344CB8AC3E}">
        <p14:creationId xmlns:p14="http://schemas.microsoft.com/office/powerpoint/2010/main" val="1690107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A8FB697F-28B1-4F94-9E87-EF9A80CF7DDC}" type="datetime1">
              <a:rPr lang="en-US" altLang="en-US">
                <a:solidFill>
                  <a:srgbClr val="000000"/>
                </a:solidFill>
              </a:rPr>
              <a:pPr/>
              <a:t>5/8/2023</a:t>
            </a:fld>
            <a:endParaRPr lang="en-US" altLang="en-US">
              <a:solidFill>
                <a:srgbClr val="000000"/>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ln/>
        </p:spPr>
        <p:txBody>
          <a:bodyPr/>
          <a:lstStyle>
            <a:lvl1pPr>
              <a:defRPr/>
            </a:lvl1pPr>
          </a:lstStyle>
          <a:p>
            <a:fld id="{B33AEB5E-2106-4E99-9F4B-C09A3E58438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493186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fld id="{D91EBA23-45FF-42B1-848D-7620A17E2770}" type="datetime1">
              <a:rPr lang="en-US" altLang="en-US">
                <a:solidFill>
                  <a:srgbClr val="000000"/>
                </a:solidFill>
              </a:rPr>
              <a:pPr/>
              <a:t>5/8/2023</a:t>
            </a:fld>
            <a:endParaRPr lang="en-US" altLang="en-US">
              <a:solidFill>
                <a:srgbClr val="000000"/>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ln/>
        </p:spPr>
        <p:txBody>
          <a:bodyPr/>
          <a:lstStyle>
            <a:lvl1pPr>
              <a:defRPr/>
            </a:lvl1pPr>
          </a:lstStyle>
          <a:p>
            <a:fld id="{52C2B823-3FE6-4FB6-8A94-877043999C4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32025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F07780AF-FCC9-493E-9295-7705A200B9A8}" type="datetime1">
              <a:rPr lang="en-US" altLang="en-US">
                <a:solidFill>
                  <a:srgbClr val="000000"/>
                </a:solidFill>
              </a:rPr>
              <a:pPr/>
              <a:t>5/8/2023</a:t>
            </a:fld>
            <a:endParaRPr lang="en-US" altLang="en-US">
              <a:solidFill>
                <a:srgbClr val="000000"/>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4" name="Slide Number Placeholder 5"/>
          <p:cNvSpPr>
            <a:spLocks noGrp="1"/>
          </p:cNvSpPr>
          <p:nvPr>
            <p:ph type="sldNum" sz="quarter" idx="12"/>
          </p:nvPr>
        </p:nvSpPr>
        <p:spPr>
          <a:ln/>
        </p:spPr>
        <p:txBody>
          <a:bodyPr/>
          <a:lstStyle>
            <a:lvl1pPr>
              <a:defRPr/>
            </a:lvl1pPr>
          </a:lstStyle>
          <a:p>
            <a:fld id="{6140B495-E7E2-4048-92B1-80EB731E70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29268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fld id="{87D6FA4C-8CA9-4646-AB69-2B2809D146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69779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6684" y="136525"/>
            <a:ext cx="1036320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fld id="{2593B7E0-DAC7-4480-8309-A924D300DDCC}" type="datetime1">
              <a:rPr lang="en-US" altLang="en-US">
                <a:solidFill>
                  <a:srgbClr val="000000"/>
                </a:solidFill>
              </a:rPr>
              <a:pPr/>
              <a:t>5/8/2023</a:t>
            </a:fld>
            <a:endParaRPr lang="en-US" altLang="en-US">
              <a:solidFill>
                <a:srgbClr val="000000"/>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5" name="Slide Number Placeholder 5"/>
          <p:cNvSpPr>
            <a:spLocks noGrp="1"/>
          </p:cNvSpPr>
          <p:nvPr>
            <p:ph type="sldNum" sz="quarter" idx="12"/>
          </p:nvPr>
        </p:nvSpPr>
        <p:spPr>
          <a:ln/>
        </p:spPr>
        <p:txBody>
          <a:bodyPr/>
          <a:lstStyle>
            <a:lvl1pPr>
              <a:defRPr/>
            </a:lvl1pPr>
          </a:lstStyle>
          <a:p>
            <a:fld id="{D8E4770F-DEF9-4C4F-BFA6-F1B8A6953F3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8555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12354514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38053866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4EF025-0059-4D82-BA60-735AB4637401}"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3606284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4EF025-0059-4D82-BA60-735AB4637401}"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2719632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C7558D-76A4-7543-8E52-BA5D6B75D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4652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4EF025-0059-4D82-BA60-735AB4637401}" type="datetimeFigureOut">
              <a:rPr lang="en-US" smtClean="0"/>
              <a:pPr/>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41224501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4EF025-0059-4D82-BA60-735AB4637401}" type="datetimeFigureOut">
              <a:rPr lang="en-US" smtClean="0"/>
              <a:pPr/>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4127624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EF025-0059-4D82-BA60-735AB4637401}" type="datetimeFigureOut">
              <a:rPr lang="en-US" smtClean="0"/>
              <a:pPr/>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12392230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EF025-0059-4D82-BA60-735AB4637401}"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21086788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EF025-0059-4D82-BA60-735AB4637401}"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1181364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28717026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2EA2CA-BE45-45A1-ABF2-E2C963C26A5A}" type="slidenum">
              <a:rPr lang="en-US" smtClean="0"/>
              <a:pPr/>
              <a:t>‹#›</a:t>
            </a:fld>
            <a:endParaRPr lang="en-US"/>
          </a:p>
        </p:txBody>
      </p:sp>
    </p:spTree>
    <p:extLst>
      <p:ext uri="{BB962C8B-B14F-4D97-AF65-F5344CB8AC3E}">
        <p14:creationId xmlns:p14="http://schemas.microsoft.com/office/powerpoint/2010/main" val="30075400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3885EC-8DFA-4FD6-8BB4-9CAF28F777E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1786436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85EC-8DFA-4FD6-8BB4-9CAF28F777E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8320358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3885EC-8DFA-4FD6-8BB4-9CAF28F777E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3571441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0D0168-5F4B-C14F-B31A-5ECC0262C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1252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3885EC-8DFA-4FD6-8BB4-9CAF28F777E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2273817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3885EC-8DFA-4FD6-8BB4-9CAF28F777E6}"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763215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3885EC-8DFA-4FD6-8BB4-9CAF28F777E6}"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33564492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885EC-8DFA-4FD6-8BB4-9CAF28F777E6}"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21142879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85EC-8DFA-4FD6-8BB4-9CAF28F777E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13349427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885EC-8DFA-4FD6-8BB4-9CAF28F777E6}"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29055338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85EC-8DFA-4FD6-8BB4-9CAF28F777E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334442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3885EC-8DFA-4FD6-8BB4-9CAF28F777E6}"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121D3D-840D-4F18-9160-CBDFA8F525D2}" type="slidenum">
              <a:rPr lang="en-US" smtClean="0"/>
              <a:t>‹#›</a:t>
            </a:fld>
            <a:endParaRPr lang="en-US"/>
          </a:p>
        </p:txBody>
      </p:sp>
    </p:spTree>
    <p:extLst>
      <p:ext uri="{BB962C8B-B14F-4D97-AF65-F5344CB8AC3E}">
        <p14:creationId xmlns:p14="http://schemas.microsoft.com/office/powerpoint/2010/main" val="10851792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F4BE-76F0-4875-9203-34741ADB51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1A39B-3903-41D4-B03D-999D91892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0CD7A-2458-4D82-AD55-D042A2C9CC6F}"/>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13F481-CC11-4E64-AA79-3DB03DA22F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3C7C88-3956-495D-963E-32872E394C7D}"/>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6929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1255-95DD-4F40-A921-438A743DF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26338-9DF0-40F2-BA2C-9877A6808A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06AA-50EF-4FB8-AEF8-45FDE0486C01}"/>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68A724-A6C9-470A-8CFE-71ABC70371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46DC8CC-F46C-4E24-BD54-EF35DF732E19}"/>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923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5FEACC-C55A-1149-ADA3-C03611C13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2539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0AB4-2621-4637-8083-3BE9566A3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4557C2-5E6D-48F9-BFD4-ECF3F76962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8628D7-5730-47EC-BC4E-B7498AC9BBBB}"/>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7FEFA9-E2D1-4C5A-9068-66FA82FFD96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E25F0F-6DB8-444D-8784-D43AFE91DF35}"/>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114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656C-B7CD-453B-9E64-67DFA9D5C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83824-C4A1-4BDF-A890-2B6B7C82B82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17578-5347-4C0C-B85D-C1F9464F34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78B9B-5963-4658-BA31-5CDF7C276DBF}"/>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17E8C9C-951C-4486-AD64-5BB30DFFE72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70FD0B-22A9-4785-A523-C4E228A352F4}"/>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0520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F6E6-A88E-4996-8DD9-53250DCED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BC4616-75F5-4745-9A66-E2F332F5C9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7691C8-4251-43CA-85DF-C4E931C5C6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8C586-03F9-44AC-AB86-589A1391B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DAF154-CBC5-442B-A64D-90F94EDD32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F31ABF-F98F-4562-9D80-FCCC4DCAB2C8}"/>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9226453-E041-4E28-BDD0-BB54F9E97D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A025BE2-8CB2-44ED-A909-F37998CD4017}"/>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2091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1EDE5-C623-47FD-B18D-B9FFCD9AF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BDEBBA-EA86-461D-8278-A1370CD22056}"/>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139F9DE-83F1-4451-935B-ADCF805D7C4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722D349-AD3E-41A9-AA1E-CBC5BA8D169F}"/>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9333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62EDF8-C50C-4E08-94BF-AE6B02958298}"/>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BD9E429-100E-4657-B96F-290D1EF1029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D41E13F-B39D-4160-833C-567418153619}"/>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876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1936-ED2F-4DB8-978A-52CB4FCBA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E0722F-5DD5-4866-A515-B6D0D1053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5A6479-3D75-460D-B869-D6E266D88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7C99E0-2729-43C4-8E26-86DA0637AEB5}"/>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721EC6-22D2-41A9-8FEE-5491F0095C8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EDB75B9-E77F-41D9-9316-2882B0539305}"/>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8622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4CE2-FC86-44B5-8D79-BCF26999E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0AC6DE-EAAD-4A4B-9998-A9FA30293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D6B26B-AEA6-406B-9A9E-E41F26F5E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0BF3B4-C0AD-4F07-A8EE-16F3C2B239E7}"/>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9705703-3CBC-4B6C-8F18-95A85BE84E5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A7E90D-3B69-495C-BBC3-E56D644BBFE4}"/>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2147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8BFD-4757-4CCF-9CB1-921AACF54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DDB09-996A-4AD9-B300-92E996C5C2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9976C-09CD-4F3F-AACD-4DA2B0E1BE39}"/>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029AE2-277C-4D6B-9974-3D0233A719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7483E5-6B98-4741-8936-72A4D4BB1791}"/>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9476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F4BBE-BD26-458D-9115-EA12A176F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DBC43F-6944-4B24-94F5-5769AE2F21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330B2-ADD1-4B34-A0D8-35E7BADB13A8}"/>
              </a:ext>
            </a:extLst>
          </p:cNvPr>
          <p:cNvSpPr>
            <a:spLocks noGrp="1"/>
          </p:cNvSpPr>
          <p:nvPr>
            <p:ph type="dt" sz="half" idx="10"/>
          </p:nvPr>
        </p:nvSpPr>
        <p:spPr/>
        <p:txBody>
          <a:body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002CDF-5B74-4A2E-940E-6DEEC62EB8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CF8C719-63C7-4262-A7B0-4AA8713F7851}"/>
              </a:ext>
            </a:extLst>
          </p:cNvPr>
          <p:cNvSpPr>
            <a:spLocks noGrp="1"/>
          </p:cNvSpPr>
          <p:nvPr>
            <p:ph type="sldNum" sz="quarter" idx="12"/>
          </p:nvPr>
        </p:nvSpPr>
        <p:spPr/>
        <p:txBody>
          <a:body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41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35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75CBB-42F9-F947-8868-B63528CD04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5811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555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1627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41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6500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813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2175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163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5705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0526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16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A2285-B356-C04B-8F64-20F46A6E2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750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36B308-6B0B-47E0-8E71-777CE9581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4886339"/>
      </p:ext>
    </p:extLst>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59A63-12AD-48FE-BB11-0960263CFF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7902710"/>
      </p:ext>
    </p:extLst>
  </p:cSld>
  <p:clrMapOvr>
    <a:masterClrMapping/>
  </p:clrMapOvr>
  <p:transition>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8E7FE4-3A3E-495D-955E-6B6E4C11CB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0643647"/>
      </p:ext>
    </p:extLst>
  </p:cSld>
  <p:clrMapOvr>
    <a:masterClrMapping/>
  </p:clrMapOvr>
  <p:transition>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A8FC41-0F4A-49E6-9154-DD689F0C6A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0618466"/>
      </p:ext>
    </p:extLst>
  </p:cSld>
  <p:clrMapOvr>
    <a:masterClrMapping/>
  </p:clrMapOvr>
  <p:transition>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841292-E48B-4004-B89E-8CD17A1A7B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1280392"/>
      </p:ext>
    </p:extLst>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6B33E3-8484-48D3-9906-D3BEE30AF5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1206313"/>
      </p:ext>
    </p:extLst>
  </p:cSld>
  <p:clrMapOvr>
    <a:masterClrMapping/>
  </p:clrMapOvr>
  <p:transition>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6E8CE0-4891-47DE-A47E-BD8DC9231E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6251313"/>
      </p:ext>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F40001-EFC3-4663-9A94-6EAD4F2FAE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5939372"/>
      </p:ext>
    </p:extLst>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3589CC-FED3-4223-85D4-BFDFB5597D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1319268"/>
      </p:ext>
    </p:extLst>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37B73E-C260-4E7B-B20B-0FBFCA36D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093999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8EA811-C352-544A-BFBB-BD2CE732EF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771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1D1A4A-ADD1-4B05-9807-2A25E5086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8777802"/>
      </p:ext>
    </p:extLst>
  </p:cSld>
  <p:clrMapOvr>
    <a:masterClrMapping/>
  </p:clrMapOvr>
  <p:transition>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167FB1-C8AB-492B-86AA-E330C92D69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07426"/>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39DAAA-38CD-4BA7-877E-7DD3CF1AF3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6539592"/>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5BEE87-0A21-4D6C-A3A5-F6CD5F2A26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4485390"/>
      </p:ext>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67A606-73DA-470D-878E-6688C8F5CF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741786"/>
      </p:ext>
    </p:extLst>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29AA64A-D5F5-4828-9842-576A07B598A4}" type="datetime1">
              <a:rPr lang="en-US" altLang="en-US"/>
              <a:pPr/>
              <a:t>5/8/2023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FBC54E-0D63-48C3-B2AA-705525685A17}" type="slidenum">
              <a:rPr lang="en-US" altLang="en-US"/>
              <a:pPr/>
              <a:t>‹#›</a:t>
            </a:fld>
            <a:endParaRPr lang="en-US" altLang="en-US"/>
          </a:p>
        </p:txBody>
      </p:sp>
    </p:spTree>
    <p:extLst>
      <p:ext uri="{BB962C8B-B14F-4D97-AF65-F5344CB8AC3E}">
        <p14:creationId xmlns:p14="http://schemas.microsoft.com/office/powerpoint/2010/main" val="16499760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D023DF9-D4A1-4C69-A50A-4EB558D664E6}" type="datetime1">
              <a:rPr lang="en-US" altLang="en-US"/>
              <a:pPr/>
              <a:t>5/8/2023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3F6BC7-5FC1-441E-8FD7-D9586FB931D4}" type="slidenum">
              <a:rPr lang="en-US" altLang="en-US"/>
              <a:pPr/>
              <a:t>‹#›</a:t>
            </a:fld>
            <a:endParaRPr lang="en-US" altLang="en-US"/>
          </a:p>
        </p:txBody>
      </p:sp>
    </p:spTree>
    <p:extLst>
      <p:ext uri="{BB962C8B-B14F-4D97-AF65-F5344CB8AC3E}">
        <p14:creationId xmlns:p14="http://schemas.microsoft.com/office/powerpoint/2010/main" val="3346888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FA513CF-7D83-4CE8-88F7-872583B4A896}" type="datetime1">
              <a:rPr lang="en-US" altLang="en-US"/>
              <a:pPr/>
              <a:t>5/8/2023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6C5B3B9-7C22-42CB-8712-B87AD91ECC39}" type="slidenum">
              <a:rPr lang="en-US" altLang="en-US"/>
              <a:pPr/>
              <a:t>‹#›</a:t>
            </a:fld>
            <a:endParaRPr lang="en-US" altLang="en-US"/>
          </a:p>
        </p:txBody>
      </p:sp>
    </p:spTree>
    <p:extLst>
      <p:ext uri="{BB962C8B-B14F-4D97-AF65-F5344CB8AC3E}">
        <p14:creationId xmlns:p14="http://schemas.microsoft.com/office/powerpoint/2010/main" val="661126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961976E-4EB1-4E53-AE32-BC1389052AFA}" type="datetime1">
              <a:rPr lang="en-US" altLang="en-US"/>
              <a:pPr/>
              <a:t>5/8/2023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58B7AFD-EC3D-4B59-8809-3EC13C1DB443}" type="slidenum">
              <a:rPr lang="en-US" altLang="en-US"/>
              <a:pPr/>
              <a:t>‹#›</a:t>
            </a:fld>
            <a:endParaRPr lang="en-US" altLang="en-US"/>
          </a:p>
        </p:txBody>
      </p:sp>
    </p:spTree>
    <p:extLst>
      <p:ext uri="{BB962C8B-B14F-4D97-AF65-F5344CB8AC3E}">
        <p14:creationId xmlns:p14="http://schemas.microsoft.com/office/powerpoint/2010/main" val="11119939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D44CC56-299A-4893-9902-A80C3477D534}" type="datetime1">
              <a:rPr lang="en-US" altLang="en-US"/>
              <a:pPr/>
              <a:t>5/8/2023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AC36596-79F8-45D9-A31A-A4D4D587CA81}" type="slidenum">
              <a:rPr lang="en-US" altLang="en-US"/>
              <a:pPr/>
              <a:t>‹#›</a:t>
            </a:fld>
            <a:endParaRPr lang="en-US" altLang="en-US"/>
          </a:p>
        </p:txBody>
      </p:sp>
    </p:spTree>
    <p:extLst>
      <p:ext uri="{BB962C8B-B14F-4D97-AF65-F5344CB8AC3E}">
        <p14:creationId xmlns:p14="http://schemas.microsoft.com/office/powerpoint/2010/main" val="226575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C9587A1-4570-40AD-B7F2-0910FA50E4C4}" type="slidenum">
              <a:rPr lang="en-US"/>
              <a:pPr>
                <a:defRPr/>
              </a:pPr>
              <a:t>‹#›</a:t>
            </a:fld>
            <a:endParaRPr lang="en-US"/>
          </a:p>
        </p:txBody>
      </p:sp>
    </p:spTree>
    <p:extLst>
      <p:ext uri="{BB962C8B-B14F-4D97-AF65-F5344CB8AC3E}">
        <p14:creationId xmlns:p14="http://schemas.microsoft.com/office/powerpoint/2010/main" val="3905317019"/>
      </p:ext>
    </p:extLst>
  </p:cSld>
  <p:clrMapOvr>
    <a:masterClrMapping/>
  </p:clrMapOvr>
  <p:transition>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3ACE839-C3CD-4DD4-AA75-7378F4B63292}" type="datetime1">
              <a:rPr lang="en-US" altLang="en-US"/>
              <a:pPr/>
              <a:t>5/8/2023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73F510E-80CE-418A-BB45-74FF4C50EFA7}" type="slidenum">
              <a:rPr lang="en-US" altLang="en-US"/>
              <a:pPr/>
              <a:t>‹#›</a:t>
            </a:fld>
            <a:endParaRPr lang="en-US" altLang="en-US"/>
          </a:p>
        </p:txBody>
      </p:sp>
    </p:spTree>
    <p:extLst>
      <p:ext uri="{BB962C8B-B14F-4D97-AF65-F5344CB8AC3E}">
        <p14:creationId xmlns:p14="http://schemas.microsoft.com/office/powerpoint/2010/main" val="652483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91DF787-7E3D-46E5-8F03-52DBE162A109}" type="datetime1">
              <a:rPr lang="en-US" altLang="en-US"/>
              <a:pPr/>
              <a:t>5/8/2023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E22FCAEA-E32D-4436-B6FF-B30F079A28D1}" type="slidenum">
              <a:rPr lang="en-US" altLang="en-US"/>
              <a:pPr/>
              <a:t>‹#›</a:t>
            </a:fld>
            <a:endParaRPr lang="en-US" altLang="en-US"/>
          </a:p>
        </p:txBody>
      </p:sp>
    </p:spTree>
    <p:extLst>
      <p:ext uri="{BB962C8B-B14F-4D97-AF65-F5344CB8AC3E}">
        <p14:creationId xmlns:p14="http://schemas.microsoft.com/office/powerpoint/2010/main" val="38693588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A29A88B-1F8B-418F-8D19-3346E8D993E2}" type="datetime1">
              <a:rPr lang="en-US" altLang="en-US"/>
              <a:pPr/>
              <a:t>5/8/2023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B63D6E-A6B5-40E7-A6ED-7B147C699E85}" type="slidenum">
              <a:rPr lang="en-US" altLang="en-US"/>
              <a:pPr/>
              <a:t>‹#›</a:t>
            </a:fld>
            <a:endParaRPr lang="en-US" altLang="en-US"/>
          </a:p>
        </p:txBody>
      </p:sp>
    </p:spTree>
    <p:extLst>
      <p:ext uri="{BB962C8B-B14F-4D97-AF65-F5344CB8AC3E}">
        <p14:creationId xmlns:p14="http://schemas.microsoft.com/office/powerpoint/2010/main" val="2375103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1168845-549A-4283-8FF3-15325FD87FE9}" type="datetime1">
              <a:rPr lang="en-US" altLang="en-US"/>
              <a:pPr/>
              <a:t>5/8/2023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C928A9E-BD34-4548-AFA0-AE2EB1CF35B9}" type="slidenum">
              <a:rPr lang="en-US" altLang="en-US"/>
              <a:pPr/>
              <a:t>‹#›</a:t>
            </a:fld>
            <a:endParaRPr lang="en-US" altLang="en-US"/>
          </a:p>
        </p:txBody>
      </p:sp>
    </p:spTree>
    <p:extLst>
      <p:ext uri="{BB962C8B-B14F-4D97-AF65-F5344CB8AC3E}">
        <p14:creationId xmlns:p14="http://schemas.microsoft.com/office/powerpoint/2010/main" val="16082252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AF29A0-D6CC-4C83-8D9D-ED0A4EE5AC54}" type="datetime1">
              <a:rPr lang="en-US" altLang="en-US"/>
              <a:pPr/>
              <a:t>5/8/2023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6693959-BF6E-4068-8C31-BB1F9435BF00}" type="slidenum">
              <a:rPr lang="en-US" altLang="en-US"/>
              <a:pPr/>
              <a:t>‹#›</a:t>
            </a:fld>
            <a:endParaRPr lang="en-US" altLang="en-US"/>
          </a:p>
        </p:txBody>
      </p:sp>
    </p:spTree>
    <p:extLst>
      <p:ext uri="{BB962C8B-B14F-4D97-AF65-F5344CB8AC3E}">
        <p14:creationId xmlns:p14="http://schemas.microsoft.com/office/powerpoint/2010/main" val="31756891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48370E4-20C8-4A9E-913C-4F068D11686C}" type="datetime1">
              <a:rPr lang="en-US" altLang="en-US"/>
              <a:pPr/>
              <a:t>5/8/2023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D327581-5A7D-445D-999C-CBE87B811F66}" type="slidenum">
              <a:rPr lang="en-US" altLang="en-US"/>
              <a:pPr/>
              <a:t>‹#›</a:t>
            </a:fld>
            <a:endParaRPr lang="en-US" altLang="en-US"/>
          </a:p>
        </p:txBody>
      </p:sp>
    </p:spTree>
    <p:extLst>
      <p:ext uri="{BB962C8B-B14F-4D97-AF65-F5344CB8AC3E}">
        <p14:creationId xmlns:p14="http://schemas.microsoft.com/office/powerpoint/2010/main" val="42379128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solidFill>
                <a:prstClr val="white">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9F17335-C7EE-469D-A1E1-D2BDEDC24359}" type="slidenum">
              <a:rPr lang="en-US" altLang="en-US"/>
              <a:pPr/>
              <a:t>‹#›</a:t>
            </a:fld>
            <a:endParaRPr lang="en-US" altLang="en-US"/>
          </a:p>
        </p:txBody>
      </p:sp>
    </p:spTree>
    <p:extLst>
      <p:ext uri="{BB962C8B-B14F-4D97-AF65-F5344CB8AC3E}">
        <p14:creationId xmlns:p14="http://schemas.microsoft.com/office/powerpoint/2010/main" val="22188040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6" name="Rectangle 3"/>
          <p:cNvSpPr>
            <a:spLocks noChangeArrowheads="1"/>
          </p:cNvSpPr>
          <p:nvPr/>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7" name="Rectangle 9"/>
          <p:cNvSpPr>
            <a:spLocks noChangeArrowheads="1"/>
          </p:cNvSpPr>
          <p:nvPr userDrawn="1"/>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8" name="Rectangle 10"/>
          <p:cNvSpPr>
            <a:spLocks noChangeArrowheads="1"/>
          </p:cNvSpPr>
          <p:nvPr userDrawn="1"/>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6684" y="14620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109884" y="1462088"/>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atin typeface="Arial" charset="0"/>
                <a:ea typeface="ＭＳ Ｐゴシック" charset="-128"/>
              </a:defRPr>
            </a:lvl1pPr>
          </a:lstStyle>
          <a:p>
            <a:pPr>
              <a:defRPr/>
            </a:pPr>
            <a:r>
              <a:rPr lang="en-US">
                <a:solidFill>
                  <a:srgbClr val="000000"/>
                </a:solidFill>
              </a:rPr>
              <a:t>Dec. 8, 2010</a:t>
            </a: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11" name="Slide Number Placeholder 6"/>
          <p:cNvSpPr>
            <a:spLocks noGrp="1"/>
          </p:cNvSpPr>
          <p:nvPr>
            <p:ph type="sldNum" sz="quarter" idx="12"/>
          </p:nvPr>
        </p:nvSpPr>
        <p:spPr/>
        <p:txBody>
          <a:bodyPr/>
          <a:lstStyle>
            <a:lvl1pPr>
              <a:defRPr/>
            </a:lvl1pPr>
          </a:lstStyle>
          <a:p>
            <a:fld id="{65E6E4B7-FF91-463E-8291-CAFBD8BEC24C}" type="slidenum">
              <a:rPr lang="en-US" altLang="en-US">
                <a:solidFill>
                  <a:srgbClr val="FFFFFF"/>
                </a:solidFill>
              </a:rPr>
              <a:pPr/>
              <a:t>‹#›</a:t>
            </a:fld>
            <a:endParaRPr lang="en-US" altLang="en-US" b="0">
              <a:solidFill>
                <a:srgbClr val="FFFFFF"/>
              </a:solidFill>
            </a:endParaRPr>
          </a:p>
        </p:txBody>
      </p:sp>
    </p:spTree>
    <p:extLst>
      <p:ext uri="{BB962C8B-B14F-4D97-AF65-F5344CB8AC3E}">
        <p14:creationId xmlns:p14="http://schemas.microsoft.com/office/powerpoint/2010/main" val="14844029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4" name="Rectangle 3"/>
          <p:cNvSpPr>
            <a:spLocks noChangeArrowheads="1"/>
          </p:cNvSpPr>
          <p:nvPr/>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5" name="Rectangle 9"/>
          <p:cNvSpPr>
            <a:spLocks noChangeArrowheads="1"/>
          </p:cNvSpPr>
          <p:nvPr userDrawn="1"/>
        </p:nvSpPr>
        <p:spPr bwMode="auto">
          <a:xfrm>
            <a:off x="1" y="6507163"/>
            <a:ext cx="1951567" cy="228600"/>
          </a:xfrm>
          <a:prstGeom prst="rect">
            <a:avLst/>
          </a:prstGeom>
          <a:solidFill>
            <a:schemeClr val="accent1"/>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6" name="Rectangle 10"/>
          <p:cNvSpPr>
            <a:spLocks noChangeArrowheads="1"/>
          </p:cNvSpPr>
          <p:nvPr userDrawn="1"/>
        </p:nvSpPr>
        <p:spPr bwMode="auto">
          <a:xfrm>
            <a:off x="1951567" y="6507163"/>
            <a:ext cx="10244667" cy="228600"/>
          </a:xfrm>
          <a:prstGeom prst="rect">
            <a:avLst/>
          </a:prstGeom>
          <a:solidFill>
            <a:srgbClr val="FF0000"/>
          </a:solidFill>
          <a:ln w="9525">
            <a:noFill/>
            <a:miter lim="800000"/>
            <a:headEnd/>
            <a:tailEnd/>
          </a:ln>
          <a:effectLst/>
        </p:spPr>
        <p:txBody>
          <a:bodyPr wrap="none" anchor="ctr"/>
          <a:lstStyle/>
          <a:p>
            <a:pPr defTabSz="457200" fontAlgn="base">
              <a:spcBef>
                <a:spcPct val="0"/>
              </a:spcBef>
              <a:spcAft>
                <a:spcPct val="0"/>
              </a:spcAft>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lvl1pPr>
              <a:defRPr>
                <a:latin typeface="Arial" charset="0"/>
                <a:ea typeface="ＭＳ Ｐゴシック" charset="-128"/>
              </a:defRPr>
            </a:lvl1pPr>
          </a:lstStyle>
          <a:p>
            <a:pPr>
              <a:defRPr/>
            </a:pPr>
            <a:r>
              <a:rPr lang="en-US">
                <a:solidFill>
                  <a:srgbClr val="000000"/>
                </a:solidFill>
              </a:rPr>
              <a:t>Dec. 8, 2010</a:t>
            </a:r>
          </a:p>
        </p:txBody>
      </p:sp>
      <p:sp>
        <p:nvSpPr>
          <p:cNvPr id="8" name="Footer Placeholder 3"/>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9" name="Slide Number Placeholder 4"/>
          <p:cNvSpPr>
            <a:spLocks noGrp="1"/>
          </p:cNvSpPr>
          <p:nvPr>
            <p:ph type="sldNum" sz="quarter" idx="12"/>
          </p:nvPr>
        </p:nvSpPr>
        <p:spPr/>
        <p:txBody>
          <a:bodyPr/>
          <a:lstStyle>
            <a:lvl1pPr>
              <a:defRPr/>
            </a:lvl1pPr>
          </a:lstStyle>
          <a:p>
            <a:fld id="{61301D53-3670-418E-ABB5-F6CE8BE6987C}" type="slidenum">
              <a:rPr lang="en-US" altLang="en-US">
                <a:solidFill>
                  <a:srgbClr val="FFFFFF"/>
                </a:solidFill>
              </a:rPr>
              <a:pPr/>
              <a:t>‹#›</a:t>
            </a:fld>
            <a:endParaRPr lang="en-US" altLang="en-US" b="0">
              <a:solidFill>
                <a:srgbClr val="FFFFFF"/>
              </a:solidFill>
            </a:endParaRPr>
          </a:p>
        </p:txBody>
      </p:sp>
    </p:spTree>
    <p:extLst>
      <p:ext uri="{BB962C8B-B14F-4D97-AF65-F5344CB8AC3E}">
        <p14:creationId xmlns:p14="http://schemas.microsoft.com/office/powerpoint/2010/main" val="3622080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fld id="{467AA930-584B-4B0D-8576-2E1601B4A61A}" type="datetime1">
              <a:rPr lang="en-US" altLang="en-US">
                <a:solidFill>
                  <a:srgbClr val="000000"/>
                </a:solidFill>
              </a:rPr>
              <a:pPr/>
              <a:t>5/8/2023</a:t>
            </a:fld>
            <a:endParaRPr lang="en-US" altLang="en-US">
              <a:solidFill>
                <a:srgbClr val="000000"/>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a:ln/>
        </p:spPr>
        <p:txBody>
          <a:bodyPr/>
          <a:lstStyle>
            <a:lvl1pPr>
              <a:defRPr/>
            </a:lvl1pPr>
          </a:lstStyle>
          <a:p>
            <a:fld id="{F980123F-FC99-4041-B9BB-B4AB05DF02A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1175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85E79B2-4945-4D49-B0D0-A71442B5A827}" type="slidenum">
              <a:rPr lang="en-US"/>
              <a:pPr>
                <a:defRPr/>
              </a:pPr>
              <a:t>‹#›</a:t>
            </a:fld>
            <a:endParaRPr lang="en-US"/>
          </a:p>
        </p:txBody>
      </p:sp>
    </p:spTree>
    <p:extLst>
      <p:ext uri="{BB962C8B-B14F-4D97-AF65-F5344CB8AC3E}">
        <p14:creationId xmlns:p14="http://schemas.microsoft.com/office/powerpoint/2010/main" val="217387773"/>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C7E994F0-F9AA-43E1-8AA8-439BEB3E152D}" type="datetime1">
              <a:rPr lang="en-US" altLang="en-US">
                <a:solidFill>
                  <a:srgbClr val="000000"/>
                </a:solidFill>
              </a:rPr>
              <a:pPr/>
              <a:t>5/8/2023</a:t>
            </a:fld>
            <a:endParaRPr lang="en-US" altLang="en-US">
              <a:solidFill>
                <a:srgbClr val="000000"/>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4" name="Slide Number Placeholder 5"/>
          <p:cNvSpPr>
            <a:spLocks noGrp="1"/>
          </p:cNvSpPr>
          <p:nvPr>
            <p:ph type="sldNum" sz="quarter" idx="12"/>
          </p:nvPr>
        </p:nvSpPr>
        <p:spPr>
          <a:ln/>
        </p:spPr>
        <p:txBody>
          <a:bodyPr/>
          <a:lstStyle>
            <a:lvl1pPr>
              <a:defRPr/>
            </a:lvl1pPr>
          </a:lstStyle>
          <a:p>
            <a:fld id="{236D276F-292D-4ED9-8C79-B3B418A40D9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728311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128"/>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fld id="{31D96939-FF4A-4E81-BC40-6C2E46217A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69218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6684" y="136525"/>
            <a:ext cx="1036320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fld id="{E32B7D4F-1314-425E-BB31-A4E3FFC36A5D}" type="datetime1">
              <a:rPr lang="en-US" altLang="en-US">
                <a:solidFill>
                  <a:srgbClr val="000000"/>
                </a:solidFill>
              </a:rPr>
              <a:pPr/>
              <a:t>5/8/2023</a:t>
            </a:fld>
            <a:endParaRPr lang="en-US" altLang="en-US">
              <a:solidFill>
                <a:srgbClr val="000000"/>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a:solidFill>
                <a:srgbClr val="FFFFFF"/>
              </a:solidFill>
            </a:endParaRPr>
          </a:p>
        </p:txBody>
      </p:sp>
      <p:sp>
        <p:nvSpPr>
          <p:cNvPr id="5" name="Slide Number Placeholder 5"/>
          <p:cNvSpPr>
            <a:spLocks noGrp="1"/>
          </p:cNvSpPr>
          <p:nvPr>
            <p:ph type="sldNum" sz="quarter" idx="12"/>
          </p:nvPr>
        </p:nvSpPr>
        <p:spPr>
          <a:ln/>
        </p:spPr>
        <p:txBody>
          <a:bodyPr/>
          <a:lstStyle>
            <a:lvl1pPr>
              <a:defRPr/>
            </a:lvl1pPr>
          </a:lstStyle>
          <a:p>
            <a:fld id="{A34D1D96-6CD2-4485-AA60-8709C891E5F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479087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E38B-E914-6049-A223-7C4D775E2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BB7BD2-AE58-9418-84DB-B4040D8E2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E0C009-F8AC-D4F9-2311-67E2A23EFDA5}"/>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A3D82126-2A1E-BC6A-D16C-2C40ED12C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3B447-ED07-CAAD-5329-D331BE2093E4}"/>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35329995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1A9F-2DF5-3032-E028-6C588B870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AFA41-FBC6-1E40-C29A-186EA364D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B88AF-5A8E-EA1D-C7A6-5E1D52164ACE}"/>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BCC0C2C4-14FF-D5FB-5AE1-462D8F1F2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EA100-C125-DCE5-C007-8C0469B1EB6B}"/>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40197523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C3860-0724-70DB-D78F-AB33609501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EF78C-0D70-F9B8-655E-121A72691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EDF638-73F3-590F-1351-B1617B3E7212}"/>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D7FB8403-7EC7-E9E4-9357-4A1294A50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80A46-9184-B255-102F-FA37CCA7D1AC}"/>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23720974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B0F0-CF28-8CAC-06F7-21EE178FBF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5AA3D-3E93-5D96-79B9-B700166E25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322AB-792A-96E8-7866-376724C3A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27E07C-3858-F141-F06F-F2648754CFFA}"/>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6" name="Footer Placeholder 5">
            <a:extLst>
              <a:ext uri="{FF2B5EF4-FFF2-40B4-BE49-F238E27FC236}">
                <a16:creationId xmlns:a16="http://schemas.microsoft.com/office/drawing/2014/main" id="{BFD8158D-D749-9B51-CE74-0FC7DCDC7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589E3-9688-BAC9-AB05-3078118CAD7A}"/>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1332476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AA55D-F8CD-6BA6-B3AC-07A48A6F9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71DE28-1E41-BE3C-7F3D-CB887A771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4B049-D63E-9192-CFB2-B10783E435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8CF4F-FB3D-F107-92F3-813E19422F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92A90-514D-B75D-353D-FF61E817A7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14031B-7DA8-46A0-A54F-AE08C1729A68}"/>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8" name="Footer Placeholder 7">
            <a:extLst>
              <a:ext uri="{FF2B5EF4-FFF2-40B4-BE49-F238E27FC236}">
                <a16:creationId xmlns:a16="http://schemas.microsoft.com/office/drawing/2014/main" id="{9D4CA153-1DAF-8F74-B6BD-56CE43B8E7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2C2F76-A97A-17AF-E218-3A8718B17D56}"/>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8284264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FE1D2-98AF-9456-16EB-1767CA3ADB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12C35-B11F-F746-6C51-66E65937D23A}"/>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4" name="Footer Placeholder 3">
            <a:extLst>
              <a:ext uri="{FF2B5EF4-FFF2-40B4-BE49-F238E27FC236}">
                <a16:creationId xmlns:a16="http://schemas.microsoft.com/office/drawing/2014/main" id="{58D8CA7C-AB79-01F4-A0BF-8B5CD5440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2B3B3C-106A-6DE0-2331-49A49B43111C}"/>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39818832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FDD55-025F-B8A2-0F23-90F38388F9F8}"/>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3" name="Footer Placeholder 2">
            <a:extLst>
              <a:ext uri="{FF2B5EF4-FFF2-40B4-BE49-F238E27FC236}">
                <a16:creationId xmlns:a16="http://schemas.microsoft.com/office/drawing/2014/main" id="{697B8D0E-5DB1-87E6-D953-59E8FAD76F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DCD829-69B7-5A29-31B0-8DD00FBBA32A}"/>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185836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ubtitle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H_New Rainbow Babies &amp; Children_CMY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11"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8"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A81C76C8-5932-45C4-9176-B7583E4F2298}" type="slidenum">
              <a:rPr lang="en-US" altLang="en-US"/>
              <a:pPr/>
              <a:t>‹#›</a:t>
            </a:fld>
            <a:endParaRPr lang="en-US" altLang="en-US"/>
          </a:p>
        </p:txBody>
      </p:sp>
    </p:spTree>
    <p:extLst>
      <p:ext uri="{BB962C8B-B14F-4D97-AF65-F5344CB8AC3E}">
        <p14:creationId xmlns:p14="http://schemas.microsoft.com/office/powerpoint/2010/main" val="680428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137858D-3184-4AFE-9CEB-3684251D9825}" type="slidenum">
              <a:rPr lang="en-US"/>
              <a:pPr>
                <a:defRPr/>
              </a:pPr>
              <a:t>‹#›</a:t>
            </a:fld>
            <a:endParaRPr lang="en-US"/>
          </a:p>
        </p:txBody>
      </p:sp>
    </p:spTree>
    <p:extLst>
      <p:ext uri="{BB962C8B-B14F-4D97-AF65-F5344CB8AC3E}">
        <p14:creationId xmlns:p14="http://schemas.microsoft.com/office/powerpoint/2010/main" val="3176530069"/>
      </p:ext>
    </p:extLst>
  </p:cSld>
  <p:clrMapOvr>
    <a:masterClrMapping/>
  </p:clrMapOvr>
  <p:transition>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D179-286B-2C6D-2950-1FC5E46F3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12D58C-F890-6CCE-C8B3-94F16210B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D594C1-BAC0-8140-9A03-0671FBC56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94AEA-B210-949E-7F6E-8B2337817C14}"/>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6" name="Footer Placeholder 5">
            <a:extLst>
              <a:ext uri="{FF2B5EF4-FFF2-40B4-BE49-F238E27FC236}">
                <a16:creationId xmlns:a16="http://schemas.microsoft.com/office/drawing/2014/main" id="{E39FB984-8F7D-46FD-F831-B74DBF22C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34E3C-EFE8-01F6-46FE-73BBF1026C90}"/>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29444401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33E6-CDA9-F41C-3227-CD6E0E227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EEBE35-6E95-84C0-CC15-1EA7DB4D1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40E3D4-8D08-A646-42BA-4C02242D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88FC9-8B59-E80A-1686-E1C470AB2371}"/>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6" name="Footer Placeholder 5">
            <a:extLst>
              <a:ext uri="{FF2B5EF4-FFF2-40B4-BE49-F238E27FC236}">
                <a16:creationId xmlns:a16="http://schemas.microsoft.com/office/drawing/2014/main" id="{9C0F2924-4DBC-2429-2AA1-25270606F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AE750-51DE-95B6-1FF6-417F402C91D1}"/>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3115787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B958-473C-38DA-9795-97CF61CAB3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E638CA-0CD4-F6B3-D0A4-2BD41F677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6D65A-63F7-70D8-F4C2-646E9826FCDD}"/>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E0D11263-540D-2BB8-9C60-6BEE6A4EF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5D6AC-FC69-F4B3-4224-6F11C5E89334}"/>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41454962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75F22-55CA-A751-7B9E-091314DA2D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A1063-F661-AF00-9371-AEEA44280F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44360-CFF7-A85B-8832-C261C8BCA393}"/>
              </a:ext>
            </a:extLst>
          </p:cNvPr>
          <p:cNvSpPr>
            <a:spLocks noGrp="1"/>
          </p:cNvSpPr>
          <p:nvPr>
            <p:ph type="dt" sz="half" idx="10"/>
          </p:nvPr>
        </p:nvSpPr>
        <p:spPr/>
        <p:txBody>
          <a:body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F19B0838-803D-BC7C-ED09-95784E8EB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6776E-0519-E938-59E4-052AA01D32B7}"/>
              </a:ext>
            </a:extLst>
          </p:cNvPr>
          <p:cNvSpPr>
            <a:spLocks noGrp="1"/>
          </p:cNvSpPr>
          <p:nvPr>
            <p:ph type="sldNum" sz="quarter" idx="12"/>
          </p:nvPr>
        </p:nvSpPr>
        <p:spPr/>
        <p:txBody>
          <a:bodyPr/>
          <a:lstStyle/>
          <a:p>
            <a:fld id="{E629A57C-102B-6645-BBA0-68FF85BDB604}" type="slidenum">
              <a:rPr lang="en-US" smtClean="0"/>
              <a:t>‹#›</a:t>
            </a:fld>
            <a:endParaRPr lang="en-US"/>
          </a:p>
        </p:txBody>
      </p:sp>
    </p:spTree>
    <p:extLst>
      <p:ext uri="{BB962C8B-B14F-4D97-AF65-F5344CB8AC3E}">
        <p14:creationId xmlns:p14="http://schemas.microsoft.com/office/powerpoint/2010/main" val="882133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B2E2DD1-40C1-47BC-98B2-1D9E9B0A74DE}" type="slidenum">
              <a:rPr lang="en-US"/>
              <a:pPr>
                <a:defRPr/>
              </a:pPr>
              <a:t>‹#›</a:t>
            </a:fld>
            <a:endParaRPr lang="en-US"/>
          </a:p>
        </p:txBody>
      </p:sp>
    </p:spTree>
    <p:extLst>
      <p:ext uri="{BB962C8B-B14F-4D97-AF65-F5344CB8AC3E}">
        <p14:creationId xmlns:p14="http://schemas.microsoft.com/office/powerpoint/2010/main" val="353674743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523435D-1155-4737-9D60-DEC533AED619}" type="slidenum">
              <a:rPr lang="en-US"/>
              <a:pPr>
                <a:defRPr/>
              </a:pPr>
              <a:t>‹#›</a:t>
            </a:fld>
            <a:endParaRPr lang="en-US"/>
          </a:p>
        </p:txBody>
      </p:sp>
    </p:spTree>
    <p:extLst>
      <p:ext uri="{BB962C8B-B14F-4D97-AF65-F5344CB8AC3E}">
        <p14:creationId xmlns:p14="http://schemas.microsoft.com/office/powerpoint/2010/main" val="75668772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3A93A3F-A2B5-4F53-8715-74E9E89ABDE4}" type="slidenum">
              <a:rPr lang="en-US"/>
              <a:pPr>
                <a:defRPr/>
              </a:pPr>
              <a:t>‹#›</a:t>
            </a:fld>
            <a:endParaRPr lang="en-US"/>
          </a:p>
        </p:txBody>
      </p:sp>
    </p:spTree>
    <p:extLst>
      <p:ext uri="{BB962C8B-B14F-4D97-AF65-F5344CB8AC3E}">
        <p14:creationId xmlns:p14="http://schemas.microsoft.com/office/powerpoint/2010/main" val="4121351753"/>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F531AE8-B9C7-4045-A6E8-77381BA0512C}" type="slidenum">
              <a:rPr lang="en-US"/>
              <a:pPr>
                <a:defRPr/>
              </a:pPr>
              <a:t>‹#›</a:t>
            </a:fld>
            <a:endParaRPr lang="en-US"/>
          </a:p>
        </p:txBody>
      </p:sp>
    </p:spTree>
    <p:extLst>
      <p:ext uri="{BB962C8B-B14F-4D97-AF65-F5344CB8AC3E}">
        <p14:creationId xmlns:p14="http://schemas.microsoft.com/office/powerpoint/2010/main" val="1676488080"/>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7FE4D7C-F6DC-463D-8314-F8BAC32C2E03}" type="slidenum">
              <a:rPr lang="en-US"/>
              <a:pPr>
                <a:defRPr/>
              </a:pPr>
              <a:t>‹#›</a:t>
            </a:fld>
            <a:endParaRPr lang="en-US"/>
          </a:p>
        </p:txBody>
      </p:sp>
    </p:spTree>
    <p:extLst>
      <p:ext uri="{BB962C8B-B14F-4D97-AF65-F5344CB8AC3E}">
        <p14:creationId xmlns:p14="http://schemas.microsoft.com/office/powerpoint/2010/main" val="1278737306"/>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75A7178-8970-4EF9-A338-768B92CB313D}" type="slidenum">
              <a:rPr lang="en-US"/>
              <a:pPr>
                <a:defRPr/>
              </a:pPr>
              <a:t>‹#›</a:t>
            </a:fld>
            <a:endParaRPr lang="en-US"/>
          </a:p>
        </p:txBody>
      </p:sp>
    </p:spTree>
    <p:extLst>
      <p:ext uri="{BB962C8B-B14F-4D97-AF65-F5344CB8AC3E}">
        <p14:creationId xmlns:p14="http://schemas.microsoft.com/office/powerpoint/2010/main" val="2024183880"/>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7D6F956-3B10-48DE-81F1-37E71E35B397}" type="slidenum">
              <a:rPr lang="en-US"/>
              <a:pPr>
                <a:defRPr/>
              </a:pPr>
              <a:t>‹#›</a:t>
            </a:fld>
            <a:endParaRPr lang="en-US"/>
          </a:p>
        </p:txBody>
      </p:sp>
    </p:spTree>
    <p:extLst>
      <p:ext uri="{BB962C8B-B14F-4D97-AF65-F5344CB8AC3E}">
        <p14:creationId xmlns:p14="http://schemas.microsoft.com/office/powerpoint/2010/main" val="4257317323"/>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9FCA15F-74FC-4304-BABC-B19A29A278E1}" type="slidenum">
              <a:rPr lang="en-US"/>
              <a:pPr>
                <a:defRPr/>
              </a:pPr>
              <a:t>‹#›</a:t>
            </a:fld>
            <a:endParaRPr lang="en-US"/>
          </a:p>
        </p:txBody>
      </p:sp>
    </p:spTree>
    <p:extLst>
      <p:ext uri="{BB962C8B-B14F-4D97-AF65-F5344CB8AC3E}">
        <p14:creationId xmlns:p14="http://schemas.microsoft.com/office/powerpoint/2010/main" val="2116182062"/>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2E84D4A-77F2-470F-8A1B-9ABDB070DED0}" type="slidenum">
              <a:rPr lang="en-US"/>
              <a:pPr>
                <a:defRPr/>
              </a:pPr>
              <a:t>‹#›</a:t>
            </a:fld>
            <a:endParaRPr lang="en-US"/>
          </a:p>
        </p:txBody>
      </p:sp>
    </p:spTree>
    <p:extLst>
      <p:ext uri="{BB962C8B-B14F-4D97-AF65-F5344CB8AC3E}">
        <p14:creationId xmlns:p14="http://schemas.microsoft.com/office/powerpoint/2010/main" val="628276988"/>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ullet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UH_New Rainbow Babies &amp; Children_CMY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9C037348-3A27-44A0-95F1-D35E1F45C8E2}" type="slidenum">
              <a:rPr lang="en-US" altLang="en-US"/>
              <a:pPr/>
              <a:t>‹#›</a:t>
            </a:fld>
            <a:endParaRPr lang="en-US" altLang="en-US"/>
          </a:p>
        </p:txBody>
      </p:sp>
    </p:spTree>
    <p:extLst>
      <p:ext uri="{BB962C8B-B14F-4D97-AF65-F5344CB8AC3E}">
        <p14:creationId xmlns:p14="http://schemas.microsoft.com/office/powerpoint/2010/main" val="1498975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F9D80CA-B9D6-4ECB-B243-0108B72E1F41}" type="slidenum">
              <a:rPr lang="en-US"/>
              <a:pPr>
                <a:defRPr/>
              </a:pPr>
              <a:t>‹#›</a:t>
            </a:fld>
            <a:endParaRPr lang="en-US"/>
          </a:p>
        </p:txBody>
      </p:sp>
    </p:spTree>
    <p:extLst>
      <p:ext uri="{BB962C8B-B14F-4D97-AF65-F5344CB8AC3E}">
        <p14:creationId xmlns:p14="http://schemas.microsoft.com/office/powerpoint/2010/main" val="3932423168"/>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49F4E5B-FC0F-4CFB-A3BA-D65DA06F9BDC}" type="slidenum">
              <a:rPr lang="en-US"/>
              <a:pPr>
                <a:defRPr/>
              </a:pPr>
              <a:t>‹#›</a:t>
            </a:fld>
            <a:endParaRPr lang="en-US"/>
          </a:p>
        </p:txBody>
      </p:sp>
    </p:spTree>
    <p:extLst>
      <p:ext uri="{BB962C8B-B14F-4D97-AF65-F5344CB8AC3E}">
        <p14:creationId xmlns:p14="http://schemas.microsoft.com/office/powerpoint/2010/main" val="3807421628"/>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13B82BE-11FA-45FD-983B-A8331B5F5C10}" type="slidenum">
              <a:rPr lang="en-US"/>
              <a:pPr>
                <a:defRPr/>
              </a:pPr>
              <a:t>‹#›</a:t>
            </a:fld>
            <a:endParaRPr lang="en-US"/>
          </a:p>
        </p:txBody>
      </p:sp>
    </p:spTree>
    <p:extLst>
      <p:ext uri="{BB962C8B-B14F-4D97-AF65-F5344CB8AC3E}">
        <p14:creationId xmlns:p14="http://schemas.microsoft.com/office/powerpoint/2010/main" val="77168561"/>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66806" y="1401085"/>
            <a:ext cx="9751183" cy="1206243"/>
          </a:xfrm>
          <a:prstGeom prst="rect">
            <a:avLst/>
          </a:prstGeom>
        </p:spPr>
        <p:txBody>
          <a:bodyPr>
            <a:normAutofit/>
          </a:bodyPr>
          <a:lstStyle>
            <a:lvl1pPr>
              <a:defRPr sz="3733"/>
            </a:lvl1pPr>
          </a:lstStyle>
          <a:p>
            <a:r>
              <a:rPr lang="en-US" smtClean="0"/>
              <a:t>Click to edit Master title style</a:t>
            </a:r>
            <a:endParaRPr lang="en-US" dirty="0"/>
          </a:p>
        </p:txBody>
      </p:sp>
      <p:sp>
        <p:nvSpPr>
          <p:cNvPr id="12" name="Text Placeholder 11"/>
          <p:cNvSpPr>
            <a:spLocks noGrp="1"/>
          </p:cNvSpPr>
          <p:nvPr>
            <p:ph type="body" sz="quarter" idx="11"/>
          </p:nvPr>
        </p:nvSpPr>
        <p:spPr>
          <a:xfrm>
            <a:off x="1066800" y="2687156"/>
            <a:ext cx="9751181" cy="914400"/>
          </a:xfrm>
          <a:prstGeom prst="rect">
            <a:avLst/>
          </a:prstGeom>
        </p:spPr>
        <p:txBody>
          <a:bodyPr>
            <a:normAutofit/>
          </a:bodyPr>
          <a:lstStyle>
            <a:lvl1pPr>
              <a:defRPr sz="2667"/>
            </a:lvl1pPr>
          </a:lstStyle>
          <a:p>
            <a:pPr lvl="0"/>
            <a:r>
              <a:rPr lang="en-US" smtClean="0"/>
              <a:t>Click to edit Master text styles</a:t>
            </a:r>
          </a:p>
        </p:txBody>
      </p:sp>
    </p:spTree>
    <p:extLst>
      <p:ext uri="{BB962C8B-B14F-4D97-AF65-F5344CB8AC3E}">
        <p14:creationId xmlns:p14="http://schemas.microsoft.com/office/powerpoint/2010/main" val="2306405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Bullet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H_New Rainbow Babies &amp; Children_CMYK.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mj-lt"/>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5132F145-4402-4B6C-8ABE-817A73116549}" type="slidenum">
              <a:rPr lang="en-US" altLang="en-US"/>
              <a:pPr/>
              <a:t>‹#›</a:t>
            </a:fld>
            <a:endParaRPr lang="en-US" altLang="en-US"/>
          </a:p>
        </p:txBody>
      </p:sp>
    </p:spTree>
    <p:extLst>
      <p:ext uri="{BB962C8B-B14F-4D97-AF65-F5344CB8AC3E}">
        <p14:creationId xmlns:p14="http://schemas.microsoft.com/office/powerpoint/2010/main" val="863029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ubtitle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UH_New Rainbow Babies &amp; Children_CMYK.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11"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8"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A81C76C8-5932-45C4-9176-B7583E4F2298}" type="slidenum">
              <a:rPr lang="en-US" altLang="en-US"/>
              <a:pPr/>
              <a:t>‹#›</a:t>
            </a:fld>
            <a:endParaRPr lang="en-US" altLang="en-US"/>
          </a:p>
        </p:txBody>
      </p:sp>
    </p:spTree>
    <p:extLst>
      <p:ext uri="{BB962C8B-B14F-4D97-AF65-F5344CB8AC3E}">
        <p14:creationId xmlns:p14="http://schemas.microsoft.com/office/powerpoint/2010/main" val="2443153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Bullet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UH_New Rainbow Babies &amp; Children_CMY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9C037348-3A27-44A0-95F1-D35E1F45C8E2}" type="slidenum">
              <a:rPr lang="en-US" altLang="en-US"/>
              <a:pPr/>
              <a:t>‹#›</a:t>
            </a:fld>
            <a:endParaRPr lang="en-US" altLang="en-US"/>
          </a:p>
        </p:txBody>
      </p:sp>
    </p:spTree>
    <p:extLst>
      <p:ext uri="{BB962C8B-B14F-4D97-AF65-F5344CB8AC3E}">
        <p14:creationId xmlns:p14="http://schemas.microsoft.com/office/powerpoint/2010/main" val="1998567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ubtitle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UH_New Rainbow Babies &amp; Children_CMY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7"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310EF40A-19AD-429A-9AD0-2B0D5C8AA216}" type="slidenum">
              <a:rPr lang="en-US" altLang="en-US"/>
              <a:pPr/>
              <a:t>‹#›</a:t>
            </a:fld>
            <a:endParaRPr lang="en-US" altLang="en-US"/>
          </a:p>
        </p:txBody>
      </p:sp>
    </p:spTree>
    <p:extLst>
      <p:ext uri="{BB962C8B-B14F-4D97-AF65-F5344CB8AC3E}">
        <p14:creationId xmlns:p14="http://schemas.microsoft.com/office/powerpoint/2010/main" val="3146788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30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066806" y="1401085"/>
            <a:ext cx="9751183" cy="1206243"/>
          </a:xfrm>
          <a:prstGeom prst="rect">
            <a:avLst/>
          </a:prstGeom>
        </p:spPr>
        <p:txBody>
          <a:bodyPr>
            <a:normAutofit/>
          </a:bodyPr>
          <a:lstStyle>
            <a:lvl1pPr>
              <a:defRPr sz="3733"/>
            </a:lvl1pPr>
          </a:lstStyle>
          <a:p>
            <a:r>
              <a:rPr lang="en-US" smtClean="0"/>
              <a:t>Click to edit Master title style</a:t>
            </a:r>
            <a:endParaRPr lang="en-US" dirty="0"/>
          </a:p>
        </p:txBody>
      </p:sp>
      <p:sp>
        <p:nvSpPr>
          <p:cNvPr id="12" name="Text Placeholder 11"/>
          <p:cNvSpPr>
            <a:spLocks noGrp="1"/>
          </p:cNvSpPr>
          <p:nvPr>
            <p:ph type="body" sz="quarter" idx="11"/>
          </p:nvPr>
        </p:nvSpPr>
        <p:spPr>
          <a:xfrm>
            <a:off x="1066800" y="2687156"/>
            <a:ext cx="9751181" cy="914400"/>
          </a:xfrm>
          <a:prstGeom prst="rect">
            <a:avLst/>
          </a:prstGeom>
        </p:spPr>
        <p:txBody>
          <a:bodyPr>
            <a:normAutofit/>
          </a:bodyPr>
          <a:lstStyle>
            <a:lvl1pPr>
              <a:defRPr sz="2667"/>
            </a:lvl1pPr>
          </a:lstStyle>
          <a:p>
            <a:pPr lvl="0"/>
            <a:r>
              <a:rPr lang="en-US" smtClean="0"/>
              <a:t>Click to edit Master text styles</a:t>
            </a:r>
          </a:p>
        </p:txBody>
      </p:sp>
    </p:spTree>
    <p:extLst>
      <p:ext uri="{BB962C8B-B14F-4D97-AF65-F5344CB8AC3E}">
        <p14:creationId xmlns:p14="http://schemas.microsoft.com/office/powerpoint/2010/main" val="84468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title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UH_New Rainbow Babies &amp; Children_CMY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85" y="6407152"/>
            <a:ext cx="2034116" cy="41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7"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310EF40A-19AD-429A-9AD0-2B0D5C8AA216}" type="slidenum">
              <a:rPr lang="en-US" altLang="en-US"/>
              <a:pPr/>
              <a:t>‹#›</a:t>
            </a:fld>
            <a:endParaRPr lang="en-US" altLang="en-US"/>
          </a:p>
        </p:txBody>
      </p:sp>
    </p:spTree>
    <p:extLst>
      <p:ext uri="{BB962C8B-B14F-4D97-AF65-F5344CB8AC3E}">
        <p14:creationId xmlns:p14="http://schemas.microsoft.com/office/powerpoint/2010/main" val="2497734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Bullet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426200"/>
            <a:ext cx="14054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mj-lt"/>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2F200F76-37B8-44FB-A52F-AC1F0C45FFDB}" type="slidenum">
              <a:rPr lang="en-US" altLang="en-US"/>
              <a:pPr/>
              <a:t>‹#›</a:t>
            </a:fld>
            <a:endParaRPr lang="en-US" altLang="en-US"/>
          </a:p>
        </p:txBody>
      </p:sp>
    </p:spTree>
    <p:extLst>
      <p:ext uri="{BB962C8B-B14F-4D97-AF65-F5344CB8AC3E}">
        <p14:creationId xmlns:p14="http://schemas.microsoft.com/office/powerpoint/2010/main" val="1617089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ubtitle Slide with Bar">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20700"/>
            <a:ext cx="12204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426200"/>
            <a:ext cx="14054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11"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8"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C646D007-D492-45E1-A516-D90005C60814}" type="slidenum">
              <a:rPr lang="en-US" altLang="en-US"/>
              <a:pPr/>
              <a:t>‹#›</a:t>
            </a:fld>
            <a:endParaRPr lang="en-US" altLang="en-US"/>
          </a:p>
        </p:txBody>
      </p:sp>
    </p:spTree>
    <p:extLst>
      <p:ext uri="{BB962C8B-B14F-4D97-AF65-F5344CB8AC3E}">
        <p14:creationId xmlns:p14="http://schemas.microsoft.com/office/powerpoint/2010/main" val="3600142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Bullet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426200"/>
            <a:ext cx="14054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781051"/>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normAutofit/>
          </a:bodyPr>
          <a:lstStyle>
            <a:lvl1pPr marL="609585" indent="-609585">
              <a:buFont typeface="Arial"/>
              <a:buChar char="•"/>
              <a:defRPr sz="2667"/>
            </a:lvl1pPr>
            <a:lvl2pPr>
              <a:defRPr sz="2667"/>
            </a:lvl2pPr>
            <a:lvl3pPr>
              <a:defRPr sz="2667"/>
            </a:lvl3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5"/>
          <p:cNvSpPr>
            <a:spLocks noGrp="1"/>
          </p:cNvSpPr>
          <p:nvPr>
            <p:ph type="sldNum" sz="quarter" idx="10"/>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F9B44501-9CA8-4B44-B0A3-874E60E86337}" type="slidenum">
              <a:rPr lang="en-US" altLang="en-US"/>
              <a:pPr/>
              <a:t>‹#›</a:t>
            </a:fld>
            <a:endParaRPr lang="en-US" altLang="en-US"/>
          </a:p>
        </p:txBody>
      </p:sp>
    </p:spTree>
    <p:extLst>
      <p:ext uri="{BB962C8B-B14F-4D97-AF65-F5344CB8AC3E}">
        <p14:creationId xmlns:p14="http://schemas.microsoft.com/office/powerpoint/2010/main" val="1309787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ubtitle Slide no Bar">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6288617"/>
            <a:ext cx="122047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426200"/>
            <a:ext cx="140546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8667" y="6582834"/>
            <a:ext cx="789517" cy="10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09600" y="2368550"/>
            <a:ext cx="10972800" cy="636588"/>
          </a:xfrm>
          <a:prstGeom prst="rect">
            <a:avLst/>
          </a:prstGeom>
        </p:spPr>
        <p:txBody>
          <a:bodyPr>
            <a:normAutofit/>
          </a:bodyPr>
          <a:lstStyle>
            <a:lvl1pPr algn="l">
              <a:defRPr sz="3733" b="1">
                <a:latin typeface="Arial"/>
                <a:cs typeface="Arial"/>
              </a:defRPr>
            </a:lvl1pPr>
          </a:lstStyle>
          <a:p>
            <a:r>
              <a:rPr lang="en-US" smtClean="0"/>
              <a:t>Click to edit Master title style</a:t>
            </a:r>
            <a:endParaRPr lang="en-US" dirty="0"/>
          </a:p>
        </p:txBody>
      </p:sp>
      <p:sp>
        <p:nvSpPr>
          <p:cNvPr id="8" name="Content Placeholder 10"/>
          <p:cNvSpPr>
            <a:spLocks noGrp="1"/>
          </p:cNvSpPr>
          <p:nvPr>
            <p:ph sz="quarter" idx="11"/>
          </p:nvPr>
        </p:nvSpPr>
        <p:spPr>
          <a:xfrm>
            <a:off x="609600" y="3113089"/>
            <a:ext cx="10972800" cy="636587"/>
          </a:xfrm>
          <a:prstGeom prst="rect">
            <a:avLst/>
          </a:prstGeom>
        </p:spPr>
        <p:txBody>
          <a:bodyPr vert="horz"/>
          <a:lstStyle>
            <a:lvl1pPr marL="0" indent="0">
              <a:defRPr sz="2667"/>
            </a:lvl1pPr>
          </a:lstStyle>
          <a:p>
            <a:pPr lvl="0"/>
            <a:r>
              <a:rPr lang="en-US" smtClean="0"/>
              <a:t>Click to edit Master text styles</a:t>
            </a:r>
          </a:p>
        </p:txBody>
      </p:sp>
      <p:sp>
        <p:nvSpPr>
          <p:cNvPr id="7" name="Slide Number Placeholder 5"/>
          <p:cNvSpPr>
            <a:spLocks noGrp="1"/>
          </p:cNvSpPr>
          <p:nvPr>
            <p:ph type="sldNum" sz="quarter" idx="12"/>
          </p:nvPr>
        </p:nvSpPr>
        <p:spPr>
          <a:xfrm>
            <a:off x="8906933" y="6449485"/>
            <a:ext cx="2844800" cy="366183"/>
          </a:xfrm>
          <a:prstGeom prst="rect">
            <a:avLst/>
          </a:prstGeom>
        </p:spPr>
        <p:txBody>
          <a:bodyPr vert="horz" wrap="square" lIns="91440" tIns="45720" rIns="91440" bIns="45720" numCol="1" anchor="t" anchorCtr="0" compatLnSpc="1">
            <a:prstTxWarp prst="textNoShape">
              <a:avLst/>
            </a:prstTxWarp>
            <a:normAutofit/>
          </a:bodyPr>
          <a:lstStyle>
            <a:lvl1pPr algn="r">
              <a:defRPr sz="1467"/>
            </a:lvl1pPr>
          </a:lstStyle>
          <a:p>
            <a:fld id="{A9919B59-EB5A-4AD0-9693-1098AC4DD78F}" type="slidenum">
              <a:rPr lang="en-US" altLang="en-US"/>
              <a:pPr/>
              <a:t>‹#›</a:t>
            </a:fld>
            <a:endParaRPr lang="en-US" altLang="en-US"/>
          </a:p>
        </p:txBody>
      </p:sp>
    </p:spTree>
    <p:extLst>
      <p:ext uri="{BB962C8B-B14F-4D97-AF65-F5344CB8AC3E}">
        <p14:creationId xmlns:p14="http://schemas.microsoft.com/office/powerpoint/2010/main" val="2994565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85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red bar"/>
          <p:cNvPicPr>
            <a:picLocks noChangeAspect="1" noChangeArrowheads="1"/>
          </p:cNvPicPr>
          <p:nvPr/>
        </p:nvPicPr>
        <p:blipFill>
          <a:blip r:embed="rId2"/>
          <a:srcRect/>
          <a:stretch>
            <a:fillRect/>
          </a:stretch>
        </p:blipFill>
        <p:spPr bwMode="auto">
          <a:xfrm>
            <a:off x="0" y="6510338"/>
            <a:ext cx="12192000" cy="347662"/>
          </a:xfrm>
          <a:prstGeom prst="rect">
            <a:avLst/>
          </a:prstGeom>
          <a:noFill/>
          <a:ln w="9525">
            <a:noFill/>
            <a:miter lim="800000"/>
            <a:headEnd/>
            <a:tailEnd/>
          </a:ln>
        </p:spPr>
      </p:pic>
      <p:pic>
        <p:nvPicPr>
          <p:cNvPr id="3" name="Picture 3" descr="black title page logo"/>
          <p:cNvPicPr>
            <a:picLocks noChangeAspect="1" noChangeArrowheads="1"/>
          </p:cNvPicPr>
          <p:nvPr/>
        </p:nvPicPr>
        <p:blipFill>
          <a:blip r:embed="rId3"/>
          <a:srcRect/>
          <a:stretch>
            <a:fillRect/>
          </a:stretch>
        </p:blipFill>
        <p:spPr bwMode="auto">
          <a:xfrm>
            <a:off x="1" y="533400"/>
            <a:ext cx="12200467" cy="4883150"/>
          </a:xfrm>
          <a:prstGeom prst="rect">
            <a:avLst/>
          </a:prstGeom>
          <a:noFill/>
          <a:ln w="9525">
            <a:noFill/>
            <a:miter lim="800000"/>
            <a:headEnd/>
            <a:tailEnd/>
          </a:ln>
        </p:spPr>
      </p:pic>
    </p:spTree>
    <p:extLst>
      <p:ext uri="{BB962C8B-B14F-4D97-AF65-F5344CB8AC3E}">
        <p14:creationId xmlns:p14="http://schemas.microsoft.com/office/powerpoint/2010/main" val="102968282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CC83E1B0-EBD0-4A2E-9FA7-04D2FA00EC6D}" type="slidenum">
              <a:rPr lang="en-US"/>
              <a:pPr>
                <a:defRPr/>
              </a:pPr>
              <a:t>‹#›</a:t>
            </a:fld>
            <a:endParaRPr lang="en-US" dirty="0"/>
          </a:p>
        </p:txBody>
      </p:sp>
    </p:spTree>
    <p:extLst>
      <p:ext uri="{BB962C8B-B14F-4D97-AF65-F5344CB8AC3E}">
        <p14:creationId xmlns:p14="http://schemas.microsoft.com/office/powerpoint/2010/main" val="354164671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B1B370EA-9EAC-4885-9B6F-63F9A4ADF884}" type="slidenum">
              <a:rPr lang="en-US"/>
              <a:pPr>
                <a:defRPr/>
              </a:pPr>
              <a:t>‹#›</a:t>
            </a:fld>
            <a:endParaRPr lang="en-US" dirty="0"/>
          </a:p>
        </p:txBody>
      </p:sp>
    </p:spTree>
    <p:extLst>
      <p:ext uri="{BB962C8B-B14F-4D97-AF65-F5344CB8AC3E}">
        <p14:creationId xmlns:p14="http://schemas.microsoft.com/office/powerpoint/2010/main" val="3760879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573A9E6D-F313-49F1-AADA-932A61827175}" type="slidenum">
              <a:rPr lang="en-US"/>
              <a:pPr>
                <a:defRPr/>
              </a:pPr>
              <a:t>‹#›</a:t>
            </a:fld>
            <a:endParaRPr lang="en-US" dirty="0"/>
          </a:p>
        </p:txBody>
      </p:sp>
    </p:spTree>
    <p:extLst>
      <p:ext uri="{BB962C8B-B14F-4D97-AF65-F5344CB8AC3E}">
        <p14:creationId xmlns:p14="http://schemas.microsoft.com/office/powerpoint/2010/main" val="2945205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a:lvl1pPr>
          </a:lstStyle>
          <a:p>
            <a:pPr>
              <a:defRPr/>
            </a:pPr>
            <a:fld id="{05CA6F46-7022-45DF-887B-2A5CEF1E75FB}" type="slidenum">
              <a:rPr lang="en-US"/>
              <a:pPr>
                <a:defRPr/>
              </a:pPr>
              <a:t>‹#›</a:t>
            </a:fld>
            <a:endParaRPr lang="en-US" dirty="0"/>
          </a:p>
        </p:txBody>
      </p:sp>
    </p:spTree>
    <p:extLst>
      <p:ext uri="{BB962C8B-B14F-4D97-AF65-F5344CB8AC3E}">
        <p14:creationId xmlns:p14="http://schemas.microsoft.com/office/powerpoint/2010/main" val="1561390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72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a:lvl1pPr>
          </a:lstStyle>
          <a:p>
            <a:pPr>
              <a:defRPr/>
            </a:pPr>
            <a:fld id="{21AFA3E7-2ABB-477D-9660-D6D4A3DF428B}" type="slidenum">
              <a:rPr lang="en-US"/>
              <a:pPr>
                <a:defRPr/>
              </a:pPr>
              <a:t>‹#›</a:t>
            </a:fld>
            <a:endParaRPr lang="en-US" dirty="0"/>
          </a:p>
        </p:txBody>
      </p:sp>
    </p:spTree>
    <p:extLst>
      <p:ext uri="{BB962C8B-B14F-4D97-AF65-F5344CB8AC3E}">
        <p14:creationId xmlns:p14="http://schemas.microsoft.com/office/powerpoint/2010/main" val="97115359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a:lvl1pPr>
          </a:lstStyle>
          <a:p>
            <a:pPr>
              <a:defRPr/>
            </a:pPr>
            <a:fld id="{0162AC52-5D30-4E5D-953A-8E43B72BAE93}" type="slidenum">
              <a:rPr lang="en-US"/>
              <a:pPr>
                <a:defRPr/>
              </a:pPr>
              <a:t>‹#›</a:t>
            </a:fld>
            <a:endParaRPr lang="en-US" dirty="0"/>
          </a:p>
        </p:txBody>
      </p:sp>
    </p:spTree>
    <p:extLst>
      <p:ext uri="{BB962C8B-B14F-4D97-AF65-F5344CB8AC3E}">
        <p14:creationId xmlns:p14="http://schemas.microsoft.com/office/powerpoint/2010/main" val="85318170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6168FCD2-2403-4439-A20A-7D472A6EAE53}" type="slidenum">
              <a:rPr lang="en-US"/>
              <a:pPr>
                <a:defRPr/>
              </a:pPr>
              <a:t>‹#›</a:t>
            </a:fld>
            <a:endParaRPr lang="en-US" dirty="0"/>
          </a:p>
        </p:txBody>
      </p:sp>
    </p:spTree>
    <p:extLst>
      <p:ext uri="{BB962C8B-B14F-4D97-AF65-F5344CB8AC3E}">
        <p14:creationId xmlns:p14="http://schemas.microsoft.com/office/powerpoint/2010/main" val="26162268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B08A1B3C-48ED-4AA9-A785-52E750E4FD16}" type="slidenum">
              <a:rPr lang="en-US"/>
              <a:pPr>
                <a:defRPr/>
              </a:pPr>
              <a:t>‹#›</a:t>
            </a:fld>
            <a:endParaRPr lang="en-US" dirty="0"/>
          </a:p>
        </p:txBody>
      </p:sp>
    </p:spTree>
    <p:extLst>
      <p:ext uri="{BB962C8B-B14F-4D97-AF65-F5344CB8AC3E}">
        <p14:creationId xmlns:p14="http://schemas.microsoft.com/office/powerpoint/2010/main" val="332741253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BFE4325B-A3E9-41E1-BC14-2CD052295A55}" type="slidenum">
              <a:rPr lang="en-US"/>
              <a:pPr>
                <a:defRPr/>
              </a:pPr>
              <a:t>‹#›</a:t>
            </a:fld>
            <a:endParaRPr lang="en-US" dirty="0"/>
          </a:p>
        </p:txBody>
      </p:sp>
    </p:spTree>
    <p:extLst>
      <p:ext uri="{BB962C8B-B14F-4D97-AF65-F5344CB8AC3E}">
        <p14:creationId xmlns:p14="http://schemas.microsoft.com/office/powerpoint/2010/main" val="21018633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E205A5BD-E352-4A29-9B2C-FE1FD95BBF96}" type="slidenum">
              <a:rPr lang="en-US"/>
              <a:pPr>
                <a:defRPr/>
              </a:pPr>
              <a:t>‹#›</a:t>
            </a:fld>
            <a:endParaRPr lang="en-US" dirty="0"/>
          </a:p>
        </p:txBody>
      </p:sp>
    </p:spTree>
    <p:extLst>
      <p:ext uri="{BB962C8B-B14F-4D97-AF65-F5344CB8AC3E}">
        <p14:creationId xmlns:p14="http://schemas.microsoft.com/office/powerpoint/2010/main" val="31324073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dirty="0"/>
            </a:lvl1pPr>
          </a:lstStyle>
          <a:p>
            <a:pPr>
              <a:defRPr/>
            </a:pPr>
            <a:endParaRPr lang="en-US"/>
          </a:p>
        </p:txBody>
      </p:sp>
      <p:sp>
        <p:nvSpPr>
          <p:cNvPr id="4" name="Footer Placeholder 4"/>
          <p:cNvSpPr>
            <a:spLocks noGrp="1"/>
          </p:cNvSpPr>
          <p:nvPr>
            <p:ph type="ftr" sz="quarter" idx="11"/>
          </p:nvPr>
        </p:nvSpPr>
        <p:spPr/>
        <p:txBody>
          <a:bodyPr/>
          <a:lstStyle>
            <a:lvl1pPr>
              <a:defRPr dirty="0"/>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6A0F2B-40F5-4973-B2BE-BCA2BC6D0BF2}" type="slidenum">
              <a:rPr lang="en-US"/>
              <a:pPr>
                <a:defRPr/>
              </a:pPr>
              <a:t>‹#›</a:t>
            </a:fld>
            <a:endParaRPr lang="en-US" dirty="0"/>
          </a:p>
        </p:txBody>
      </p:sp>
    </p:spTree>
    <p:extLst>
      <p:ext uri="{BB962C8B-B14F-4D97-AF65-F5344CB8AC3E}">
        <p14:creationId xmlns:p14="http://schemas.microsoft.com/office/powerpoint/2010/main" val="18158136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fld id="{DF66F321-AFAE-C046-B164-E36BE24E9333}" type="datetime1">
              <a:rPr lang="en-US">
                <a:solidFill>
                  <a:srgbClr val="000000"/>
                </a:solidFill>
              </a:rPr>
              <a:pPr>
                <a:defRPr/>
              </a:pPr>
              <a:t>5/8/2023</a:t>
            </a:fld>
            <a:endParaRPr lang="en-US">
              <a:solidFill>
                <a:srgbClr val="000000"/>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CD0B3EC-43A1-9F41-B910-E4035F48CA99}" type="slidenum">
              <a:rPr lang="en-US"/>
              <a:pPr>
                <a:defRPr/>
              </a:pPr>
              <a:t>‹#›</a:t>
            </a:fld>
            <a:endParaRPr lang="en-US"/>
          </a:p>
        </p:txBody>
      </p:sp>
    </p:spTree>
    <p:extLst>
      <p:ext uri="{BB962C8B-B14F-4D97-AF65-F5344CB8AC3E}">
        <p14:creationId xmlns:p14="http://schemas.microsoft.com/office/powerpoint/2010/main" val="4066872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59DC0-AD08-4FD5-97BF-D6D334E2C95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504012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59DC0-AD08-4FD5-97BF-D6D334E2C95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2407514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ECE1C-DEC2-914B-94F0-FCB1E98FF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248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A59DC0-AD08-4FD5-97BF-D6D334E2C95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1455471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59DC0-AD08-4FD5-97BF-D6D334E2C95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1465767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59DC0-AD08-4FD5-97BF-D6D334E2C95A}" type="datetimeFigureOut">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3915456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59DC0-AD08-4FD5-97BF-D6D334E2C95A}" type="datetimeFigureOut">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2439589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59DC0-AD08-4FD5-97BF-D6D334E2C95A}" type="datetimeFigureOut">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593939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A59DC0-AD08-4FD5-97BF-D6D334E2C95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2710127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A59DC0-AD08-4FD5-97BF-D6D334E2C95A}" type="datetimeFigureOut">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2098000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59DC0-AD08-4FD5-97BF-D6D334E2C95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872643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59DC0-AD08-4FD5-97BF-D6D334E2C95A}" type="datetimeFigureOut">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EFAB-1A46-447E-B989-9C3C016065B3}" type="slidenum">
              <a:rPr lang="en-US" smtClean="0"/>
              <a:t>‹#›</a:t>
            </a:fld>
            <a:endParaRPr lang="en-US"/>
          </a:p>
        </p:txBody>
      </p:sp>
    </p:spTree>
    <p:extLst>
      <p:ext uri="{BB962C8B-B14F-4D97-AF65-F5344CB8AC3E}">
        <p14:creationId xmlns:p14="http://schemas.microsoft.com/office/powerpoint/2010/main" val="4287773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ECE1C-DEC2-914B-94F0-FCB1E98FFF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7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60B32-1868-164D-96D5-1FCFAFA07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733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60B32-1868-164D-96D5-1FCFAFA079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03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3A040-D72C-234C-B5DC-4CF588164E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831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8EA55-634F-0E4B-B841-79CCD8E5B4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23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2E342D-6573-3A49-A132-EFBC59FA2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800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6A0EE4-7AD4-854A-9952-61FADB605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2135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C7558D-76A4-7543-8E52-BA5D6B75D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3773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0D0168-5F4B-C14F-B31A-5ECC0262C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324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5FEACC-C55A-1149-ADA3-C03611C13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994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75CBB-42F9-F947-8868-B63528CD04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481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A2285-B356-C04B-8F64-20F46A6E2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59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13A040-D72C-234C-B5DC-4CF588164E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1650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4"/>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8EA811-C352-544A-BFBB-BD2CE732EF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3890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0436E-EE3C-4EB2-B778-2EC32CB418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081118"/>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9183C-37B7-4DD5-B6D5-96827DCF82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39118"/>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D6ED7A-A2F7-4558-A403-304A53243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738452"/>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97DDDF-D55A-46F7-BD6F-082802A48F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966973"/>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DCD8F-3E94-4B6C-8869-F9FF733CDE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4557316"/>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DD7D1-70F6-4106-A3BD-DABAA75840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7685975"/>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8707DA-EA1D-43D2-9B12-2830E215C1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0641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06D3F4-9D58-4324-B922-5BF3030BF2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8317012"/>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A28046-716D-4A3A-9AC7-FADE31F939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639191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8EA55-634F-0E4B-B841-79CCD8E5B4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033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AC96FF-9C55-4147-AC85-C51E159551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35624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6B007-5C9A-403C-85DA-70D3A4E931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675358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789D02-6459-4F80-9C6A-1F3E634597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8743471"/>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59187-290C-410A-874D-450F25FF7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6590661"/>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22EFDF-7651-4D08-B92A-0B15508F98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5080474"/>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BAA5F-8D2B-4E2C-8AD0-BC115DB8E9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0041798"/>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srcRect/>
          <a:stretch>
            <a:fillRect/>
          </a:stretch>
        </p:blipFill>
        <p:spPr bwMode="auto">
          <a:xfrm>
            <a:off x="0" y="0"/>
            <a:ext cx="12192000" cy="686435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dirty="0"/>
            </a:lvl1pPr>
          </a:lstStyle>
          <a:p>
            <a:pPr>
              <a:defRPr/>
            </a:pPr>
            <a:endParaRPr lang="en-US"/>
          </a:p>
        </p:txBody>
      </p:sp>
      <p:sp>
        <p:nvSpPr>
          <p:cNvPr id="4" name="Footer Placeholder 4"/>
          <p:cNvSpPr>
            <a:spLocks noGrp="1"/>
          </p:cNvSpPr>
          <p:nvPr>
            <p:ph type="ftr" sz="quarter" idx="11"/>
          </p:nvPr>
        </p:nvSpPr>
        <p:spPr/>
        <p:txBody>
          <a:bodyPr/>
          <a:lstStyle>
            <a:lvl1pPr>
              <a:defRPr dirty="0"/>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6A0F2B-40F5-4973-B2BE-BCA2BC6D0BF2}" type="slidenum">
              <a:rPr lang="en-US"/>
              <a:pPr>
                <a:defRPr/>
              </a:pPr>
              <a:t>‹#›</a:t>
            </a:fld>
            <a:endParaRPr lang="en-US" dirty="0"/>
          </a:p>
        </p:txBody>
      </p:sp>
    </p:spTree>
    <p:extLst>
      <p:ext uri="{BB962C8B-B14F-4D97-AF65-F5344CB8AC3E}">
        <p14:creationId xmlns:p14="http://schemas.microsoft.com/office/powerpoint/2010/main" val="4136021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0AF090C-24D6-AE4D-9DB0-E7BACACCEAA0}" type="datetime1">
              <a:rPr lang="en-US">
                <a:solidFill>
                  <a:prstClr val="white">
                    <a:tint val="75000"/>
                  </a:prstClr>
                </a:solidFill>
              </a:rPr>
              <a:pPr>
                <a:defRPr/>
              </a:pPr>
              <a:t>5/8/2023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75FD2B-CB0C-CD49-8A88-E19C3C51094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217753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CDFA29-F08B-EE40-8262-FB3020480C34}" type="datetime1">
              <a:rPr lang="en-US">
                <a:solidFill>
                  <a:prstClr val="white">
                    <a:tint val="75000"/>
                  </a:prstClr>
                </a:solidFill>
              </a:rPr>
              <a:pPr>
                <a:defRPr/>
              </a:pPr>
              <a:t>5/8/2023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4A7668-9B4D-2243-8ACD-939840F61B2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092485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3FE1F82-674E-8848-B41A-0CF1C4633342}" type="datetime1">
              <a:rPr lang="en-US">
                <a:solidFill>
                  <a:prstClr val="white">
                    <a:tint val="75000"/>
                  </a:prstClr>
                </a:solidFill>
              </a:rPr>
              <a:pPr>
                <a:defRPr/>
              </a:pPr>
              <a:t>5/8/2023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891C3B-108F-914B-B488-96A15E50FD2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36792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6" Type="http://schemas.openxmlformats.org/officeDocument/2006/relationships/theme" Target="../theme/theme16.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16.jpe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4.emf"/><Relationship Id="rId5" Type="http://schemas.openxmlformats.org/officeDocument/2006/relationships/slideLayout" Target="../slideLayouts/slideLayout37.xml"/><Relationship Id="rId10" Type="http://schemas.openxmlformats.org/officeDocument/2006/relationships/image" Target="../media/image3.emf"/><Relationship Id="rId4" Type="http://schemas.openxmlformats.org/officeDocument/2006/relationships/slideLayout" Target="../slideLayouts/slideLayout36.xml"/><Relationship Id="rId9"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8.emf"/><Relationship Id="rId4" Type="http://schemas.openxmlformats.org/officeDocument/2006/relationships/slideLayout" Target="../slideLayouts/slideLayout42.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2.png"/><Relationship Id="rId2" Type="http://schemas.openxmlformats.org/officeDocument/2006/relationships/slideLayout" Target="../slideLayouts/slideLayout46.xml"/><Relationship Id="rId16" Type="http://schemas.openxmlformats.org/officeDocument/2006/relationships/image" Target="../media/image11.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0.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9.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5952067"/>
            <a:ext cx="1220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98368" y="0"/>
            <a:ext cx="409363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H_New Rainbow Babies &amp; Children_CMYK.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8557685"/>
            <a:ext cx="2525184" cy="51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UH_New Rainbow Babies &amp; Children_CMYK.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2800" y="8760885"/>
            <a:ext cx="2525184" cy="51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 descr="UH_Rainbow_Cleveland-Ohio_CMYK.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0818" y="4586818"/>
            <a:ext cx="3917949" cy="10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7681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iming>
    <p:tnLst>
      <p:par>
        <p:cTn id="1" dur="indefinite" restart="never" nodeType="tmRoot"/>
      </p:par>
    </p:tnLst>
  </p:timing>
  <p:hf hdr="0" ftr="0" dt="0"/>
  <p:txStyles>
    <p:titleStyle>
      <a:lvl1pPr algn="l" defTabSz="609585" rtl="0" fontAlgn="base">
        <a:spcBef>
          <a:spcPct val="0"/>
        </a:spcBef>
        <a:spcAft>
          <a:spcPct val="0"/>
        </a:spcAft>
        <a:defRPr sz="2933" b="1" kern="1200">
          <a:solidFill>
            <a:schemeClr val="tx1"/>
          </a:solidFill>
          <a:latin typeface="+mj-lt"/>
          <a:ea typeface="ＭＳ Ｐゴシック" charset="0"/>
          <a:cs typeface="ＭＳ Ｐゴシック" charset="0"/>
        </a:defRPr>
      </a:lvl1pPr>
      <a:lvl2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2pPr>
      <a:lvl3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3pPr>
      <a:lvl4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4pPr>
      <a:lvl5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5pPr>
      <a:lvl6pPr marL="609585"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9pPr>
    </p:titleStyle>
    <p:bodyStyle>
      <a:lvl1pPr marL="457189" indent="-457189" algn="l" defTabSz="609585" rtl="0" fontAlgn="base">
        <a:lnSpc>
          <a:spcPct val="120000"/>
        </a:lnSpc>
        <a:spcBef>
          <a:spcPct val="20000"/>
        </a:spcBef>
        <a:spcAft>
          <a:spcPct val="0"/>
        </a:spcAft>
        <a:buFont typeface="Arial" panose="020B0604020202020204" pitchFamily="34" charset="0"/>
        <a:defRPr sz="1867" kern="1200">
          <a:solidFill>
            <a:schemeClr val="tx1"/>
          </a:solidFill>
          <a:latin typeface="+mn-lt"/>
          <a:ea typeface="ＭＳ Ｐゴシック" charset="0"/>
          <a:cs typeface="ＭＳ Ｐゴシック" charset="0"/>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7B24A941-1B9B-AD49-975B-6AB78C9C9843}" type="datetime1">
              <a:rPr lang="en-US" smtClean="0">
                <a:solidFill>
                  <a:prstClr val="white">
                    <a:tint val="75000"/>
                  </a:prstClr>
                </a:solidFill>
              </a:rPr>
              <a:pPr defTabSz="457200">
                <a:defRPr/>
              </a:pPr>
              <a:t>5/8/2023</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9E48BD66-30DD-E341-B010-80398FF8C1C0}" type="slidenum">
              <a:rPr lang="en-US" smtClean="0">
                <a:solidFill>
                  <a:prstClr val="white">
                    <a:tint val="75000"/>
                  </a:prstClr>
                </a:solidFill>
              </a:rPr>
              <a:pPr defTabSz="457200">
                <a:defRPr/>
              </a:pPr>
              <a:t>‹#›</a:t>
            </a:fld>
            <a:endParaRPr lang="en-US">
              <a:solidFill>
                <a:prstClr val="white">
                  <a:tint val="75000"/>
                </a:prstClr>
              </a:solidFill>
            </a:endParaRPr>
          </a:p>
        </p:txBody>
      </p:sp>
    </p:spTree>
    <p:extLst>
      <p:ext uri="{BB962C8B-B14F-4D97-AF65-F5344CB8AC3E}">
        <p14:creationId xmlns:p14="http://schemas.microsoft.com/office/powerpoint/2010/main" val="3483408749"/>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06"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06"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06"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06"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826684" y="136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title style</a:t>
            </a:r>
          </a:p>
        </p:txBody>
      </p:sp>
      <p:sp>
        <p:nvSpPr>
          <p:cNvPr id="1027" name="Rectangle 5"/>
          <p:cNvSpPr>
            <a:spLocks noGrp="1" noChangeArrowheads="1"/>
          </p:cNvSpPr>
          <p:nvPr>
            <p:ph type="body" idx="1"/>
          </p:nvPr>
        </p:nvSpPr>
        <p:spPr bwMode="auto">
          <a:xfrm>
            <a:off x="1826684" y="14620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302684" y="6507163"/>
            <a:ext cx="1572683"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lgn="r">
              <a:defRPr sz="900" b="1"/>
            </a:lvl1pPr>
          </a:lstStyle>
          <a:p>
            <a:pPr defTabSz="457200" fontAlgn="base">
              <a:spcBef>
                <a:spcPct val="0"/>
              </a:spcBef>
              <a:spcAft>
                <a:spcPct val="0"/>
              </a:spcAft>
            </a:pPr>
            <a:fld id="{9ACCF4BE-EB63-4053-AB9A-45E553AC9CE0}" type="datetime1">
              <a:rPr lang="en-US" altLang="en-US" smtClean="0">
                <a:solidFill>
                  <a:srgbClr val="000000"/>
                </a:solidFill>
              </a:rPr>
              <a:pPr defTabSz="457200" fontAlgn="base">
                <a:spcBef>
                  <a:spcPct val="0"/>
                </a:spcBef>
                <a:spcAft>
                  <a:spcPct val="0"/>
                </a:spcAft>
              </a:pPr>
              <a:t>5/8/2023</a:t>
            </a:fld>
            <a:endParaRPr lang="en-US" altLang="en-US" smtClean="0">
              <a:solidFill>
                <a:srgbClr val="000000"/>
              </a:solidFill>
            </a:endParaRPr>
          </a:p>
        </p:txBody>
      </p:sp>
      <p:sp>
        <p:nvSpPr>
          <p:cNvPr id="8" name="Footer Placeholder 4"/>
          <p:cNvSpPr>
            <a:spLocks noGrp="1"/>
          </p:cNvSpPr>
          <p:nvPr>
            <p:ph type="ftr" sz="quarter" idx="3"/>
          </p:nvPr>
        </p:nvSpPr>
        <p:spPr bwMode="auto">
          <a:xfrm>
            <a:off x="2034117" y="6507163"/>
            <a:ext cx="3860800"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defRPr sz="900" b="1">
                <a:solidFill>
                  <a:schemeClr val="bg1"/>
                </a:solidFill>
                <a:latin typeface="Arial" charset="0"/>
                <a:ea typeface="ＭＳ Ｐゴシック" charset="-128"/>
                <a:cs typeface="ＭＳ Ｐゴシック" charset="-128"/>
              </a:defRPr>
            </a:lvl1pPr>
          </a:lstStyle>
          <a:p>
            <a:pPr defTabSz="457200" fontAlgn="base">
              <a:spcBef>
                <a:spcPct val="0"/>
              </a:spcBef>
              <a:spcAft>
                <a:spcPct val="0"/>
              </a:spcAft>
              <a:defRPr/>
            </a:pPr>
            <a:endParaRPr lang="en-US">
              <a:solidFill>
                <a:srgbClr val="FFFFFF"/>
              </a:solidFill>
            </a:endParaRPr>
          </a:p>
        </p:txBody>
      </p:sp>
      <p:sp>
        <p:nvSpPr>
          <p:cNvPr id="9" name="Slide Number Placeholder 5"/>
          <p:cNvSpPr>
            <a:spLocks noGrp="1"/>
          </p:cNvSpPr>
          <p:nvPr>
            <p:ph type="sldNum" sz="quarter" idx="4"/>
          </p:nvPr>
        </p:nvSpPr>
        <p:spPr bwMode="auto">
          <a:xfrm>
            <a:off x="9550400" y="6502400"/>
            <a:ext cx="2540000"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lgn="r">
              <a:defRPr sz="900" b="1">
                <a:solidFill>
                  <a:schemeClr val="bg1"/>
                </a:solidFill>
              </a:defRPr>
            </a:lvl1pPr>
          </a:lstStyle>
          <a:p>
            <a:pPr defTabSz="457200" fontAlgn="base">
              <a:spcBef>
                <a:spcPct val="0"/>
              </a:spcBef>
              <a:spcAft>
                <a:spcPct val="0"/>
              </a:spcAft>
            </a:pPr>
            <a:fld id="{EBD92BD3-BC4F-4867-8958-9E2A68599BE4}" type="slidenum">
              <a:rPr lang="en-US" altLang="en-US" smtClean="0">
                <a:solidFill>
                  <a:srgbClr val="FFFFFF"/>
                </a:solidFill>
              </a:rPr>
              <a:pPr defTabSz="457200"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41669978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Lst>
  <p:hf hdr="0" ftr="0"/>
  <p:txStyles>
    <p:titleStyle>
      <a:lvl1pPr algn="l" rtl="0" eaLnBrk="0" fontAlgn="base" hangingPunct="0">
        <a:spcBef>
          <a:spcPct val="0"/>
        </a:spcBef>
        <a:spcAft>
          <a:spcPct val="0"/>
        </a:spcAft>
        <a:defRPr sz="2800">
          <a:solidFill>
            <a:srgbClr val="FDB813"/>
          </a:solidFill>
          <a:latin typeface="+mj-lt"/>
          <a:ea typeface="MS PGothic" panose="020B0600070205080204" pitchFamily="34" charset="-128"/>
          <a:cs typeface="+mj-cs"/>
        </a:defRPr>
      </a:lvl1pPr>
      <a:lvl2pPr algn="l" rtl="0" eaLnBrk="0" fontAlgn="base" hangingPunct="0">
        <a:spcBef>
          <a:spcPct val="0"/>
        </a:spcBef>
        <a:spcAft>
          <a:spcPct val="0"/>
        </a:spcAft>
        <a:defRPr sz="2800">
          <a:solidFill>
            <a:srgbClr val="FDB813"/>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2800">
          <a:solidFill>
            <a:srgbClr val="FDB813"/>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2800">
          <a:solidFill>
            <a:srgbClr val="FDB813"/>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2800">
          <a:solidFill>
            <a:srgbClr val="FDB813"/>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2800">
          <a:solidFill>
            <a:srgbClr val="FDB813"/>
          </a:solidFill>
          <a:latin typeface="Arial" charset="0"/>
          <a:ea typeface="ＭＳ Ｐゴシック" charset="-128"/>
          <a:cs typeface="ＭＳ Ｐゴシック" charset="-128"/>
        </a:defRPr>
      </a:lvl6pPr>
      <a:lvl7pPr marL="914400" algn="l" rtl="0" fontAlgn="base">
        <a:spcBef>
          <a:spcPct val="0"/>
        </a:spcBef>
        <a:spcAft>
          <a:spcPct val="0"/>
        </a:spcAft>
        <a:defRPr sz="2800">
          <a:solidFill>
            <a:srgbClr val="FDB813"/>
          </a:solidFill>
          <a:latin typeface="Arial" charset="0"/>
          <a:ea typeface="ＭＳ Ｐゴシック" charset="-128"/>
          <a:cs typeface="ＭＳ Ｐゴシック" charset="-128"/>
        </a:defRPr>
      </a:lvl7pPr>
      <a:lvl8pPr marL="1371600" algn="l" rtl="0" fontAlgn="base">
        <a:spcBef>
          <a:spcPct val="0"/>
        </a:spcBef>
        <a:spcAft>
          <a:spcPct val="0"/>
        </a:spcAft>
        <a:defRPr sz="2800">
          <a:solidFill>
            <a:srgbClr val="FDB813"/>
          </a:solidFill>
          <a:latin typeface="Arial" charset="0"/>
          <a:ea typeface="ＭＳ Ｐゴシック" charset="-128"/>
          <a:cs typeface="ＭＳ Ｐゴシック" charset="-128"/>
        </a:defRPr>
      </a:lvl8pPr>
      <a:lvl9pPr marL="1828800" algn="l" rtl="0" fontAlgn="base">
        <a:spcBef>
          <a:spcPct val="0"/>
        </a:spcBef>
        <a:spcAft>
          <a:spcPct val="0"/>
        </a:spcAft>
        <a:defRPr sz="2800">
          <a:solidFill>
            <a:srgbClr val="FDB813"/>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EF025-0059-4D82-BA60-735AB4637401}" type="datetimeFigureOut">
              <a:rPr lang="en-US" smtClean="0"/>
              <a:pPr/>
              <a:t>5/8/2023</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EA2CA-BE45-45A1-ABF2-E2C963C26A5A}" type="slidenum">
              <a:rPr lang="en-US" smtClean="0"/>
              <a:pPr/>
              <a:t>‹#›</a:t>
            </a:fld>
            <a:endParaRPr lang="en-US"/>
          </a:p>
        </p:txBody>
      </p:sp>
    </p:spTree>
    <p:extLst>
      <p:ext uri="{BB962C8B-B14F-4D97-AF65-F5344CB8AC3E}">
        <p14:creationId xmlns:p14="http://schemas.microsoft.com/office/powerpoint/2010/main" val="298106285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885EC-8DFA-4FD6-8BB4-9CAF28F777E6}" type="datetimeFigureOut">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21D3D-840D-4F18-9160-CBDFA8F525D2}" type="slidenum">
              <a:rPr lang="en-US" smtClean="0"/>
              <a:t>‹#›</a:t>
            </a:fld>
            <a:endParaRPr lang="en-US"/>
          </a:p>
        </p:txBody>
      </p:sp>
    </p:spTree>
    <p:extLst>
      <p:ext uri="{BB962C8B-B14F-4D97-AF65-F5344CB8AC3E}">
        <p14:creationId xmlns:p14="http://schemas.microsoft.com/office/powerpoint/2010/main" val="333685737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024B8-A031-440B-AEC8-86B8308688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4FF71-7BEF-48A1-A26D-E0BA1F884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36947-DCB6-4783-88A1-B9126A1FF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752A9-DC93-4DC7-8B9A-55CC8806D5B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D0CA66D-1367-423C-81D9-40BF75B8B0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A318916-B884-4EE9-AC9D-43ADB3342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8694A-01AD-4B1D-AC12-858834D56D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85502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EF025-0059-4D82-BA60-735AB4637401}" type="datetimeFigureOut">
              <a:rPr lang="en-US" smtClean="0">
                <a:solidFill>
                  <a:prstClr val="black">
                    <a:tint val="75000"/>
                  </a:prstClr>
                </a:solidFill>
              </a:rPr>
              <a:pPr/>
              <a:t>5/8/2023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EA2CA-BE45-45A1-ABF2-E2C963C26A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6011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panose="020B0600070205080204" pitchFamily="34" charset="-128"/>
              </a:defRPr>
            </a:lvl1pPr>
          </a:lstStyle>
          <a:p>
            <a:pPr fontAlgn="base">
              <a:spcBef>
                <a:spcPct val="0"/>
              </a:spcBef>
              <a:spcAft>
                <a:spcPct val="0"/>
              </a:spcAft>
              <a:defRPr/>
            </a:pPr>
            <a:fld id="{3F57608B-88B9-4897-9280-1B407DFD4D3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10455590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anose="020F0502020204030204" pitchFamily="34" charset="0"/>
              </a:defRPr>
            </a:lvl1pPr>
          </a:lstStyle>
          <a:p>
            <a:pPr defTabSz="457200" fontAlgn="base">
              <a:spcBef>
                <a:spcPct val="0"/>
              </a:spcBef>
              <a:spcAft>
                <a:spcPct val="0"/>
              </a:spcAft>
            </a:pPr>
            <a:fld id="{D18982F6-0CCB-45BC-95E1-B5ECDD1110E7}" type="datetime1">
              <a:rPr lang="en-US" altLang="en-US" smtClean="0">
                <a:ea typeface="MS PGothic" panose="020B0600070205080204" pitchFamily="34" charset="-128"/>
              </a:rPr>
              <a:pPr defTabSz="457200" fontAlgn="base">
                <a:spcBef>
                  <a:spcPct val="0"/>
                </a:spcBef>
                <a:spcAft>
                  <a:spcPct val="0"/>
                </a:spcAft>
              </a:pPr>
              <a:t>5/8/2023</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pPr defTabSz="457200" fontAlgn="base">
              <a:spcBef>
                <a:spcPct val="0"/>
              </a:spcBef>
              <a:spcAft>
                <a:spcPct val="0"/>
              </a:spcAft>
            </a:pPr>
            <a:fld id="{D120006B-7C90-4431-90B6-AF0F0108F95F}" type="slidenum">
              <a:rPr lang="en-US" altLang="en-US" smtClean="0">
                <a:ea typeface="MS PGothic" panose="020B0600070205080204" pitchFamily="34" charset="-128"/>
              </a:rPr>
              <a:pPr defTabSz="457200"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052668010"/>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826684" y="136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title style</a:t>
            </a:r>
          </a:p>
        </p:txBody>
      </p:sp>
      <p:sp>
        <p:nvSpPr>
          <p:cNvPr id="1027" name="Rectangle 5"/>
          <p:cNvSpPr>
            <a:spLocks noGrp="1" noChangeArrowheads="1"/>
          </p:cNvSpPr>
          <p:nvPr>
            <p:ph type="body" idx="1"/>
          </p:nvPr>
        </p:nvSpPr>
        <p:spPr bwMode="auto">
          <a:xfrm>
            <a:off x="1826684" y="14620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302684" y="6507163"/>
            <a:ext cx="1572683"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lgn="r">
              <a:defRPr sz="900" b="1"/>
            </a:lvl1pPr>
          </a:lstStyle>
          <a:p>
            <a:pPr defTabSz="457200" fontAlgn="base">
              <a:spcBef>
                <a:spcPct val="0"/>
              </a:spcBef>
              <a:spcAft>
                <a:spcPct val="0"/>
              </a:spcAft>
            </a:pPr>
            <a:fld id="{75CCFE5F-4034-4F5A-8433-DFD5756B1305}" type="datetime1">
              <a:rPr lang="en-US" altLang="en-US" smtClean="0">
                <a:solidFill>
                  <a:srgbClr val="000000"/>
                </a:solidFill>
              </a:rPr>
              <a:pPr defTabSz="457200" fontAlgn="base">
                <a:spcBef>
                  <a:spcPct val="0"/>
                </a:spcBef>
                <a:spcAft>
                  <a:spcPct val="0"/>
                </a:spcAft>
              </a:pPr>
              <a:t>5/8/2023</a:t>
            </a:fld>
            <a:endParaRPr lang="en-US" altLang="en-US" smtClean="0">
              <a:solidFill>
                <a:srgbClr val="000000"/>
              </a:solidFill>
            </a:endParaRPr>
          </a:p>
        </p:txBody>
      </p:sp>
      <p:sp>
        <p:nvSpPr>
          <p:cNvPr id="8" name="Footer Placeholder 4"/>
          <p:cNvSpPr>
            <a:spLocks noGrp="1"/>
          </p:cNvSpPr>
          <p:nvPr>
            <p:ph type="ftr" sz="quarter" idx="3"/>
          </p:nvPr>
        </p:nvSpPr>
        <p:spPr bwMode="auto">
          <a:xfrm>
            <a:off x="2034117" y="6507163"/>
            <a:ext cx="3860800"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defRPr sz="900" b="1">
                <a:solidFill>
                  <a:schemeClr val="bg1"/>
                </a:solidFill>
                <a:latin typeface="Arial" charset="0"/>
                <a:ea typeface="ＭＳ Ｐゴシック" charset="-128"/>
                <a:cs typeface="ＭＳ Ｐゴシック" charset="-128"/>
              </a:defRPr>
            </a:lvl1pPr>
          </a:lstStyle>
          <a:p>
            <a:pPr defTabSz="457200" fontAlgn="base">
              <a:spcBef>
                <a:spcPct val="0"/>
              </a:spcBef>
              <a:spcAft>
                <a:spcPct val="0"/>
              </a:spcAft>
              <a:defRPr/>
            </a:pPr>
            <a:endParaRPr lang="en-US">
              <a:solidFill>
                <a:srgbClr val="FFFFFF"/>
              </a:solidFill>
            </a:endParaRPr>
          </a:p>
        </p:txBody>
      </p:sp>
      <p:sp>
        <p:nvSpPr>
          <p:cNvPr id="9" name="Slide Number Placeholder 5"/>
          <p:cNvSpPr>
            <a:spLocks noGrp="1"/>
          </p:cNvSpPr>
          <p:nvPr>
            <p:ph type="sldNum" sz="quarter" idx="4"/>
          </p:nvPr>
        </p:nvSpPr>
        <p:spPr bwMode="auto">
          <a:xfrm>
            <a:off x="9550400" y="6502400"/>
            <a:ext cx="2540000" cy="457200"/>
          </a:xfrm>
          <a:prstGeom prst="rect">
            <a:avLst/>
          </a:prstGeom>
          <a:ln>
            <a:miter lim="800000"/>
            <a:headEnd/>
            <a:tailEnd/>
          </a:ln>
        </p:spPr>
        <p:txBody>
          <a:bodyPr vert="horz" wrap="square" lIns="91427" tIns="45713" rIns="91427" bIns="45713" numCol="1" anchor="t" anchorCtr="0" compatLnSpc="1">
            <a:prstTxWarp prst="textNoShape">
              <a:avLst/>
            </a:prstTxWarp>
          </a:bodyPr>
          <a:lstStyle>
            <a:lvl1pPr algn="r">
              <a:defRPr sz="900" b="1">
                <a:solidFill>
                  <a:schemeClr val="bg1"/>
                </a:solidFill>
              </a:defRPr>
            </a:lvl1pPr>
          </a:lstStyle>
          <a:p>
            <a:pPr defTabSz="457200" fontAlgn="base">
              <a:spcBef>
                <a:spcPct val="0"/>
              </a:spcBef>
              <a:spcAft>
                <a:spcPct val="0"/>
              </a:spcAft>
            </a:pPr>
            <a:fld id="{CD806225-88C2-4764-9E1E-33E8220297CC}" type="slidenum">
              <a:rPr lang="en-US" altLang="en-US" smtClean="0">
                <a:solidFill>
                  <a:srgbClr val="FFFFFF"/>
                </a:solidFill>
              </a:rPr>
              <a:pPr defTabSz="457200"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93360296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Lst>
  <p:hf hdr="0" ftr="0"/>
  <p:txStyles>
    <p:titleStyle>
      <a:lvl1pPr algn="l" rtl="0" eaLnBrk="0" fontAlgn="base" hangingPunct="0">
        <a:spcBef>
          <a:spcPct val="0"/>
        </a:spcBef>
        <a:spcAft>
          <a:spcPct val="0"/>
        </a:spcAft>
        <a:defRPr sz="2800">
          <a:solidFill>
            <a:srgbClr val="FDB813"/>
          </a:solidFill>
          <a:latin typeface="+mj-lt"/>
          <a:ea typeface="+mj-ea"/>
          <a:cs typeface="+mj-cs"/>
        </a:defRPr>
      </a:lvl1pPr>
      <a:lvl2pPr algn="l" rtl="0" eaLnBrk="0" fontAlgn="base" hangingPunct="0">
        <a:spcBef>
          <a:spcPct val="0"/>
        </a:spcBef>
        <a:spcAft>
          <a:spcPct val="0"/>
        </a:spcAft>
        <a:defRPr sz="2800">
          <a:solidFill>
            <a:srgbClr val="FDB813"/>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a:solidFill>
            <a:srgbClr val="FDB813"/>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a:solidFill>
            <a:srgbClr val="FDB813"/>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a:solidFill>
            <a:srgbClr val="FDB813"/>
          </a:solidFill>
          <a:latin typeface="Arial" charset="0"/>
          <a:ea typeface="ＭＳ Ｐゴシック" charset="-128"/>
          <a:cs typeface="ＭＳ Ｐゴシック" charset="-128"/>
        </a:defRPr>
      </a:lvl5pPr>
      <a:lvl6pPr marL="457200" algn="l" rtl="0" fontAlgn="base">
        <a:spcBef>
          <a:spcPct val="0"/>
        </a:spcBef>
        <a:spcAft>
          <a:spcPct val="0"/>
        </a:spcAft>
        <a:defRPr sz="2800">
          <a:solidFill>
            <a:srgbClr val="FDB813"/>
          </a:solidFill>
          <a:latin typeface="Arial" charset="0"/>
          <a:ea typeface="ＭＳ Ｐゴシック" charset="-128"/>
          <a:cs typeface="ＭＳ Ｐゴシック" charset="-128"/>
        </a:defRPr>
      </a:lvl6pPr>
      <a:lvl7pPr marL="914400" algn="l" rtl="0" fontAlgn="base">
        <a:spcBef>
          <a:spcPct val="0"/>
        </a:spcBef>
        <a:spcAft>
          <a:spcPct val="0"/>
        </a:spcAft>
        <a:defRPr sz="2800">
          <a:solidFill>
            <a:srgbClr val="FDB813"/>
          </a:solidFill>
          <a:latin typeface="Arial" charset="0"/>
          <a:ea typeface="ＭＳ Ｐゴシック" charset="-128"/>
          <a:cs typeface="ＭＳ Ｐゴシック" charset="-128"/>
        </a:defRPr>
      </a:lvl7pPr>
      <a:lvl8pPr marL="1371600" algn="l" rtl="0" fontAlgn="base">
        <a:spcBef>
          <a:spcPct val="0"/>
        </a:spcBef>
        <a:spcAft>
          <a:spcPct val="0"/>
        </a:spcAft>
        <a:defRPr sz="2800">
          <a:solidFill>
            <a:srgbClr val="FDB813"/>
          </a:solidFill>
          <a:latin typeface="Arial" charset="0"/>
          <a:ea typeface="ＭＳ Ｐゴシック" charset="-128"/>
          <a:cs typeface="ＭＳ Ｐゴシック" charset="-128"/>
        </a:defRPr>
      </a:lvl8pPr>
      <a:lvl9pPr marL="1828800" algn="l" rtl="0" fontAlgn="base">
        <a:spcBef>
          <a:spcPct val="0"/>
        </a:spcBef>
        <a:spcAft>
          <a:spcPct val="0"/>
        </a:spcAft>
        <a:defRPr sz="2800">
          <a:solidFill>
            <a:srgbClr val="FDB813"/>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2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5524D-4B61-1510-4B14-53832F8FD0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B84C0-577C-5EA2-FFD1-1B2A2BFA1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63EB-3B96-BF34-995E-86B7598FF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4158F-D8C9-1944-BC3D-FE3273E0EBD9}" type="datetimeFigureOut">
              <a:rPr lang="en-US" smtClean="0"/>
              <a:t>5/8/2023</a:t>
            </a:fld>
            <a:endParaRPr lang="en-US"/>
          </a:p>
        </p:txBody>
      </p:sp>
      <p:sp>
        <p:nvSpPr>
          <p:cNvPr id="5" name="Footer Placeholder 4">
            <a:extLst>
              <a:ext uri="{FF2B5EF4-FFF2-40B4-BE49-F238E27FC236}">
                <a16:creationId xmlns:a16="http://schemas.microsoft.com/office/drawing/2014/main" id="{D27FC306-25ED-F32A-5DDB-43B362D3F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792784-1668-A5DF-2AB8-BCC764C7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A57C-102B-6645-BBA0-68FF85BDB604}" type="slidenum">
              <a:rPr lang="en-US" smtClean="0"/>
              <a:t>‹#›</a:t>
            </a:fld>
            <a:endParaRPr lang="en-US"/>
          </a:p>
        </p:txBody>
      </p:sp>
    </p:spTree>
    <p:extLst>
      <p:ext uri="{BB962C8B-B14F-4D97-AF65-F5344CB8AC3E}">
        <p14:creationId xmlns:p14="http://schemas.microsoft.com/office/powerpoint/2010/main" val="13631192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a:defRPr/>
            </a:pPr>
            <a:fld id="{BE1C614F-AE08-B64E-9550-26B72FE80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25721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FFFFFF"/>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FFFFFF"/>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FFFFFF"/>
                </a:solidFill>
                <a:latin typeface="Times New Roman"/>
                <a:ea typeface="ＭＳ Ｐゴシック" panose="020B0600070205080204" pitchFamily="34" charset="-128"/>
              </a:defRPr>
            </a:lvl1pPr>
          </a:lstStyle>
          <a:p>
            <a:pPr>
              <a:defRPr/>
            </a:pPr>
            <a:fld id="{8909267D-7994-46C0-BF78-DB3B9E53FA88}" type="slidenum">
              <a:rPr lang="en-US"/>
              <a:pPr>
                <a:defRPr/>
              </a:pPr>
              <a:t>‹#›</a:t>
            </a:fld>
            <a:endParaRPr lang="en-US"/>
          </a:p>
        </p:txBody>
      </p:sp>
    </p:spTree>
    <p:extLst>
      <p:ext uri="{BB962C8B-B14F-4D97-AF65-F5344CB8AC3E}">
        <p14:creationId xmlns:p14="http://schemas.microsoft.com/office/powerpoint/2010/main" val="1374188300"/>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ransition>
    <p:fade thruBlk="1"/>
  </p:transition>
  <p:txStyles>
    <p:titleStyle>
      <a:lvl1pPr algn="ctr" rtl="0" eaLnBrk="0" fontAlgn="base" hangingPunct="0">
        <a:spcBef>
          <a:spcPct val="0"/>
        </a:spcBef>
        <a:spcAft>
          <a:spcPct val="0"/>
        </a:spcAft>
        <a:defRPr sz="33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3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33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33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3300">
          <a:solidFill>
            <a:schemeClr val="tx2"/>
          </a:solidFill>
          <a:latin typeface="Times New Roman" charset="0"/>
          <a:ea typeface="MS PGothic" panose="020B0600070205080204" pitchFamily="34" charset="-128"/>
          <a:cs typeface="ＭＳ Ｐゴシック" charset="-128"/>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500">
          <a:solidFill>
            <a:schemeClr val="tx1"/>
          </a:solidFill>
          <a:latin typeface="+mn-lt"/>
          <a:ea typeface="MS PGothic" panose="020B0600070205080204" pitchFamily="34" charset="-128"/>
        </a:defRPr>
      </a:lvl5pPr>
      <a:lvl6pPr marL="1885950" indent="-171450" algn="l" rtl="0" fontAlgn="base">
        <a:spcBef>
          <a:spcPct val="20000"/>
        </a:spcBef>
        <a:spcAft>
          <a:spcPct val="0"/>
        </a:spcAft>
        <a:buChar char="»"/>
        <a:defRPr sz="1500">
          <a:solidFill>
            <a:schemeClr val="tx1"/>
          </a:solidFill>
          <a:latin typeface="+mn-lt"/>
          <a:ea typeface="ＭＳ Ｐゴシック" charset="-128"/>
        </a:defRPr>
      </a:lvl6pPr>
      <a:lvl7pPr marL="2228850" indent="-171450" algn="l" rtl="0" fontAlgn="base">
        <a:spcBef>
          <a:spcPct val="20000"/>
        </a:spcBef>
        <a:spcAft>
          <a:spcPct val="0"/>
        </a:spcAft>
        <a:buChar char="»"/>
        <a:defRPr sz="1500">
          <a:solidFill>
            <a:schemeClr val="tx1"/>
          </a:solidFill>
          <a:latin typeface="+mn-lt"/>
          <a:ea typeface="ＭＳ Ｐゴシック" charset="-128"/>
        </a:defRPr>
      </a:lvl7pPr>
      <a:lvl8pPr marL="2571750" indent="-171450" algn="l" rtl="0" fontAlgn="base">
        <a:spcBef>
          <a:spcPct val="20000"/>
        </a:spcBef>
        <a:spcAft>
          <a:spcPct val="0"/>
        </a:spcAft>
        <a:buChar char="»"/>
        <a:defRPr sz="1500">
          <a:solidFill>
            <a:schemeClr val="tx1"/>
          </a:solidFill>
          <a:latin typeface="+mn-lt"/>
          <a:ea typeface="ＭＳ Ｐゴシック" charset="-128"/>
        </a:defRPr>
      </a:lvl8pPr>
      <a:lvl9pPr marL="2914650" indent="-171450"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5952067"/>
            <a:ext cx="1220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98368" y="0"/>
            <a:ext cx="409363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H_New Rainbow Babies &amp; Children_CMYK.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8557685"/>
            <a:ext cx="2525184" cy="51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UH_New Rainbow Babies &amp; Children_CMYK.eps"/>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2800" y="8760885"/>
            <a:ext cx="2525184" cy="51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 descr="UH_Rainbow_Cleveland-Ohio_CMYK.eps"/>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818" y="4586818"/>
            <a:ext cx="3917949" cy="10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1462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iming>
    <p:tnLst>
      <p:par>
        <p:cTn id="1" dur="indefinite" restart="never" nodeType="tmRoot"/>
      </p:par>
    </p:tnLst>
  </p:timing>
  <p:hf hdr="0" ftr="0" dt="0"/>
  <p:txStyles>
    <p:titleStyle>
      <a:lvl1pPr algn="l" defTabSz="609585" rtl="0" fontAlgn="base">
        <a:spcBef>
          <a:spcPct val="0"/>
        </a:spcBef>
        <a:spcAft>
          <a:spcPct val="0"/>
        </a:spcAft>
        <a:defRPr sz="2933" b="1" kern="1200">
          <a:solidFill>
            <a:schemeClr val="tx1"/>
          </a:solidFill>
          <a:latin typeface="+mj-lt"/>
          <a:ea typeface="ＭＳ Ｐゴシック" charset="0"/>
          <a:cs typeface="ＭＳ Ｐゴシック" charset="0"/>
        </a:defRPr>
      </a:lvl1pPr>
      <a:lvl2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2pPr>
      <a:lvl3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3pPr>
      <a:lvl4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4pPr>
      <a:lvl5pPr algn="l" defTabSz="609585" rtl="0" fontAlgn="base">
        <a:spcBef>
          <a:spcPct val="0"/>
        </a:spcBef>
        <a:spcAft>
          <a:spcPct val="0"/>
        </a:spcAft>
        <a:defRPr sz="2933" b="1">
          <a:solidFill>
            <a:schemeClr val="tx1"/>
          </a:solidFill>
          <a:latin typeface="Arial" charset="0"/>
          <a:ea typeface="ＭＳ Ｐゴシック" charset="0"/>
          <a:cs typeface="ＭＳ Ｐゴシック" charset="0"/>
        </a:defRPr>
      </a:lvl5pPr>
      <a:lvl6pPr marL="609585"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9pPr>
    </p:titleStyle>
    <p:bodyStyle>
      <a:lvl1pPr marL="457189" indent="-457189" algn="l" defTabSz="609585" rtl="0" fontAlgn="base">
        <a:lnSpc>
          <a:spcPct val="120000"/>
        </a:lnSpc>
        <a:spcBef>
          <a:spcPct val="20000"/>
        </a:spcBef>
        <a:spcAft>
          <a:spcPct val="0"/>
        </a:spcAft>
        <a:buFont typeface="Arial" panose="020B0604020202020204" pitchFamily="34" charset="0"/>
        <a:defRPr sz="1867" kern="1200">
          <a:solidFill>
            <a:schemeClr val="tx1"/>
          </a:solidFill>
          <a:latin typeface="+mn-lt"/>
          <a:ea typeface="ＭＳ Ｐゴシック" charset="0"/>
          <a:cs typeface="ＭＳ Ｐゴシック" charset="0"/>
        </a:defRPr>
      </a:lvl1pPr>
      <a:lvl2pPr marL="990575" indent="-380990" algn="l" defTabSz="609585" rtl="0" fontAlgn="base">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fontAlgn="base">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5952067"/>
            <a:ext cx="1220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98368" y="0"/>
            <a:ext cx="409363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2351" y="4847167"/>
            <a:ext cx="289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73670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Lst>
  <p:timing>
    <p:tnLst>
      <p:par>
        <p:cTn id="1" dur="indefinite" restart="never" nodeType="tmRoot"/>
      </p:par>
    </p:tnLst>
  </p:timing>
  <p:hf hdr="0" ftr="0" dt="0"/>
  <p:txStyles>
    <p:titleStyle>
      <a:lvl1pPr algn="l" defTabSz="609585" rtl="0" eaLnBrk="1" fontAlgn="base" hangingPunct="1">
        <a:spcBef>
          <a:spcPct val="0"/>
        </a:spcBef>
        <a:spcAft>
          <a:spcPct val="0"/>
        </a:spcAft>
        <a:defRPr sz="2933" b="1" kern="1200">
          <a:solidFill>
            <a:schemeClr val="tx1"/>
          </a:solidFill>
          <a:latin typeface="+mj-lt"/>
          <a:ea typeface="MS PGothic" panose="020B0600070205080204" pitchFamily="34" charset="-128"/>
          <a:cs typeface="ＭＳ Ｐゴシック" charset="0"/>
        </a:defRPr>
      </a:lvl1pPr>
      <a:lvl2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2pPr>
      <a:lvl3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3pPr>
      <a:lvl4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4pPr>
      <a:lvl5pPr algn="l" defTabSz="609585" rtl="0" eaLnBrk="1" fontAlgn="base" hangingPunct="1">
        <a:spcBef>
          <a:spcPct val="0"/>
        </a:spcBef>
        <a:spcAft>
          <a:spcPct val="0"/>
        </a:spcAft>
        <a:defRPr sz="2933" b="1">
          <a:solidFill>
            <a:schemeClr val="tx1"/>
          </a:solidFill>
          <a:latin typeface="Arial" charset="0"/>
          <a:ea typeface="MS PGothic" panose="020B0600070205080204" pitchFamily="34" charset="-128"/>
          <a:cs typeface="ＭＳ Ｐゴシック" charset="0"/>
        </a:defRPr>
      </a:lvl5pPr>
      <a:lvl6pPr marL="609585"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2933" b="1">
          <a:solidFill>
            <a:schemeClr val="tx1"/>
          </a:solidFill>
          <a:latin typeface="Arial" charset="0"/>
          <a:ea typeface="ＭＳ Ｐゴシック" charset="0"/>
          <a:cs typeface="ＭＳ Ｐゴシック" charset="0"/>
        </a:defRPr>
      </a:lvl9pPr>
    </p:titleStyle>
    <p:bodyStyle>
      <a:lvl1pPr marL="457189" indent="-457189" algn="l" defTabSz="609585" rtl="0" eaLnBrk="1" fontAlgn="base" hangingPunct="1">
        <a:lnSpc>
          <a:spcPct val="120000"/>
        </a:lnSpc>
        <a:spcBef>
          <a:spcPct val="20000"/>
        </a:spcBef>
        <a:spcAft>
          <a:spcPct val="0"/>
        </a:spcAft>
        <a:buFont typeface="Arial" panose="020B0604020202020204" pitchFamily="34" charset="0"/>
        <a:defRPr sz="1867" kern="1200">
          <a:solidFill>
            <a:schemeClr val="tx1"/>
          </a:solidFill>
          <a:latin typeface="+mn-lt"/>
          <a:ea typeface="MS PGothic" panose="020B0600070205080204" pitchFamily="34" charset="-128"/>
          <a:cs typeface="ＭＳ Ｐゴシック" charset="0"/>
        </a:defRPr>
      </a:lvl1pPr>
      <a:lvl2pPr marL="990575" indent="-380990" algn="l" defTabSz="609585" rtl="0" eaLnBrk="1" fontAlgn="base" hangingPunct="1">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red bar"/>
          <p:cNvPicPr>
            <a:picLocks noChangeAspect="1" noChangeArrowheads="1"/>
          </p:cNvPicPr>
          <p:nvPr/>
        </p:nvPicPr>
        <p:blipFill>
          <a:blip r:embed="rId15"/>
          <a:srcRect/>
          <a:stretch>
            <a:fillRect/>
          </a:stretch>
        </p:blipFill>
        <p:spPr bwMode="auto">
          <a:xfrm>
            <a:off x="2743200" y="6510338"/>
            <a:ext cx="9448800" cy="347662"/>
          </a:xfrm>
          <a:prstGeom prst="rect">
            <a:avLst/>
          </a:prstGeom>
          <a:noFill/>
          <a:ln w="9525">
            <a:noFill/>
            <a:miter lim="800000"/>
            <a:headEnd/>
            <a:tailEnd/>
          </a:ln>
        </p:spPr>
      </p:pic>
      <p:sp>
        <p:nvSpPr>
          <p:cNvPr id="4099" name="Rectangle 3"/>
          <p:cNvSpPr>
            <a:spLocks noGrp="1" noChangeArrowheads="1"/>
          </p:cNvSpPr>
          <p:nvPr>
            <p:ph type="dt" sz="half" idx="2"/>
          </p:nvPr>
        </p:nvSpPr>
        <p:spPr bwMode="auto">
          <a:xfrm>
            <a:off x="2844800" y="6553200"/>
            <a:ext cx="19304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000" dirty="0">
                <a:solidFill>
                  <a:srgbClr val="FFFFFF"/>
                </a:solidFill>
                <a:cs typeface="+mn-cs"/>
              </a:defRPr>
            </a:lvl1pPr>
          </a:lstStyle>
          <a:p>
            <a:pPr fontAlgn="base">
              <a:spcBef>
                <a:spcPct val="0"/>
              </a:spcBef>
              <a:spcAft>
                <a:spcPct val="0"/>
              </a:spcAft>
              <a:defRPr/>
            </a:pPr>
            <a:endParaRPr lang="en-US"/>
          </a:p>
        </p:txBody>
      </p:sp>
      <p:sp>
        <p:nvSpPr>
          <p:cNvPr id="4100" name="Rectangle 4"/>
          <p:cNvSpPr>
            <a:spLocks noGrp="1" noChangeArrowheads="1"/>
          </p:cNvSpPr>
          <p:nvPr>
            <p:ph type="ftr" sz="quarter" idx="3"/>
          </p:nvPr>
        </p:nvSpPr>
        <p:spPr bwMode="auto">
          <a:xfrm>
            <a:off x="4775200" y="6553200"/>
            <a:ext cx="65024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000" dirty="0">
                <a:solidFill>
                  <a:srgbClr val="FFFFFF"/>
                </a:solidFill>
                <a:cs typeface="+mn-cs"/>
              </a:defRPr>
            </a:lvl1pPr>
          </a:lstStyle>
          <a:p>
            <a:pPr fontAlgn="base">
              <a:spcBef>
                <a:spcPct val="0"/>
              </a:spcBef>
              <a:spcAft>
                <a:spcPct val="0"/>
              </a:spcAft>
              <a:defRPr/>
            </a:pPr>
            <a:endParaRPr lang="en-US"/>
          </a:p>
        </p:txBody>
      </p:sp>
      <p:sp>
        <p:nvSpPr>
          <p:cNvPr id="4101" name="Rectangle 5"/>
          <p:cNvSpPr>
            <a:spLocks noGrp="1" noChangeArrowheads="1"/>
          </p:cNvSpPr>
          <p:nvPr>
            <p:ph type="sldNum" sz="quarter" idx="4"/>
          </p:nvPr>
        </p:nvSpPr>
        <p:spPr bwMode="auto">
          <a:xfrm>
            <a:off x="11277600" y="6553200"/>
            <a:ext cx="812800" cy="3048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cs typeface="+mn-cs"/>
              </a:defRPr>
            </a:lvl1pPr>
          </a:lstStyle>
          <a:p>
            <a:pPr fontAlgn="base">
              <a:spcBef>
                <a:spcPct val="0"/>
              </a:spcBef>
              <a:spcAft>
                <a:spcPct val="0"/>
              </a:spcAft>
              <a:defRPr/>
            </a:pPr>
            <a:fld id="{A270E04D-9C69-4A33-9CBF-D417C3C47E47}" type="slidenum">
              <a:rPr lang="en-US"/>
              <a:pPr fontAlgn="base">
                <a:spcBef>
                  <a:spcPct val="0"/>
                </a:spcBef>
                <a:spcAft>
                  <a:spcPct val="0"/>
                </a:spcAft>
                <a:defRPr/>
              </a:pPr>
              <a:t>‹#›</a:t>
            </a:fld>
            <a:endParaRPr lang="en-US" dirty="0"/>
          </a:p>
        </p:txBody>
      </p:sp>
      <p:pic>
        <p:nvPicPr>
          <p:cNvPr id="5126" name="Picture 6"/>
          <p:cNvPicPr>
            <a:picLocks noChangeAspect="1"/>
          </p:cNvPicPr>
          <p:nvPr userDrawn="1"/>
        </p:nvPicPr>
        <p:blipFill>
          <a:blip r:embed="rId16"/>
          <a:srcRect/>
          <a:stretch>
            <a:fillRect/>
          </a:stretch>
        </p:blipFill>
        <p:spPr bwMode="auto">
          <a:xfrm>
            <a:off x="203200" y="6526224"/>
            <a:ext cx="2387600" cy="331787"/>
          </a:xfrm>
          <a:prstGeom prst="rect">
            <a:avLst/>
          </a:prstGeom>
          <a:noFill/>
          <a:ln w="9525">
            <a:noFill/>
            <a:miter lim="800000"/>
            <a:headEnd/>
            <a:tailEnd/>
          </a:ln>
        </p:spPr>
      </p:pic>
      <p:pic>
        <p:nvPicPr>
          <p:cNvPr id="5127" name="Picture 6" descr="background.BMP"/>
          <p:cNvPicPr>
            <a:picLocks noChangeAspect="1"/>
          </p:cNvPicPr>
          <p:nvPr userDrawn="1"/>
        </p:nvPicPr>
        <p:blipFill>
          <a:blip r:embed="rId17"/>
          <a:srcRect/>
          <a:stretch>
            <a:fillRect/>
          </a:stretch>
        </p:blipFill>
        <p:spPr bwMode="auto">
          <a:xfrm>
            <a:off x="0" y="0"/>
            <a:ext cx="12192000" cy="6510338"/>
          </a:xfrm>
          <a:prstGeom prst="rect">
            <a:avLst/>
          </a:prstGeom>
          <a:noFill/>
          <a:ln w="9525">
            <a:noFill/>
            <a:miter lim="800000"/>
            <a:headEnd/>
            <a:tailEnd/>
          </a:ln>
        </p:spPr>
      </p:pic>
      <p:grpSp>
        <p:nvGrpSpPr>
          <p:cNvPr id="3" name="Group 2"/>
          <p:cNvGrpSpPr/>
          <p:nvPr userDrawn="1"/>
        </p:nvGrpSpPr>
        <p:grpSpPr>
          <a:xfrm>
            <a:off x="127007" y="6529388"/>
            <a:ext cx="1392767" cy="342552"/>
            <a:chOff x="750887" y="4057664"/>
            <a:chExt cx="1044575" cy="342552"/>
          </a:xfrm>
        </p:grpSpPr>
        <p:pic>
          <p:nvPicPr>
            <p:cNvPr id="8"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50887" y="4057664"/>
              <a:ext cx="1044575" cy="29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bwMode="auto">
            <a:xfrm>
              <a:off x="750887" y="4354497"/>
              <a:ext cx="649288" cy="457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400">
                <a:solidFill>
                  <a:srgbClr val="A4A4A9"/>
                </a:solidFill>
              </a:endParaRPr>
            </a:p>
          </p:txBody>
        </p:sp>
      </p:grpSp>
    </p:spTree>
    <p:extLst>
      <p:ext uri="{BB962C8B-B14F-4D97-AF65-F5344CB8AC3E}">
        <p14:creationId xmlns:p14="http://schemas.microsoft.com/office/powerpoint/2010/main" val="112875018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D1223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59DC0-AD08-4FD5-97BF-D6D334E2C95A}" type="datetimeFigureOut">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5EFAB-1A46-447E-B989-9C3C016065B3}" type="slidenum">
              <a:rPr lang="en-US" smtClean="0"/>
              <a:t>‹#›</a:t>
            </a:fld>
            <a:endParaRPr lang="en-US"/>
          </a:p>
        </p:txBody>
      </p:sp>
    </p:spTree>
    <p:extLst>
      <p:ext uri="{BB962C8B-B14F-4D97-AF65-F5344CB8AC3E}">
        <p14:creationId xmlns:p14="http://schemas.microsoft.com/office/powerpoint/2010/main" val="29406911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defTabSz="914377">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defTabSz="914377">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defTabSz="914377">
              <a:defRPr/>
            </a:pPr>
            <a:fld id="{BE1C614F-AE08-B64E-9550-26B72FE80E03}" type="slidenum">
              <a:rPr lang="en-US" smtClean="0">
                <a:solidFill>
                  <a:srgbClr val="000000"/>
                </a:solidFill>
              </a:rPr>
              <a:pPr defTabSz="914377">
                <a:defRPr/>
              </a:pPr>
              <a:t>‹#›</a:t>
            </a:fld>
            <a:endParaRPr lang="en-US">
              <a:solidFill>
                <a:srgbClr val="000000"/>
              </a:solidFill>
            </a:endParaRPr>
          </a:p>
        </p:txBody>
      </p:sp>
    </p:spTree>
    <p:extLst>
      <p:ext uri="{BB962C8B-B14F-4D97-AF65-F5344CB8AC3E}">
        <p14:creationId xmlns:p14="http://schemas.microsoft.com/office/powerpoint/2010/main" val="1168972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charset="-128"/>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charset="-128"/>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charset="-128"/>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charset="-128"/>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E5FF60A-7FB2-4BBF-AFDF-08C5264831D5}" type="slidenum">
              <a:rPr lang="en-US">
                <a:solidFill>
                  <a:srgbClr val="FFFFFF"/>
                </a:solidFill>
                <a:ea typeface="ＭＳ Ｐゴシック" panose="020B0600070205080204" pitchFamily="34" charset="-128"/>
              </a:rPr>
              <a:pPr fontAlgn="base">
                <a:spcBef>
                  <a:spcPct val="0"/>
                </a:spcBef>
                <a:spcAft>
                  <a:spcPct val="0"/>
                </a:spcAft>
                <a:defRPr/>
              </a:pPr>
              <a:t>‹#›</a:t>
            </a:fld>
            <a:endParaRPr 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28203551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4.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64.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jp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108.tif"/><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55.xml"/><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5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4.xml"/><Relationship Id="rId5" Type="http://schemas.openxmlformats.org/officeDocument/2006/relationships/image" Target="../media/image26.jpe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png"/><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9.xml"/><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80.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29.jpeg"/><Relationship Id="rId10" Type="http://schemas.openxmlformats.org/officeDocument/2006/relationships/hyperlink" Target="http://www.google.com/url?sa=i&amp;rct=j&amp;q=&amp;esrc=s&amp;source=images&amp;cd=&amp;cad=rja&amp;uact=8&amp;ved=0ahUKEwjI4Mjb-v7VAhVC9IMKHU0dDvoQjRwIBw&amp;url=http://www.amny.com/lifestyle/pictures-dr-martin-luther-king-jr-at-home-1960s-civil-rights-protests-1.9895035&amp;psig=AFQjCNHz7cZFDpd_NrUQwekCSiPKt_E43Q&amp;ust=1504182497131236" TargetMode="External"/><Relationship Id="rId4" Type="http://schemas.openxmlformats.org/officeDocument/2006/relationships/image" Target="../media/image28.jpeg"/><Relationship Id="rId9"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9.xml"/></Relationships>
</file>

<file path=ppt/slides/_rels/slide6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1924" y="0"/>
            <a:ext cx="9153535" cy="6858000"/>
          </a:xfrm>
          <a:prstGeom prst="rect">
            <a:avLst/>
          </a:prstGeom>
          <a:effectLst>
            <a:softEdge rad="330200"/>
          </a:effectLst>
        </p:spPr>
      </p:pic>
    </p:spTree>
    <p:extLst>
      <p:ext uri="{BB962C8B-B14F-4D97-AF65-F5344CB8AC3E}">
        <p14:creationId xmlns:p14="http://schemas.microsoft.com/office/powerpoint/2010/main" val="1136549752"/>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6" y="652939"/>
            <a:ext cx="9751183" cy="1206243"/>
          </a:xfrm>
        </p:spPr>
        <p:txBody>
          <a:bodyPr>
            <a:normAutofit fontScale="90000"/>
          </a:bodyPr>
          <a:lstStyle/>
          <a:p>
            <a:pPr algn="ctr"/>
            <a:r>
              <a:rPr lang="en-US" sz="6000" dirty="0" smtClean="0">
                <a:solidFill>
                  <a:prstClr val="black"/>
                </a:solidFill>
              </a:rPr>
              <a:t>Building Anti-fragility in Child Victims of Violence</a:t>
            </a:r>
            <a:endParaRPr lang="en-US" dirty="0"/>
          </a:p>
        </p:txBody>
      </p:sp>
      <p:sp>
        <p:nvSpPr>
          <p:cNvPr id="3" name="Text Placeholder 2"/>
          <p:cNvSpPr>
            <a:spLocks noGrp="1"/>
          </p:cNvSpPr>
          <p:nvPr>
            <p:ph type="body" sz="quarter" idx="11"/>
          </p:nvPr>
        </p:nvSpPr>
        <p:spPr>
          <a:xfrm>
            <a:off x="1066800" y="2812474"/>
            <a:ext cx="10155382" cy="1759528"/>
          </a:xfrm>
        </p:spPr>
        <p:txBody>
          <a:bodyPr>
            <a:normAutofit fontScale="47500" lnSpcReduction="20000"/>
          </a:bodyPr>
          <a:lstStyle/>
          <a:p>
            <a:r>
              <a:rPr lang="en-US" sz="3800" b="1" dirty="0" smtClean="0"/>
              <a:t>Edward M. Barksdale, Jr. MD</a:t>
            </a:r>
          </a:p>
          <a:p>
            <a:r>
              <a:rPr lang="en-US" sz="3800" b="1" dirty="0" smtClean="0"/>
              <a:t>Robert J. </a:t>
            </a:r>
            <a:r>
              <a:rPr lang="en-US" sz="3800" b="1" dirty="0" err="1" smtClean="0"/>
              <a:t>Izant</a:t>
            </a:r>
            <a:r>
              <a:rPr lang="en-US" sz="3800" b="1" dirty="0" smtClean="0"/>
              <a:t>, Jr. MD Professor &amp; Chief </a:t>
            </a:r>
          </a:p>
          <a:p>
            <a:r>
              <a:rPr lang="en-US" sz="3800" b="1" dirty="0" smtClean="0"/>
              <a:t>Case Western Reserve School of Medicine</a:t>
            </a:r>
          </a:p>
          <a:p>
            <a:r>
              <a:rPr lang="en-US" sz="3800" b="1" dirty="0" smtClean="0"/>
              <a:t>Rainbow Babies &amp; Children’s Hospital</a:t>
            </a:r>
          </a:p>
          <a:p>
            <a:r>
              <a:rPr lang="en-US" sz="3800" b="1" dirty="0" smtClean="0"/>
              <a:t>Cleveland, OH</a:t>
            </a:r>
          </a:p>
          <a:p>
            <a:endParaRPr lang="en-US" dirty="0"/>
          </a:p>
        </p:txBody>
      </p:sp>
      <p:pic>
        <p:nvPicPr>
          <p:cNvPr id="4" name="Picture 3"/>
          <p:cNvPicPr>
            <a:picLocks noChangeAspect="1"/>
          </p:cNvPicPr>
          <p:nvPr/>
        </p:nvPicPr>
        <p:blipFill>
          <a:blip r:embed="rId2"/>
          <a:stretch>
            <a:fillRect/>
          </a:stretch>
        </p:blipFill>
        <p:spPr>
          <a:xfrm>
            <a:off x="7796460" y="1667025"/>
            <a:ext cx="5881577" cy="4194279"/>
          </a:xfrm>
          <a:prstGeom prst="rect">
            <a:avLst/>
          </a:prstGeom>
        </p:spPr>
      </p:pic>
    </p:spTree>
    <p:extLst>
      <p:ext uri="{BB962C8B-B14F-4D97-AF65-F5344CB8AC3E}">
        <p14:creationId xmlns:p14="http://schemas.microsoft.com/office/powerpoint/2010/main" val="3492030824"/>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6" y="652939"/>
            <a:ext cx="9751183" cy="1206243"/>
          </a:xfrm>
        </p:spPr>
        <p:txBody>
          <a:bodyPr>
            <a:normAutofit/>
          </a:bodyPr>
          <a:lstStyle/>
          <a:p>
            <a:pPr algn="ctr"/>
            <a:r>
              <a:rPr lang="en-US" sz="6000" dirty="0">
                <a:solidFill>
                  <a:prstClr val="black"/>
                </a:solidFill>
              </a:rPr>
              <a:t>Justice</a:t>
            </a:r>
            <a:endParaRPr lang="en-US" dirty="0"/>
          </a:p>
        </p:txBody>
      </p:sp>
      <p:sp>
        <p:nvSpPr>
          <p:cNvPr id="3" name="Text Placeholder 2"/>
          <p:cNvSpPr>
            <a:spLocks noGrp="1"/>
          </p:cNvSpPr>
          <p:nvPr>
            <p:ph type="body" sz="quarter" idx="11"/>
          </p:nvPr>
        </p:nvSpPr>
        <p:spPr>
          <a:xfrm>
            <a:off x="1066800" y="2073640"/>
            <a:ext cx="10155382" cy="1759528"/>
          </a:xfrm>
        </p:spPr>
        <p:txBody>
          <a:bodyPr>
            <a:normAutofit fontScale="70000" lnSpcReduction="20000"/>
          </a:bodyPr>
          <a:lstStyle/>
          <a:p>
            <a:pPr marL="0" indent="0">
              <a:buNone/>
            </a:pPr>
            <a:r>
              <a:rPr lang="en-US" sz="4000" dirty="0"/>
              <a:t>Fair and equitable access to power and ensuring systems are effective, accountable, and inclusive at all levels. It requires constant practice and ongoing commitment. </a:t>
            </a:r>
          </a:p>
          <a:p>
            <a:endParaRPr lang="en-US" dirty="0"/>
          </a:p>
        </p:txBody>
      </p:sp>
      <p:pic>
        <p:nvPicPr>
          <p:cNvPr id="5" name="Picture 4"/>
          <p:cNvPicPr>
            <a:picLocks noChangeAspect="1"/>
          </p:cNvPicPr>
          <p:nvPr/>
        </p:nvPicPr>
        <p:blipFill>
          <a:blip r:embed="rId2"/>
          <a:stretch>
            <a:fillRect/>
          </a:stretch>
        </p:blipFill>
        <p:spPr>
          <a:xfrm>
            <a:off x="515839" y="565156"/>
            <a:ext cx="11339543" cy="5572227"/>
          </a:xfrm>
          <a:prstGeom prst="rect">
            <a:avLst/>
          </a:prstGeom>
        </p:spPr>
      </p:pic>
    </p:spTree>
    <p:extLst>
      <p:ext uri="{BB962C8B-B14F-4D97-AF65-F5344CB8AC3E}">
        <p14:creationId xmlns:p14="http://schemas.microsoft.com/office/powerpoint/2010/main" val="1585679877"/>
      </p:ext>
    </p:extLst>
  </p:cSld>
  <p:clrMapOvr>
    <a:masterClrMapping/>
  </p:clrMapOvr>
  <mc:AlternateContent xmlns:mc="http://schemas.openxmlformats.org/markup-compatibility/2006" xmlns:p14="http://schemas.microsoft.com/office/powerpoint/2010/main">
    <mc:Choice Requires="p14">
      <p:transition spd="slow" p14:dur="3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8475" y="2810744"/>
            <a:ext cx="6115050" cy="2400300"/>
          </a:xfrm>
          <a:prstGeom prst="rect">
            <a:avLst/>
          </a:prstGeom>
        </p:spPr>
      </p:pic>
      <p:pic>
        <p:nvPicPr>
          <p:cNvPr id="3" name="Picture 2"/>
          <p:cNvPicPr>
            <a:picLocks noChangeAspect="1"/>
          </p:cNvPicPr>
          <p:nvPr/>
        </p:nvPicPr>
        <p:blipFill>
          <a:blip r:embed="rId3"/>
          <a:stretch>
            <a:fillRect/>
          </a:stretch>
        </p:blipFill>
        <p:spPr>
          <a:xfrm rot="20875139">
            <a:off x="141573" y="1024368"/>
            <a:ext cx="5743575" cy="1771650"/>
          </a:xfrm>
          <a:prstGeom prst="rect">
            <a:avLst/>
          </a:prstGeom>
        </p:spPr>
      </p:pic>
      <p:pic>
        <p:nvPicPr>
          <p:cNvPr id="4" name="Picture 3"/>
          <p:cNvPicPr>
            <a:picLocks noChangeAspect="1"/>
          </p:cNvPicPr>
          <p:nvPr/>
        </p:nvPicPr>
        <p:blipFill>
          <a:blip r:embed="rId4"/>
          <a:stretch>
            <a:fillRect/>
          </a:stretch>
        </p:blipFill>
        <p:spPr>
          <a:xfrm>
            <a:off x="5902041" y="4917062"/>
            <a:ext cx="5791200" cy="1762125"/>
          </a:xfrm>
          <a:prstGeom prst="rect">
            <a:avLst/>
          </a:prstGeom>
        </p:spPr>
      </p:pic>
      <p:pic>
        <p:nvPicPr>
          <p:cNvPr id="5" name="Picture 4"/>
          <p:cNvPicPr>
            <a:picLocks noChangeAspect="1"/>
          </p:cNvPicPr>
          <p:nvPr/>
        </p:nvPicPr>
        <p:blipFill>
          <a:blip r:embed="rId5"/>
          <a:stretch>
            <a:fillRect/>
          </a:stretch>
        </p:blipFill>
        <p:spPr>
          <a:xfrm>
            <a:off x="59618" y="-58914"/>
            <a:ext cx="12132382" cy="67381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914"/>
            <a:ext cx="12571524" cy="7085767"/>
          </a:xfrm>
          <a:prstGeom prst="rect">
            <a:avLst/>
          </a:prstGeom>
        </p:spPr>
      </p:pic>
      <p:pic>
        <p:nvPicPr>
          <p:cNvPr id="10" name="Picture 9"/>
          <p:cNvPicPr>
            <a:picLocks noChangeAspect="1"/>
          </p:cNvPicPr>
          <p:nvPr/>
        </p:nvPicPr>
        <p:blipFill>
          <a:blip r:embed="rId7"/>
          <a:stretch>
            <a:fillRect/>
          </a:stretch>
        </p:blipFill>
        <p:spPr>
          <a:xfrm>
            <a:off x="2968481" y="2103005"/>
            <a:ext cx="6255038" cy="2651990"/>
          </a:xfrm>
          <a:prstGeom prst="rect">
            <a:avLst/>
          </a:prstGeom>
        </p:spPr>
      </p:pic>
      <p:sp>
        <p:nvSpPr>
          <p:cNvPr id="7" name="TextBox 6"/>
          <p:cNvSpPr txBox="1"/>
          <p:nvPr/>
        </p:nvSpPr>
        <p:spPr>
          <a:xfrm>
            <a:off x="5091957" y="2294977"/>
            <a:ext cx="1099073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a:noFill/>
                </a:ln>
                <a:solidFill>
                  <a:srgbClr val="FF0000"/>
                </a:solidFill>
                <a:effectLst/>
                <a:uLnTx/>
                <a:uFillTx/>
                <a:latin typeface="Calibri" panose="020F0502020204030204"/>
                <a:ea typeface="+mn-ea"/>
                <a:cs typeface="+mn-cs"/>
              </a:rPr>
              <a:t>47%</a:t>
            </a:r>
            <a:endPar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Up Arrow 7"/>
          <p:cNvSpPr/>
          <p:nvPr/>
        </p:nvSpPr>
        <p:spPr>
          <a:xfrm>
            <a:off x="4554071" y="2598603"/>
            <a:ext cx="484632" cy="97841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84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afterEffect">
                                  <p:stCondLst>
                                    <p:cond delay="3000"/>
                                  </p:stCondLst>
                                  <p:childTnLst>
                                    <p:anim calcmode="lin" valueType="num">
                                      <p:cBhvr>
                                        <p:cTn id="6" dur="3000"/>
                                        <p:tgtEl>
                                          <p:spTgt spid="6"/>
                                        </p:tgtEl>
                                        <p:attrNameLst>
                                          <p:attrName>ppt_w</p:attrName>
                                        </p:attrNameLst>
                                      </p:cBhvr>
                                      <p:tavLst>
                                        <p:tav tm="0">
                                          <p:val>
                                            <p:strVal val="ppt_w"/>
                                          </p:val>
                                        </p:tav>
                                        <p:tav tm="100000">
                                          <p:val>
                                            <p:strVal val="ppt_w*0.70"/>
                                          </p:val>
                                        </p:tav>
                                      </p:tavLst>
                                    </p:anim>
                                    <p:anim calcmode="lin" valueType="num">
                                      <p:cBhvr>
                                        <p:cTn id="7" dur="3000"/>
                                        <p:tgtEl>
                                          <p:spTgt spid="6"/>
                                        </p:tgtEl>
                                        <p:attrNameLst>
                                          <p:attrName>ppt_h</p:attrName>
                                        </p:attrNameLst>
                                      </p:cBhvr>
                                      <p:tavLst>
                                        <p:tav tm="0">
                                          <p:val>
                                            <p:strVal val="ppt_h"/>
                                          </p:val>
                                        </p:tav>
                                        <p:tav tm="100000">
                                          <p:val>
                                            <p:strVal val="ppt_h"/>
                                          </p:val>
                                        </p:tav>
                                      </p:tavLst>
                                    </p:anim>
                                    <p:animEffect transition="out" filter="fade">
                                      <p:cBhvr>
                                        <p:cTn id="8" dur="3000"/>
                                        <p:tgtEl>
                                          <p:spTgt spid="6"/>
                                        </p:tgtEl>
                                      </p:cBhvr>
                                    </p:animEffect>
                                    <p:set>
                                      <p:cBhvr>
                                        <p:cTn id="9" dur="1" fill="hold">
                                          <p:stCondLst>
                                            <p:cond delay="2999"/>
                                          </p:stCondLst>
                                        </p:cTn>
                                        <p:tgtEl>
                                          <p:spTgt spid="6"/>
                                        </p:tgtEl>
                                        <p:attrNameLst>
                                          <p:attrName>style.visibility</p:attrName>
                                        </p:attrNameLst>
                                      </p:cBhvr>
                                      <p:to>
                                        <p:strVal val="hidden"/>
                                      </p:to>
                                    </p:set>
                                  </p:childTnLst>
                                </p:cTn>
                              </p:par>
                            </p:childTnLst>
                          </p:cTn>
                        </p:par>
                        <p:par>
                          <p:cTn id="10" fill="hold">
                            <p:stCondLst>
                              <p:cond delay="6000"/>
                            </p:stCondLst>
                            <p:childTnLst>
                              <p:par>
                                <p:cTn id="11" presetID="55" presetClass="entr" presetSubtype="0"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par>
                          <p:cTn id="16" fill="hold">
                            <p:stCondLst>
                              <p:cond delay="9000"/>
                            </p:stCondLst>
                            <p:childTnLst>
                              <p:par>
                                <p:cTn id="17" presetID="9" presetClass="emph" presetSubtype="0" nodeType="after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7392" y="1009498"/>
            <a:ext cx="8928628" cy="5025542"/>
          </a:xfrm>
          <a:prstGeom prst="rect">
            <a:avLst/>
          </a:prstGeom>
          <a:effectLst>
            <a:softEdge rad="1270000"/>
          </a:effectLst>
        </p:spPr>
      </p:pic>
      <p:pic>
        <p:nvPicPr>
          <p:cNvPr id="4" name="Picture 3"/>
          <p:cNvPicPr>
            <a:picLocks noChangeAspect="1"/>
          </p:cNvPicPr>
          <p:nvPr/>
        </p:nvPicPr>
        <p:blipFill>
          <a:blip r:embed="rId3"/>
          <a:stretch>
            <a:fillRect/>
          </a:stretch>
        </p:blipFill>
        <p:spPr>
          <a:xfrm>
            <a:off x="3434865" y="3133318"/>
            <a:ext cx="5322269" cy="591363"/>
          </a:xfrm>
          <a:prstGeom prst="rect">
            <a:avLst/>
          </a:prstGeom>
          <a:effectLst>
            <a:softEdge rad="114300"/>
          </a:effectLst>
        </p:spPr>
      </p:pic>
      <p:pic>
        <p:nvPicPr>
          <p:cNvPr id="6" name="Picture 5"/>
          <p:cNvPicPr>
            <a:picLocks noChangeAspect="1"/>
          </p:cNvPicPr>
          <p:nvPr/>
        </p:nvPicPr>
        <p:blipFill>
          <a:blip r:embed="rId4"/>
          <a:stretch>
            <a:fillRect/>
          </a:stretch>
        </p:blipFill>
        <p:spPr>
          <a:xfrm>
            <a:off x="10906963" y="6575443"/>
            <a:ext cx="1250477" cy="198057"/>
          </a:xfrm>
          <a:prstGeom prst="rect">
            <a:avLst/>
          </a:prstGeom>
        </p:spPr>
      </p:pic>
      <p:pic>
        <p:nvPicPr>
          <p:cNvPr id="7" name="Picture 6"/>
          <p:cNvPicPr>
            <a:picLocks noChangeAspect="1"/>
          </p:cNvPicPr>
          <p:nvPr/>
        </p:nvPicPr>
        <p:blipFill>
          <a:blip r:embed="rId5"/>
          <a:stretch>
            <a:fillRect/>
          </a:stretch>
        </p:blipFill>
        <p:spPr>
          <a:xfrm>
            <a:off x="1060267" y="5123651"/>
            <a:ext cx="10071465" cy="853514"/>
          </a:xfrm>
          <a:prstGeom prst="rect">
            <a:avLst/>
          </a:prstGeom>
        </p:spPr>
      </p:pic>
      <p:sp>
        <p:nvSpPr>
          <p:cNvPr id="3" name="TextBox 2"/>
          <p:cNvSpPr txBox="1"/>
          <p:nvPr/>
        </p:nvSpPr>
        <p:spPr>
          <a:xfrm>
            <a:off x="785446" y="824832"/>
            <a:ext cx="16412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panose="020F0502020204030204"/>
                <a:ea typeface="+mn-ea"/>
                <a:cs typeface="+mn-cs"/>
              </a:rPr>
              <a:t>Suicide</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ectangle 4"/>
          <p:cNvSpPr/>
          <p:nvPr/>
        </p:nvSpPr>
        <p:spPr>
          <a:xfrm>
            <a:off x="9234693" y="855006"/>
            <a:ext cx="200247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panose="020F0502020204030204"/>
                <a:ea typeface="+mn-ea"/>
                <a:cs typeface="+mn-cs"/>
              </a:rPr>
              <a:t>Homicide</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911303" y="5895929"/>
            <a:ext cx="230319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panose="020F0502020204030204"/>
                <a:ea typeface="+mn-ea"/>
                <a:cs typeface="+mn-cs"/>
              </a:rPr>
              <a:t>Alcoholism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p:cNvSpPr/>
          <p:nvPr/>
        </p:nvSpPr>
        <p:spPr>
          <a:xfrm>
            <a:off x="9680173" y="5872480"/>
            <a:ext cx="201497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Calibri" panose="020F0502020204030204"/>
                <a:ea typeface="+mn-ea"/>
                <a:cs typeface="+mn-cs"/>
              </a:rPr>
              <a:t>Overdose</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p:cNvPicPr>
            <a:picLocks noChangeAspect="1"/>
          </p:cNvPicPr>
          <p:nvPr/>
        </p:nvPicPr>
        <p:blipFill>
          <a:blip r:embed="rId6"/>
          <a:stretch>
            <a:fillRect/>
          </a:stretch>
        </p:blipFill>
        <p:spPr>
          <a:xfrm>
            <a:off x="2417168" y="988059"/>
            <a:ext cx="7605346" cy="5068420"/>
          </a:xfrm>
          <a:prstGeom prst="rect">
            <a:avLst/>
          </a:prstGeom>
          <a:effectLst>
            <a:softEdge rad="114300"/>
          </a:effectLst>
        </p:spPr>
      </p:pic>
    </p:spTree>
    <p:extLst>
      <p:ext uri="{BB962C8B-B14F-4D97-AF65-F5344CB8AC3E}">
        <p14:creationId xmlns:p14="http://schemas.microsoft.com/office/powerpoint/2010/main" val="917927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nodeType="clickEffect">
                                  <p:stCondLst>
                                    <p:cond delay="0"/>
                                  </p:stCondLst>
                                  <p:childTnLst>
                                    <p:anim calcmode="lin" valueType="num">
                                      <p:cBhvr>
                                        <p:cTn id="20" dur="1000"/>
                                        <p:tgtEl>
                                          <p:spTgt spid="2"/>
                                        </p:tgtEl>
                                        <p:attrNameLst>
                                          <p:attrName>ppt_w</p:attrName>
                                        </p:attrNameLst>
                                      </p:cBhvr>
                                      <p:tavLst>
                                        <p:tav tm="0">
                                          <p:val>
                                            <p:strVal val="ppt_w"/>
                                          </p:val>
                                        </p:tav>
                                        <p:tav tm="100000">
                                          <p:val>
                                            <p:strVal val="ppt_w*0.70"/>
                                          </p:val>
                                        </p:tav>
                                      </p:tavLst>
                                    </p:anim>
                                    <p:anim calcmode="lin" valueType="num">
                                      <p:cBhvr>
                                        <p:cTn id="21" dur="1000"/>
                                        <p:tgtEl>
                                          <p:spTgt spid="2"/>
                                        </p:tgtEl>
                                        <p:attrNameLst>
                                          <p:attrName>ppt_h</p:attrName>
                                        </p:attrNameLst>
                                      </p:cBhvr>
                                      <p:tavLst>
                                        <p:tav tm="0">
                                          <p:val>
                                            <p:strVal val="ppt_h"/>
                                          </p:val>
                                        </p:tav>
                                        <p:tav tm="100000">
                                          <p:val>
                                            <p:strVal val="ppt_h"/>
                                          </p:val>
                                        </p:tav>
                                      </p:tavLst>
                                    </p:anim>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9" presetClass="emph" presetSubtype="0" nodeType="afterEffect">
                                  <p:stCondLst>
                                    <p:cond delay="0"/>
                                  </p:stCondLst>
                                  <p:childTnLst>
                                    <p:set>
                                      <p:cBhvr rctx="PPT">
                                        <p:cTn id="31" dur="indefinite"/>
                                        <p:tgtEl>
                                          <p:spTgt spid="10"/>
                                        </p:tgtEl>
                                        <p:attrNameLst>
                                          <p:attrName>style.opacity</p:attrName>
                                        </p:attrNameLst>
                                      </p:cBhvr>
                                      <p:to>
                                        <p:strVal val="0.5"/>
                                      </p:to>
                                    </p:set>
                                    <p:animEffect filter="image" prLst="opacity: 0.5">
                                      <p:cBhvr rctx="IE">
                                        <p:cTn id="32" dur="indefinite"/>
                                        <p:tgtEl>
                                          <p:spTgt spid="10"/>
                                        </p:tgtEl>
                                      </p:cBhvr>
                                    </p:animEffect>
                                  </p:childTnLst>
                                </p:cTn>
                              </p:par>
                              <p:par>
                                <p:cTn id="33" presetID="5" presetClass="exit" presetSubtype="10" fill="hold" nodeType="withEffect">
                                  <p:stCondLst>
                                    <p:cond delay="100"/>
                                  </p:stCondLst>
                                  <p:childTnLst>
                                    <p:animEffect transition="out" filter="checkerboard(across)">
                                      <p:cBhvr>
                                        <p:cTn id="34" dur="400"/>
                                        <p:tgtEl>
                                          <p:spTgt spid="7"/>
                                        </p:tgtEl>
                                      </p:cBhvr>
                                    </p:animEffect>
                                    <p:set>
                                      <p:cBhvr>
                                        <p:cTn id="35" dur="1" fill="hold">
                                          <p:stCondLst>
                                            <p:cond delay="3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9808" y="1837944"/>
            <a:ext cx="5421600" cy="4521012"/>
          </a:xfrm>
          <a:prstGeom prst="rect">
            <a:avLst/>
          </a:prstGeom>
        </p:spPr>
      </p:pic>
      <p:pic>
        <p:nvPicPr>
          <p:cNvPr id="3" name="Picture 2"/>
          <p:cNvPicPr>
            <a:picLocks noChangeAspect="1"/>
          </p:cNvPicPr>
          <p:nvPr/>
        </p:nvPicPr>
        <p:blipFill>
          <a:blip r:embed="rId4"/>
          <a:stretch>
            <a:fillRect/>
          </a:stretch>
        </p:blipFill>
        <p:spPr>
          <a:xfrm>
            <a:off x="2066544" y="183902"/>
            <a:ext cx="7538853" cy="1425442"/>
          </a:xfrm>
          <a:prstGeom prst="rect">
            <a:avLst/>
          </a:prstGeom>
        </p:spPr>
      </p:pic>
      <p:pic>
        <p:nvPicPr>
          <p:cNvPr id="4" name="Picture 3"/>
          <p:cNvPicPr>
            <a:picLocks noChangeAspect="1"/>
          </p:cNvPicPr>
          <p:nvPr/>
        </p:nvPicPr>
        <p:blipFill>
          <a:blip r:embed="rId5"/>
          <a:stretch>
            <a:fillRect/>
          </a:stretch>
        </p:blipFill>
        <p:spPr>
          <a:xfrm>
            <a:off x="8955586" y="5899345"/>
            <a:ext cx="2857899" cy="838317"/>
          </a:xfrm>
          <a:prstGeom prst="rect">
            <a:avLst/>
          </a:prstGeom>
        </p:spPr>
      </p:pic>
      <p:sp>
        <p:nvSpPr>
          <p:cNvPr id="5" name="Left Arrow 4"/>
          <p:cNvSpPr/>
          <p:nvPr/>
        </p:nvSpPr>
        <p:spPr>
          <a:xfrm>
            <a:off x="8611408" y="3762101"/>
            <a:ext cx="702409" cy="156754"/>
          </a:xfrm>
          <a:prstGeom prst="lef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Left Arrow 6"/>
          <p:cNvSpPr/>
          <p:nvPr/>
        </p:nvSpPr>
        <p:spPr>
          <a:xfrm>
            <a:off x="8607053" y="5129348"/>
            <a:ext cx="702409" cy="156754"/>
          </a:xfrm>
          <a:prstGeom prst="leftArrow">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430292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4000"/>
                            </p:stCondLst>
                            <p:childTnLst>
                              <p:par>
                                <p:cTn id="9" presetID="8"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8575" y="1928812"/>
            <a:ext cx="4514850" cy="3000375"/>
          </a:xfrm>
          <a:prstGeom prst="rect">
            <a:avLst/>
          </a:prstGeom>
        </p:spPr>
      </p:pic>
      <p:pic>
        <p:nvPicPr>
          <p:cNvPr id="1026" name="Picture 2" descr="Image result for nashville shooting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48" y="918693"/>
            <a:ext cx="3057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517142" y="3688766"/>
            <a:ext cx="3086100" cy="1733550"/>
          </a:xfrm>
          <a:prstGeom prst="rect">
            <a:avLst/>
          </a:prstGeom>
        </p:spPr>
      </p:pic>
      <p:pic>
        <p:nvPicPr>
          <p:cNvPr id="5" name="Picture 4"/>
          <p:cNvPicPr>
            <a:picLocks noChangeAspect="1"/>
          </p:cNvPicPr>
          <p:nvPr/>
        </p:nvPicPr>
        <p:blipFill>
          <a:blip r:embed="rId5"/>
          <a:stretch>
            <a:fillRect/>
          </a:stretch>
        </p:blipFill>
        <p:spPr>
          <a:xfrm>
            <a:off x="4603242" y="546367"/>
            <a:ext cx="2619375" cy="1743075"/>
          </a:xfrm>
          <a:prstGeom prst="rect">
            <a:avLst/>
          </a:prstGeom>
        </p:spPr>
      </p:pic>
      <p:pic>
        <p:nvPicPr>
          <p:cNvPr id="1028" name="Picture 4" descr="What to Know About the School Shooting in Uvalde, Texas - The New York Ti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3721" y="729631"/>
            <a:ext cx="3354147" cy="22360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9194914" y="5011370"/>
            <a:ext cx="2771775" cy="1647825"/>
          </a:xfrm>
          <a:prstGeom prst="rect">
            <a:avLst/>
          </a:prstGeom>
        </p:spPr>
      </p:pic>
      <p:pic>
        <p:nvPicPr>
          <p:cNvPr id="7" name="Picture 6"/>
          <p:cNvPicPr>
            <a:picLocks noChangeAspect="1"/>
          </p:cNvPicPr>
          <p:nvPr/>
        </p:nvPicPr>
        <p:blipFill>
          <a:blip r:embed="rId8"/>
          <a:stretch>
            <a:fillRect/>
          </a:stretch>
        </p:blipFill>
        <p:spPr>
          <a:xfrm>
            <a:off x="8207807" y="3147358"/>
            <a:ext cx="2857500" cy="1600200"/>
          </a:xfrm>
          <a:prstGeom prst="rect">
            <a:avLst/>
          </a:prstGeom>
        </p:spPr>
      </p:pic>
      <p:pic>
        <p:nvPicPr>
          <p:cNvPr id="8" name="Picture 7"/>
          <p:cNvPicPr>
            <a:picLocks noChangeAspect="1"/>
          </p:cNvPicPr>
          <p:nvPr/>
        </p:nvPicPr>
        <p:blipFill>
          <a:blip r:embed="rId9"/>
          <a:stretch>
            <a:fillRect/>
          </a:stretch>
        </p:blipFill>
        <p:spPr>
          <a:xfrm>
            <a:off x="3681273" y="5139995"/>
            <a:ext cx="3028950" cy="1514475"/>
          </a:xfrm>
          <a:prstGeom prst="rect">
            <a:avLst/>
          </a:prstGeom>
        </p:spPr>
      </p:pic>
      <p:pic>
        <p:nvPicPr>
          <p:cNvPr id="9" name="Picture 8"/>
          <p:cNvPicPr>
            <a:picLocks noChangeAspect="1"/>
          </p:cNvPicPr>
          <p:nvPr/>
        </p:nvPicPr>
        <p:blipFill>
          <a:blip r:embed="rId10"/>
          <a:stretch>
            <a:fillRect/>
          </a:stretch>
        </p:blipFill>
        <p:spPr>
          <a:xfrm>
            <a:off x="10052" y="4972050"/>
            <a:ext cx="2428875" cy="1885950"/>
          </a:xfrm>
          <a:prstGeom prst="rect">
            <a:avLst/>
          </a:prstGeom>
        </p:spPr>
      </p:pic>
      <p:pic>
        <p:nvPicPr>
          <p:cNvPr id="10" name="Picture 9"/>
          <p:cNvPicPr>
            <a:picLocks noChangeAspect="1"/>
          </p:cNvPicPr>
          <p:nvPr/>
        </p:nvPicPr>
        <p:blipFill>
          <a:blip r:embed="rId11"/>
          <a:stretch>
            <a:fillRect/>
          </a:stretch>
        </p:blipFill>
        <p:spPr>
          <a:xfrm>
            <a:off x="1353884" y="2439669"/>
            <a:ext cx="2647950" cy="1724025"/>
          </a:xfrm>
          <a:prstGeom prst="rect">
            <a:avLst/>
          </a:prstGeom>
        </p:spPr>
      </p:pic>
      <p:pic>
        <p:nvPicPr>
          <p:cNvPr id="11" name="Picture 10"/>
          <p:cNvPicPr>
            <a:picLocks noChangeAspect="1"/>
          </p:cNvPicPr>
          <p:nvPr/>
        </p:nvPicPr>
        <p:blipFill>
          <a:blip r:embed="rId12"/>
          <a:stretch>
            <a:fillRect/>
          </a:stretch>
        </p:blipFill>
        <p:spPr>
          <a:xfrm>
            <a:off x="6486525" y="4119935"/>
            <a:ext cx="2817074" cy="1882317"/>
          </a:xfrm>
          <a:prstGeom prst="rect">
            <a:avLst/>
          </a:prstGeom>
        </p:spPr>
      </p:pic>
    </p:spTree>
    <p:extLst>
      <p:ext uri="{BB962C8B-B14F-4D97-AF65-F5344CB8AC3E}">
        <p14:creationId xmlns:p14="http://schemas.microsoft.com/office/powerpoint/2010/main" val="2479835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8822" y="87947"/>
            <a:ext cx="10057760" cy="6702425"/>
          </a:xfrm>
          <a:prstGeom prst="rect">
            <a:avLst/>
          </a:prstGeom>
          <a:effectLst>
            <a:softEdge rad="1270000"/>
          </a:effectLst>
        </p:spPr>
      </p:pic>
      <p:sp>
        <p:nvSpPr>
          <p:cNvPr id="5" name="Title 1"/>
          <p:cNvSpPr txBox="1">
            <a:spLocks/>
          </p:cNvSpPr>
          <p:nvPr/>
        </p:nvSpPr>
        <p:spPr bwMode="auto">
          <a:xfrm>
            <a:off x="609600" y="2795772"/>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libri"/>
              <a:ea typeface="ＭＳ Ｐゴシック" charset="-128"/>
            </a:endParaRPr>
          </a:p>
        </p:txBody>
      </p:sp>
      <p:pic>
        <p:nvPicPr>
          <p:cNvPr id="2" name="Picture 1"/>
          <p:cNvPicPr>
            <a:picLocks noChangeAspect="1"/>
          </p:cNvPicPr>
          <p:nvPr/>
        </p:nvPicPr>
        <p:blipFill>
          <a:blip r:embed="rId3"/>
          <a:stretch>
            <a:fillRect/>
          </a:stretch>
        </p:blipFill>
        <p:spPr>
          <a:xfrm>
            <a:off x="219456" y="87947"/>
            <a:ext cx="12174767" cy="6864691"/>
          </a:xfrm>
          <a:prstGeom prst="rect">
            <a:avLst/>
          </a:prstGeom>
          <a:effectLst>
            <a:softEdge rad="1270000"/>
          </a:effectLst>
        </p:spPr>
      </p:pic>
      <p:sp>
        <p:nvSpPr>
          <p:cNvPr id="6" name="Rectangle 5"/>
          <p:cNvSpPr/>
          <p:nvPr/>
        </p:nvSpPr>
        <p:spPr>
          <a:xfrm>
            <a:off x="929029" y="1441094"/>
            <a:ext cx="10709453" cy="4154984"/>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libri"/>
                <a:ea typeface="ＭＳ Ｐゴシック" charset="-128"/>
                <a:cs typeface="+mn-cs"/>
              </a:rPr>
              <a:t>Syndemic</a:t>
            </a:r>
            <a:r>
              <a:rPr kumimoji="0" lang="en-US" sz="4400" b="0" i="0" u="none" strike="noStrike" kern="1200" cap="none" spc="0" normalizeH="0" baseline="0" noProof="0" dirty="0">
                <a:ln>
                  <a:noFill/>
                </a:ln>
                <a:solidFill>
                  <a:srgbClr val="FFFFFF"/>
                </a:solidFill>
                <a:effectLst/>
                <a:uLnTx/>
                <a:uFillTx/>
                <a:latin typeface="Calibri"/>
                <a:ea typeface="ＭＳ Ｐゴシック" charset="-128"/>
                <a:cs typeface="+mn-cs"/>
              </a:rPr>
              <a:t>: </a:t>
            </a:r>
            <a:r>
              <a:rPr kumimoji="0" lang="en-US" sz="4400" b="0" i="0" u="none" strike="noStrike" kern="1200" cap="none" spc="0" normalizeH="0" baseline="0" noProof="0" dirty="0">
                <a:ln>
                  <a:noFill/>
                </a:ln>
                <a:solidFill>
                  <a:srgbClr val="FFFFFF"/>
                </a:solidFill>
                <a:effectLst/>
                <a:uLnTx/>
                <a:uFillTx/>
                <a:latin typeface="Arial"/>
                <a:ea typeface="ＭＳ Ｐゴシック" charset="-128"/>
                <a:cs typeface="+mn-cs"/>
              </a:rPr>
              <a:t>synergistic epidemic is the aggregation of two or more concurrent or sequential epidemics or disease clusters in a population with biological </a:t>
            </a:r>
            <a:r>
              <a:rPr kumimoji="0" lang="en-US" sz="4400" b="0" i="0" u="none" strike="noStrike" kern="1200" cap="none" spc="0" normalizeH="0" baseline="0" noProof="0" dirty="0" err="1">
                <a:ln>
                  <a:noFill/>
                </a:ln>
                <a:solidFill>
                  <a:srgbClr val="FFFFFF"/>
                </a:solidFill>
                <a:effectLst/>
                <a:uLnTx/>
                <a:uFillTx/>
                <a:latin typeface="Arial"/>
                <a:ea typeface="ＭＳ Ｐゴシック" charset="-128"/>
                <a:cs typeface="+mn-cs"/>
              </a:rPr>
              <a:t>interactions,which</a:t>
            </a:r>
            <a:r>
              <a:rPr kumimoji="0" lang="en-US" sz="4400" b="0" i="0" u="none" strike="noStrike" kern="1200" cap="none" spc="0" normalizeH="0" baseline="0" noProof="0" dirty="0">
                <a:ln>
                  <a:noFill/>
                </a:ln>
                <a:solidFill>
                  <a:srgbClr val="FFFFFF"/>
                </a:solidFill>
                <a:effectLst/>
                <a:uLnTx/>
                <a:uFillTx/>
                <a:latin typeface="Arial"/>
                <a:ea typeface="ＭＳ Ｐゴシック" charset="-128"/>
                <a:cs typeface="+mn-cs"/>
              </a:rPr>
              <a:t> exacerbate the prognosis and burden of disease</a:t>
            </a:r>
            <a:endParaRPr kumimoji="0" lang="en-US" sz="4400" b="0" i="0" u="none" strike="noStrike" kern="1200" cap="none" spc="0" normalizeH="0" baseline="0" noProof="0" dirty="0">
              <a:ln>
                <a:noFill/>
              </a:ln>
              <a:solidFill>
                <a:srgbClr val="FFFFFF"/>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8139040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par>
                                <p:cTn id="12" presetID="9" presetClass="emph" presetSubtype="0" nodeType="withEffect">
                                  <p:stCondLst>
                                    <p:cond delay="500"/>
                                  </p:stCondLst>
                                  <p:childTnLst>
                                    <p:set>
                                      <p:cBhvr rctx="PPT">
                                        <p:cTn id="13" dur="indefinite"/>
                                        <p:tgtEl>
                                          <p:spTgt spid="4"/>
                                        </p:tgtEl>
                                        <p:attrNameLst>
                                          <p:attrName>style.opacity</p:attrName>
                                        </p:attrNameLst>
                                      </p:cBhvr>
                                      <p:to>
                                        <p:strVal val="0.75"/>
                                      </p:to>
                                    </p:set>
                                    <p:animEffect filter="image" prLst="opacity: 0.75">
                                      <p:cBhvr rctx="IE">
                                        <p:cTn id="14" dur="indefinite"/>
                                        <p:tgtEl>
                                          <p:spTgt spid="4"/>
                                        </p:tgtEl>
                                      </p:cBhvr>
                                    </p:animEffect>
                                  </p:childTnLst>
                                </p:cTn>
                              </p:par>
                            </p:childTnLst>
                          </p:cTn>
                        </p:par>
                        <p:par>
                          <p:cTn id="15" fill="hold">
                            <p:stCondLst>
                              <p:cond delay="8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9" presetClass="emph" presetSubtype="0" nodeType="withEffect">
                                  <p:stCondLst>
                                    <p:cond delay="0"/>
                                  </p:stCondLst>
                                  <p:childTnLst>
                                    <p:set>
                                      <p:cBhvr rctx="PPT">
                                        <p:cTn id="20" dur="indefinite"/>
                                        <p:tgtEl>
                                          <p:spTgt spid="2"/>
                                        </p:tgtEl>
                                        <p:attrNameLst>
                                          <p:attrName>style.opacity</p:attrName>
                                        </p:attrNameLst>
                                      </p:cBhvr>
                                      <p:to>
                                        <p:strVal val="0.25"/>
                                      </p:to>
                                    </p:set>
                                    <p:animEffect filter="image" prLst="opacity: 0.25">
                                      <p:cBhvr rctx="IE">
                                        <p:cTn id="21" dur="indefinite"/>
                                        <p:tgtEl>
                                          <p:spTgt spid="2"/>
                                        </p:tgtEl>
                                      </p:cBhvr>
                                    </p:animEffect>
                                  </p:childTnLst>
                                </p:cTn>
                              </p:par>
                            </p:childTnLst>
                          </p:cTn>
                        </p:par>
                        <p:par>
                          <p:cTn id="22" fill="hold">
                            <p:stCondLst>
                              <p:cond delay="9000"/>
                            </p:stCondLst>
                            <p:childTnLst>
                              <p:par>
                                <p:cTn id="23" presetID="10" presetClass="entr" presetSubtype="0" fill="hold" grpId="0" nodeType="after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13" y="3090041"/>
            <a:ext cx="11713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We can’t police our way out of the gun violence crisis</a:t>
            </a:r>
            <a:endPar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04552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220647" cy="6858000"/>
          </a:xfrm>
          <a:prstGeom prst="rect">
            <a:avLst/>
          </a:prstGeom>
        </p:spPr>
      </p:pic>
    </p:spTree>
    <p:extLst>
      <p:ext uri="{BB962C8B-B14F-4D97-AF65-F5344CB8AC3E}">
        <p14:creationId xmlns:p14="http://schemas.microsoft.com/office/powerpoint/2010/main" val="397371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8"/>
          <p:cNvSpPr>
            <a:spLocks noGrp="1"/>
          </p:cNvSpPr>
          <p:nvPr>
            <p:ph type="title"/>
          </p:nvPr>
        </p:nvSpPr>
        <p:spPr/>
        <p:txBody>
          <a:bodyPr/>
          <a:lstStyle/>
          <a:p>
            <a:endParaRPr lang="en-US">
              <a:ea typeface="ＭＳ Ｐゴシック" pitchFamily="-106" charset="-128"/>
              <a:cs typeface="ＭＳ Ｐゴシック" pitchFamily="-106" charset="-128"/>
            </a:endParaRPr>
          </a:p>
        </p:txBody>
      </p:sp>
      <p:sp>
        <p:nvSpPr>
          <p:cNvPr id="3" name="Subtitle 2"/>
          <p:cNvSpPr>
            <a:spLocks noGrp="1"/>
          </p:cNvSpPr>
          <p:nvPr>
            <p:ph type="body" orient="vert" idx="4294967295"/>
          </p:nvPr>
        </p:nvSpPr>
        <p:spPr>
          <a:xfrm>
            <a:off x="672956" y="893125"/>
            <a:ext cx="9106831" cy="4525963"/>
          </a:xfrm>
        </p:spPr>
        <p:txBody>
          <a:bodyPr rtlCol="0">
            <a:noAutofit/>
          </a:bodyPr>
          <a:lstStyle/>
          <a:p>
            <a:pPr eaLnBrk="1" fontAlgn="auto" hangingPunct="1">
              <a:spcAft>
                <a:spcPts val="0"/>
              </a:spcAft>
              <a:buNone/>
              <a:defRPr/>
            </a:pPr>
            <a:r>
              <a:rPr lang="en-US" sz="25000" b="1" dirty="0">
                <a:effectLst>
                  <a:reflection stA="50000" endPos="75000" dist="12700" dir="5400000" sy="-100000" algn="bl" rotWithShape="0"/>
                </a:effectLst>
                <a:latin typeface="Century Gothic"/>
                <a:ea typeface="+mn-ea"/>
                <a:cs typeface="+mn-cs"/>
              </a:rPr>
              <a:t>  </a:t>
            </a:r>
            <a:r>
              <a:rPr lang="en-US" sz="25000" i="1" dirty="0" smtClean="0">
                <a:effectLst>
                  <a:reflection stA="50000" endPos="75000" dist="12700" dir="5400000" sy="-100000" algn="bl" rotWithShape="0"/>
                </a:effectLst>
                <a:latin typeface="Helvetica"/>
                <a:ea typeface="+mn-ea"/>
                <a:cs typeface="+mn-cs"/>
              </a:rPr>
              <a:t>2007</a:t>
            </a:r>
            <a:r>
              <a:rPr lang="en-US" sz="25000" b="1" dirty="0" smtClean="0">
                <a:effectLst>
                  <a:reflection stA="50000" endPos="75000" dist="12700" dir="5400000" sy="-100000" algn="bl" rotWithShape="0"/>
                </a:effectLst>
                <a:latin typeface="Century Gothic"/>
                <a:ea typeface="+mn-ea"/>
                <a:cs typeface="+mn-cs"/>
              </a:rPr>
              <a:t> </a:t>
            </a:r>
            <a:endParaRPr lang="en-US" sz="25000" b="1" dirty="0">
              <a:effectLst>
                <a:reflection stA="50000" endPos="75000" dist="12700" dir="5400000" sy="-100000" algn="bl" rotWithShape="0"/>
              </a:effectLst>
              <a:latin typeface="Century Gothic"/>
              <a:ea typeface="+mn-ea"/>
              <a:cs typeface="+mn-cs"/>
            </a:endParaRPr>
          </a:p>
        </p:txBody>
      </p:sp>
      <p:sp>
        <p:nvSpPr>
          <p:cNvPr id="93188" name="TextBox 3"/>
          <p:cNvSpPr txBox="1">
            <a:spLocks noChangeArrowheads="1"/>
          </p:cNvSpPr>
          <p:nvPr/>
        </p:nvSpPr>
        <p:spPr bwMode="auto">
          <a:xfrm>
            <a:off x="3151189" y="2592388"/>
            <a:ext cx="3108325" cy="400050"/>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FFFF"/>
              </a:solidFill>
              <a:effectLst/>
              <a:uLnTx/>
              <a:uFillTx/>
              <a:latin typeface="Century Gothic" pitchFamily="-106" charset="0"/>
              <a:ea typeface="ＭＳ Ｐゴシック" pitchFamily="-106" charset="-128"/>
              <a:cs typeface="+mn-cs"/>
            </a:endParaRPr>
          </a:p>
        </p:txBody>
      </p:sp>
      <p:pic>
        <p:nvPicPr>
          <p:cNvPr id="4" name="Picture 3"/>
          <p:cNvPicPr>
            <a:picLocks noChangeAspect="1"/>
          </p:cNvPicPr>
          <p:nvPr/>
        </p:nvPicPr>
        <p:blipFill>
          <a:blip r:embed="rId3"/>
          <a:stretch>
            <a:fillRect/>
          </a:stretch>
        </p:blipFill>
        <p:spPr>
          <a:xfrm>
            <a:off x="249936" y="0"/>
            <a:ext cx="11692128" cy="6858000"/>
          </a:xfrm>
          <a:prstGeom prst="rect">
            <a:avLst/>
          </a:prstGeom>
        </p:spPr>
      </p:pic>
      <p:sp>
        <p:nvSpPr>
          <p:cNvPr id="2" name="Rectangle 1"/>
          <p:cNvSpPr/>
          <p:nvPr/>
        </p:nvSpPr>
        <p:spPr>
          <a:xfrm rot="20718294">
            <a:off x="554391" y="1086800"/>
            <a:ext cx="5782352" cy="523220"/>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Arial"/>
                <a:ea typeface="ＭＳ Ｐゴシック"/>
                <a:cs typeface="+mn-cs"/>
              </a:rPr>
              <a:t>-</a:t>
            </a: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7</a:t>
            </a:r>
            <a:r>
              <a:rPr kumimoji="0" lang="en-US" altLang="en-US" sz="2800" b="1" i="0" u="none" strike="noStrike" kern="1200" cap="none" spc="0" normalizeH="0" baseline="30000" noProof="0" dirty="0">
                <a:ln>
                  <a:noFill/>
                </a:ln>
                <a:solidFill>
                  <a:srgbClr val="FFFFFF"/>
                </a:solidFill>
                <a:effectLst/>
                <a:uLnTx/>
                <a:uFillTx/>
                <a:latin typeface="Arial"/>
                <a:ea typeface="ＭＳ Ｐゴシック"/>
                <a:cs typeface="+mn-cs"/>
              </a:rPr>
              <a:t>th</a:t>
            </a: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 highest crime rate in the U.S.</a:t>
            </a:r>
          </a:p>
        </p:txBody>
      </p:sp>
      <p:sp>
        <p:nvSpPr>
          <p:cNvPr id="5" name="Rectangle 4"/>
          <p:cNvSpPr/>
          <p:nvPr/>
        </p:nvSpPr>
        <p:spPr>
          <a:xfrm>
            <a:off x="2517913" y="2688330"/>
            <a:ext cx="906448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smtClean="0">
                <a:ln>
                  <a:noFill/>
                </a:ln>
                <a:solidFill>
                  <a:srgbClr val="FFFFFF"/>
                </a:solidFill>
                <a:effectLst/>
                <a:uLnTx/>
                <a:uFillTx/>
                <a:latin typeface="Arial"/>
                <a:ea typeface="ＭＳ Ｐゴシック"/>
                <a:cs typeface="+mn-cs"/>
              </a:rPr>
              <a:t>2 of the 25 most dangerous neighborhoods in U.S </a:t>
            </a:r>
            <a:endPar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endParaRPr>
          </a:p>
        </p:txBody>
      </p:sp>
      <p:sp>
        <p:nvSpPr>
          <p:cNvPr id="6" name="Rectangle 5"/>
          <p:cNvSpPr/>
          <p:nvPr/>
        </p:nvSpPr>
        <p:spPr>
          <a:xfrm rot="1469934">
            <a:off x="5685182" y="4217328"/>
            <a:ext cx="6096000" cy="1815882"/>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2</a:t>
            </a:r>
            <a:r>
              <a:rPr kumimoji="0" lang="en-US" altLang="en-US" sz="2800" b="1" i="0" u="none" strike="noStrike" kern="1200" cap="none" spc="0" normalizeH="0" baseline="30000" noProof="0" dirty="0">
                <a:ln>
                  <a:noFill/>
                </a:ln>
                <a:solidFill>
                  <a:srgbClr val="FFFFFF"/>
                </a:solidFill>
                <a:effectLst/>
                <a:uLnTx/>
                <a:uFillTx/>
                <a:latin typeface="Arial"/>
                <a:ea typeface="ＭＳ Ｐゴシック"/>
                <a:cs typeface="+mn-cs"/>
              </a:rPr>
              <a:t>nd</a:t>
            </a: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 most dangerous neighborhood w/ violent 		crime rate of 165.56 victims per 1000 res.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	1:6 chance of being victimized</a:t>
            </a:r>
          </a:p>
        </p:txBody>
      </p:sp>
      <p:sp>
        <p:nvSpPr>
          <p:cNvPr id="8" name="Rectangle 7"/>
          <p:cNvSpPr/>
          <p:nvPr/>
        </p:nvSpPr>
        <p:spPr>
          <a:xfrm>
            <a:off x="477078" y="4419529"/>
            <a:ext cx="6096000" cy="1384995"/>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Arial"/>
                <a:ea typeface="ＭＳ Ｐゴシック"/>
                <a:cs typeface="+mn-cs"/>
              </a:rPr>
              <a:t>First time in 12 years homicide leading cause of  	death children between ages of 1-9 years </a:t>
            </a:r>
          </a:p>
        </p:txBody>
      </p:sp>
      <p:sp>
        <p:nvSpPr>
          <p:cNvPr id="7" name="TextBox 6"/>
          <p:cNvSpPr txBox="1"/>
          <p:nvPr/>
        </p:nvSpPr>
        <p:spPr>
          <a:xfrm>
            <a:off x="7394713" y="1073426"/>
            <a:ext cx="4055165" cy="7553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5991726" y="1153475"/>
            <a:ext cx="57099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Calibri"/>
                <a:ea typeface="+mn-ea"/>
                <a:cs typeface="+mn-cs"/>
              </a:rPr>
              <a:t>Highest Child Poverty Rate in US</a:t>
            </a:r>
            <a:endParaRPr kumimoji="0" lang="en-US" sz="32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395412" y="2238375"/>
            <a:ext cx="9401175" cy="2381250"/>
          </a:xfrm>
          <a:prstGeom prst="rect">
            <a:avLst/>
          </a:prstGeom>
          <a:effectLst>
            <a:softEdge rad="165100"/>
          </a:effectLst>
        </p:spPr>
      </p:pic>
      <p:pic>
        <p:nvPicPr>
          <p:cNvPr id="12" name="Picture 11"/>
          <p:cNvPicPr>
            <a:picLocks noChangeAspect="1"/>
          </p:cNvPicPr>
          <p:nvPr/>
        </p:nvPicPr>
        <p:blipFill>
          <a:blip r:embed="rId5"/>
          <a:stretch>
            <a:fillRect/>
          </a:stretch>
        </p:blipFill>
        <p:spPr>
          <a:xfrm>
            <a:off x="2909887" y="5043483"/>
            <a:ext cx="6372225" cy="1647825"/>
          </a:xfrm>
          <a:prstGeom prst="rect">
            <a:avLst/>
          </a:prstGeom>
          <a:effectLst>
            <a:softEdge rad="177800"/>
          </a:effectLst>
        </p:spPr>
      </p:pic>
      <p:pic>
        <p:nvPicPr>
          <p:cNvPr id="13" name="Picture 12"/>
          <p:cNvPicPr>
            <a:picLocks noChangeAspect="1"/>
          </p:cNvPicPr>
          <p:nvPr/>
        </p:nvPicPr>
        <p:blipFill>
          <a:blip r:embed="rId6"/>
          <a:stretch>
            <a:fillRect/>
          </a:stretch>
        </p:blipFill>
        <p:spPr>
          <a:xfrm>
            <a:off x="2769546" y="266283"/>
            <a:ext cx="5627096" cy="749873"/>
          </a:xfrm>
          <a:prstGeom prst="rect">
            <a:avLst/>
          </a:prstGeom>
        </p:spPr>
      </p:pic>
    </p:spTree>
    <p:extLst>
      <p:ext uri="{BB962C8B-B14F-4D97-AF65-F5344CB8AC3E}">
        <p14:creationId xmlns:p14="http://schemas.microsoft.com/office/powerpoint/2010/main" val="38773045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3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3000"/>
                                  </p:stCondLst>
                                  <p:childTnLst>
                                    <p:set>
                                      <p:cBhvr rctx="PPT">
                                        <p:cTn id="18" dur="indefinite"/>
                                        <p:tgtEl>
                                          <p:spTgt spid="4"/>
                                        </p:tgtEl>
                                        <p:attrNameLst>
                                          <p:attrName>style.opacity</p:attrName>
                                        </p:attrNameLst>
                                      </p:cBhvr>
                                      <p:to>
                                        <p:strVal val="0.5"/>
                                      </p:to>
                                    </p:set>
                                    <p:animEffect filter="image" prLst="opacity: 0.5">
                                      <p:cBhvr rctx="IE">
                                        <p:cTn id="19" dur="indefinite"/>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360"/>
                                          </p:val>
                                        </p:tav>
                                        <p:tav tm="100000">
                                          <p:val>
                                            <p:fltVal val="0"/>
                                          </p:val>
                                        </p:tav>
                                      </p:tavLst>
                                    </p:anim>
                                    <p:animEffect transition="in" filter="fade">
                                      <p:cBhvr>
                                        <p:cTn id="27" dur="500"/>
                                        <p:tgtEl>
                                          <p:spTgt spid="2"/>
                                        </p:tgtEl>
                                      </p:cBhvr>
                                    </p:animEffect>
                                  </p:childTnLst>
                                </p:cTn>
                              </p:par>
                            </p:childTnLst>
                          </p:cTn>
                        </p:par>
                        <p:par>
                          <p:cTn id="28" fill="hold">
                            <p:stCondLst>
                              <p:cond delay="500"/>
                            </p:stCondLst>
                            <p:childTnLst>
                              <p:par>
                                <p:cTn id="29" presetID="43"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
                                        <p:tgtEl>
                                          <p:spTgt spid="5"/>
                                        </p:tgtEl>
                                      </p:cBhvr>
                                    </p:animEffect>
                                    <p:anim calcmode="lin" valueType="num">
                                      <p:cBhvr>
                                        <p:cTn id="32" dur="400" fill="hold"/>
                                        <p:tgtEl>
                                          <p:spTgt spid="5"/>
                                        </p:tgtEl>
                                        <p:attrNameLst>
                                          <p:attrName>ppt_x</p:attrName>
                                        </p:attrNameLst>
                                      </p:cBhvr>
                                      <p:tavLst>
                                        <p:tav tm="0">
                                          <p:val>
                                            <p:strVal val="#ppt_x"/>
                                          </p:val>
                                        </p:tav>
                                        <p:tav tm="100000">
                                          <p:val>
                                            <p:strVal val="#ppt_x"/>
                                          </p:val>
                                        </p:tav>
                                      </p:tavLst>
                                    </p:anim>
                                    <p:anim calcmode="lin" valueType="num">
                                      <p:cBhvr>
                                        <p:cTn id="33" dur="400" fill="hold"/>
                                        <p:tgtEl>
                                          <p:spTgt spid="5"/>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6" fill="hold">
                            <p:stCondLst>
                              <p:cond delay="1500"/>
                            </p:stCondLst>
                            <p:childTnLst>
                              <p:par>
                                <p:cTn id="37" presetID="38" presetClass="entr" presetSubtype="0" accel="50000" fill="hold" grpId="0" nodeType="afterEffect">
                                  <p:stCondLst>
                                    <p:cond delay="0"/>
                                  </p:stCondLst>
                                  <p:iterate type="lt">
                                    <p:tmPct val="50000"/>
                                  </p:iterate>
                                  <p:childTnLst>
                                    <p:set>
                                      <p:cBhvr>
                                        <p:cTn id="38" dur="1" fill="hold">
                                          <p:stCondLst>
                                            <p:cond delay="0"/>
                                          </p:stCondLst>
                                        </p:cTn>
                                        <p:tgtEl>
                                          <p:spTgt spid="8"/>
                                        </p:tgtEl>
                                        <p:attrNameLst>
                                          <p:attrName>style.visibility</p:attrName>
                                        </p:attrNameLst>
                                      </p:cBhvr>
                                      <p:to>
                                        <p:strVal val="visible"/>
                                      </p:to>
                                    </p:set>
                                    <p:set>
                                      <p:cBhvr>
                                        <p:cTn id="39" dur="455" fill="hold">
                                          <p:stCondLst>
                                            <p:cond delay="0"/>
                                          </p:stCondLst>
                                        </p:cTn>
                                        <p:tgtEl>
                                          <p:spTgt spid="8"/>
                                        </p:tgtEl>
                                        <p:attrNameLst>
                                          <p:attrName>style.rotation</p:attrName>
                                        </p:attrNameLst>
                                      </p:cBhvr>
                                      <p:to>
                                        <p:strVal val="-45.0"/>
                                      </p:to>
                                    </p:set>
                                    <p:anim calcmode="lin" valueType="num">
                                      <p:cBhvr>
                                        <p:cTn id="40"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41"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42"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43"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strVal val="#ppt_h"/>
                                          </p:val>
                                        </p:tav>
                                        <p:tav tm="100000">
                                          <p:val>
                                            <p:strVal val="#ppt_h"/>
                                          </p:val>
                                        </p:tav>
                                      </p:tavLst>
                                    </p:anim>
                                  </p:childTnLst>
                                </p:cTn>
                              </p:par>
                            </p:childTnLst>
                          </p:cTn>
                        </p:par>
                        <p:par>
                          <p:cTn id="48" fill="hold">
                            <p:stCondLst>
                              <p:cond delay="39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35" presetClass="emph" presetSubtype="0" fill="hold" grpId="1" nodeType="withEffect">
                                  <p:stCondLst>
                                    <p:cond delay="0"/>
                                  </p:stCondLst>
                                  <p:childTnLst>
                                    <p:anim calcmode="discrete" valueType="str">
                                      <p:cBhvr>
                                        <p:cTn id="53" dur="1000" fill="hold"/>
                                        <p:tgtEl>
                                          <p:spTgt spid="9"/>
                                        </p:tgtEl>
                                        <p:attrNameLst>
                                          <p:attrName>style.visibility</p:attrName>
                                        </p:attrNameLst>
                                      </p:cBhvr>
                                      <p:tavLst>
                                        <p:tav tm="0">
                                          <p:val>
                                            <p:strVal val="hidden"/>
                                          </p:val>
                                        </p:tav>
                                        <p:tav tm="50000">
                                          <p:val>
                                            <p:strVal val="visible"/>
                                          </p:val>
                                        </p:tav>
                                      </p:tavLst>
                                    </p:anim>
                                  </p:childTnLst>
                                </p:cTn>
                              </p:par>
                            </p:childTnLst>
                          </p:cTn>
                        </p:par>
                        <p:par>
                          <p:cTn id="54" fill="hold">
                            <p:stCondLst>
                              <p:cond delay="40000"/>
                            </p:stCondLst>
                            <p:childTnLst>
                              <p:par>
                                <p:cTn id="55" presetID="21" presetClass="entr" presetSubtype="1"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heel(1)">
                                      <p:cBhvr>
                                        <p:cTn id="57" dur="2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9" presetClass="emph" presetSubtype="0" nodeType="withEffect">
                                  <p:stCondLst>
                                    <p:cond delay="0"/>
                                  </p:stCondLst>
                                  <p:childTnLst>
                                    <p:set>
                                      <p:cBhvr rctx="PPT">
                                        <p:cTn id="64" dur="indefinite"/>
                                        <p:tgtEl>
                                          <p:spTgt spid="11"/>
                                        </p:tgtEl>
                                        <p:attrNameLst>
                                          <p:attrName>style.opacity</p:attrName>
                                        </p:attrNameLst>
                                      </p:cBhvr>
                                      <p:to>
                                        <p:strVal val="0.5"/>
                                      </p:to>
                                    </p:set>
                                    <p:animEffect filter="image" prLst="opacity: 0.5">
                                      <p:cBhvr rctx="IE">
                                        <p:cTn id="65" dur="indefinite"/>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mph" presetSubtype="0" nodeType="clickEffect">
                                  <p:stCondLst>
                                    <p:cond delay="0"/>
                                  </p:stCondLst>
                                  <p:childTnLst>
                                    <p:set>
                                      <p:cBhvr rctx="PPT">
                                        <p:cTn id="69" dur="indefinite"/>
                                        <p:tgtEl>
                                          <p:spTgt spid="12"/>
                                        </p:tgtEl>
                                        <p:attrNameLst>
                                          <p:attrName>style.opacity</p:attrName>
                                        </p:attrNameLst>
                                      </p:cBhvr>
                                      <p:to>
                                        <p:strVal val="0.5"/>
                                      </p:to>
                                    </p:set>
                                    <p:animEffect filter="image" prLst="opacity: 0.5">
                                      <p:cBhvr rctx="IE">
                                        <p:cTn id="70" dur="indefinite"/>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checkerboard(across)">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P spid="6" grpId="0"/>
      <p:bldP spid="8" grpId="0"/>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170" y="365760"/>
            <a:ext cx="11594886" cy="6208456"/>
          </a:xfrm>
          <a:prstGeom prst="rect">
            <a:avLst/>
          </a:prstGeom>
          <a:effectLst>
            <a:softEdge rad="0"/>
          </a:effectLst>
        </p:spPr>
      </p:pic>
      <p:pic>
        <p:nvPicPr>
          <p:cNvPr id="4" name="Picture 3"/>
          <p:cNvPicPr>
            <a:picLocks noChangeAspect="1"/>
          </p:cNvPicPr>
          <p:nvPr/>
        </p:nvPicPr>
        <p:blipFill>
          <a:blip r:embed="rId3"/>
          <a:stretch>
            <a:fillRect/>
          </a:stretch>
        </p:blipFill>
        <p:spPr>
          <a:xfrm>
            <a:off x="84823" y="-297"/>
            <a:ext cx="12022354" cy="6858594"/>
          </a:xfrm>
          <a:prstGeom prst="rect">
            <a:avLst/>
          </a:prstGeom>
        </p:spPr>
      </p:pic>
    </p:spTree>
    <p:extLst>
      <p:ext uri="{BB962C8B-B14F-4D97-AF65-F5344CB8AC3E}">
        <p14:creationId xmlns:p14="http://schemas.microsoft.com/office/powerpoint/2010/main" val="33348982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Date Placeholder 4"/>
          <p:cNvSpPr txBox="1">
            <a:spLocks noGrp="1"/>
          </p:cNvSpPr>
          <p:nvPr/>
        </p:nvSpPr>
        <p:spPr bwMode="auto">
          <a:xfrm>
            <a:off x="1751013" y="6507163"/>
            <a:ext cx="1179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lstStyle>
            <a:lvl1pPr eaLnBrk="0" hangingPunct="0">
              <a:defRPr sz="4000">
                <a:solidFill>
                  <a:schemeClr val="tx1"/>
                </a:solidFill>
                <a:latin typeface="Arial" panose="020B0604020202020204" pitchFamily="34" charset="0"/>
                <a:ea typeface="MS PGothic" panose="020B0600070205080204" pitchFamily="34" charset="-128"/>
              </a:defRPr>
            </a:lvl1pPr>
            <a:lvl2pPr marL="37931725" indent="-37474525" eaLnBrk="0" hangingPunct="0">
              <a:defRPr sz="4000">
                <a:solidFill>
                  <a:schemeClr val="tx1"/>
                </a:solidFill>
                <a:latin typeface="Arial" panose="020B0604020202020204" pitchFamily="34" charset="0"/>
                <a:ea typeface="MS PGothic" panose="020B0600070205080204" pitchFamily="34" charset="-128"/>
              </a:defRPr>
            </a:lvl2pPr>
            <a:lvl3pPr eaLnBrk="0" hangingPunct="0">
              <a:defRPr sz="4000">
                <a:solidFill>
                  <a:schemeClr val="tx1"/>
                </a:solidFill>
                <a:latin typeface="Arial" panose="020B0604020202020204" pitchFamily="34" charset="0"/>
                <a:ea typeface="MS PGothic" panose="020B0600070205080204" pitchFamily="34" charset="-128"/>
              </a:defRPr>
            </a:lvl3pPr>
            <a:lvl4pPr eaLnBrk="0" hangingPunct="0">
              <a:defRPr sz="4000">
                <a:solidFill>
                  <a:schemeClr val="tx1"/>
                </a:solidFill>
                <a:latin typeface="Arial" panose="020B0604020202020204" pitchFamily="34" charset="0"/>
                <a:ea typeface="MS PGothic" panose="020B0600070205080204" pitchFamily="34" charset="-128"/>
              </a:defRPr>
            </a:lvl4pPr>
            <a:lvl5pPr eaLnBrk="0" hangingPunct="0">
              <a:defRPr sz="40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40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rPr>
              <a:t>Dec. 8, 2010</a:t>
            </a:r>
          </a:p>
        </p:txBody>
      </p:sp>
      <p:pic>
        <p:nvPicPr>
          <p:cNvPr id="219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767" y="457200"/>
            <a:ext cx="9562062" cy="580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4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66" y="956732"/>
            <a:ext cx="12090399" cy="4834467"/>
          </a:xfrm>
          <a:prstGeom prst="rect">
            <a:avLst/>
          </a:prstGeom>
        </p:spPr>
      </p:pic>
    </p:spTree>
    <p:extLst>
      <p:ext uri="{BB962C8B-B14F-4D97-AF65-F5344CB8AC3E}">
        <p14:creationId xmlns:p14="http://schemas.microsoft.com/office/powerpoint/2010/main" val="871633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p:cNvSpPr txBox="1">
            <a:spLocks noGrp="1"/>
          </p:cNvSpPr>
          <p:nvPr/>
        </p:nvSpPr>
        <p:spPr bwMode="auto">
          <a:xfrm>
            <a:off x="302685" y="6507163"/>
            <a:ext cx="1572683" cy="457200"/>
          </a:xfrm>
          <a:prstGeom prst="rect">
            <a:avLst/>
          </a:prstGeom>
          <a:noFill/>
          <a:ln w="9525">
            <a:noFill/>
            <a:miter lim="800000"/>
            <a:headEnd/>
            <a:tailEnd/>
          </a:ln>
        </p:spPr>
        <p:txBody>
          <a:bodyPr lIns="91427" tIns="45713" rIns="91427" bIns="45713">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4B299-DC75-1149-A567-01DADFA60571}" type="datetime1">
              <a:rPr kumimoji="0" lang="en-US" sz="900" b="1" i="0" u="none" strike="noStrike" kern="1200" cap="none" spc="0" normalizeH="0" baseline="0" noProof="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5/8/2023</a:t>
            </a:fld>
            <a:endParaRPr kumimoji="0" lang="en-US" sz="9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3251" name="Slide Number Placeholder 4"/>
          <p:cNvSpPr txBox="1">
            <a:spLocks noGrp="1"/>
          </p:cNvSpPr>
          <p:nvPr/>
        </p:nvSpPr>
        <p:spPr bwMode="auto">
          <a:xfrm>
            <a:off x="9550400" y="6502400"/>
            <a:ext cx="2540000" cy="457200"/>
          </a:xfrm>
          <a:prstGeom prst="rect">
            <a:avLst/>
          </a:prstGeom>
          <a:noFill/>
          <a:ln w="9525">
            <a:noFill/>
            <a:miter lim="800000"/>
            <a:headEnd/>
            <a:tailEnd/>
          </a:ln>
        </p:spPr>
        <p:txBody>
          <a:bodyPr lIns="91427" tIns="45713" rIns="91427" bIns="45713">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68C1-D569-CF41-93C6-2164D05B8F52}" type="slidenum">
              <a:rPr kumimoji="0" lang="en-US" sz="900" b="1" i="0" u="none" strike="noStrike" kern="1200" cap="none" spc="0" normalizeH="0" baseline="0" noProof="0">
                <a:ln>
                  <a:noFill/>
                </a:ln>
                <a:solidFill>
                  <a:srgbClr val="FFFFFF"/>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6" name="Picture 4" descr="MPj04225770000%5B1%5D"/>
          <p:cNvPicPr>
            <a:picLocks noChangeAspect="1" noChangeArrowheads="1"/>
          </p:cNvPicPr>
          <p:nvPr/>
        </p:nvPicPr>
        <p:blipFill>
          <a:blip r:embed="rId3"/>
          <a:srcRect/>
          <a:stretch>
            <a:fillRect/>
          </a:stretch>
        </p:blipFill>
        <p:spPr bwMode="auto">
          <a:xfrm>
            <a:off x="0" y="284170"/>
            <a:ext cx="12192000" cy="6245225"/>
          </a:xfrm>
          <a:prstGeom prst="rect">
            <a:avLst/>
          </a:prstGeom>
          <a:noFill/>
          <a:ln w="9525">
            <a:noFill/>
            <a:miter lim="800000"/>
            <a:headEnd/>
            <a:tailEnd/>
          </a:ln>
        </p:spPr>
      </p:pic>
      <p:pic>
        <p:nvPicPr>
          <p:cNvPr id="219141" name="Picture 5"/>
          <p:cNvPicPr>
            <a:picLocks noChangeAspect="1" noChangeArrowheads="1"/>
          </p:cNvPicPr>
          <p:nvPr/>
        </p:nvPicPr>
        <p:blipFill>
          <a:blip r:embed="rId4"/>
          <a:srcRect/>
          <a:stretch>
            <a:fillRect/>
          </a:stretch>
        </p:blipFill>
        <p:spPr bwMode="auto">
          <a:xfrm>
            <a:off x="0" y="312745"/>
            <a:ext cx="12090400" cy="6213475"/>
          </a:xfrm>
          <a:prstGeom prst="rect">
            <a:avLst/>
          </a:prstGeom>
          <a:noFill/>
          <a:ln w="9525">
            <a:noFill/>
            <a:miter lim="800000"/>
            <a:headEnd/>
            <a:tailEnd/>
          </a:ln>
        </p:spPr>
      </p:pic>
      <p:pic>
        <p:nvPicPr>
          <p:cNvPr id="219142" name="Picture 6"/>
          <p:cNvPicPr>
            <a:picLocks noChangeAspect="1" noChangeArrowheads="1"/>
          </p:cNvPicPr>
          <p:nvPr/>
        </p:nvPicPr>
        <p:blipFill>
          <a:blip r:embed="rId5"/>
          <a:srcRect/>
          <a:stretch>
            <a:fillRect/>
          </a:stretch>
        </p:blipFill>
        <p:spPr bwMode="auto">
          <a:xfrm>
            <a:off x="0" y="312745"/>
            <a:ext cx="12090400" cy="6213475"/>
          </a:xfrm>
          <a:prstGeom prst="rect">
            <a:avLst/>
          </a:prstGeom>
          <a:noFill/>
          <a:ln w="9525">
            <a:noFill/>
            <a:miter lim="800000"/>
            <a:headEnd/>
            <a:tailEnd/>
          </a:ln>
        </p:spPr>
      </p:pic>
      <p:pic>
        <p:nvPicPr>
          <p:cNvPr id="219143" name="Picture 7"/>
          <p:cNvPicPr>
            <a:picLocks noChangeAspect="1" noChangeArrowheads="1"/>
          </p:cNvPicPr>
          <p:nvPr/>
        </p:nvPicPr>
        <p:blipFill>
          <a:blip r:embed="rId6"/>
          <a:srcRect/>
          <a:stretch>
            <a:fillRect/>
          </a:stretch>
        </p:blipFill>
        <p:spPr bwMode="auto">
          <a:xfrm>
            <a:off x="0" y="315920"/>
            <a:ext cx="12090400" cy="6213475"/>
          </a:xfrm>
          <a:prstGeom prst="rect">
            <a:avLst/>
          </a:prstGeom>
          <a:noFill/>
          <a:ln w="9525">
            <a:noFill/>
            <a:miter lim="800000"/>
            <a:headEnd/>
            <a:tailEnd/>
          </a:ln>
        </p:spPr>
      </p:pic>
      <p:pic>
        <p:nvPicPr>
          <p:cNvPr id="219144" name="Picture 8"/>
          <p:cNvPicPr>
            <a:picLocks noChangeAspect="1" noChangeArrowheads="1"/>
          </p:cNvPicPr>
          <p:nvPr/>
        </p:nvPicPr>
        <p:blipFill>
          <a:blip r:embed="rId7"/>
          <a:srcRect/>
          <a:stretch>
            <a:fillRect/>
          </a:stretch>
        </p:blipFill>
        <p:spPr bwMode="auto">
          <a:xfrm>
            <a:off x="0" y="315920"/>
            <a:ext cx="12192001" cy="6265862"/>
          </a:xfrm>
          <a:prstGeom prst="rect">
            <a:avLst/>
          </a:prstGeom>
          <a:noFill/>
          <a:ln w="9525">
            <a:noFill/>
            <a:miter lim="800000"/>
            <a:headEnd/>
            <a:tailEnd/>
          </a:ln>
        </p:spPr>
      </p:pic>
      <p:sp>
        <p:nvSpPr>
          <p:cNvPr id="219145" name="Text Box 9"/>
          <p:cNvSpPr txBox="1">
            <a:spLocks noChangeArrowheads="1"/>
          </p:cNvSpPr>
          <p:nvPr/>
        </p:nvSpPr>
        <p:spPr bwMode="auto">
          <a:xfrm>
            <a:off x="302689" y="2351095"/>
            <a:ext cx="11231033" cy="10064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6000" b="1" i="0" u="none" strike="noStrike" kern="1200" cap="none" spc="0" normalizeH="0" baseline="0" noProof="0" dirty="0">
              <a:ln>
                <a:noFill/>
              </a:ln>
              <a:solidFill>
                <a:srgbClr val="FFFF00"/>
              </a:solidFill>
              <a:effectLst/>
              <a:uLnTx/>
              <a:uFillTx/>
              <a:latin typeface="Times New Roman" pitchFamily="-103" charset="0"/>
              <a:ea typeface="ＭＳ Ｐゴシック"/>
              <a:cs typeface="+mn-cs"/>
            </a:endParaRPr>
          </a:p>
        </p:txBody>
      </p:sp>
      <p:pic>
        <p:nvPicPr>
          <p:cNvPr id="10" name="Picture 9"/>
          <p:cNvPicPr>
            <a:picLocks noChangeAspect="1"/>
          </p:cNvPicPr>
          <p:nvPr/>
        </p:nvPicPr>
        <p:blipFill>
          <a:blip r:embed="rId8"/>
          <a:stretch>
            <a:fillRect/>
          </a:stretch>
        </p:blipFill>
        <p:spPr>
          <a:xfrm>
            <a:off x="1700212" y="290512"/>
            <a:ext cx="8791575" cy="6276975"/>
          </a:xfrm>
          <a:prstGeom prst="rect">
            <a:avLst/>
          </a:prstGeom>
          <a:effectLst>
            <a:softEdge rad="723900"/>
          </a:effectLst>
        </p:spPr>
      </p:pic>
    </p:spTree>
    <p:extLst>
      <p:ext uri="{BB962C8B-B14F-4D97-AF65-F5344CB8AC3E}">
        <p14:creationId xmlns:p14="http://schemas.microsoft.com/office/powerpoint/2010/main" val="846113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9" presetClass="exit" presetSubtype="0" fill="hold" nodeType="afterEffect">
                                  <p:stCondLst>
                                    <p:cond delay="3000"/>
                                  </p:stCondLst>
                                  <p:childTnLst>
                                    <p:animEffect transition="out" filter="dissolv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par>
                          <p:cTn id="11" fill="hold">
                            <p:stCondLst>
                              <p:cond delay="5500"/>
                            </p:stCondLst>
                            <p:childTnLst>
                              <p:par>
                                <p:cTn id="12" presetID="10" presetClass="entr" presetSubtype="0" fill="hold" nodeType="afterEffect">
                                  <p:stCondLst>
                                    <p:cond delay="1000"/>
                                  </p:stCondLst>
                                  <p:childTnLst>
                                    <p:set>
                                      <p:cBhvr>
                                        <p:cTn id="13" dur="1" fill="hold">
                                          <p:stCondLst>
                                            <p:cond delay="0"/>
                                          </p:stCondLst>
                                        </p:cTn>
                                        <p:tgtEl>
                                          <p:spTgt spid="219141"/>
                                        </p:tgtEl>
                                        <p:attrNameLst>
                                          <p:attrName>style.visibility</p:attrName>
                                        </p:attrNameLst>
                                      </p:cBhvr>
                                      <p:to>
                                        <p:strVal val="visible"/>
                                      </p:to>
                                    </p:set>
                                    <p:animEffect transition="in" filter="fade">
                                      <p:cBhvr>
                                        <p:cTn id="14" dur="3000"/>
                                        <p:tgtEl>
                                          <p:spTgt spid="219141"/>
                                        </p:tgtEl>
                                      </p:cBhvr>
                                    </p:animEffect>
                                  </p:childTnLst>
                                </p:cTn>
                              </p:par>
                            </p:childTnLst>
                          </p:cTn>
                        </p:par>
                        <p:par>
                          <p:cTn id="15" fill="hold">
                            <p:stCondLst>
                              <p:cond delay="9500"/>
                            </p:stCondLst>
                            <p:childTnLst>
                              <p:par>
                                <p:cTn id="16" presetID="10" presetClass="entr" presetSubtype="0" fill="hold" nodeType="afterEffect">
                                  <p:stCondLst>
                                    <p:cond delay="1000"/>
                                  </p:stCondLst>
                                  <p:childTnLst>
                                    <p:set>
                                      <p:cBhvr>
                                        <p:cTn id="17" dur="1" fill="hold">
                                          <p:stCondLst>
                                            <p:cond delay="0"/>
                                          </p:stCondLst>
                                        </p:cTn>
                                        <p:tgtEl>
                                          <p:spTgt spid="219142"/>
                                        </p:tgtEl>
                                        <p:attrNameLst>
                                          <p:attrName>style.visibility</p:attrName>
                                        </p:attrNameLst>
                                      </p:cBhvr>
                                      <p:to>
                                        <p:strVal val="visible"/>
                                      </p:to>
                                    </p:set>
                                    <p:animEffect transition="in" filter="fade">
                                      <p:cBhvr>
                                        <p:cTn id="18" dur="3000"/>
                                        <p:tgtEl>
                                          <p:spTgt spid="219142"/>
                                        </p:tgtEl>
                                      </p:cBhvr>
                                    </p:animEffect>
                                  </p:childTnLst>
                                </p:cTn>
                              </p:par>
                            </p:childTnLst>
                          </p:cTn>
                        </p:par>
                        <p:par>
                          <p:cTn id="19" fill="hold">
                            <p:stCondLst>
                              <p:cond delay="13500"/>
                            </p:stCondLst>
                            <p:childTnLst>
                              <p:par>
                                <p:cTn id="20" presetID="10" presetClass="entr" presetSubtype="0" fill="hold" nodeType="afterEffect">
                                  <p:stCondLst>
                                    <p:cond delay="1000"/>
                                  </p:stCondLst>
                                  <p:childTnLst>
                                    <p:set>
                                      <p:cBhvr>
                                        <p:cTn id="21" dur="1" fill="hold">
                                          <p:stCondLst>
                                            <p:cond delay="0"/>
                                          </p:stCondLst>
                                        </p:cTn>
                                        <p:tgtEl>
                                          <p:spTgt spid="219143"/>
                                        </p:tgtEl>
                                        <p:attrNameLst>
                                          <p:attrName>style.visibility</p:attrName>
                                        </p:attrNameLst>
                                      </p:cBhvr>
                                      <p:to>
                                        <p:strVal val="visible"/>
                                      </p:to>
                                    </p:set>
                                    <p:animEffect transition="in" filter="fade">
                                      <p:cBhvr>
                                        <p:cTn id="22" dur="3000"/>
                                        <p:tgtEl>
                                          <p:spTgt spid="219143"/>
                                        </p:tgtEl>
                                      </p:cBhvr>
                                    </p:animEffect>
                                  </p:childTnLst>
                                </p:cTn>
                              </p:par>
                            </p:childTnLst>
                          </p:cTn>
                        </p:par>
                        <p:par>
                          <p:cTn id="23" fill="hold">
                            <p:stCondLst>
                              <p:cond delay="17500"/>
                            </p:stCondLst>
                            <p:childTnLst>
                              <p:par>
                                <p:cTn id="24" presetID="10" presetClass="entr" presetSubtype="0" fill="hold" nodeType="afterEffect">
                                  <p:stCondLst>
                                    <p:cond delay="1000"/>
                                  </p:stCondLst>
                                  <p:childTnLst>
                                    <p:set>
                                      <p:cBhvr>
                                        <p:cTn id="25" dur="1" fill="hold">
                                          <p:stCondLst>
                                            <p:cond delay="0"/>
                                          </p:stCondLst>
                                        </p:cTn>
                                        <p:tgtEl>
                                          <p:spTgt spid="219144"/>
                                        </p:tgtEl>
                                        <p:attrNameLst>
                                          <p:attrName>style.visibility</p:attrName>
                                        </p:attrNameLst>
                                      </p:cBhvr>
                                      <p:to>
                                        <p:strVal val="visible"/>
                                      </p:to>
                                    </p:set>
                                    <p:animEffect transition="in" filter="fade">
                                      <p:cBhvr>
                                        <p:cTn id="26" dur="3000"/>
                                        <p:tgtEl>
                                          <p:spTgt spid="21914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nodePh="1">
                                  <p:stCondLst>
                                    <p:cond delay="0"/>
                                  </p:stCondLst>
                                  <p:endCondLst>
                                    <p:cond evt="begin" delay="0">
                                      <p:tn val="29"/>
                                    </p:cond>
                                  </p:endCondLst>
                                  <p:childTnLst>
                                    <p:set>
                                      <p:cBhvr>
                                        <p:cTn id="30" dur="1" fill="hold">
                                          <p:stCondLst>
                                            <p:cond delay="0"/>
                                          </p:stCondLst>
                                        </p:cTn>
                                        <p:tgtEl>
                                          <p:spTgt spid="219145"/>
                                        </p:tgtEl>
                                        <p:attrNameLst>
                                          <p:attrName>style.visibility</p:attrName>
                                        </p:attrNameLst>
                                      </p:cBhvr>
                                      <p:to>
                                        <p:strVal val="visible"/>
                                      </p:to>
                                    </p:set>
                                    <p:animEffect transition="in" filter="checkerboard(across)">
                                      <p:cBhvr>
                                        <p:cTn id="31" dur="500"/>
                                        <p:tgtEl>
                                          <p:spTgt spid="2191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par>
                                <p:cTn id="37" presetID="9" presetClass="emph" presetSubtype="0" nodeType="withEffect">
                                  <p:stCondLst>
                                    <p:cond delay="0"/>
                                  </p:stCondLst>
                                  <p:childTnLst>
                                    <p:set>
                                      <p:cBhvr rctx="PPT">
                                        <p:cTn id="38" dur="indefinite"/>
                                        <p:tgtEl>
                                          <p:spTgt spid="10"/>
                                        </p:tgtEl>
                                        <p:attrNameLst>
                                          <p:attrName>style.opacity</p:attrName>
                                        </p:attrNameLst>
                                      </p:cBhvr>
                                      <p:to>
                                        <p:strVal val="0.5"/>
                                      </p:to>
                                    </p:set>
                                    <p:animEffect filter="image" prLst="opacity: 0.5">
                                      <p:cBhvr rctx="IE">
                                        <p:cTn id="3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4210" y="1419475"/>
            <a:ext cx="11607790" cy="4468755"/>
          </a:xfrm>
          <a:prstGeom prst="rect">
            <a:avLst/>
          </a:prstGeom>
        </p:spPr>
      </p:pic>
      <p:pic>
        <p:nvPicPr>
          <p:cNvPr id="3" name="Picture 2"/>
          <p:cNvPicPr>
            <a:picLocks noChangeAspect="1"/>
          </p:cNvPicPr>
          <p:nvPr/>
        </p:nvPicPr>
        <p:blipFill>
          <a:blip r:embed="rId4"/>
          <a:stretch>
            <a:fillRect/>
          </a:stretch>
        </p:blipFill>
        <p:spPr>
          <a:xfrm>
            <a:off x="2660355" y="511811"/>
            <a:ext cx="6901270" cy="5834378"/>
          </a:xfrm>
          <a:prstGeom prst="rect">
            <a:avLst/>
          </a:prstGeom>
        </p:spPr>
      </p:pic>
      <p:pic>
        <p:nvPicPr>
          <p:cNvPr id="4" name="Picture 3"/>
          <p:cNvPicPr>
            <a:picLocks noChangeAspect="1"/>
          </p:cNvPicPr>
          <p:nvPr/>
        </p:nvPicPr>
        <p:blipFill>
          <a:blip r:embed="rId5"/>
          <a:stretch>
            <a:fillRect/>
          </a:stretch>
        </p:blipFill>
        <p:spPr>
          <a:xfrm>
            <a:off x="1776609" y="1008678"/>
            <a:ext cx="8638781" cy="4840644"/>
          </a:xfrm>
          <a:prstGeom prst="rect">
            <a:avLst/>
          </a:prstGeom>
        </p:spPr>
      </p:pic>
      <p:pic>
        <p:nvPicPr>
          <p:cNvPr id="5" name="Picture 4"/>
          <p:cNvPicPr>
            <a:picLocks noChangeAspect="1"/>
          </p:cNvPicPr>
          <p:nvPr/>
        </p:nvPicPr>
        <p:blipFill>
          <a:blip r:embed="rId6"/>
          <a:stretch>
            <a:fillRect/>
          </a:stretch>
        </p:blipFill>
        <p:spPr>
          <a:xfrm>
            <a:off x="1806590" y="1939352"/>
            <a:ext cx="6096000" cy="3429000"/>
          </a:xfrm>
          <a:prstGeom prst="rect">
            <a:avLst/>
          </a:prstGeom>
        </p:spPr>
      </p:pic>
    </p:spTree>
    <p:extLst>
      <p:ext uri="{BB962C8B-B14F-4D97-AF65-F5344CB8AC3E}">
        <p14:creationId xmlns:p14="http://schemas.microsoft.com/office/powerpoint/2010/main" val="73651091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250"/>
                                        <p:tgtEl>
                                          <p:spTgt spid="3"/>
                                        </p:tgtEl>
                                      </p:cBhvr>
                                    </p:animEffect>
                                  </p:childTnLst>
                                </p:cTn>
                              </p:par>
                            </p:childTnLst>
                          </p:cTn>
                        </p:par>
                        <p:par>
                          <p:cTn id="12" fill="hold">
                            <p:stCondLst>
                              <p:cond delay="4500"/>
                            </p:stCondLst>
                            <p:childTnLst>
                              <p:par>
                                <p:cTn id="13" presetID="49" presetClass="path" presetSubtype="0" accel="50000" decel="50000" fill="hold" nodeType="afterEffect">
                                  <p:stCondLst>
                                    <p:cond delay="0"/>
                                  </p:stCondLst>
                                  <p:childTnLst>
                                    <p:animMotion origin="layout" path="M 0 0 L 0.25 0.25 E" pathEditMode="relative" ptsTypes="">
                                      <p:cBhvr>
                                        <p:cTn id="14" dur="2000" fill="hold"/>
                                        <p:tgtEl>
                                          <p:spTgt spid="3"/>
                                        </p:tgtEl>
                                        <p:attrNameLst>
                                          <p:attrName>ppt_x</p:attrName>
                                          <p:attrName>ppt_y</p:attrName>
                                        </p:attrNameLst>
                                      </p:cBhvr>
                                    </p:animMotion>
                                  </p:childTnLst>
                                </p:cTn>
                              </p:par>
                            </p:childTnLst>
                          </p:cTn>
                        </p:par>
                        <p:par>
                          <p:cTn id="15" fill="hold">
                            <p:stCondLst>
                              <p:cond delay="6500"/>
                            </p:stCondLst>
                            <p:childTnLst>
                              <p:par>
                                <p:cTn id="16" presetID="9" presetClass="emph" presetSubtype="0" nodeType="afterEffect">
                                  <p:stCondLst>
                                    <p:cond delay="0"/>
                                  </p:stCondLst>
                                  <p:childTnLst>
                                    <p:set>
                                      <p:cBhvr rctx="PPT">
                                        <p:cTn id="17" dur="indefinite"/>
                                        <p:tgtEl>
                                          <p:spTgt spid="3"/>
                                        </p:tgtEl>
                                        <p:attrNameLst>
                                          <p:attrName>style.opacity</p:attrName>
                                        </p:attrNameLst>
                                      </p:cBhvr>
                                      <p:to>
                                        <p:strVal val="0.5"/>
                                      </p:to>
                                    </p:set>
                                    <p:animEffect filter="image" prLst="opacity: 0.5">
                                      <p:cBhvr rctx="IE">
                                        <p:cTn id="18" dur="indefinite"/>
                                        <p:tgtEl>
                                          <p:spTgt spid="3"/>
                                        </p:tgtEl>
                                      </p:cBhvr>
                                    </p:animEffect>
                                  </p:childTnLst>
                                </p:cTn>
                              </p:par>
                            </p:childTnLst>
                          </p:cTn>
                        </p:par>
                        <p:par>
                          <p:cTn id="19" fill="hold">
                            <p:stCondLst>
                              <p:cond delay="6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7000"/>
                            </p:stCondLst>
                            <p:childTnLst>
                              <p:par>
                                <p:cTn id="24" presetID="35" presetClass="path" presetSubtype="0" accel="50000" decel="50000" fill="hold" nodeType="afterEffect">
                                  <p:stCondLst>
                                    <p:cond delay="0"/>
                                  </p:stCondLst>
                                  <p:childTnLst>
                                    <p:animMotion origin="layout" path="M 0 0 L -0.25 0 E" pathEditMode="relative" ptsTypes="">
                                      <p:cBhvr>
                                        <p:cTn id="25" dur="2000" fill="hold"/>
                                        <p:tgtEl>
                                          <p:spTgt spid="5"/>
                                        </p:tgtEl>
                                        <p:attrNameLst>
                                          <p:attrName>ppt_x</p:attrName>
                                          <p:attrName>ppt_y</p:attrName>
                                        </p:attrNameLst>
                                      </p:cBhvr>
                                    </p:animMotion>
                                  </p:childTnLst>
                                </p:cTn>
                              </p:par>
                            </p:childTnLst>
                          </p:cTn>
                        </p:par>
                        <p:par>
                          <p:cTn id="26" fill="hold">
                            <p:stCondLst>
                              <p:cond delay="9000"/>
                            </p:stCondLst>
                            <p:childTnLst>
                              <p:par>
                                <p:cTn id="27" presetID="9" presetClass="emph" presetSubtype="0" nodeType="afterEffect">
                                  <p:stCondLst>
                                    <p:cond delay="0"/>
                                  </p:stCondLst>
                                  <p:childTnLst>
                                    <p:set>
                                      <p:cBhvr rctx="PPT">
                                        <p:cTn id="28" dur="indefinite"/>
                                        <p:tgtEl>
                                          <p:spTgt spid="5"/>
                                        </p:tgtEl>
                                        <p:attrNameLst>
                                          <p:attrName>style.opacity</p:attrName>
                                        </p:attrNameLst>
                                      </p:cBhvr>
                                      <p:to>
                                        <p:strVal val="0.5"/>
                                      </p:to>
                                    </p:set>
                                    <p:animEffect filter="image" prLst="opacity: 0.5">
                                      <p:cBhvr rctx="IE">
                                        <p:cTn id="29" dur="indefinite"/>
                                        <p:tgtEl>
                                          <p:spTgt spid="5"/>
                                        </p:tgtEl>
                                      </p:cBhvr>
                                    </p:animEffect>
                                  </p:childTnLst>
                                </p:cTn>
                              </p:par>
                              <p:par>
                                <p:cTn id="30" presetID="9" presetClass="emph" presetSubtype="0" nodeType="withEffect">
                                  <p:stCondLst>
                                    <p:cond delay="0"/>
                                  </p:stCondLst>
                                  <p:childTnLst>
                                    <p:set>
                                      <p:cBhvr rctx="PPT">
                                        <p:cTn id="31" dur="indefinite"/>
                                        <p:tgtEl>
                                          <p:spTgt spid="5"/>
                                        </p:tgtEl>
                                        <p:attrNameLst>
                                          <p:attrName>style.opacity</p:attrName>
                                        </p:attrNameLst>
                                      </p:cBhvr>
                                      <p:to>
                                        <p:strVal val="0.5"/>
                                      </p:to>
                                    </p:set>
                                    <p:animEffect filter="image" prLst="opacity: 0.5">
                                      <p:cBhvr rctx="IE">
                                        <p:cTn id="32" dur="indefinite"/>
                                        <p:tgtEl>
                                          <p:spTgt spid="5"/>
                                        </p:tgtEl>
                                      </p:cBhvr>
                                    </p:animEffect>
                                  </p:childTnLst>
                                </p:cTn>
                              </p:par>
                            </p:childTnLst>
                          </p:cTn>
                        </p:par>
                        <p:par>
                          <p:cTn id="33" fill="hold">
                            <p:stCondLst>
                              <p:cond delay="90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childTnLst>
                                </p:cTn>
                              </p:par>
                            </p:childTnLst>
                          </p:cTn>
                        </p:par>
                        <p:par>
                          <p:cTn id="37" fill="hold">
                            <p:stCondLst>
                              <p:cond delay="11000"/>
                            </p:stCondLst>
                            <p:childTnLst>
                              <p:par>
                                <p:cTn id="38" presetID="6" presetClass="emph" presetSubtype="0" fill="hold" nodeType="afterEffect">
                                  <p:stCondLst>
                                    <p:cond delay="0"/>
                                  </p:stCondLst>
                                  <p:childTnLst>
                                    <p:animScale>
                                      <p:cBhvr>
                                        <p:cTn id="39" dur="2000" fill="hold"/>
                                        <p:tgtEl>
                                          <p:spTgt spid="4"/>
                                        </p:tgtEl>
                                      </p:cBhvr>
                                      <p:by x="150000" y="150000"/>
                                    </p:animScale>
                                  </p:childTnLst>
                                </p:cTn>
                              </p:par>
                            </p:childTnLst>
                          </p:cTn>
                        </p:par>
                        <p:par>
                          <p:cTn id="40" fill="hold">
                            <p:stCondLst>
                              <p:cond delay="13000"/>
                            </p:stCondLst>
                            <p:childTnLst>
                              <p:par>
                                <p:cTn id="41" presetID="9" presetClass="emph" presetSubtype="0" nodeType="afterEffect">
                                  <p:stCondLst>
                                    <p:cond delay="0"/>
                                  </p:stCondLst>
                                  <p:childTnLst>
                                    <p:set>
                                      <p:cBhvr rctx="PPT">
                                        <p:cTn id="42" dur="indefinite"/>
                                        <p:tgtEl>
                                          <p:spTgt spid="4"/>
                                        </p:tgtEl>
                                        <p:attrNameLst>
                                          <p:attrName>style.opacity</p:attrName>
                                        </p:attrNameLst>
                                      </p:cBhvr>
                                      <p:to>
                                        <p:strVal val="0.5"/>
                                      </p:to>
                                    </p:set>
                                    <p:animEffect filter="image" prLst="opacity: 0.5">
                                      <p:cBhvr rctx="IE">
                                        <p:cTn id="43" dur="indefinite"/>
                                        <p:tgtEl>
                                          <p:spTgt spid="4"/>
                                        </p:tgtEl>
                                      </p:cBhvr>
                                    </p:animEffect>
                                  </p:childTnLst>
                                </p:cTn>
                              </p:par>
                            </p:childTnLst>
                          </p:cTn>
                        </p:par>
                        <p:par>
                          <p:cTn id="44" fill="hold">
                            <p:stCondLst>
                              <p:cond delay="13000"/>
                            </p:stCondLst>
                            <p:childTnLst>
                              <p:par>
                                <p:cTn id="45" presetID="56" presetClass="path" presetSubtype="0" accel="50000" decel="50000" fill="hold" nodeType="afterEffect">
                                  <p:stCondLst>
                                    <p:cond delay="5000"/>
                                  </p:stCondLst>
                                  <p:childTnLst>
                                    <p:animMotion origin="layout" path="M 0 0 L 0.25 -0.25 E" pathEditMode="relative" ptsTypes="">
                                      <p:cBhvr>
                                        <p:cTn id="4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668" y="0"/>
            <a:ext cx="11604661" cy="6858000"/>
          </a:xfrm>
          <a:prstGeom prst="rect">
            <a:avLst/>
          </a:prstGeom>
        </p:spPr>
      </p:pic>
      <p:sp>
        <p:nvSpPr>
          <p:cNvPr id="3" name="TextBox 2"/>
          <p:cNvSpPr txBox="1"/>
          <p:nvPr/>
        </p:nvSpPr>
        <p:spPr>
          <a:xfrm>
            <a:off x="8043333" y="914400"/>
            <a:ext cx="2641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Arial"/>
                <a:ea typeface="+mn-ea"/>
                <a:cs typeface="+mn-cs"/>
              </a:rPr>
              <a:t>N=219</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4" name="TextBox 3"/>
          <p:cNvSpPr txBox="1"/>
          <p:nvPr/>
        </p:nvSpPr>
        <p:spPr>
          <a:xfrm>
            <a:off x="2506133" y="2760133"/>
            <a:ext cx="152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30% recidivism in GSW</a:t>
            </a:r>
          </a:p>
        </p:txBody>
      </p:sp>
    </p:spTree>
    <p:extLst>
      <p:ext uri="{BB962C8B-B14F-4D97-AF65-F5344CB8AC3E}">
        <p14:creationId xmlns:p14="http://schemas.microsoft.com/office/powerpoint/2010/main" val="17433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443" y="1958291"/>
            <a:ext cx="3736045" cy="2145701"/>
          </a:xfrm>
          <a:prstGeom prst="rect">
            <a:avLst/>
          </a:prstGeom>
        </p:spPr>
      </p:pic>
      <p:sp>
        <p:nvSpPr>
          <p:cNvPr id="2" name="Title 1"/>
          <p:cNvSpPr>
            <a:spLocks noGrp="1"/>
          </p:cNvSpPr>
          <p:nvPr>
            <p:ph type="title"/>
          </p:nvPr>
        </p:nvSpPr>
        <p:spPr/>
        <p:txBody>
          <a:bodyPr>
            <a:normAutofit fontScale="90000"/>
          </a:bodyPr>
          <a:lstStyle/>
          <a:p>
            <a:r>
              <a:rPr lang="en-US" dirty="0" smtClean="0"/>
              <a:t>Violence &amp; Mental Health</a:t>
            </a:r>
            <a:endParaRPr lang="en-US" dirty="0"/>
          </a:p>
        </p:txBody>
      </p:sp>
      <p:sp>
        <p:nvSpPr>
          <p:cNvPr id="3" name="Content Placeholder 2"/>
          <p:cNvSpPr>
            <a:spLocks noGrp="1"/>
          </p:cNvSpPr>
          <p:nvPr>
            <p:ph idx="1"/>
          </p:nvPr>
        </p:nvSpPr>
        <p:spPr>
          <a:xfrm>
            <a:off x="749197" y="4346468"/>
            <a:ext cx="11002536" cy="2528037"/>
          </a:xfrm>
        </p:spPr>
        <p:txBody>
          <a:bodyPr>
            <a:normAutofit/>
          </a:bodyPr>
          <a:lstStyle/>
          <a:p>
            <a:pPr marL="0" indent="0">
              <a:buNone/>
            </a:pPr>
            <a:r>
              <a:rPr lang="en-US" sz="2133" dirty="0"/>
              <a:t>“Prior to the implementation of The Antifragility Initiative, approximately 1 in 3 patients who presented to Rainbow Babies &amp; Children’s Hospital Emergency Department for a violent injury were seen in the ED on a separate occasion for an emergent mental health concern (e.g. suicide attempt, self-harm, etc.).” – Abby Gross, </a:t>
            </a:r>
            <a:r>
              <a:rPr lang="en-US" sz="2133" dirty="0" smtClean="0"/>
              <a:t>CWRUSOM</a:t>
            </a:r>
            <a:endParaRPr lang="en-US" dirty="0"/>
          </a:p>
        </p:txBody>
      </p:sp>
      <p:sp>
        <p:nvSpPr>
          <p:cNvPr id="4" name="Slide Number Placeholder 3"/>
          <p:cNvSpPr>
            <a:spLocks noGrp="1"/>
          </p:cNvSpPr>
          <p:nvPr>
            <p:ph type="sldNum" sz="quarter" idx="10"/>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2F200F76-37B8-44FB-A52F-AC1F0C45FFDB}" type="slidenum">
              <a:rPr kumimoji="0" lang="en-US" altLang="en-US" sz="1467"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25</a:t>
            </a:fld>
            <a:endParaRPr kumimoji="0" lang="en-US" altLang="en-US" sz="1467"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6" name="Picture 5"/>
          <p:cNvPicPr>
            <a:picLocks noChangeAspect="1"/>
          </p:cNvPicPr>
          <p:nvPr/>
        </p:nvPicPr>
        <p:blipFill>
          <a:blip r:embed="rId3"/>
          <a:stretch>
            <a:fillRect/>
          </a:stretch>
        </p:blipFill>
        <p:spPr>
          <a:xfrm>
            <a:off x="127523" y="1722198"/>
            <a:ext cx="5953125" cy="2038350"/>
          </a:xfrm>
          <a:prstGeom prst="rect">
            <a:avLst/>
          </a:prstGeom>
        </p:spPr>
      </p:pic>
    </p:spTree>
    <p:extLst>
      <p:ext uri="{BB962C8B-B14F-4D97-AF65-F5344CB8AC3E}">
        <p14:creationId xmlns:p14="http://schemas.microsoft.com/office/powerpoint/2010/main" val="3686239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1859" y="5799"/>
            <a:ext cx="5828281" cy="6846401"/>
          </a:xfrm>
          <a:prstGeom prst="rect">
            <a:avLst/>
          </a:prstGeom>
        </p:spPr>
      </p:pic>
      <p:sp>
        <p:nvSpPr>
          <p:cNvPr id="3" name="TextBox 2"/>
          <p:cNvSpPr txBox="1"/>
          <p:nvPr/>
        </p:nvSpPr>
        <p:spPr>
          <a:xfrm>
            <a:off x="484091" y="3012141"/>
            <a:ext cx="1129552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Calibri" panose="020F0502020204030204"/>
                <a:ea typeface="+mn-ea"/>
                <a:cs typeface="+mn-cs"/>
              </a:rPr>
              <a:t>Not the Vector but the Victim</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340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41469" y="519141"/>
            <a:ext cx="3766261" cy="5641859"/>
          </a:xfrm>
          <a:prstGeom prst="rect">
            <a:avLst/>
          </a:prstGeom>
          <a:effectLst>
            <a:softEdge rad="596900"/>
          </a:effectLst>
        </p:spPr>
      </p:pic>
      <p:pic>
        <p:nvPicPr>
          <p:cNvPr id="4" name="Picture 3"/>
          <p:cNvPicPr>
            <a:picLocks noChangeAspect="1"/>
          </p:cNvPicPr>
          <p:nvPr/>
        </p:nvPicPr>
        <p:blipFill>
          <a:blip r:embed="rId3"/>
          <a:stretch>
            <a:fillRect/>
          </a:stretch>
        </p:blipFill>
        <p:spPr>
          <a:xfrm>
            <a:off x="1635057" y="519141"/>
            <a:ext cx="8821677" cy="5877053"/>
          </a:xfrm>
          <a:prstGeom prst="rect">
            <a:avLst/>
          </a:prstGeom>
        </p:spPr>
      </p:pic>
    </p:spTree>
    <p:extLst>
      <p:ext uri="{BB962C8B-B14F-4D97-AF65-F5344CB8AC3E}">
        <p14:creationId xmlns:p14="http://schemas.microsoft.com/office/powerpoint/2010/main" val="34688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0"/>
                                        <p:tgtEl>
                                          <p:spTgt spid="4"/>
                                        </p:tgtEl>
                                      </p:cBhvr>
                                    </p:animEffect>
                                  </p:childTnLst>
                                </p:cTn>
                              </p:par>
                            </p:childTnLst>
                          </p:cTn>
                        </p:par>
                        <p:par>
                          <p:cTn id="13" fill="hold">
                            <p:stCondLst>
                              <p:cond delay="5000"/>
                            </p:stCondLst>
                            <p:childTnLst>
                              <p:par>
                                <p:cTn id="14" presetID="9" presetClass="emph" presetSubtype="0" nodeType="afterEffect">
                                  <p:stCondLst>
                                    <p:cond delay="0"/>
                                  </p:stCondLst>
                                  <p:childTnLst>
                                    <p:set>
                                      <p:cBhvr rctx="PPT">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err="1">
                <a:solidFill>
                  <a:srgbClr val="FFC000"/>
                </a:solidFill>
              </a:rPr>
              <a:t>Accompagnateur</a:t>
            </a:r>
            <a:endParaRPr lang="en-US" sz="6600" dirty="0">
              <a:solidFill>
                <a:srgbClr val="FFC000"/>
              </a:solidFill>
            </a:endParaRPr>
          </a:p>
        </p:txBody>
      </p:sp>
      <p:sp>
        <p:nvSpPr>
          <p:cNvPr id="3" name="Subtitle 2"/>
          <p:cNvSpPr>
            <a:spLocks noGrp="1"/>
          </p:cNvSpPr>
          <p:nvPr>
            <p:ph type="subTitle" idx="1"/>
          </p:nvPr>
        </p:nvSpPr>
        <p:spPr/>
        <p:txBody>
          <a:bodyPr/>
          <a:lstStyle/>
          <a:p>
            <a:r>
              <a:rPr lang="en-US" i="1" dirty="0" smtClean="0">
                <a:solidFill>
                  <a:schemeClr val="bg1"/>
                </a:solidFill>
              </a:rPr>
              <a:t>One who goes along with</a:t>
            </a:r>
            <a:endParaRPr lang="en-US" i="1" dirty="0">
              <a:solidFill>
                <a:schemeClr val="bg1"/>
              </a:solidFill>
            </a:endParaRPr>
          </a:p>
        </p:txBody>
      </p:sp>
    </p:spTree>
    <p:extLst>
      <p:ext uri="{BB962C8B-B14F-4D97-AF65-F5344CB8AC3E}">
        <p14:creationId xmlns:p14="http://schemas.microsoft.com/office/powerpoint/2010/main" val="269555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5371" y="2685143"/>
            <a:ext cx="1055188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0" cap="none" spc="0" normalizeH="0" baseline="0" noProof="0" dirty="0" smtClean="0">
                <a:ln>
                  <a:noFill/>
                </a:ln>
                <a:solidFill>
                  <a:srgbClr val="FFC000"/>
                </a:solidFill>
                <a:effectLst>
                  <a:reflection blurRad="6350" stA="55000" endA="50" endPos="85000" dist="29997" dir="5400000" sy="-100000" algn="bl" rotWithShape="0"/>
                </a:effectLst>
                <a:uLnTx/>
                <a:uFillTx/>
                <a:latin typeface="Arial"/>
                <a:ea typeface="+mn-ea"/>
                <a:cs typeface="+mn-cs"/>
              </a:rPr>
              <a:t>Hurt People, Hurt People</a:t>
            </a:r>
          </a:p>
        </p:txBody>
      </p:sp>
      <p:pic>
        <p:nvPicPr>
          <p:cNvPr id="2" name="Picture 1"/>
          <p:cNvPicPr>
            <a:picLocks noChangeAspect="1"/>
          </p:cNvPicPr>
          <p:nvPr/>
        </p:nvPicPr>
        <p:blipFill>
          <a:blip r:embed="rId2"/>
          <a:stretch>
            <a:fillRect/>
          </a:stretch>
        </p:blipFill>
        <p:spPr>
          <a:xfrm>
            <a:off x="2532026" y="781879"/>
            <a:ext cx="7274579" cy="5183682"/>
          </a:xfrm>
          <a:prstGeom prst="rect">
            <a:avLst/>
          </a:prstGeom>
          <a:effectLst>
            <a:softEdge rad="63500"/>
          </a:effectLst>
        </p:spPr>
      </p:pic>
    </p:spTree>
    <p:extLst>
      <p:ext uri="{BB962C8B-B14F-4D97-AF65-F5344CB8AC3E}">
        <p14:creationId xmlns:p14="http://schemas.microsoft.com/office/powerpoint/2010/main" val="41982542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5"/>
                                      </p:to>
                                    </p:set>
                                    <p:animEffect filter="image" prLst="opacity: 0.5">
                                      <p:cBhvr rctx="IE">
                                        <p:cTn id="10" dur="indefinite"/>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0"/>
                                        <p:tgtEl>
                                          <p:spTgt spid="2"/>
                                        </p:tgtEl>
                                      </p:cBhvr>
                                    </p:animEffect>
                                    <p:set>
                                      <p:cBhvr>
                                        <p:cTn id="15"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9689" y="225488"/>
            <a:ext cx="6291943" cy="6291943"/>
          </a:xfrm>
          <a:prstGeom prst="rect">
            <a:avLst/>
          </a:prstGeom>
          <a:effectLst>
            <a:softEdge rad="533400"/>
          </a:effectLst>
        </p:spPr>
      </p:pic>
      <p:pic>
        <p:nvPicPr>
          <p:cNvPr id="3" name="Picture 2"/>
          <p:cNvPicPr>
            <a:picLocks noChangeAspect="1"/>
          </p:cNvPicPr>
          <p:nvPr/>
        </p:nvPicPr>
        <p:blipFill>
          <a:blip r:embed="rId3"/>
          <a:stretch>
            <a:fillRect/>
          </a:stretch>
        </p:blipFill>
        <p:spPr>
          <a:xfrm>
            <a:off x="1453662" y="2259994"/>
            <a:ext cx="9460523" cy="4197938"/>
          </a:xfrm>
          <a:prstGeom prst="rect">
            <a:avLst/>
          </a:prstGeom>
        </p:spPr>
      </p:pic>
    </p:spTree>
    <p:extLst>
      <p:ext uri="{BB962C8B-B14F-4D97-AF65-F5344CB8AC3E}">
        <p14:creationId xmlns:p14="http://schemas.microsoft.com/office/powerpoint/2010/main" val="18999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5"/>
                                      </p:to>
                                    </p:set>
                                    <p:animEffect filter="image" prLst="opacity: 0.5">
                                      <p:cBhvr rctx="IE">
                                        <p:cTn id="10"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166"/>
            <a:ext cx="10972800" cy="1143000"/>
          </a:xfrm>
        </p:spPr>
        <p:txBody>
          <a:bodyPr/>
          <a:lstStyle/>
          <a:p>
            <a:pPr algn="l"/>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sz="3600" dirty="0" smtClean="0">
                <a:solidFill>
                  <a:srgbClr val="FFC000"/>
                </a:solidFill>
              </a:rPr>
              <a:t>We must change the language of violence from moral deficiency to true understanding that these are people who are injured and healing despite their circumstances.</a:t>
            </a: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dirty="0" smtClean="0">
                <a:solidFill>
                  <a:srgbClr val="FFC000"/>
                </a:solidFill>
              </a:rPr>
              <a:t>							</a:t>
            </a:r>
            <a:r>
              <a:rPr lang="en-US" dirty="0" smtClean="0">
                <a:solidFill>
                  <a:srgbClr val="FFFFFF"/>
                </a:solidFill>
              </a:rPr>
              <a:t>John </a:t>
            </a:r>
            <a:r>
              <a:rPr lang="en-US" dirty="0">
                <a:solidFill>
                  <a:srgbClr val="FFFFFF"/>
                </a:solidFill>
              </a:rPr>
              <a:t>Rich, MD</a:t>
            </a:r>
            <a:r>
              <a:rPr lang="en-US" dirty="0">
                <a:solidFill>
                  <a:srgbClr val="FFC000"/>
                </a:solidFill>
              </a:rPr>
              <a:t/>
            </a:r>
            <a:br>
              <a:rPr lang="en-US" dirty="0">
                <a:solidFill>
                  <a:srgbClr val="FFC000"/>
                </a:solidFill>
              </a:rPr>
            </a:br>
            <a:endParaRPr lang="en-US" dirty="0">
              <a:solidFill>
                <a:srgbClr val="FFC000"/>
              </a:solidFill>
            </a:endParaRPr>
          </a:p>
        </p:txBody>
      </p:sp>
      <p:pic>
        <p:nvPicPr>
          <p:cNvPr id="3" name="Picture 2"/>
          <p:cNvPicPr>
            <a:picLocks noChangeAspect="1"/>
          </p:cNvPicPr>
          <p:nvPr/>
        </p:nvPicPr>
        <p:blipFill>
          <a:blip r:embed="rId2"/>
          <a:stretch>
            <a:fillRect/>
          </a:stretch>
        </p:blipFill>
        <p:spPr>
          <a:xfrm>
            <a:off x="47692" y="2291997"/>
            <a:ext cx="11985775" cy="2274005"/>
          </a:xfrm>
          <a:prstGeom prst="rect">
            <a:avLst/>
          </a:prstGeom>
        </p:spPr>
      </p:pic>
    </p:spTree>
    <p:extLst>
      <p:ext uri="{BB962C8B-B14F-4D97-AF65-F5344CB8AC3E}">
        <p14:creationId xmlns:p14="http://schemas.microsoft.com/office/powerpoint/2010/main" val="419406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0"/>
                                        <p:tgtEl>
                                          <p:spTgt spid="3"/>
                                        </p:tgtEl>
                                      </p:cBhvr>
                                    </p:animEffect>
                                  </p:childTnLst>
                                </p:cTn>
                              </p:par>
                              <p:par>
                                <p:cTn id="8" presetID="10" presetClass="exit" presetSubtype="0" fill="hold" grpId="0" nodeType="withEffect">
                                  <p:stCondLst>
                                    <p:cond delay="500"/>
                                  </p:stCondLst>
                                  <p:childTnLst>
                                    <p:animEffect transition="out" filter="fade">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275368"/>
            <a:ext cx="5527964" cy="6274356"/>
          </a:xfrm>
          <a:prstGeom prst="rect">
            <a:avLst/>
          </a:prstGeom>
        </p:spPr>
      </p:pic>
      <p:sp>
        <p:nvSpPr>
          <p:cNvPr id="3" name="Rectangle 2"/>
          <p:cNvSpPr/>
          <p:nvPr/>
        </p:nvSpPr>
        <p:spPr>
          <a:xfrm>
            <a:off x="3338945" y="2964873"/>
            <a:ext cx="5555673" cy="19119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3352800" y="899410"/>
            <a:ext cx="5541818" cy="20654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1232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10" presetClass="exit" presetSubtype="0" fill="hold" grpId="0" nodeType="afterEffect">
                                  <p:stCondLst>
                                    <p:cond delay="3000"/>
                                  </p:stCondLst>
                                  <p:childTnLst>
                                    <p:animEffect transition="out" filter="fade">
                                      <p:cBhvr>
                                        <p:cTn id="10" dur="3000"/>
                                        <p:tgtEl>
                                          <p:spTgt spid="5"/>
                                        </p:tgtEl>
                                      </p:cBhvr>
                                    </p:animEffect>
                                    <p:set>
                                      <p:cBhvr>
                                        <p:cTn id="11"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823" y="0"/>
            <a:ext cx="12022354" cy="6858594"/>
          </a:xfrm>
          <a:prstGeom prst="rect">
            <a:avLst/>
          </a:prstGeom>
        </p:spPr>
      </p:pic>
      <p:sp>
        <p:nvSpPr>
          <p:cNvPr id="3" name="TextBox 2"/>
          <p:cNvSpPr txBox="1"/>
          <p:nvPr/>
        </p:nvSpPr>
        <p:spPr>
          <a:xfrm>
            <a:off x="10013057" y="5025425"/>
            <a:ext cx="99752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Arial"/>
                <a:ea typeface="+mn-ea"/>
                <a:cs typeface="+mn-cs"/>
              </a:rPr>
              <a:t>TM pending</a:t>
            </a:r>
            <a:endParaRPr kumimoji="0" lang="en-US" sz="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89836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351693" y="1138574"/>
            <a:ext cx="9017000" cy="5072062"/>
          </a:xfrm>
          <a:prstGeom prst="rect">
            <a:avLst/>
          </a:prstGeom>
          <a:effectLst>
            <a:softEdge rad="508000"/>
          </a:effectLst>
        </p:spPr>
      </p:pic>
    </p:spTree>
    <p:extLst>
      <p:ext uri="{BB962C8B-B14F-4D97-AF65-F5344CB8AC3E}">
        <p14:creationId xmlns:p14="http://schemas.microsoft.com/office/powerpoint/2010/main" val="2461229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4113" y="348220"/>
            <a:ext cx="6868076" cy="6138343"/>
          </a:xfrm>
          <a:prstGeom prst="rect">
            <a:avLst/>
          </a:prstGeom>
        </p:spPr>
      </p:pic>
      <p:sp>
        <p:nvSpPr>
          <p:cNvPr id="3" name="Rectangle 2"/>
          <p:cNvSpPr/>
          <p:nvPr/>
        </p:nvSpPr>
        <p:spPr>
          <a:xfrm>
            <a:off x="4072552" y="6463616"/>
            <a:ext cx="40620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https://www.thehavi.org/what-is-an-hvip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9870049" y="5841772"/>
            <a:ext cx="2141157" cy="908048"/>
          </a:xfrm>
          <a:prstGeom prst="rect">
            <a:avLst/>
          </a:prstGeom>
        </p:spPr>
      </p:pic>
    </p:spTree>
    <p:extLst>
      <p:ext uri="{BB962C8B-B14F-4D97-AF65-F5344CB8AC3E}">
        <p14:creationId xmlns:p14="http://schemas.microsoft.com/office/powerpoint/2010/main" val="1712175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39653" y="1393369"/>
            <a:ext cx="44730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People impacted by violence have the unique capacity to address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Healed people, heal people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914071" y="3854867"/>
            <a:ext cx="4783117" cy="1938992"/>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Equity</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All people impacted by violence deserve equitable and respectful care that is responsive to the social determinants of health</a:t>
            </a:r>
          </a:p>
        </p:txBody>
      </p:sp>
      <p:sp>
        <p:nvSpPr>
          <p:cNvPr id="5" name="TextBox 4"/>
          <p:cNvSpPr txBox="1"/>
          <p:nvPr/>
        </p:nvSpPr>
        <p:spPr>
          <a:xfrm>
            <a:off x="7322459" y="4478385"/>
            <a:ext cx="4920343" cy="886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Care</a:t>
            </a:r>
            <a:endPar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Hospitals should provide healing for physical, psychological and emotional wounds.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053946" y="2779615"/>
            <a:ext cx="4920343" cy="677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 violent injury is a golden moment to break the cycle of violence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053946" y="1386114"/>
            <a:ext cx="49203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Prevention</a:t>
            </a:r>
            <a:r>
              <a:rPr kumimoji="0" lang="en-U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Violence is preventable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441371" y="493486"/>
            <a:ext cx="42381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Core Values</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4266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38"/>
            <a:ext cx="10972800" cy="1143000"/>
          </a:xfrm>
        </p:spPr>
        <p:txBody>
          <a:bodyPr/>
          <a:lstStyle/>
          <a:p>
            <a:r>
              <a:rPr lang="en-US" sz="5400" dirty="0" smtClean="0">
                <a:solidFill>
                  <a:schemeClr val="tx1"/>
                </a:solidFill>
              </a:rPr>
              <a:t>Antifragility</a:t>
            </a:r>
            <a:r>
              <a:rPr lang="en-US" dirty="0" smtClean="0"/>
              <a:t> </a:t>
            </a:r>
            <a:br>
              <a:rPr lang="en-US" dirty="0" smtClean="0"/>
            </a:br>
            <a:r>
              <a:rPr lang="en-US" sz="3600" i="1" dirty="0" smtClean="0"/>
              <a:t>Specific Aims</a:t>
            </a:r>
            <a:endParaRPr lang="en-US" sz="3600" i="1" dirty="0"/>
          </a:p>
        </p:txBody>
      </p:sp>
      <p:sp>
        <p:nvSpPr>
          <p:cNvPr id="3" name="Content Placeholder 2"/>
          <p:cNvSpPr>
            <a:spLocks noGrp="1"/>
          </p:cNvSpPr>
          <p:nvPr>
            <p:ph idx="1"/>
          </p:nvPr>
        </p:nvSpPr>
        <p:spPr>
          <a:xfrm>
            <a:off x="609600" y="1722437"/>
            <a:ext cx="10972800" cy="4525963"/>
          </a:xfrm>
        </p:spPr>
        <p:txBody>
          <a:bodyPr/>
          <a:lstStyle/>
          <a:p>
            <a:r>
              <a:rPr lang="en-US" dirty="0" smtClean="0"/>
              <a:t>Reduce </a:t>
            </a:r>
            <a:r>
              <a:rPr lang="en-US" dirty="0" err="1" smtClean="0"/>
              <a:t>revictimization</a:t>
            </a:r>
            <a:r>
              <a:rPr lang="en-US" dirty="0" smtClean="0"/>
              <a:t> and retaliation </a:t>
            </a:r>
          </a:p>
          <a:p>
            <a:r>
              <a:rPr lang="en-US" dirty="0" smtClean="0"/>
              <a:t>Address and prevent adverse symptoms and outcomes of violence and toxic stress</a:t>
            </a:r>
          </a:p>
          <a:p>
            <a:r>
              <a:rPr lang="en-US" dirty="0" smtClean="0"/>
              <a:t>Improve academic performance and psychosocial outcomes </a:t>
            </a:r>
          </a:p>
          <a:p>
            <a:r>
              <a:rPr lang="en-US" dirty="0" smtClean="0"/>
              <a:t>Develop a trauma-informed hospital environment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3E1B0-EBD0-4A2E-9FA7-04D2FA00EC6D}"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11512282"/>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Antifragility</a:t>
            </a:r>
            <a:r>
              <a:rPr lang="en-US" dirty="0"/>
              <a:t> </a:t>
            </a:r>
            <a:br>
              <a:rPr lang="en-US" dirty="0"/>
            </a:br>
            <a:r>
              <a:rPr lang="en-US" sz="2800" i="1" dirty="0" smtClean="0"/>
              <a:t>Program Summary</a:t>
            </a:r>
            <a:endParaRPr lang="en-US" dirty="0"/>
          </a:p>
        </p:txBody>
      </p:sp>
      <p:sp>
        <p:nvSpPr>
          <p:cNvPr id="3" name="Content Placeholder 2"/>
          <p:cNvSpPr>
            <a:spLocks noGrp="1"/>
          </p:cNvSpPr>
          <p:nvPr>
            <p:ph idx="1"/>
          </p:nvPr>
        </p:nvSpPr>
        <p:spPr/>
        <p:txBody>
          <a:bodyPr/>
          <a:lstStyle/>
          <a:p>
            <a:r>
              <a:rPr lang="en-US" dirty="0" smtClean="0"/>
              <a:t>Hospital-based Violence Intervention Program (HVIP) based at RBC/UH that serves children ages 6-15 who present with injuries due to violence.</a:t>
            </a:r>
          </a:p>
          <a:p>
            <a:r>
              <a:rPr lang="en-US" dirty="0" smtClean="0"/>
              <a:t>12 month holistic, person-centered case management program to help heal and build antifragility (post-traumatic growth)</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3E1B0-EBD0-4A2E-9FA7-04D2FA00EC6D}"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7929179"/>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3038"/>
            <a:ext cx="10972800" cy="1143000"/>
          </a:xfrm>
        </p:spPr>
        <p:txBody>
          <a:bodyPr/>
          <a:lstStyle/>
          <a:p>
            <a:r>
              <a:rPr lang="en-US" sz="5400" dirty="0" smtClean="0">
                <a:solidFill>
                  <a:schemeClr val="tx1"/>
                </a:solidFill>
              </a:rPr>
              <a:t>Antifragility</a:t>
            </a:r>
            <a:r>
              <a:rPr lang="en-US" dirty="0" smtClean="0"/>
              <a:t> </a:t>
            </a:r>
            <a:br>
              <a:rPr lang="en-US" dirty="0" smtClean="0"/>
            </a:br>
            <a:r>
              <a:rPr lang="en-US" sz="3600" i="1" dirty="0" smtClean="0"/>
              <a:t>Principles</a:t>
            </a:r>
            <a:endParaRPr lang="en-US" sz="3600" i="1" dirty="0"/>
          </a:p>
        </p:txBody>
      </p:sp>
      <p:sp>
        <p:nvSpPr>
          <p:cNvPr id="3" name="Content Placeholder 2"/>
          <p:cNvSpPr>
            <a:spLocks noGrp="1"/>
          </p:cNvSpPr>
          <p:nvPr>
            <p:ph idx="1"/>
          </p:nvPr>
        </p:nvSpPr>
        <p:spPr>
          <a:xfrm>
            <a:off x="609600" y="1884686"/>
            <a:ext cx="10972800" cy="4525963"/>
          </a:xfrm>
        </p:spPr>
        <p:txBody>
          <a:bodyPr/>
          <a:lstStyle/>
          <a:p>
            <a:r>
              <a:rPr lang="en-US" dirty="0"/>
              <a:t>Engage at the bedside</a:t>
            </a:r>
          </a:p>
          <a:p>
            <a:r>
              <a:rPr lang="en-US" dirty="0" smtClean="0"/>
              <a:t>Provide trauma-informed care</a:t>
            </a:r>
          </a:p>
          <a:p>
            <a:r>
              <a:rPr lang="en-US" dirty="0" smtClean="0"/>
              <a:t>Build antifragility (post-traumatic growth)</a:t>
            </a:r>
          </a:p>
          <a:p>
            <a:r>
              <a:rPr lang="en-US" dirty="0" smtClean="0"/>
              <a:t>Provide and link longitudinal, holistic and person centered services</a:t>
            </a:r>
          </a:p>
          <a:p>
            <a:r>
              <a:rPr lang="en-US" dirty="0" smtClean="0"/>
              <a:t>Utilize multidisciplinary collaboration and rigorous  evaluation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3E1B0-EBD0-4A2E-9FA7-04D2FA00EC6D}"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84443703"/>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609585" rtl="0" eaLnBrk="1" fontAlgn="base" latinLnBrk="0" hangingPunct="1">
              <a:lnSpc>
                <a:spcPct val="100000"/>
              </a:lnSpc>
              <a:spcBef>
                <a:spcPct val="0"/>
              </a:spcBef>
              <a:spcAft>
                <a:spcPct val="0"/>
              </a:spcAft>
              <a:buClrTx/>
              <a:buSzTx/>
              <a:buFontTx/>
              <a:buNone/>
              <a:tabLst/>
              <a:defRPr/>
            </a:pPr>
            <a:fld id="{2F200F76-37B8-44FB-A52F-AC1F0C45FFDB}" type="slidenum">
              <a:rPr kumimoji="0" lang="en-US" altLang="en-US" sz="1467"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39</a:t>
            </a:fld>
            <a:endParaRPr kumimoji="0" lang="en-US" altLang="en-US" sz="1467"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5" name="Picture 4"/>
          <p:cNvPicPr>
            <a:picLocks noChangeAspect="1"/>
          </p:cNvPicPr>
          <p:nvPr/>
        </p:nvPicPr>
        <p:blipFill>
          <a:blip r:embed="rId2"/>
          <a:stretch>
            <a:fillRect/>
          </a:stretch>
        </p:blipFill>
        <p:spPr>
          <a:xfrm>
            <a:off x="1209289" y="815577"/>
            <a:ext cx="9337855" cy="5252544"/>
          </a:xfrm>
          <a:prstGeom prst="rect">
            <a:avLst/>
          </a:prstGeom>
        </p:spPr>
      </p:pic>
      <p:sp>
        <p:nvSpPr>
          <p:cNvPr id="2" name="TextBox 1"/>
          <p:cNvSpPr txBox="1"/>
          <p:nvPr/>
        </p:nvSpPr>
        <p:spPr>
          <a:xfrm rot="20358451">
            <a:off x="931526" y="2446946"/>
            <a:ext cx="1794553" cy="789896"/>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sz="2133" b="1"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Teachable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133" b="1" i="1"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Moment”</a:t>
            </a:r>
          </a:p>
        </p:txBody>
      </p:sp>
      <p:sp>
        <p:nvSpPr>
          <p:cNvPr id="3" name="TextBox 2"/>
          <p:cNvSpPr txBox="1"/>
          <p:nvPr/>
        </p:nvSpPr>
        <p:spPr>
          <a:xfrm>
            <a:off x="10328031" y="1453662"/>
            <a:ext cx="18405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Arial"/>
                <a:ea typeface="+mn-ea"/>
                <a:cs typeface="+mn-cs"/>
              </a:rPr>
              <a:t>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Arial"/>
                <a:ea typeface="+mn-ea"/>
                <a:cs typeface="+mn-cs"/>
              </a:rPr>
              <a:t>Self-esteem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Arial"/>
                <a:ea typeface="+mn-ea"/>
                <a:cs typeface="+mn-cs"/>
              </a:rPr>
              <a:t>Agency</a:t>
            </a:r>
            <a:endParaRPr kumimoji="0" lang="en-US" sz="2000" b="1" i="1" u="none" strike="noStrike" kern="1200" cap="none" spc="0" normalizeH="0" baseline="0" noProof="0" dirty="0">
              <a:ln>
                <a:noFill/>
              </a:ln>
              <a:solidFill>
                <a:srgbClr val="FF0000"/>
              </a:solidFill>
              <a:effectLst/>
              <a:uLnTx/>
              <a:uFillTx/>
              <a:latin typeface="Arial"/>
              <a:ea typeface="+mn-ea"/>
              <a:cs typeface="+mn-cs"/>
            </a:endParaRPr>
          </a:p>
        </p:txBody>
      </p:sp>
      <p:sp>
        <p:nvSpPr>
          <p:cNvPr id="6" name="TextBox 5"/>
          <p:cNvSpPr txBox="1"/>
          <p:nvPr/>
        </p:nvSpPr>
        <p:spPr>
          <a:xfrm>
            <a:off x="10163908" y="4114800"/>
            <a:ext cx="21570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Arial"/>
                <a:ea typeface="+mn-ea"/>
                <a:cs typeface="+mn-cs"/>
              </a:rPr>
              <a:t>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Arial"/>
                <a:ea typeface="+mn-ea"/>
                <a:cs typeface="+mn-cs"/>
              </a:rPr>
              <a:t>(Social infrastructure)</a:t>
            </a:r>
            <a:endParaRPr kumimoji="0" lang="en-US" sz="2000" b="1" i="1"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87084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9" y="110622"/>
            <a:ext cx="12193057" cy="6895174"/>
          </a:xfrm>
          <a:prstGeom prst="rect">
            <a:avLst/>
          </a:prstGeom>
        </p:spPr>
      </p:pic>
    </p:spTree>
    <p:extLst>
      <p:ext uri="{BB962C8B-B14F-4D97-AF65-F5344CB8AC3E}">
        <p14:creationId xmlns:p14="http://schemas.microsoft.com/office/powerpoint/2010/main" val="16082542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Access to care</a:t>
            </a:r>
            <a:endParaRPr lang="en-US" dirty="0"/>
          </a:p>
        </p:txBody>
      </p:sp>
      <p:sp>
        <p:nvSpPr>
          <p:cNvPr id="3" name="Content Placeholder 2"/>
          <p:cNvSpPr>
            <a:spLocks noGrp="1"/>
          </p:cNvSpPr>
          <p:nvPr>
            <p:ph idx="1"/>
          </p:nvPr>
        </p:nvSpPr>
        <p:spPr/>
        <p:txBody>
          <a:bodyPr/>
          <a:lstStyle/>
          <a:p>
            <a:pPr marL="0" indent="0">
              <a:buNone/>
            </a:pPr>
            <a:r>
              <a:rPr lang="en-US" dirty="0" smtClean="0"/>
              <a:t>All children will have a Health Home. </a:t>
            </a:r>
          </a:p>
          <a:p>
            <a:r>
              <a:rPr lang="en-US" sz="2133" dirty="0"/>
              <a:t>AI Social Workers will universally screen families</a:t>
            </a:r>
          </a:p>
          <a:p>
            <a:pPr marL="609585" lvl="1" indent="0">
              <a:buNone/>
            </a:pPr>
            <a:r>
              <a:rPr lang="en-US" sz="2133" dirty="0"/>
              <a:t>for healthcare needs and connect those without</a:t>
            </a:r>
          </a:p>
          <a:p>
            <a:pPr marL="609585" lvl="1" indent="0">
              <a:buNone/>
            </a:pPr>
            <a:r>
              <a:rPr lang="en-US" sz="2133" dirty="0"/>
              <a:t>a health home to the Ahuja Center for Women &amp; Children</a:t>
            </a:r>
            <a:endParaRPr lang="en-US" dirty="0"/>
          </a:p>
          <a:p>
            <a:pPr marL="0" indent="0">
              <a:buNone/>
            </a:pPr>
            <a:r>
              <a:rPr lang="en-US" dirty="0" smtClean="0"/>
              <a:t>At least 85% of AI participants will receive mental health services.</a:t>
            </a:r>
          </a:p>
          <a:p>
            <a:r>
              <a:rPr lang="en-US" sz="2133" dirty="0"/>
              <a:t>AI Social Workers will universally screen families for mental healthcare needs and are trained in providing </a:t>
            </a:r>
            <a:r>
              <a:rPr lang="en-US" sz="2133" dirty="0">
                <a:solidFill>
                  <a:schemeClr val="accent2">
                    <a:lumMod val="60000"/>
                    <a:lumOff val="40000"/>
                  </a:schemeClr>
                </a:solidFill>
              </a:rPr>
              <a:t>Trauma Focused Cognitive Behavioral Therapy </a:t>
            </a:r>
            <a:r>
              <a:rPr lang="en-US" sz="2133" dirty="0"/>
              <a:t>(TF-CBT) and other evidence based trauma informed interventions for children and families.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1E581-CB01-4AE4-B3BB-03C82777594D}"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083" y="2264481"/>
            <a:ext cx="2627119" cy="877283"/>
          </a:xfrm>
          <a:prstGeom prst="rect">
            <a:avLst/>
          </a:prstGeom>
        </p:spPr>
      </p:pic>
      <p:pic>
        <p:nvPicPr>
          <p:cNvPr id="1028" name="Picture 4" descr="Home Assistance Service Medical And Health Care Line Style Icon Royalty Free  Cliparts, Vectors, And Stock Illustration. Image 145241154."/>
          <p:cNvPicPr>
            <a:picLocks noChangeAspect="1" noChangeArrowheads="1"/>
          </p:cNvPicPr>
          <p:nvPr/>
        </p:nvPicPr>
        <p:blipFill rotWithShape="1">
          <a:blip r:embed="rId3">
            <a:extLst>
              <a:ext uri="{28A0092B-C50C-407E-A947-70E740481C1C}">
                <a14:useLocalDpi xmlns:a14="http://schemas.microsoft.com/office/drawing/2010/main" val="0"/>
              </a:ext>
            </a:extLst>
          </a:blip>
          <a:srcRect l="5921" t="9006" r="5096" b="11333"/>
          <a:stretch/>
        </p:blipFill>
        <p:spPr bwMode="auto">
          <a:xfrm>
            <a:off x="9446465" y="176574"/>
            <a:ext cx="1765737" cy="158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59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1"/>
            <a:ext cx="10972800" cy="636588"/>
          </a:xfrm>
        </p:spPr>
        <p:txBody>
          <a:bodyPr>
            <a:normAutofit fontScale="90000"/>
          </a:bodyPr>
          <a:lstStyle/>
          <a:p>
            <a:pPr algn="ctr"/>
            <a:r>
              <a:rPr lang="en-US" dirty="0" smtClean="0"/>
              <a:t>Food Insecurity</a:t>
            </a:r>
            <a:endParaRPr lang="en-US" dirty="0"/>
          </a:p>
        </p:txBody>
      </p:sp>
      <p:sp>
        <p:nvSpPr>
          <p:cNvPr id="3" name="Content Placeholder 2"/>
          <p:cNvSpPr>
            <a:spLocks noGrp="1"/>
          </p:cNvSpPr>
          <p:nvPr>
            <p:ph idx="1"/>
          </p:nvPr>
        </p:nvSpPr>
        <p:spPr>
          <a:xfrm>
            <a:off x="609599" y="1504951"/>
            <a:ext cx="11142133" cy="1616230"/>
          </a:xfrm>
        </p:spPr>
        <p:txBody>
          <a:bodyPr>
            <a:normAutofit fontScale="62500" lnSpcReduction="20000"/>
          </a:bodyPr>
          <a:lstStyle/>
          <a:p>
            <a:pPr marL="0" indent="0" algn="ctr">
              <a:buNone/>
            </a:pPr>
            <a:r>
              <a:rPr lang="en-US" dirty="0"/>
              <a:t>S</a:t>
            </a:r>
            <a:r>
              <a:rPr lang="en-US" dirty="0" smtClean="0"/>
              <a:t>creened </a:t>
            </a:r>
            <a:r>
              <a:rPr lang="en-US" dirty="0">
                <a:solidFill>
                  <a:schemeClr val="accent2">
                    <a:lumMod val="60000"/>
                    <a:lumOff val="40000"/>
                  </a:schemeClr>
                </a:solidFill>
              </a:rPr>
              <a:t>70 households </a:t>
            </a:r>
            <a:r>
              <a:rPr lang="en-US" dirty="0"/>
              <a:t>with children (17 years or younger) seen in our Pediatric Trauma Center for injuries related to community/peer violence for food insecurity from October 2019-May 2021. </a:t>
            </a:r>
            <a:r>
              <a:rPr lang="en-US" dirty="0" smtClean="0">
                <a:solidFill>
                  <a:schemeClr val="accent2">
                    <a:lumMod val="60000"/>
                    <a:lumOff val="40000"/>
                  </a:schemeClr>
                </a:solidFill>
              </a:rPr>
              <a:t>52.9% </a:t>
            </a:r>
            <a:r>
              <a:rPr lang="en-US" dirty="0">
                <a:solidFill>
                  <a:schemeClr val="accent2">
                    <a:lumMod val="60000"/>
                    <a:lumOff val="40000"/>
                  </a:schemeClr>
                </a:solidFill>
              </a:rPr>
              <a:t>households endorsed food insecurity </a:t>
            </a:r>
            <a:r>
              <a:rPr lang="en-US" dirty="0"/>
              <a:t>at least once during our ongoing interactions. </a:t>
            </a:r>
            <a:endParaRPr lang="en-US" dirty="0" smtClean="0"/>
          </a:p>
          <a:p>
            <a:pPr marL="0" indent="0" algn="ctr">
              <a:buNone/>
            </a:pPr>
            <a:r>
              <a:rPr lang="en-US" dirty="0" smtClean="0"/>
              <a:t>AI Social Workers provided </a:t>
            </a:r>
            <a:r>
              <a:rPr lang="en-US" sz="2800" dirty="0">
                <a:solidFill>
                  <a:schemeClr val="accent2">
                    <a:lumMod val="60000"/>
                    <a:lumOff val="40000"/>
                  </a:schemeClr>
                </a:solidFill>
              </a:rPr>
              <a:t>209 food packages </a:t>
            </a:r>
            <a:r>
              <a:rPr lang="en-US" sz="2800" dirty="0"/>
              <a:t>to eligible families between January 2021 and February 2022. </a:t>
            </a:r>
          </a:p>
          <a:p>
            <a:endParaRPr lang="en-US" sz="280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E15C3-32CB-4103-AA0C-7CB0C9073BB9}"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467"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740" b="2823"/>
          <a:stretch/>
        </p:blipFill>
        <p:spPr>
          <a:xfrm>
            <a:off x="0" y="3121181"/>
            <a:ext cx="12013184" cy="3035388"/>
          </a:xfrm>
          <a:prstGeom prst="rect">
            <a:avLst/>
          </a:prstGeom>
          <a:solidFill>
            <a:schemeClr val="bg1"/>
          </a:solidFill>
        </p:spPr>
      </p:pic>
    </p:spTree>
    <p:extLst>
      <p:ext uri="{BB962C8B-B14F-4D97-AF65-F5344CB8AC3E}">
        <p14:creationId xmlns:p14="http://schemas.microsoft.com/office/powerpoint/2010/main" val="754202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67" dirty="0"/>
              <a:t>Basic Needs Items and Services</a:t>
            </a:r>
          </a:p>
        </p:txBody>
      </p:sp>
      <p:sp>
        <p:nvSpPr>
          <p:cNvPr id="3" name="Content Placeholder 2"/>
          <p:cNvSpPr>
            <a:spLocks noGrp="1"/>
          </p:cNvSpPr>
          <p:nvPr>
            <p:ph idx="1"/>
          </p:nvPr>
        </p:nvSpPr>
        <p:spPr>
          <a:xfrm>
            <a:off x="609600" y="1289095"/>
            <a:ext cx="10972800" cy="4525963"/>
          </a:xfrm>
        </p:spPr>
        <p:txBody>
          <a:bodyPr>
            <a:normAutofit lnSpcReduction="10000"/>
          </a:bodyPr>
          <a:lstStyle/>
          <a:p>
            <a:r>
              <a:rPr lang="en-US" sz="1867" dirty="0"/>
              <a:t>Purchased and distributed </a:t>
            </a:r>
            <a:r>
              <a:rPr lang="en-US" sz="1867" dirty="0">
                <a:solidFill>
                  <a:schemeClr val="accent2">
                    <a:lumMod val="60000"/>
                    <a:lumOff val="40000"/>
                  </a:schemeClr>
                </a:solidFill>
              </a:rPr>
              <a:t>70 care packages</a:t>
            </a:r>
            <a:r>
              <a:rPr lang="en-US" sz="1867" dirty="0"/>
              <a:t> via Shoes &amp; Clothes for Kids. </a:t>
            </a:r>
          </a:p>
          <a:p>
            <a:r>
              <a:rPr lang="en-US" sz="1867" dirty="0"/>
              <a:t>Provided </a:t>
            </a:r>
            <a:r>
              <a:rPr lang="en-US" sz="1867" dirty="0">
                <a:solidFill>
                  <a:schemeClr val="accent2">
                    <a:lumMod val="60000"/>
                    <a:lumOff val="40000"/>
                  </a:schemeClr>
                </a:solidFill>
              </a:rPr>
              <a:t>26 care packages</a:t>
            </a:r>
            <a:r>
              <a:rPr lang="en-US" sz="1867" dirty="0"/>
              <a:t> that included: Age appropriate toys/games/activities, Easter candy and baskets, and some essential items (TP, toothbrush, toothpaste, tissues, and deodorant) in Spring 2020. </a:t>
            </a:r>
          </a:p>
          <a:p>
            <a:r>
              <a:rPr lang="en-US" sz="1867" dirty="0"/>
              <a:t>Provided </a:t>
            </a:r>
            <a:r>
              <a:rPr lang="en-US" sz="1867" dirty="0">
                <a:solidFill>
                  <a:schemeClr val="accent2">
                    <a:lumMod val="60000"/>
                    <a:lumOff val="40000"/>
                  </a:schemeClr>
                </a:solidFill>
              </a:rPr>
              <a:t>32 care packages </a:t>
            </a:r>
            <a:r>
              <a:rPr lang="en-US" sz="1867" dirty="0"/>
              <a:t>Winter 2020 that included more that $1800.00 worth of essential items. </a:t>
            </a:r>
          </a:p>
          <a:p>
            <a:r>
              <a:rPr lang="en-US" sz="1867" dirty="0"/>
              <a:t>Distributed </a:t>
            </a:r>
            <a:r>
              <a:rPr lang="en-US" sz="1867" dirty="0">
                <a:solidFill>
                  <a:schemeClr val="accent2">
                    <a:lumMod val="60000"/>
                    <a:lumOff val="40000"/>
                  </a:schemeClr>
                </a:solidFill>
              </a:rPr>
              <a:t>12 Winter Coats</a:t>
            </a:r>
            <a:r>
              <a:rPr lang="en-US" sz="1867" dirty="0"/>
              <a:t>;</a:t>
            </a:r>
            <a:r>
              <a:rPr lang="en-US" sz="1867" dirty="0">
                <a:latin typeface="Arial (body)"/>
              </a:rPr>
              <a:t> more than </a:t>
            </a:r>
            <a:r>
              <a:rPr lang="en-US" sz="1867" dirty="0">
                <a:solidFill>
                  <a:schemeClr val="accent2">
                    <a:lumMod val="60000"/>
                    <a:lumOff val="40000"/>
                  </a:schemeClr>
                </a:solidFill>
                <a:latin typeface="Arial (body)"/>
              </a:rPr>
              <a:t>70 hospital meal vouchers</a:t>
            </a:r>
            <a:r>
              <a:rPr lang="en-US" sz="1867" dirty="0">
                <a:latin typeface="Arial (body)"/>
              </a:rPr>
              <a:t>; </a:t>
            </a:r>
            <a:r>
              <a:rPr lang="en-US" sz="1867" dirty="0">
                <a:solidFill>
                  <a:schemeClr val="accent2">
                    <a:lumMod val="60000"/>
                    <a:lumOff val="40000"/>
                  </a:schemeClr>
                </a:solidFill>
                <a:latin typeface="Arial (body)"/>
              </a:rPr>
              <a:t>1,098 rolls of toilet paper, 50 boxes of wipes, and 230 paper towels</a:t>
            </a:r>
            <a:r>
              <a:rPr lang="en-US" sz="1867" dirty="0">
                <a:latin typeface="Arial (body)"/>
              </a:rPr>
              <a:t>, in 2021 generously donated by Giant Eagle.</a:t>
            </a:r>
          </a:p>
          <a:p>
            <a:r>
              <a:rPr lang="en-US" sz="1867" dirty="0">
                <a:latin typeface="Arial (body)"/>
              </a:rPr>
              <a:t>Gave </a:t>
            </a:r>
            <a:r>
              <a:rPr lang="en-US" sz="1867" dirty="0">
                <a:solidFill>
                  <a:schemeClr val="accent2">
                    <a:lumMod val="60000"/>
                    <a:lumOff val="40000"/>
                  </a:schemeClr>
                </a:solidFill>
                <a:latin typeface="Arial (body)"/>
              </a:rPr>
              <a:t>76 Victims of Crime</a:t>
            </a:r>
            <a:r>
              <a:rPr lang="en-US" sz="1867" dirty="0">
                <a:latin typeface="Arial (body)"/>
              </a:rPr>
              <a:t> </a:t>
            </a:r>
            <a:r>
              <a:rPr lang="en-US" sz="1867" dirty="0">
                <a:solidFill>
                  <a:schemeClr val="accent2">
                    <a:lumMod val="60000"/>
                    <a:lumOff val="40000"/>
                  </a:schemeClr>
                </a:solidFill>
                <a:latin typeface="Arial (body)"/>
              </a:rPr>
              <a:t>benefit applications</a:t>
            </a:r>
            <a:r>
              <a:rPr lang="en-US" sz="1867" dirty="0">
                <a:latin typeface="Arial (body)"/>
              </a:rPr>
              <a:t>.</a:t>
            </a:r>
          </a:p>
          <a:p>
            <a:r>
              <a:rPr lang="en-US" sz="1867" dirty="0">
                <a:latin typeface="Arial (body)"/>
              </a:rPr>
              <a:t>Provided </a:t>
            </a:r>
            <a:r>
              <a:rPr lang="en-US" sz="1867" dirty="0">
                <a:solidFill>
                  <a:schemeClr val="accent2">
                    <a:lumMod val="60000"/>
                    <a:lumOff val="40000"/>
                  </a:schemeClr>
                </a:solidFill>
                <a:latin typeface="Arial (body)"/>
              </a:rPr>
              <a:t>7 families </a:t>
            </a:r>
            <a:r>
              <a:rPr lang="en-US" sz="1867" dirty="0">
                <a:latin typeface="Arial (body)"/>
              </a:rPr>
              <a:t>with </a:t>
            </a:r>
            <a:r>
              <a:rPr lang="en-US" sz="1867" dirty="0">
                <a:solidFill>
                  <a:schemeClr val="accent2">
                    <a:lumMod val="60000"/>
                    <a:lumOff val="40000"/>
                  </a:schemeClr>
                </a:solidFill>
                <a:latin typeface="Arial (body)"/>
              </a:rPr>
              <a:t>emergency housing</a:t>
            </a:r>
            <a:r>
              <a:rPr lang="en-US" sz="1867" dirty="0">
                <a:latin typeface="Arial (body)"/>
              </a:rPr>
              <a:t>.</a:t>
            </a:r>
            <a:r>
              <a:rPr lang="en-US" sz="1867" dirty="0">
                <a:solidFill>
                  <a:schemeClr val="accent2">
                    <a:lumMod val="60000"/>
                    <a:lumOff val="40000"/>
                  </a:schemeClr>
                </a:solidFill>
                <a:latin typeface="Arial (body)"/>
              </a:rPr>
              <a:t>  </a:t>
            </a:r>
          </a:p>
          <a:p>
            <a:r>
              <a:rPr lang="en-US" sz="1867" dirty="0">
                <a:latin typeface="Arial (body)"/>
              </a:rPr>
              <a:t>Sponsored multiple children to enroll in positive activities through </a:t>
            </a:r>
            <a:r>
              <a:rPr lang="en-US" sz="1867" dirty="0">
                <a:solidFill>
                  <a:schemeClr val="accent2">
                    <a:lumMod val="60000"/>
                    <a:lumOff val="40000"/>
                  </a:schemeClr>
                </a:solidFill>
                <a:latin typeface="Arial (body)"/>
              </a:rPr>
              <a:t>The Rainey Institute</a:t>
            </a:r>
            <a:r>
              <a:rPr lang="en-US" sz="1867" dirty="0">
                <a:latin typeface="Arial (body)"/>
              </a:rPr>
              <a:t>, </a:t>
            </a:r>
            <a:r>
              <a:rPr lang="en-US" sz="1867" dirty="0">
                <a:solidFill>
                  <a:schemeClr val="accent2">
                    <a:lumMod val="60000"/>
                    <a:lumOff val="40000"/>
                  </a:schemeClr>
                </a:solidFill>
                <a:latin typeface="Arial (body)"/>
              </a:rPr>
              <a:t>Karamu House</a:t>
            </a:r>
            <a:r>
              <a:rPr lang="en-US" sz="1867" dirty="0">
                <a:latin typeface="Arial (body)"/>
              </a:rPr>
              <a:t>, and others. </a:t>
            </a:r>
          </a:p>
          <a:p>
            <a:endParaRPr lang="en-US" sz="1867" dirty="0">
              <a:solidFill>
                <a:schemeClr val="accent2">
                  <a:lumMod val="60000"/>
                  <a:lumOff val="40000"/>
                </a:schemeClr>
              </a:solidFill>
              <a:latin typeface="Arial (body)"/>
            </a:endParaRPr>
          </a:p>
          <a:p>
            <a:endParaRPr lang="en-US" sz="1867" dirty="0"/>
          </a:p>
          <a:p>
            <a:endParaRPr lang="en-US" sz="1867" dirty="0"/>
          </a:p>
          <a:p>
            <a:endParaRPr lang="en-US" sz="1867" dirty="0"/>
          </a:p>
          <a:p>
            <a:endParaRPr lang="en-US" sz="1867" dirty="0"/>
          </a:p>
          <a:p>
            <a:endParaRPr lang="en-US" sz="1867" dirty="0"/>
          </a:p>
          <a:p>
            <a:endParaRPr lang="en-US" sz="2133"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45A0-3AB9-4F1F-AFD1-82EF87DBE0E8}"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95763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Trauma Focused Cognitive Behavioral Therapy</a:t>
            </a:r>
            <a:endParaRPr lang="en-US" dirty="0"/>
          </a:p>
        </p:txBody>
      </p:sp>
      <p:pic>
        <p:nvPicPr>
          <p:cNvPr id="5" name="Content Placeholder 4"/>
          <p:cNvPicPr>
            <a:picLocks noGrp="1" noChangeAspect="1"/>
          </p:cNvPicPr>
          <p:nvPr>
            <p:ph idx="1"/>
          </p:nvPr>
        </p:nvPicPr>
        <p:blipFill>
          <a:blip r:embed="rId2"/>
          <a:stretch>
            <a:fillRect/>
          </a:stretch>
        </p:blipFill>
        <p:spPr>
          <a:xfrm>
            <a:off x="2166806" y="1484986"/>
            <a:ext cx="7759919" cy="4696793"/>
          </a:xfrm>
          <a:prstGeom prst="rect">
            <a:avLst/>
          </a:prstGeo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37348-3A27-44A0-95F1-D35E1F45C8E2}"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p:cNvPicPr>
            <a:picLocks noChangeAspect="1"/>
          </p:cNvPicPr>
          <p:nvPr/>
        </p:nvPicPr>
        <p:blipFill>
          <a:blip r:embed="rId3"/>
          <a:stretch>
            <a:fillRect/>
          </a:stretch>
        </p:blipFill>
        <p:spPr>
          <a:xfrm>
            <a:off x="2025994" y="1597591"/>
            <a:ext cx="7588879" cy="4298460"/>
          </a:xfrm>
          <a:prstGeom prst="rect">
            <a:avLst/>
          </a:prstGeom>
        </p:spPr>
      </p:pic>
    </p:spTree>
    <p:extLst>
      <p:ext uri="{BB962C8B-B14F-4D97-AF65-F5344CB8AC3E}">
        <p14:creationId xmlns:p14="http://schemas.microsoft.com/office/powerpoint/2010/main" val="205728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6"/>
                                        </p:tgtEl>
                                      </p:cBhvr>
                                    </p:animEffect>
                                    <p:set>
                                      <p:cBhvr>
                                        <p:cTn id="7"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4172" y="0"/>
            <a:ext cx="10443655" cy="6858000"/>
          </a:xfrm>
          <a:prstGeom prst="rect">
            <a:avLst/>
          </a:prstGeom>
        </p:spPr>
      </p:pic>
      <p:pic>
        <p:nvPicPr>
          <p:cNvPr id="3" name="Picture 2"/>
          <p:cNvPicPr>
            <a:picLocks noChangeAspect="1"/>
          </p:cNvPicPr>
          <p:nvPr/>
        </p:nvPicPr>
        <p:blipFill>
          <a:blip r:embed="rId3"/>
          <a:stretch>
            <a:fillRect/>
          </a:stretch>
        </p:blipFill>
        <p:spPr>
          <a:xfrm>
            <a:off x="2225435" y="2027315"/>
            <a:ext cx="8001000" cy="2431860"/>
          </a:xfrm>
          <a:prstGeom prst="rect">
            <a:avLst/>
          </a:prstGeom>
          <a:effectLst>
            <a:softEdge rad="228600"/>
          </a:effectLst>
        </p:spPr>
      </p:pic>
      <p:pic>
        <p:nvPicPr>
          <p:cNvPr id="4" name="Picture 3"/>
          <p:cNvPicPr>
            <a:picLocks noChangeAspect="1"/>
          </p:cNvPicPr>
          <p:nvPr/>
        </p:nvPicPr>
        <p:blipFill>
          <a:blip r:embed="rId4"/>
          <a:stretch>
            <a:fillRect/>
          </a:stretch>
        </p:blipFill>
        <p:spPr>
          <a:xfrm>
            <a:off x="2225435" y="4459175"/>
            <a:ext cx="7886702" cy="2333625"/>
          </a:xfrm>
          <a:prstGeom prst="rect">
            <a:avLst/>
          </a:prstGeom>
        </p:spPr>
      </p:pic>
      <p:pic>
        <p:nvPicPr>
          <p:cNvPr id="5" name="Picture 4"/>
          <p:cNvPicPr>
            <a:picLocks noChangeAspect="1"/>
          </p:cNvPicPr>
          <p:nvPr/>
        </p:nvPicPr>
        <p:blipFill>
          <a:blip r:embed="rId5"/>
          <a:stretch>
            <a:fillRect/>
          </a:stretch>
        </p:blipFill>
        <p:spPr>
          <a:xfrm>
            <a:off x="1153875" y="10159"/>
            <a:ext cx="3933825" cy="866775"/>
          </a:xfrm>
          <a:prstGeom prst="rect">
            <a:avLst/>
          </a:prstGeom>
        </p:spPr>
      </p:pic>
      <p:sp>
        <p:nvSpPr>
          <p:cNvPr id="6" name="Oval 5"/>
          <p:cNvSpPr/>
          <p:nvPr/>
        </p:nvSpPr>
        <p:spPr>
          <a:xfrm>
            <a:off x="2164973" y="4693024"/>
            <a:ext cx="4518216" cy="6320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35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3"/>
                                        </p:tgtEl>
                                        <p:attrNameLst>
                                          <p:attrName>style.opacity</p:attrName>
                                        </p:attrNameLst>
                                      </p:cBhvr>
                                      <p:to>
                                        <p:strVal val="0.5"/>
                                      </p:to>
                                    </p:set>
                                    <p:animEffect filter="image" prLst="opacity: 0.5">
                                      <p:cBhvr rctx="IE">
                                        <p:cTn id="19" dur="indefinite"/>
                                        <p:tgtEl>
                                          <p:spTgt spid="3"/>
                                        </p:tgtEl>
                                      </p:cBhvr>
                                    </p:animEffect>
                                  </p:childTnLst>
                                </p:cTn>
                              </p:par>
                              <p:par>
                                <p:cTn id="20" presetID="9" presetClass="emph" presetSubtype="0" nodeType="withEffect">
                                  <p:stCondLst>
                                    <p:cond delay="0"/>
                                  </p:stCondLst>
                                  <p:childTnLst>
                                    <p:set>
                                      <p:cBhvr rctx="PPT">
                                        <p:cTn id="21" dur="indefinite"/>
                                        <p:tgtEl>
                                          <p:spTgt spid="4"/>
                                        </p:tgtEl>
                                        <p:attrNameLst>
                                          <p:attrName>style.opacity</p:attrName>
                                        </p:attrNameLst>
                                      </p:cBhvr>
                                      <p:to>
                                        <p:strVal val="0.5"/>
                                      </p:to>
                                    </p:set>
                                    <p:animEffect filter="image" prLst="opacity: 0.5">
                                      <p:cBhvr rctx="IE">
                                        <p:cTn id="2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Families Served</a:t>
            </a:r>
            <a:endParaRPr lang="en-US" dirty="0"/>
          </a:p>
        </p:txBody>
      </p:sp>
      <p:sp>
        <p:nvSpPr>
          <p:cNvPr id="3" name="Content Placeholder 2"/>
          <p:cNvSpPr>
            <a:spLocks noGrp="1"/>
          </p:cNvSpPr>
          <p:nvPr>
            <p:ph idx="1"/>
          </p:nvPr>
        </p:nvSpPr>
        <p:spPr>
          <a:xfrm>
            <a:off x="609601" y="1600202"/>
            <a:ext cx="4696023" cy="2242381"/>
          </a:xfrm>
        </p:spPr>
        <p:txBody>
          <a:bodyPr>
            <a:normAutofit lnSpcReduction="10000"/>
          </a:bodyPr>
          <a:lstStyle/>
          <a:p>
            <a:r>
              <a:rPr lang="en-US" b="1" dirty="0" smtClean="0">
                <a:solidFill>
                  <a:schemeClr val="accent2">
                    <a:lumMod val="60000"/>
                    <a:lumOff val="40000"/>
                  </a:schemeClr>
                </a:solidFill>
              </a:rPr>
              <a:t>53</a:t>
            </a:r>
            <a:r>
              <a:rPr lang="en-US" dirty="0" smtClean="0"/>
              <a:t> in 2019 </a:t>
            </a:r>
            <a:r>
              <a:rPr lang="en-US" sz="1867" dirty="0"/>
              <a:t>(started in June)</a:t>
            </a:r>
          </a:p>
          <a:p>
            <a:r>
              <a:rPr lang="en-US" b="1" dirty="0" smtClean="0">
                <a:solidFill>
                  <a:schemeClr val="accent2">
                    <a:lumMod val="60000"/>
                    <a:lumOff val="40000"/>
                  </a:schemeClr>
                </a:solidFill>
              </a:rPr>
              <a:t>71</a:t>
            </a:r>
            <a:r>
              <a:rPr lang="en-US" dirty="0" smtClean="0"/>
              <a:t> in 2020</a:t>
            </a:r>
          </a:p>
          <a:p>
            <a:r>
              <a:rPr lang="en-US" b="1" dirty="0" smtClean="0">
                <a:solidFill>
                  <a:schemeClr val="accent2">
                    <a:lumMod val="60000"/>
                    <a:lumOff val="40000"/>
                  </a:schemeClr>
                </a:solidFill>
              </a:rPr>
              <a:t>109</a:t>
            </a:r>
            <a:r>
              <a:rPr lang="en-US" dirty="0" smtClean="0"/>
              <a:t> in 2021</a:t>
            </a:r>
          </a:p>
          <a:p>
            <a:r>
              <a:rPr lang="en-US" b="1" dirty="0" smtClean="0">
                <a:solidFill>
                  <a:schemeClr val="accent2">
                    <a:lumMod val="60000"/>
                    <a:lumOff val="40000"/>
                  </a:schemeClr>
                </a:solidFill>
              </a:rPr>
              <a:t>123</a:t>
            </a:r>
            <a:r>
              <a:rPr lang="en-US" dirty="0" smtClean="0"/>
              <a:t> </a:t>
            </a:r>
            <a:r>
              <a:rPr lang="en-US" dirty="0"/>
              <a:t>in </a:t>
            </a:r>
            <a:r>
              <a:rPr lang="en-US" dirty="0" smtClean="0"/>
              <a:t>2022 </a:t>
            </a:r>
            <a:endParaRPr lang="en-US" dirty="0"/>
          </a:p>
          <a:p>
            <a:pPr marL="0" indent="0">
              <a:buNone/>
            </a:pP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45A0-3AB9-4F1F-AFD1-82EF87DBE0E8}"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3438525" y="2169452"/>
            <a:ext cx="8565838" cy="4059898"/>
          </a:xfrm>
          <a:prstGeom prst="rect">
            <a:avLst/>
          </a:prstGeom>
        </p:spPr>
      </p:pic>
    </p:spTree>
    <p:extLst>
      <p:ext uri="{BB962C8B-B14F-4D97-AF65-F5344CB8AC3E}">
        <p14:creationId xmlns:p14="http://schemas.microsoft.com/office/powerpoint/2010/main" val="5406866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Families Served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45A0-3AB9-4F1F-AFD1-82EF87DBE0E8}"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pic>
        <p:nvPicPr>
          <p:cNvPr id="6" name="Content Placeholder 5"/>
          <p:cNvPicPr>
            <a:picLocks noGrp="1" noChangeAspect="1"/>
          </p:cNvPicPr>
          <p:nvPr>
            <p:ph idx="1"/>
          </p:nvPr>
        </p:nvPicPr>
        <p:blipFill>
          <a:blip r:embed="rId2"/>
          <a:stretch>
            <a:fillRect/>
          </a:stretch>
        </p:blipFill>
        <p:spPr>
          <a:xfrm>
            <a:off x="1242606" y="1342777"/>
            <a:ext cx="10170278" cy="2508461"/>
          </a:xfrm>
          <a:prstGeom prst="rect">
            <a:avLst/>
          </a:prstGeom>
        </p:spPr>
      </p:pic>
      <p:sp>
        <p:nvSpPr>
          <p:cNvPr id="3" name="TextBox 2"/>
          <p:cNvSpPr txBox="1"/>
          <p:nvPr/>
        </p:nvSpPr>
        <p:spPr>
          <a:xfrm>
            <a:off x="1453656" y="4114800"/>
            <a:ext cx="54043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ea typeface="+mn-ea"/>
                <a:cs typeface="+mn-cs"/>
              </a:rPr>
              <a:t>WE TEACH HOPE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   1. Building Brains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2. Building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3. Building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4. Building Self Esteem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4407877" y="4548555"/>
            <a:ext cx="74441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a:ea typeface="+mn-ea"/>
                <a:cs typeface="+mn-cs"/>
              </a:rPr>
              <a:t>Hurt</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Heal </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Hope</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Whole</a:t>
            </a:r>
            <a:endParaRPr kumimoji="0" lang="en-US" sz="3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9" name="Straight Arrow Connector 8"/>
          <p:cNvCxnSpPr/>
          <p:nvPr/>
        </p:nvCxnSpPr>
        <p:spPr>
          <a:xfrm>
            <a:off x="5685695" y="4865076"/>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61382" y="4888523"/>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671530" y="4888524"/>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47691" y="5592128"/>
            <a:ext cx="5304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Arial"/>
                <a:ea typeface="+mn-ea"/>
                <a:cs typeface="+mn-cs"/>
              </a:rPr>
              <a:t>We help them build community</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83542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strVal val="#ppt_w+.3"/>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animEffect transition="in" filter="fade">
                                      <p:cBhvr>
                                        <p:cTn id="9" dur="3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heckerboard(across)">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heckerboard(across)">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2013" y="2981262"/>
            <a:ext cx="2848373" cy="895475"/>
          </a:xfrm>
          <a:prstGeom prst="rect">
            <a:avLst/>
          </a:prstGeom>
        </p:spPr>
      </p:pic>
      <p:pic>
        <p:nvPicPr>
          <p:cNvPr id="3" name="Picture 2"/>
          <p:cNvPicPr>
            <a:picLocks noChangeAspect="1"/>
          </p:cNvPicPr>
          <p:nvPr/>
        </p:nvPicPr>
        <p:blipFill>
          <a:blip r:embed="rId3"/>
          <a:stretch>
            <a:fillRect/>
          </a:stretch>
        </p:blipFill>
        <p:spPr>
          <a:xfrm>
            <a:off x="511880" y="1386254"/>
            <a:ext cx="4610100" cy="990600"/>
          </a:xfrm>
          <a:prstGeom prst="rect">
            <a:avLst/>
          </a:prstGeom>
        </p:spPr>
      </p:pic>
      <p:sp>
        <p:nvSpPr>
          <p:cNvPr id="4" name="AutoShape 2" descr="Cleveland Division of Police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795728" y="2878944"/>
            <a:ext cx="2524125" cy="1809750"/>
          </a:xfrm>
          <a:prstGeom prst="rect">
            <a:avLst/>
          </a:prstGeom>
        </p:spPr>
      </p:pic>
      <p:pic>
        <p:nvPicPr>
          <p:cNvPr id="6" name="Picture 5"/>
          <p:cNvPicPr>
            <a:picLocks noChangeAspect="1"/>
          </p:cNvPicPr>
          <p:nvPr/>
        </p:nvPicPr>
        <p:blipFill>
          <a:blip r:embed="rId5"/>
          <a:stretch>
            <a:fillRect/>
          </a:stretch>
        </p:blipFill>
        <p:spPr>
          <a:xfrm>
            <a:off x="8012556" y="831972"/>
            <a:ext cx="2967721" cy="1925296"/>
          </a:xfrm>
          <a:prstGeom prst="rect">
            <a:avLst/>
          </a:prstGeom>
        </p:spPr>
      </p:pic>
      <p:pic>
        <p:nvPicPr>
          <p:cNvPr id="7" name="Picture 6"/>
          <p:cNvPicPr>
            <a:picLocks noChangeAspect="1"/>
          </p:cNvPicPr>
          <p:nvPr/>
        </p:nvPicPr>
        <p:blipFill>
          <a:blip r:embed="rId6"/>
          <a:stretch>
            <a:fillRect/>
          </a:stretch>
        </p:blipFill>
        <p:spPr>
          <a:xfrm>
            <a:off x="7273887" y="4336408"/>
            <a:ext cx="4115374" cy="1505160"/>
          </a:xfrm>
          <a:prstGeom prst="rect">
            <a:avLst/>
          </a:prstGeom>
        </p:spPr>
      </p:pic>
      <p:pic>
        <p:nvPicPr>
          <p:cNvPr id="8" name="Picture 7"/>
          <p:cNvPicPr>
            <a:picLocks noChangeAspect="1"/>
          </p:cNvPicPr>
          <p:nvPr/>
        </p:nvPicPr>
        <p:blipFill>
          <a:blip r:embed="rId7"/>
          <a:stretch>
            <a:fillRect/>
          </a:stretch>
        </p:blipFill>
        <p:spPr>
          <a:xfrm>
            <a:off x="4313237" y="4389437"/>
            <a:ext cx="2143125" cy="2143125"/>
          </a:xfrm>
          <a:prstGeom prst="rect">
            <a:avLst/>
          </a:prstGeom>
        </p:spPr>
      </p:pic>
      <p:pic>
        <p:nvPicPr>
          <p:cNvPr id="10" name="Picture 9"/>
          <p:cNvPicPr>
            <a:picLocks noChangeAspect="1"/>
          </p:cNvPicPr>
          <p:nvPr/>
        </p:nvPicPr>
        <p:blipFill>
          <a:blip r:embed="rId8"/>
          <a:stretch>
            <a:fillRect/>
          </a:stretch>
        </p:blipFill>
        <p:spPr>
          <a:xfrm>
            <a:off x="511880" y="4916487"/>
            <a:ext cx="2533650" cy="1809750"/>
          </a:xfrm>
          <a:prstGeom prst="rect">
            <a:avLst/>
          </a:prstGeom>
        </p:spPr>
      </p:pic>
      <p:pic>
        <p:nvPicPr>
          <p:cNvPr id="11" name="Picture 10"/>
          <p:cNvPicPr>
            <a:picLocks noChangeAspect="1"/>
          </p:cNvPicPr>
          <p:nvPr/>
        </p:nvPicPr>
        <p:blipFill>
          <a:blip r:embed="rId9"/>
          <a:stretch>
            <a:fillRect/>
          </a:stretch>
        </p:blipFill>
        <p:spPr>
          <a:xfrm>
            <a:off x="6726237" y="2895600"/>
            <a:ext cx="4276725" cy="1066800"/>
          </a:xfrm>
          <a:prstGeom prst="rect">
            <a:avLst/>
          </a:prstGeom>
        </p:spPr>
      </p:pic>
    </p:spTree>
    <p:extLst>
      <p:ext uri="{BB962C8B-B14F-4D97-AF65-F5344CB8AC3E}">
        <p14:creationId xmlns:p14="http://schemas.microsoft.com/office/powerpoint/2010/main" val="17532431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4571" y="2531898"/>
            <a:ext cx="10942857" cy="1838095"/>
          </a:xfrm>
          <a:prstGeom prst="rect">
            <a:avLst/>
          </a:prstGeom>
        </p:spPr>
      </p:pic>
      <p:sp>
        <p:nvSpPr>
          <p:cNvPr id="3" name="TextBox 2"/>
          <p:cNvSpPr txBox="1"/>
          <p:nvPr/>
        </p:nvSpPr>
        <p:spPr>
          <a:xfrm>
            <a:off x="9773107" y="4052621"/>
            <a:ext cx="1794321" cy="3803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70240" y="183387"/>
            <a:ext cx="2190476" cy="800000"/>
          </a:xfrm>
          <a:prstGeom prst="rect">
            <a:avLst/>
          </a:prstGeom>
        </p:spPr>
      </p:pic>
      <p:sp>
        <p:nvSpPr>
          <p:cNvPr id="6" name="Content Placeholder 2"/>
          <p:cNvSpPr txBox="1">
            <a:spLocks/>
          </p:cNvSpPr>
          <p:nvPr/>
        </p:nvSpPr>
        <p:spPr>
          <a:xfrm>
            <a:off x="3347312" y="2491308"/>
            <a:ext cx="5335829" cy="2205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Develop community partnerships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Ensure equitable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Make research investments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Create intervention programs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85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0" fill="hold"/>
                                        <p:tgtEl>
                                          <p:spTgt spid="6"/>
                                        </p:tgtEl>
                                        <p:attrNameLst>
                                          <p:attrName>ppt_w</p:attrName>
                                        </p:attrNameLst>
                                      </p:cBhvr>
                                      <p:tavLst>
                                        <p:tav tm="0">
                                          <p:val>
                                            <p:fltVal val="0"/>
                                          </p:val>
                                        </p:tav>
                                        <p:tav tm="100000">
                                          <p:val>
                                            <p:strVal val="#ppt_w"/>
                                          </p:val>
                                        </p:tav>
                                      </p:tavLst>
                                    </p:anim>
                                    <p:anim calcmode="lin" valueType="num">
                                      <p:cBhvr>
                                        <p:cTn id="13" dur="5000" fill="hold"/>
                                        <p:tgtEl>
                                          <p:spTgt spid="6"/>
                                        </p:tgtEl>
                                        <p:attrNameLst>
                                          <p:attrName>ppt_h</p:attrName>
                                        </p:attrNameLst>
                                      </p:cBhvr>
                                      <p:tavLst>
                                        <p:tav tm="0">
                                          <p:val>
                                            <p:fltVal val="0"/>
                                          </p:val>
                                        </p:tav>
                                        <p:tav tm="100000">
                                          <p:val>
                                            <p:strVal val="#ppt_h"/>
                                          </p:val>
                                        </p:tav>
                                      </p:tavLst>
                                    </p:anim>
                                    <p:animEffect transition="in" filter="fade">
                                      <p:cBhvr>
                                        <p:cTn id="14" dur="5000"/>
                                        <p:tgtEl>
                                          <p:spTgt spid="6"/>
                                        </p:tgtEl>
                                      </p:cBhvr>
                                    </p:animEffect>
                                  </p:childTnLst>
                                </p:cTn>
                              </p:par>
                            </p:childTnLst>
                          </p:cTn>
                        </p:par>
                        <p:par>
                          <p:cTn id="15" fill="hold">
                            <p:stCondLst>
                              <p:cond delay="5000"/>
                            </p:stCondLst>
                            <p:childTnLst>
                              <p:par>
                                <p:cTn id="16" presetID="10" presetClass="exit" presetSubtype="0" fill="hold" nodeType="afterEffect">
                                  <p:stCondLst>
                                    <p:cond delay="0"/>
                                  </p:stCondLst>
                                  <p:childTnLst>
                                    <p:animEffect transition="out" filter="fade">
                                      <p:cBhvr>
                                        <p:cTn id="17" dur="5000"/>
                                        <p:tgtEl>
                                          <p:spTgt spid="2"/>
                                        </p:tgtEl>
                                      </p:cBhvr>
                                    </p:animEffect>
                                    <p:set>
                                      <p:cBhvr>
                                        <p:cTn id="18"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123" y="2801817"/>
            <a:ext cx="10363200" cy="1154723"/>
          </a:xfrm>
        </p:spPr>
        <p:txBody>
          <a:bodyPr/>
          <a:lstStyle/>
          <a:p>
            <a:r>
              <a:rPr lang="en-US" sz="5400" b="1" dirty="0" smtClean="0">
                <a:solidFill>
                  <a:srgbClr val="FFC000"/>
                </a:solidFill>
              </a:rPr>
              <a:t>Community vs. Common-Unity</a:t>
            </a:r>
            <a:endParaRPr lang="en-US" sz="5400" b="1" dirty="0">
              <a:solidFill>
                <a:srgbClr val="FFC000"/>
              </a:solidFill>
            </a:endParaRPr>
          </a:p>
        </p:txBody>
      </p:sp>
    </p:spTree>
    <p:extLst>
      <p:ext uri="{BB962C8B-B14F-4D97-AF65-F5344CB8AC3E}">
        <p14:creationId xmlns:p14="http://schemas.microsoft.com/office/powerpoint/2010/main" val="4137467981"/>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72" y="428"/>
            <a:ext cx="12257143" cy="6857143"/>
          </a:xfrm>
          <a:prstGeom prst="rect">
            <a:avLst/>
          </a:prstGeom>
          <a:effectLst>
            <a:softEdge rad="1104900"/>
          </a:effectLst>
        </p:spPr>
      </p:pic>
      <p:pic>
        <p:nvPicPr>
          <p:cNvPr id="3" name="Picture 2"/>
          <p:cNvPicPr>
            <a:picLocks noChangeAspect="1"/>
          </p:cNvPicPr>
          <p:nvPr/>
        </p:nvPicPr>
        <p:blipFill>
          <a:blip r:embed="rId3"/>
          <a:stretch>
            <a:fillRect/>
          </a:stretch>
        </p:blipFill>
        <p:spPr>
          <a:xfrm>
            <a:off x="1218777" y="152116"/>
            <a:ext cx="9754445" cy="6553768"/>
          </a:xfrm>
          <a:prstGeom prst="rect">
            <a:avLst/>
          </a:prstGeom>
        </p:spPr>
      </p:pic>
      <p:pic>
        <p:nvPicPr>
          <p:cNvPr id="4" name="Picture 3"/>
          <p:cNvPicPr>
            <a:picLocks noChangeAspect="1"/>
          </p:cNvPicPr>
          <p:nvPr/>
        </p:nvPicPr>
        <p:blipFill>
          <a:blip r:embed="rId4"/>
          <a:stretch>
            <a:fillRect/>
          </a:stretch>
        </p:blipFill>
        <p:spPr>
          <a:xfrm>
            <a:off x="1366930" y="2907598"/>
            <a:ext cx="9297206" cy="4480948"/>
          </a:xfrm>
          <a:prstGeom prst="rect">
            <a:avLst/>
          </a:prstGeom>
          <a:effectLst>
            <a:softEdge rad="1270000"/>
          </a:effectLst>
        </p:spPr>
      </p:pic>
      <p:pic>
        <p:nvPicPr>
          <p:cNvPr id="1026" name="Picture 2" descr="featured-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0677" y="4788455"/>
            <a:ext cx="3520098" cy="1572044"/>
          </a:xfrm>
          <a:prstGeom prst="rect">
            <a:avLst/>
          </a:prstGeom>
          <a:noFill/>
          <a:effectLst>
            <a:softEdge rad="457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6814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0"/>
                                        <p:tgtEl>
                                          <p:spTgt spid="3"/>
                                        </p:tgtEl>
                                      </p:cBhvr>
                                    </p:animEffect>
                                  </p:childTnLst>
                                </p:cTn>
                              </p:par>
                              <p:par>
                                <p:cTn id="8" presetID="10" presetClass="exit" presetSubtype="0" fill="hold" nodeType="withEffect">
                                  <p:stCondLst>
                                    <p:cond delay="5000"/>
                                  </p:stCondLst>
                                  <p:childTnLst>
                                    <p:animEffect transition="out" filter="fade">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par>
                          <p:cTn id="11" fill="hold">
                            <p:stCondLst>
                              <p:cond delay="10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0"/>
                                        <p:tgtEl>
                                          <p:spTgt spid="4"/>
                                        </p:tgtEl>
                                      </p:cBhvr>
                                    </p:animEffect>
                                  </p:childTnLst>
                                </p:cTn>
                              </p:par>
                              <p:par>
                                <p:cTn id="15" presetID="50" presetClass="exit" presetSubtype="0" accel="100000" fill="hold" nodeType="withEffect">
                                  <p:stCondLst>
                                    <p:cond delay="0"/>
                                  </p:stCondLst>
                                  <p:childTnLst>
                                    <p:anim calcmode="lin" valueType="num">
                                      <p:cBhvr>
                                        <p:cTn id="16" dur="5000"/>
                                        <p:tgtEl>
                                          <p:spTgt spid="3"/>
                                        </p:tgtEl>
                                        <p:attrNameLst>
                                          <p:attrName>ppt_w</p:attrName>
                                        </p:attrNameLst>
                                      </p:cBhvr>
                                      <p:tavLst>
                                        <p:tav tm="0">
                                          <p:val>
                                            <p:strVal val="ppt_w"/>
                                          </p:val>
                                        </p:tav>
                                        <p:tav tm="100000">
                                          <p:val>
                                            <p:strVal val="ppt_w+.3"/>
                                          </p:val>
                                        </p:tav>
                                      </p:tavLst>
                                    </p:anim>
                                    <p:anim calcmode="lin" valueType="num">
                                      <p:cBhvr>
                                        <p:cTn id="17" dur="5000"/>
                                        <p:tgtEl>
                                          <p:spTgt spid="3"/>
                                        </p:tgtEl>
                                        <p:attrNameLst>
                                          <p:attrName>ppt_h</p:attrName>
                                        </p:attrNameLst>
                                      </p:cBhvr>
                                      <p:tavLst>
                                        <p:tav tm="0">
                                          <p:val>
                                            <p:strVal val="ppt_h"/>
                                          </p:val>
                                        </p:tav>
                                        <p:tav tm="100000">
                                          <p:val>
                                            <p:strVal val="ppt_h"/>
                                          </p:val>
                                        </p:tav>
                                      </p:tavLst>
                                    </p:anim>
                                    <p:animEffect transition="out" filter="fade">
                                      <p:cBhvr>
                                        <p:cTn id="18" dur="5000"/>
                                        <p:tgtEl>
                                          <p:spTgt spid="3"/>
                                        </p:tgtEl>
                                      </p:cBhvr>
                                    </p:animEffect>
                                    <p:set>
                                      <p:cBhvr>
                                        <p:cTn id="19" dur="1" fill="hold">
                                          <p:stCondLst>
                                            <p:cond delay="4999"/>
                                          </p:stCondLst>
                                        </p:cTn>
                                        <p:tgtEl>
                                          <p:spTgt spid="3"/>
                                        </p:tgtEl>
                                        <p:attrNameLst>
                                          <p:attrName>style.visibility</p:attrName>
                                        </p:attrNameLst>
                                      </p:cBhvr>
                                      <p:to>
                                        <p:strVal val="hidden"/>
                                      </p:to>
                                    </p:set>
                                  </p:childTnLst>
                                </p:cTn>
                              </p:par>
                            </p:childTnLst>
                          </p:cTn>
                        </p:par>
                        <p:par>
                          <p:cTn id="20" fill="hold">
                            <p:stCondLst>
                              <p:cond delay="15000"/>
                            </p:stCondLst>
                            <p:childTnLst>
                              <p:par>
                                <p:cTn id="21" presetID="55"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0" fill="hold"/>
                                        <p:tgtEl>
                                          <p:spTgt spid="1026"/>
                                        </p:tgtEl>
                                        <p:attrNameLst>
                                          <p:attrName>ppt_w</p:attrName>
                                        </p:attrNameLst>
                                      </p:cBhvr>
                                      <p:tavLst>
                                        <p:tav tm="0">
                                          <p:val>
                                            <p:strVal val="#ppt_w*0.70"/>
                                          </p:val>
                                        </p:tav>
                                        <p:tav tm="100000">
                                          <p:val>
                                            <p:strVal val="#ppt_w"/>
                                          </p:val>
                                        </p:tav>
                                      </p:tavLst>
                                    </p:anim>
                                    <p:anim calcmode="lin" valueType="num">
                                      <p:cBhvr>
                                        <p:cTn id="24" dur="5000" fill="hold"/>
                                        <p:tgtEl>
                                          <p:spTgt spid="1026"/>
                                        </p:tgtEl>
                                        <p:attrNameLst>
                                          <p:attrName>ppt_h</p:attrName>
                                        </p:attrNameLst>
                                      </p:cBhvr>
                                      <p:tavLst>
                                        <p:tav tm="0">
                                          <p:val>
                                            <p:strVal val="#ppt_h"/>
                                          </p:val>
                                        </p:tav>
                                        <p:tav tm="100000">
                                          <p:val>
                                            <p:strVal val="#ppt_h"/>
                                          </p:val>
                                        </p:tav>
                                      </p:tavLst>
                                    </p:anim>
                                    <p:animEffect transition="in" filter="fade">
                                      <p:cBhvr>
                                        <p:cTn id="25"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5258" y="163861"/>
            <a:ext cx="9991252" cy="6694139"/>
          </a:xfrm>
          <a:prstGeom prst="rect">
            <a:avLst/>
          </a:prstGeom>
          <a:effectLst>
            <a:softEdge rad="1270000"/>
          </a:effectLst>
        </p:spPr>
      </p:pic>
      <p:pic>
        <p:nvPicPr>
          <p:cNvPr id="3" name="Picture 2"/>
          <p:cNvPicPr>
            <a:picLocks noChangeAspect="1"/>
          </p:cNvPicPr>
          <p:nvPr/>
        </p:nvPicPr>
        <p:blipFill>
          <a:blip r:embed="rId3"/>
          <a:stretch>
            <a:fillRect/>
          </a:stretch>
        </p:blipFill>
        <p:spPr>
          <a:xfrm>
            <a:off x="4990791" y="2934525"/>
            <a:ext cx="3333750" cy="3267075"/>
          </a:xfrm>
          <a:prstGeom prst="rect">
            <a:avLst/>
          </a:prstGeom>
          <a:effectLst>
            <a:softEdge rad="520700"/>
          </a:effectLst>
        </p:spPr>
      </p:pic>
      <p:sp>
        <p:nvSpPr>
          <p:cNvPr id="4" name="TextBox 3"/>
          <p:cNvSpPr txBox="1"/>
          <p:nvPr/>
        </p:nvSpPr>
        <p:spPr>
          <a:xfrm>
            <a:off x="2133600" y="2836985"/>
            <a:ext cx="88040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white"/>
                </a:solidFill>
                <a:effectLst/>
                <a:uLnTx/>
                <a:uFillTx/>
                <a:latin typeface="Calibri" panose="020F0502020204030204"/>
                <a:ea typeface="+mn-ea"/>
                <a:cs typeface="+mn-cs"/>
              </a:rPr>
              <a:t>Who builds the village?</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87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0" fill="hold"/>
                                        <p:tgtEl>
                                          <p:spTgt spid="4"/>
                                        </p:tgtEl>
                                        <p:attrNameLst>
                                          <p:attrName>ppt_w</p:attrName>
                                        </p:attrNameLst>
                                      </p:cBhvr>
                                      <p:tavLst>
                                        <p:tav tm="0">
                                          <p:val>
                                            <p:strVal val="#ppt_w+.3"/>
                                          </p:val>
                                        </p:tav>
                                        <p:tav tm="100000">
                                          <p:val>
                                            <p:strVal val="#ppt_w"/>
                                          </p:val>
                                        </p:tav>
                                      </p:tavLst>
                                    </p:anim>
                                    <p:anim calcmode="lin" valueType="num">
                                      <p:cBhvr>
                                        <p:cTn id="16" dur="5000" fill="hold"/>
                                        <p:tgtEl>
                                          <p:spTgt spid="4"/>
                                        </p:tgtEl>
                                        <p:attrNameLst>
                                          <p:attrName>ppt_h</p:attrName>
                                        </p:attrNameLst>
                                      </p:cBhvr>
                                      <p:tavLst>
                                        <p:tav tm="0">
                                          <p:val>
                                            <p:strVal val="#ppt_h"/>
                                          </p:val>
                                        </p:tav>
                                        <p:tav tm="100000">
                                          <p:val>
                                            <p:strVal val="#ppt_h"/>
                                          </p:val>
                                        </p:tav>
                                      </p:tavLst>
                                    </p:anim>
                                    <p:animEffect transition="in" filter="fade">
                                      <p:cBhvr>
                                        <p:cTn id="1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9011" y="688933"/>
            <a:ext cx="10564934" cy="5585284"/>
          </a:xfrm>
          <a:prstGeom prst="rect">
            <a:avLst/>
          </a:prstGeom>
          <a:effectLst>
            <a:softEdge rad="368300"/>
          </a:effectLst>
        </p:spPr>
      </p:pic>
      <p:sp>
        <p:nvSpPr>
          <p:cNvPr id="4" name="TextBox 3"/>
          <p:cNvSpPr txBox="1"/>
          <p:nvPr/>
        </p:nvSpPr>
        <p:spPr>
          <a:xfrm>
            <a:off x="8287977" y="2091447"/>
            <a:ext cx="25648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Arial"/>
                <a:ea typeface="+mn-ea"/>
                <a:cs typeface="+mn-cs"/>
              </a:rPr>
              <a:t>Edward M Barksdale, Jr MD</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p:cNvSpPr txBox="1"/>
          <p:nvPr/>
        </p:nvSpPr>
        <p:spPr>
          <a:xfrm>
            <a:off x="1127050" y="3030306"/>
            <a:ext cx="10029179"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1" u="none" strike="noStrike" kern="1200" cap="none" spc="0" normalizeH="0" baseline="0" noProof="0" dirty="0" smtClean="0">
                <a:ln>
                  <a:noFill/>
                </a:ln>
                <a:solidFill>
                  <a:srgbClr val="FFFF00"/>
                </a:solidFill>
                <a:effectLst/>
                <a:uLnTx/>
                <a:uFillTx/>
                <a:latin typeface="Times New Roman"/>
                <a:ea typeface="+mn-ea"/>
                <a:cs typeface="+mn-cs"/>
              </a:rPr>
              <a:t>Thank you!</a:t>
            </a:r>
            <a:endParaRPr kumimoji="0" lang="en-US" sz="16600" b="0" i="1" u="none" strike="noStrike" kern="1200" cap="none" spc="0" normalizeH="0" baseline="0" noProof="0" dirty="0">
              <a:ln>
                <a:noFill/>
              </a:ln>
              <a:solidFill>
                <a:srgbClr val="FFFF00"/>
              </a:solidFill>
              <a:effectLst/>
              <a:uLnTx/>
              <a:uFillTx/>
              <a:latin typeface="Times New Roman"/>
              <a:ea typeface="+mn-ea"/>
              <a:cs typeface="+mn-cs"/>
            </a:endParaRPr>
          </a:p>
        </p:txBody>
      </p:sp>
      <p:sp>
        <p:nvSpPr>
          <p:cNvPr id="6" name="TextBox 5"/>
          <p:cNvSpPr txBox="1"/>
          <p:nvPr/>
        </p:nvSpPr>
        <p:spPr>
          <a:xfrm>
            <a:off x="9288007" y="1529661"/>
            <a:ext cx="1741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mn-ea"/>
                <a:cs typeface="+mn-cs"/>
              </a:rPr>
              <a:t>@emb7658</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p:cNvSpPr/>
          <p:nvPr/>
        </p:nvSpPr>
        <p:spPr>
          <a:xfrm>
            <a:off x="8287977" y="2451756"/>
            <a:ext cx="304282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e</a:t>
            </a:r>
            <a:r>
              <a:rPr kumimoji="0" lang="en-US" sz="1400" b="0" i="0" u="none" strike="noStrike" kern="1200" cap="none" spc="0" normalizeH="0" baseline="0" noProof="0" dirty="0" smtClean="0">
                <a:ln>
                  <a:noFill/>
                </a:ln>
                <a:solidFill>
                  <a:srgbClr val="FFFFFF"/>
                </a:solidFill>
                <a:effectLst/>
                <a:uLnTx/>
                <a:uFillTx/>
                <a:latin typeface="Arial"/>
                <a:ea typeface="+mn-ea"/>
                <a:cs typeface="+mn-cs"/>
              </a:rPr>
              <a:t>dward..barksdale@uhhospitals.org</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6155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732" y="107004"/>
            <a:ext cx="12075267" cy="6566473"/>
          </a:xfrm>
          <a:prstGeom prst="rect">
            <a:avLst/>
          </a:prstGeom>
        </p:spPr>
      </p:pic>
    </p:spTree>
    <p:extLst>
      <p:ext uri="{BB962C8B-B14F-4D97-AF65-F5344CB8AC3E}">
        <p14:creationId xmlns:p14="http://schemas.microsoft.com/office/powerpoint/2010/main" val="1146843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kern="1200" dirty="0" err="1">
                <a:solidFill>
                  <a:srgbClr val="333333"/>
                </a:solidFill>
                <a:latin typeface="Titillium Web"/>
              </a:rPr>
              <a:t>C</a:t>
            </a:r>
            <a:r>
              <a:rPr lang="en-US" sz="4000" kern="1200" dirty="0" err="1">
                <a:solidFill>
                  <a:srgbClr val="333333"/>
                </a:solidFill>
                <a:latin typeface="Titillium Web"/>
              </a:rPr>
              <a:t>hild</a:t>
            </a:r>
            <a:r>
              <a:rPr lang="en-US" sz="4000" b="1" kern="1200" dirty="0" err="1">
                <a:solidFill>
                  <a:srgbClr val="333333"/>
                </a:solidFill>
                <a:latin typeface="Titillium Web"/>
              </a:rPr>
              <a:t>H</a:t>
            </a:r>
            <a:r>
              <a:rPr lang="en-US" sz="4000" kern="1200" dirty="0" err="1">
                <a:solidFill>
                  <a:srgbClr val="333333"/>
                </a:solidFill>
                <a:latin typeface="Titillium Web"/>
              </a:rPr>
              <a:t>ood</a:t>
            </a:r>
            <a:r>
              <a:rPr lang="en-US" sz="4000" kern="1200" dirty="0">
                <a:solidFill>
                  <a:srgbClr val="333333"/>
                </a:solidFill>
                <a:latin typeface="Titillium Web"/>
              </a:rPr>
              <a:t> </a:t>
            </a:r>
            <a:r>
              <a:rPr lang="en-US" sz="4000" b="1" kern="1200" dirty="0">
                <a:solidFill>
                  <a:srgbClr val="333333"/>
                </a:solidFill>
                <a:latin typeface="Titillium Web"/>
              </a:rPr>
              <a:t>I</a:t>
            </a:r>
            <a:r>
              <a:rPr lang="en-US" sz="4000" kern="1200" dirty="0">
                <a:solidFill>
                  <a:srgbClr val="333333"/>
                </a:solidFill>
                <a:latin typeface="Titillium Web"/>
              </a:rPr>
              <a:t>ntegrated </a:t>
            </a:r>
            <a:r>
              <a:rPr lang="en-US" sz="4000" b="1" kern="1200" dirty="0">
                <a:solidFill>
                  <a:srgbClr val="333333"/>
                </a:solidFill>
                <a:latin typeface="Titillium Web"/>
              </a:rPr>
              <a:t>L</a:t>
            </a:r>
            <a:r>
              <a:rPr lang="en-US" sz="4000" kern="1200" dirty="0">
                <a:solidFill>
                  <a:srgbClr val="333333"/>
                </a:solidFill>
                <a:latin typeface="Titillium Web"/>
              </a:rPr>
              <a:t>ongitudinal </a:t>
            </a:r>
            <a:r>
              <a:rPr lang="en-US" sz="4000" b="1" kern="1200" dirty="0">
                <a:solidFill>
                  <a:srgbClr val="333333"/>
                </a:solidFill>
                <a:latin typeface="Titillium Web"/>
              </a:rPr>
              <a:t>D</a:t>
            </a:r>
            <a:r>
              <a:rPr lang="en-US" sz="4000" kern="1200" dirty="0">
                <a:solidFill>
                  <a:srgbClr val="333333"/>
                </a:solidFill>
                <a:latin typeface="Titillium Web"/>
              </a:rPr>
              <a:t>ata System </a:t>
            </a:r>
            <a:r>
              <a:rPr lang="en-US" sz="4000" b="1" kern="1200" dirty="0">
                <a:solidFill>
                  <a:srgbClr val="333333"/>
                </a:solidFill>
                <a:latin typeface="Titillium Web"/>
              </a:rPr>
              <a:t>(CHILD</a:t>
            </a:r>
            <a:r>
              <a:rPr lang="en-US" b="1" kern="1200" dirty="0">
                <a:solidFill>
                  <a:srgbClr val="333333"/>
                </a:solidFill>
                <a:latin typeface="Titillium Web"/>
              </a:rPr>
              <a:t>)</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FA3E7-2ABB-477D-9660-D6D4A3DF428B}"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p:cNvSpPr/>
          <p:nvPr/>
        </p:nvSpPr>
        <p:spPr>
          <a:xfrm>
            <a:off x="1184031" y="2625966"/>
            <a:ext cx="919089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CHILD system currently captures administrative records for people born since 1989 living in Cuyahoga County, including more than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650,000 </a:t>
            </a:r>
            <a:r>
              <a:rPr kumimoji="0" lang="en-US" sz="2800" b="0" i="0" u="none" strike="noStrike" kern="1200" cap="none" spc="0" normalizeH="0" baseline="0" noProof="0" dirty="0">
                <a:ln>
                  <a:noFill/>
                </a:ln>
                <a:solidFill>
                  <a:prstClr val="black"/>
                </a:solidFill>
                <a:effectLst/>
                <a:uLnTx/>
                <a:uFillTx/>
                <a:latin typeface="Calibri"/>
                <a:ea typeface="+mn-ea"/>
                <a:cs typeface="+mn-cs"/>
              </a:rPr>
              <a:t>children, for a total of nearly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250 </a:t>
            </a:r>
            <a:r>
              <a:rPr kumimoji="0" lang="en-US" sz="2800" b="0" i="0" u="none" strike="noStrike" kern="1200" cap="none" spc="0" normalizeH="0" baseline="0" noProof="0" dirty="0">
                <a:ln>
                  <a:noFill/>
                </a:ln>
                <a:solidFill>
                  <a:prstClr val="black"/>
                </a:solidFill>
                <a:effectLst/>
                <a:uLnTx/>
                <a:uFillTx/>
                <a:latin typeface="Calibri"/>
                <a:ea typeface="+mn-ea"/>
                <a:cs typeface="+mn-cs"/>
              </a:rPr>
              <a:t>million records in the system. </a:t>
            </a:r>
          </a:p>
        </p:txBody>
      </p:sp>
      <p:pic>
        <p:nvPicPr>
          <p:cNvPr id="5" name="Picture 4"/>
          <p:cNvPicPr>
            <a:picLocks noChangeAspect="1"/>
          </p:cNvPicPr>
          <p:nvPr/>
        </p:nvPicPr>
        <p:blipFill>
          <a:blip r:embed="rId2"/>
          <a:stretch>
            <a:fillRect/>
          </a:stretch>
        </p:blipFill>
        <p:spPr>
          <a:xfrm>
            <a:off x="10058416" y="5113927"/>
            <a:ext cx="2053713" cy="1384700"/>
          </a:xfrm>
          <a:prstGeom prst="rect">
            <a:avLst/>
          </a:prstGeom>
        </p:spPr>
      </p:pic>
    </p:spTree>
    <p:extLst>
      <p:ext uri="{BB962C8B-B14F-4D97-AF65-F5344CB8AC3E}">
        <p14:creationId xmlns:p14="http://schemas.microsoft.com/office/powerpoint/2010/main" val="3027640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9867" y="11890"/>
            <a:ext cx="10109824" cy="6846109"/>
          </a:xfrm>
          <a:prstGeom prst="rect">
            <a:avLst/>
          </a:prstGeom>
        </p:spPr>
      </p:pic>
    </p:spTree>
    <p:extLst>
      <p:ext uri="{BB962C8B-B14F-4D97-AF65-F5344CB8AC3E}">
        <p14:creationId xmlns:p14="http://schemas.microsoft.com/office/powerpoint/2010/main" val="1098380150"/>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Violent exposure among low-income, Black youth has reached alarming rates.</a:t>
            </a:r>
          </a:p>
          <a:p>
            <a:r>
              <a:rPr lang="en-US" dirty="0"/>
              <a:t>A</a:t>
            </a:r>
            <a:r>
              <a:rPr lang="en-US" dirty="0" smtClean="0"/>
              <a:t>dministrative </a:t>
            </a:r>
            <a:r>
              <a:rPr lang="en-US" dirty="0"/>
              <a:t>data that centers racial equity to understand risk factors and aid in </a:t>
            </a:r>
            <a:r>
              <a:rPr lang="en-US" dirty="0" smtClean="0"/>
              <a:t>prevention</a:t>
            </a:r>
          </a:p>
          <a:p>
            <a:r>
              <a:rPr lang="en-US" dirty="0"/>
              <a:t>Medical records were linked to a comprehensive county-level integrated data </a:t>
            </a:r>
            <a:r>
              <a:rPr lang="en-US" dirty="0" smtClean="0"/>
              <a:t>system (CHILDS) </a:t>
            </a:r>
            <a:r>
              <a:rPr lang="en-US" dirty="0"/>
              <a:t>using a case–control design. Chi-square tests, T-tests, and multivariate logistic regression assessed for between and within group </a:t>
            </a:r>
            <a:r>
              <a:rPr lang="en-US" dirty="0" err="1"/>
              <a:t>diferences</a:t>
            </a:r>
            <a:r>
              <a:rPr lang="en-US" dirty="0"/>
              <a:t> </a:t>
            </a:r>
            <a:r>
              <a:rPr lang="en-US" dirty="0" smtClean="0"/>
              <a:t>among</a:t>
            </a:r>
          </a:p>
          <a:p>
            <a:r>
              <a:rPr lang="en-US" dirty="0" smtClean="0"/>
              <a:t>250M entries of all individuals born in Cuyahoga County since 1989</a:t>
            </a:r>
            <a:endParaRPr lang="en-US" dirty="0"/>
          </a:p>
        </p:txBody>
      </p:sp>
      <p:pic>
        <p:nvPicPr>
          <p:cNvPr id="4" name="Picture 3"/>
          <p:cNvPicPr>
            <a:picLocks noChangeAspect="1"/>
          </p:cNvPicPr>
          <p:nvPr/>
        </p:nvPicPr>
        <p:blipFill>
          <a:blip r:embed="rId2"/>
          <a:stretch>
            <a:fillRect/>
          </a:stretch>
        </p:blipFill>
        <p:spPr>
          <a:xfrm>
            <a:off x="1561718" y="132344"/>
            <a:ext cx="8484649" cy="1771895"/>
          </a:xfrm>
          <a:prstGeom prst="rect">
            <a:avLst/>
          </a:prstGeom>
        </p:spPr>
      </p:pic>
      <p:pic>
        <p:nvPicPr>
          <p:cNvPr id="5" name="Picture 4"/>
          <p:cNvPicPr>
            <a:picLocks noChangeAspect="1"/>
          </p:cNvPicPr>
          <p:nvPr/>
        </p:nvPicPr>
        <p:blipFill>
          <a:blip r:embed="rId3"/>
          <a:stretch>
            <a:fillRect/>
          </a:stretch>
        </p:blipFill>
        <p:spPr>
          <a:xfrm>
            <a:off x="8576835" y="6367346"/>
            <a:ext cx="3362543" cy="334167"/>
          </a:xfrm>
          <a:prstGeom prst="rect">
            <a:avLst/>
          </a:prstGeom>
        </p:spPr>
      </p:pic>
      <p:sp>
        <p:nvSpPr>
          <p:cNvPr id="6" name="TextBox 5"/>
          <p:cNvSpPr txBox="1"/>
          <p:nvPr/>
        </p:nvSpPr>
        <p:spPr>
          <a:xfrm>
            <a:off x="9737433" y="6568073"/>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99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We studied:</a:t>
            </a:r>
          </a:p>
          <a:p>
            <a:pPr marL="0" indent="0">
              <a:buNone/>
            </a:pPr>
            <a:r>
              <a:rPr lang="en-US" dirty="0" smtClean="0"/>
              <a:t>	(</a:t>
            </a:r>
            <a:r>
              <a:rPr lang="en-US" dirty="0"/>
              <a:t>1) Y</a:t>
            </a:r>
            <a:r>
              <a:rPr lang="en-US" dirty="0" smtClean="0"/>
              <a:t>outh </a:t>
            </a:r>
            <a:r>
              <a:rPr lang="en-US" dirty="0"/>
              <a:t>who presented to an emergency department (N=429) </a:t>
            </a:r>
            <a:r>
              <a:rPr lang="en-US" dirty="0" smtClean="0"/>
              <a:t>	</a:t>
            </a:r>
            <a:r>
              <a:rPr lang="en-US" dirty="0"/>
              <a:t> with an assault or gunshot wound (GSW) and a matched sample </a:t>
            </a:r>
            <a:r>
              <a:rPr lang="en-US" dirty="0" smtClean="0"/>
              <a:t>	of </a:t>
            </a:r>
            <a:r>
              <a:rPr lang="en-US" dirty="0"/>
              <a:t>non-injured youth (N=5000</a:t>
            </a:r>
            <a:r>
              <a:rPr lang="en-US" dirty="0" smtClean="0"/>
              <a:t>)</a:t>
            </a:r>
          </a:p>
          <a:p>
            <a:pPr marL="0" indent="0">
              <a:buNone/>
            </a:pPr>
            <a:r>
              <a:rPr lang="en-US" dirty="0" smtClean="0"/>
              <a:t>	 </a:t>
            </a:r>
            <a:r>
              <a:rPr lang="en-US" dirty="0"/>
              <a:t>(2) youth with GSW injuries (N=71) compared to assault injuries </a:t>
            </a:r>
            <a:r>
              <a:rPr lang="en-US" dirty="0" smtClean="0"/>
              <a:t>	 (</a:t>
            </a:r>
            <a:r>
              <a:rPr lang="en-US" dirty="0"/>
              <a:t>N=358). </a:t>
            </a:r>
          </a:p>
          <a:p>
            <a:pPr marL="0" indent="0">
              <a:buNone/>
            </a:pPr>
            <a:r>
              <a:rPr lang="en-US" b="1" dirty="0" smtClean="0"/>
              <a:t>We found:</a:t>
            </a:r>
            <a:r>
              <a:rPr lang="en-US" dirty="0" smtClean="0"/>
              <a:t> </a:t>
            </a:r>
          </a:p>
          <a:p>
            <a:pPr marL="0" indent="0">
              <a:buNone/>
            </a:pPr>
            <a:r>
              <a:rPr lang="en-US" dirty="0"/>
              <a:t>	</a:t>
            </a:r>
            <a:r>
              <a:rPr lang="en-US" dirty="0" smtClean="0"/>
              <a:t>Injured </a:t>
            </a:r>
            <a:r>
              <a:rPr lang="en-US" dirty="0"/>
              <a:t>youth present with greater early adversity, trauma, and </a:t>
            </a:r>
            <a:r>
              <a:rPr lang="en-US" dirty="0" smtClean="0"/>
              <a:t>	prolonged </a:t>
            </a:r>
            <a:r>
              <a:rPr lang="en-US" dirty="0"/>
              <a:t>poverty compared to non-injured peers. Youth with </a:t>
            </a:r>
            <a:r>
              <a:rPr lang="en-US" dirty="0" smtClean="0"/>
              <a:t>	GSW </a:t>
            </a:r>
            <a:r>
              <a:rPr lang="en-US" dirty="0"/>
              <a:t>injuries differ from assault in several key ways. </a:t>
            </a:r>
            <a:r>
              <a:rPr lang="en-US" dirty="0" smtClean="0"/>
              <a:t> </a:t>
            </a:r>
          </a:p>
          <a:p>
            <a:pPr marL="0" indent="0">
              <a:buNone/>
            </a:pPr>
            <a:endParaRPr lang="en-US" dirty="0"/>
          </a:p>
        </p:txBody>
      </p:sp>
      <p:pic>
        <p:nvPicPr>
          <p:cNvPr id="4" name="Picture 3"/>
          <p:cNvPicPr>
            <a:picLocks noChangeAspect="1"/>
          </p:cNvPicPr>
          <p:nvPr/>
        </p:nvPicPr>
        <p:blipFill>
          <a:blip r:embed="rId2"/>
          <a:stretch>
            <a:fillRect/>
          </a:stretch>
        </p:blipFill>
        <p:spPr>
          <a:xfrm>
            <a:off x="1561718" y="132344"/>
            <a:ext cx="8484649" cy="1771895"/>
          </a:xfrm>
          <a:prstGeom prst="rect">
            <a:avLst/>
          </a:prstGeom>
        </p:spPr>
      </p:pic>
      <p:pic>
        <p:nvPicPr>
          <p:cNvPr id="5" name="Picture 4"/>
          <p:cNvPicPr>
            <a:picLocks noChangeAspect="1"/>
          </p:cNvPicPr>
          <p:nvPr/>
        </p:nvPicPr>
        <p:blipFill>
          <a:blip r:embed="rId3"/>
          <a:stretch>
            <a:fillRect/>
          </a:stretch>
        </p:blipFill>
        <p:spPr>
          <a:xfrm>
            <a:off x="8576835" y="6367346"/>
            <a:ext cx="3362543" cy="334167"/>
          </a:xfrm>
          <a:prstGeom prst="rect">
            <a:avLst/>
          </a:prstGeom>
        </p:spPr>
      </p:pic>
      <p:sp>
        <p:nvSpPr>
          <p:cNvPr id="6" name="TextBox 5"/>
          <p:cNvSpPr txBox="1"/>
          <p:nvPr/>
        </p:nvSpPr>
        <p:spPr>
          <a:xfrm>
            <a:off x="9737433" y="6568073"/>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275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p:cNvPicPr>
            <a:picLocks noChangeAspect="1"/>
          </p:cNvPicPr>
          <p:nvPr/>
        </p:nvPicPr>
        <p:blipFill>
          <a:blip r:embed="rId2"/>
          <a:stretch>
            <a:fillRect/>
          </a:stretch>
        </p:blipFill>
        <p:spPr>
          <a:xfrm>
            <a:off x="2022623" y="312821"/>
            <a:ext cx="7052044" cy="1472716"/>
          </a:xfrm>
          <a:prstGeom prst="rect">
            <a:avLst/>
          </a:prstGeom>
        </p:spPr>
      </p:pic>
      <p:pic>
        <p:nvPicPr>
          <p:cNvPr id="5" name="Picture 4"/>
          <p:cNvPicPr>
            <a:picLocks noChangeAspect="1"/>
          </p:cNvPicPr>
          <p:nvPr/>
        </p:nvPicPr>
        <p:blipFill>
          <a:blip r:embed="rId3"/>
          <a:stretch>
            <a:fillRect/>
          </a:stretch>
        </p:blipFill>
        <p:spPr>
          <a:xfrm>
            <a:off x="539014" y="2017892"/>
            <a:ext cx="11113971" cy="4602879"/>
          </a:xfrm>
          <a:prstGeom prst="rect">
            <a:avLst/>
          </a:prstGeom>
        </p:spPr>
      </p:pic>
      <p:sp>
        <p:nvSpPr>
          <p:cNvPr id="6" name="Title 1"/>
          <p:cNvSpPr txBox="1">
            <a:spLocks/>
          </p:cNvSpPr>
          <p:nvPr/>
        </p:nvSpPr>
        <p:spPr>
          <a:xfrm>
            <a:off x="609600" y="1598116"/>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Light" panose="020F0302020204030204"/>
                <a:ea typeface="+mj-ea"/>
                <a:cs typeface="+mj-cs"/>
              </a:rPr>
              <a:t>Control Group</a:t>
            </a:r>
            <a:endPar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Content Placeholder 2"/>
          <p:cNvSpPr txBox="1">
            <a:spLocks/>
          </p:cNvSpPr>
          <p:nvPr/>
        </p:nvSpPr>
        <p:spPr>
          <a:xfrm>
            <a:off x="609600" y="2923680"/>
            <a:ext cx="10972800" cy="22017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-10</a:t>
            </a:r>
            <a:r>
              <a:rPr kumimoji="0" lang="en-US"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grade 2017-2018 CMSD cohort (n=20,525)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Similarly aged and geographically situated population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82% of study sample attended CMSD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672039" y="6233533"/>
            <a:ext cx="46835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Journal of Racial and Ethnic Health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Disparities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1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199" y="1825625"/>
            <a:ext cx="10904621" cy="4274386"/>
          </a:xfrm>
        </p:spPr>
        <p:txBody>
          <a:bodyPr>
            <a:normAutofit fontScale="85000" lnSpcReduction="20000"/>
          </a:bodyPr>
          <a:lstStyle/>
          <a:p>
            <a:pPr lvl="0"/>
            <a:endParaRPr lang="en-US" dirty="0">
              <a:solidFill>
                <a:prstClr val="black"/>
              </a:solidFill>
            </a:endParaRPr>
          </a:p>
          <a:p>
            <a:r>
              <a:rPr lang="en-US" b="1" dirty="0"/>
              <a:t>Health Care</a:t>
            </a:r>
            <a:r>
              <a:rPr lang="en-US" dirty="0"/>
              <a:t>: </a:t>
            </a:r>
            <a:r>
              <a:rPr lang="en-US" i="1" dirty="0">
                <a:solidFill>
                  <a:srgbClr val="FF0000"/>
                </a:solidFill>
              </a:rPr>
              <a:t>more likely premature birth</a:t>
            </a:r>
          </a:p>
          <a:p>
            <a:r>
              <a:rPr lang="en-US" b="1" dirty="0"/>
              <a:t>Child </a:t>
            </a:r>
            <a:r>
              <a:rPr lang="en-US" b="1" dirty="0" smtClean="0"/>
              <a:t>Welfare: </a:t>
            </a:r>
            <a:r>
              <a:rPr lang="en-US" i="1" dirty="0">
                <a:solidFill>
                  <a:srgbClr val="FF0000"/>
                </a:solidFill>
              </a:rPr>
              <a:t>significantly more contact with the child welfare system</a:t>
            </a:r>
            <a:r>
              <a:rPr lang="en-US" dirty="0"/>
              <a:t>, with 66.9% having any contact (e.g.,   investigation) compared to 47.9% of their peers (p</a:t>
            </a:r>
          </a:p>
          <a:p>
            <a:r>
              <a:rPr lang="en-US" b="1" dirty="0" smtClean="0"/>
              <a:t>Public </a:t>
            </a:r>
            <a:r>
              <a:rPr lang="en-US" b="1" dirty="0"/>
              <a:t>Assistance </a:t>
            </a:r>
            <a:r>
              <a:rPr lang="en-US" i="1" dirty="0">
                <a:solidFill>
                  <a:srgbClr val="FF0000"/>
                </a:solidFill>
              </a:rPr>
              <a:t>significantly higher odds of any public assistance utilization </a:t>
            </a:r>
            <a:r>
              <a:rPr lang="en-US" dirty="0"/>
              <a:t>(OR 1.61, CI 1.14–2.34, p =0.0094) than comparison group youth between 4-5 years</a:t>
            </a:r>
          </a:p>
          <a:p>
            <a:pPr lvl="0"/>
            <a:r>
              <a:rPr lang="en-US" b="1" dirty="0" smtClean="0">
                <a:solidFill>
                  <a:prstClr val="black"/>
                </a:solidFill>
              </a:rPr>
              <a:t>Housing</a:t>
            </a:r>
            <a:r>
              <a:rPr lang="en-US" b="1" dirty="0">
                <a:solidFill>
                  <a:prstClr val="black"/>
                </a:solidFill>
              </a:rPr>
              <a:t>:  </a:t>
            </a:r>
            <a:r>
              <a:rPr lang="en-US" i="1" dirty="0">
                <a:solidFill>
                  <a:srgbClr val="FF0000"/>
                </a:solidFill>
              </a:rPr>
              <a:t>significantly higher homeless shelter utilization (7.9%)</a:t>
            </a:r>
            <a:r>
              <a:rPr lang="en-US" i="1" dirty="0">
                <a:solidFill>
                  <a:prstClr val="black"/>
                </a:solidFill>
              </a:rPr>
              <a:t> </a:t>
            </a:r>
            <a:r>
              <a:rPr lang="en-US" dirty="0">
                <a:solidFill>
                  <a:prstClr val="black"/>
                </a:solidFill>
              </a:rPr>
              <a:t>than their peers (4.4%) (p&lt;0.0008) between 7-8 years</a:t>
            </a:r>
          </a:p>
          <a:p>
            <a:pPr lvl="0"/>
            <a:r>
              <a:rPr lang="en-US" b="1" dirty="0">
                <a:solidFill>
                  <a:prstClr val="black"/>
                </a:solidFill>
              </a:rPr>
              <a:t>Juvenile Court: </a:t>
            </a:r>
            <a:r>
              <a:rPr lang="en-US" i="1" dirty="0">
                <a:solidFill>
                  <a:srgbClr val="FF0000"/>
                </a:solidFill>
              </a:rPr>
              <a:t>significantly more likely to have a juvenile delinquency filing</a:t>
            </a:r>
            <a:r>
              <a:rPr lang="en-US" b="1" i="1" dirty="0">
                <a:solidFill>
                  <a:srgbClr val="FF0000"/>
                </a:solidFill>
              </a:rPr>
              <a:t> </a:t>
            </a:r>
            <a:r>
              <a:rPr lang="en-US" dirty="0">
                <a:solidFill>
                  <a:prstClr val="black"/>
                </a:solidFill>
              </a:rPr>
              <a:t>than those in the comparison group.</a:t>
            </a:r>
          </a:p>
          <a:p>
            <a:pPr lvl="0"/>
            <a:r>
              <a:rPr lang="en-US" b="1" dirty="0">
                <a:solidFill>
                  <a:prstClr val="black"/>
                </a:solidFill>
              </a:rPr>
              <a:t>Education:  </a:t>
            </a:r>
            <a:r>
              <a:rPr lang="en-US" i="1" dirty="0">
                <a:solidFill>
                  <a:srgbClr val="FF0000"/>
                </a:solidFill>
              </a:rPr>
              <a:t>significantly higher chronic absenteeism (10% or more school days/</a:t>
            </a:r>
            <a:r>
              <a:rPr lang="en-US" i="1" dirty="0" err="1">
                <a:solidFill>
                  <a:srgbClr val="FF0000"/>
                </a:solidFill>
              </a:rPr>
              <a:t>yr</a:t>
            </a:r>
            <a:r>
              <a:rPr lang="en-US" i="1" dirty="0">
                <a:solidFill>
                  <a:srgbClr val="FF0000"/>
                </a:solidFill>
              </a:rPr>
              <a:t>) ~50.3% compared w/ 33.2% control </a:t>
            </a:r>
            <a:r>
              <a:rPr lang="en-US" dirty="0">
                <a:solidFill>
                  <a:prstClr val="black"/>
                </a:solidFill>
              </a:rPr>
              <a:t>(p&lt;0.0001</a:t>
            </a:r>
            <a:r>
              <a:rPr lang="en-US" dirty="0" smtClean="0">
                <a:solidFill>
                  <a:prstClr val="black"/>
                </a:solidFill>
              </a:rPr>
              <a:t>)</a:t>
            </a:r>
          </a:p>
          <a:p>
            <a:endParaRPr lang="en-US" dirty="0" smtClean="0">
              <a:solidFill>
                <a:srgbClr val="FF0000"/>
              </a:solidFill>
            </a:endParaRPr>
          </a:p>
          <a:p>
            <a:pPr marL="0" indent="0">
              <a:buNone/>
            </a:pPr>
            <a:endParaRPr lang="en-US" dirty="0" smtClean="0">
              <a:solidFill>
                <a:srgbClr val="FF0000"/>
              </a:solidFill>
            </a:endParaRPr>
          </a:p>
          <a:p>
            <a:pPr lvl="0"/>
            <a:endParaRPr lang="en-US" dirty="0" smtClean="0">
              <a:solidFill>
                <a:prstClr val="black"/>
              </a:solidFill>
            </a:endParaRPr>
          </a:p>
          <a:p>
            <a:pPr lvl="0"/>
            <a:endParaRPr lang="en-US" dirty="0" smtClean="0">
              <a:solidFill>
                <a:prstClr val="black"/>
              </a:solidFill>
            </a:endParaRPr>
          </a:p>
          <a:p>
            <a:pPr lvl="0"/>
            <a:endParaRPr lang="en-US" dirty="0" smtClean="0">
              <a:solidFill>
                <a:prstClr val="black"/>
              </a:solidFill>
            </a:endParaRPr>
          </a:p>
          <a:p>
            <a:pPr lvl="0"/>
            <a:endParaRPr lang="en-US" dirty="0">
              <a:solidFill>
                <a:prstClr val="black"/>
              </a:solidFill>
            </a:endParaRPr>
          </a:p>
          <a:p>
            <a:pPr marL="0" indent="0">
              <a:buNone/>
            </a:pPr>
            <a:endParaRPr lang="en-US" dirty="0"/>
          </a:p>
        </p:txBody>
      </p:sp>
      <p:pic>
        <p:nvPicPr>
          <p:cNvPr id="4" name="Picture 3"/>
          <p:cNvPicPr>
            <a:picLocks noChangeAspect="1"/>
          </p:cNvPicPr>
          <p:nvPr/>
        </p:nvPicPr>
        <p:blipFill>
          <a:blip r:embed="rId2"/>
          <a:stretch>
            <a:fillRect/>
          </a:stretch>
        </p:blipFill>
        <p:spPr>
          <a:xfrm>
            <a:off x="2022623" y="312821"/>
            <a:ext cx="7052044" cy="1472716"/>
          </a:xfrm>
          <a:prstGeom prst="rect">
            <a:avLst/>
          </a:prstGeom>
        </p:spPr>
      </p:pic>
    </p:spTree>
    <p:extLst>
      <p:ext uri="{BB962C8B-B14F-4D97-AF65-F5344CB8AC3E}">
        <p14:creationId xmlns:p14="http://schemas.microsoft.com/office/powerpoint/2010/main" val="2708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3833" y="78057"/>
            <a:ext cx="8953872" cy="1773044"/>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918013" y="1859482"/>
            <a:ext cx="7819420" cy="4697434"/>
          </a:xfrm>
          <a:prstGeom prst="rect">
            <a:avLst/>
          </a:prstGeom>
        </p:spPr>
      </p:pic>
      <p:pic>
        <p:nvPicPr>
          <p:cNvPr id="7" name="Picture 6"/>
          <p:cNvPicPr>
            <a:picLocks noChangeAspect="1"/>
          </p:cNvPicPr>
          <p:nvPr/>
        </p:nvPicPr>
        <p:blipFill>
          <a:blip r:embed="rId4"/>
          <a:stretch>
            <a:fillRect/>
          </a:stretch>
        </p:blipFill>
        <p:spPr>
          <a:xfrm>
            <a:off x="8576835" y="6367346"/>
            <a:ext cx="3362543" cy="334167"/>
          </a:xfrm>
          <a:prstGeom prst="rect">
            <a:avLst/>
          </a:prstGeom>
        </p:spPr>
      </p:pic>
      <p:sp>
        <p:nvSpPr>
          <p:cNvPr id="9" name="TextBox 8"/>
          <p:cNvSpPr txBox="1"/>
          <p:nvPr/>
        </p:nvSpPr>
        <p:spPr>
          <a:xfrm>
            <a:off x="9737433" y="6568073"/>
            <a:ext cx="793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12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endParaRPr lang="en-US" altLang="en-US" smtClean="0"/>
          </a:p>
        </p:txBody>
      </p:sp>
      <p:pic>
        <p:nvPicPr>
          <p:cNvPr id="3" name="Picture 2" descr="images-14.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394" y="-35167"/>
            <a:ext cx="486727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s-15.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1924" y="3563938"/>
            <a:ext cx="40417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11.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8514" y="2432050"/>
            <a:ext cx="44545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fk-conspiracy-te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91300" y="3714751"/>
            <a:ext cx="4387056" cy="3304293"/>
          </a:xfrm>
          <a:prstGeom prst="rect">
            <a:avLst/>
          </a:prstGeom>
          <a:noFill/>
          <a:ln>
            <a:noFill/>
          </a:ln>
          <a:effectLst>
            <a:softEdge rad="279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nknown-2.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4575" y="-107950"/>
            <a:ext cx="3225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s-12.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19050"/>
            <a:ext cx="3365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s-13.jpe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2088" y="2024064"/>
            <a:ext cx="5000866" cy="293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Image result for civil rights protest 196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7175" y="746610"/>
            <a:ext cx="8153400" cy="5200651"/>
          </a:xfrm>
          <a:prstGeom prst="rect">
            <a:avLst/>
          </a:prstGeom>
          <a:noFill/>
          <a:effectLst>
            <a:softEdge rad="1104900"/>
          </a:effectLst>
          <a:extLst>
            <a:ext uri="{909E8E84-426E-40DD-AFC4-6F175D3DCCD1}">
              <a14:hiddenFill xmlns:a14="http://schemas.microsoft.com/office/drawing/2010/main">
                <a:solidFill>
                  <a:srgbClr val="FFFFFF"/>
                </a:solidFill>
              </a14:hiddenFill>
            </a:ext>
          </a:extLst>
        </p:spPr>
      </p:pic>
      <p:pic>
        <p:nvPicPr>
          <p:cNvPr id="11" name="Picture 10" descr="page-99-Huddled-from-hose-.jpg"/>
          <p:cNvPicPr>
            <a:picLocks noChangeAspect="1"/>
          </p:cNvPicPr>
          <p:nvPr/>
        </p:nvPicPr>
        <p:blipFill>
          <a:blip r:embed="rId12"/>
          <a:stretch>
            <a:fillRect/>
          </a:stretch>
        </p:blipFill>
        <p:spPr>
          <a:xfrm>
            <a:off x="-74611" y="1573697"/>
            <a:ext cx="4912034" cy="3929628"/>
          </a:xfrm>
          <a:prstGeom prst="rect">
            <a:avLst/>
          </a:prstGeom>
          <a:effectLst>
            <a:softEdge rad="431800"/>
          </a:effectLst>
        </p:spPr>
      </p:pic>
      <p:pic>
        <p:nvPicPr>
          <p:cNvPr id="7" name="Picture 6"/>
          <p:cNvPicPr>
            <a:picLocks noChangeAspect="1"/>
          </p:cNvPicPr>
          <p:nvPr/>
        </p:nvPicPr>
        <p:blipFill>
          <a:blip r:embed="rId13"/>
          <a:stretch>
            <a:fillRect/>
          </a:stretch>
        </p:blipFill>
        <p:spPr>
          <a:xfrm>
            <a:off x="4831405" y="5356712"/>
            <a:ext cx="3523793" cy="1566808"/>
          </a:xfrm>
          <a:prstGeom prst="rect">
            <a:avLst/>
          </a:prstGeom>
        </p:spPr>
      </p:pic>
    </p:spTree>
    <p:extLst>
      <p:ext uri="{BB962C8B-B14F-4D97-AF65-F5344CB8AC3E}">
        <p14:creationId xmlns:p14="http://schemas.microsoft.com/office/powerpoint/2010/main" val="82174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0482"/>
                                        </p:tgtEl>
                                        <p:attrNameLst>
                                          <p:attrName>style.visibility</p:attrName>
                                        </p:attrNameLst>
                                      </p:cBhvr>
                                      <p:to>
                                        <p:strVal val="visible"/>
                                      </p:to>
                                    </p:set>
                                    <p:animEffect transition="in" filter="fade">
                                      <p:cBhvr>
                                        <p:cTn id="30" dur="5000"/>
                                        <p:tgtEl>
                                          <p:spTgt spid="2048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childTnLst>
                          </p:cTn>
                        </p:par>
                        <p:par>
                          <p:cTn id="34" fill="hold" nodeType="afterGroup">
                            <p:stCondLst>
                              <p:cond delay="150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childTnLst>
                                </p:cTn>
                              </p:par>
                            </p:childTnLst>
                          </p:cTn>
                        </p:par>
                        <p:par>
                          <p:cTn id="38" fill="hold">
                            <p:stCondLst>
                              <p:cond delay="17000"/>
                            </p:stCondLst>
                            <p:childTnLst>
                              <p:par>
                                <p:cTn id="39" presetID="9" presetClass="emph" presetSubtype="0" nodeType="afterEffect">
                                  <p:stCondLst>
                                    <p:cond delay="2000"/>
                                  </p:stCondLst>
                                  <p:childTnLst>
                                    <p:set>
                                      <p:cBhvr rctx="PPT">
                                        <p:cTn id="40" dur="indefinite"/>
                                        <p:tgtEl>
                                          <p:spTgt spid="20482"/>
                                        </p:tgtEl>
                                        <p:attrNameLst>
                                          <p:attrName>style.opacity</p:attrName>
                                        </p:attrNameLst>
                                      </p:cBhvr>
                                      <p:to>
                                        <p:strVal val="0.5"/>
                                      </p:to>
                                    </p:set>
                                    <p:animEffect filter="image" prLst="opacity: 0.5">
                                      <p:cBhvr rctx="IE">
                                        <p:cTn id="41" dur="indefinite"/>
                                        <p:tgtEl>
                                          <p:spTgt spid="20482"/>
                                        </p:tgtEl>
                                      </p:cBhvr>
                                    </p:animEffect>
                                  </p:childTnLst>
                                </p:cTn>
                              </p:par>
                            </p:childTnLst>
                          </p:cTn>
                        </p:par>
                        <p:par>
                          <p:cTn id="42" fill="hold">
                            <p:stCondLst>
                              <p:cond delay="19000"/>
                            </p:stCondLst>
                            <p:childTnLst>
                              <p:par>
                                <p:cTn id="43" presetID="50" presetClass="entr" presetSubtype="0" decel="10000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0" fill="hold"/>
                                        <p:tgtEl>
                                          <p:spTgt spid="7"/>
                                        </p:tgtEl>
                                        <p:attrNameLst>
                                          <p:attrName>ppt_w</p:attrName>
                                        </p:attrNameLst>
                                      </p:cBhvr>
                                      <p:tavLst>
                                        <p:tav tm="0">
                                          <p:val>
                                            <p:strVal val="#ppt_w+.3"/>
                                          </p:val>
                                        </p:tav>
                                        <p:tav tm="100000">
                                          <p:val>
                                            <p:strVal val="#ppt_w"/>
                                          </p:val>
                                        </p:tav>
                                      </p:tavLst>
                                    </p:anim>
                                    <p:anim calcmode="lin" valueType="num">
                                      <p:cBhvr>
                                        <p:cTn id="46" dur="5000" fill="hold"/>
                                        <p:tgtEl>
                                          <p:spTgt spid="7"/>
                                        </p:tgtEl>
                                        <p:attrNameLst>
                                          <p:attrName>ppt_h</p:attrName>
                                        </p:attrNameLst>
                                      </p:cBhvr>
                                      <p:tavLst>
                                        <p:tav tm="0">
                                          <p:val>
                                            <p:strVal val="#ppt_h"/>
                                          </p:val>
                                        </p:tav>
                                        <p:tav tm="100000">
                                          <p:val>
                                            <p:strVal val="#ppt_h"/>
                                          </p:val>
                                        </p:tav>
                                      </p:tavLst>
                                    </p:anim>
                                    <p:animEffect transition="in" filter="fade">
                                      <p:cBhvr>
                                        <p:cTn id="4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t>We concluded:</a:t>
            </a:r>
          </a:p>
          <a:p>
            <a:pPr marL="0" indent="0">
              <a:buNone/>
            </a:pPr>
            <a:endParaRPr lang="en-US" b="1" dirty="0" smtClean="0"/>
          </a:p>
          <a:p>
            <a:pPr marL="0" indent="0">
              <a:buNone/>
            </a:pPr>
            <a:r>
              <a:rPr lang="en-US" sz="3600" dirty="0" smtClean="0"/>
              <a:t>An </a:t>
            </a:r>
            <a:r>
              <a:rPr lang="en-US" sz="3600" b="1" dirty="0"/>
              <a:t>ecosystem of care </a:t>
            </a:r>
            <a:r>
              <a:rPr lang="en-US" sz="3600" dirty="0"/>
              <a:t>is needed to address the multifaceted causes of Black youth’s severe violence exposure that are rooted in systemic racism and poverty. Integrated data using a racial equity lens can help to illuminate opportunities in this ecosystem of care.</a:t>
            </a:r>
          </a:p>
          <a:p>
            <a:pPr marL="0" indent="0">
              <a:buNone/>
            </a:pPr>
            <a:endParaRPr lang="en-US" b="1" dirty="0" smtClean="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1561718" y="132344"/>
            <a:ext cx="8484649" cy="1771895"/>
          </a:xfrm>
          <a:prstGeom prst="rect">
            <a:avLst/>
          </a:prstGeom>
        </p:spPr>
      </p:pic>
      <p:sp>
        <p:nvSpPr>
          <p:cNvPr id="5" name="TextBox 4"/>
          <p:cNvSpPr txBox="1"/>
          <p:nvPr/>
        </p:nvSpPr>
        <p:spPr>
          <a:xfrm rot="20616754">
            <a:off x="354407" y="2277507"/>
            <a:ext cx="114128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a:noFill/>
                </a:ln>
                <a:solidFill>
                  <a:srgbClr val="FF0000"/>
                </a:solidFill>
                <a:effectLst/>
                <a:uLnTx/>
                <a:uFillTx/>
                <a:latin typeface="Calibri" panose="020F0502020204030204"/>
                <a:ea typeface="+mn-ea"/>
                <a:cs typeface="+mn-cs"/>
              </a:rPr>
              <a:t>TREAT’EM &amp; STREET’EM</a:t>
            </a:r>
            <a:endPar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2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strVal val="ppt_h"/>
                                          </p:val>
                                        </p:tav>
                                      </p:tavLst>
                                    </p:anim>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8981" y="743518"/>
            <a:ext cx="9477529" cy="5309739"/>
          </a:xfrm>
          <a:prstGeom prst="rect">
            <a:avLst/>
          </a:prstGeom>
        </p:spPr>
      </p:pic>
    </p:spTree>
    <p:extLst>
      <p:ext uri="{BB962C8B-B14F-4D97-AF65-F5344CB8AC3E}">
        <p14:creationId xmlns:p14="http://schemas.microsoft.com/office/powerpoint/2010/main" val="30141533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7839-4E5E-73F3-8EA2-377E047124D1}"/>
              </a:ext>
            </a:extLst>
          </p:cNvPr>
          <p:cNvSpPr>
            <a:spLocks noGrp="1"/>
          </p:cNvSpPr>
          <p:nvPr>
            <p:ph type="title"/>
          </p:nvPr>
        </p:nvSpPr>
        <p:spPr>
          <a:xfrm>
            <a:off x="419100" y="365125"/>
            <a:ext cx="11353800" cy="1325563"/>
          </a:xfrm>
        </p:spPr>
        <p:txBody>
          <a:bodyPr>
            <a:noAutofit/>
          </a:bodyPr>
          <a:lstStyle/>
          <a:p>
            <a:pPr algn="ctr"/>
            <a:r>
              <a:rPr lang="en-US" sz="2800" b="1" dirty="0"/>
              <a:t>Zip Codes in Cuyahoga County with the Highest Count of Suicide Fatalities in Children Ages 0-17 years-old (between 2009-2020)</a:t>
            </a:r>
          </a:p>
        </p:txBody>
      </p:sp>
      <p:graphicFrame>
        <p:nvGraphicFramePr>
          <p:cNvPr id="4" name="Table 4">
            <a:extLst>
              <a:ext uri="{FF2B5EF4-FFF2-40B4-BE49-F238E27FC236}">
                <a16:creationId xmlns:a16="http://schemas.microsoft.com/office/drawing/2014/main" id="{9144A792-68DD-D0CE-E1BD-21182B6B7833}"/>
              </a:ext>
            </a:extLst>
          </p:cNvPr>
          <p:cNvGraphicFramePr>
            <a:graphicFrameLocks noGrp="1"/>
          </p:cNvGraphicFramePr>
          <p:nvPr>
            <p:ph idx="1"/>
            <p:extLst/>
          </p:nvPr>
        </p:nvGraphicFramePr>
        <p:xfrm>
          <a:off x="838201" y="1690688"/>
          <a:ext cx="10515599" cy="3239966"/>
        </p:xfrm>
        <a:graphic>
          <a:graphicData uri="http://schemas.openxmlformats.org/drawingml/2006/table">
            <a:tbl>
              <a:tblPr firstRow="1" bandRow="1">
                <a:tableStyleId>{7DF18680-E054-41AD-8BC1-D1AEF772440D}</a:tableStyleId>
              </a:tblPr>
              <a:tblGrid>
                <a:gridCol w="814605">
                  <a:extLst>
                    <a:ext uri="{9D8B030D-6E8A-4147-A177-3AD203B41FA5}">
                      <a16:colId xmlns:a16="http://schemas.microsoft.com/office/drawing/2014/main" val="2095516900"/>
                    </a:ext>
                  </a:extLst>
                </a:gridCol>
                <a:gridCol w="4177004">
                  <a:extLst>
                    <a:ext uri="{9D8B030D-6E8A-4147-A177-3AD203B41FA5}">
                      <a16:colId xmlns:a16="http://schemas.microsoft.com/office/drawing/2014/main" val="1247844437"/>
                    </a:ext>
                  </a:extLst>
                </a:gridCol>
                <a:gridCol w="996594">
                  <a:extLst>
                    <a:ext uri="{9D8B030D-6E8A-4147-A177-3AD203B41FA5}">
                      <a16:colId xmlns:a16="http://schemas.microsoft.com/office/drawing/2014/main" val="3576411715"/>
                    </a:ext>
                  </a:extLst>
                </a:gridCol>
                <a:gridCol w="1460810">
                  <a:extLst>
                    <a:ext uri="{9D8B030D-6E8A-4147-A177-3AD203B41FA5}">
                      <a16:colId xmlns:a16="http://schemas.microsoft.com/office/drawing/2014/main" val="2435696913"/>
                    </a:ext>
                  </a:extLst>
                </a:gridCol>
                <a:gridCol w="1349298">
                  <a:extLst>
                    <a:ext uri="{9D8B030D-6E8A-4147-A177-3AD203B41FA5}">
                      <a16:colId xmlns:a16="http://schemas.microsoft.com/office/drawing/2014/main" val="1509444436"/>
                    </a:ext>
                  </a:extLst>
                </a:gridCol>
                <a:gridCol w="1717288">
                  <a:extLst>
                    <a:ext uri="{9D8B030D-6E8A-4147-A177-3AD203B41FA5}">
                      <a16:colId xmlns:a16="http://schemas.microsoft.com/office/drawing/2014/main" val="3840119058"/>
                    </a:ext>
                  </a:extLst>
                </a:gridCol>
              </a:tblGrid>
              <a:tr h="274320">
                <a:tc>
                  <a:txBody>
                    <a:bodyPr/>
                    <a:lstStyle/>
                    <a:p>
                      <a:pPr algn="ctr" fontAlgn="b"/>
                      <a:r>
                        <a:rPr lang="en-US" sz="1600" b="1" u="none" strike="noStrike" dirty="0">
                          <a:effectLst/>
                        </a:rPr>
                        <a:t>Zip Code</a:t>
                      </a:r>
                      <a:endParaRPr lang="en-US" sz="1600" b="1"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b="1" u="none" strike="noStrike" dirty="0">
                          <a:effectLst/>
                        </a:rPr>
                        <a:t>Neighborhood</a:t>
                      </a:r>
                      <a:endParaRPr lang="en-US" sz="1600" b="1"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b="1" u="none" strike="noStrike" dirty="0">
                          <a:effectLst/>
                        </a:rPr>
                        <a:t>Total Deaths</a:t>
                      </a:r>
                      <a:endParaRPr lang="en-US" sz="1600" b="1"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b="1" u="none" strike="noStrike" dirty="0">
                          <a:effectLst/>
                        </a:rPr>
                        <a:t>Total Pediatric Population</a:t>
                      </a:r>
                      <a:endParaRPr lang="en-US" sz="1600" b="1"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b="1" u="none" strike="noStrike" dirty="0">
                          <a:effectLst/>
                        </a:rPr>
                        <a:t>Deaths per 100,000</a:t>
                      </a:r>
                      <a:endParaRPr lang="en-US" sz="1600" b="1"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b="1" u="none" strike="noStrike" dirty="0">
                          <a:effectLst/>
                        </a:rPr>
                        <a:t>Median Income ($)</a:t>
                      </a:r>
                      <a:endParaRPr lang="en-US" sz="1600" b="1"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1951141243"/>
                  </a:ext>
                </a:extLst>
              </a:tr>
              <a:tr h="274320">
                <a:tc>
                  <a:txBody>
                    <a:bodyPr/>
                    <a:lstStyle/>
                    <a:p>
                      <a:pPr algn="ctr" fontAlgn="b"/>
                      <a:r>
                        <a:rPr lang="en-US" sz="1600" u="none" strike="noStrike" dirty="0">
                          <a:effectLst/>
                        </a:rPr>
                        <a:t>44149</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Strongsville</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4266</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140.6</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$99,351</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1628342753"/>
                  </a:ext>
                </a:extLst>
              </a:tr>
              <a:tr h="274320">
                <a:tc>
                  <a:txBody>
                    <a:bodyPr/>
                    <a:lstStyle/>
                    <a:p>
                      <a:pPr algn="ctr" fontAlgn="b"/>
                      <a:r>
                        <a:rPr lang="en-US" sz="1600" u="none" strike="noStrike" dirty="0">
                          <a:effectLst/>
                        </a:rPr>
                        <a:t>44147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Broadview Heights</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3818</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78.6</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$87,900</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2972516882"/>
                  </a:ext>
                </a:extLst>
              </a:tr>
              <a:tr h="274320">
                <a:tc>
                  <a:txBody>
                    <a:bodyPr/>
                    <a:lstStyle/>
                    <a:p>
                      <a:pPr algn="ctr" fontAlgn="b"/>
                      <a:r>
                        <a:rPr lang="en-US" sz="1600" u="none" strike="noStrike" dirty="0">
                          <a:effectLst/>
                        </a:rPr>
                        <a:t>44119</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Northeast Shores, North Collinwood</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2590</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77.2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$37,295</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2758624370"/>
                  </a:ext>
                </a:extLst>
              </a:tr>
              <a:tr h="274320">
                <a:tc>
                  <a:txBody>
                    <a:bodyPr/>
                    <a:lstStyle/>
                    <a:p>
                      <a:pPr algn="ctr" fontAlgn="b"/>
                      <a:r>
                        <a:rPr lang="en-US" sz="1600" u="none" strike="noStrike">
                          <a:effectLst/>
                        </a:rPr>
                        <a:t>44105</a:t>
                      </a:r>
                      <a:endParaRPr lang="en-US" sz="1600" b="0" i="0" u="none" strike="noStrike">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South Broadway, Slavic Village</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6</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a:effectLst/>
                        </a:rPr>
                        <a:t>8165</a:t>
                      </a:r>
                      <a:endParaRPr lang="en-US" sz="1600" b="0" i="0" u="none" strike="noStrike">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61.2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$31,248</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4021406458"/>
                  </a:ext>
                </a:extLst>
              </a:tr>
              <a:tr h="274320">
                <a:tc>
                  <a:txBody>
                    <a:bodyPr/>
                    <a:lstStyle/>
                    <a:p>
                      <a:pPr algn="ctr" fontAlgn="b"/>
                      <a:r>
                        <a:rPr lang="en-US" sz="1600" u="none" strike="noStrike" dirty="0">
                          <a:effectLst/>
                        </a:rPr>
                        <a:t>44131</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Independence, Seven Hills</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3398</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58.9</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$84,405</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326597327"/>
                  </a:ext>
                </a:extLst>
              </a:tr>
              <a:tr h="274320">
                <a:tc>
                  <a:txBody>
                    <a:bodyPr/>
                    <a:lstStyle/>
                    <a:p>
                      <a:pPr algn="ctr" fontAlgn="b"/>
                      <a:r>
                        <a:rPr lang="en-US" sz="1600" u="none" strike="noStrike" dirty="0">
                          <a:effectLst/>
                        </a:rPr>
                        <a:t>44122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Beachwood</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7397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40.6</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$83,621</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944993952"/>
                  </a:ext>
                </a:extLst>
              </a:tr>
              <a:tr h="274320">
                <a:tc>
                  <a:txBody>
                    <a:bodyPr/>
                    <a:lstStyle/>
                    <a:p>
                      <a:pPr algn="ctr" fontAlgn="b"/>
                      <a:r>
                        <a:rPr lang="en-US" sz="1600" u="none" strike="noStrike" dirty="0">
                          <a:effectLst/>
                        </a:rPr>
                        <a:t>44134</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Parma</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6517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30.7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$55,087</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3839816018"/>
                  </a:ext>
                </a:extLst>
              </a:tr>
              <a:tr h="274320">
                <a:tc>
                  <a:txBody>
                    <a:bodyPr/>
                    <a:lstStyle/>
                    <a:p>
                      <a:pPr algn="ctr" fontAlgn="b"/>
                      <a:r>
                        <a:rPr lang="en-US" sz="1600" u="none" strike="noStrike" dirty="0">
                          <a:effectLst/>
                        </a:rPr>
                        <a:t>44121</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Cleveland Heights, South Euclid</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7027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28.5</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$54,846</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2279631897"/>
                  </a:ext>
                </a:extLst>
              </a:tr>
              <a:tr h="274320">
                <a:tc>
                  <a:txBody>
                    <a:bodyPr/>
                    <a:lstStyle/>
                    <a:p>
                      <a:pPr algn="ctr" fontAlgn="b"/>
                      <a:r>
                        <a:rPr lang="en-US" sz="1600" u="none" strike="noStrike" dirty="0">
                          <a:effectLst/>
                        </a:rPr>
                        <a:t>44107</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Lakewood</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8378</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23.9</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$54,515</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800523254"/>
                  </a:ext>
                </a:extLst>
              </a:tr>
              <a:tr h="274320">
                <a:tc>
                  <a:txBody>
                    <a:bodyPr/>
                    <a:lstStyle/>
                    <a:p>
                      <a:pPr algn="ctr" fontAlgn="b"/>
                      <a:r>
                        <a:rPr lang="en-US" sz="1600" u="none" strike="noStrike" dirty="0">
                          <a:effectLst/>
                        </a:rPr>
                        <a:t>44102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Detroit-Shoreway</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10092</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19.8</a:t>
                      </a:r>
                      <a:endParaRPr lang="en-US" sz="1600" b="0" i="0" u="none" strike="noStrike" dirty="0">
                        <a:solidFill>
                          <a:srgbClr val="000000"/>
                        </a:solidFill>
                        <a:effectLst/>
                        <a:latin typeface="Calibri" panose="020F0502020204030204" pitchFamily="34" charset="0"/>
                      </a:endParaRPr>
                    </a:p>
                  </a:txBody>
                  <a:tcPr marL="9086" marR="9086" marT="9086" marB="0" anchor="ctr"/>
                </a:tc>
                <a:tc>
                  <a:txBody>
                    <a:bodyPr/>
                    <a:lstStyle/>
                    <a:p>
                      <a:pPr algn="ctr" fontAlgn="b"/>
                      <a:r>
                        <a:rPr lang="en-US" sz="1600" u="none" strike="noStrike" dirty="0">
                          <a:effectLst/>
                        </a:rPr>
                        <a:t>$32,289</a:t>
                      </a:r>
                      <a:endParaRPr lang="en-US" sz="1600" b="0" i="0" u="none" strike="noStrike" dirty="0">
                        <a:solidFill>
                          <a:srgbClr val="000000"/>
                        </a:solidFill>
                        <a:effectLst/>
                        <a:latin typeface="Calibri" panose="020F0502020204030204" pitchFamily="34" charset="0"/>
                      </a:endParaRPr>
                    </a:p>
                  </a:txBody>
                  <a:tcPr marL="9086" marR="9086" marT="9086" marB="0" anchor="ctr"/>
                </a:tc>
                <a:extLst>
                  <a:ext uri="{0D108BD9-81ED-4DB2-BD59-A6C34878D82A}">
                    <a16:rowId xmlns:a16="http://schemas.microsoft.com/office/drawing/2014/main" val="1861427088"/>
                  </a:ext>
                </a:extLst>
              </a:tr>
            </a:tbl>
          </a:graphicData>
        </a:graphic>
      </p:graphicFrame>
      <p:sp>
        <p:nvSpPr>
          <p:cNvPr id="5" name="TextBox 4">
            <a:extLst>
              <a:ext uri="{FF2B5EF4-FFF2-40B4-BE49-F238E27FC236}">
                <a16:creationId xmlns:a16="http://schemas.microsoft.com/office/drawing/2014/main" id="{CD9970B1-9A80-04E0-27AC-CBDB4F6EC0DA}"/>
              </a:ext>
            </a:extLst>
          </p:cNvPr>
          <p:cNvSpPr txBox="1"/>
          <p:nvPr/>
        </p:nvSpPr>
        <p:spPr>
          <a:xfrm>
            <a:off x="838201" y="4930654"/>
            <a:ext cx="10659458"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*Population data from US Census Bureau (2020 ZCTAs) and CCBH</a:t>
            </a:r>
          </a:p>
        </p:txBody>
      </p:sp>
    </p:spTree>
    <p:extLst>
      <p:ext uri="{BB962C8B-B14F-4D97-AF65-F5344CB8AC3E}">
        <p14:creationId xmlns:p14="http://schemas.microsoft.com/office/powerpoint/2010/main" val="36442761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170" y="365760"/>
            <a:ext cx="11594886" cy="6208456"/>
          </a:xfrm>
          <a:prstGeom prst="rect">
            <a:avLst/>
          </a:prstGeom>
          <a:effectLst>
            <a:softEdge rad="0"/>
          </a:effectLst>
        </p:spPr>
      </p:pic>
      <p:pic>
        <p:nvPicPr>
          <p:cNvPr id="4" name="Picture 3"/>
          <p:cNvPicPr>
            <a:picLocks noChangeAspect="1"/>
          </p:cNvPicPr>
          <p:nvPr/>
        </p:nvPicPr>
        <p:blipFill>
          <a:blip r:embed="rId3"/>
          <a:stretch>
            <a:fillRect/>
          </a:stretch>
        </p:blipFill>
        <p:spPr>
          <a:xfrm>
            <a:off x="84823" y="-297"/>
            <a:ext cx="12022354" cy="6858594"/>
          </a:xfrm>
          <a:prstGeom prst="rect">
            <a:avLst/>
          </a:prstGeom>
        </p:spPr>
      </p:pic>
    </p:spTree>
    <p:extLst>
      <p:ext uri="{BB962C8B-B14F-4D97-AF65-F5344CB8AC3E}">
        <p14:creationId xmlns:p14="http://schemas.microsoft.com/office/powerpoint/2010/main" val="5629560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043113" y="2130426"/>
            <a:ext cx="8234362" cy="1789113"/>
          </a:xfrm>
        </p:spPr>
        <p:txBody>
          <a:bodyPr/>
          <a:lstStyle/>
          <a:p>
            <a:r>
              <a:rPr lang="en-US" altLang="en-US" sz="3600" dirty="0">
                <a:latin typeface="Times New Roman" panose="02020603050405020304" pitchFamily="18" charset="0"/>
              </a:rPr>
              <a:t>“The first and most enduring responsibility of any society is to insure the health and well being of its children”</a:t>
            </a:r>
          </a:p>
        </p:txBody>
      </p:sp>
      <p:sp>
        <p:nvSpPr>
          <p:cNvPr id="5" name="Subtitle 4"/>
          <p:cNvSpPr>
            <a:spLocks noGrp="1"/>
          </p:cNvSpPr>
          <p:nvPr>
            <p:ph type="subTitle" idx="1"/>
          </p:nvPr>
        </p:nvSpPr>
        <p:spPr>
          <a:xfrm>
            <a:off x="2209801" y="3600450"/>
            <a:ext cx="8067675" cy="2038350"/>
          </a:xfrm>
        </p:spPr>
        <p:txBody>
          <a:bodyPr/>
          <a:lstStyle/>
          <a:p>
            <a:pPr algn="r"/>
            <a:endParaRPr lang="en-US" altLang="en-US" smtClean="0">
              <a:solidFill>
                <a:srgbClr val="898989"/>
              </a:solidFill>
              <a:latin typeface="Times New Roman" panose="02020603050405020304" pitchFamily="18" charset="0"/>
            </a:endParaRPr>
          </a:p>
          <a:p>
            <a:pPr algn="r"/>
            <a:r>
              <a:rPr lang="en-US" altLang="en-US" smtClean="0">
                <a:solidFill>
                  <a:srgbClr val="898989"/>
                </a:solidFill>
                <a:latin typeface="Times New Roman" panose="02020603050405020304" pitchFamily="18" charset="0"/>
              </a:rPr>
              <a:t>Donna E. Shalala</a:t>
            </a:r>
          </a:p>
          <a:p>
            <a:pPr algn="r"/>
            <a:r>
              <a:rPr lang="en-US" altLang="en-US" smtClean="0">
                <a:solidFill>
                  <a:srgbClr val="898989"/>
                </a:solidFill>
                <a:latin typeface="Times New Roman" panose="02020603050405020304" pitchFamily="18" charset="0"/>
              </a:rPr>
              <a:t>Secretary of Health and Human Services</a:t>
            </a:r>
          </a:p>
          <a:p>
            <a:pPr algn="r"/>
            <a:r>
              <a:rPr lang="en-US" altLang="en-US" smtClean="0">
                <a:solidFill>
                  <a:srgbClr val="898989"/>
                </a:solidFill>
                <a:latin typeface="Times New Roman" panose="02020603050405020304" pitchFamily="18" charset="0"/>
              </a:rPr>
              <a:t>(2001)</a:t>
            </a:r>
          </a:p>
        </p:txBody>
      </p:sp>
      <p:sp>
        <p:nvSpPr>
          <p:cNvPr id="4915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4000">
                <a:solidFill>
                  <a:schemeClr val="tx1"/>
                </a:solidFill>
                <a:latin typeface="Arial" panose="020B0604020202020204" pitchFamily="34" charset="0"/>
                <a:ea typeface="ＭＳ Ｐゴシック" panose="020B0600070205080204" pitchFamily="34" charset="-128"/>
              </a:defRPr>
            </a:lvl2pPr>
            <a:lvl3pPr eaLnBrk="0" hangingPunct="0">
              <a:defRPr sz="4000">
                <a:solidFill>
                  <a:schemeClr val="tx1"/>
                </a:solidFill>
                <a:latin typeface="Arial" panose="020B0604020202020204" pitchFamily="34" charset="0"/>
                <a:ea typeface="ＭＳ Ｐゴシック" panose="020B0600070205080204" pitchFamily="34" charset="-128"/>
              </a:defRPr>
            </a:lvl3pPr>
            <a:lvl4pPr eaLnBrk="0" hangingPunct="0">
              <a:defRPr sz="4000">
                <a:solidFill>
                  <a:schemeClr val="tx1"/>
                </a:solidFill>
                <a:latin typeface="Arial" panose="020B0604020202020204" pitchFamily="34" charset="0"/>
                <a:ea typeface="ＭＳ Ｐゴシック" panose="020B0600070205080204" pitchFamily="34" charset="-128"/>
              </a:defRPr>
            </a:lvl4pPr>
            <a:lvl5pPr eaLnBrk="0" hangingPunct="0">
              <a:defRPr sz="4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59E619-B11F-4931-97F5-BF705563E847}" type="datetime1">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5/8/2023</a:t>
            </a:fld>
            <a:endPar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915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4000">
                <a:solidFill>
                  <a:schemeClr val="tx1"/>
                </a:solidFill>
                <a:latin typeface="Arial" panose="020B0604020202020204" pitchFamily="34" charset="0"/>
                <a:ea typeface="ＭＳ Ｐゴシック" panose="020B0600070205080204" pitchFamily="34" charset="-128"/>
              </a:defRPr>
            </a:lvl2pPr>
            <a:lvl3pPr eaLnBrk="0" hangingPunct="0">
              <a:defRPr sz="4000">
                <a:solidFill>
                  <a:schemeClr val="tx1"/>
                </a:solidFill>
                <a:latin typeface="Arial" panose="020B0604020202020204" pitchFamily="34" charset="0"/>
                <a:ea typeface="ＭＳ Ｐゴシック" panose="020B0600070205080204" pitchFamily="34" charset="-128"/>
              </a:defRPr>
            </a:lvl3pPr>
            <a:lvl4pPr eaLnBrk="0" hangingPunct="0">
              <a:defRPr sz="4000">
                <a:solidFill>
                  <a:schemeClr val="tx1"/>
                </a:solidFill>
                <a:latin typeface="Arial" panose="020B0604020202020204" pitchFamily="34" charset="0"/>
                <a:ea typeface="ＭＳ Ｐゴシック" panose="020B0600070205080204" pitchFamily="34" charset="-128"/>
              </a:defRPr>
            </a:lvl4pPr>
            <a:lvl5pPr eaLnBrk="0" hangingPunct="0">
              <a:defRPr sz="4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B88ED96-E704-4630-A5EC-B0FD3AE71FE5}" type="slidenum">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4750706"/>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Families Served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45A0-3AB9-4F1F-AFD1-82EF87DBE0E8}" type="slidenum">
              <a:rPr kumimoji="0" lang="en-US" altLang="en-US" sz="1467"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467" b="0" i="0" u="none" strike="noStrike" kern="1200" cap="none" spc="0" normalizeH="0" baseline="0" noProof="0">
              <a:ln>
                <a:noFill/>
              </a:ln>
              <a:solidFill>
                <a:prstClr val="black"/>
              </a:solidFill>
              <a:effectLst/>
              <a:uLnTx/>
              <a:uFillTx/>
              <a:latin typeface="Arial"/>
              <a:ea typeface="+mn-ea"/>
              <a:cs typeface="+mn-cs"/>
            </a:endParaRPr>
          </a:p>
        </p:txBody>
      </p:sp>
      <p:pic>
        <p:nvPicPr>
          <p:cNvPr id="6" name="Content Placeholder 5"/>
          <p:cNvPicPr>
            <a:picLocks noGrp="1" noChangeAspect="1"/>
          </p:cNvPicPr>
          <p:nvPr>
            <p:ph idx="1"/>
          </p:nvPr>
        </p:nvPicPr>
        <p:blipFill>
          <a:blip r:embed="rId2"/>
          <a:stretch>
            <a:fillRect/>
          </a:stretch>
        </p:blipFill>
        <p:spPr>
          <a:xfrm>
            <a:off x="1242606" y="1342777"/>
            <a:ext cx="10170278" cy="2508461"/>
          </a:xfrm>
          <a:prstGeom prst="rect">
            <a:avLst/>
          </a:prstGeom>
        </p:spPr>
      </p:pic>
      <p:sp>
        <p:nvSpPr>
          <p:cNvPr id="3" name="TextBox 2"/>
          <p:cNvSpPr txBox="1"/>
          <p:nvPr/>
        </p:nvSpPr>
        <p:spPr>
          <a:xfrm>
            <a:off x="1453656" y="4114800"/>
            <a:ext cx="54043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Arial"/>
                <a:ea typeface="+mn-ea"/>
                <a:cs typeface="+mn-cs"/>
              </a:rPr>
              <a:t>WE TEACH HOPE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   1. Building Brains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2. Building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3. Building Identity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4. Building Self Esteem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p:cNvSpPr txBox="1"/>
          <p:nvPr/>
        </p:nvSpPr>
        <p:spPr>
          <a:xfrm>
            <a:off x="4407877" y="4548555"/>
            <a:ext cx="74441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Arial"/>
                <a:ea typeface="+mn-ea"/>
                <a:cs typeface="+mn-cs"/>
              </a:rPr>
              <a:t>Hurt</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Heal </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Hope</a:t>
            </a:r>
            <a:r>
              <a:rPr kumimoji="0" lang="en-US" sz="2400" b="1" i="0" u="none" strike="noStrike" kern="1200" cap="none" spc="0" normalizeH="0" baseline="0" noProof="0" dirty="0" smtClean="0">
                <a:ln>
                  <a:noFill/>
                </a:ln>
                <a:solidFill>
                  <a:prstClr val="black"/>
                </a:solidFill>
                <a:effectLst/>
                <a:uLnTx/>
                <a:uFillTx/>
                <a:latin typeface="Arial"/>
                <a:ea typeface="+mn-ea"/>
                <a:cs typeface="+mn-cs"/>
              </a:rPr>
              <a:t>           </a:t>
            </a:r>
            <a:r>
              <a:rPr kumimoji="0" lang="en-US" sz="3600" b="1" i="0" u="none" strike="noStrike" kern="1200" cap="none" spc="0" normalizeH="0" baseline="0" noProof="0" dirty="0" smtClean="0">
                <a:ln>
                  <a:noFill/>
                </a:ln>
                <a:solidFill>
                  <a:prstClr val="black"/>
                </a:solidFill>
                <a:effectLst/>
                <a:uLnTx/>
                <a:uFillTx/>
                <a:latin typeface="Arial"/>
                <a:ea typeface="+mn-ea"/>
                <a:cs typeface="+mn-cs"/>
              </a:rPr>
              <a:t>Whole</a:t>
            </a:r>
            <a:endParaRPr kumimoji="0" lang="en-US" sz="3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9" name="Straight Arrow Connector 8"/>
          <p:cNvCxnSpPr/>
          <p:nvPr/>
        </p:nvCxnSpPr>
        <p:spPr>
          <a:xfrm>
            <a:off x="5685695" y="4865076"/>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61382" y="4888523"/>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9671530" y="4888524"/>
            <a:ext cx="4337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47691" y="5592128"/>
            <a:ext cx="5304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Arial"/>
                <a:ea typeface="+mn-ea"/>
                <a:cs typeface="+mn-cs"/>
              </a:rPr>
              <a:t>We help them build community</a:t>
            </a: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89478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strVal val="#ppt_w+.3"/>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animEffect transition="in" filter="fade">
                                      <p:cBhvr>
                                        <p:cTn id="9" dur="3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heckerboard(across)">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heckerboard(across)">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06161" y="2751"/>
            <a:ext cx="4779678" cy="6852498"/>
          </a:xfrm>
          <a:prstGeom prst="rect">
            <a:avLst/>
          </a:prstGeom>
          <a:effectLst>
            <a:softEdge rad="266700"/>
          </a:effectLst>
        </p:spPr>
      </p:pic>
      <p:pic>
        <p:nvPicPr>
          <p:cNvPr id="5" name="Picture 4"/>
          <p:cNvPicPr>
            <a:picLocks noChangeAspect="1"/>
          </p:cNvPicPr>
          <p:nvPr/>
        </p:nvPicPr>
        <p:blipFill>
          <a:blip r:embed="rId4"/>
          <a:stretch>
            <a:fillRect/>
          </a:stretch>
        </p:blipFill>
        <p:spPr>
          <a:xfrm>
            <a:off x="3840284" y="272458"/>
            <a:ext cx="4511431" cy="6273328"/>
          </a:xfrm>
          <a:prstGeom prst="rect">
            <a:avLst/>
          </a:prstGeom>
        </p:spPr>
      </p:pic>
      <p:pic>
        <p:nvPicPr>
          <p:cNvPr id="3" name="Picture 2"/>
          <p:cNvPicPr>
            <a:picLocks noChangeAspect="1"/>
          </p:cNvPicPr>
          <p:nvPr/>
        </p:nvPicPr>
        <p:blipFill>
          <a:blip r:embed="rId5"/>
          <a:stretch>
            <a:fillRect/>
          </a:stretch>
        </p:blipFill>
        <p:spPr>
          <a:xfrm>
            <a:off x="-707726" y="-756267"/>
            <a:ext cx="13607451" cy="8370533"/>
          </a:xfrm>
          <a:prstGeom prst="rect">
            <a:avLst/>
          </a:prstGeom>
        </p:spPr>
      </p:pic>
      <p:pic>
        <p:nvPicPr>
          <p:cNvPr id="4" name="Picture 3"/>
          <p:cNvPicPr>
            <a:picLocks noChangeAspect="1"/>
          </p:cNvPicPr>
          <p:nvPr/>
        </p:nvPicPr>
        <p:blipFill>
          <a:blip r:embed="rId6"/>
          <a:stretch>
            <a:fillRect/>
          </a:stretch>
        </p:blipFill>
        <p:spPr>
          <a:xfrm>
            <a:off x="904053" y="1575525"/>
            <a:ext cx="7480440" cy="5328366"/>
          </a:xfrm>
          <a:prstGeom prst="rect">
            <a:avLst/>
          </a:prstGeom>
        </p:spPr>
      </p:pic>
    </p:spTree>
    <p:extLst>
      <p:ext uri="{BB962C8B-B14F-4D97-AF65-F5344CB8AC3E}">
        <p14:creationId xmlns:p14="http://schemas.microsoft.com/office/powerpoint/2010/main" val="2840412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500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par>
                          <p:cTn id="12" fill="hold">
                            <p:stCondLst>
                              <p:cond delay="10000"/>
                            </p:stCondLst>
                            <p:childTnLst>
                              <p:par>
                                <p:cTn id="13" presetID="9" presetClass="emph" presetSubtype="0" nodeType="afterEffect">
                                  <p:stCondLst>
                                    <p:cond delay="4000"/>
                                  </p:stCondLst>
                                  <p:childTnLst>
                                    <p:set>
                                      <p:cBhvr rctx="PPT">
                                        <p:cTn id="14" dur="indefinite"/>
                                        <p:tgtEl>
                                          <p:spTgt spid="5"/>
                                        </p:tgtEl>
                                        <p:attrNameLst>
                                          <p:attrName>style.opacity</p:attrName>
                                        </p:attrNameLst>
                                      </p:cBhvr>
                                      <p:to>
                                        <p:strVal val="0.25"/>
                                      </p:to>
                                    </p:set>
                                    <p:animEffect filter="image" prLst="opacity: 0.25">
                                      <p:cBhvr rctx="IE">
                                        <p:cTn id="15" dur="indefinite"/>
                                        <p:tgtEl>
                                          <p:spTgt spid="5"/>
                                        </p:tgtEl>
                                      </p:cBhvr>
                                    </p:animEffect>
                                  </p:childTnLst>
                                </p:cTn>
                              </p:par>
                            </p:childTnLst>
                          </p:cTn>
                        </p:par>
                        <p:par>
                          <p:cTn id="16" fill="hold">
                            <p:stCondLst>
                              <p:cond delay="14000"/>
                            </p:stCondLst>
                            <p:childTnLst>
                              <p:par>
                                <p:cTn id="17" presetID="10" presetClass="entr" presetSubtype="0" fill="hold" nodeType="afterEffect">
                                  <p:stCondLst>
                                    <p:cond delay="3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0"/>
                                        <p:tgtEl>
                                          <p:spTgt spid="3"/>
                                        </p:tgtEl>
                                      </p:cBhvr>
                                    </p:animEffect>
                                  </p:childTnLst>
                                </p:cTn>
                              </p:par>
                            </p:childTnLst>
                          </p:cTn>
                        </p:par>
                        <p:par>
                          <p:cTn id="20" fill="hold">
                            <p:stCondLst>
                              <p:cond delay="22000"/>
                            </p:stCondLst>
                            <p:childTnLst>
                              <p:par>
                                <p:cTn id="21" presetID="10" presetClass="entr" presetSubtype="0" fill="hold" nodeType="afterEffect">
                                  <p:stCondLst>
                                    <p:cond delay="4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0"/>
                                        <p:tgtEl>
                                          <p:spTgt spid="4"/>
                                        </p:tgtEl>
                                      </p:cBhvr>
                                    </p:animEffect>
                                  </p:childTnLst>
                                </p:cTn>
                              </p:par>
                              <p:par>
                                <p:cTn id="24" presetID="9" presetClass="emph" presetSubtype="0" nodeType="withEffect">
                                  <p:stCondLst>
                                    <p:cond delay="0"/>
                                  </p:stCondLst>
                                  <p:childTnLst>
                                    <p:set>
                                      <p:cBhvr rctx="PPT">
                                        <p:cTn id="25" dur="indefinite"/>
                                        <p:tgtEl>
                                          <p:spTgt spid="4"/>
                                        </p:tgtEl>
                                        <p:attrNameLst>
                                          <p:attrName>style.opacity</p:attrName>
                                        </p:attrNameLst>
                                      </p:cBhvr>
                                      <p:to>
                                        <p:strVal val="0.5"/>
                                      </p:to>
                                    </p:set>
                                    <p:animEffect filter="image" prLst="opacity: 0.5">
                                      <p:cBhvr rctx="IE">
                                        <p:cTn id="26"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9144000" cy="3200400"/>
          </a:xfrm>
          <a:prstGeom prst="rect">
            <a:avLst/>
          </a:prstGeom>
          <a:noFill/>
          <a:ln>
            <a:noFill/>
          </a:ln>
          <a:effectLst>
            <a:softEdge rad="381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656638" y="1606550"/>
            <a:ext cx="184150" cy="30003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0976" y="519882"/>
            <a:ext cx="5763233" cy="514939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4111" y="3998119"/>
            <a:ext cx="4012545" cy="25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4091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3600"/>
                                        <p:tgtEl>
                                          <p:spTgt spid="2"/>
                                        </p:tgtEl>
                                        <p:attrNameLst>
                                          <p:attrName>style.opacity</p:attrName>
                                        </p:attrNameLst>
                                      </p:cBhvr>
                                      <p:to>
                                        <p:strVal val="0.5"/>
                                      </p:to>
                                    </p:set>
                                    <p:animEffect filter="image" prLst="opacity: 0.5">
                                      <p:cBhvr rctx="IE">
                                        <p:cTn id="7" dur="3600"/>
                                        <p:tgtEl>
                                          <p:spTgt spid="2"/>
                                        </p:tgtEl>
                                      </p:cBhvr>
                                    </p:animEffect>
                                  </p:childTnLst>
                                </p:cTn>
                              </p:par>
                            </p:childTnLst>
                          </p:cTn>
                        </p:par>
                        <p:par>
                          <p:cTn id="8" fill="hold">
                            <p:stCondLst>
                              <p:cond delay="36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6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xit" presetSubtype="0" fill="hold" nodeType="clickEffect">
                                  <p:stCondLst>
                                    <p:cond delay="0"/>
                                  </p:stCondLst>
                                  <p:childTnLst>
                                    <p:anim calcmode="lin" valueType="num">
                                      <p:cBhvr>
                                        <p:cTn id="19" dur="1000"/>
                                        <p:tgtEl>
                                          <p:spTgt spid="2"/>
                                        </p:tgtEl>
                                        <p:attrNameLst>
                                          <p:attrName>ppt_w</p:attrName>
                                        </p:attrNameLst>
                                      </p:cBhvr>
                                      <p:tavLst>
                                        <p:tav tm="0">
                                          <p:val>
                                            <p:strVal val="ppt_w"/>
                                          </p:val>
                                        </p:tav>
                                        <p:tav tm="100000">
                                          <p:val>
                                            <p:strVal val="ppt_w*0.70"/>
                                          </p:val>
                                        </p:tav>
                                      </p:tavLst>
                                    </p:anim>
                                    <p:anim calcmode="lin" valueType="num">
                                      <p:cBhvr>
                                        <p:cTn id="20" dur="1000"/>
                                        <p:tgtEl>
                                          <p:spTgt spid="2"/>
                                        </p:tgtEl>
                                        <p:attrNameLst>
                                          <p:attrName>ppt_h</p:attrName>
                                        </p:attrNameLst>
                                      </p:cBhvr>
                                      <p:tavLst>
                                        <p:tav tm="0">
                                          <p:val>
                                            <p:strVal val="ppt_h"/>
                                          </p:val>
                                        </p:tav>
                                        <p:tav tm="100000">
                                          <p:val>
                                            <p:strVal val="ppt_h"/>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55" presetClass="exit" presetSubtype="0" fill="hold" nodeType="withEffect">
                                  <p:stCondLst>
                                    <p:cond delay="0"/>
                                  </p:stCondLst>
                                  <p:childTnLst>
                                    <p:anim calcmode="lin" valueType="num">
                                      <p:cBhvr>
                                        <p:cTn id="24" dur="1000"/>
                                        <p:tgtEl>
                                          <p:spTgt spid="6"/>
                                        </p:tgtEl>
                                        <p:attrNameLst>
                                          <p:attrName>ppt_w</p:attrName>
                                        </p:attrNameLst>
                                      </p:cBhvr>
                                      <p:tavLst>
                                        <p:tav tm="0">
                                          <p:val>
                                            <p:strVal val="ppt_w"/>
                                          </p:val>
                                        </p:tav>
                                        <p:tav tm="100000">
                                          <p:val>
                                            <p:strVal val="ppt_w*0.70"/>
                                          </p:val>
                                        </p:tav>
                                      </p:tavLst>
                                    </p:anim>
                                    <p:anim calcmode="lin" valueType="num">
                                      <p:cBhvr>
                                        <p:cTn id="25" dur="1000"/>
                                        <p:tgtEl>
                                          <p:spTgt spid="6"/>
                                        </p:tgtEl>
                                        <p:attrNameLst>
                                          <p:attrName>ppt_h</p:attrName>
                                        </p:attrNameLst>
                                      </p:cBhvr>
                                      <p:tavLst>
                                        <p:tav tm="0">
                                          <p:val>
                                            <p:strVal val="ppt_h"/>
                                          </p:val>
                                        </p:tav>
                                        <p:tav tm="100000">
                                          <p:val>
                                            <p:strVal val="ppt_h"/>
                                          </p:val>
                                        </p:tav>
                                      </p:tavLst>
                                    </p:anim>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par>
                          <p:cTn id="28" fill="hold" nodeType="afterGroup">
                            <p:stCondLst>
                              <p:cond delay="1000"/>
                            </p:stCondLst>
                            <p:childTnLst>
                              <p:par>
                                <p:cTn id="29" presetID="10" presetClass="exit" presetSubtype="0" fill="hold" nodeType="afterEffect">
                                  <p:stCondLst>
                                    <p:cond delay="0"/>
                                  </p:stCondLst>
                                  <p:childTnLst>
                                    <p:animEffect transition="out" filter="fade">
                                      <p:cBhvr>
                                        <p:cTn id="30" dur="3000"/>
                                        <p:tgtEl>
                                          <p:spTgt spid="5"/>
                                        </p:tgtEl>
                                      </p:cBhvr>
                                    </p:animEffect>
                                    <p:set>
                                      <p:cBhvr>
                                        <p:cTn id="31"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14312"/>
            <a:ext cx="11430000" cy="6429375"/>
          </a:xfrm>
          <a:prstGeom prst="rect">
            <a:avLst/>
          </a:prstGeom>
          <a:effectLst>
            <a:softEdge rad="1270000"/>
          </a:effectLst>
        </p:spPr>
      </p:pic>
      <p:sp>
        <p:nvSpPr>
          <p:cNvPr id="3" name="Title 1"/>
          <p:cNvSpPr txBox="1">
            <a:spLocks/>
          </p:cNvSpPr>
          <p:nvPr/>
        </p:nvSpPr>
        <p:spPr bwMode="auto">
          <a:xfrm>
            <a:off x="609600" y="3420506"/>
            <a:ext cx="10972800" cy="1147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smtClean="0">
                <a:ln>
                  <a:noFill/>
                </a:ln>
                <a:solidFill>
                  <a:srgbClr val="FFC000"/>
                </a:solidFill>
                <a:effectLst/>
                <a:uLnTx/>
                <a:uFillTx/>
                <a:latin typeface="Arial"/>
                <a:ea typeface="ＭＳ Ｐゴシック" charset="-128"/>
              </a:rPr>
              <a:t>The melody was hope, the instrument was justice</a:t>
            </a:r>
            <a:endParaRPr kumimoji="0" lang="en-US" sz="4400" b="1" i="1" u="none" strike="noStrike" kern="0" cap="none" spc="0" normalizeH="0" baseline="0" noProof="0" dirty="0">
              <a:ln>
                <a:noFill/>
              </a:ln>
              <a:solidFill>
                <a:srgbClr val="FFC000"/>
              </a:solidFill>
              <a:effectLst/>
              <a:uLnTx/>
              <a:uFillTx/>
              <a:latin typeface="Arial"/>
              <a:ea typeface="ＭＳ Ｐゴシック" charset="-128"/>
            </a:endParaRPr>
          </a:p>
        </p:txBody>
      </p:sp>
      <p:sp>
        <p:nvSpPr>
          <p:cNvPr id="4" name="TextBox 3"/>
          <p:cNvSpPr txBox="1"/>
          <p:nvPr/>
        </p:nvSpPr>
        <p:spPr>
          <a:xfrm>
            <a:off x="9026765" y="5650524"/>
            <a:ext cx="2579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FFFFFF"/>
                </a:solidFill>
                <a:effectLst/>
                <a:uLnTx/>
                <a:uFillTx/>
                <a:latin typeface="Arial"/>
                <a:ea typeface="+mn-ea"/>
                <a:cs typeface="+mn-cs"/>
              </a:rPr>
              <a:t>My father</a:t>
            </a:r>
            <a:endParaRPr kumimoji="0" lang="en-US" sz="24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484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0"/>
                                        <p:tgtEl>
                                          <p:spTgt spid="3"/>
                                        </p:tgtEl>
                                      </p:cBhvr>
                                    </p:animEffect>
                                  </p:childTnLst>
                                </p:cTn>
                              </p:par>
                            </p:childTnLst>
                          </p:cTn>
                        </p:par>
                        <p:par>
                          <p:cTn id="8" fill="hold">
                            <p:stCondLst>
                              <p:cond delay="7000"/>
                            </p:stCondLst>
                            <p:childTnLst>
                              <p:par>
                                <p:cTn id="9" presetID="5" presetClass="entr" presetSubtype="1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heckerboard(across)">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2"/>
                                        </p:tgtEl>
                                        <p:attrNameLst>
                                          <p:attrName>fillcolor</p:attrName>
                                        </p:attrNameLst>
                                      </p:cBhvr>
                                      <p:to>
                                        <a:schemeClr val="accent2"/>
                                      </p:to>
                                    </p:animClr>
                                    <p:set>
                                      <p:cBhvr>
                                        <p:cTn id="16" dur="2000" fill="hold"/>
                                        <p:tgtEl>
                                          <p:spTgt spid="2"/>
                                        </p:tgtEl>
                                        <p:attrNameLst>
                                          <p:attrName>fill.type</p:attrName>
                                        </p:attrNameLst>
                                      </p:cBhvr>
                                      <p:to>
                                        <p:strVal val="solid"/>
                                      </p:to>
                                    </p:set>
                                    <p:set>
                                      <p:cBhvr>
                                        <p:cTn id="17" dur="2000" fill="hold"/>
                                        <p:tgtEl>
                                          <p:spTgt spid="2"/>
                                        </p:tgtEl>
                                        <p:attrNameLst>
                                          <p:attrName>fill.on</p:attrName>
                                        </p:attrNameLst>
                                      </p:cBhvr>
                                      <p:to>
                                        <p:strVal val="true"/>
                                      </p:to>
                                    </p:set>
                                  </p:childTnLst>
                                </p:cTn>
                              </p:par>
                            </p:childTnLst>
                          </p:cTn>
                        </p:par>
                        <p:par>
                          <p:cTn id="18" fill="hold">
                            <p:stCondLst>
                              <p:cond delay="2000"/>
                            </p:stCondLst>
                            <p:childTnLst>
                              <p:par>
                                <p:cTn id="19" presetID="10" presetClass="exit" presetSubtype="0" fill="hold" grpId="1" nodeType="afterEffect">
                                  <p:stCondLst>
                                    <p:cond delay="3500"/>
                                  </p:stCondLst>
                                  <p:childTnLst>
                                    <p:animEffect transition="out" filter="fade">
                                      <p:cBhvr>
                                        <p:cTn id="20" dur="5000"/>
                                        <p:tgtEl>
                                          <p:spTgt spid="3"/>
                                        </p:tgtEl>
                                      </p:cBhvr>
                                    </p:animEffect>
                                    <p:set>
                                      <p:cBhvr>
                                        <p:cTn id="21" dur="1" fill="hold">
                                          <p:stCondLst>
                                            <p:cond delay="4999"/>
                                          </p:stCondLst>
                                        </p:cTn>
                                        <p:tgtEl>
                                          <p:spTgt spid="3"/>
                                        </p:tgtEl>
                                        <p:attrNameLst>
                                          <p:attrName>style.visibility</p:attrName>
                                        </p:attrNameLst>
                                      </p:cBhvr>
                                      <p:to>
                                        <p:strVal val="hidden"/>
                                      </p:to>
                                    </p:set>
                                  </p:childTnLst>
                                </p:cTn>
                              </p:par>
                              <p:par>
                                <p:cTn id="22" presetID="10" presetClass="exit" presetSubtype="0" fill="hold" grpId="0" nodeType="withEffect">
                                  <p:stCondLst>
                                    <p:cond delay="3500"/>
                                  </p:stCondLst>
                                  <p:childTnLst>
                                    <p:animEffect transition="out" filter="fad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uild="allAtOnce"/>
    </p:bldLst>
  </p:timing>
</p:sld>
</file>

<file path=ppt/theme/theme1.xml><?xml version="1.0" encoding="utf-8"?>
<a:theme xmlns:a="http://schemas.openxmlformats.org/drawingml/2006/main" name="Rainbow Powerpoint - 16x9">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2CF545A-92CA-4AB5-8F08-F08823C1BB7F}" vid="{BF38024C-7EB1-49C5-8782-F032652D870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5_Blank Presentation">
  <a:themeElements>
    <a:clrScheme name="">
      <a:dk1>
        <a:srgbClr val="000000"/>
      </a:dk1>
      <a:lt1>
        <a:srgbClr val="FFFFFF"/>
      </a:lt1>
      <a:dk2>
        <a:srgbClr val="000000"/>
      </a:dk2>
      <a:lt2>
        <a:srgbClr val="808080"/>
      </a:lt2>
      <a:accent1>
        <a:srgbClr val="FEDC89"/>
      </a:accent1>
      <a:accent2>
        <a:srgbClr val="FDB813"/>
      </a:accent2>
      <a:accent3>
        <a:srgbClr val="FFFFFF"/>
      </a:accent3>
      <a:accent4>
        <a:srgbClr val="000000"/>
      </a:accent4>
      <a:accent5>
        <a:srgbClr val="FEEBC4"/>
      </a:accent5>
      <a:accent6>
        <a:srgbClr val="E5A610"/>
      </a:accent6>
      <a:hlink>
        <a:srgbClr val="FA0000"/>
      </a:hlink>
      <a:folHlink>
        <a:srgbClr val="FEDC89"/>
      </a:folHlink>
    </a:clrScheme>
    <a:fontScheme name="2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3000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3000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009AA6"/>
        </a:accent1>
        <a:accent2>
          <a:srgbClr val="FDB813"/>
        </a:accent2>
        <a:accent3>
          <a:srgbClr val="FFFFFF"/>
        </a:accent3>
        <a:accent4>
          <a:srgbClr val="000000"/>
        </a:accent4>
        <a:accent5>
          <a:srgbClr val="AACAD0"/>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338D"/>
        </a:accent1>
        <a:accent2>
          <a:srgbClr val="FDB813"/>
        </a:accent2>
        <a:accent3>
          <a:srgbClr val="FFFFFF"/>
        </a:accent3>
        <a:accent4>
          <a:srgbClr val="000000"/>
        </a:accent4>
        <a:accent5>
          <a:srgbClr val="AAADC5"/>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FEDC89"/>
      </a:accent1>
      <a:accent2>
        <a:srgbClr val="FDB813"/>
      </a:accent2>
      <a:accent3>
        <a:srgbClr val="FFFFFF"/>
      </a:accent3>
      <a:accent4>
        <a:srgbClr val="000000"/>
      </a:accent4>
      <a:accent5>
        <a:srgbClr val="FEEBC4"/>
      </a:accent5>
      <a:accent6>
        <a:srgbClr val="E5A610"/>
      </a:accent6>
      <a:hlink>
        <a:srgbClr val="FA0000"/>
      </a:hlink>
      <a:folHlink>
        <a:srgbClr val="FEDC89"/>
      </a:folHlink>
    </a:clrScheme>
    <a:fontScheme name="2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3000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3000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009AA6"/>
        </a:accent1>
        <a:accent2>
          <a:srgbClr val="FDB813"/>
        </a:accent2>
        <a:accent3>
          <a:srgbClr val="FFFFFF"/>
        </a:accent3>
        <a:accent4>
          <a:srgbClr val="000000"/>
        </a:accent4>
        <a:accent5>
          <a:srgbClr val="AACAD0"/>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338D"/>
        </a:accent1>
        <a:accent2>
          <a:srgbClr val="FDB813"/>
        </a:accent2>
        <a:accent3>
          <a:srgbClr val="FFFFFF"/>
        </a:accent3>
        <a:accent4>
          <a:srgbClr val="000000"/>
        </a:accent4>
        <a:accent5>
          <a:srgbClr val="AAADC5"/>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ainbow Powerpoint - 16x9">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2CF545A-92CA-4AB5-8F08-F08823C1BB7F}" vid="{BF38024C-7EB1-49C5-8782-F032652D870A}"/>
    </a:ext>
  </a:extLst>
</a:theme>
</file>

<file path=ppt/theme/theme5.xml><?xml version="1.0" encoding="utf-8"?>
<a:theme xmlns:a="http://schemas.openxmlformats.org/drawingml/2006/main" name="1_Corporate 16x9">
  <a:themeElements>
    <a:clrScheme name="Color Palette with UH Colors">
      <a:dk1>
        <a:sysClr val="windowText" lastClr="000000"/>
      </a:dk1>
      <a:lt1>
        <a:sysClr val="window" lastClr="FFFFFF"/>
      </a:lt1>
      <a:dk2>
        <a:srgbClr val="D12232"/>
      </a:dk2>
      <a:lt2>
        <a:srgbClr val="E8DBC6"/>
      </a:lt2>
      <a:accent1>
        <a:srgbClr val="EEA420"/>
      </a:accent1>
      <a:accent2>
        <a:srgbClr val="0C377B"/>
      </a:accent2>
      <a:accent3>
        <a:srgbClr val="A11E2A"/>
      </a:accent3>
      <a:accent4>
        <a:srgbClr val="27BF00"/>
      </a:accent4>
      <a:accent5>
        <a:srgbClr val="FF65AC"/>
      </a:accent5>
      <a:accent6>
        <a:srgbClr val="FF74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2CF545A-92CA-4AB5-8F08-F08823C1BB7F}" vid="{BF38024C-7EB1-49C5-8782-F032652D870A}"/>
    </a:ext>
  </a:extLst>
</a:theme>
</file>

<file path=ppt/theme/theme6.xml><?xml version="1.0" encoding="utf-8"?>
<a:theme xmlns:a="http://schemas.openxmlformats.org/drawingml/2006/main" name="1_Discover the Diference MS10 slide template">
  <a:themeElements>
    <a:clrScheme name="Campaign 2">
      <a:dk1>
        <a:sysClr val="windowText" lastClr="000000"/>
      </a:dk1>
      <a:lt1>
        <a:srgbClr val="FFFFFF"/>
      </a:lt1>
      <a:dk2>
        <a:srgbClr val="A4A4A9"/>
      </a:dk2>
      <a:lt2>
        <a:srgbClr val="FFFFFF"/>
      </a:lt2>
      <a:accent1>
        <a:srgbClr val="C00000"/>
      </a:accent1>
      <a:accent2>
        <a:srgbClr val="DBD6BF"/>
      </a:accent2>
      <a:accent3>
        <a:srgbClr val="8DB9B2"/>
      </a:accent3>
      <a:accent4>
        <a:srgbClr val="7F7F7F"/>
      </a:accent4>
      <a:accent5>
        <a:srgbClr val="88A06D"/>
      </a:accent5>
      <a:accent6>
        <a:srgbClr val="DAA870"/>
      </a:accent6>
      <a:hlink>
        <a:srgbClr val="0000FF"/>
      </a:hlink>
      <a:folHlink>
        <a:srgbClr val="99CCFF"/>
      </a:folHlink>
    </a:clrScheme>
    <a:fontScheme name="Discover the Difference Vs 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defRPr>
        </a:defPPr>
      </a:lstStyle>
    </a:lnDef>
  </a:objectDefaults>
  <a:extraClrSchemeLst>
    <a:extraClrScheme>
      <a:clrScheme name="Discover the Difference Vs 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cover the Difference Vs 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cover the Difference Vs 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cover the Difference Vs 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cover the Difference Vs 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cover the Difference Vs 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cover the Difference Vs 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cover the Difference Vs 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cover the Difference Vs 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cover the Difference Vs 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cover the Difference Vs 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cover the Difference Vs 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5005</TotalTime>
  <Words>1841</Words>
  <Application>Microsoft Office PowerPoint</Application>
  <PresentationFormat>Widescreen</PresentationFormat>
  <Paragraphs>274</Paragraphs>
  <Slides>65</Slides>
  <Notes>13</Notes>
  <HiddenSlides>0</HiddenSlides>
  <MMClips>0</MMClips>
  <ScaleCrop>false</ScaleCrop>
  <HeadingPairs>
    <vt:vector size="6" baseType="variant">
      <vt:variant>
        <vt:lpstr>Fonts Used</vt:lpstr>
      </vt:variant>
      <vt:variant>
        <vt:i4>10</vt:i4>
      </vt:variant>
      <vt:variant>
        <vt:lpstr>Theme</vt:lpstr>
      </vt:variant>
      <vt:variant>
        <vt:i4>19</vt:i4>
      </vt:variant>
      <vt:variant>
        <vt:lpstr>Slide Titles</vt:lpstr>
      </vt:variant>
      <vt:variant>
        <vt:i4>65</vt:i4>
      </vt:variant>
    </vt:vector>
  </HeadingPairs>
  <TitlesOfParts>
    <vt:vector size="94" baseType="lpstr">
      <vt:lpstr>ＭＳ Ｐゴシック</vt:lpstr>
      <vt:lpstr>ＭＳ Ｐゴシック</vt:lpstr>
      <vt:lpstr>Arial</vt:lpstr>
      <vt:lpstr>Arial (body)</vt:lpstr>
      <vt:lpstr>Calibri</vt:lpstr>
      <vt:lpstr>Calibri Light</vt:lpstr>
      <vt:lpstr>Century Gothic</vt:lpstr>
      <vt:lpstr>Helvetica</vt:lpstr>
      <vt:lpstr>Times New Roman</vt:lpstr>
      <vt:lpstr>Titillium Web</vt:lpstr>
      <vt:lpstr>Rainbow Powerpoint - 16x9</vt:lpstr>
      <vt:lpstr>Default Design</vt:lpstr>
      <vt:lpstr>1_Default Design</vt:lpstr>
      <vt:lpstr>1_Rainbow Powerpoint - 16x9</vt:lpstr>
      <vt:lpstr>1_Corporate 16x9</vt:lpstr>
      <vt:lpstr>1_Discover the Diference MS10 slide template</vt:lpstr>
      <vt:lpstr>Office Theme</vt:lpstr>
      <vt:lpstr>2_Default Design</vt:lpstr>
      <vt:lpstr>6_Default Design</vt:lpstr>
      <vt:lpstr>6_Office Theme</vt:lpstr>
      <vt:lpstr>25_Blank Presentation</vt:lpstr>
      <vt:lpstr>4_Office Theme</vt:lpstr>
      <vt:lpstr>5_Office Theme</vt:lpstr>
      <vt:lpstr>13_Office Theme</vt:lpstr>
      <vt:lpstr>1_Office Theme</vt:lpstr>
      <vt:lpstr>3_Default Design</vt:lpstr>
      <vt:lpstr>3_Office Theme</vt:lpstr>
      <vt:lpstr>24_Blank Presentation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Anti-fragility in Child Victims of Violence</vt:lpstr>
      <vt:lpstr>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 &amp; Mental Health</vt:lpstr>
      <vt:lpstr>PowerPoint Presentation</vt:lpstr>
      <vt:lpstr>PowerPoint Presentation</vt:lpstr>
      <vt:lpstr>Accompagnateur</vt:lpstr>
      <vt:lpstr>PowerPoint Presentation</vt:lpstr>
      <vt:lpstr>    We must change the language of violence from moral deficiency to true understanding that these are people who are injured and healing despite their circumstances.         John Rich, MD </vt:lpstr>
      <vt:lpstr>PowerPoint Presentation</vt:lpstr>
      <vt:lpstr>PowerPoint Presentation</vt:lpstr>
      <vt:lpstr>PowerPoint Presentation</vt:lpstr>
      <vt:lpstr>PowerPoint Presentation</vt:lpstr>
      <vt:lpstr>PowerPoint Presentation</vt:lpstr>
      <vt:lpstr>Antifragility  Specific Aims</vt:lpstr>
      <vt:lpstr>Antifragility  Program Summary</vt:lpstr>
      <vt:lpstr>Antifragility  Principles</vt:lpstr>
      <vt:lpstr>PowerPoint Presentation</vt:lpstr>
      <vt:lpstr>Improving Access to care</vt:lpstr>
      <vt:lpstr>Food Insecurity</vt:lpstr>
      <vt:lpstr>Basic Needs Items and Services</vt:lpstr>
      <vt:lpstr>Trauma Focused Cognitive Behavioral Therapy</vt:lpstr>
      <vt:lpstr>PowerPoint Presentation</vt:lpstr>
      <vt:lpstr>Families Served</vt:lpstr>
      <vt:lpstr>Families Served</vt:lpstr>
      <vt:lpstr>PowerPoint Presentation</vt:lpstr>
      <vt:lpstr>PowerPoint Presentation</vt:lpstr>
      <vt:lpstr>Community vs. Common-Unity</vt:lpstr>
      <vt:lpstr>PowerPoint Presentation</vt:lpstr>
      <vt:lpstr>PowerPoint Presentation</vt:lpstr>
      <vt:lpstr>PowerPoint Presentation</vt:lpstr>
      <vt:lpstr>ChildHood Integrated Longitudinal Data System (CHILD)</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Zip Codes in Cuyahoga County with the Highest Count of Suicide Fatalities in Children Ages 0-17 years-old (between 2009-2020)</vt:lpstr>
      <vt:lpstr>PowerPoint Presentation</vt:lpstr>
      <vt:lpstr>“The first and most enduring responsibility of any society is to insure the health and well being of its children”</vt:lpstr>
      <vt:lpstr>Families Served</vt:lpstr>
    </vt:vector>
  </TitlesOfParts>
  <Company>UHHS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Barksdale, Edward</dc:creator>
  <cp:lastModifiedBy>Barksdale, Edward</cp:lastModifiedBy>
  <cp:revision>129</cp:revision>
  <cp:lastPrinted>2023-05-08T11:26:48Z</cp:lastPrinted>
  <dcterms:created xsi:type="dcterms:W3CDTF">2023-04-16T21:06:49Z</dcterms:created>
  <dcterms:modified xsi:type="dcterms:W3CDTF">2023-05-08T15:16:58Z</dcterms:modified>
</cp:coreProperties>
</file>