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28"/>
  </p:notesMasterIdLst>
  <p:sldIdLst>
    <p:sldId id="287" r:id="rId2"/>
    <p:sldId id="323" r:id="rId3"/>
    <p:sldId id="258" r:id="rId4"/>
    <p:sldId id="327" r:id="rId5"/>
    <p:sldId id="326" r:id="rId6"/>
    <p:sldId id="318" r:id="rId7"/>
    <p:sldId id="321" r:id="rId8"/>
    <p:sldId id="289" r:id="rId9"/>
    <p:sldId id="437" r:id="rId10"/>
    <p:sldId id="442" r:id="rId11"/>
    <p:sldId id="436" r:id="rId12"/>
    <p:sldId id="438" r:id="rId13"/>
    <p:sldId id="322" r:id="rId14"/>
    <p:sldId id="324" r:id="rId15"/>
    <p:sldId id="339" r:id="rId16"/>
    <p:sldId id="441" r:id="rId17"/>
    <p:sldId id="439" r:id="rId18"/>
    <p:sldId id="433" r:id="rId19"/>
    <p:sldId id="329" r:id="rId20"/>
    <p:sldId id="325" r:id="rId21"/>
    <p:sldId id="431" r:id="rId22"/>
    <p:sldId id="432" r:id="rId23"/>
    <p:sldId id="440" r:id="rId24"/>
    <p:sldId id="443" r:id="rId25"/>
    <p:sldId id="296" r:id="rId26"/>
    <p:sldId id="435" r:id="rId27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7" autoAdjust="0"/>
    <p:restoredTop sz="94660"/>
  </p:normalViewPr>
  <p:slideViewPr>
    <p:cSldViewPr snapToGrid="0">
      <p:cViewPr>
        <p:scale>
          <a:sx n="102" d="100"/>
          <a:sy n="102" d="100"/>
        </p:scale>
        <p:origin x="125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hare\users$\aedward6\Profile_Data\Downloads\Demographic%20data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sin\Dropbox\Connor\Long%20Haul\Demographic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11</c:v>
                </c:pt>
                <c:pt idx="9">
                  <c:v>2</c:v>
                </c:pt>
                <c:pt idx="10">
                  <c:v>5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A-4D60-8A4E-3D9FE1320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6995992"/>
        <c:axId val="337001896"/>
      </c:barChart>
      <c:catAx>
        <c:axId val="336995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Symptoms reported at presentation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001896"/>
        <c:crosses val="autoZero"/>
        <c:auto val="1"/>
        <c:lblAlgn val="ctr"/>
        <c:lblOffset val="100"/>
        <c:noMultiLvlLbl val="0"/>
      </c:catAx>
      <c:valAx>
        <c:axId val="33700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99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Demographic</a:t>
            </a:r>
            <a:r>
              <a:rPr lang="en-US" baseline="0"/>
              <a:t> data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Cuyahoga County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  <c:pt idx="3">
                  <c:v>Asian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0.57999999999999996</c:v>
                </c:pt>
                <c:pt idx="1">
                  <c:v>0.30499999999999999</c:v>
                </c:pt>
                <c:pt idx="2">
                  <c:v>6.6000000000000003E-2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0-4B1E-99AF-9D088C6E94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Pediatric COVID Recovery Clinic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  <c:pt idx="3">
                  <c:v>Asian</c:v>
                </c:pt>
                <c:pt idx="4">
                  <c:v>Unknown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0.83</c:v>
                </c:pt>
                <c:pt idx="1">
                  <c:v>0.08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0-4B1E-99AF-9D088C6E9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354904"/>
        <c:axId val="447358840"/>
      </c:barChart>
      <c:catAx>
        <c:axId val="44735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358840"/>
        <c:crosses val="autoZero"/>
        <c:auto val="1"/>
        <c:lblAlgn val="ctr"/>
        <c:lblOffset val="100"/>
        <c:noMultiLvlLbl val="0"/>
      </c:catAx>
      <c:valAx>
        <c:axId val="44735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35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Comparing Population data with COVID</a:t>
            </a:r>
            <a:r>
              <a:rPr lang="en-US" baseline="0"/>
              <a:t> Recovery Cinic data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Ohio demographics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  <c:pt idx="3">
                  <c:v>Asian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0.77700000000000002</c:v>
                </c:pt>
                <c:pt idx="1">
                  <c:v>0.13200000000000001</c:v>
                </c:pt>
                <c:pt idx="2">
                  <c:v>4.2999999999999997E-2</c:v>
                </c:pt>
                <c:pt idx="3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0-4940-B6BA-E88EBB465E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Cuyahoga County demographics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  <c:pt idx="3">
                  <c:v>Asian</c:v>
                </c:pt>
                <c:pt idx="4">
                  <c:v>Unknown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0%">
                  <c:v>0.57999999999999996</c:v>
                </c:pt>
                <c:pt idx="1">
                  <c:v>0.30499999999999999</c:v>
                </c:pt>
                <c:pt idx="2">
                  <c:v>6.6000000000000003E-2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0-4940-B6BA-E88EBB465E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ODH Reported positive cases in children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  <c:pt idx="3">
                  <c:v>Asian</c:v>
                </c:pt>
                <c:pt idx="4">
                  <c:v>Unknown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0.13</c:v>
                </c:pt>
                <c:pt idx="2">
                  <c:v>0.05</c:v>
                </c:pt>
                <c:pt idx="3">
                  <c:v>0.02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0-4940-B6BA-E88EBB465E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Clinic demographics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  <c:pt idx="3">
                  <c:v>Asian</c:v>
                </c:pt>
                <c:pt idx="4">
                  <c:v>Unknown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0.83</c:v>
                </c:pt>
                <c:pt idx="1">
                  <c:v>0.08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0-4940-B6BA-E88EBB465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467680"/>
        <c:axId val="360473584"/>
      </c:barChart>
      <c:catAx>
        <c:axId val="3604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73584"/>
        <c:crosses val="autoZero"/>
        <c:auto val="1"/>
        <c:lblAlgn val="ctr"/>
        <c:lblOffset val="100"/>
        <c:noMultiLvlLbl val="0"/>
      </c:catAx>
      <c:valAx>
        <c:axId val="36047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6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A026C-8D4A-4204-B992-220F059CE1BA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94AC0-6B4D-4A0E-A810-6D5385A888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9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1401084"/>
            <a:ext cx="7313387" cy="12062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00100" y="2687156"/>
            <a:ext cx="7313386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18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00"/>
            <a:ext cx="9153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53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6532563"/>
            <a:ext cx="7429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407944"/>
            <a:ext cx="1286792" cy="34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6365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80200" y="64500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7A2F74CC-59FD-41EA-8CE1-B3DFAFD481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80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00"/>
            <a:ext cx="9153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53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6532563"/>
            <a:ext cx="7429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407944"/>
            <a:ext cx="128679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68550"/>
            <a:ext cx="8229600" cy="6365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3113088"/>
            <a:ext cx="8229600" cy="636587"/>
          </a:xfrm>
          <a:prstGeom prst="rect">
            <a:avLst/>
          </a:prstGeom>
        </p:spPr>
        <p:txBody>
          <a:bodyPr vert="horz"/>
          <a:lstStyle>
            <a:lvl1pPr marL="0" indent="0"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64500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5670CAD4-C4A7-4893-852D-7044C8C00D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234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 Slid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53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6532563"/>
            <a:ext cx="7429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407944"/>
            <a:ext cx="128679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6365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80200" y="64500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CAF864DE-A164-41C3-B979-AC4B9D1C6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57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Slid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53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6532563"/>
            <a:ext cx="7429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407944"/>
            <a:ext cx="128679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68550"/>
            <a:ext cx="8229600" cy="6365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3113088"/>
            <a:ext cx="8229600" cy="636587"/>
          </a:xfrm>
          <a:prstGeom prst="rect">
            <a:avLst/>
          </a:prstGeom>
        </p:spPr>
        <p:txBody>
          <a:bodyPr vert="horz"/>
          <a:lstStyle>
            <a:lvl1pPr marL="0" indent="0"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64500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C7E5AC5D-D826-42F0-BE3A-DEA7E61CE4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457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41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8550"/>
            <a:ext cx="9153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0"/>
            <a:ext cx="42291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47" y="5187950"/>
            <a:ext cx="2901131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22-13495-5#ref-CR7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nature.com/articles/s41598-022-13495-5#ref-CR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urvey.alchemer.com/s3/7301239/Long-COVID-Definition-Online-Public-Comment-Portal" TargetMode="External"/><Relationship Id="rId4" Type="http://schemas.openxmlformats.org/officeDocument/2006/relationships/hyperlink" Target="https://www.nature.com/articles/s41598-022-13495-5#ref-CR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news.com/news/healthiest-communities/articles/2023-03-29/the-demographics-of-long-covi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ammes.org/" TargetMode="External"/><Relationship Id="rId3" Type="http://schemas.openxmlformats.org/officeDocument/2006/relationships/hyperlink" Target="https://longcovidfamilies.org/healthcare/pediatric-covid-clinics/" TargetMode="External"/><Relationship Id="rId7" Type="http://schemas.openxmlformats.org/officeDocument/2006/relationships/hyperlink" Target="https://meassociation.org.uk/" TargetMode="External"/><Relationship Id="rId2" Type="http://schemas.openxmlformats.org/officeDocument/2006/relationships/hyperlink" Target="https://www.longcovidkid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acfsme.org/" TargetMode="External"/><Relationship Id="rId11" Type="http://schemas.openxmlformats.org/officeDocument/2006/relationships/hyperlink" Target="https://mecfscliniciancoalition.org/" TargetMode="External"/><Relationship Id="rId5" Type="http://schemas.openxmlformats.org/officeDocument/2006/relationships/hyperlink" Target="https://www.cdc.gov/me-cfs/index.html" TargetMode="External"/><Relationship Id="rId10" Type="http://schemas.openxmlformats.org/officeDocument/2006/relationships/hyperlink" Target="https://solvecfs.org/me-cfs-long-covid/" TargetMode="External"/><Relationship Id="rId4" Type="http://schemas.openxmlformats.org/officeDocument/2006/relationships/hyperlink" Target="https://www.cdc.gov/coronavirus/2019-ncov/long-term-effects/index.html?s_cid=11840:cdc%20long%20covid%20symptoms:sem.ga:p:RG:GM:gen:PTN:FY23" TargetMode="External"/><Relationship Id="rId9" Type="http://schemas.openxmlformats.org/officeDocument/2006/relationships/hyperlink" Target="https://solvecfs.org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nnedykrieger.org/patient-care/centers-and-programs/pediatric-post-covid-19-rehabilitation-clinic" TargetMode="External"/><Relationship Id="rId13" Type="http://schemas.openxmlformats.org/officeDocument/2006/relationships/hyperlink" Target="https://www.uhhospitals.org/services/uh-covid-recovery-clinic" TargetMode="External"/><Relationship Id="rId3" Type="http://schemas.openxmlformats.org/officeDocument/2006/relationships/hyperlink" Target="https://www.ynhh.org/childrens-hospital/services/pulmonology/post-covid-care-program" TargetMode="External"/><Relationship Id="rId7" Type="http://schemas.openxmlformats.org/officeDocument/2006/relationships/hyperlink" Target="https://www.chnola.org/documents/Covid-Clinic-Card-20-8914.pdf" TargetMode="External"/><Relationship Id="rId12" Type="http://schemas.openxmlformats.org/officeDocument/2006/relationships/hyperlink" Target="https://www.rwjbh.org/saint-barnabas-medical-center/treatment-care/covid-recovery/pediatric-covid-recovery/" TargetMode="External"/><Relationship Id="rId2" Type="http://schemas.openxmlformats.org/officeDocument/2006/relationships/image" Target="../media/image18.png"/><Relationship Id="rId16" Type="http://schemas.openxmlformats.org/officeDocument/2006/relationships/hyperlink" Target="https://longcovidfamilies.org/healthcare/pediatric-covid-clin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rtonhealthcare.com/services-and-conditions/infectious-disease/services/coronavirus-covid-19/long-term-clinic/" TargetMode="External"/><Relationship Id="rId11" Type="http://schemas.openxmlformats.org/officeDocument/2006/relationships/hyperlink" Target="https://mhealthfairview.org/resources/covid19/long-term-covid-care/pediatric-covid-19-clinic" TargetMode="External"/><Relationship Id="rId5" Type="http://schemas.openxmlformats.org/officeDocument/2006/relationships/hyperlink" Target="https://www.nationaljewish.org/directory/covid-19-assessment-program-cap" TargetMode="External"/><Relationship Id="rId15" Type="http://schemas.openxmlformats.org/officeDocument/2006/relationships/hyperlink" Target="https://childrensnational.org/departments/post-covid-program#:~:text=In%20May%202021%2C%20Children's%20National,appointment%20in%20one%20convenient%20location" TargetMode="External"/><Relationship Id="rId10" Type="http://schemas.openxmlformats.org/officeDocument/2006/relationships/hyperlink" Target="https://www.uofmhealth.org/conditions-treatments/infectious-disease/post-covid-19-long-covid-19-clinic" TargetMode="External"/><Relationship Id="rId4" Type="http://schemas.openxmlformats.org/officeDocument/2006/relationships/hyperlink" Target="https://www.chla.org/long-covid-recovery-care" TargetMode="External"/><Relationship Id="rId9" Type="http://schemas.openxmlformats.org/officeDocument/2006/relationships/hyperlink" Target="https://www.childrenshospital.org/programs/post-covid-clinic" TargetMode="External"/><Relationship Id="rId14" Type="http://schemas.openxmlformats.org/officeDocument/2006/relationships/hyperlink" Target="https://www.utphysicians.com/uthealth-covid-19-center-of-excellenc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:/www.center4research.org/__;!!IuDQRY6mOWG9IIqcpA!RRmKhtMG2bE6lXBtfu5lcLjYR199EoMnXBpJLbm0e8HqOxGaTEIon9D7BWoudMKaZRJiIC5Gb67Gpy4sGiyIv0on3Q$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 bwMode="auto">
          <a:xfrm>
            <a:off x="613785" y="516009"/>
            <a:ext cx="7916429" cy="1339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b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Pediatric and Adolescent Long-COVID: 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Epidemic in our Midst</a:t>
            </a:r>
            <a:endParaRPr lang="en-US" altLang="en-US" sz="3600" dirty="0"/>
          </a:p>
        </p:txBody>
      </p:sp>
      <p:sp>
        <p:nvSpPr>
          <p:cNvPr id="8195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69848" y="1932972"/>
            <a:ext cx="8356742" cy="21017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/>
              <a:t>Presenters:        </a:t>
            </a:r>
          </a:p>
          <a:p>
            <a:r>
              <a:rPr lang="en-US" sz="1600" b="1" dirty="0"/>
              <a:t>Dr. Amy Edwards, MD</a:t>
            </a:r>
          </a:p>
          <a:p>
            <a:r>
              <a:rPr lang="en-US" sz="1600" b="1" dirty="0"/>
              <a:t>	Director, </a:t>
            </a:r>
            <a:r>
              <a:rPr lang="en-US" sz="1600" dirty="0"/>
              <a:t>Rainbow Pediatric Long-Haul Recovery Clinic</a:t>
            </a:r>
          </a:p>
          <a:p>
            <a:r>
              <a:rPr lang="en-US" sz="1600" b="1" dirty="0"/>
              <a:t>Dr. David W. Miller, MD, LAc, </a:t>
            </a:r>
          </a:p>
          <a:p>
            <a:pPr marL="457200" lvl="1" indent="0">
              <a:buNone/>
            </a:pPr>
            <a:r>
              <a:rPr lang="en-US" sz="1600" dirty="0"/>
              <a:t>Director of Pediatric Integrative Medicine, UH Connor Whole Health</a:t>
            </a:r>
          </a:p>
          <a:p>
            <a:pPr marL="457200" lvl="1" indent="0">
              <a:buNone/>
            </a:pPr>
            <a:r>
              <a:rPr lang="en-US" sz="1600" dirty="0"/>
              <a:t>Co-Director, Rainbow Pediatric Long-Haul Recovery Clinic</a:t>
            </a:r>
          </a:p>
          <a:p>
            <a:pPr marL="457200" lvl="1" indent="0">
              <a:buNone/>
            </a:pPr>
            <a:r>
              <a:rPr lang="en-US" sz="1600" dirty="0"/>
              <a:t>Medical Director, Family and Child Life Services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52067" y="547760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24402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642D-BFDE-C59D-29F6-632384CB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Doctor’s Stand in their Beliefs around L-C?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512B3-A3FF-5029-AC53-302FB20EE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D855E-C4DC-8ED4-B894-EA588C667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38223" y="1577050"/>
            <a:ext cx="6487610" cy="185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D0B14B-BFD4-25AF-79BD-D21BF8FB1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4848" y="3816606"/>
            <a:ext cx="4045352" cy="22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DBFF-62B3-72FE-B848-B2C8C4D5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symptoms must last 4-12 weeks after infection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AFAB5-B411-8909-41A0-6482798EC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A7925-F38A-4FD9-8CF7-7472E6D8CE03}"/>
              </a:ext>
            </a:extLst>
          </p:cNvPr>
          <p:cNvSpPr txBox="1"/>
          <p:nvPr/>
        </p:nvSpPr>
        <p:spPr>
          <a:xfrm>
            <a:off x="368128" y="1503302"/>
            <a:ext cx="436365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222222"/>
                </a:solidFill>
                <a:effectLst/>
                <a:latin typeface="-apple-system"/>
              </a:rPr>
              <a:t>In October 2021, the WHO proposed a clinical definition for post-COVID-19 through a Delphi consensus stating it </a:t>
            </a:r>
            <a:r>
              <a:rPr lang="en-US" sz="1600" b="0" i="1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-apple-system"/>
              </a:rPr>
              <a:t>generally occurs 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-apple-system"/>
              </a:rPr>
              <a:t>three months from the onset of COVID-19, with symptoms lasting at least two months and cannot be explained by an alternative diagnosis</a:t>
            </a:r>
            <a:r>
              <a:rPr lang="en-US" sz="1600" b="0" i="1" baseline="30000" dirty="0">
                <a:solidFill>
                  <a:srgbClr val="006699"/>
                </a:solidFill>
                <a:effectLst/>
                <a:latin typeface="-apple-system"/>
                <a:hlinkClick r:id="rId2" tooltip="Soriano, J. B. et al. A clinical case definition of post-COVID-19 condition by a Delphi consensus. Lancet Infect. Dis. &#10;                  https://doi.org/10.1016/S1473-3099(21)00703-9&#10;                  &#10;                 (2021)."/>
              </a:rPr>
              <a:t>6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-apple-system"/>
              </a:rPr>
              <a:t>. </a:t>
            </a:r>
          </a:p>
          <a:p>
            <a:endParaRPr lang="en-US" sz="1600" b="0" i="1" dirty="0">
              <a:solidFill>
                <a:srgbClr val="222222"/>
              </a:solidFill>
              <a:effectLst/>
              <a:latin typeface="-apple-system"/>
            </a:endParaRPr>
          </a:p>
          <a:p>
            <a:r>
              <a:rPr lang="en-US" sz="1600" b="0" i="1" dirty="0">
                <a:solidFill>
                  <a:srgbClr val="222222"/>
                </a:solidFill>
                <a:effectLst/>
                <a:latin typeface="-apple-system"/>
              </a:rPr>
              <a:t>On February 2nd, 2022, the National Institute for Health and Care Excellence (NICE) published a guideline defining long-COVID as signs and symptoms that continue or develop after acute COVID‑19. This includes ongoing symptomatic COVID-19 (from 4 to 12 weeks) and post‑COVID-19 syndrome (12 weeks or more)</a:t>
            </a:r>
            <a:r>
              <a:rPr lang="en-US" sz="1600" b="0" i="1" baseline="30000" dirty="0">
                <a:solidFill>
                  <a:srgbClr val="006699"/>
                </a:solidFill>
                <a:effectLst/>
                <a:latin typeface="-apple-system"/>
                <a:hlinkClick r:id="rId3" tooltip="Clements, W., Joseph, T. &amp; Koukounaras, J. UK NICE guidelines for EVAR: Cost implications for post-COVID Australian Public Health. Cardiovasc Intervent. Radiol. 44, 1286–1288. &#10;                  https://doi.org/10.1007/s00270-021-02832-2&#10;                  &#10;                 (2021)."/>
              </a:rPr>
              <a:t>7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-apple-system"/>
              </a:rPr>
              <a:t>. Other organizations, such as the National Institutes of Health (N.I.H.), also define long-COVID as post-acute symptoms after 4 weeks</a:t>
            </a:r>
            <a:r>
              <a:rPr lang="en-US" sz="1600" b="0" i="1" baseline="30000" dirty="0">
                <a:solidFill>
                  <a:srgbClr val="006699"/>
                </a:solidFill>
                <a:effectLst/>
                <a:latin typeface="-apple-system"/>
                <a:hlinkClick r:id="rId4" tooltip="Nalbandian, A. et al. Post-acute COVID-19 syndrome. Nat. Med. 27, 601–615. &#10;                  https://doi.org/10.1038/s41591-021-01283-z&#10;                  &#10;                 (2021)."/>
              </a:rPr>
              <a:t>8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-apple-system"/>
              </a:rPr>
              <a:t>. </a:t>
            </a:r>
            <a:endParaRPr lang="en-US" sz="16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23584-EA57-77B1-E4F4-0E3E4AC163A9}"/>
              </a:ext>
            </a:extLst>
          </p:cNvPr>
          <p:cNvSpPr txBox="1"/>
          <p:nvPr/>
        </p:nvSpPr>
        <p:spPr>
          <a:xfrm>
            <a:off x="5034988" y="1438142"/>
            <a:ext cx="264255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Generally occurs </a:t>
            </a:r>
            <a:r>
              <a:rPr lang="en-US" dirty="0"/>
              <a:t>– this is a work in progress.  Active call: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1F651-6B26-ACFE-3C53-733A6B68531F}"/>
              </a:ext>
            </a:extLst>
          </p:cNvPr>
          <p:cNvSpPr txBox="1"/>
          <p:nvPr/>
        </p:nvSpPr>
        <p:spPr>
          <a:xfrm>
            <a:off x="5102175" y="4603336"/>
            <a:ext cx="390871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inherit"/>
                <a:hlinkClick r:id="rId5"/>
              </a:rPr>
              <a:t>Online Public Comment Portal</a:t>
            </a:r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is now open until </a:t>
            </a:r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June 12, 2023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D7168D-2FA2-5234-6657-440E9DA9A7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988" y="2357305"/>
            <a:ext cx="3331393" cy="20606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226500-BE28-6403-2730-69CBFF246E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881" y="5305899"/>
            <a:ext cx="3260534" cy="7793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4F55D7-8386-09DD-8CAD-48078401AC39}"/>
              </a:ext>
            </a:extLst>
          </p:cNvPr>
          <p:cNvSpPr txBox="1"/>
          <p:nvPr/>
        </p:nvSpPr>
        <p:spPr>
          <a:xfrm>
            <a:off x="673095" y="5867060"/>
            <a:ext cx="457778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https://www.nationalacademies.org/our-work/examining-the-working-definition-for-long-covid</a:t>
            </a:r>
          </a:p>
        </p:txBody>
      </p:sp>
    </p:spTree>
    <p:extLst>
      <p:ext uri="{BB962C8B-B14F-4D97-AF65-F5344CB8AC3E}">
        <p14:creationId xmlns:p14="http://schemas.microsoft.com/office/powerpoint/2010/main" val="409596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5897-81B3-5197-A047-01A29C51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7C7F4-AC45-02D5-B1BF-BCB756DB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Isolation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School accommodations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Social disruption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Suicidality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Failure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Being disbelieved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Not having a medical system that recognizes their condition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Dating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Work and College – needing to PACE!!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7322D-22C8-B3FD-1360-462B7F6EA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8BE29-C4E6-F1BC-1EF3-0C00EA1626D1}"/>
              </a:ext>
            </a:extLst>
          </p:cNvPr>
          <p:cNvSpPr txBox="1"/>
          <p:nvPr/>
        </p:nvSpPr>
        <p:spPr>
          <a:xfrm>
            <a:off x="6434016" y="1484453"/>
            <a:ext cx="176943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Philanthropic Opportunity for Impact is great</a:t>
            </a:r>
          </a:p>
        </p:txBody>
      </p:sp>
    </p:spTree>
    <p:extLst>
      <p:ext uri="{BB962C8B-B14F-4D97-AF65-F5344CB8AC3E}">
        <p14:creationId xmlns:p14="http://schemas.microsoft.com/office/powerpoint/2010/main" val="40199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0479-2202-4A99-19C9-C1000F14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48428"/>
            <a:ext cx="8229600" cy="636588"/>
          </a:xfrm>
        </p:spPr>
        <p:txBody>
          <a:bodyPr>
            <a:no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Davis, H.E.,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-apple-system"/>
              </a:rPr>
              <a:t>McCorkell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, L., Vogel, J.M.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 Long COVID: major findings, mechanisms and recommendations.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-apple-system"/>
              </a:rPr>
              <a:t>Nat Rev </a:t>
            </a:r>
            <a:r>
              <a:rPr lang="en-US" sz="1400" b="0" i="1" dirty="0" err="1">
                <a:solidFill>
                  <a:srgbClr val="222222"/>
                </a:solidFill>
                <a:effectLst/>
                <a:latin typeface="-apple-system"/>
              </a:rPr>
              <a:t>Microbiol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-apple-system"/>
              </a:rPr>
              <a:t>21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, 133–146 (2023). https://doi.org/10.1038/s41579-022-00846-2</a:t>
            </a: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8BFB-5210-09C7-7497-96F1EF939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57" y="1483923"/>
            <a:ext cx="8281686" cy="48498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689A8-517E-1B85-0BAC-02D2ECC47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F88C6-AC70-B12C-4F8C-07C8C6D0B8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0"/>
            <a:ext cx="7621929" cy="4094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8733E2-101B-5CE0-1F95-20DE518BD9F0}"/>
              </a:ext>
            </a:extLst>
          </p:cNvPr>
          <p:cNvSpPr txBox="1"/>
          <p:nvPr/>
        </p:nvSpPr>
        <p:spPr>
          <a:xfrm>
            <a:off x="986741" y="967537"/>
            <a:ext cx="775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22222"/>
                </a:solidFill>
                <a:effectLst/>
                <a:latin typeface="-apple-system"/>
              </a:rPr>
              <a:t>Long COVID: major findings, mechanisms and recommendations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01200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B6C7-CCA1-7C74-DDB3-FF2E90E8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023"/>
            <a:ext cx="8229600" cy="95681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Common?  - variable reporting and definitions, issues with testing, changing virus, pre/post-vaccine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36345-DB97-2A99-5A37-1CE3E9A6C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03" y="1120250"/>
            <a:ext cx="8229600" cy="2841228"/>
          </a:xfrm>
        </p:spPr>
        <p:txBody>
          <a:bodyPr>
            <a:noAutofit/>
          </a:bodyPr>
          <a:lstStyle/>
          <a:p>
            <a:r>
              <a:rPr lang="en-US" sz="1600" b="0" i="0" dirty="0">
                <a:solidFill>
                  <a:srgbClr val="212121"/>
                </a:solidFill>
                <a:effectLst/>
              </a:rPr>
              <a:t>The incidence of at least 1 systemic, syndromic, or medication feature of PASC was </a:t>
            </a:r>
            <a:r>
              <a:rPr lang="en-US" sz="16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</a:rPr>
              <a:t>41.9% </a:t>
            </a:r>
            <a:r>
              <a:rPr lang="en-US" sz="1600" b="0" i="0" dirty="0">
                <a:solidFill>
                  <a:srgbClr val="212121"/>
                </a:solidFill>
                <a:effectLst/>
              </a:rPr>
              <a:t>(95% CI, 41.4-42.4) among viral test-positive children vs </a:t>
            </a:r>
            <a:r>
              <a:rPr lang="en-US" sz="16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</a:rPr>
              <a:t>38.2%</a:t>
            </a:r>
            <a:r>
              <a:rPr lang="en-US" sz="1600" b="0" i="0" dirty="0">
                <a:solidFill>
                  <a:srgbClr val="212121"/>
                </a:solidFill>
                <a:effectLst/>
              </a:rPr>
              <a:t> (95% CI, 38.1-38.4) among viral test-negative children</a:t>
            </a:r>
            <a:r>
              <a:rPr lang="en-US" sz="1600" b="0" i="0" baseline="30000" dirty="0">
                <a:solidFill>
                  <a:srgbClr val="212121"/>
                </a:solidFill>
                <a:effectLst/>
              </a:rPr>
              <a:t>1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</a:rPr>
              <a:t>The literature search yielded 8373 publications, of which 21 studies met the inclusion criteria, and a total of 80,071 children and adolescents were included. The prevalence of long-COVID was 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25.24%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, and the most prevalent clinical manifestations were mood symptoms (16.50%), fatigue (9.66%), and sleep disorders (8.42%).</a:t>
            </a:r>
            <a:r>
              <a:rPr lang="en-US" sz="1600" b="0" i="0" baseline="30000" dirty="0">
                <a:solidFill>
                  <a:srgbClr val="222222"/>
                </a:solidFill>
                <a:effectLst/>
              </a:rPr>
              <a:t>2</a:t>
            </a:r>
          </a:p>
          <a:p>
            <a:r>
              <a:rPr lang="en-US" sz="1600" b="0" i="0" dirty="0">
                <a:solidFill>
                  <a:srgbClr val="212121"/>
                </a:solidFill>
                <a:effectLst/>
              </a:rPr>
              <a:t>The prevalence of long COVID symptoms varied considerably between studies from </a:t>
            </a:r>
            <a:r>
              <a:rPr lang="en-US" sz="16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</a:rPr>
              <a:t>4 to 66%.</a:t>
            </a:r>
            <a:r>
              <a:rPr lang="en-US" sz="1600" b="0" i="0" baseline="30000" dirty="0">
                <a:solidFill>
                  <a:srgbClr val="212121"/>
                </a:solidFill>
                <a:effectLst/>
                <a:highlight>
                  <a:srgbClr val="FFFF00"/>
                </a:highlight>
              </a:rPr>
              <a:t>3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Adult Data:  The incidence is estimated at 10–30% of non-hospitalized cases, 50–70% of hospitalized cases and 10–12% of vaccinated </a:t>
            </a:r>
            <a:r>
              <a:rPr lang="en-US" sz="1600" b="0" i="0" dirty="0">
                <a:effectLst/>
                <a:highlight>
                  <a:srgbClr val="FFFF00"/>
                </a:highlight>
              </a:rPr>
              <a:t>cases</a:t>
            </a:r>
            <a:r>
              <a:rPr lang="en-US" sz="1600" b="0" i="0" baseline="30000" dirty="0">
                <a:effectLst/>
                <a:highlight>
                  <a:srgbClr val="FFFF00"/>
                </a:highlight>
              </a:rPr>
              <a:t>4</a:t>
            </a:r>
            <a:endParaRPr lang="en-US" sz="1600" baseline="30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AF612-8EC3-26A0-DDAD-F22E94B06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6C8DA-CCE7-969A-00EB-0B5997DF9803}"/>
              </a:ext>
            </a:extLst>
          </p:cNvPr>
          <p:cNvSpPr txBox="1"/>
          <p:nvPr/>
        </p:nvSpPr>
        <p:spPr>
          <a:xfrm>
            <a:off x="213810" y="4498239"/>
            <a:ext cx="859999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baseline="30000" dirty="0">
                <a:solidFill>
                  <a:srgbClr val="212121"/>
                </a:solidFill>
                <a:effectLst/>
                <a:latin typeface="+mn-lt"/>
              </a:rPr>
              <a:t>1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Rao S, Lee GM,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Razzaghi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 H,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Lorman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 V,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Mejias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 A,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Pajor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 NM, Thacker D, Webb R, Dickinson K, Bailey LC,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Jhaveri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 R, Christakis DA, Bennett TD, Chen Y, Forrest CB. Clinical Features and Burden of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Postacute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 Sequelae of SARS-CoV-2 Infection in Children and Adolescents. JAMA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Pediatr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. 2022 Oct 1;176(10):1000-1009.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doi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: 10.1001/jamapediatrics.2022.2800. PMID: 35994282; PMCID: PMC9396470.</a:t>
            </a:r>
            <a:endParaRPr lang="en-US" sz="9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57E2F-9507-F761-6ECA-7E3B68D5AB3F}"/>
              </a:ext>
            </a:extLst>
          </p:cNvPr>
          <p:cNvSpPr txBox="1"/>
          <p:nvPr/>
        </p:nvSpPr>
        <p:spPr>
          <a:xfrm>
            <a:off x="213810" y="5006070"/>
            <a:ext cx="8413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baseline="30000" dirty="0">
                <a:solidFill>
                  <a:srgbClr val="222222"/>
                </a:solidFill>
                <a:effectLst/>
                <a:latin typeface="+mn-lt"/>
              </a:rPr>
              <a:t>2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Lopez-Leon, S., Wegman-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+mn-lt"/>
              </a:rPr>
              <a:t>Ostrosky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, T.,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+mn-lt"/>
              </a:rPr>
              <a:t>Ayuzo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 del Valle, N.C.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+mn-lt"/>
              </a:rPr>
              <a:t>et al.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 Long-COVID in children and adolescents: a systematic review and meta-analyses.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+mn-lt"/>
              </a:rPr>
              <a:t>Sci Rep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 </a:t>
            </a:r>
            <a:r>
              <a:rPr lang="en-US" sz="900" b="1" i="0" dirty="0">
                <a:solidFill>
                  <a:srgbClr val="222222"/>
                </a:solidFill>
                <a:effectLst/>
                <a:latin typeface="+mn-lt"/>
              </a:rPr>
              <a:t>12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, 9950 (2022). https://doi.org/10.1038/s41598-022-13495-5</a:t>
            </a:r>
            <a:endParaRPr lang="en-US" sz="9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6A6EB-B72C-B3A7-A7AD-02C8B1CE18BE}"/>
              </a:ext>
            </a:extLst>
          </p:cNvPr>
          <p:cNvSpPr txBox="1"/>
          <p:nvPr/>
        </p:nvSpPr>
        <p:spPr>
          <a:xfrm>
            <a:off x="213810" y="5440949"/>
            <a:ext cx="8413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baseline="30000" dirty="0">
                <a:solidFill>
                  <a:srgbClr val="212121"/>
                </a:solidFill>
                <a:effectLst/>
                <a:latin typeface="+mn-lt"/>
              </a:rPr>
              <a:t>3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Zimmermann P,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Pittet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 LF, Curtis N. How Common is Long COVID in Children and Adolescents?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Pediatr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 Infect Dis J. 2021 Dec 1;40(12):e482-e487.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+mn-lt"/>
              </a:rPr>
              <a:t>doi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+mn-lt"/>
              </a:rPr>
              <a:t>: 10.1097/INF.0000000000003328. PMID: 34870392; PMCID: PMC8575095.</a:t>
            </a:r>
            <a:endParaRPr lang="en-US" sz="9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5D846-D6DF-757D-3E6D-F0658E0101A1}"/>
              </a:ext>
            </a:extLst>
          </p:cNvPr>
          <p:cNvSpPr txBox="1"/>
          <p:nvPr/>
        </p:nvSpPr>
        <p:spPr>
          <a:xfrm>
            <a:off x="230372" y="5875618"/>
            <a:ext cx="8078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baseline="30000" dirty="0">
                <a:solidFill>
                  <a:srgbClr val="222222"/>
                </a:solidFill>
                <a:effectLst/>
                <a:latin typeface="+mn-lt"/>
              </a:rPr>
              <a:t>4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Davis, H.E.,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+mn-lt"/>
              </a:rPr>
              <a:t>McCorkell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, L., Vogel, J.M.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+mn-lt"/>
              </a:rPr>
              <a:t>et al.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 Long COVID: major findings, mechanisms and recommendations.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+mn-lt"/>
              </a:rPr>
              <a:t>Nat Rev </a:t>
            </a:r>
            <a:r>
              <a:rPr lang="en-US" sz="900" b="0" i="1" dirty="0" err="1">
                <a:solidFill>
                  <a:srgbClr val="222222"/>
                </a:solidFill>
                <a:effectLst/>
                <a:latin typeface="+mn-lt"/>
              </a:rPr>
              <a:t>Microbiol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 </a:t>
            </a:r>
            <a:r>
              <a:rPr lang="en-US" sz="900" b="1" i="0" dirty="0">
                <a:solidFill>
                  <a:srgbClr val="222222"/>
                </a:solidFill>
                <a:effectLst/>
                <a:latin typeface="+mn-lt"/>
              </a:rPr>
              <a:t>21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, 133–146 (2023). https://doi.org/10.1038/s41579-022-00846-2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role does the vaccine play in COVID long-haul?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there is no published data to this effect, we know anecdotally that about 30-40% of patients will report improvement in symptoms after COVID vaccination</a:t>
            </a:r>
          </a:p>
          <a:p>
            <a:r>
              <a:rPr lang="en-US" dirty="0"/>
              <a:t>Somewhere around 10-15% of long-haulers report worsening of symptoms after vaccination</a:t>
            </a:r>
          </a:p>
          <a:p>
            <a:r>
              <a:rPr lang="en-US" dirty="0"/>
              <a:t>While there have been case reports of breakthrough cases leading to COVID long-haul, early data out of the UK indicates that the vaccine may cut the risk of COVID long-haul by as much as 47%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3ECB6-5E8E-6AAD-505F-6A447B28CDC7}"/>
              </a:ext>
            </a:extLst>
          </p:cNvPr>
          <p:cNvSpPr txBox="1"/>
          <p:nvPr/>
        </p:nvSpPr>
        <p:spPr>
          <a:xfrm>
            <a:off x="4139514" y="5523470"/>
            <a:ext cx="406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 – Amy Edwards, MD </a:t>
            </a:r>
          </a:p>
          <a:p>
            <a:r>
              <a:rPr lang="en-US" sz="1400" dirty="0"/>
              <a:t>Infectious Disease, RBC</a:t>
            </a:r>
          </a:p>
        </p:txBody>
      </p:sp>
    </p:spTree>
    <p:extLst>
      <p:ext uri="{BB962C8B-B14F-4D97-AF65-F5344CB8AC3E}">
        <p14:creationId xmlns:p14="http://schemas.microsoft.com/office/powerpoint/2010/main" val="128812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Long COVID? (hint: we don’t know)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Unpublished data from our first 60 patients</a:t>
            </a:r>
          </a:p>
          <a:p>
            <a:r>
              <a:rPr lang="en-US" dirty="0"/>
              <a:t>53% are female and 82% are Caucasian </a:t>
            </a:r>
          </a:p>
          <a:p>
            <a:r>
              <a:rPr lang="en-US" dirty="0"/>
              <a:t>Mean age at first COVID infection is 13.4 years</a:t>
            </a:r>
          </a:p>
          <a:p>
            <a:r>
              <a:rPr lang="en-US" dirty="0"/>
              <a:t>75% report some disruption to school and/or activities</a:t>
            </a:r>
          </a:p>
          <a:p>
            <a:r>
              <a:rPr lang="en-US" dirty="0"/>
              <a:t>We are expanding this to look at the first 200+ patients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08608-6DB2-D9F7-4922-245CD636AF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783121"/>
            <a:ext cx="3078995" cy="1781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6732" y="2202642"/>
            <a:ext cx="160451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It’s hitting teens hard!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781" y="5746793"/>
            <a:ext cx="4382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Adults - </a:t>
            </a:r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Demographics of Long COVID | Healthiest Communities | U.S. News (usnews.com)</a:t>
            </a:r>
            <a:r>
              <a:rPr lang="en-US" sz="1200" dirty="0"/>
              <a:t> – March 2023</a:t>
            </a:r>
          </a:p>
          <a:p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015595" y="3717985"/>
          <a:ext cx="4490049" cy="216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66558" y="6021688"/>
            <a:ext cx="327803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Children of color are not being referred to our clinic</a:t>
            </a:r>
          </a:p>
        </p:txBody>
      </p:sp>
    </p:spTree>
    <p:extLst>
      <p:ext uri="{BB962C8B-B14F-4D97-AF65-F5344CB8AC3E}">
        <p14:creationId xmlns:p14="http://schemas.microsoft.com/office/powerpoint/2010/main" val="110887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696E-1B09-3644-A0A5-37AB775D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Demographics of Ohio, Cuyahoga County, and Clinic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76282-60AD-753C-DC4E-842D9425F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238601"/>
              </p:ext>
            </p:extLst>
          </p:nvPr>
        </p:nvGraphicFramePr>
        <p:xfrm>
          <a:off x="688694" y="1527858"/>
          <a:ext cx="7367286" cy="460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97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3D7E-C095-359C-BC40-70C6606B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3E7FC-4C1D-E5D4-1741-FDC33265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5652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general, the following tests come back normal:</a:t>
            </a:r>
          </a:p>
          <a:p>
            <a:r>
              <a:rPr lang="en-US" dirty="0"/>
              <a:t>CBC</a:t>
            </a:r>
          </a:p>
          <a:p>
            <a:r>
              <a:rPr lang="en-US" dirty="0"/>
              <a:t>CMP</a:t>
            </a:r>
          </a:p>
          <a:p>
            <a:r>
              <a:rPr lang="en-US" dirty="0"/>
              <a:t>MRIs</a:t>
            </a:r>
          </a:p>
          <a:p>
            <a:r>
              <a:rPr lang="en-US" dirty="0"/>
              <a:t>CTs</a:t>
            </a:r>
          </a:p>
          <a:p>
            <a:r>
              <a:rPr lang="en-US" dirty="0"/>
              <a:t>Ultrasounds</a:t>
            </a:r>
          </a:p>
          <a:p>
            <a:r>
              <a:rPr lang="en-US" dirty="0"/>
              <a:t>EKGs</a:t>
            </a:r>
          </a:p>
          <a:p>
            <a:r>
              <a:rPr lang="en-US" dirty="0"/>
              <a:t>CRP/Sed Rate</a:t>
            </a:r>
          </a:p>
          <a:p>
            <a:r>
              <a:rPr lang="en-US" dirty="0"/>
              <a:t>Thyroid</a:t>
            </a:r>
          </a:p>
          <a:p>
            <a:r>
              <a:rPr lang="en-US" dirty="0"/>
              <a:t>A.M Cortisol &amp; ACTH</a:t>
            </a:r>
          </a:p>
          <a:p>
            <a:r>
              <a:rPr lang="en-US" dirty="0"/>
              <a:t>Autoimmune markers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906BC-35C3-C675-29B1-D9482C6EC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46468-FC47-F084-9855-AB33D6B6F22A}"/>
              </a:ext>
            </a:extLst>
          </p:cNvPr>
          <p:cNvSpPr txBox="1"/>
          <p:nvPr/>
        </p:nvSpPr>
        <p:spPr>
          <a:xfrm>
            <a:off x="5804703" y="1600200"/>
            <a:ext cx="2488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Frequently abnormal (not necessarily causal):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Ferritin/Iron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Orthostatic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785DD-EF15-5B39-A769-1AF7497DDE4C}"/>
              </a:ext>
            </a:extLst>
          </p:cNvPr>
          <p:cNvSpPr txBox="1"/>
          <p:nvPr/>
        </p:nvSpPr>
        <p:spPr>
          <a:xfrm>
            <a:off x="5208608" y="4357868"/>
            <a:ext cx="248855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Cost of the workup can be considerable!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9CB1B-5FEE-5981-1F50-5858F7A83995}"/>
              </a:ext>
            </a:extLst>
          </p:cNvPr>
          <p:cNvSpPr txBox="1"/>
          <p:nvPr/>
        </p:nvSpPr>
        <p:spPr>
          <a:xfrm>
            <a:off x="5613722" y="5335929"/>
            <a:ext cx="274898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Vastly increases medical cost – systemic/personal</a:t>
            </a:r>
          </a:p>
        </p:txBody>
      </p:sp>
    </p:spTree>
    <p:extLst>
      <p:ext uri="{BB962C8B-B14F-4D97-AF65-F5344CB8AC3E}">
        <p14:creationId xmlns:p14="http://schemas.microsoft.com/office/powerpoint/2010/main" val="3281979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EA3B-1586-BC70-32B1-67C17FE0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differences between adults and pediatrics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9324C-D668-9DE6-10F9-49BFD098C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CABE1-E987-CBA0-D2C1-09A26A179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5" t="18831" r="50848" b="8763"/>
          <a:stretch/>
        </p:blipFill>
        <p:spPr>
          <a:xfrm>
            <a:off x="923081" y="1481560"/>
            <a:ext cx="3514361" cy="4016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E3D06-C868-D867-1F5B-259A375FF1DE}"/>
              </a:ext>
            </a:extLst>
          </p:cNvPr>
          <p:cNvSpPr txBox="1"/>
          <p:nvPr/>
        </p:nvSpPr>
        <p:spPr>
          <a:xfrm>
            <a:off x="398038" y="5707618"/>
            <a:ext cx="8078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Davis, H.E.,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+mn-lt"/>
              </a:rPr>
              <a:t>McCorkell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, L., Vogel, J.M.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+mn-lt"/>
              </a:rPr>
              <a:t>et al.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 Long COVID: major findings, mechanisms and recommendations.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+mn-lt"/>
              </a:rPr>
              <a:t>Nat Rev </a:t>
            </a:r>
            <a:r>
              <a:rPr lang="en-US" sz="900" b="0" i="1" dirty="0" err="1">
                <a:solidFill>
                  <a:srgbClr val="222222"/>
                </a:solidFill>
                <a:effectLst/>
                <a:latin typeface="+mn-lt"/>
              </a:rPr>
              <a:t>Microbiol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 </a:t>
            </a:r>
            <a:r>
              <a:rPr lang="en-US" sz="900" b="1" i="0" dirty="0">
                <a:solidFill>
                  <a:srgbClr val="222222"/>
                </a:solidFill>
                <a:effectLst/>
                <a:latin typeface="+mn-lt"/>
              </a:rPr>
              <a:t>21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n-lt"/>
              </a:rPr>
              <a:t>, 133–146 (2023). https://doi.org/10.1038/s41579-022-00846-2</a:t>
            </a:r>
            <a:endParaRPr lang="en-US" sz="900" dirty="0">
              <a:latin typeface="+mn-lt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BAFD33C-1118-A57D-04D9-D1D4B0135B42}"/>
              </a:ext>
            </a:extLst>
          </p:cNvPr>
          <p:cNvSpPr/>
          <p:nvPr/>
        </p:nvSpPr>
        <p:spPr>
          <a:xfrm flipH="1">
            <a:off x="4820855" y="1846162"/>
            <a:ext cx="1024360" cy="4456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94B4331-80CB-29BF-D4F2-20A92D03A130}"/>
              </a:ext>
            </a:extLst>
          </p:cNvPr>
          <p:cNvSpPr/>
          <p:nvPr/>
        </p:nvSpPr>
        <p:spPr>
          <a:xfrm flipH="1">
            <a:off x="4820855" y="2983375"/>
            <a:ext cx="1024360" cy="4456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8960112-D7DC-2C10-E0C0-16F13B3E61BD}"/>
              </a:ext>
            </a:extLst>
          </p:cNvPr>
          <p:cNvSpPr/>
          <p:nvPr/>
        </p:nvSpPr>
        <p:spPr>
          <a:xfrm flipH="1">
            <a:off x="4820855" y="4280144"/>
            <a:ext cx="1024360" cy="4456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0501F-2E60-80D2-A8E3-F81E2C322AEA}"/>
              </a:ext>
            </a:extLst>
          </p:cNvPr>
          <p:cNvSpPr txBox="1"/>
          <p:nvPr/>
        </p:nvSpPr>
        <p:spPr>
          <a:xfrm>
            <a:off x="6387548" y="1846162"/>
            <a:ext cx="148866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Different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72887-8CA3-A665-3B59-C4AAD39B81AE}"/>
              </a:ext>
            </a:extLst>
          </p:cNvPr>
          <p:cNvSpPr txBox="1"/>
          <p:nvPr/>
        </p:nvSpPr>
        <p:spPr>
          <a:xfrm>
            <a:off x="6387548" y="4356437"/>
            <a:ext cx="148866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Different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329905-68B3-0C59-C208-F2AFB3D0D57A}"/>
              </a:ext>
            </a:extLst>
          </p:cNvPr>
          <p:cNvSpPr txBox="1"/>
          <p:nvPr/>
        </p:nvSpPr>
        <p:spPr>
          <a:xfrm>
            <a:off x="6219687" y="3025913"/>
            <a:ext cx="20012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Potentially Similar</a:t>
            </a:r>
          </a:p>
        </p:txBody>
      </p:sp>
    </p:spTree>
    <p:extLst>
      <p:ext uri="{BB962C8B-B14F-4D97-AF65-F5344CB8AC3E}">
        <p14:creationId xmlns:p14="http://schemas.microsoft.com/office/powerpoint/2010/main" val="210790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3A99-718F-8374-3FB6-54AE0F32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9288C-1E9B-0A81-A64C-F73888605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45466-37C9-CB7A-F141-2AB027DA1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17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24ED-688A-103E-2B22-8FCE83E0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Dysautonomia appears common in long-Covid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6991B-E133-9B77-C93C-12BF123496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03AF6C-EA3E-43F0-B33B-C8A8165C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27" y="1417638"/>
            <a:ext cx="5817946" cy="46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78FCDF-F1EC-6634-41B6-301CE7494AA4}"/>
              </a:ext>
            </a:extLst>
          </p:cNvPr>
          <p:cNvSpPr txBox="1"/>
          <p:nvPr/>
        </p:nvSpPr>
        <p:spPr>
          <a:xfrm>
            <a:off x="4632767" y="5991444"/>
            <a:ext cx="45777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https://thedysautonomiaproject.org/identifying-dysautonomia/#</a:t>
            </a:r>
          </a:p>
        </p:txBody>
      </p:sp>
    </p:spTree>
    <p:extLst>
      <p:ext uri="{BB962C8B-B14F-4D97-AF65-F5344CB8AC3E}">
        <p14:creationId xmlns:p14="http://schemas.microsoft.com/office/powerpoint/2010/main" val="2894901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EFA9-16CC-57C6-9028-AB4240D6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73D9-CF69-C902-712B-D7BFE7A73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https://www.longcovidkids.org/</a:t>
            </a:r>
            <a:endParaRPr lang="en-US" dirty="0"/>
          </a:p>
          <a:p>
            <a:r>
              <a:rPr lang="en-US" dirty="0">
                <a:hlinkClick r:id="rId3"/>
              </a:rPr>
              <a:t>Pediatric Covid Clinics - Long Covid Families</a:t>
            </a:r>
            <a:endParaRPr lang="en-US" dirty="0"/>
          </a:p>
          <a:p>
            <a:r>
              <a:rPr lang="en-US" dirty="0">
                <a:hlinkClick r:id="rId4"/>
              </a:rPr>
              <a:t>https://www.cdc.gov/coronavirus/2019-ncov/long-term-effects/index.html?s_cid=11840:cdc%20long%20covid%20symptoms:sem.ga:p:RG:GM:gen:PTN:FY23</a:t>
            </a:r>
            <a:endParaRPr lang="en-US" dirty="0"/>
          </a:p>
          <a:p>
            <a:endParaRPr lang="en-US" dirty="0"/>
          </a:p>
          <a:p>
            <a:r>
              <a:rPr lang="en-US" dirty="0"/>
              <a:t>ME/CFS</a:t>
            </a:r>
          </a:p>
          <a:p>
            <a:pPr marL="685800"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5"/>
              </a:rPr>
              <a:t>https://www.cdc.gov/me-cfs/index.html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685800"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6"/>
              </a:rPr>
              <a:t>https://www.iacfsme.org/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685800"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7"/>
              </a:rPr>
              <a:t>https://meassociation.org.uk/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685800"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8"/>
              </a:rPr>
              <a:t>https://ammes.org/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685800"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9"/>
              </a:rPr>
              <a:t>https://solvecfs.org/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685800"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10"/>
              </a:rPr>
              <a:t>https://solvecfs.org/me-cfs-long-covid/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685800"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11"/>
              </a:rPr>
              <a:t>https://mecfscliniciancoalition.org/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7383D-81CF-9C8C-316F-324CDC8AA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0183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F0E1-C708-D106-3782-5A923EE6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Peds Covid Clinics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E51E8-A168-1093-F728-1C1FD1B83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75164-3E29-591F-0B02-923D654980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422" y="1686697"/>
            <a:ext cx="3880021" cy="3762633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73F1F54-D99E-85E6-1B5C-75273B66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367" y="619251"/>
            <a:ext cx="4448433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Connecticut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Yale New Haven Children’s Post-COVID Comprehensive Care Program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3"/>
              </a:rPr>
              <a:t>https://www.ynhh.org/childrens-hospital/services/pulmonology/post-covid-care-program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California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Children’s Hospital Los Angeles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​​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Long COVID Recovery Care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4"/>
              </a:rPr>
              <a:t>https://www.chla.org/long-covid-recovery-care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Colorado</a:t>
            </a:r>
            <a:b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COVID-19 Assessment Program (CAP)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5"/>
              </a:rPr>
              <a:t>National Jewish Health for Kids COVID-19 Assessment Program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Kentucky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Norton Healthcare COVID-19 Long-Term Care Clinic at Novak Center for Children’s Health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6"/>
              </a:rPr>
              <a:t>https://nortonhealthcare.com/services-and-conditions/infectious-disease/services/coronavirus-covid-19/long-term-clinic/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Louisiana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Children’s Hospital New Orleans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7"/>
              </a:rPr>
              <a:t>https://www.chnola.org/documents/Covid-Clinic-Card-20-8914.pdf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Maryland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Kennedy Krieger Institute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8"/>
              </a:rPr>
              <a:t>https://www.kennedykrieger.org/patient-care/centers-and-programs/pediatric-post-covid-19-rehabilitation-clinic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Massachusetts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Children’s Boston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9"/>
              </a:rPr>
              <a:t>https://www.childrenshospital.org/programs/post-covid-clinic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Michigan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Michigan Medicine</a:t>
            </a:r>
            <a:b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10"/>
              </a:rPr>
              <a:t>https://www.uofmhealth.org/conditions-treatments/infectious-disease/post-covid-19-long-covid-19-clinic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Minnesota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Fairview Health Services – Pediatric Covid Clinic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11"/>
              </a:rPr>
              <a:t>https://mhealthfairview.org/resources/covid19/long-term-covid-care/pediatric-covid-19-clinic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New Jersey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Pediatric Post-COVID CARE Program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12"/>
              </a:rPr>
              <a:t>https://www.rwjbh.org/saint-barnabas-medical-center/treatment-care/covid-recovery/pediatric-covid-recovery/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New York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Richmond University Medical Center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Ohio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University Hospitals – Rainbow Babies &amp; Children’s COVID Recovery Clinic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13"/>
              </a:rPr>
              <a:t>https://www.uhhospitals.org/services/uh-covid-recovery-clinic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Texas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UTHealth COVID-19 Center of Excellence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14"/>
              </a:rPr>
              <a:t>https://www.utphysicians.com/uthealth-covid-19-center-of-excellence/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Washington, D.C.</a:t>
            </a:r>
            <a:b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  <a:t>Children’s National Pediatric Post-COVID Program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34A56"/>
                </a:solidFill>
                <a:effectLst/>
                <a:latin typeface="Nunito Sans" pitchFamily="2" charset="0"/>
                <a:ea typeface="Times New Roman" panose="02020603050405020304" pitchFamily="18" charset="0"/>
                <a:hlinkClick r:id="rId15"/>
              </a:rPr>
              <a:t>https://childrensnational.org/departments/post-covid-program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02FF5-3550-CB85-3999-42F97272B773}"/>
              </a:ext>
            </a:extLst>
          </p:cNvPr>
          <p:cNvSpPr txBox="1"/>
          <p:nvPr/>
        </p:nvSpPr>
        <p:spPr>
          <a:xfrm>
            <a:off x="451021" y="5640860"/>
            <a:ext cx="37873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16"/>
              </a:rPr>
              <a:t>Pediatric Covid Clinics - Long Chttps://longcovidfamilies.org/healthcare/pediatric-covid-clinics/ovid Families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121C5-0517-E4B2-34C2-C46A0C6FC2F2}"/>
              </a:ext>
            </a:extLst>
          </p:cNvPr>
          <p:cNvSpPr txBox="1"/>
          <p:nvPr/>
        </p:nvSpPr>
        <p:spPr>
          <a:xfrm>
            <a:off x="281116" y="1291281"/>
            <a:ext cx="3673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https://longcovidfamilies.org/healthcare/pediatric-covid-clinics/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410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CDEF-8B81-D4AE-5F36-50E5B86D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FF186-1E81-5902-6582-57FD6C930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8732"/>
            <a:ext cx="8229600" cy="4867810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Pediatric long-COVID is currently underserved – we see patients without sustainable reimbursement, we don’t have the resources to offer comprehensive and coordinated care, and current research and clinical trials are focused on adults.</a:t>
            </a:r>
          </a:p>
          <a:p>
            <a:pPr marL="0" indent="0" algn="l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Children/young adults have unique needs and experiences in relation to long-COVID.  They are experiencing this condition in critical stages of development.</a:t>
            </a:r>
          </a:p>
          <a:p>
            <a:pPr marL="0" indent="0" algn="l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Presenting with multiple conditions and being a child leads to dismissal and disbelief </a:t>
            </a:r>
            <a:r>
              <a:rPr lang="en-US" sz="1400" dirty="0">
                <a:solidFill>
                  <a:srgbClr val="000000"/>
                </a:solidFill>
              </a:rPr>
              <a:t>by providers, parents, and schools.</a:t>
            </a:r>
          </a:p>
          <a:p>
            <a:pPr marL="0" indent="0" algn="l">
              <a:buNone/>
            </a:pP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Some families are going to great lengths to help their kids.  The financial burden is extreme, and the disruption to life extreme.  When a child has long-Covid, the whole family is affected.  (What are the sibling stories?)</a:t>
            </a:r>
          </a:p>
          <a:p>
            <a:pPr marL="0" indent="0" algn="l">
              <a:buNone/>
            </a:pP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What do doctors, teachers, coaches and others working with kids think about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long-COVID</a:t>
            </a:r>
            <a:r>
              <a:rPr lang="en-US" sz="1400" dirty="0">
                <a:solidFill>
                  <a:srgbClr val="000000"/>
                </a:solidFill>
              </a:rPr>
              <a:t>?  If they’re skeptical, why and what do they need to learn?</a:t>
            </a:r>
            <a:br>
              <a:rPr lang="en-US" sz="1400" b="0" i="0" dirty="0">
                <a:solidFill>
                  <a:srgbClr val="000000"/>
                </a:solidFill>
                <a:effectLst/>
              </a:rPr>
            </a:b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Those with severe disease are easy to identify, especially if they were high achieving before - the dramatic shift in behavior is obvious, what about those with mild and moderate disease?  What about kids who were not high achieving prior to having long-COVID? </a:t>
            </a:r>
          </a:p>
          <a:p>
            <a:pPr marL="0" indent="0" algn="l"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151DB-6386-DA54-4E04-8E3D56AA7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0995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36C8-050E-35D9-BDF6-80553E06F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How do the various pieces of Long-Covid present, and how can we recognize them?  </a:t>
            </a:r>
            <a:r>
              <a:rPr lang="en-US" sz="2000" dirty="0">
                <a:solidFill>
                  <a:srgbClr val="000000"/>
                </a:solidFill>
              </a:rPr>
              <a:t>“Brain Fog”, POTS, Orthostatic Intolerance (“dizziness”), non-epileptic seizures, headaches/pain…</a:t>
            </a:r>
            <a:br>
              <a:rPr lang="en-US" sz="2000" b="0" i="0" dirty="0">
                <a:solidFill>
                  <a:srgbClr val="000000"/>
                </a:solidFill>
                <a:effectLst/>
              </a:rPr>
            </a:b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There is a huge racial disparity in the children who present to our long-COVID clinic.  Why?  Are white children more likely to get long-COVID or are white children more likely to be DIAGNOSED with long-COVID?  </a:t>
            </a:r>
            <a:br>
              <a:rPr lang="en-US" sz="2000" b="0" i="0" dirty="0">
                <a:solidFill>
                  <a:srgbClr val="000000"/>
                </a:solidFill>
                <a:effectLst/>
              </a:rPr>
            </a:b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Even when the WHO or CDC set up groups to define long-COVID and create strategies around long-COVID they are primarily focused on adults and not children.  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How is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long-COVID driving awareness of C</a:t>
            </a:r>
            <a:r>
              <a:rPr lang="en-US" sz="2000" dirty="0">
                <a:solidFill>
                  <a:srgbClr val="000000"/>
                </a:solidFill>
              </a:rPr>
              <a:t>hronic Fatigue Syndrome?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What role do nutrition, mind-body practices, acupuncture, and other integrative care strategies play in the management of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long-COVID?</a:t>
            </a:r>
          </a:p>
          <a:p>
            <a:pPr marL="0" indent="0" algn="l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2600" b="1" i="1" dirty="0"/>
              <a:t>What is the pediatric story, and what stories do the kids have to tell?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1F0F4-1FDF-7AB8-FE36-CCFDE360C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B3C5F4-173D-4521-C951-E2CFFFCA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636588"/>
          </a:xfrm>
        </p:spPr>
        <p:txBody>
          <a:bodyPr/>
          <a:lstStyle/>
          <a:p>
            <a:r>
              <a:rPr lang="en-US" dirty="0"/>
              <a:t>Summary of Stories</a:t>
            </a:r>
          </a:p>
        </p:txBody>
      </p:sp>
    </p:spTree>
    <p:extLst>
      <p:ext uri="{BB962C8B-B14F-4D97-AF65-F5344CB8AC3E}">
        <p14:creationId xmlns:p14="http://schemas.microsoft.com/office/powerpoint/2010/main" val="2693280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0D13-C9D1-4674-ACD3-383D5550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RBC – Peds Long-Haul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871F-8692-4E8A-A7D2-CD3894473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Amy Edwards, MD – Director</a:t>
            </a:r>
          </a:p>
          <a:p>
            <a:r>
              <a:rPr lang="en-US" dirty="0"/>
              <a:t>David W. Miller, MD, LAc – Co-Director</a:t>
            </a:r>
          </a:p>
          <a:p>
            <a:r>
              <a:rPr lang="en-US" dirty="0"/>
              <a:t>Dan Goodall, RN – patient navigation, nursing</a:t>
            </a:r>
          </a:p>
          <a:p>
            <a:r>
              <a:rPr lang="en-US" dirty="0" err="1"/>
              <a:t>Latishia</a:t>
            </a:r>
            <a:r>
              <a:rPr lang="en-US" dirty="0"/>
              <a:t> Harris -- scheduling</a:t>
            </a:r>
          </a:p>
          <a:p>
            <a:r>
              <a:rPr lang="en-US" dirty="0"/>
              <a:t>216-285-4070 for scheduling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3359F-8113-41F5-86FE-542A033E5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13314" name="Picture 2" descr="University Hospitals Rainbow Babies &amp;amp;amp; Children&amp;amp;#39;s Hospital Zagara Pediatric  Specialty Clinic">
            <a:extLst>
              <a:ext uri="{FF2B5EF4-FFF2-40B4-BE49-F238E27FC236}">
                <a16:creationId xmlns:a16="http://schemas.microsoft.com/office/drawing/2014/main" id="{73612DA0-FCCE-4CEB-A770-E251601F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52" y="3031864"/>
            <a:ext cx="4641448" cy="30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0E4C1A-249C-0922-C68E-BF0F74F5EDD5}"/>
              </a:ext>
            </a:extLst>
          </p:cNvPr>
          <p:cNvSpPr txBox="1"/>
          <p:nvPr/>
        </p:nvSpPr>
        <p:spPr>
          <a:xfrm>
            <a:off x="398163" y="4109251"/>
            <a:ext cx="3188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Psychiatry – Kevin Makino, 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Biofeedback/Hypnosis/</a:t>
            </a:r>
            <a:r>
              <a:rPr lang="en-US" sz="1400" dirty="0" err="1">
                <a:latin typeface="+mn-lt"/>
              </a:rPr>
              <a:t>Devel</a:t>
            </a:r>
            <a:r>
              <a:rPr lang="en-US" sz="1400" dirty="0">
                <a:latin typeface="+mn-lt"/>
              </a:rPr>
              <a:t> Peds – Fatima Malik, 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GI – Mary Alice Dombrowski, 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Nutrition – Abby Reinier, RD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Rheum, Neuro, PT, ENT, Cardiology, Nephrology, </a:t>
            </a:r>
            <a:r>
              <a:rPr lang="en-US" sz="1400" dirty="0" err="1">
                <a:latin typeface="+mn-lt"/>
              </a:rPr>
              <a:t>Neuroopthomology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Neuropsych</a:t>
            </a:r>
            <a:r>
              <a:rPr lang="en-US" sz="1400" dirty="0">
                <a:latin typeface="+mn-lt"/>
              </a:rPr>
              <a:t>, Psychology</a:t>
            </a:r>
          </a:p>
        </p:txBody>
      </p:sp>
    </p:spTree>
    <p:extLst>
      <p:ext uri="{BB962C8B-B14F-4D97-AF65-F5344CB8AC3E}">
        <p14:creationId xmlns:p14="http://schemas.microsoft.com/office/powerpoint/2010/main" val="3991267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7426-8874-321C-45A3-8EA32D39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Questions!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6DFF1-A54F-5902-1911-585AB0E03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1026" name="Picture 2" descr="Energy Healing for Kids - My Healthy Beginning">
            <a:extLst>
              <a:ext uri="{FF2B5EF4-FFF2-40B4-BE49-F238E27FC236}">
                <a16:creationId xmlns:a16="http://schemas.microsoft.com/office/drawing/2014/main" id="{92F9509C-62E4-37A9-0C43-60A460A148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0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8191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92C2370-768E-B9B8-D0C8-AF47A115A1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93760" y="1447696"/>
            <a:ext cx="8393040" cy="4339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 what </a:t>
            </a:r>
            <a:r>
              <a:rPr lang="en-US" altLang="en-US" sz="24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defines “Long-Covid”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4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Recognize the prevalence and impact of long-Covid in the pediatric population. </a:t>
            </a:r>
            <a:endParaRPr lang="en-US" altLang="en-US" sz="24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the most common presenting complaints and how to identify individuals who may have long-Covid.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Explore gaps in understanding on long-Covid and help correct this through targeted story telling.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8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3732-B6C3-0779-5BD4-64814422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 for Long-Covid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E6FE-6AE3-15EB-58F7-7354DC31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Long-Covid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long-haulers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COVID-long haul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post-acute sequelae of COVID-19 (PASC)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post-COVID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COVID syndrome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47784-4277-38E3-9A4F-9047B83D8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513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A7EE-FFAA-16C5-364F-F74AB167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Long-Covid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04ED4-AE79-C694-C343-0B103AC38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Long-COVID is a heterogeneous multisystemic condition for which there is still no precise definition and includes signs and symptoms that persist, develop, or fluctuate after SARS-CoV-2 infection. </a:t>
            </a:r>
          </a:p>
          <a:p>
            <a:endParaRPr lang="en-US" b="0" i="1" dirty="0">
              <a:solidFill>
                <a:srgbClr val="222222"/>
              </a:solidFill>
              <a:effectLst/>
              <a:latin typeface="-apple-system"/>
            </a:endParaRPr>
          </a:p>
          <a:p>
            <a:endParaRPr lang="en-US" i="1" dirty="0">
              <a:solidFill>
                <a:srgbClr val="222222"/>
              </a:solidFill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B188D-5370-22CE-E50F-94EA92B896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5F7EB-96B0-B906-F73C-137F02849D4E}"/>
              </a:ext>
            </a:extLst>
          </p:cNvPr>
          <p:cNvSpPr txBox="1"/>
          <p:nvPr/>
        </p:nvSpPr>
        <p:spPr>
          <a:xfrm>
            <a:off x="273614" y="5833664"/>
            <a:ext cx="84131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Lopez-Leon, S., Wegman-</a:t>
            </a:r>
            <a:r>
              <a:rPr lang="en-US" sz="1050" b="0" i="0" dirty="0" err="1">
                <a:solidFill>
                  <a:srgbClr val="222222"/>
                </a:solidFill>
                <a:effectLst/>
                <a:latin typeface="+mn-lt"/>
              </a:rPr>
              <a:t>Ostrosky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, T., </a:t>
            </a:r>
            <a:r>
              <a:rPr lang="en-US" sz="1050" b="0" i="0" dirty="0" err="1">
                <a:solidFill>
                  <a:srgbClr val="222222"/>
                </a:solidFill>
                <a:effectLst/>
                <a:latin typeface="+mn-lt"/>
              </a:rPr>
              <a:t>Ayuzo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 del Valle, N.C. </a:t>
            </a:r>
            <a:r>
              <a:rPr lang="en-US" sz="1050" b="0" i="1" dirty="0">
                <a:solidFill>
                  <a:srgbClr val="222222"/>
                </a:solidFill>
                <a:effectLst/>
                <a:latin typeface="+mn-lt"/>
              </a:rPr>
              <a:t>et al.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 Long-COVID in children and adolescents: a systematic review and meta-analyses. </a:t>
            </a:r>
            <a:r>
              <a:rPr lang="en-US" sz="1050" b="0" i="1" dirty="0">
                <a:solidFill>
                  <a:srgbClr val="222222"/>
                </a:solidFill>
                <a:effectLst/>
                <a:latin typeface="+mn-lt"/>
              </a:rPr>
              <a:t>Sci Rep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 </a:t>
            </a:r>
            <a:r>
              <a:rPr lang="en-US" sz="1050" b="1" i="0" dirty="0">
                <a:solidFill>
                  <a:srgbClr val="222222"/>
                </a:solidFill>
                <a:effectLst/>
                <a:latin typeface="+mn-lt"/>
              </a:rPr>
              <a:t>12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, 9950 (2022). https://doi.org/10.1038/s41598-022-13495-5</a:t>
            </a:r>
            <a:endParaRPr lang="en-US" sz="105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3C779-D294-ADC4-FA38-967AEAE5EA2C}"/>
              </a:ext>
            </a:extLst>
          </p:cNvPr>
          <p:cNvSpPr txBox="1"/>
          <p:nvPr/>
        </p:nvSpPr>
        <p:spPr>
          <a:xfrm>
            <a:off x="539832" y="5199603"/>
            <a:ext cx="590418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Long Covid is not one-thing – it is a cluster of symptoms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6E5B9-BF19-BA69-DACD-6AAD9AF806DE}"/>
              </a:ext>
            </a:extLst>
          </p:cNvPr>
          <p:cNvSpPr txBox="1"/>
          <p:nvPr/>
        </p:nvSpPr>
        <p:spPr>
          <a:xfrm>
            <a:off x="1053296" y="3080816"/>
            <a:ext cx="6013048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-apple-system"/>
              </a:rPr>
              <a:t>LONG COVID IS A SYMPTOM CLUSTER DEVELOPING SHORTLY AFTER OR PERSISTING CONTINUALLY FROM A KNOWN OR REASONABLY SUSPECTED CASE OF COVID-19.</a:t>
            </a:r>
            <a:endParaRPr lang="en-US" b="0" i="1" dirty="0">
              <a:solidFill>
                <a:srgbClr val="222222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5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Symptom Review – 1</a:t>
            </a:r>
            <a:r>
              <a:rPr lang="en-US" baseline="30000" dirty="0"/>
              <a:t>st</a:t>
            </a:r>
            <a:r>
              <a:rPr lang="en-US" dirty="0"/>
              <a:t> 60 patients at RBC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969030"/>
              </p:ext>
            </p:extLst>
          </p:nvPr>
        </p:nvGraphicFramePr>
        <p:xfrm>
          <a:off x="717630" y="1348451"/>
          <a:ext cx="7812912" cy="4519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6456">
                  <a:extLst>
                    <a:ext uri="{9D8B030D-6E8A-4147-A177-3AD203B41FA5}">
                      <a16:colId xmlns:a16="http://schemas.microsoft.com/office/drawing/2014/main" val="377979627"/>
                    </a:ext>
                  </a:extLst>
                </a:gridCol>
                <a:gridCol w="3906456">
                  <a:extLst>
                    <a:ext uri="{9D8B030D-6E8A-4147-A177-3AD203B41FA5}">
                      <a16:colId xmlns:a16="http://schemas.microsoft.com/office/drawing/2014/main" val="3785277815"/>
                    </a:ext>
                  </a:extLst>
                </a:gridCol>
              </a:tblGrid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Fatigue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48/60 (80%)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60674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Post-exertional fatigue/malaise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39/60 (65%)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615539380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Headache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36/60 (60%)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53784518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Dizziness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33/60 (55%)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460719538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Loss of appetite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28/60 (47%)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602688402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Anxiety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27/60 (47%)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35594529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Anosmia/parosmia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23/60 (38%)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301278760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Dysgeusia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23/60 (38%)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347115228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Trouble Falling Asleep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21/60 (35%)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179252908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Stomach pain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21/60 (35%)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039245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Nausea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21/60 (35%)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809547852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Trouble Concentrating/brain fog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17/60 (28%)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074504116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Trouble Waking Up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16/60 (27%)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4138618648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Limb pain/Pain syndrome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16/60 (27%)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71005856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Mood instability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14/60 (23%)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019370876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Shortness of Breath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13/60 (22%)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735199984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Trouble Staying Asleep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9/60 (18%)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64958132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Fever (chronic or recurrent)2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10/60 (17%)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7862719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Chest pain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9/60 (15%)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815405719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Weight Loss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9/60 (15%)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531358946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Loss of Limb Function (lost ability to walk)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8/60 (13%)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01129248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Depression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8/60 (13%)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934305986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Cold Intolerance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6/60 (10%)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4033649527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Diarrhea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5/60 (8%)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729218938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Weight Gain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4/60 (7%)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211820721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Vomiting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3/60 (5%)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191304201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Constipation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3/60 (5%)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8849653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Rash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2/60 (3%)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35319757"/>
                  </a:ext>
                </a:extLst>
              </a:tr>
              <a:tr h="15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Tics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2/60 (3%)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7061175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55577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C40B8-3EF5-BDE1-F516-81B7C480AF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769" y="1534232"/>
            <a:ext cx="2822131" cy="3738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62FE3-E447-C82A-4A8F-776C31BBA708}"/>
              </a:ext>
            </a:extLst>
          </p:cNvPr>
          <p:cNvSpPr txBox="1"/>
          <p:nvPr/>
        </p:nvSpPr>
        <p:spPr>
          <a:xfrm>
            <a:off x="270077" y="5064279"/>
            <a:ext cx="5162309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These patients are complex and take a lot of work!  We need resources to treat them.  We need investment in interprofessional communication, research, funding of primary clinical care.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81178-A0AC-AE45-2AF1-2DC763EA60EB}"/>
              </a:ext>
            </a:extLst>
          </p:cNvPr>
          <p:cNvSpPr txBox="1"/>
          <p:nvPr/>
        </p:nvSpPr>
        <p:spPr>
          <a:xfrm>
            <a:off x="6386251" y="5338286"/>
            <a:ext cx="2436470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National Long COVID Conference on October 3</a:t>
            </a:r>
            <a:r>
              <a:rPr lang="en-US" sz="1000" b="0" i="0" baseline="3000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rd, 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2o22 Long COVID Project </a:t>
            </a:r>
            <a:endParaRPr lang="en-US" sz="100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pPr algn="l"/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National Center for Health Research</a:t>
            </a:r>
            <a:b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</a:br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1001 Connecticut Ave, Suite 1100</a:t>
            </a:r>
            <a:b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</a:br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Washington, DC 20036</a:t>
            </a:r>
            <a:b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</a:br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hlinkClick r:id="rId3"/>
              </a:rPr>
              <a:t>www.center4research.org</a:t>
            </a:r>
            <a:endParaRPr lang="en-US" sz="100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874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2E9A-593F-A916-81AD-81D867E9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symptoms at time of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37C00-103C-1FA6-9C1F-55F2E543FB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4B9805-A1A6-6A9B-D09A-470EF6AE6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919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06137D8-418F-45EF-6774-6BB7E248D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370676"/>
              </p:ext>
            </p:extLst>
          </p:nvPr>
        </p:nvGraphicFramePr>
        <p:xfrm>
          <a:off x="324091" y="1648066"/>
          <a:ext cx="6962172" cy="394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6BB3C013-CC13-BB0A-F0BC-8DB096FF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91" y="5620356"/>
            <a:ext cx="78881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 1. Distribution of patients and the number of symptoms they present with at the time of first presentation to the Pediatric COVID Recovery Clinic.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4350C-2D98-1297-AC5D-3FCD949ACD40}"/>
              </a:ext>
            </a:extLst>
          </p:cNvPr>
          <p:cNvSpPr txBox="1"/>
          <p:nvPr/>
        </p:nvSpPr>
        <p:spPr>
          <a:xfrm>
            <a:off x="7228389" y="1447422"/>
            <a:ext cx="1770926" cy="369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Multiple symptoms create complexity beyond the skills of virtually all individual doctors.</a:t>
            </a:r>
          </a:p>
          <a:p>
            <a:endParaRPr lang="en-US" dirty="0"/>
          </a:p>
          <a:p>
            <a:r>
              <a:rPr lang="en-US" dirty="0"/>
              <a:t>This creates doubt and difficulty in recognition.</a:t>
            </a:r>
          </a:p>
        </p:txBody>
      </p:sp>
    </p:spTree>
    <p:extLst>
      <p:ext uri="{BB962C8B-B14F-4D97-AF65-F5344CB8AC3E}">
        <p14:creationId xmlns:p14="http://schemas.microsoft.com/office/powerpoint/2010/main" val="349307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3795-BA8B-4ABA-BBCD-C5F72AB6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Pediatric Long-Haul Covid – </a:t>
            </a:r>
            <a:br>
              <a:rPr lang="en-US" dirty="0"/>
            </a:br>
            <a:r>
              <a:rPr lang="en-US" dirty="0"/>
              <a:t>The Quintessential Integrative Medicine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3E760-302B-450E-88C0-A9ED054D7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1026" name="Picture 2" descr="Pediatric Integrative Medicine - Pediatric Associates - Stanford Children&amp;amp;#39;s  Health">
            <a:extLst>
              <a:ext uri="{FF2B5EF4-FFF2-40B4-BE49-F238E27FC236}">
                <a16:creationId xmlns:a16="http://schemas.microsoft.com/office/drawing/2014/main" id="{40D03F25-D7C4-4DC0-AA82-80E70AA2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14" y="1912717"/>
            <a:ext cx="3718126" cy="37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93BC59-C4FC-4807-8A2E-9009D6D40DB1}"/>
              </a:ext>
            </a:extLst>
          </p:cNvPr>
          <p:cNvSpPr txBox="1"/>
          <p:nvPr/>
        </p:nvSpPr>
        <p:spPr>
          <a:xfrm>
            <a:off x="2009654" y="5864312"/>
            <a:ext cx="5124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https://www.stanfordchildrens.org/en/pediatric-associates/integrative-medicine</a:t>
            </a:r>
          </a:p>
        </p:txBody>
      </p:sp>
    </p:spTree>
    <p:extLst>
      <p:ext uri="{BB962C8B-B14F-4D97-AF65-F5344CB8AC3E}">
        <p14:creationId xmlns:p14="http://schemas.microsoft.com/office/powerpoint/2010/main" val="198794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F4A9-3776-44FF-36A1-C609D84A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8056"/>
            <a:ext cx="8229600" cy="636588"/>
          </a:xfrm>
        </p:spPr>
        <p:txBody>
          <a:bodyPr/>
          <a:lstStyle/>
          <a:p>
            <a:r>
              <a:rPr lang="en-US" dirty="0"/>
              <a:t>Patient 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A4A54-4CB4-84E6-BAF0-79F7F027A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frequently appear in such a way that the given diagnosis is only ‘anxiety’.  Proper questions are not being asked to reveal the condition.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1AE96-CD51-AB4A-14A3-931445671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F74CC-59FD-41EA-8CE1-B3DFAFD4812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E0933-D186-58A0-961B-A20033219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581" y="2388127"/>
            <a:ext cx="2822131" cy="3738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DAF760-126A-1EB7-A35E-14EDA6DF3A88}"/>
              </a:ext>
            </a:extLst>
          </p:cNvPr>
          <p:cNvSpPr txBox="1"/>
          <p:nvPr/>
        </p:nvSpPr>
        <p:spPr>
          <a:xfrm>
            <a:off x="1080306" y="2625626"/>
            <a:ext cx="2691114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They receive EXTREMELY variable treatment in ER’s.  </a:t>
            </a:r>
          </a:p>
          <a:p>
            <a:endParaRPr lang="en-US" dirty="0"/>
          </a:p>
          <a:p>
            <a:r>
              <a:rPr lang="en-US" dirty="0"/>
              <a:t>The complex relationship of ERs with Long-Covid patients would be a great story.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4B38D-846A-E5AE-820C-4A7A862711C1}"/>
              </a:ext>
            </a:extLst>
          </p:cNvPr>
          <p:cNvSpPr txBox="1"/>
          <p:nvPr/>
        </p:nvSpPr>
        <p:spPr>
          <a:xfrm>
            <a:off x="5082167" y="514945"/>
            <a:ext cx="3402957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There are thousands of compelling patient stories that have not been told.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2F9AE-B2AD-E39D-13DC-A2A6655495BA}"/>
              </a:ext>
            </a:extLst>
          </p:cNvPr>
          <p:cNvSpPr txBox="1"/>
          <p:nvPr/>
        </p:nvSpPr>
        <p:spPr>
          <a:xfrm>
            <a:off x="341775" y="5169162"/>
            <a:ext cx="482053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rgbClr val="212121"/>
                </a:solidFill>
                <a:effectLst/>
                <a:latin typeface="Helvetica Neue"/>
              </a:rPr>
              <a:t>Neither doctor seemed to know what long haul covid was. One asked us if it means you cough a lot. Literally NO IDEA what it is and said they'd never even heard of it. That was disturbing.  - clinic patient’s parent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49667485"/>
      </p:ext>
    </p:extLst>
  </p:cSld>
  <p:clrMapOvr>
    <a:masterClrMapping/>
  </p:clrMapOvr>
</p:sld>
</file>

<file path=ppt/theme/theme1.xml><?xml version="1.0" encoding="utf-8"?>
<a:theme xmlns:a="http://schemas.openxmlformats.org/drawingml/2006/main" name="CIHN PowerPoint Theme">
  <a:themeElements>
    <a:clrScheme name="Color Palette with UH Colors">
      <a:dk1>
        <a:sysClr val="windowText" lastClr="000000"/>
      </a:dk1>
      <a:lt1>
        <a:sysClr val="window" lastClr="FFFFFF"/>
      </a:lt1>
      <a:dk2>
        <a:srgbClr val="D12232"/>
      </a:dk2>
      <a:lt2>
        <a:srgbClr val="E8DBC6"/>
      </a:lt2>
      <a:accent1>
        <a:srgbClr val="EEA420"/>
      </a:accent1>
      <a:accent2>
        <a:srgbClr val="0C377B"/>
      </a:accent2>
      <a:accent3>
        <a:srgbClr val="A11E2A"/>
      </a:accent3>
      <a:accent4>
        <a:srgbClr val="27BF00"/>
      </a:accent4>
      <a:accent5>
        <a:srgbClr val="FF65AC"/>
      </a:accent5>
      <a:accent6>
        <a:srgbClr val="FF7400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HN PowerPoint Theme" id="{25FAB556-33FC-441B-8608-49FD9EC31306}" vid="{5389EE48-2954-4B5A-AF6D-7D238DEF1F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Connor Whole Health PowerPoint Theme</Template>
  <TotalTime>11991</TotalTime>
  <Words>2623</Words>
  <Application>Microsoft Office PowerPoint</Application>
  <PresentationFormat>On-screen Show (4:3)</PresentationFormat>
  <Paragraphs>284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-apple-system</vt:lpstr>
      <vt:lpstr>Arial</vt:lpstr>
      <vt:lpstr>Calibri</vt:lpstr>
      <vt:lpstr>Helvetica Neue</vt:lpstr>
      <vt:lpstr>inherit</vt:lpstr>
      <vt:lpstr>Lato</vt:lpstr>
      <vt:lpstr>Nunito Sans</vt:lpstr>
      <vt:lpstr>wf_segoe-ui_normal</vt:lpstr>
      <vt:lpstr>CIHN PowerPoint Theme</vt:lpstr>
      <vt:lpstr> Pediatric and Adolescent Long-COVID:  An Epidemic in our Midst</vt:lpstr>
      <vt:lpstr>Disclosures</vt:lpstr>
      <vt:lpstr>Objectives</vt:lpstr>
      <vt:lpstr>Names for Long-Covid</vt:lpstr>
      <vt:lpstr>What is Long-Covid</vt:lpstr>
      <vt:lpstr>Symptom Review – 1st 60 patients at RBC</vt:lpstr>
      <vt:lpstr>Number of symptoms at time of presentation</vt:lpstr>
      <vt:lpstr>Pediatric Long-Haul Covid –  The Quintessential Integrative Medicine Condition</vt:lpstr>
      <vt:lpstr>Patient Appearance</vt:lpstr>
      <vt:lpstr>Where do Doctor’s Stand in their Beliefs around L-C?</vt:lpstr>
      <vt:lpstr>These symptoms must last 4-12 weeks after infection</vt:lpstr>
      <vt:lpstr>Patient Concerns</vt:lpstr>
      <vt:lpstr>Davis, H.E., McCorkell, L., Vogel, J.M. et al. Long COVID: major findings, mechanisms and recommendations. Nat Rev Microbiol 21, 133–146 (2023). https://doi.org/10.1038/s41579-022-00846-2</vt:lpstr>
      <vt:lpstr>How Common?  - variable reporting and definitions, issues with testing, changing virus, pre/post-vaccine</vt:lpstr>
      <vt:lpstr>What role does the vaccine play in COVID long-haul?</vt:lpstr>
      <vt:lpstr>Who Gets Long COVID? (hint: we don’t know)</vt:lpstr>
      <vt:lpstr>Demographics of Ohio, Cuyahoga County, and Clinic Population</vt:lpstr>
      <vt:lpstr>Lab Testing</vt:lpstr>
      <vt:lpstr>Some differences between adults and pediatrics</vt:lpstr>
      <vt:lpstr>Dysautonomia appears common in long-Covid</vt:lpstr>
      <vt:lpstr>Other Resources</vt:lpstr>
      <vt:lpstr>Peds Covid Clinics</vt:lpstr>
      <vt:lpstr>Summary of Stories</vt:lpstr>
      <vt:lpstr>Summary of Stories</vt:lpstr>
      <vt:lpstr>RBC – Peds Long-Haul Recovery</vt:lpstr>
      <vt:lpstr>Thank you and Questions!</vt:lpstr>
    </vt:vector>
  </TitlesOfParts>
  <Company>UHHS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Chasko, Allison</dc:creator>
  <cp:lastModifiedBy>David W. Miller, M.D., L.Ac.</cp:lastModifiedBy>
  <cp:revision>99</cp:revision>
  <dcterms:created xsi:type="dcterms:W3CDTF">2021-09-08T19:11:01Z</dcterms:created>
  <dcterms:modified xsi:type="dcterms:W3CDTF">2023-05-08T11:53:07Z</dcterms:modified>
</cp:coreProperties>
</file>