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3"/>
  </p:notesMasterIdLst>
  <p:handoutMasterIdLst>
    <p:handoutMasterId r:id="rId54"/>
  </p:handoutMasterIdLst>
  <p:sldIdLst>
    <p:sldId id="256" r:id="rId5"/>
    <p:sldId id="342" r:id="rId6"/>
    <p:sldId id="515" r:id="rId7"/>
    <p:sldId id="511" r:id="rId8"/>
    <p:sldId id="519" r:id="rId9"/>
    <p:sldId id="524" r:id="rId10"/>
    <p:sldId id="528" r:id="rId11"/>
    <p:sldId id="526" r:id="rId12"/>
    <p:sldId id="525" r:id="rId13"/>
    <p:sldId id="513" r:id="rId14"/>
    <p:sldId id="516" r:id="rId15"/>
    <p:sldId id="520" r:id="rId16"/>
    <p:sldId id="529" r:id="rId17"/>
    <p:sldId id="481" r:id="rId18"/>
    <p:sldId id="482" r:id="rId19"/>
    <p:sldId id="483" r:id="rId20"/>
    <p:sldId id="399" r:id="rId21"/>
    <p:sldId id="517" r:id="rId22"/>
    <p:sldId id="444" r:id="rId23"/>
    <p:sldId id="522" r:id="rId24"/>
    <p:sldId id="531" r:id="rId25"/>
    <p:sldId id="533" r:id="rId26"/>
    <p:sldId id="415" r:id="rId27"/>
    <p:sldId id="414" r:id="rId28"/>
    <p:sldId id="535" r:id="rId29"/>
    <p:sldId id="536" r:id="rId30"/>
    <p:sldId id="416" r:id="rId31"/>
    <p:sldId id="372" r:id="rId32"/>
    <p:sldId id="523" r:id="rId33"/>
    <p:sldId id="380" r:id="rId34"/>
    <p:sldId id="383" r:id="rId35"/>
    <p:sldId id="459" r:id="rId36"/>
    <p:sldId id="538" r:id="rId37"/>
    <p:sldId id="496" r:id="rId38"/>
    <p:sldId id="467" r:id="rId39"/>
    <p:sldId id="471" r:id="rId40"/>
    <p:sldId id="518" r:id="rId41"/>
    <p:sldId id="472" r:id="rId42"/>
    <p:sldId id="505" r:id="rId43"/>
    <p:sldId id="428" r:id="rId44"/>
    <p:sldId id="429" r:id="rId45"/>
    <p:sldId id="508" r:id="rId46"/>
    <p:sldId id="510" r:id="rId47"/>
    <p:sldId id="539" r:id="rId48"/>
    <p:sldId id="507" r:id="rId49"/>
    <p:sldId id="534" r:id="rId50"/>
    <p:sldId id="537" r:id="rId51"/>
    <p:sldId id="392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B"/>
    <a:srgbClr val="FF5050"/>
    <a:srgbClr val="00002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7" autoAdjust="0"/>
    <p:restoredTop sz="91010" autoAdjust="0"/>
  </p:normalViewPr>
  <p:slideViewPr>
    <p:cSldViewPr>
      <p:cViewPr>
        <p:scale>
          <a:sx n="50" d="100"/>
          <a:sy n="50" d="100"/>
        </p:scale>
        <p:origin x="1243" y="4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3AD621-67D3-4EC0-A14F-317BB3D0AE76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D3C0CA-D22C-41A9-A103-B57DDE0EB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3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4F882E-4428-4EF5-97EC-F1CD606DA97A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BED2F3-61D0-40D6-8F78-21C0405990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D2F3-61D0-40D6-8F78-21C0405990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68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Prevention central tenet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025C-28E4-4B74-B0DA-BAD10789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3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Dietary recommendations for prevention of CV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025C-28E4-4B74-B0DA-BAD10789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82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Moderate/vigorous</a:t>
            </a:r>
            <a:r>
              <a:rPr lang="en-US" baseline="0" dirty="0" smtClean="0"/>
              <a:t> activity = baseball; muscle </a:t>
            </a:r>
            <a:r>
              <a:rPr lang="en-US" baseline="0" dirty="0" err="1" smtClean="0"/>
              <a:t>streng</a:t>
            </a:r>
            <a:r>
              <a:rPr lang="en-US" baseline="0" dirty="0" smtClean="0"/>
              <a:t>: playground, tree climb, tug of war, weights / resistance band; Bone: run, jump rope, tennis, basketball, hopscotch (can also be aerobic)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025C-28E4-4B74-B0DA-BAD107893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4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025C-28E4-4B74-B0DA-BAD1078931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Prevention central tenet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025C-28E4-4B74-B0DA-BAD1078931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06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D2F3-61D0-40D6-8F78-21C04059906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025C-28E4-4B74-B0DA-BAD1078931A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60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mortality zero, 8% major complications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reoperation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C4DE-A796-4D54-B43B-33748CB556E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22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comorbidities</a:t>
            </a:r>
            <a:r>
              <a:rPr lang="en-US" baseline="0" dirty="0" smtClean="0"/>
              <a:t> improved however follow-up was quite 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C4DE-A796-4D54-B43B-33748CB556E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1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 axis %, X axis time: 80s to</a:t>
            </a:r>
            <a:r>
              <a:rPr lang="en-US" baseline="0" dirty="0" smtClean="0"/>
              <a:t> 2000s sharp increase in obesity in all children age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D2F3-61D0-40D6-8F78-21C0405990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Obesity rates are different in socioeconomic groups. Race differences and income differences;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D2F3-61D0-40D6-8F78-21C0405990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6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Food insecurity may</a:t>
            </a:r>
            <a:r>
              <a:rPr lang="en-US" baseline="0" dirty="0" smtClean="0"/>
              <a:t> be associated with child obesity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D2F3-61D0-40D6-8F78-21C0405990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23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Food deserts</a:t>
            </a:r>
            <a:r>
              <a:rPr lang="en-US" baseline="0" dirty="0" smtClean="0"/>
              <a:t> may be associated. Map showing prevalence of </a:t>
            </a:r>
            <a:r>
              <a:rPr lang="en-US" baseline="0" dirty="0" err="1" smtClean="0"/>
              <a:t>lowincome</a:t>
            </a:r>
            <a:r>
              <a:rPr lang="en-US" baseline="0" dirty="0" smtClean="0"/>
              <a:t> households living in a food desert. Obesity maps and Diabetes maps are closely superimposable on this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D2F3-61D0-40D6-8F78-21C0405990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Sugary drink consumption is a strong risk factor</a:t>
            </a:r>
            <a:r>
              <a:rPr lang="en-US" baseline="0" dirty="0" smtClean="0"/>
              <a:t> and contributor. It is </a:t>
            </a:r>
            <a:r>
              <a:rPr lang="en-US" dirty="0" smtClean="0"/>
              <a:t>going down in all age</a:t>
            </a:r>
            <a:r>
              <a:rPr lang="en-US" baseline="0" dirty="0" smtClean="0"/>
              <a:t> groups, but still high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teens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025C-28E4-4B74-B0DA-BAD10789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20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Obesity is</a:t>
            </a:r>
            <a:r>
              <a:rPr lang="en-US" baseline="0" dirty="0" smtClean="0"/>
              <a:t> defined by % body fat. Weight for height is a surrogate.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D2F3-61D0-40D6-8F78-21C0405990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78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025C-28E4-4B74-B0DA-BAD10789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1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025C-28E4-4B74-B0DA-BAD10789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CF3E-0C69-4091-8DDD-D324FA05263D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398D-3EEE-4015-A33D-9980450D8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9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6CF3E-0C69-4091-8DDD-D324FA05263D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5D398D-3EEE-4015-A33D-9980450D8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6CF3E-0C69-4091-8DDD-D324FA05263D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5D398D-3EEE-4015-A33D-9980450D8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4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6CF3E-0C69-4091-8DDD-D324FA05263D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5D398D-3EEE-4015-A33D-9980450D8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6CF3E-0C69-4091-8DDD-D324FA05263D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5D398D-3EEE-4015-A33D-9980450D8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1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6CF3E-0C69-4091-8DDD-D324FA05263D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5D398D-3EEE-4015-A33D-9980450D8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2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6CF3E-0C69-4091-8DDD-D324FA05263D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5D398D-3EEE-4015-A33D-9980450D8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6CF3E-0C69-4091-8DDD-D324FA05263D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5D398D-3EEE-4015-A33D-9980450D8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1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6CF3E-0C69-4091-8DDD-D324FA05263D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5D398D-3EEE-4015-A33D-9980450D8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8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CF3E-0C69-4091-8DDD-D324FA05263D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398D-3EEE-4015-A33D-9980450D8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8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CF3E-0C69-4091-8DDD-D324FA05263D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398D-3EEE-4015-A33D-9980450D8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0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00009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986CF3E-0C69-4091-8DDD-D324FA05263D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D398D-3EEE-4015-A33D-9980450D8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3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source=imgres&amp;cd=&amp;cad=rja&amp;uact=8&amp;ved=0CAwQjRwwAA&amp;url=http://lapsurgerybrisbane.com.au/rygb/&amp;ei=OfxTVe7AC8yWygTbqoC4Cw&amp;psig=AFQjCNF0LEXFzTlcZEdnVAfiHdFTopc3QA&amp;ust=1431653817286591" TargetMode="Externa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>
                <a:solidFill>
                  <a:srgbClr val="FFFF00"/>
                </a:solidFill>
              </a:rPr>
              <a:t>Childhood Obesity</a:t>
            </a:r>
            <a:br>
              <a:rPr lang="en-US" sz="4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Future of the American Child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National Press Foundation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May 7, 2023</a:t>
            </a:r>
          </a:p>
          <a:p>
            <a:r>
              <a:rPr lang="en-US" sz="2400" dirty="0">
                <a:solidFill>
                  <a:schemeClr val="bg1"/>
                </a:solidFill>
              </a:rPr>
              <a:t>Roy Kim, MD, MPH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Pediatric Endocrinologist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Cleveland Clinic Children’s Hospital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54864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Pediatric Obesity: What is it?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22098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Adult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(BMI)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Pediatric (BMI %)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Overweight</a:t>
                      </a:r>
                      <a:endParaRPr lang="en-US" sz="2400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25-30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kg/m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85-95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%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Obese</a:t>
                      </a:r>
                      <a:endParaRPr lang="en-US" sz="2400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≥ 30 kg/m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≥ 95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%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    Class I</a:t>
                      </a:r>
                      <a:endParaRPr lang="en-US" sz="2400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30-35 kg/m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-120%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of 95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th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%ile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    Class II</a:t>
                      </a:r>
                      <a:endParaRPr lang="en-US" sz="2400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35-40 kg/m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120-140%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of 95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th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%ile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    Class III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≥ 40 kg/m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≥ 140% of 95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th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%ile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7545" y="63246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Skinner et al. Obesity 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hildhood_obesity_complic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33400"/>
            <a:ext cx="6400800" cy="57351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64770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Ebbeling</a:t>
            </a:r>
            <a:r>
              <a:rPr lang="en-US" dirty="0" smtClean="0">
                <a:solidFill>
                  <a:schemeClr val="bg1"/>
                </a:solidFill>
              </a:rPr>
              <a:t> Lancet 2002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Medical Complications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Obesity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94" y="2133600"/>
            <a:ext cx="3212592" cy="2968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257800" y="4441872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Diabetes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023178"/>
            <a:ext cx="39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Increased blood pressure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144135"/>
            <a:ext cx="25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High cholesterol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3232533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Heart disease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5180" y="2693924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Kidney failure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5670" y="552592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Stroke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5750" y="5525926"/>
            <a:ext cx="2289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Vision loss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741" y="216948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Liver disease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Cost of Child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$19,500 per child with obesity at age 10 years (US)</a:t>
            </a:r>
          </a:p>
          <a:p>
            <a:r>
              <a:rPr lang="en-US" dirty="0" smtClean="0"/>
              <a:t>$</a:t>
            </a:r>
            <a:r>
              <a:rPr lang="en-US" dirty="0"/>
              <a:t>14 </a:t>
            </a:r>
            <a:r>
              <a:rPr lang="en-US" dirty="0" smtClean="0"/>
              <a:t>billion lifetime costs</a:t>
            </a:r>
          </a:p>
          <a:p>
            <a:endParaRPr lang="en-US" dirty="0"/>
          </a:p>
          <a:p>
            <a:r>
              <a:rPr lang="en-US" dirty="0"/>
              <a:t>$116 - $310 per year per child with obesity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rkim\AppData\Local\Microsoft\Windows\Temporary Internet Files\Content.IE5\8S1OXXOA\Famil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799" l="2188" r="94375">
                        <a14:foregroundMark x1="12917" y1="63262" x2="12917" y2="63262"/>
                        <a14:foregroundMark x1="29375" y1="54726" x2="29375" y2="54726"/>
                        <a14:foregroundMark x1="42604" y1="43902" x2="42604" y2="43902"/>
                        <a14:foregroundMark x1="55833" y1="39177" x2="55833" y2="39177"/>
                        <a14:foregroundMark x1="44583" y1="28506" x2="44583" y2="28506"/>
                        <a14:foregroundMark x1="70417" y1="39024" x2="70417" y2="39024"/>
                        <a14:foregroundMark x1="72917" y1="48780" x2="72917" y2="48780"/>
                        <a14:foregroundMark x1="84896" y1="60061" x2="84896" y2="60061"/>
                        <a14:foregroundMark x1="50729" y1="1067" x2="50729" y2="1067"/>
                        <a14:foregroundMark x1="50208" y1="1677" x2="50208" y2="1677"/>
                        <a14:foregroundMark x1="51458" y1="1829" x2="51458" y2="1829"/>
                        <a14:backgroundMark x1="938" y1="23628" x2="938" y2="23628"/>
                        <a14:backgroundMark x1="98958" y1="28963" x2="98958" y2="28963"/>
                        <a14:backgroundMark x1="7500" y1="75915" x2="7500" y2="75915"/>
                        <a14:backgroundMark x1="17604" y1="23780" x2="17604" y2="23780"/>
                        <a14:backgroundMark x1="20417" y1="67073" x2="20417" y2="67073"/>
                        <a14:backgroundMark x1="57292" y1="19207" x2="57292" y2="19207"/>
                        <a14:backgroundMark x1="77708" y1="65854" x2="77708" y2="65854"/>
                        <a14:backgroundMark x1="63750" y1="54878" x2="63750" y2="54878"/>
                        <a14:backgroundMark x1="49375" y1="43445" x2="49375" y2="43445"/>
                        <a14:backgroundMark x1="50729" y1="59604" x2="50729" y2="59604"/>
                        <a14:backgroundMark x1="46250" y1="22409" x2="46250" y2="22409"/>
                        <a14:backgroundMark x1="49167" y1="62805" x2="49167" y2="62805"/>
                        <a14:backgroundMark x1="51042" y1="610" x2="51042" y2="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199" y="1364980"/>
            <a:ext cx="3977268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Prevention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5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64"/>
            <a:ext cx="8229600" cy="45259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Prenatal</a:t>
            </a:r>
          </a:p>
          <a:p>
            <a:r>
              <a:rPr lang="en-US" b="1" u="sng" dirty="0" smtClean="0"/>
              <a:t>Infants</a:t>
            </a:r>
          </a:p>
          <a:p>
            <a:pPr lvl="1"/>
            <a:r>
              <a:rPr lang="en-US" dirty="0" smtClean="0"/>
              <a:t>Breast feeding </a:t>
            </a:r>
          </a:p>
          <a:p>
            <a:pPr lvl="1"/>
            <a:r>
              <a:rPr lang="en-US" dirty="0" smtClean="0"/>
              <a:t>Delaying introduction of solids until 6 months</a:t>
            </a:r>
          </a:p>
          <a:p>
            <a:endParaRPr lang="en-US" dirty="0" smtClean="0"/>
          </a:p>
          <a:p>
            <a:r>
              <a:rPr lang="en-US" b="1" u="sng" dirty="0" smtClean="0"/>
              <a:t>Diet</a:t>
            </a:r>
            <a:endParaRPr lang="en-US" b="1" u="sng" dirty="0"/>
          </a:p>
          <a:p>
            <a:pPr lvl="1"/>
            <a:r>
              <a:rPr lang="en-US" dirty="0" smtClean="0"/>
              <a:t>Limit sugary drinks including juice</a:t>
            </a:r>
          </a:p>
          <a:p>
            <a:pPr lvl="1"/>
            <a:r>
              <a:rPr lang="en-US" dirty="0" smtClean="0"/>
              <a:t>Vegetables </a:t>
            </a:r>
            <a:r>
              <a:rPr lang="en-US" dirty="0"/>
              <a:t>/ fruits 5 servings</a:t>
            </a:r>
          </a:p>
          <a:p>
            <a:pPr lvl="1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6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Primary Prevention</a:t>
            </a:r>
            <a:endParaRPr lang="en-US" sz="42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27003"/>
            <a:ext cx="8008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https://www.hsph.harvard.edu/obesity-prevention-source/obesity-causes/prenatal-postnatal-obesity/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https://www.aap.org/en-us/advocacy-and-policy/aap-health-initiatives/HALF-Implementation-Guide/Age-Specific-Content/Pages/Infant-Food-and-Feeding.aspx/ [verified 2/9/19]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Dietary Guidelines for America 2020-2025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876800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Screen time</a:t>
            </a:r>
            <a:r>
              <a:rPr lang="en-US" sz="2000" dirty="0" smtClean="0"/>
              <a:t>  &lt; 1-2h</a:t>
            </a:r>
          </a:p>
          <a:p>
            <a:endParaRPr lang="en-US" sz="1800" dirty="0" smtClean="0"/>
          </a:p>
          <a:p>
            <a:r>
              <a:rPr lang="en-US" sz="2000" b="1" u="sng" dirty="0"/>
              <a:t>Physical Activity</a:t>
            </a:r>
          </a:p>
          <a:p>
            <a:pPr lvl="1"/>
            <a:r>
              <a:rPr lang="en-US" sz="2000" dirty="0"/>
              <a:t>Promote family physical activity 1x/</a:t>
            </a:r>
            <a:r>
              <a:rPr lang="en-US" sz="2000" dirty="0" err="1"/>
              <a:t>wk</a:t>
            </a:r>
            <a:endParaRPr lang="en-US" sz="2000" dirty="0"/>
          </a:p>
          <a:p>
            <a:pPr lvl="1"/>
            <a:r>
              <a:rPr lang="en-US" sz="2000" dirty="0" smtClean="0"/>
              <a:t>Age 5+:  add </a:t>
            </a:r>
            <a:r>
              <a:rPr lang="en-US" sz="2000" dirty="0"/>
              <a:t>m</a:t>
            </a:r>
            <a:r>
              <a:rPr lang="en-US" sz="2000" dirty="0" smtClean="0"/>
              <a:t>oderate/vigorous </a:t>
            </a:r>
            <a:r>
              <a:rPr lang="en-US" sz="2000" dirty="0"/>
              <a:t>activity </a:t>
            </a:r>
            <a:r>
              <a:rPr lang="en-US" sz="2000" dirty="0" smtClean="0"/>
              <a:t>1h/d    </a:t>
            </a:r>
            <a:r>
              <a:rPr lang="en-US" sz="1800" dirty="0" smtClean="0"/>
              <a:t>	</a:t>
            </a:r>
            <a:r>
              <a:rPr lang="en-US" sz="1400" dirty="0" smtClean="0"/>
              <a:t>(Grade A)</a:t>
            </a:r>
          </a:p>
          <a:p>
            <a:pPr lvl="1"/>
            <a:endParaRPr lang="en-US" sz="2000" dirty="0" smtClean="0"/>
          </a:p>
          <a:p>
            <a:r>
              <a:rPr lang="en-US" sz="2000" b="1" u="sng" dirty="0"/>
              <a:t>Sleep</a:t>
            </a:r>
            <a:endParaRPr lang="en-US" sz="2400" b="1" u="sng" dirty="0"/>
          </a:p>
          <a:p>
            <a:pPr lvl="1"/>
            <a:r>
              <a:rPr lang="en-US" sz="2000" dirty="0"/>
              <a:t>Encourage regular sleep and wake times</a:t>
            </a:r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6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Primary Prevention</a:t>
            </a:r>
            <a:endParaRPr lang="en-US" sz="42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469865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NHLBI 2012, USDHHS 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6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200" b="1" dirty="0">
                <a:latin typeface="Aharoni" panose="02010803020104030203" pitchFamily="2" charset="-79"/>
                <a:cs typeface="Aharoni" panose="02010803020104030203" pitchFamily="2" charset="-79"/>
              </a:rPr>
              <a:t>Secondary Prevention</a:t>
            </a:r>
            <a:br>
              <a:rPr lang="en-US" sz="4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Managing 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a Child with </a:t>
            </a: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Obesity)</a:t>
            </a:r>
            <a:r>
              <a:rPr lang="en-US" sz="4200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4" descr="C:\Users\rkim\AppData\Local\Microsoft\Windows\Temporary Internet Files\Content.IE5\8S1OXXOA\Famil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055002"/>
            <a:ext cx="2761958" cy="19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ipartlord.com/wp-content/uploads/2014/10/soda-cup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150" y="3024723"/>
            <a:ext cx="171754" cy="2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08025"/>
            <a:ext cx="8229600" cy="3940376"/>
          </a:xfrm>
        </p:spPr>
        <p:txBody>
          <a:bodyPr>
            <a:normAutofit/>
          </a:bodyPr>
          <a:lstStyle/>
          <a:p>
            <a:r>
              <a:rPr lang="en-US" dirty="0" smtClean="0"/>
              <a:t>Prevent future complications</a:t>
            </a:r>
          </a:p>
          <a:p>
            <a:r>
              <a:rPr lang="en-US" dirty="0" smtClean="0"/>
              <a:t>Evaluate Risk</a:t>
            </a:r>
          </a:p>
          <a:p>
            <a:pPr lvl="1"/>
            <a:r>
              <a:rPr lang="en-US" dirty="0" smtClean="0"/>
              <a:t>Blood pressure</a:t>
            </a:r>
          </a:p>
          <a:p>
            <a:pPr lvl="1"/>
            <a:r>
              <a:rPr lang="en-US" dirty="0" smtClean="0"/>
              <a:t>Lipids &amp; Diabetes</a:t>
            </a:r>
          </a:p>
          <a:p>
            <a:r>
              <a:rPr lang="en-US" dirty="0" smtClean="0"/>
              <a:t>Other complications</a:t>
            </a:r>
          </a:p>
        </p:txBody>
      </p:sp>
    </p:spTree>
    <p:extLst>
      <p:ext uri="{BB962C8B-B14F-4D97-AF65-F5344CB8AC3E}">
        <p14:creationId xmlns:p14="http://schemas.microsoft.com/office/powerpoint/2010/main" val="5108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rkim\AppData\Local\Microsoft\Windows\Temporary Internet Files\Content.IE5\8S1OXXOA\Famil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199" y="1364980"/>
            <a:ext cx="3977268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Obesity management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88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Talk About Childhood Obesity?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Impact</a:t>
            </a:r>
          </a:p>
          <a:p>
            <a:r>
              <a:rPr lang="en-US" dirty="0" smtClean="0"/>
              <a:t>Stigma &amp; Myths</a:t>
            </a:r>
          </a:p>
          <a:p>
            <a:r>
              <a:rPr lang="en-US" dirty="0"/>
              <a:t>Treatable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64770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Disclosures: None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Stigma &amp; Myths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Stigma - beliefs </a:t>
            </a:r>
            <a:r>
              <a:rPr lang="en-US" dirty="0"/>
              <a:t>(bias) based on weight, which can result in actions taken against the target of the bias (discrimination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2922" y="6308725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Haqq</a:t>
            </a:r>
            <a:r>
              <a:rPr lang="en-US" dirty="0" smtClean="0">
                <a:solidFill>
                  <a:srgbClr val="FF0000"/>
                </a:solidFill>
              </a:rPr>
              <a:t> Child </a:t>
            </a:r>
            <a:r>
              <a:rPr lang="en-US" dirty="0" err="1" smtClean="0">
                <a:solidFill>
                  <a:srgbClr val="FF0000"/>
                </a:solidFill>
              </a:rPr>
              <a:t>Obes</a:t>
            </a:r>
            <a:r>
              <a:rPr lang="en-US" dirty="0" smtClean="0">
                <a:solidFill>
                  <a:srgbClr val="FF0000"/>
                </a:solidFill>
              </a:rPr>
              <a:t> 2021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vs Reality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Myths:</a:t>
            </a:r>
          </a:p>
          <a:p>
            <a:pPr lvl="1"/>
            <a:r>
              <a:rPr lang="en-US" dirty="0"/>
              <a:t>Obesity is a failure of self </a:t>
            </a:r>
            <a:r>
              <a:rPr lang="en-US" dirty="0" smtClean="0"/>
              <a:t>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Blaming will motivate individuals to </a:t>
            </a:r>
            <a:r>
              <a:rPr lang="en-US" dirty="0" smtClean="0"/>
              <a:t>change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“Obesity” is a medical term and not pejorative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Reality:</a:t>
            </a:r>
          </a:p>
          <a:p>
            <a:pPr lvl="1"/>
            <a:r>
              <a:rPr lang="en-US" dirty="0" smtClean="0"/>
              <a:t>Obesity is due to many factors outside one’s control</a:t>
            </a:r>
          </a:p>
          <a:p>
            <a:pPr lvl="1"/>
            <a:r>
              <a:rPr lang="en-US" dirty="0" smtClean="0"/>
              <a:t>Blaming can have the opposite effect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Terms can be stigmatizing</a:t>
            </a:r>
          </a:p>
        </p:txBody>
      </p:sp>
    </p:spTree>
    <p:extLst>
      <p:ext uri="{BB962C8B-B14F-4D97-AF65-F5344CB8AC3E}">
        <p14:creationId xmlns:p14="http://schemas.microsoft.com/office/powerpoint/2010/main" val="3986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Pernicious cycles of obesity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ircular Arrow 8"/>
          <p:cNvSpPr/>
          <p:nvPr/>
        </p:nvSpPr>
        <p:spPr>
          <a:xfrm>
            <a:off x="3797300" y="2438400"/>
            <a:ext cx="2082800" cy="1676400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flipH="1" flipV="1">
            <a:off x="3835400" y="3162300"/>
            <a:ext cx="2082800" cy="1676400"/>
          </a:xfrm>
          <a:prstGeom prst="circular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3472934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Obesity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9343" y="3273008"/>
            <a:ext cx="3433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Adverse Coping strategies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</a:t>
            </a:r>
            <a:r>
              <a:rPr lang="en-US" sz="2000" b="1" dirty="0" smtClean="0">
                <a:solidFill>
                  <a:schemeClr val="bg1"/>
                </a:solidFill>
              </a:rPr>
              <a:t>epression/anxiety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48260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Disordered eating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5105400"/>
            <a:ext cx="2732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Social </a:t>
            </a:r>
            <a:r>
              <a:rPr lang="en-US" dirty="0" err="1" smtClean="0">
                <a:solidFill>
                  <a:schemeClr val="bg1"/>
                </a:solidFill>
              </a:rPr>
              <a:t>withdrawl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Avoiding physical activity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 motivation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2628" y="2097921"/>
            <a:ext cx="26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Teasing/bullying/blaming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2628" y="183822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Stigma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 flipH="1">
            <a:off x="1752600" y="2438400"/>
            <a:ext cx="2082800" cy="1676400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Circular Arrow 18"/>
          <p:cNvSpPr/>
          <p:nvPr/>
        </p:nvSpPr>
        <p:spPr>
          <a:xfrm flipV="1">
            <a:off x="1812403" y="3162300"/>
            <a:ext cx="2082800" cy="1676400"/>
          </a:xfrm>
          <a:prstGeom prst="circular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6837" y="340993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↓ Exercise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161186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 physical fitness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188440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Musculoskeletal pain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489533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↓ </a:t>
            </a:r>
            <a:r>
              <a:rPr lang="en-US" dirty="0" smtClean="0">
                <a:solidFill>
                  <a:schemeClr val="bg1"/>
                </a:solidFill>
              </a:rPr>
              <a:t>energy expenditure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Prader</a:t>
            </a:r>
            <a:r>
              <a:rPr lang="en-US" dirty="0" smtClean="0"/>
              <a:t> Willi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4008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common obesity syndrome</a:t>
            </a:r>
          </a:p>
          <a:p>
            <a:r>
              <a:rPr lang="en-US" dirty="0" smtClean="0"/>
              <a:t>Low muscle tone at birth &amp; poor feeding</a:t>
            </a:r>
          </a:p>
          <a:p>
            <a:r>
              <a:rPr lang="en-US" dirty="0" smtClean="0"/>
              <a:t>Insatiable appetite later in childhood</a:t>
            </a:r>
          </a:p>
          <a:p>
            <a:r>
              <a:rPr lang="en-US" dirty="0" smtClean="0"/>
              <a:t>Hormone problems</a:t>
            </a:r>
          </a:p>
          <a:p>
            <a:r>
              <a:rPr lang="en-US" dirty="0" smtClean="0"/>
              <a:t>Distinct physical features:</a:t>
            </a:r>
          </a:p>
          <a:p>
            <a:pPr lvl="1"/>
            <a:r>
              <a:rPr lang="en-US" dirty="0" smtClean="0"/>
              <a:t>Short stature</a:t>
            </a:r>
          </a:p>
          <a:p>
            <a:pPr lvl="1"/>
            <a:r>
              <a:rPr lang="en-US" dirty="0" err="1" smtClean="0"/>
              <a:t>bitemporal</a:t>
            </a:r>
            <a:r>
              <a:rPr lang="en-US" dirty="0" smtClean="0"/>
              <a:t> narrowing</a:t>
            </a:r>
          </a:p>
          <a:p>
            <a:pPr lvl="1"/>
            <a:r>
              <a:rPr lang="en-US" dirty="0" smtClean="0"/>
              <a:t>thin </a:t>
            </a:r>
            <a:r>
              <a:rPr lang="en-US" dirty="0"/>
              <a:t>upper </a:t>
            </a:r>
            <a:r>
              <a:rPr lang="en-US" dirty="0" smtClean="0"/>
              <a:t>lip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hands and </a:t>
            </a:r>
            <a:r>
              <a:rPr lang="en-US" dirty="0" smtClean="0"/>
              <a:t>feet</a:t>
            </a:r>
          </a:p>
          <a:p>
            <a:r>
              <a:rPr lang="en-US" dirty="0" smtClean="0"/>
              <a:t>Developmental delay, autism</a:t>
            </a:r>
          </a:p>
          <a:p>
            <a:endParaRPr lang="en-US" dirty="0" smtClean="0"/>
          </a:p>
          <a:p>
            <a:r>
              <a:rPr lang="en-US" dirty="0" smtClean="0"/>
              <a:t>Caused by genetic change: loss of father’s stretch of chromosome 15</a:t>
            </a:r>
          </a:p>
        </p:txBody>
      </p:sp>
      <p:pic>
        <p:nvPicPr>
          <p:cNvPr id="1028" name="Picture 4" descr="https://www.aafp.org/afp/2005/0901/afp20050901p827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01457"/>
            <a:ext cx="1905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9909" y="632460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American Family Physician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Bardet</a:t>
            </a:r>
            <a:r>
              <a:rPr lang="en-US" dirty="0" smtClean="0"/>
              <a:t> </a:t>
            </a:r>
            <a:r>
              <a:rPr lang="en-US" dirty="0" err="1" smtClean="0"/>
              <a:t>Biedl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Findings:</a:t>
            </a:r>
          </a:p>
          <a:p>
            <a:pPr lvl="1"/>
            <a:r>
              <a:rPr lang="en-US" dirty="0" smtClean="0"/>
              <a:t>Severe obesity starting early childhood</a:t>
            </a:r>
          </a:p>
          <a:p>
            <a:pPr lvl="1"/>
            <a:r>
              <a:rPr lang="en-US" dirty="0" smtClean="0"/>
              <a:t>Eye disease of retina</a:t>
            </a:r>
          </a:p>
          <a:p>
            <a:pPr lvl="1"/>
            <a:r>
              <a:rPr lang="en-US" dirty="0" smtClean="0"/>
              <a:t>Polydactyly</a:t>
            </a:r>
          </a:p>
          <a:p>
            <a:pPr lvl="1"/>
            <a:r>
              <a:rPr lang="en-US" dirty="0" smtClean="0"/>
              <a:t>Kidney anomalies</a:t>
            </a:r>
          </a:p>
          <a:p>
            <a:pPr lvl="1"/>
            <a:r>
              <a:rPr lang="en-US" dirty="0" smtClean="0"/>
              <a:t>Low puberty hormones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Evidence:</a:t>
            </a:r>
            <a:br>
              <a:rPr lang="en-US" dirty="0" smtClean="0"/>
            </a:br>
            <a:r>
              <a:rPr lang="en-US" dirty="0" smtClean="0"/>
              <a:t>levels of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a description about one or a few patients</a:t>
            </a:r>
            <a:endParaRPr lang="en-US" dirty="0"/>
          </a:p>
          <a:p>
            <a:r>
              <a:rPr lang="en-US" dirty="0" smtClean="0"/>
              <a:t>Cohort studies – of a large group</a:t>
            </a:r>
          </a:p>
          <a:p>
            <a:pPr lvl="1"/>
            <a:r>
              <a:rPr lang="en-US" dirty="0" smtClean="0"/>
              <a:t>can find links or associations</a:t>
            </a:r>
          </a:p>
          <a:p>
            <a:pPr lvl="1"/>
            <a:r>
              <a:rPr lang="en-US" dirty="0" smtClean="0"/>
              <a:t>may not be causation</a:t>
            </a:r>
          </a:p>
          <a:p>
            <a:r>
              <a:rPr lang="en-US" dirty="0" smtClean="0"/>
              <a:t>Clinical trial</a:t>
            </a:r>
          </a:p>
          <a:p>
            <a:pPr lvl="1"/>
            <a:r>
              <a:rPr lang="en-US" dirty="0" smtClean="0"/>
              <a:t>Strongest type of evidence</a:t>
            </a:r>
          </a:p>
          <a:p>
            <a:pPr lvl="1"/>
            <a:r>
              <a:rPr lang="en-US" dirty="0" smtClean="0"/>
              <a:t>FDA</a:t>
            </a:r>
          </a:p>
        </p:txBody>
      </p:sp>
    </p:spTree>
    <p:extLst>
      <p:ext uri="{BB962C8B-B14F-4D97-AF65-F5344CB8AC3E}">
        <p14:creationId xmlns:p14="http://schemas.microsoft.com/office/powerpoint/2010/main" val="96146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Recommendations: </a:t>
            </a:r>
            <a:br>
              <a:rPr lang="en-US" dirty="0" smtClean="0"/>
            </a:br>
            <a:r>
              <a:rPr lang="en-US" dirty="0" smtClean="0"/>
              <a:t>levels of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Grade C</a:t>
            </a:r>
          </a:p>
          <a:p>
            <a:pPr lvl="1"/>
            <a:r>
              <a:rPr lang="en-US" dirty="0" smtClean="0"/>
              <a:t>based on practice based experience, a few cases, expert opinion</a:t>
            </a:r>
          </a:p>
          <a:p>
            <a:r>
              <a:rPr lang="en-US" dirty="0" smtClean="0"/>
              <a:t>Grade B</a:t>
            </a:r>
          </a:p>
          <a:p>
            <a:pPr lvl="1"/>
            <a:r>
              <a:rPr lang="en-US" dirty="0" smtClean="0"/>
              <a:t>Based on cohort studies or limited clinical trials</a:t>
            </a:r>
          </a:p>
          <a:p>
            <a:r>
              <a:rPr lang="en-US" dirty="0" smtClean="0"/>
              <a:t>Grade A</a:t>
            </a:r>
          </a:p>
          <a:p>
            <a:pPr lvl="1"/>
            <a:r>
              <a:rPr lang="en-US" dirty="0" smtClean="0"/>
              <a:t>Based on consistent, high quality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465385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b="1" dirty="0" smtClean="0">
                <a:solidFill>
                  <a:schemeClr val="bg1"/>
                </a:solidFill>
                <a:effectLst/>
              </a:rPr>
              <a:t>Motivational Interviewing: </a:t>
            </a:r>
            <a:br>
              <a:rPr lang="en-US" sz="4200" b="1" dirty="0" smtClean="0">
                <a:solidFill>
                  <a:schemeClr val="bg1"/>
                </a:solidFill>
                <a:effectLst/>
              </a:rPr>
            </a:br>
            <a:r>
              <a:rPr lang="en-US" sz="4200" b="1" dirty="0" smtClean="0">
                <a:solidFill>
                  <a:schemeClr val="bg1"/>
                </a:solidFill>
                <a:effectLst/>
              </a:rPr>
              <a:t>tool to overcome stigma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 Counseling technique that…</a:t>
            </a:r>
          </a:p>
          <a:p>
            <a:pPr marL="400050" lvl="1" indent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 respects autonomy of patient</a:t>
            </a:r>
          </a:p>
          <a:p>
            <a:pPr marL="400050" lvl="1" indent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 allows patient to decide whether and what to change</a:t>
            </a:r>
          </a:p>
          <a:p>
            <a:pPr marL="0" indent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  May enhance adherence &amp; efficacy</a:t>
            </a:r>
          </a:p>
          <a:p>
            <a:pPr marL="0" indent="0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Weight Loss Goals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Without comorbidities: </a:t>
            </a:r>
          </a:p>
          <a:p>
            <a:pPr lvl="1"/>
            <a:r>
              <a:rPr lang="en-US" dirty="0" smtClean="0"/>
              <a:t>weight maintenance</a:t>
            </a:r>
          </a:p>
          <a:p>
            <a:pPr lvl="1"/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ith comorbidities:</a:t>
            </a:r>
          </a:p>
          <a:p>
            <a:pPr lvl="2"/>
            <a:r>
              <a:rPr lang="en-US" sz="2800" dirty="0" smtClean="0"/>
              <a:t>Age 2-11y:  		↓ 1 LB/mo</a:t>
            </a:r>
          </a:p>
          <a:p>
            <a:pPr lvl="2"/>
            <a:r>
              <a:rPr lang="en-US" sz="2800" dirty="0" smtClean="0"/>
              <a:t>Adolescents:		↓ 2 LB/</a:t>
            </a:r>
            <a:r>
              <a:rPr lang="en-US" sz="2800" dirty="0" err="1" smtClean="0"/>
              <a:t>wk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68534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NHLBI, AAP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Weight loss is difficult</a:t>
            </a:r>
          </a:p>
          <a:p>
            <a:pPr lvl="1"/>
            <a:r>
              <a:rPr lang="en-US" dirty="0" smtClean="0"/>
              <a:t>“Diets” may work but are hard to sustain</a:t>
            </a:r>
          </a:p>
          <a:p>
            <a:pPr lvl="1"/>
            <a:r>
              <a:rPr lang="en-US" dirty="0" smtClean="0"/>
              <a:t>Weight loss may be followed by regain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Focus on knowledge, building and sustaining healthy habits</a:t>
            </a:r>
          </a:p>
          <a:p>
            <a:endParaRPr lang="en-US" dirty="0" smtClean="0"/>
          </a:p>
          <a:p>
            <a:r>
              <a:rPr lang="en-US" dirty="0" smtClean="0"/>
              <a:t>Measuring success: fitness, function, body composition, lab results, behavior change,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Obesity General Background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Complications</a:t>
            </a:r>
          </a:p>
          <a:p>
            <a:r>
              <a:rPr lang="en-US" dirty="0" smtClean="0"/>
              <a:t>Social Dimension</a:t>
            </a:r>
          </a:p>
          <a:p>
            <a:r>
              <a:rPr lang="en-US" dirty="0" smtClean="0"/>
              <a:t>Evidence in Medical </a:t>
            </a:r>
            <a:r>
              <a:rPr lang="en-US" dirty="0"/>
              <a:t>S</a:t>
            </a:r>
            <a:r>
              <a:rPr lang="en-US" dirty="0" smtClean="0"/>
              <a:t>cience</a:t>
            </a:r>
          </a:p>
          <a:p>
            <a:r>
              <a:rPr lang="en-US" dirty="0" smtClean="0"/>
              <a:t>Treatments: Diets, Medications &amp; Surgery</a:t>
            </a:r>
          </a:p>
        </p:txBody>
      </p:sp>
    </p:spTree>
    <p:extLst>
      <p:ext uri="{BB962C8B-B14F-4D97-AF65-F5344CB8AC3E}">
        <p14:creationId xmlns:p14="http://schemas.microsoft.com/office/powerpoint/2010/main" val="34172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01697"/>
            <a:ext cx="9108831" cy="1656303"/>
          </a:xfrm>
          <a:prstGeom prst="rect">
            <a:avLst/>
          </a:prstGeom>
          <a:solidFill>
            <a:srgbClr val="00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05550" y="6488668"/>
            <a:ext cx="286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Mirza Am J </a:t>
            </a:r>
            <a:r>
              <a:rPr lang="en-US" dirty="0" err="1" smtClean="0">
                <a:solidFill>
                  <a:schemeClr val="bg1"/>
                </a:solidFill>
              </a:rPr>
              <a:t>Clin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Nutr</a:t>
            </a:r>
            <a:r>
              <a:rPr lang="en-US" dirty="0" smtClean="0">
                <a:solidFill>
                  <a:schemeClr val="bg1"/>
                </a:solidFill>
              </a:rPr>
              <a:t> 2013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81" y="1852604"/>
            <a:ext cx="8340109" cy="17330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792165" y="1909449"/>
            <a:ext cx="3770436" cy="605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6368534"/>
            <a:ext cx="25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Berkowitz Obesity 2011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48416" y="3810000"/>
            <a:ext cx="4881774" cy="2409825"/>
            <a:chOff x="1118976" y="2667000"/>
            <a:chExt cx="6689451" cy="37814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76" y="2667000"/>
              <a:ext cx="6689451" cy="378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4038600" y="4505325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638550" y="2695575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086600" y="413385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4343400" y="2695575"/>
              <a:ext cx="240604" cy="1524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013548" y="5448300"/>
              <a:ext cx="240604" cy="1524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7042498" y="4533900"/>
              <a:ext cx="240604" cy="1524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6600" y="4381500"/>
              <a:ext cx="152400" cy="152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00675" y="2724150"/>
              <a:ext cx="152400" cy="152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86225" y="5476875"/>
              <a:ext cx="152400" cy="152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495550" y="30480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2495550" y="3048000"/>
              <a:ext cx="240604" cy="1524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39652" y="3048000"/>
              <a:ext cx="152400" cy="152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96" y="307640"/>
            <a:ext cx="7916380" cy="323895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10902" y="1581326"/>
            <a:ext cx="3770436" cy="605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" y="1524000"/>
            <a:ext cx="886846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-304800" y="2764631"/>
            <a:ext cx="2743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95" y="1417638"/>
            <a:ext cx="8435405" cy="11350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76600" y="1667325"/>
            <a:ext cx="3770436" cy="605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21" y="1199696"/>
            <a:ext cx="8427992" cy="2400754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400" y="5943600"/>
            <a:ext cx="304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Vidmar et al. Nutrients 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33406" y="2130425"/>
            <a:ext cx="3324193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single diet has been identified as most effective</a:t>
            </a:r>
          </a:p>
          <a:p>
            <a:r>
              <a:rPr lang="en-US" dirty="0" smtClean="0"/>
              <a:t>Combining exercise and diet is more effective than either alone</a:t>
            </a:r>
          </a:p>
          <a:p>
            <a:r>
              <a:rPr lang="en-US" dirty="0" smtClean="0"/>
              <a:t>Exercise training improves insulin, BP, lipids and body composition</a:t>
            </a:r>
          </a:p>
          <a:p>
            <a:r>
              <a:rPr lang="en-US" dirty="0" smtClean="0"/>
              <a:t>Reducing screen time / sedentary behaviors is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 Preventative Services Task Force 2017 found effective programs had the following:</a:t>
            </a:r>
          </a:p>
          <a:p>
            <a:pPr lvl="1"/>
            <a:r>
              <a:rPr lang="en-US" dirty="0" smtClean="0"/>
              <a:t>26+ contact hours</a:t>
            </a:r>
          </a:p>
          <a:p>
            <a:pPr lvl="1"/>
            <a:r>
              <a:rPr lang="en-US" dirty="0" smtClean="0"/>
              <a:t>Targeted parent and child</a:t>
            </a:r>
          </a:p>
          <a:p>
            <a:pPr lvl="1"/>
            <a:r>
              <a:rPr lang="en-US" dirty="0" smtClean="0"/>
              <a:t>Provided information on diet, activity, nutrition labels</a:t>
            </a:r>
          </a:p>
          <a:p>
            <a:pPr lvl="1"/>
            <a:r>
              <a:rPr lang="en-US" dirty="0" smtClean="0"/>
              <a:t>Stimulus control, contingent rewards</a:t>
            </a:r>
          </a:p>
          <a:p>
            <a:pPr lvl="1"/>
            <a:r>
              <a:rPr lang="en-US" dirty="0" smtClean="0"/>
              <a:t>Goal setting and self monitoring</a:t>
            </a:r>
          </a:p>
          <a:p>
            <a:pPr lvl="1"/>
            <a:r>
              <a:rPr lang="en-US" dirty="0" smtClean="0"/>
              <a:t>Supervised physical 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62484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USPSTF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3429000"/>
            <a:ext cx="8229600" cy="3174584"/>
          </a:xfrm>
        </p:spPr>
        <p:txBody>
          <a:bodyPr/>
          <a:lstStyle/>
          <a:p>
            <a:r>
              <a:rPr lang="en-US" dirty="0" smtClean="0"/>
              <a:t>Management in “medical home” (primary care)</a:t>
            </a:r>
          </a:p>
          <a:p>
            <a:r>
              <a:rPr lang="en-US" dirty="0" smtClean="0"/>
              <a:t>Equity</a:t>
            </a:r>
          </a:p>
          <a:p>
            <a:r>
              <a:rPr lang="en-US" dirty="0" smtClean="0"/>
              <a:t>Team approach</a:t>
            </a:r>
          </a:p>
          <a:p>
            <a:r>
              <a:rPr lang="en-US" dirty="0" smtClean="0"/>
              <a:t>Medications and Surgery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1" y="170449"/>
            <a:ext cx="8935697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Medications for obesity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389108"/>
              </p:ext>
            </p:extLst>
          </p:nvPr>
        </p:nvGraphicFramePr>
        <p:xfrm>
          <a:off x="457200" y="1676400"/>
          <a:ext cx="7924800" cy="3868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2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47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Mechanism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Brand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Wt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Loss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Age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7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bg1"/>
                          </a:solidFill>
                          <a:effectLst/>
                        </a:rPr>
                        <a:t>Metformin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Insulin sensitizer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1-2%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*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7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bg1"/>
                          </a:solidFill>
                          <a:effectLst/>
                        </a:rPr>
                        <a:t>Orlistat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Inhibit fat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</a:rPr>
                        <a:t>absorption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</a:rPr>
                        <a:t>Alli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3%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12-16y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7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Liraglutide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 or </a:t>
                      </a: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Semaglutide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</a:rPr>
                        <a:t>GLP-1RA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</a:rPr>
                        <a:t>Exenatide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</a:rPr>
                        <a:t>Wegovy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</a:rPr>
                        <a:t>6-14%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</a:rPr>
                        <a:t>12+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7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Bupropion-naltrexone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</a:rPr>
                        <a:t>Dopa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</a:rPr>
                        <a:t>/noradrenergic-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</a:rPr>
                        <a:t>opiate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</a:rPr>
                        <a:t>antag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</a:rPr>
                        <a:t>Contrave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6%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</a:rPr>
                        <a:t>na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7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Phentermine-</a:t>
                      </a:r>
                      <a:r>
                        <a:rPr lang="en-US" sz="20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topiramate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</a:rPr>
                        <a:t>Dopa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</a:rPr>
                        <a:t>/noradrenergic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-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</a:rPr>
                        <a:t>GABA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activator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</a:rPr>
                        <a:t>Qsymia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10%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</a:rPr>
                        <a:t>12+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1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419"/>
            <a:ext cx="8617742" cy="5745162"/>
          </a:xfrm>
        </p:spPr>
      </p:pic>
    </p:spTree>
    <p:extLst>
      <p:ext uri="{BB962C8B-B14F-4D97-AF65-F5344CB8AC3E}">
        <p14:creationId xmlns:p14="http://schemas.microsoft.com/office/powerpoint/2010/main" val="9854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0" y="0"/>
            <a:ext cx="9029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Bariatric Surgery</a:t>
            </a:r>
            <a:endParaRPr lang="en-US" sz="4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http://lapsurgerybrisbane.com.au/wp-content/uploads/2011/04/RYGB.jpg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2767013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9576" y="1894135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Gastric Bypass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95800" y="1905000"/>
            <a:ext cx="4319640" cy="3075526"/>
            <a:chOff x="381597" y="972227"/>
            <a:chExt cx="4319640" cy="3075526"/>
          </a:xfrm>
        </p:grpSpPr>
        <p:pic>
          <p:nvPicPr>
            <p:cNvPr id="9" name="Picture 4" descr="Vertical Sleeve Gastrectom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57" b="94694" l="5036" r="96763">
                          <a14:foregroundMark x1="14388" y1="68980" x2="14388" y2="68980"/>
                          <a14:foregroundMark x1="19065" y1="90612" x2="19065" y2="90612"/>
                          <a14:foregroundMark x1="22662" y1="89796" x2="22662" y2="89796"/>
                          <a14:foregroundMark x1="18345" y1="62857" x2="18345" y2="62857"/>
                          <a14:foregroundMark x1="26259" y1="55102" x2="26259" y2="55102"/>
                          <a14:foregroundMark x1="25899" y1="48980" x2="25899" y2="48980"/>
                          <a14:foregroundMark x1="37770" y1="57143" x2="37770" y2="57143"/>
                          <a14:foregroundMark x1="40288" y1="26939" x2="40288" y2="26939"/>
                          <a14:foregroundMark x1="58633" y1="18776" x2="58633" y2="18776"/>
                          <a14:foregroundMark x1="60432" y1="28163" x2="60432" y2="28163"/>
                          <a14:foregroundMark x1="29496" y1="66531" x2="29496" y2="66531"/>
                          <a14:foregroundMark x1="40647" y1="72245" x2="40647" y2="72245"/>
                          <a14:foregroundMark x1="67626" y1="53061" x2="67626" y2="53061"/>
                          <a14:foregroundMark x1="57554" y1="53061" x2="57554" y2="53061"/>
                          <a14:foregroundMark x1="50360" y1="51429" x2="50360" y2="51429"/>
                          <a14:foregroundMark x1="51799" y1="38367" x2="51799" y2="38367"/>
                          <a14:backgroundMark x1="9353" y1="50204" x2="9353" y2="50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422386"/>
              <a:ext cx="2978986" cy="262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17692" y="972227"/>
              <a:ext cx="4283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Vertical Sleeve Gastrectomy</a:t>
              </a:r>
              <a:endPara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78659" y="2290893"/>
              <a:ext cx="1624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Removed portion of stomach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597" y="2180982"/>
              <a:ext cx="1542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Gastric sleeve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6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Surgical Criteria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BMI</a:t>
            </a:r>
          </a:p>
          <a:p>
            <a:pPr lvl="1"/>
            <a:r>
              <a:rPr lang="en-US" dirty="0" smtClean="0"/>
              <a:t>BMI &gt; 35 kg/m</a:t>
            </a:r>
            <a:r>
              <a:rPr lang="en-US" baseline="30000" dirty="0" smtClean="0"/>
              <a:t>2</a:t>
            </a:r>
            <a:r>
              <a:rPr lang="en-US" dirty="0" smtClean="0"/>
              <a:t> and serious comorbidity</a:t>
            </a:r>
          </a:p>
          <a:p>
            <a:pPr marL="914400" lvl="2" indent="0">
              <a:buNone/>
            </a:pPr>
            <a:endParaRPr lang="en-US" u="sng" dirty="0"/>
          </a:p>
          <a:p>
            <a:pPr marL="914400" lvl="2" indent="0">
              <a:buNone/>
            </a:pPr>
            <a:r>
              <a:rPr lang="en-US" b="1" dirty="0" smtClean="0"/>
              <a:t>OR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BMI &gt; 40 kg/m</a:t>
            </a:r>
            <a:r>
              <a:rPr lang="en-US" baseline="30000" dirty="0" smtClean="0"/>
              <a:t>2</a:t>
            </a:r>
            <a:r>
              <a:rPr lang="en-US" dirty="0" smtClean="0"/>
              <a:t> and less serious </a:t>
            </a:r>
            <a:r>
              <a:rPr lang="en-US" dirty="0" err="1" smtClean="0"/>
              <a:t>comorbidity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All</a:t>
            </a:r>
            <a:r>
              <a:rPr lang="en-US" dirty="0" smtClean="0"/>
              <a:t> of the following:</a:t>
            </a:r>
          </a:p>
          <a:p>
            <a:pPr lvl="1"/>
            <a:r>
              <a:rPr lang="en-US" dirty="0" smtClean="0"/>
              <a:t>Through most of puberty and near adult height</a:t>
            </a:r>
          </a:p>
          <a:p>
            <a:pPr lvl="1"/>
            <a:r>
              <a:rPr lang="en-US" dirty="0" smtClean="0"/>
              <a:t>Knowledgeable of risks, benefits</a:t>
            </a:r>
          </a:p>
          <a:p>
            <a:pPr lvl="1"/>
            <a:r>
              <a:rPr lang="en-US" dirty="0" smtClean="0"/>
              <a:t>Supportive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Results of bariatric surgery in teens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64886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Inge</a:t>
            </a:r>
            <a:r>
              <a:rPr lang="en-US" dirty="0" smtClean="0">
                <a:solidFill>
                  <a:schemeClr val="bg1"/>
                </a:solidFill>
              </a:rPr>
              <a:t> NEJM ‘19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44388"/>
            <a:ext cx="7415748" cy="54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TEEN-LABS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910" y="64886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Inge</a:t>
            </a:r>
            <a:r>
              <a:rPr lang="en-US" dirty="0" smtClean="0">
                <a:solidFill>
                  <a:schemeClr val="bg1"/>
                </a:solidFill>
              </a:rPr>
              <a:t> NEJM ‘19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11" y="834805"/>
            <a:ext cx="7754471" cy="57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and the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costs</a:t>
            </a:r>
          </a:p>
          <a:p>
            <a:pPr lvl="1"/>
            <a:r>
              <a:rPr lang="en-US" dirty="0" err="1" smtClean="0"/>
              <a:t>Wegovy</a:t>
            </a:r>
            <a:r>
              <a:rPr lang="en-US" dirty="0" smtClean="0"/>
              <a:t> (weekly shot) $1600/month</a:t>
            </a:r>
          </a:p>
          <a:p>
            <a:pPr lvl="1"/>
            <a:r>
              <a:rPr lang="en-US" dirty="0" err="1" smtClean="0"/>
              <a:t>Qsymia</a:t>
            </a:r>
            <a:r>
              <a:rPr lang="en-US" dirty="0" smtClean="0"/>
              <a:t> (daily pill) $250/month</a:t>
            </a:r>
          </a:p>
          <a:p>
            <a:pPr lvl="1"/>
            <a:r>
              <a:rPr lang="en-US" dirty="0" smtClean="0"/>
              <a:t>Bariatric surgery $30,000</a:t>
            </a:r>
          </a:p>
          <a:p>
            <a:endParaRPr lang="en-US" dirty="0"/>
          </a:p>
          <a:p>
            <a:r>
              <a:rPr lang="en-US" dirty="0" smtClean="0"/>
              <a:t>Obesity as a chronic disease</a:t>
            </a:r>
          </a:p>
          <a:p>
            <a:endParaRPr lang="en-US" dirty="0"/>
          </a:p>
          <a:p>
            <a:r>
              <a:rPr lang="en-US" dirty="0" smtClean="0"/>
              <a:t>Savings from reduced disease burden</a:t>
            </a:r>
          </a:p>
        </p:txBody>
      </p:sp>
    </p:spTree>
    <p:extLst>
      <p:ext uri="{BB962C8B-B14F-4D97-AF65-F5344CB8AC3E}">
        <p14:creationId xmlns:p14="http://schemas.microsoft.com/office/powerpoint/2010/main" val="2645718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Summary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Obesity among children is common, increasing, and differentially affects low-income children, and children of color</a:t>
            </a:r>
          </a:p>
          <a:p>
            <a:r>
              <a:rPr lang="en-US" dirty="0" smtClean="0"/>
              <a:t>The health and public health impacts are severe</a:t>
            </a:r>
          </a:p>
          <a:p>
            <a:r>
              <a:rPr lang="en-US" dirty="0" smtClean="0"/>
              <a:t>Treatments focus on healthy lifestyle habits, and medications and surgery for severe cases</a:t>
            </a:r>
          </a:p>
          <a:p>
            <a:r>
              <a:rPr lang="en-US" dirty="0" smtClean="0"/>
              <a:t>Dispelling myths and lowering stigma are a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Stigma surrounding weight harms the individual, impedes treatment, and is based on misinformation</a:t>
            </a:r>
          </a:p>
          <a:p>
            <a:r>
              <a:rPr lang="en-US" dirty="0" smtClean="0"/>
              <a:t>Societal and economic factors can help or be an obstacle to lowering childhood obesity rates</a:t>
            </a:r>
          </a:p>
          <a:p>
            <a:r>
              <a:rPr lang="en-US" dirty="0" smtClean="0"/>
              <a:t>Medical systems are not the main answer for helping children avoid or reduce problems with excess body weight.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7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93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References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9530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200" dirty="0"/>
              <a:t> Berkowitz, R. I., </a:t>
            </a:r>
            <a:r>
              <a:rPr lang="en-US" sz="1200" dirty="0" err="1"/>
              <a:t>Wadden</a:t>
            </a:r>
            <a:r>
              <a:rPr lang="en-US" sz="1200" dirty="0"/>
              <a:t>, T. A., Gehrman, C. A., Bishop-</a:t>
            </a:r>
            <a:r>
              <a:rPr lang="en-US" sz="1200" dirty="0" err="1"/>
              <a:t>Gilyard</a:t>
            </a:r>
            <a:r>
              <a:rPr lang="en-US" sz="1200" dirty="0"/>
              <a:t>, C. T., Moore, R. H., Womble, L. G., . . . </a:t>
            </a:r>
            <a:r>
              <a:rPr lang="en-US" sz="1200" dirty="0" err="1"/>
              <a:t>Xanthopoulos</a:t>
            </a:r>
            <a:r>
              <a:rPr lang="en-US" sz="1200" dirty="0"/>
              <a:t>, M. S. (2011). Meal replacements in the treatment of adolescent obesity: a randomized controlled trial. </a:t>
            </a:r>
            <a:r>
              <a:rPr lang="en-US" sz="1200" i="1" dirty="0"/>
              <a:t>Obesity (Silver Spring), 19</a:t>
            </a:r>
            <a:r>
              <a:rPr lang="en-US" sz="1200" dirty="0"/>
              <a:t>(6), 1193-1199. </a:t>
            </a:r>
            <a:r>
              <a:rPr lang="en-US" sz="1200" dirty="0" err="1"/>
              <a:t>doi</a:t>
            </a:r>
            <a:r>
              <a:rPr lang="en-US" sz="1200" dirty="0"/>
              <a:t>: 10.1038/oby.2010.288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Collins, C. E., </a:t>
            </a:r>
            <a:r>
              <a:rPr lang="en-US" sz="1200" dirty="0" err="1"/>
              <a:t>Okely</a:t>
            </a:r>
            <a:r>
              <a:rPr lang="en-US" sz="1200" dirty="0"/>
              <a:t>, A. D., Morgan, P. J., Jones, R. A., Burrows, T. L., Cliff, D. P., . . . </a:t>
            </a:r>
            <a:r>
              <a:rPr lang="en-US" sz="1200" dirty="0" err="1"/>
              <a:t>Baur</a:t>
            </a:r>
            <a:r>
              <a:rPr lang="en-US" sz="1200" dirty="0"/>
              <a:t>, L. A. (2011). Parent diet modification, child activity, or both in obese children: an RCT. </a:t>
            </a:r>
            <a:r>
              <a:rPr lang="en-US" sz="1200" i="1" dirty="0"/>
              <a:t>Pediatrics, 127</a:t>
            </a:r>
            <a:r>
              <a:rPr lang="en-US" sz="1200" dirty="0"/>
              <a:t>(4), 619-627. </a:t>
            </a:r>
            <a:r>
              <a:rPr lang="en-US" sz="1200" dirty="0" err="1"/>
              <a:t>doi</a:t>
            </a:r>
            <a:r>
              <a:rPr lang="en-US" sz="1200" dirty="0"/>
              <a:t>: 10.1542/peds.2010-1518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Expert Panel on Integrated Guidelines for Cardiovascular, H., Risk Reduction in, C., Adolescents, National Heart, L., &amp; Blood, I. (2011). Expert panel on integrated guidelines for cardiovascular health and risk reduction in children and adolescents: summary report. </a:t>
            </a:r>
            <a:r>
              <a:rPr lang="en-US" sz="1200" i="1" dirty="0"/>
              <a:t>Pediatrics, 128 </a:t>
            </a:r>
            <a:r>
              <a:rPr lang="en-US" sz="1200" i="1" dirty="0" err="1"/>
              <a:t>Suppl</a:t>
            </a:r>
            <a:r>
              <a:rPr lang="en-US" sz="1200" i="1" dirty="0"/>
              <a:t> 5</a:t>
            </a:r>
            <a:r>
              <a:rPr lang="en-US" sz="1200" dirty="0"/>
              <a:t>, S213-256. </a:t>
            </a:r>
            <a:r>
              <a:rPr lang="en-US" sz="1200" dirty="0" err="1"/>
              <a:t>doi</a:t>
            </a:r>
            <a:r>
              <a:rPr lang="en-US" sz="1200" dirty="0"/>
              <a:t>: 10.1542/peds.2009-2107C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Guthrie, J. F., &amp; Morton, J. F. (2000). Food sources of added sweeteners in the diets of Americans. </a:t>
            </a:r>
            <a:r>
              <a:rPr lang="en-US" sz="1200" i="1" dirty="0"/>
              <a:t>J Am Diet </a:t>
            </a:r>
            <a:r>
              <a:rPr lang="en-US" sz="1200" i="1" dirty="0" err="1"/>
              <a:t>Assoc</a:t>
            </a:r>
            <a:r>
              <a:rPr lang="en-US" sz="1200" i="1" dirty="0"/>
              <a:t>, 100</a:t>
            </a:r>
            <a:r>
              <a:rPr lang="en-US" sz="1200" dirty="0"/>
              <a:t>(1), 43-51, quiz 49-50. </a:t>
            </a:r>
            <a:r>
              <a:rPr lang="en-US" sz="1200" dirty="0" err="1"/>
              <a:t>doi</a:t>
            </a:r>
            <a:r>
              <a:rPr lang="en-US" sz="1200" dirty="0"/>
              <a:t>: 10.1016/s0002-8223(00)00018-3</a:t>
            </a:r>
          </a:p>
          <a:p>
            <a:pPr>
              <a:buFont typeface="+mj-lt"/>
              <a:buAutoNum type="arabicPeriod"/>
            </a:pPr>
            <a:r>
              <a:rPr lang="en-US" sz="1200" dirty="0" err="1" smtClean="0"/>
              <a:t>Inge</a:t>
            </a:r>
            <a:r>
              <a:rPr lang="en-US" sz="1200" dirty="0" smtClean="0"/>
              <a:t> et al. (2016) </a:t>
            </a:r>
            <a:r>
              <a:rPr lang="en-US" sz="1200" dirty="0"/>
              <a:t>Weight Loss and Health Status 3 Years after Bariatric Surgery in </a:t>
            </a:r>
            <a:r>
              <a:rPr lang="en-US" sz="1200" dirty="0" smtClean="0"/>
              <a:t>Adolescents, </a:t>
            </a:r>
            <a:r>
              <a:rPr lang="en-US" sz="1200" i="1" dirty="0" smtClean="0"/>
              <a:t>New England Journal of Medicine. 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Jansen</a:t>
            </a:r>
            <a:r>
              <a:rPr lang="en-US" sz="1200" dirty="0"/>
              <a:t>, E., </a:t>
            </a:r>
            <a:r>
              <a:rPr lang="en-US" sz="1200" dirty="0" err="1"/>
              <a:t>Mulkens</a:t>
            </a:r>
            <a:r>
              <a:rPr lang="en-US" sz="1200" dirty="0"/>
              <a:t>, S., &amp; Jansen, A. (2011). Tackling childhood overweight: treating parents exclusively is effective. </a:t>
            </a:r>
            <a:r>
              <a:rPr lang="en-US" sz="1200" i="1" dirty="0" err="1"/>
              <a:t>Int</a:t>
            </a:r>
            <a:r>
              <a:rPr lang="en-US" sz="1200" i="1" dirty="0"/>
              <a:t> J </a:t>
            </a:r>
            <a:r>
              <a:rPr lang="en-US" sz="1200" i="1" dirty="0" err="1"/>
              <a:t>Obes</a:t>
            </a:r>
            <a:r>
              <a:rPr lang="en-US" sz="1200" i="1" dirty="0"/>
              <a:t> (</a:t>
            </a:r>
            <a:r>
              <a:rPr lang="en-US" sz="1200" i="1" dirty="0" err="1"/>
              <a:t>Lond</a:t>
            </a:r>
            <a:r>
              <a:rPr lang="en-US" sz="1200" i="1" dirty="0"/>
              <a:t>), 35</a:t>
            </a:r>
            <a:r>
              <a:rPr lang="en-US" sz="1200" dirty="0"/>
              <a:t>(4), 501-509. </a:t>
            </a:r>
            <a:r>
              <a:rPr lang="en-US" sz="1200" dirty="0" err="1"/>
              <a:t>doi</a:t>
            </a:r>
            <a:r>
              <a:rPr lang="en-US" sz="1200" dirty="0"/>
              <a:t>: 10.1038/ijo.2011.16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McGuire, M. M., Nadler, E. P., &amp; Qureshi, F. G. (2014). Laparoscopic vertical sleeve gastrectomy for adolescents with morbid obesity. </a:t>
            </a:r>
            <a:r>
              <a:rPr lang="en-US" sz="1200" i="1" dirty="0" err="1"/>
              <a:t>Semin</a:t>
            </a:r>
            <a:r>
              <a:rPr lang="en-US" sz="1200" i="1" dirty="0"/>
              <a:t> </a:t>
            </a:r>
            <a:r>
              <a:rPr lang="en-US" sz="1200" i="1" dirty="0" err="1"/>
              <a:t>Pediatr</a:t>
            </a:r>
            <a:r>
              <a:rPr lang="en-US" sz="1200" i="1" dirty="0"/>
              <a:t> </a:t>
            </a:r>
            <a:r>
              <a:rPr lang="en-US" sz="1200" i="1" dirty="0" err="1"/>
              <a:t>Surg</a:t>
            </a:r>
            <a:r>
              <a:rPr lang="en-US" sz="1200" i="1" dirty="0"/>
              <a:t>, 23</a:t>
            </a:r>
            <a:r>
              <a:rPr lang="en-US" sz="1200" dirty="0"/>
              <a:t>(1), 21-23. </a:t>
            </a:r>
            <a:r>
              <a:rPr lang="en-US" sz="1200" dirty="0" err="1"/>
              <a:t>doi</a:t>
            </a:r>
            <a:r>
              <a:rPr lang="en-US" sz="1200" dirty="0"/>
              <a:t>: 10.1053/j.sempedsurg.2013.10.021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Mirza, N. M., Palmer, M. G., Sinclair, K. B., McCarter, R., He, J., </a:t>
            </a:r>
            <a:r>
              <a:rPr lang="en-US" sz="1200" dirty="0" err="1"/>
              <a:t>Ebbeling</a:t>
            </a:r>
            <a:r>
              <a:rPr lang="en-US" sz="1200" dirty="0"/>
              <a:t>, C. B., . . . </a:t>
            </a:r>
            <a:r>
              <a:rPr lang="en-US" sz="1200" dirty="0" err="1"/>
              <a:t>Yanovski</a:t>
            </a:r>
            <a:r>
              <a:rPr lang="en-US" sz="1200" dirty="0"/>
              <a:t>, J. A. (2013). Effects of a low glycemic load or a low-fat dietary intervention on body weight in obese Hispanic American children and adolescents: a randomized controlled trial. </a:t>
            </a:r>
            <a:r>
              <a:rPr lang="en-US" sz="1200" i="1" dirty="0"/>
              <a:t>Am J 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/>
              <a:t>Nutr</a:t>
            </a:r>
            <a:r>
              <a:rPr lang="en-US" sz="1200" i="1" dirty="0"/>
              <a:t>, 97</a:t>
            </a:r>
            <a:r>
              <a:rPr lang="en-US" sz="1200" dirty="0"/>
              <a:t>(2), 276-285. </a:t>
            </a:r>
            <a:r>
              <a:rPr lang="en-US" sz="1200" dirty="0" err="1"/>
              <a:t>doi</a:t>
            </a:r>
            <a:r>
              <a:rPr lang="en-US" sz="1200" dirty="0"/>
              <a:t>: </a:t>
            </a:r>
            <a:r>
              <a:rPr lang="en-US" sz="1200" dirty="0" smtClean="0"/>
              <a:t>10.3945/ajcn.112.042630</a:t>
            </a:r>
          </a:p>
          <a:p>
            <a:pPr>
              <a:buFont typeface="+mj-lt"/>
              <a:buAutoNum type="arabicPeriod"/>
            </a:pPr>
            <a:r>
              <a:rPr lang="en-US" sz="1200" dirty="0" err="1" smtClean="0"/>
              <a:t>Nicolucci</a:t>
            </a:r>
            <a:r>
              <a:rPr lang="en-US" sz="1200" dirty="0" smtClean="0"/>
              <a:t> et al. (2017) </a:t>
            </a:r>
            <a:r>
              <a:rPr lang="en-US" sz="1200" dirty="0"/>
              <a:t>Prebiotics reduce body fat and alter intestinal </a:t>
            </a:r>
            <a:r>
              <a:rPr lang="en-US" sz="1200" dirty="0" err="1"/>
              <a:t>microbiota</a:t>
            </a:r>
            <a:r>
              <a:rPr lang="en-US" sz="1200" dirty="0"/>
              <a:t> in children who are overweight or with </a:t>
            </a:r>
            <a:r>
              <a:rPr lang="en-US" sz="1200" dirty="0" smtClean="0"/>
              <a:t>obesity. Gastroenterology.  153:711-5</a:t>
            </a:r>
          </a:p>
          <a:p>
            <a:pPr>
              <a:buFont typeface="+mj-lt"/>
              <a:buAutoNum type="arabicPeriod"/>
            </a:pPr>
            <a:r>
              <a:rPr lang="en-US" sz="1200" dirty="0" err="1" smtClean="0"/>
              <a:t>Bakhach</a:t>
            </a:r>
            <a:r>
              <a:rPr lang="en-US" sz="1200" dirty="0" smtClean="0"/>
              <a:t> et al. (2016) The protein sparing modified fast diet. </a:t>
            </a:r>
            <a:r>
              <a:rPr lang="en-US" sz="1200" i="1" dirty="0" smtClean="0"/>
              <a:t>Global </a:t>
            </a:r>
            <a:r>
              <a:rPr lang="en-US" sz="1200" i="1" dirty="0" err="1" smtClean="0"/>
              <a:t>Ped</a:t>
            </a:r>
            <a:r>
              <a:rPr lang="en-US" sz="1200" i="1" dirty="0" smtClean="0"/>
              <a:t> Health </a:t>
            </a:r>
            <a:r>
              <a:rPr lang="en-US" sz="1200" dirty="0" smtClean="0"/>
              <a:t>3:1-6</a:t>
            </a:r>
          </a:p>
          <a:p>
            <a:pPr>
              <a:buFont typeface="+mj-lt"/>
              <a:buAutoNum type="arabicPeriod"/>
            </a:pPr>
            <a:r>
              <a:rPr lang="en-US" sz="1200" dirty="0" err="1" smtClean="0"/>
              <a:t>Bleich</a:t>
            </a:r>
            <a:r>
              <a:rPr lang="en-US" sz="1200" dirty="0" smtClean="0"/>
              <a:t> et al. (2021) Time limited eating and continuous glucose monitoring in adolescents with obesity: a pilot study. </a:t>
            </a:r>
            <a:r>
              <a:rPr lang="en-US" sz="1200" i="1" dirty="0" smtClean="0"/>
              <a:t>Nutrients</a:t>
            </a:r>
            <a:r>
              <a:rPr lang="en-US" sz="1200" dirty="0" smtClean="0"/>
              <a:t> 13(11)3697.</a:t>
            </a:r>
          </a:p>
          <a:p>
            <a:pPr>
              <a:buFont typeface="+mj-lt"/>
              <a:buAutoNum type="arabicPeriod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61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 obesity prevalence: race/ethnicity, income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095259"/>
              </p:ext>
            </p:extLst>
          </p:nvPr>
        </p:nvGraphicFramePr>
        <p:xfrm>
          <a:off x="457200" y="1600200"/>
          <a:ext cx="8229459" cy="4442115"/>
        </p:xfrm>
        <a:graphic>
          <a:graphicData uri="http://schemas.openxmlformats.org/drawingml/2006/table">
            <a:tbl>
              <a:tblPr/>
              <a:tblGrid>
                <a:gridCol w="1307994">
                  <a:extLst>
                    <a:ext uri="{9D8B030D-6E8A-4147-A177-3AD203B41FA5}">
                      <a16:colId xmlns:a16="http://schemas.microsoft.com/office/drawing/2014/main" val="4277811556"/>
                    </a:ext>
                  </a:extLst>
                </a:gridCol>
                <a:gridCol w="716282">
                  <a:extLst>
                    <a:ext uri="{9D8B030D-6E8A-4147-A177-3AD203B41FA5}">
                      <a16:colId xmlns:a16="http://schemas.microsoft.com/office/drawing/2014/main" val="3470508078"/>
                    </a:ext>
                  </a:extLst>
                </a:gridCol>
                <a:gridCol w="1502635">
                  <a:extLst>
                    <a:ext uri="{9D8B030D-6E8A-4147-A177-3AD203B41FA5}">
                      <a16:colId xmlns:a16="http://schemas.microsoft.com/office/drawing/2014/main" val="2104474930"/>
                    </a:ext>
                  </a:extLst>
                </a:gridCol>
                <a:gridCol w="1175637">
                  <a:extLst>
                    <a:ext uri="{9D8B030D-6E8A-4147-A177-3AD203B41FA5}">
                      <a16:colId xmlns:a16="http://schemas.microsoft.com/office/drawing/2014/main" val="3917905841"/>
                    </a:ext>
                  </a:extLst>
                </a:gridCol>
                <a:gridCol w="1175637">
                  <a:extLst>
                    <a:ext uri="{9D8B030D-6E8A-4147-A177-3AD203B41FA5}">
                      <a16:colId xmlns:a16="http://schemas.microsoft.com/office/drawing/2014/main" val="2843807656"/>
                    </a:ext>
                  </a:extLst>
                </a:gridCol>
                <a:gridCol w="1175637">
                  <a:extLst>
                    <a:ext uri="{9D8B030D-6E8A-4147-A177-3AD203B41FA5}">
                      <a16:colId xmlns:a16="http://schemas.microsoft.com/office/drawing/2014/main" val="1117481951"/>
                    </a:ext>
                  </a:extLst>
                </a:gridCol>
                <a:gridCol w="1175637">
                  <a:extLst>
                    <a:ext uri="{9D8B030D-6E8A-4147-A177-3AD203B41FA5}">
                      <a16:colId xmlns:a16="http://schemas.microsoft.com/office/drawing/2014/main" val="1433485468"/>
                    </a:ext>
                  </a:extLst>
                </a:gridCol>
              </a:tblGrid>
              <a:tr h="273362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000">
                          <a:effectLst/>
                        </a:rPr>
                        <a:t>Characteristic</a:t>
                      </a:r>
                    </a:p>
                  </a:txBody>
                  <a:tcPr marL="50160" marR="50160" marT="25104" marB="25104" anchor="b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effectLst/>
                        </a:rPr>
                        <a:t>No.</a:t>
                      </a:r>
                    </a:p>
                  </a:txBody>
                  <a:tcPr marL="50160" marR="50160" marT="25104" marB="25104" anchor="b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dirty="0" smtClean="0">
                          <a:effectLst/>
                        </a:rPr>
                        <a:t>%</a:t>
                      </a:r>
                      <a:endParaRPr lang="en-US" sz="1000" dirty="0">
                        <a:effectLst/>
                      </a:endParaRPr>
                    </a:p>
                  </a:txBody>
                  <a:tcPr marL="50160" marR="50160" marT="25104" marB="25104" anchor="b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38490"/>
                  </a:ext>
                </a:extLst>
              </a:tr>
              <a:tr h="2733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effectLst/>
                        </a:rPr>
                        <a:t>All</a:t>
                      </a:r>
                    </a:p>
                  </a:txBody>
                  <a:tcPr marL="50160" marR="50160" marT="25104" marB="25104" anchor="b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dirty="0">
                          <a:effectLst/>
                        </a:rPr>
                        <a:t>Race/Hispanic origin</a:t>
                      </a:r>
                    </a:p>
                  </a:txBody>
                  <a:tcPr marL="50160" marR="50160" marT="25104" marB="25104" anchor="b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39374"/>
                  </a:ext>
                </a:extLst>
              </a:tr>
              <a:tr h="478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dirty="0">
                          <a:effectLst/>
                        </a:rPr>
                        <a:t>White, non-Hispanic</a:t>
                      </a:r>
                    </a:p>
                  </a:txBody>
                  <a:tcPr marL="50160" marR="50160" marT="25104" marB="25104" anchor="b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dirty="0">
                          <a:effectLst/>
                        </a:rPr>
                        <a:t>Black, non-Hispanic</a:t>
                      </a:r>
                    </a:p>
                  </a:txBody>
                  <a:tcPr marL="50160" marR="50160" marT="25104" marB="25104" anchor="b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>
                          <a:effectLst/>
                        </a:rPr>
                        <a:t>Asian, non-Hispanic</a:t>
                      </a:r>
                    </a:p>
                  </a:txBody>
                  <a:tcPr marL="50160" marR="50160" marT="25104" marB="25104" anchor="b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dirty="0">
                          <a:effectLst/>
                        </a:rPr>
                        <a:t>Hispanic</a:t>
                      </a:r>
                    </a:p>
                  </a:txBody>
                  <a:tcPr marL="50160" marR="50160" marT="25104" marB="25104" anchor="b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748197"/>
                  </a:ext>
                </a:extLst>
              </a:tr>
              <a:tr h="478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dirty="0">
                          <a:effectLst/>
                        </a:rPr>
                        <a:t>Total</a:t>
                      </a:r>
                      <a:endParaRPr lang="en-US" sz="1050" dirty="0">
                        <a:effectLst/>
                      </a:endParaRP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dirty="0">
                          <a:effectLst/>
                        </a:rPr>
                        <a:t>6,878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17.0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 smtClean="0">
                          <a:effectLst/>
                        </a:rPr>
                        <a:t>14.7</a:t>
                      </a:r>
                      <a:endParaRPr lang="en-US" sz="1400" b="1" dirty="0">
                        <a:effectLst/>
                      </a:endParaRP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19.5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8.6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21.9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682924"/>
                  </a:ext>
                </a:extLst>
              </a:tr>
              <a:tr h="478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</a:rPr>
                        <a:t>Females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dirty="0">
                          <a:effectLst/>
                        </a:rPr>
                        <a:t>3,371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17.1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 smtClean="0">
                          <a:effectLst/>
                        </a:rPr>
                        <a:t>15.1</a:t>
                      </a:r>
                      <a:endParaRPr lang="en-US" sz="1400" b="1" dirty="0">
                        <a:effectLst/>
                      </a:endParaRP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 smtClean="0">
                          <a:effectLst/>
                        </a:rPr>
                        <a:t>20.7</a:t>
                      </a:r>
                      <a:endParaRPr lang="en-US" sz="1400" b="1" dirty="0">
                        <a:effectLst/>
                      </a:endParaRP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5.3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21.4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22253"/>
                  </a:ext>
                </a:extLst>
              </a:tr>
              <a:tr h="478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</a:rPr>
                        <a:t>Males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>
                          <a:effectLst/>
                        </a:rPr>
                        <a:t>3,507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16.9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 smtClean="0">
                          <a:effectLst/>
                        </a:rPr>
                        <a:t>14.3</a:t>
                      </a:r>
                      <a:endParaRPr lang="en-US" sz="1400" b="1" dirty="0">
                        <a:effectLst/>
                      </a:endParaRP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 smtClean="0">
                          <a:effectLst/>
                        </a:rPr>
                        <a:t>18.4</a:t>
                      </a:r>
                      <a:endParaRPr lang="en-US" sz="1400" b="1" dirty="0">
                        <a:effectLst/>
                      </a:endParaRP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11.8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22.4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39241"/>
                  </a:ext>
                </a:extLst>
              </a:tr>
              <a:tr h="273362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</a:rPr>
                        <a:t>Household income relative to federal poverty level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580557"/>
                  </a:ext>
                </a:extLst>
              </a:tr>
              <a:tr h="273362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050" b="1" dirty="0">
                          <a:effectLst/>
                        </a:rPr>
                        <a:t>Total</a:t>
                      </a:r>
                      <a:endParaRPr lang="en-US" sz="1050" dirty="0">
                        <a:effectLst/>
                      </a:endParaRP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701556"/>
                  </a:ext>
                </a:extLst>
              </a:tr>
              <a:tr h="478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</a:rPr>
                        <a:t>≤130%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dirty="0">
                          <a:effectLst/>
                        </a:rPr>
                        <a:t>3,131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18.9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15.5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19.4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13.2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22.8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00202"/>
                  </a:ext>
                </a:extLst>
              </a:tr>
              <a:tr h="478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</a:rPr>
                        <a:t>&gt;130% to ≤350%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>
                          <a:effectLst/>
                        </a:rPr>
                        <a:t>1,974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19.9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18.0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19.9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8.9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23.7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977223"/>
                  </a:ext>
                </a:extLst>
              </a:tr>
              <a:tr h="478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</a:rPr>
                        <a:t>&gt;350%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>
                          <a:effectLst/>
                        </a:rPr>
                        <a:t>1,256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10.9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11.0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19.8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4.4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11.8 </a:t>
                      </a:r>
                    </a:p>
                  </a:txBody>
                  <a:tcPr marL="50160" marR="50160" marT="25104" marB="25104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19341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43400" y="6115231"/>
            <a:ext cx="445827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rgbClr val="FF0000"/>
                </a:solidFill>
              </a:rPr>
              <a:t>https://www.cdc.gov/mmwr/volumes/67/wr/mm6706a3.htm?s_cid=mm6706a3_w#T1_down</a:t>
            </a:r>
          </a:p>
        </p:txBody>
      </p:sp>
    </p:spTree>
    <p:extLst>
      <p:ext uri="{BB962C8B-B14F-4D97-AF65-F5344CB8AC3E}">
        <p14:creationId xmlns:p14="http://schemas.microsoft.com/office/powerpoint/2010/main" val="38437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Insecurity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insecurity – limited or uncertain access to food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1) “We worried whether our food would run out before we got money to buy </a:t>
            </a:r>
            <a:r>
              <a:rPr lang="en-US" dirty="0" smtClean="0"/>
              <a:t>more.”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2</a:t>
            </a:r>
            <a:r>
              <a:rPr lang="en-US" dirty="0"/>
              <a:t>) “The food we bought just didn't last and we didn't have money to get more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Deserts &amp; Swamps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399" y="2057400"/>
            <a:ext cx="643083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Trends in sugary drink consumption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0081" y="634768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Bleich</a:t>
            </a:r>
            <a:r>
              <a:rPr lang="en-US" dirty="0" smtClean="0">
                <a:solidFill>
                  <a:schemeClr val="bg1"/>
                </a:solidFill>
              </a:rPr>
              <a:t> Obesity 2018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19443"/>
            <a:ext cx="7495991" cy="52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Ultra-processed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199"/>
            <a:ext cx="83390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_childrens_blue_ppt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_childrens_blue_ppt2010.pptx" id="{3B2F3814-A33C-49AC-9FC6-C71B78B7B6DE}" vid="{8B5F76C8-CDEE-4029-A597-3807835085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6985171-e017-4d52-b36c-57ee1c4e08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AF936004895419F86F63B8271AD55" ma:contentTypeVersion="15" ma:contentTypeDescription="Create a new document." ma:contentTypeScope="" ma:versionID="02506eb8db8e3cd36a53af90f4b914c7">
  <xsd:schema xmlns:xsd="http://www.w3.org/2001/XMLSchema" xmlns:xs="http://www.w3.org/2001/XMLSchema" xmlns:p="http://schemas.microsoft.com/office/2006/metadata/properties" xmlns:ns3="56985171-e017-4d52-b36c-57ee1c4e0838" xmlns:ns4="78422b99-960b-4580-8691-6af00bda3aba" targetNamespace="http://schemas.microsoft.com/office/2006/metadata/properties" ma:root="true" ma:fieldsID="f8b527e4e898fc1411c42d6f9f14547f" ns3:_="" ns4:_="">
    <xsd:import namespace="56985171-e017-4d52-b36c-57ee1c4e0838"/>
    <xsd:import namespace="78422b99-960b-4580-8691-6af00bda3a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85171-e017-4d52-b36c-57ee1c4e0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22b99-960b-4580-8691-6af00bda3ab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4AC7DC-5197-4033-8A82-EB6D3AB1EF5A}">
  <ds:schemaRefs>
    <ds:schemaRef ds:uri="78422b99-960b-4580-8691-6af00bda3aba"/>
    <ds:schemaRef ds:uri="http://schemas.microsoft.com/office/2006/documentManagement/types"/>
    <ds:schemaRef ds:uri="http://purl.org/dc/terms/"/>
    <ds:schemaRef ds:uri="56985171-e017-4d52-b36c-57ee1c4e0838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74F3B55-4AD1-4614-8E45-DD51CEDDD1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4750D2-DE02-422F-9CD7-07982F005D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985171-e017-4d52-b36c-57ee1c4e0838"/>
    <ds:schemaRef ds:uri="78422b99-960b-4580-8691-6af00bda3a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cc_childrens_blue_ppt2010</Template>
  <TotalTime>13907</TotalTime>
  <Words>1911</Words>
  <Application>Microsoft Office PowerPoint</Application>
  <PresentationFormat>On-screen Show (4:3)</PresentationFormat>
  <Paragraphs>367</Paragraphs>
  <Slides>48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Aharoni</vt:lpstr>
      <vt:lpstr>Arial</vt:lpstr>
      <vt:lpstr>Calibri</vt:lpstr>
      <vt:lpstr>Times New Roman</vt:lpstr>
      <vt:lpstr>cc_childrens_blue_ppt2010</vt:lpstr>
      <vt:lpstr>Childhood Obesity Future of the American Child National Press Foundation</vt:lpstr>
      <vt:lpstr>Why Talk About Childhood Obesity?</vt:lpstr>
      <vt:lpstr>Topics</vt:lpstr>
      <vt:lpstr>PowerPoint Presentation</vt:lpstr>
      <vt:lpstr>Child obesity prevalence: race/ethnicity, income</vt:lpstr>
      <vt:lpstr>Food Insecurity</vt:lpstr>
      <vt:lpstr>Food Deserts &amp; Swamps</vt:lpstr>
      <vt:lpstr>Trends in sugary drink consumption</vt:lpstr>
      <vt:lpstr>Ultra-processed Foods</vt:lpstr>
      <vt:lpstr>Pediatric Obesity: What is it?</vt:lpstr>
      <vt:lpstr>PowerPoint Presentation</vt:lpstr>
      <vt:lpstr>Medical Complications of Obesity</vt:lpstr>
      <vt:lpstr>Financial Cost of Child Obesity</vt:lpstr>
      <vt:lpstr>Prevention</vt:lpstr>
      <vt:lpstr>PowerPoint Presentation</vt:lpstr>
      <vt:lpstr>PowerPoint Presentation</vt:lpstr>
      <vt:lpstr>Secondary Prevention (Managing a Child with Obesity) </vt:lpstr>
      <vt:lpstr>PowerPoint Presentation</vt:lpstr>
      <vt:lpstr>Obesity management</vt:lpstr>
      <vt:lpstr>Stigma &amp; Myths</vt:lpstr>
      <vt:lpstr>Myths vs Reality</vt:lpstr>
      <vt:lpstr>Pernicious cycles of obesity</vt:lpstr>
      <vt:lpstr>Prader Willi Syndrome</vt:lpstr>
      <vt:lpstr>Bardet Biedl syndrome</vt:lpstr>
      <vt:lpstr>Medical Evidence: levels of strength</vt:lpstr>
      <vt:lpstr>Medical Recommendations:  levels of strength</vt:lpstr>
      <vt:lpstr>Motivational Interviewing:  tool to overcome stigma</vt:lpstr>
      <vt:lpstr>Weight Loss Goals</vt:lpstr>
      <vt:lpstr>Healthy Habits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Recommendations</vt:lpstr>
      <vt:lpstr>Other Recommendations</vt:lpstr>
      <vt:lpstr>PowerPoint Presentation</vt:lpstr>
      <vt:lpstr>Medications for obesity</vt:lpstr>
      <vt:lpstr>PowerPoint Presentation</vt:lpstr>
      <vt:lpstr>Bariatric Surgery</vt:lpstr>
      <vt:lpstr>Surgical Criteria</vt:lpstr>
      <vt:lpstr>Results of bariatric surgery in teens</vt:lpstr>
      <vt:lpstr>TEEN-LABS </vt:lpstr>
      <vt:lpstr>Obesity and the Public Health</vt:lpstr>
      <vt:lpstr>Summary</vt:lpstr>
      <vt:lpstr>Public Space</vt:lpstr>
      <vt:lpstr>Thank you!</vt:lpstr>
      <vt:lpstr>References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RK</dc:creator>
  <cp:lastModifiedBy>Kim, Roy</cp:lastModifiedBy>
  <cp:revision>410</cp:revision>
  <cp:lastPrinted>2015-10-27T18:12:17Z</cp:lastPrinted>
  <dcterms:created xsi:type="dcterms:W3CDTF">2015-10-21T02:26:36Z</dcterms:created>
  <dcterms:modified xsi:type="dcterms:W3CDTF">2023-05-07T17:35:33Z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0x010100520AF936004895419F86F63B8271AD55</vt:lpwstr>
  </property>
</Properties>
</file>