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70" r:id="rId6"/>
    <p:sldId id="257" r:id="rId7"/>
    <p:sldId id="261" r:id="rId8"/>
    <p:sldId id="262" r:id="rId9"/>
    <p:sldId id="268" r:id="rId10"/>
    <p:sldId id="272" r:id="rId11"/>
    <p:sldId id="275" r:id="rId12"/>
    <p:sldId id="274" r:id="rId1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CDE20B-0DA3-4A27-BB04-87FF7E358B14}" v="8" dt="2023-03-03T21:43:30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7A6E99B-1EF2-4844-9313-077701479C1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FD02E81-E528-4A32-8C05-031548BED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8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CARES authorized $9.5 emergency </a:t>
            </a:r>
            <a:r>
              <a:rPr lang="en-US" dirty="0" err="1">
                <a:cs typeface="Calibri"/>
              </a:rPr>
              <a:t>approps</a:t>
            </a:r>
            <a:r>
              <a:rPr lang="en-US" dirty="0">
                <a:cs typeface="Calibri"/>
              </a:rPr>
              <a:t> and reimbursed CCC $14 billion spending power.</a:t>
            </a:r>
          </a:p>
          <a:p>
            <a:r>
              <a:rPr lang="en-US" dirty="0"/>
              <a:t>Industry estimates $50 billion in losses (March)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CFAP (May) - $9.5 approps and $6.5 CCC that was available</a:t>
            </a:r>
          </a:p>
          <a:p>
            <a:r>
              <a:rPr lang="en-US" dirty="0">
                <a:cs typeface="Calibri"/>
              </a:rPr>
              <a:t>CFAP payments = $10.2 billion</a:t>
            </a:r>
          </a:p>
          <a:p>
            <a:r>
              <a:rPr lang="en-US" dirty="0"/>
              <a:t>CFAP 2 (Sept) - Utilizes the $14 billion made available by CARES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CFAP2 = $6.1 billion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02E81-E528-4A32-8C05-031548BED6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4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Spouse gets a separate payment limit; every family member over 18 if "active manager"; every entity in a complex family corporation</a:t>
            </a:r>
          </a:p>
          <a:p>
            <a:r>
              <a:rPr lang="en-US" dirty="0">
                <a:cs typeface="Calibri"/>
              </a:rPr>
              <a:t>*Cattle, Corn, Dairy, Hogs</a:t>
            </a:r>
          </a:p>
          <a:p>
            <a:r>
              <a:rPr lang="en-US" dirty="0">
                <a:cs typeface="Calibri"/>
              </a:rPr>
              <a:t>*Specialty Crops about $700 million thus far. Might get $1 billion though 30-40% of market and quite affected by COVID</a:t>
            </a:r>
          </a:p>
          <a:p>
            <a:r>
              <a:rPr lang="en-US" dirty="0">
                <a:cs typeface="Calibri"/>
              </a:rPr>
              <a:t>*Govt Subs 40-50% of income = highest level since at least 2004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02E81-E528-4A32-8C05-031548BED6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6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24CF-9DA5-4AE3-8F47-FCA35F71D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49610-C940-4D54-91B4-69B8F0D45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CE173-70E9-4DF4-9853-C738C442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7BF2-EEC7-4B5C-A22B-CB888134C36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28394-CFAC-4E74-8F16-B26A0D7FE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AA0F3-77F9-42B6-B685-D3459ED2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F9-1E84-4409-AA83-07EC5AEB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5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2129-12AA-4831-82A2-13665ABB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3CB27-4811-443A-8C10-75B9C88C2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2EB05-A42A-40F6-84EA-756B2816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7BF2-EEC7-4B5C-A22B-CB888134C36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8A736-BE5A-4EF9-B295-66A50FC6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EB4BB-3358-49BB-9D93-FF2AA21A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F9-1E84-4409-AA83-07EC5AEB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3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1DB62-0C09-443E-839B-B7A0955E1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99C66B-B299-4D66-8102-9F8EAC12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887B5-34B5-416C-90A7-3C55143E9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7BF2-EEC7-4B5C-A22B-CB888134C36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9C9A0-9566-4888-B6DB-983543C2C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CE974-9265-4349-8979-51AE8DF0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F9-1E84-4409-AA83-07EC5AEB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5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13273-183B-4155-B36C-925C08E2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385AB-63A7-400B-BA74-A2583592D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B526-6B83-4339-B8DD-B3532A545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7BF2-EEC7-4B5C-A22B-CB888134C36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39A55-06CB-4FBA-B805-A62286EBF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1B51C-4A97-4B0D-AB0C-56FBD37C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F9-1E84-4409-AA83-07EC5AEB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6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5931C-D607-48D9-810B-A3C8ECB2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17BBA-2C53-4163-959D-958A45A4F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CA5C4-D4BD-422C-9DA8-679D05FB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7BF2-EEC7-4B5C-A22B-CB888134C36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A8B9E-85CF-4834-9E15-5D821CEFC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0463D-487B-4470-9D7D-1C0B00ED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F9-1E84-4409-AA83-07EC5AEB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4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BA853-B317-4699-9BF0-675794CF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9AF41-5CA5-40D4-B846-2057550AC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5CA45-D2D1-47B9-B21D-607B37119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6E475-43FE-46D7-A2A1-846E2DC2C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7BF2-EEC7-4B5C-A22B-CB888134C36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4670D-E2C5-4116-B971-15E7055C6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3E3B6-8868-4135-B50E-753C88A4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F9-1E84-4409-AA83-07EC5AEB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5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38366-CB98-42AB-9171-C9166A09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C77F3-D91D-48F8-AC32-E9B2DDA8C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73A14-9123-4C68-88C1-5308664DF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8DFAB-DE44-40A2-8794-D29B79483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64CD9-C3AA-4858-B5EF-4A489881E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C4C4C-046B-4773-A382-10430EC8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7BF2-EEC7-4B5C-A22B-CB888134C36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87EE7D-F761-44AB-B3A3-FE5120EA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33D6C6-E24E-449A-AB75-9760E8E7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F9-1E84-4409-AA83-07EC5AEB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5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56151-EC82-4AF6-9D7D-652DC203E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7B4FB2-EA5C-4CC3-A296-D7D3DB6C4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7BF2-EEC7-4B5C-A22B-CB888134C36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D3061-15F5-44AD-812F-1A8AC2AB5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CA848-444A-4E8B-81B5-6EE5E497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F9-1E84-4409-AA83-07EC5AEB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1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DE4C5-2D38-42DE-AE04-E4EC7B7D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7BF2-EEC7-4B5C-A22B-CB888134C36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D6E7D-F28B-4E9D-A959-F9E495AC6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8222F-0325-4C6E-82F4-DD62C4781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F9-1E84-4409-AA83-07EC5AEB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4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AAD51-D915-4656-A9D0-9EE70DFE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39593-27C4-422A-9537-CEE8D08D5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B8E7B-EA39-4DB8-B379-5B6C99617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17FC1-4724-47EC-BBA2-2EB2E5A6B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7BF2-EEC7-4B5C-A22B-CB888134C36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D7AEE-1D0A-4FA1-A0AB-89FEDF25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B6F69-AF1A-4008-8B09-347A4754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F9-1E84-4409-AA83-07EC5AEB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0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E6A7-652F-4523-827F-EE62B3661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CF3ED5-18C4-4B60-A32C-F39BA4336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5DC2B-33E6-4DB8-9D76-AC37A22E9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2F5FE-F185-4508-A8EF-71052A06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7BF2-EEC7-4B5C-A22B-CB888134C36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A6255-A7F2-4894-9410-D04BC342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23CCC-640E-40C1-8E51-652335BB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F9-1E84-4409-AA83-07EC5AEB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9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4A9EE-E336-4CC8-B3FB-9B71334F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3EAA5-ADC5-4411-B715-C35F86AB3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D138E-BF8B-490D-AF86-7F7EF379A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A7BF2-EEC7-4B5C-A22B-CB888134C36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6FB48-5E7B-4FCE-9DD5-0CFAEDBD4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E88F-6012-44AE-B869-1704314E3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860F9-1E84-4409-AA83-07EC5AEB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1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59C01-910B-4952-80F3-EA0E3C887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1950906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How to Cover the Federal Budget So People Understand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D409BC3-D22C-41DD-8862-124726105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59" y="1026743"/>
            <a:ext cx="2971166" cy="65029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2FAEDCC-E5AC-4EF7-888A-60BD7D9C0E03}"/>
              </a:ext>
            </a:extLst>
          </p:cNvPr>
          <p:cNvSpPr txBox="1"/>
          <p:nvPr/>
        </p:nvSpPr>
        <p:spPr>
          <a:xfrm>
            <a:off x="1524000" y="2035145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March 6,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2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F3A5E-83E6-43FF-AF80-C7DF811D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About TCS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E949B-A034-48C2-B6C8-44C71610A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62500" lnSpcReduction="20000"/>
          </a:bodyPr>
          <a:lstStyle/>
          <a:p>
            <a:pPr>
              <a:spcBef>
                <a:spcPct val="50000"/>
              </a:spcBef>
              <a:spcAft>
                <a:spcPct val="50000"/>
              </a:spcAft>
              <a:buClr>
                <a:schemeClr val="accent2"/>
              </a:buClr>
              <a:buFont typeface="Wingdings" pitchFamily="-72" charset="2"/>
              <a:buNone/>
            </a:pP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"/>
                <a:ea typeface="Osaka" pitchFamily="-72" charset="-128"/>
                <a:cs typeface="Times"/>
              </a:rPr>
              <a:t>Taxpayers for Common Sense is an independent and nonpartisan voice  for taxpayers working to increase transparency and expose and eliminate wasteful and corrupt subsidies, earmarks, and corporate welfare.</a:t>
            </a:r>
            <a:b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"/>
                <a:ea typeface="Osaka" pitchFamily="-72" charset="-128"/>
                <a:cs typeface="Times"/>
              </a:rPr>
            </a:b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Times"/>
              <a:ea typeface="Osaka" pitchFamily="-72" charset="-128"/>
              <a:cs typeface="Times"/>
            </a:endParaRPr>
          </a:p>
          <a:p>
            <a:pPr marL="533400" indent="-301625"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"/>
                <a:cs typeface="Times"/>
              </a:rPr>
              <a:t>Oversight of the federal budget – legislative tracking and analysis, investigations, and advocacy</a:t>
            </a:r>
          </a:p>
          <a:p>
            <a:pPr marL="533400" indent="-301625"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"/>
                <a:cs typeface="Times"/>
              </a:rPr>
              <a:t>Breadth of issues – energy and natural resources, national security, transportation, agriculture, and water resources</a:t>
            </a:r>
          </a:p>
          <a:p>
            <a:pPr marL="533400" indent="-301625"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"/>
                <a:cs typeface="Times"/>
              </a:rPr>
              <a:t>Credibility for quality and nonpartisanship with the media and policymakers</a:t>
            </a:r>
          </a:p>
          <a:p>
            <a:pPr marL="533400" indent="-301625"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"/>
                <a:cs typeface="Times"/>
              </a:rPr>
              <a:t>Mission and track record that aligns conservatives, moderates, and liberals behind common sense solutions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chemeClr val="accent2"/>
              </a:buClr>
              <a:buFont typeface="Wingdings" pitchFamily="-72" charset="2"/>
              <a:buNone/>
            </a:pP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Times"/>
              <a:ea typeface="Osaka" pitchFamily="-72" charset="-128"/>
              <a:cs typeface="Times"/>
            </a:endParaRPr>
          </a:p>
          <a:p>
            <a:pPr marL="0" indent="0" rtl="0" fontAlgn="base">
              <a:buNone/>
            </a:pPr>
            <a:br>
              <a:rPr lang="en-US" sz="3200" b="0" i="0" dirty="0">
                <a:effectLst/>
              </a:rPr>
            </a:br>
            <a:endParaRPr lang="en-US" sz="3200" b="0" i="0" dirty="0">
              <a:effectLst/>
            </a:endParaRP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5754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243F2-0536-4C02-AA32-13B5F2AA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Where To Look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078930B-C8D4-4AD8-81A1-76109C0BF1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47308" y="591344"/>
            <a:ext cx="6906491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Read. The. Bill.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Congressional Budget Office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Joint Committee on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Taxation</a:t>
            </a: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Government Accountability Office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Congressional Research Service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President’s Budget Request and Budget Justification Sheets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Taxpayers for Common Sense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888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29E22-942F-4047-A9BD-428ACBF8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What to Look For</a:t>
            </a:r>
            <a:endParaRPr lang="en-US" sz="37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5ED79-77C9-48F2-813F-71DBA3538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</a:rPr>
              <a:t>Year-to-Year Changes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</a:rPr>
              <a:t>Items Not in Press Release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</a:rPr>
              <a:t>Generic or Reference Items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</a:rPr>
              <a:t>Oddities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</a:rPr>
              <a:t>Press Releases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Assets/Campaign Contributions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Assistance Outside District/State</a:t>
            </a:r>
            <a:endParaRPr lang="en-US" b="0" i="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3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85866-ED31-408D-98DB-A66A662F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0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Generic or Reference Items: Dog River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692C3-51ED-4084-AD52-2759BD495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494" y="1585520"/>
            <a:ext cx="6906491" cy="2476850"/>
          </a:xfrm>
        </p:spPr>
        <p:txBody>
          <a:bodyPr anchor="ctr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"/>
                <a:cs typeface="Times"/>
              </a:rPr>
              <a:t>“… undertake the project authorized by section 518 of Public Law 106-53, at full federal expense.”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"/>
              <a:cs typeface="Time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"/>
                <a:cs typeface="Times"/>
              </a:rPr>
              <a:t>“… $1.5 million for a pilot project, in cooperation with non-Federal interests, to restore natural water depths in the Dog River, Alabama.”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96563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85866-ED31-408D-98DB-A66A662F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0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Assets/</a:t>
            </a:r>
            <a:br>
              <a:rPr lang="en-US" sz="40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en-US" sz="40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Campaign Contributions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98BDB5-6CAD-4958-98BC-50169B2D0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93" y="790101"/>
            <a:ext cx="3984576" cy="5139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E2EAC1-BDC9-4A50-AB77-4CECA88DC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043" y="1395887"/>
            <a:ext cx="2762617" cy="3535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711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85866-ED31-408D-98DB-A66A662F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0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Oversight and Transparency 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47B7A-6F47-4CFF-9458-6717F869C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26" t="9951" r="18835" b="9636"/>
          <a:stretch/>
        </p:blipFill>
        <p:spPr>
          <a:xfrm>
            <a:off x="4306278" y="409575"/>
            <a:ext cx="7746716" cy="624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1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BD89-7CA3-7A0C-0A40-E2CF021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By the Numbers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B5923E-D190-7E07-30A4-39043D1308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18" y="1690688"/>
            <a:ext cx="8819260" cy="478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8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85866-ED31-408D-98DB-A66A662F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0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Budget Impact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C3A28F-420D-4583-94E6-3BEB222A5C1F}"/>
              </a:ext>
            </a:extLst>
          </p:cNvPr>
          <p:cNvSpPr txBox="1"/>
          <p:nvPr/>
        </p:nvSpPr>
        <p:spPr>
          <a:xfrm>
            <a:off x="4502402" y="683788"/>
            <a:ext cx="6096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4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Deficits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$1.32T in FY22 Down from $2.8 trillion in fiscal year 2021 (2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largest since 1945 as % of GDP)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4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Debt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Total $31.4T End CY22 or 120 percent of GDP; Public $26.1T or 94% of GDP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Outlays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 $6.2T in FY22 Down from $6.8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trillion in fiscal year 2021</a:t>
            </a:r>
            <a:b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4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Revenues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$4.9T in FY22 Down from $4.0 trillion 18.1 percent of GDP in 2021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What’s a trillion?</a:t>
            </a:r>
          </a:p>
        </p:txBody>
      </p:sp>
    </p:spTree>
    <p:extLst>
      <p:ext uri="{BB962C8B-B14F-4D97-AF65-F5344CB8AC3E}">
        <p14:creationId xmlns:p14="http://schemas.microsoft.com/office/powerpoint/2010/main" val="2200916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73F82B7D482B4CB4E7E7523F153597" ma:contentTypeVersion="12" ma:contentTypeDescription="Create a new document." ma:contentTypeScope="" ma:versionID="16f9f58ae58cd0cd5bbc973051233e42">
  <xsd:schema xmlns:xsd="http://www.w3.org/2001/XMLSchema" xmlns:xs="http://www.w3.org/2001/XMLSchema" xmlns:p="http://schemas.microsoft.com/office/2006/metadata/properties" xmlns:ns2="1f5d03c6-6d61-4673-8e24-28e0a7c227b1" xmlns:ns3="d3c5ecf5-7a2e-452f-ae6b-8d8050034b42" targetNamespace="http://schemas.microsoft.com/office/2006/metadata/properties" ma:root="true" ma:fieldsID="7c097a3a67e8c1a4a7c68da5eacaaa30" ns2:_="" ns3:_="">
    <xsd:import namespace="1f5d03c6-6d61-4673-8e24-28e0a7c227b1"/>
    <xsd:import namespace="d3c5ecf5-7a2e-452f-ae6b-8d8050034b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d03c6-6d61-4673-8e24-28e0a7c227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5ecf5-7a2e-452f-ae6b-8d8050034b4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155E65-BEF6-4A8A-8287-03B9E13EE0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4A9615-0D49-4750-9D8C-8459155B46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5d03c6-6d61-4673-8e24-28e0a7c227b1"/>
    <ds:schemaRef ds:uri="d3c5ecf5-7a2e-452f-ae6b-8d8050034b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A84B06-BCCF-4130-BB8D-2F973BCF0375}">
  <ds:schemaRefs>
    <ds:schemaRef ds:uri="http://purl.org/dc/elements/1.1/"/>
    <ds:schemaRef ds:uri="http://purl.org/dc/terms/"/>
    <ds:schemaRef ds:uri="d3c5ecf5-7a2e-452f-ae6b-8d8050034b42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1f5d03c6-6d61-4673-8e24-28e0a7c227b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5928</TotalTime>
  <Words>455</Words>
  <Application>Microsoft Office PowerPoint</Application>
  <PresentationFormat>Widescreen</PresentationFormat>
  <Paragraphs>53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</vt:lpstr>
      <vt:lpstr>Wingdings</vt:lpstr>
      <vt:lpstr>WordVisiCarriageReturn_MSFontService</vt:lpstr>
      <vt:lpstr>Office Theme</vt:lpstr>
      <vt:lpstr>How to Cover the Federal Budget So People Understand</vt:lpstr>
      <vt:lpstr>About TCS</vt:lpstr>
      <vt:lpstr>Where To Look</vt:lpstr>
      <vt:lpstr>What to Look For</vt:lpstr>
      <vt:lpstr>Generic or Reference Items: Dog River</vt:lpstr>
      <vt:lpstr>Assets/ Campaign Contributions</vt:lpstr>
      <vt:lpstr>Oversight and Transparency </vt:lpstr>
      <vt:lpstr>By the Numbers</vt:lpstr>
      <vt:lpstr>Budget Impact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COVID-19 Relief Funding</dc:title>
  <dc:creator>Mike Surrusco</dc:creator>
  <cp:lastModifiedBy>Steve Ellis</cp:lastModifiedBy>
  <cp:revision>129</cp:revision>
  <cp:lastPrinted>2023-03-03T21:43:33Z</cp:lastPrinted>
  <dcterms:created xsi:type="dcterms:W3CDTF">2020-10-22T15:04:56Z</dcterms:created>
  <dcterms:modified xsi:type="dcterms:W3CDTF">2023-03-06T15:20:58Z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0x0101003373F82B7D482B4CB4E7E7523F153597</vt:lpwstr>
  </property>
</Properties>
</file>