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525" r:id="rId3"/>
    <p:sldId id="509" r:id="rId4"/>
    <p:sldId id="508" r:id="rId5"/>
    <p:sldId id="518" r:id="rId6"/>
    <p:sldId id="519" r:id="rId7"/>
    <p:sldId id="263" r:id="rId8"/>
    <p:sldId id="256" r:id="rId9"/>
    <p:sldId id="520" r:id="rId10"/>
    <p:sldId id="400" r:id="rId11"/>
    <p:sldId id="521" r:id="rId12"/>
    <p:sldId id="402" r:id="rId13"/>
    <p:sldId id="522" r:id="rId14"/>
    <p:sldId id="514" r:id="rId15"/>
    <p:sldId id="259" r:id="rId16"/>
    <p:sldId id="261" r:id="rId17"/>
    <p:sldId id="262" r:id="rId18"/>
    <p:sldId id="507" r:id="rId19"/>
    <p:sldId id="258" r:id="rId20"/>
    <p:sldId id="375" r:id="rId21"/>
    <p:sldId id="260" r:id="rId22"/>
    <p:sldId id="401" r:id="rId23"/>
    <p:sldId id="51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B7D681-0258-1DB1-1E53-2889EC0B9705}" name="April Rodriguez" initials="AR" userId="S::arodriguez@pewtrusts.org::6045f435-5f36-4727-89cb-dc613c8731b2" providerId="AD"/>
  <p188:author id="{E75AC4BD-8689-D6FA-9C24-94C52FCFD378}" name="Michelle Russell" initials="MR" userId="Michelle Russell" providerId="None"/>
  <p188:author id="{F28E71D4-3885-F04B-7642-F90037AB7B46}" name="Eshaan Kawlra" initials="EK" userId="S::ekawlra@pewtrusts.org::599e7096-17ff-47c9-9fbd-3fd5c51075e8" providerId="AD"/>
  <p188:author id="{616533E7-7D1F-081C-5AC6-972D6151D3D5}" name="Michelle Russell" initials="MR" userId="S::mrussell@pewtrusts.org::5fb8626c-842b-4e4c-a997-0f861f6fcf12" providerId="AD"/>
  <p188:author id="{603D3EFB-950A-E626-1714-E73AF438A41E}" name="Ruth Rosenthal" initials="RR" userId="S::rrosenthal@pewtrusts.org::0a5e7bf7-f657-4bcf-8d52-e7c21c5d72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195"/>
    <a:srgbClr val="D9D9D9"/>
    <a:srgbClr val="2F5597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A28AF-6BC1-468A-8B3B-77B172694F39}" v="1" dt="2023-01-25T00:29:41.266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3722" autoAdjust="0"/>
  </p:normalViewPr>
  <p:slideViewPr>
    <p:cSldViewPr snapToGrid="0">
      <p:cViewPr varScale="1">
        <p:scale>
          <a:sx n="88" d="100"/>
          <a:sy n="88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ew-my.sharepoint.com/personal/tvelazquez_pewtrusts_org/Documents/Documents/TV_docs_R-Drive/JJ/JJ%20Data-NPF-1-19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ew-my.sharepoint.com/personal/tvelazquez_pewtrusts_org/Documents/Documents/TV_docs_R-Drive/JJ/JJ%20Data-NPF-1-19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Downloads\ezajcs_expor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hoenberg\AppData\Local\Microsoft\Windows\Temporary%20Internet%20Files\Content.Outlook\O0RU3576\UT%20JJ%20Brief%20Data%20Charts_0321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Downloads\ezajcs_export%20(1)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Downloads\ezajcs_demo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'Committent Rates'!$D$31</c:f>
              <c:strCache>
                <c:ptCount val="1"/>
                <c:pt idx="0">
                  <c:v> Arrest Rate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'Committent Rates'!$A$32:$A$43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'Committent Rates'!$D$32:$D$43</c:f>
              <c:numCache>
                <c:formatCode>General</c:formatCode>
                <c:ptCount val="12"/>
                <c:pt idx="0">
                  <c:v>8211.2999999999993</c:v>
                </c:pt>
                <c:pt idx="1">
                  <c:v>6757.2</c:v>
                </c:pt>
                <c:pt idx="2">
                  <c:v>6202.2</c:v>
                </c:pt>
                <c:pt idx="3">
                  <c:v>6078.1</c:v>
                </c:pt>
                <c:pt idx="4">
                  <c:v>6072.8</c:v>
                </c:pt>
                <c:pt idx="5">
                  <c:v>5983.5</c:v>
                </c:pt>
                <c:pt idx="6">
                  <c:v>4856.8</c:v>
                </c:pt>
                <c:pt idx="7">
                  <c:v>4366</c:v>
                </c:pt>
                <c:pt idx="8">
                  <c:v>3236.5</c:v>
                </c:pt>
                <c:pt idx="9">
                  <c:v>2749.1</c:v>
                </c:pt>
                <c:pt idx="10">
                  <c:v>2382.8000000000002</c:v>
                </c:pt>
                <c:pt idx="11">
                  <c:v>2044.2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08-41A9-A488-A330DAAE8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617216"/>
        <c:axId val="444623872"/>
      </c:lineChart>
      <c:lineChart>
        <c:grouping val="standard"/>
        <c:varyColors val="0"/>
        <c:ser>
          <c:idx val="0"/>
          <c:order val="0"/>
          <c:tx>
            <c:strRef>
              <c:f>'Committent Rates'!$B$31</c:f>
              <c:strCache>
                <c:ptCount val="1"/>
                <c:pt idx="0">
                  <c:v>Commitment Rate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'Committent Rates'!$A$32:$A$43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'Committent Rates'!$B$32:$B$43</c:f>
              <c:numCache>
                <c:formatCode>General</c:formatCode>
                <c:ptCount val="12"/>
                <c:pt idx="0">
                  <c:v>256</c:v>
                </c:pt>
                <c:pt idx="1">
                  <c:v>257</c:v>
                </c:pt>
                <c:pt idx="2">
                  <c:v>244</c:v>
                </c:pt>
                <c:pt idx="3">
                  <c:v>217</c:v>
                </c:pt>
                <c:pt idx="4">
                  <c:v>201</c:v>
                </c:pt>
                <c:pt idx="5">
                  <c:v>189</c:v>
                </c:pt>
                <c:pt idx="6">
                  <c:v>154</c:v>
                </c:pt>
                <c:pt idx="7">
                  <c:v>134</c:v>
                </c:pt>
                <c:pt idx="8">
                  <c:v>114</c:v>
                </c:pt>
                <c:pt idx="9">
                  <c:v>100</c:v>
                </c:pt>
                <c:pt idx="10">
                  <c:v>85</c:v>
                </c:pt>
                <c:pt idx="1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08-41A9-A488-A330DAAE8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332288"/>
        <c:axId val="332326464"/>
      </c:lineChart>
      <c:catAx>
        <c:axId val="4446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444623872"/>
        <c:crosses val="autoZero"/>
        <c:auto val="1"/>
        <c:lblAlgn val="ctr"/>
        <c:lblOffset val="100"/>
        <c:tickLblSkip val="2"/>
        <c:noMultiLvlLbl val="0"/>
      </c:catAx>
      <c:valAx>
        <c:axId val="4446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i="0" baseline="0">
                    <a:latin typeface="Franklin Gothic Book" panose="020B0503020102020204" pitchFamily="34" charset="0"/>
                    <a:ea typeface="Source Sans Pro" panose="020B0503030403020204" pitchFamily="34" charset="0"/>
                  </a:rPr>
                  <a:t>Youth Arrest Rate</a:t>
                </a:r>
              </a:p>
            </c:rich>
          </c:tx>
          <c:layout>
            <c:manualLayout>
              <c:xMode val="edge"/>
              <c:yMode val="edge"/>
              <c:x val="1.1419004818843193E-2"/>
              <c:y val="0.36618766025096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617216"/>
        <c:crosses val="autoZero"/>
        <c:crossBetween val="between"/>
        <c:majorUnit val="3000"/>
      </c:valAx>
      <c:valAx>
        <c:axId val="332326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0"/>
                  <a:t>Commitment</a:t>
                </a:r>
                <a:r>
                  <a:rPr lang="en-US" sz="1400" i="0" baseline="0"/>
                  <a:t> Rate</a:t>
                </a:r>
                <a:endParaRPr lang="en-US" sz="1400" i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1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32288"/>
        <c:crosses val="max"/>
        <c:crossBetween val="between"/>
        <c:majorUnit val="100"/>
      </c:valAx>
      <c:catAx>
        <c:axId val="33233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326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35346393914545"/>
          <c:y val="0.20588213081387666"/>
          <c:w val="0.31844270237361955"/>
          <c:h val="0.290510352872557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868906004655"/>
          <c:y val="0.10298374025429682"/>
          <c:w val="0.83026683043538907"/>
          <c:h val="0.71667153440899289"/>
        </c:manualLayout>
      </c:layout>
      <c:lineChart>
        <c:grouping val="standard"/>
        <c:varyColors val="0"/>
        <c:ser>
          <c:idx val="0"/>
          <c:order val="0"/>
          <c:tx>
            <c:strRef>
              <c:f>'Committed Rates By RaceEthni'!$B$3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'Committed Rates By RaceEthni'!$A$4:$A$15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'Committed Rates By RaceEthni'!$B$4:$B$15</c:f>
              <c:numCache>
                <c:formatCode>General</c:formatCode>
                <c:ptCount val="12"/>
                <c:pt idx="0">
                  <c:v>143</c:v>
                </c:pt>
                <c:pt idx="1">
                  <c:v>151</c:v>
                </c:pt>
                <c:pt idx="2">
                  <c:v>154</c:v>
                </c:pt>
                <c:pt idx="3">
                  <c:v>140</c:v>
                </c:pt>
                <c:pt idx="4">
                  <c:v>124</c:v>
                </c:pt>
                <c:pt idx="5">
                  <c:v>114</c:v>
                </c:pt>
                <c:pt idx="6">
                  <c:v>92</c:v>
                </c:pt>
                <c:pt idx="7">
                  <c:v>80</c:v>
                </c:pt>
                <c:pt idx="8">
                  <c:v>69</c:v>
                </c:pt>
                <c:pt idx="9">
                  <c:v>60</c:v>
                </c:pt>
                <c:pt idx="10">
                  <c:v>55</c:v>
                </c:pt>
                <c:pt idx="11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640-47BD-8275-6D73ED782791}"/>
            </c:ext>
          </c:extLst>
        </c:ser>
        <c:ser>
          <c:idx val="1"/>
          <c:order val="1"/>
          <c:tx>
            <c:strRef>
              <c:f>'Committed Rates By RaceEthni'!$C$3</c:f>
              <c:strCache>
                <c:ptCount val="1"/>
                <c:pt idx="0">
                  <c:v>Black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'Committed Rates By RaceEthni'!$A$4:$A$15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'Committed Rates By RaceEthni'!$C$4:$C$15</c:f>
              <c:numCache>
                <c:formatCode>General</c:formatCode>
                <c:ptCount val="12"/>
                <c:pt idx="0">
                  <c:v>696</c:v>
                </c:pt>
                <c:pt idx="1">
                  <c:v>672</c:v>
                </c:pt>
                <c:pt idx="2">
                  <c:v>631</c:v>
                </c:pt>
                <c:pt idx="3">
                  <c:v>519</c:v>
                </c:pt>
                <c:pt idx="4">
                  <c:v>502</c:v>
                </c:pt>
                <c:pt idx="5">
                  <c:v>482</c:v>
                </c:pt>
                <c:pt idx="6">
                  <c:v>407</c:v>
                </c:pt>
                <c:pt idx="7">
                  <c:v>347</c:v>
                </c:pt>
                <c:pt idx="8">
                  <c:v>294</c:v>
                </c:pt>
                <c:pt idx="9">
                  <c:v>276</c:v>
                </c:pt>
                <c:pt idx="10">
                  <c:v>226</c:v>
                </c:pt>
                <c:pt idx="11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640-47BD-8275-6D73ED782791}"/>
            </c:ext>
          </c:extLst>
        </c:ser>
        <c:ser>
          <c:idx val="2"/>
          <c:order val="2"/>
          <c:tx>
            <c:strRef>
              <c:f>'Committed Rates By RaceEthni'!$D$3</c:f>
              <c:strCache>
                <c:ptCount val="1"/>
                <c:pt idx="0">
                  <c:v>Hispanic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'Committed Rates By RaceEthni'!$A$4:$A$15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'Committed Rates By RaceEthni'!$D$4:$D$15</c:f>
              <c:numCache>
                <c:formatCode>General</c:formatCode>
                <c:ptCount val="12"/>
                <c:pt idx="0">
                  <c:v>338</c:v>
                </c:pt>
                <c:pt idx="1">
                  <c:v>316</c:v>
                </c:pt>
                <c:pt idx="2">
                  <c:v>250</c:v>
                </c:pt>
                <c:pt idx="3">
                  <c:v>230</c:v>
                </c:pt>
                <c:pt idx="4">
                  <c:v>207</c:v>
                </c:pt>
                <c:pt idx="5">
                  <c:v>192</c:v>
                </c:pt>
                <c:pt idx="6">
                  <c:v>147</c:v>
                </c:pt>
                <c:pt idx="7">
                  <c:v>133</c:v>
                </c:pt>
                <c:pt idx="8">
                  <c:v>111</c:v>
                </c:pt>
                <c:pt idx="9">
                  <c:v>89</c:v>
                </c:pt>
                <c:pt idx="10">
                  <c:v>71</c:v>
                </c:pt>
                <c:pt idx="1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5640-47BD-8275-6D73ED782791}"/>
            </c:ext>
          </c:extLst>
        </c:ser>
        <c:ser>
          <c:idx val="3"/>
          <c:order val="3"/>
          <c:tx>
            <c:strRef>
              <c:f>'Committed Rates By RaceEthni'!$E$3</c:f>
              <c:strCache>
                <c:ptCount val="1"/>
                <c:pt idx="0">
                  <c:v>American Indian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'Committed Rates By RaceEthni'!$A$4:$A$15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'Committed Rates By RaceEthni'!$E$4:$E$15</c:f>
              <c:numCache>
                <c:formatCode>General</c:formatCode>
                <c:ptCount val="12"/>
                <c:pt idx="0">
                  <c:v>346</c:v>
                </c:pt>
                <c:pt idx="1">
                  <c:v>415</c:v>
                </c:pt>
                <c:pt idx="2">
                  <c:v>438</c:v>
                </c:pt>
                <c:pt idx="3">
                  <c:v>354</c:v>
                </c:pt>
                <c:pt idx="4">
                  <c:v>353</c:v>
                </c:pt>
                <c:pt idx="5">
                  <c:v>317</c:v>
                </c:pt>
                <c:pt idx="6">
                  <c:v>269</c:v>
                </c:pt>
                <c:pt idx="7">
                  <c:v>268</c:v>
                </c:pt>
                <c:pt idx="8">
                  <c:v>254</c:v>
                </c:pt>
                <c:pt idx="9">
                  <c:v>185</c:v>
                </c:pt>
                <c:pt idx="10">
                  <c:v>149</c:v>
                </c:pt>
                <c:pt idx="11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5640-47BD-8275-6D73ED782791}"/>
            </c:ext>
          </c:extLst>
        </c:ser>
        <c:ser>
          <c:idx val="4"/>
          <c:order val="4"/>
          <c:tx>
            <c:strRef>
              <c:f>'Committed Rates By RaceEthni'!$F$3</c:f>
              <c:strCache>
                <c:ptCount val="1"/>
                <c:pt idx="0">
                  <c:v>Asian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'Committed Rates By RaceEthni'!$A$4:$A$15</c:f>
              <c:numCache>
                <c:formatCode>General</c:formatCode>
                <c:ptCount val="12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2006</c:v>
                </c:pt>
                <c:pt idx="5">
                  <c:v>2007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'Committed Rates By RaceEthni'!$F$4:$F$15</c:f>
              <c:numCache>
                <c:formatCode>General</c:formatCode>
                <c:ptCount val="12"/>
                <c:pt idx="0">
                  <c:v>144</c:v>
                </c:pt>
                <c:pt idx="1">
                  <c:v>136</c:v>
                </c:pt>
                <c:pt idx="2">
                  <c:v>82</c:v>
                </c:pt>
                <c:pt idx="3">
                  <c:v>74</c:v>
                </c:pt>
                <c:pt idx="4">
                  <c:v>54</c:v>
                </c:pt>
                <c:pt idx="5">
                  <c:v>49</c:v>
                </c:pt>
                <c:pt idx="6">
                  <c:v>30</c:v>
                </c:pt>
                <c:pt idx="7">
                  <c:v>23</c:v>
                </c:pt>
                <c:pt idx="8">
                  <c:v>18</c:v>
                </c:pt>
                <c:pt idx="9">
                  <c:v>15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5640-47BD-8275-6D73ED782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557535"/>
        <c:axId val="810557951"/>
      </c:lineChart>
      <c:catAx>
        <c:axId val="81055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57951"/>
        <c:crosses val="autoZero"/>
        <c:auto val="1"/>
        <c:lblAlgn val="ctr"/>
        <c:lblOffset val="100"/>
        <c:noMultiLvlLbl val="0"/>
      </c:catAx>
      <c:valAx>
        <c:axId val="8105579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Juvenile commitment rate</a:t>
                </a:r>
              </a:p>
            </c:rich>
          </c:tx>
          <c:layout>
            <c:manualLayout>
              <c:xMode val="edge"/>
              <c:yMode val="edge"/>
              <c:x val="2.6642136321727922E-2"/>
              <c:y val="0.18472413278012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57535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488324401710228"/>
          <c:y val="0.14983894127254707"/>
          <c:w val="0.22966878833020568"/>
          <c:h val="0.3689591986650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2312030583807"/>
          <c:y val="0.13950948872635671"/>
          <c:w val="0.76527663423515369"/>
          <c:h val="0.67115808323516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ezajcs_export!$I$8</c:f>
              <c:strCache>
                <c:ptCount val="1"/>
                <c:pt idx="0">
                  <c:v>Waived to Adult Court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ezajcs_export!$J$7:$N$7</c:f>
              <c:strCache>
                <c:ptCount val="5"/>
                <c:pt idx="0">
                  <c:v>Black</c:v>
                </c:pt>
                <c:pt idx="1">
                  <c:v>Hispanic</c:v>
                </c:pt>
                <c:pt idx="2">
                  <c:v>American Indian</c:v>
                </c:pt>
                <c:pt idx="3">
                  <c:v>White</c:v>
                </c:pt>
                <c:pt idx="4">
                  <c:v>Asian/NHPI</c:v>
                </c:pt>
              </c:strCache>
            </c:strRef>
          </c:cat>
          <c:val>
            <c:numRef>
              <c:f>ezajcs_export!$J$8:$N$8</c:f>
              <c:numCache>
                <c:formatCode>0.0%</c:formatCode>
                <c:ptCount val="5"/>
                <c:pt idx="0">
                  <c:v>6.6919955098868836E-3</c:v>
                </c:pt>
                <c:pt idx="1">
                  <c:v>3.28331239946233E-3</c:v>
                </c:pt>
                <c:pt idx="2">
                  <c:v>3.1094527363184081E-3</c:v>
                </c:pt>
                <c:pt idx="3">
                  <c:v>3.5273027418814E-3</c:v>
                </c:pt>
                <c:pt idx="4">
                  <c:v>3.3390903857225102E-3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E-4878-BD96-81525DBC53F5}"/>
            </c:ext>
          </c:extLst>
        </c:ser>
        <c:ser>
          <c:idx val="1"/>
          <c:order val="1"/>
          <c:tx>
            <c:strRef>
              <c:f>ezajcs_export!$I$9</c:f>
              <c:strCache>
                <c:ptCount val="1"/>
                <c:pt idx="0">
                  <c:v>Placed in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ezajcs_export!$J$7:$N$7</c:f>
              <c:strCache>
                <c:ptCount val="5"/>
                <c:pt idx="0">
                  <c:v>Black</c:v>
                </c:pt>
                <c:pt idx="1">
                  <c:v>Hispanic</c:v>
                </c:pt>
                <c:pt idx="2">
                  <c:v>American Indian</c:v>
                </c:pt>
                <c:pt idx="3">
                  <c:v>White</c:v>
                </c:pt>
                <c:pt idx="4">
                  <c:v>Asian/NHPI</c:v>
                </c:pt>
              </c:strCache>
            </c:strRef>
          </c:cat>
          <c:val>
            <c:numRef>
              <c:f>ezajcs_export!$J$9:$N$9</c:f>
              <c:numCache>
                <c:formatCode>0%</c:formatCode>
                <c:ptCount val="5"/>
                <c:pt idx="0">
                  <c:v>9.2793054454396312E-2</c:v>
                </c:pt>
                <c:pt idx="1">
                  <c:v>9.342382641781069E-2</c:v>
                </c:pt>
                <c:pt idx="2">
                  <c:v>7.8591417910447756E-2</c:v>
                </c:pt>
                <c:pt idx="3">
                  <c:v>5.5566302974025636E-2</c:v>
                </c:pt>
                <c:pt idx="4">
                  <c:v>5.5958549222797929E-2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E-4878-BD96-81525DBC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965152"/>
        <c:axId val="949967648"/>
      </c:barChart>
      <c:catAx>
        <c:axId val="9499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967648"/>
        <c:crosses val="autoZero"/>
        <c:auto val="1"/>
        <c:lblAlgn val="ctr"/>
        <c:lblOffset val="100"/>
        <c:noMultiLvlLbl val="0"/>
      </c:catAx>
      <c:valAx>
        <c:axId val="949967648"/>
        <c:scaling>
          <c:orientation val="minMax"/>
          <c:max val="0.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9499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3637702503681884E-3"/>
          <c:y val="0.46943501364341078"/>
          <c:w val="0.20772287484682972"/>
          <c:h val="0.33657329921569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4'!$A$6</c:f>
              <c:strCache>
                <c:ptCount val="1"/>
                <c:pt idx="0">
                  <c:v>White Non-Hispanic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'Figure 4'!$B$5:$G$5</c:f>
              <c:strCache>
                <c:ptCount val="6"/>
                <c:pt idx="0">
                  <c:v>Utah Youth Population 2015</c:v>
                </c:pt>
                <c:pt idx="1">
                  <c:v>New Intakes 2015 </c:v>
                </c:pt>
                <c:pt idx="2">
                  <c:v>Probation Dispositions 2015</c:v>
                </c:pt>
                <c:pt idx="3">
                  <c:v>JJS Community Placement Dispositions 2015 </c:v>
                </c:pt>
                <c:pt idx="4">
                  <c:v>JJS Secure Care Dispositions 2015 </c:v>
                </c:pt>
                <c:pt idx="5">
                  <c:v>DCFS Placement </c:v>
                </c:pt>
              </c:strCache>
            </c:strRef>
          </c:cat>
          <c:val>
            <c:numRef>
              <c:f>'Figure 4'!$B$6:$G$6</c:f>
              <c:numCache>
                <c:formatCode>0%</c:formatCode>
                <c:ptCount val="6"/>
                <c:pt idx="0">
                  <c:v>0.75409662531227506</c:v>
                </c:pt>
                <c:pt idx="1">
                  <c:v>0.68500539374325786</c:v>
                </c:pt>
                <c:pt idx="2">
                  <c:v>0.56871345029239762</c:v>
                </c:pt>
                <c:pt idx="3">
                  <c:v>0.4391891891891892</c:v>
                </c:pt>
                <c:pt idx="4">
                  <c:v>0.5</c:v>
                </c:pt>
                <c:pt idx="5">
                  <c:v>0.53773584905660377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A-4004-BA0F-BEF64A57A5E6}"/>
            </c:ext>
          </c:extLst>
        </c:ser>
        <c:ser>
          <c:idx val="1"/>
          <c:order val="1"/>
          <c:tx>
            <c:strRef>
              <c:f>'Figure 4'!$A$7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'Figure 4'!$B$5:$G$5</c:f>
              <c:strCache>
                <c:ptCount val="6"/>
                <c:pt idx="0">
                  <c:v>Utah Youth Population 2015</c:v>
                </c:pt>
                <c:pt idx="1">
                  <c:v>New Intakes 2015 </c:v>
                </c:pt>
                <c:pt idx="2">
                  <c:v>Probation Dispositions 2015</c:v>
                </c:pt>
                <c:pt idx="3">
                  <c:v>JJS Community Placement Dispositions 2015 </c:v>
                </c:pt>
                <c:pt idx="4">
                  <c:v>JJS Secure Care Dispositions 2015 </c:v>
                </c:pt>
                <c:pt idx="5">
                  <c:v>DCFS Placement </c:v>
                </c:pt>
              </c:strCache>
            </c:strRef>
          </c:cat>
          <c:val>
            <c:numRef>
              <c:f>'Figure 4'!$B$7:$G$7</c:f>
              <c:numCache>
                <c:formatCode>0%</c:formatCode>
                <c:ptCount val="6"/>
                <c:pt idx="0">
                  <c:v>0.16612327278372924</c:v>
                </c:pt>
                <c:pt idx="1">
                  <c:v>0.23279395900755123</c:v>
                </c:pt>
                <c:pt idx="2">
                  <c:v>0.32309941520467839</c:v>
                </c:pt>
                <c:pt idx="3">
                  <c:v>0.43243243243243246</c:v>
                </c:pt>
                <c:pt idx="4">
                  <c:v>0.36842105263157893</c:v>
                </c:pt>
                <c:pt idx="5">
                  <c:v>0.29245283018867924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A-4004-BA0F-BEF64A57A5E6}"/>
            </c:ext>
          </c:extLst>
        </c:ser>
        <c:ser>
          <c:idx val="2"/>
          <c:order val="2"/>
          <c:tx>
            <c:strRef>
              <c:f>'Figure 4'!$A$8</c:f>
              <c:strCache>
                <c:ptCount val="1"/>
                <c:pt idx="0">
                  <c:v>Black/African American non-Hispanic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'Figure 4'!$B$5:$G$5</c:f>
              <c:strCache>
                <c:ptCount val="6"/>
                <c:pt idx="0">
                  <c:v>Utah Youth Population 2015</c:v>
                </c:pt>
                <c:pt idx="1">
                  <c:v>New Intakes 2015 </c:v>
                </c:pt>
                <c:pt idx="2">
                  <c:v>Probation Dispositions 2015</c:v>
                </c:pt>
                <c:pt idx="3">
                  <c:v>JJS Community Placement Dispositions 2015 </c:v>
                </c:pt>
                <c:pt idx="4">
                  <c:v>JJS Secure Care Dispositions 2015 </c:v>
                </c:pt>
                <c:pt idx="5">
                  <c:v>DCFS Placement </c:v>
                </c:pt>
              </c:strCache>
            </c:strRef>
          </c:cat>
          <c:val>
            <c:numRef>
              <c:f>'Figure 4'!$B$8:$G$8</c:f>
              <c:numCache>
                <c:formatCode>0%</c:formatCode>
                <c:ptCount val="6"/>
                <c:pt idx="0">
                  <c:v>1.3591904136850574E-2</c:v>
                </c:pt>
                <c:pt idx="1">
                  <c:v>4.6601941747572817E-2</c:v>
                </c:pt>
                <c:pt idx="2">
                  <c:v>8.4795321637426896E-2</c:v>
                </c:pt>
                <c:pt idx="3">
                  <c:v>7.4324324324324328E-2</c:v>
                </c:pt>
                <c:pt idx="4">
                  <c:v>2.6315789473684209E-2</c:v>
                </c:pt>
                <c:pt idx="5">
                  <c:v>0.14150943396226415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A-4004-BA0F-BEF64A57A5E6}"/>
            </c:ext>
          </c:extLst>
        </c:ser>
        <c:ser>
          <c:idx val="3"/>
          <c:order val="3"/>
          <c:tx>
            <c:strRef>
              <c:f>'Figure 4'!$A$9</c:f>
              <c:strCache>
                <c:ptCount val="1"/>
                <c:pt idx="0">
                  <c:v>Other Race/Ethnicity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'Figure 4'!$B$5:$G$5</c:f>
              <c:strCache>
                <c:ptCount val="6"/>
                <c:pt idx="0">
                  <c:v>Utah Youth Population 2015</c:v>
                </c:pt>
                <c:pt idx="1">
                  <c:v>New Intakes 2015 </c:v>
                </c:pt>
                <c:pt idx="2">
                  <c:v>Probation Dispositions 2015</c:v>
                </c:pt>
                <c:pt idx="3">
                  <c:v>JJS Community Placement Dispositions 2015 </c:v>
                </c:pt>
                <c:pt idx="4">
                  <c:v>JJS Secure Care Dispositions 2015 </c:v>
                </c:pt>
                <c:pt idx="5">
                  <c:v>DCFS Placement </c:v>
                </c:pt>
              </c:strCache>
            </c:strRef>
          </c:cat>
          <c:val>
            <c:numRef>
              <c:f>'Figure 4'!$B$9:$G$9</c:f>
              <c:numCache>
                <c:formatCode>0%</c:formatCode>
                <c:ptCount val="6"/>
                <c:pt idx="0">
                  <c:v>6.6188197767145143E-2</c:v>
                </c:pt>
                <c:pt idx="1">
                  <c:v>4.8112189859762677E-2</c:v>
                </c:pt>
                <c:pt idx="2">
                  <c:v>2.9239766081871343E-2</c:v>
                </c:pt>
                <c:pt idx="3">
                  <c:v>5.4054054054054057E-2</c:v>
                </c:pt>
                <c:pt idx="4">
                  <c:v>0.10526315789473684</c:v>
                </c:pt>
                <c:pt idx="5">
                  <c:v>2.8301886792452827E-2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A-4004-BA0F-BEF64A57A5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1495128"/>
        <c:axId val="-2141521128"/>
      </c:barChart>
      <c:catAx>
        <c:axId val="-214149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21128"/>
        <c:crosses val="autoZero"/>
        <c:auto val="1"/>
        <c:lblAlgn val="ctr"/>
        <c:lblOffset val="100"/>
        <c:noMultiLvlLbl val="0"/>
      </c:catAx>
      <c:valAx>
        <c:axId val="-2141521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4951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>
              <a:lumMod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'ezajcs_export (1)'!$I$10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45A-8ED1-F07938ACA2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45A-8ED1-F07938ACA2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AE-445A-8ED1-F07938ACA2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AE-445A-8ED1-F07938ACA273}"/>
              </c:ext>
            </c:extLst>
          </c:dPt>
          <c:dLbls>
            <c:dLbl>
              <c:idx val="0"/>
              <c:layout>
                <c:manualLayout>
                  <c:x val="-0.12354680664916885"/>
                  <c:y val="0.12641841644794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AE-445A-8ED1-F07938ACA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'ezajcs_export (1)'!$J$9:$M$9</c:f>
              <c:strCache>
                <c:ptCount val="4"/>
                <c:pt idx="0">
                  <c:v>Person</c:v>
                </c:pt>
                <c:pt idx="1">
                  <c:v>Property</c:v>
                </c:pt>
                <c:pt idx="2">
                  <c:v>Drugs</c:v>
                </c:pt>
                <c:pt idx="3">
                  <c:v>Public Order</c:v>
                </c:pt>
              </c:strCache>
            </c:strRef>
          </c:cat>
          <c:val>
            <c:numRef>
              <c:f>'ezajcs_export (1)'!$J$10:$M$10</c:f>
              <c:numCache>
                <c:formatCode>General</c:formatCode>
                <c:ptCount val="4"/>
                <c:pt idx="0">
                  <c:v>0.33300000000000002</c:v>
                </c:pt>
                <c:pt idx="1">
                  <c:v>0.30299999999999999</c:v>
                </c:pt>
                <c:pt idx="2">
                  <c:v>5.8000000000000003E-2</c:v>
                </c:pt>
                <c:pt idx="3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AE-445A-8ED1-F07938ACA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5'!$A$7</c:f>
              <c:strCache>
                <c:ptCount val="1"/>
                <c:pt idx="0">
                  <c:v>Felony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5'!$B$6:$C$6</c:f>
              <c:strCache>
                <c:ptCount val="2"/>
                <c:pt idx="0">
                  <c:v>Offense on JJS Community Placement disposition</c:v>
                </c:pt>
                <c:pt idx="1">
                  <c:v>Offense on JJS Secure Placement disposition</c:v>
                </c:pt>
              </c:strCache>
            </c:strRef>
          </c:cat>
          <c:val>
            <c:numRef>
              <c:f>'Figure 5'!$B$7:$C$7</c:f>
              <c:numCache>
                <c:formatCode>0%</c:formatCode>
                <c:ptCount val="2"/>
                <c:pt idx="0">
                  <c:v>0.24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D-41CA-BB45-AF865C26CA79}"/>
            </c:ext>
          </c:extLst>
        </c:ser>
        <c:ser>
          <c:idx val="1"/>
          <c:order val="1"/>
          <c:tx>
            <c:strRef>
              <c:f>'Figure 5'!$A$8</c:f>
              <c:strCache>
                <c:ptCount val="1"/>
                <c:pt idx="0">
                  <c:v>Misdemeanor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5'!$B$6:$C$6</c:f>
              <c:strCache>
                <c:ptCount val="2"/>
                <c:pt idx="0">
                  <c:v>Offense on JJS Community Placement disposition</c:v>
                </c:pt>
                <c:pt idx="1">
                  <c:v>Offense on JJS Secure Placement disposition</c:v>
                </c:pt>
              </c:strCache>
            </c:strRef>
          </c:cat>
          <c:val>
            <c:numRef>
              <c:f>'Figure 5'!$B$8:$C$8</c:f>
              <c:numCache>
                <c:formatCode>0%</c:formatCode>
                <c:ptCount val="2"/>
                <c:pt idx="0">
                  <c:v>0.33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D-41CA-BB45-AF865C26CA79}"/>
            </c:ext>
          </c:extLst>
        </c:ser>
        <c:ser>
          <c:idx val="2"/>
          <c:order val="2"/>
          <c:tx>
            <c:strRef>
              <c:f>'Figure 5'!$A$9</c:f>
              <c:strCache>
                <c:ptCount val="1"/>
                <c:pt idx="0">
                  <c:v>Status/Infraction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5'!$B$6:$C$6</c:f>
              <c:strCache>
                <c:ptCount val="2"/>
                <c:pt idx="0">
                  <c:v>Offense on JJS Community Placement disposition</c:v>
                </c:pt>
                <c:pt idx="1">
                  <c:v>Offense on JJS Secure Placement disposition</c:v>
                </c:pt>
              </c:strCache>
            </c:strRef>
          </c:cat>
          <c:val>
            <c:numRef>
              <c:f>'Figure 5'!$B$9:$C$9</c:f>
              <c:numCache>
                <c:formatCode>0%</c:formatCode>
                <c:ptCount val="2"/>
                <c:pt idx="0">
                  <c:v>0.04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D-41CA-BB45-AF865C26CA79}"/>
            </c:ext>
          </c:extLst>
        </c:ser>
        <c:ser>
          <c:idx val="3"/>
          <c:order val="3"/>
          <c:tx>
            <c:strRef>
              <c:f>'Figure 5'!$A$10</c:f>
              <c:strCache>
                <c:ptCount val="1"/>
                <c:pt idx="0">
                  <c:v>Contempt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5'!$B$6:$C$6</c:f>
              <c:strCache>
                <c:ptCount val="2"/>
                <c:pt idx="0">
                  <c:v>Offense on JJS Community Placement disposition</c:v>
                </c:pt>
                <c:pt idx="1">
                  <c:v>Offense on JJS Secure Placement disposition</c:v>
                </c:pt>
              </c:strCache>
            </c:strRef>
          </c:cat>
          <c:val>
            <c:numRef>
              <c:f>'Figure 5'!$B$10:$C$10</c:f>
              <c:numCache>
                <c:formatCode>0%</c:formatCode>
                <c:ptCount val="2"/>
                <c:pt idx="0">
                  <c:v>0.36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2D-41CA-BB45-AF865C26C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539288"/>
        <c:axId val="-2141417464"/>
      </c:barChart>
      <c:catAx>
        <c:axId val="-214153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417464"/>
        <c:crosses val="autoZero"/>
        <c:auto val="1"/>
        <c:lblAlgn val="ctr"/>
        <c:lblOffset val="100"/>
        <c:noMultiLvlLbl val="0"/>
      </c:catAx>
      <c:valAx>
        <c:axId val="-21414174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39288"/>
        <c:crosses val="autoZero"/>
        <c:crossBetween val="between"/>
        <c:majorUnit val="0.25"/>
      </c:valAx>
      <c:spPr>
        <a:solidFill>
          <a:schemeClr val="bg1"/>
        </a:solidFill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22141235840774"/>
          <c:y val="0.17659829000034979"/>
          <c:w val="0.42725664952681003"/>
          <c:h val="0.73872304701749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9D-4EE4-9D7C-2A8EAACB3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D-4EE4-9D7C-2A8EAACB3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9D-4EE4-9D7C-2A8EAACB3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9D-4EE4-9D7C-2A8EAACB31F3}"/>
              </c:ext>
            </c:extLst>
          </c:dPt>
          <c:dLbls>
            <c:dLbl>
              <c:idx val="0"/>
              <c:layout>
                <c:manualLayout>
                  <c:x val="5.9578326190496494E-2"/>
                  <c:y val="9.76199139695257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177634921041"/>
                      <c:h val="0.22957163021376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9D-4EE4-9D7C-2A8EAACB31F3}"/>
                </c:ext>
              </c:extLst>
            </c:dLbl>
            <c:dLbl>
              <c:idx val="1"/>
              <c:layout>
                <c:manualLayout>
                  <c:x val="-0.12563145231846018"/>
                  <c:y val="-0.155657261592300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D-4EE4-9D7C-2A8EAACB31F3}"/>
                </c:ext>
              </c:extLst>
            </c:dLbl>
            <c:dLbl>
              <c:idx val="2"/>
              <c:layout>
                <c:manualLayout>
                  <c:x val="0.11307764654418193"/>
                  <c:y val="-1.86235053951589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9D-4EE4-9D7C-2A8EAACB3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ezajcs_demo!$C$10:$F$10</c:f>
              <c:strCache>
                <c:ptCount val="4"/>
                <c:pt idx="0">
                  <c:v>12 &amp; under</c:v>
                </c:pt>
                <c:pt idx="1">
                  <c:v>13 to 15</c:v>
                </c:pt>
                <c:pt idx="2">
                  <c:v>16</c:v>
                </c:pt>
                <c:pt idx="3">
                  <c:v>17 &amp; over</c:v>
                </c:pt>
              </c:strCache>
            </c:strRef>
          </c:cat>
          <c:val>
            <c:numRef>
              <c:f>ezajcs_demo!$C$11:$F$11</c:f>
              <c:numCache>
                <c:formatCode>0.00%</c:formatCode>
                <c:ptCount val="4"/>
                <c:pt idx="0">
                  <c:v>0.03</c:v>
                </c:pt>
                <c:pt idx="1">
                  <c:v>0.45</c:v>
                </c:pt>
                <c:pt idx="2">
                  <c:v>0.27700000000000002</c:v>
                </c:pt>
                <c:pt idx="3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9D-4EE4-9D7C-2A8EAACB31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Figure2b!$B$5</c:f>
              <c:strCache>
                <c:ptCount val="1"/>
                <c:pt idx="0">
                  <c:v>% First Intake Resulting in a Nonjudicial - New Charge within 3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Figure2b!$A$6:$A$10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Figure2b!$B$6:$B$10</c:f>
              <c:numCache>
                <c:formatCode>0%</c:formatCode>
                <c:ptCount val="5"/>
                <c:pt idx="0">
                  <c:v>0.40483301656258486</c:v>
                </c:pt>
                <c:pt idx="1">
                  <c:v>0.3865809922295278</c:v>
                </c:pt>
                <c:pt idx="2">
                  <c:v>0.3647184495650847</c:v>
                </c:pt>
                <c:pt idx="3">
                  <c:v>0.36277602523659314</c:v>
                </c:pt>
                <c:pt idx="4">
                  <c:v>0.35978456014362659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8-4E63-BFC1-DB2CB7D6BCD1}"/>
            </c:ext>
          </c:extLst>
        </c:ser>
        <c:ser>
          <c:idx val="1"/>
          <c:order val="1"/>
          <c:tx>
            <c:strRef>
              <c:f>Figure2b!$C$5</c:f>
              <c:strCache>
                <c:ptCount val="1"/>
                <c:pt idx="0">
                  <c:v>% First Intake Resulting in a Petition - New Charge within 3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Figure2b!$A$6:$A$10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Figure2b!$C$6:$C$10</c:f>
              <c:numCache>
                <c:formatCode>0%</c:formatCode>
                <c:ptCount val="5"/>
                <c:pt idx="0">
                  <c:v>0.48831404583616972</c:v>
                </c:pt>
                <c:pt idx="1">
                  <c:v>0.48902743142144639</c:v>
                </c:pt>
                <c:pt idx="2">
                  <c:v>0.50522928399034595</c:v>
                </c:pt>
                <c:pt idx="3">
                  <c:v>0.49325025960539981</c:v>
                </c:pt>
                <c:pt idx="4">
                  <c:v>0.47837445573294629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8-4E63-BFC1-DB2CB7D6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349648"/>
        <c:axId val="372348008"/>
      </c:barChart>
      <c:catAx>
        <c:axId val="3723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48008"/>
        <c:crosses val="autoZero"/>
        <c:auto val="1"/>
        <c:lblAlgn val="ctr"/>
        <c:lblOffset val="100"/>
        <c:noMultiLvlLbl val="0"/>
      </c:catAx>
      <c:valAx>
        <c:axId val="37234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4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9CD88-0E5D-4AE5-B60B-552A1BA1DC8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38260C-6BB4-498E-9571-C4BBA323CBB6}">
      <dgm:prSet custT="1"/>
      <dgm:spPr/>
      <dgm:t>
        <a:bodyPr/>
        <a:lstStyle/>
        <a:p>
          <a:r>
            <a:rPr lang="en-US" sz="4000"/>
            <a:t>Setting the Stage</a:t>
          </a:r>
        </a:p>
      </dgm:t>
    </dgm:pt>
    <dgm:pt modelId="{42D3AA66-A636-4950-A36F-47DEFF025598}" type="parTrans" cxnId="{4CCA7BD6-882B-40EA-A16C-A56EE5EF775B}">
      <dgm:prSet/>
      <dgm:spPr/>
      <dgm:t>
        <a:bodyPr/>
        <a:lstStyle/>
        <a:p>
          <a:endParaRPr lang="en-US"/>
        </a:p>
      </dgm:t>
    </dgm:pt>
    <dgm:pt modelId="{38CF1C92-E195-4F6E-AEAD-0C42805CABDA}" type="sibTrans" cxnId="{4CCA7BD6-882B-40EA-A16C-A56EE5EF775B}">
      <dgm:prSet/>
      <dgm:spPr/>
      <dgm:t>
        <a:bodyPr/>
        <a:lstStyle/>
        <a:p>
          <a:endParaRPr lang="en-US"/>
        </a:p>
      </dgm:t>
    </dgm:pt>
    <dgm:pt modelId="{12E29219-F3C2-434A-820B-C709EE264C5F}">
      <dgm:prSet custT="1"/>
      <dgm:spPr/>
      <dgm:t>
        <a:bodyPr/>
        <a:lstStyle/>
        <a:p>
          <a:r>
            <a:rPr lang="en-US" sz="4000"/>
            <a:t>Identifying Trends</a:t>
          </a:r>
        </a:p>
      </dgm:t>
    </dgm:pt>
    <dgm:pt modelId="{2327DB9D-3795-4F76-9F69-DEBD7EF3129E}" type="parTrans" cxnId="{22648217-FA36-43E9-B1F8-B9A6B2EBE510}">
      <dgm:prSet/>
      <dgm:spPr/>
      <dgm:t>
        <a:bodyPr/>
        <a:lstStyle/>
        <a:p>
          <a:endParaRPr lang="en-US"/>
        </a:p>
      </dgm:t>
    </dgm:pt>
    <dgm:pt modelId="{2141FF32-BDDF-45F1-BA6B-B7DB2092711B}" type="sibTrans" cxnId="{22648217-FA36-43E9-B1F8-B9A6B2EBE510}">
      <dgm:prSet/>
      <dgm:spPr/>
      <dgm:t>
        <a:bodyPr/>
        <a:lstStyle/>
        <a:p>
          <a:endParaRPr lang="en-US"/>
        </a:p>
      </dgm:t>
    </dgm:pt>
    <dgm:pt modelId="{C32459E9-3FE3-405D-9AE1-8A84B2C6FB13}">
      <dgm:prSet custT="1"/>
      <dgm:spPr/>
      <dgm:t>
        <a:bodyPr/>
        <a:lstStyle/>
        <a:p>
          <a:r>
            <a:rPr lang="en-US" sz="4000"/>
            <a:t>Changing the Narrative</a:t>
          </a:r>
        </a:p>
      </dgm:t>
    </dgm:pt>
    <dgm:pt modelId="{BD8C4611-25FE-4088-96EB-72F2EA84E24C}" type="parTrans" cxnId="{DDE7C888-5BD6-481D-AB4E-6067C0C04904}">
      <dgm:prSet/>
      <dgm:spPr/>
      <dgm:t>
        <a:bodyPr/>
        <a:lstStyle/>
        <a:p>
          <a:endParaRPr lang="en-US"/>
        </a:p>
      </dgm:t>
    </dgm:pt>
    <dgm:pt modelId="{333F926D-DAF3-4579-8E3A-C1DD3BE7AC39}" type="sibTrans" cxnId="{DDE7C888-5BD6-481D-AB4E-6067C0C04904}">
      <dgm:prSet/>
      <dgm:spPr/>
      <dgm:t>
        <a:bodyPr/>
        <a:lstStyle/>
        <a:p>
          <a:endParaRPr lang="en-US"/>
        </a:p>
      </dgm:t>
    </dgm:pt>
    <dgm:pt modelId="{6B4C5E67-3E43-4866-B31A-B5A2B02E70E1}">
      <dgm:prSet custT="1"/>
      <dgm:spPr/>
      <dgm:t>
        <a:bodyPr/>
        <a:lstStyle/>
        <a:p>
          <a:r>
            <a:rPr lang="en-US" sz="4000"/>
            <a:t>Seizing the Moment</a:t>
          </a:r>
        </a:p>
      </dgm:t>
    </dgm:pt>
    <dgm:pt modelId="{0FB7698E-FF8A-4D4E-BC61-6BD3CE98F5F9}" type="parTrans" cxnId="{B1D8D8DA-2F78-4FE3-8D4A-7189DD97BDE7}">
      <dgm:prSet/>
      <dgm:spPr/>
      <dgm:t>
        <a:bodyPr/>
        <a:lstStyle/>
        <a:p>
          <a:endParaRPr lang="en-US"/>
        </a:p>
      </dgm:t>
    </dgm:pt>
    <dgm:pt modelId="{E648E313-5413-4884-882F-51B79A6DBC5A}" type="sibTrans" cxnId="{B1D8D8DA-2F78-4FE3-8D4A-7189DD97BDE7}">
      <dgm:prSet/>
      <dgm:spPr/>
      <dgm:t>
        <a:bodyPr/>
        <a:lstStyle/>
        <a:p>
          <a:endParaRPr lang="en-US"/>
        </a:p>
      </dgm:t>
    </dgm:pt>
    <dgm:pt modelId="{FF70C471-3F36-4D3D-9A1E-60C0DBB902D1}" type="pres">
      <dgm:prSet presAssocID="{FB29CD88-0E5D-4AE5-B60B-552A1BA1DC89}" presName="vert0" presStyleCnt="0">
        <dgm:presLayoutVars>
          <dgm:dir/>
          <dgm:animOne val="branch"/>
          <dgm:animLvl val="lvl"/>
        </dgm:presLayoutVars>
      </dgm:prSet>
      <dgm:spPr/>
    </dgm:pt>
    <dgm:pt modelId="{0BBA516A-A86C-4D78-97C2-C689BC3B80B5}" type="pres">
      <dgm:prSet presAssocID="{7938260C-6BB4-498E-9571-C4BBA323CBB6}" presName="thickLine" presStyleLbl="alignNode1" presStyleIdx="0" presStyleCnt="4"/>
      <dgm:spPr/>
    </dgm:pt>
    <dgm:pt modelId="{5AF36E77-12CC-4465-9D88-FDC29E0C51C2}" type="pres">
      <dgm:prSet presAssocID="{7938260C-6BB4-498E-9571-C4BBA323CBB6}" presName="horz1" presStyleCnt="0"/>
      <dgm:spPr/>
    </dgm:pt>
    <dgm:pt modelId="{711682EF-DEA2-4313-95FA-FDC5AB57B08D}" type="pres">
      <dgm:prSet presAssocID="{7938260C-6BB4-498E-9571-C4BBA323CBB6}" presName="tx1" presStyleLbl="revTx" presStyleIdx="0" presStyleCnt="4"/>
      <dgm:spPr/>
    </dgm:pt>
    <dgm:pt modelId="{8F54987F-D549-431E-9C6B-D6C1C3319ABB}" type="pres">
      <dgm:prSet presAssocID="{7938260C-6BB4-498E-9571-C4BBA323CBB6}" presName="vert1" presStyleCnt="0"/>
      <dgm:spPr/>
    </dgm:pt>
    <dgm:pt modelId="{38FEF062-E39D-4001-8E1C-280D64C08BC6}" type="pres">
      <dgm:prSet presAssocID="{12E29219-F3C2-434A-820B-C709EE264C5F}" presName="thickLine" presStyleLbl="alignNode1" presStyleIdx="1" presStyleCnt="4"/>
      <dgm:spPr/>
    </dgm:pt>
    <dgm:pt modelId="{BD97309C-E745-4F5F-90D1-22F2BFC01EE4}" type="pres">
      <dgm:prSet presAssocID="{12E29219-F3C2-434A-820B-C709EE264C5F}" presName="horz1" presStyleCnt="0"/>
      <dgm:spPr/>
    </dgm:pt>
    <dgm:pt modelId="{57F34C3F-12C5-4E1D-A9C6-86FC00FE81BC}" type="pres">
      <dgm:prSet presAssocID="{12E29219-F3C2-434A-820B-C709EE264C5F}" presName="tx1" presStyleLbl="revTx" presStyleIdx="1" presStyleCnt="4"/>
      <dgm:spPr/>
    </dgm:pt>
    <dgm:pt modelId="{C9AB35A6-BD8B-4300-A249-6C76B84FD94D}" type="pres">
      <dgm:prSet presAssocID="{12E29219-F3C2-434A-820B-C709EE264C5F}" presName="vert1" presStyleCnt="0"/>
      <dgm:spPr/>
    </dgm:pt>
    <dgm:pt modelId="{865ED5FF-557A-4D20-8CD3-84E1F932C38B}" type="pres">
      <dgm:prSet presAssocID="{C32459E9-3FE3-405D-9AE1-8A84B2C6FB13}" presName="thickLine" presStyleLbl="alignNode1" presStyleIdx="2" presStyleCnt="4"/>
      <dgm:spPr/>
    </dgm:pt>
    <dgm:pt modelId="{15636C25-2147-414A-A91B-235C7569B0F2}" type="pres">
      <dgm:prSet presAssocID="{C32459E9-3FE3-405D-9AE1-8A84B2C6FB13}" presName="horz1" presStyleCnt="0"/>
      <dgm:spPr/>
    </dgm:pt>
    <dgm:pt modelId="{E77E1941-EF6A-4F09-9684-2636D9E5B9D4}" type="pres">
      <dgm:prSet presAssocID="{C32459E9-3FE3-405D-9AE1-8A84B2C6FB13}" presName="tx1" presStyleLbl="revTx" presStyleIdx="2" presStyleCnt="4"/>
      <dgm:spPr/>
    </dgm:pt>
    <dgm:pt modelId="{548F535B-5D68-4877-855E-B486AFACA46D}" type="pres">
      <dgm:prSet presAssocID="{C32459E9-3FE3-405D-9AE1-8A84B2C6FB13}" presName="vert1" presStyleCnt="0"/>
      <dgm:spPr/>
    </dgm:pt>
    <dgm:pt modelId="{B5F0DF7A-44AB-4C57-AD5D-BA839DFF1143}" type="pres">
      <dgm:prSet presAssocID="{6B4C5E67-3E43-4866-B31A-B5A2B02E70E1}" presName="thickLine" presStyleLbl="alignNode1" presStyleIdx="3" presStyleCnt="4"/>
      <dgm:spPr/>
    </dgm:pt>
    <dgm:pt modelId="{1C7DC8BE-DE95-4FCE-A3F7-8E2C6FA01E0F}" type="pres">
      <dgm:prSet presAssocID="{6B4C5E67-3E43-4866-B31A-B5A2B02E70E1}" presName="horz1" presStyleCnt="0"/>
      <dgm:spPr/>
    </dgm:pt>
    <dgm:pt modelId="{55832724-FC32-461B-B5C4-3FC4A503B547}" type="pres">
      <dgm:prSet presAssocID="{6B4C5E67-3E43-4866-B31A-B5A2B02E70E1}" presName="tx1" presStyleLbl="revTx" presStyleIdx="3" presStyleCnt="4"/>
      <dgm:spPr/>
    </dgm:pt>
    <dgm:pt modelId="{B8AD3581-F7D0-424F-9173-8F40CF9D8446}" type="pres">
      <dgm:prSet presAssocID="{6B4C5E67-3E43-4866-B31A-B5A2B02E70E1}" presName="vert1" presStyleCnt="0"/>
      <dgm:spPr/>
    </dgm:pt>
  </dgm:ptLst>
  <dgm:cxnLst>
    <dgm:cxn modelId="{22648217-FA36-43E9-B1F8-B9A6B2EBE510}" srcId="{FB29CD88-0E5D-4AE5-B60B-552A1BA1DC89}" destId="{12E29219-F3C2-434A-820B-C709EE264C5F}" srcOrd="1" destOrd="0" parTransId="{2327DB9D-3795-4F76-9F69-DEBD7EF3129E}" sibTransId="{2141FF32-BDDF-45F1-BA6B-B7DB2092711B}"/>
    <dgm:cxn modelId="{2F66B845-FFD1-4047-B6F3-D8135513A719}" type="presOf" srcId="{7938260C-6BB4-498E-9571-C4BBA323CBB6}" destId="{711682EF-DEA2-4313-95FA-FDC5AB57B08D}" srcOrd="0" destOrd="0" presId="urn:microsoft.com/office/officeart/2008/layout/LinedList"/>
    <dgm:cxn modelId="{C08C695E-8618-4C99-8A83-FA5259EA352B}" type="presOf" srcId="{12E29219-F3C2-434A-820B-C709EE264C5F}" destId="{57F34C3F-12C5-4E1D-A9C6-86FC00FE81BC}" srcOrd="0" destOrd="0" presId="urn:microsoft.com/office/officeart/2008/layout/LinedList"/>
    <dgm:cxn modelId="{DDE7C888-5BD6-481D-AB4E-6067C0C04904}" srcId="{FB29CD88-0E5D-4AE5-B60B-552A1BA1DC89}" destId="{C32459E9-3FE3-405D-9AE1-8A84B2C6FB13}" srcOrd="2" destOrd="0" parTransId="{BD8C4611-25FE-4088-96EB-72F2EA84E24C}" sibTransId="{333F926D-DAF3-4579-8E3A-C1DD3BE7AC39}"/>
    <dgm:cxn modelId="{7027E290-F9A9-4B7C-9B15-A84FAA344321}" type="presOf" srcId="{C32459E9-3FE3-405D-9AE1-8A84B2C6FB13}" destId="{E77E1941-EF6A-4F09-9684-2636D9E5B9D4}" srcOrd="0" destOrd="0" presId="urn:microsoft.com/office/officeart/2008/layout/LinedList"/>
    <dgm:cxn modelId="{450A0F92-BD79-4C9F-9D27-EB04AD4CF84A}" type="presOf" srcId="{FB29CD88-0E5D-4AE5-B60B-552A1BA1DC89}" destId="{FF70C471-3F36-4D3D-9A1E-60C0DBB902D1}" srcOrd="0" destOrd="0" presId="urn:microsoft.com/office/officeart/2008/layout/LinedList"/>
    <dgm:cxn modelId="{4CCA7BD6-882B-40EA-A16C-A56EE5EF775B}" srcId="{FB29CD88-0E5D-4AE5-B60B-552A1BA1DC89}" destId="{7938260C-6BB4-498E-9571-C4BBA323CBB6}" srcOrd="0" destOrd="0" parTransId="{42D3AA66-A636-4950-A36F-47DEFF025598}" sibTransId="{38CF1C92-E195-4F6E-AEAD-0C42805CABDA}"/>
    <dgm:cxn modelId="{B1D8D8DA-2F78-4FE3-8D4A-7189DD97BDE7}" srcId="{FB29CD88-0E5D-4AE5-B60B-552A1BA1DC89}" destId="{6B4C5E67-3E43-4866-B31A-B5A2B02E70E1}" srcOrd="3" destOrd="0" parTransId="{0FB7698E-FF8A-4D4E-BC61-6BD3CE98F5F9}" sibTransId="{E648E313-5413-4884-882F-51B79A6DBC5A}"/>
    <dgm:cxn modelId="{55DA6DF9-AF41-4DA4-A8DE-55A2B9053D43}" type="presOf" srcId="{6B4C5E67-3E43-4866-B31A-B5A2B02E70E1}" destId="{55832724-FC32-461B-B5C4-3FC4A503B547}" srcOrd="0" destOrd="0" presId="urn:microsoft.com/office/officeart/2008/layout/LinedList"/>
    <dgm:cxn modelId="{3F4FC177-538C-4A3F-B7C0-5300B2E38D2A}" type="presParOf" srcId="{FF70C471-3F36-4D3D-9A1E-60C0DBB902D1}" destId="{0BBA516A-A86C-4D78-97C2-C689BC3B80B5}" srcOrd="0" destOrd="0" presId="urn:microsoft.com/office/officeart/2008/layout/LinedList"/>
    <dgm:cxn modelId="{B9A1D4A5-ED5B-4836-8432-D8FB82F74905}" type="presParOf" srcId="{FF70C471-3F36-4D3D-9A1E-60C0DBB902D1}" destId="{5AF36E77-12CC-4465-9D88-FDC29E0C51C2}" srcOrd="1" destOrd="0" presId="urn:microsoft.com/office/officeart/2008/layout/LinedList"/>
    <dgm:cxn modelId="{F7C8C96B-70DC-4E40-8D03-AF0A324052AE}" type="presParOf" srcId="{5AF36E77-12CC-4465-9D88-FDC29E0C51C2}" destId="{711682EF-DEA2-4313-95FA-FDC5AB57B08D}" srcOrd="0" destOrd="0" presId="urn:microsoft.com/office/officeart/2008/layout/LinedList"/>
    <dgm:cxn modelId="{B2620DB5-84AE-4806-AC10-2516D5C026B8}" type="presParOf" srcId="{5AF36E77-12CC-4465-9D88-FDC29E0C51C2}" destId="{8F54987F-D549-431E-9C6B-D6C1C3319ABB}" srcOrd="1" destOrd="0" presId="urn:microsoft.com/office/officeart/2008/layout/LinedList"/>
    <dgm:cxn modelId="{DAD942EA-5F25-4DE8-8155-D4B00F54D307}" type="presParOf" srcId="{FF70C471-3F36-4D3D-9A1E-60C0DBB902D1}" destId="{38FEF062-E39D-4001-8E1C-280D64C08BC6}" srcOrd="2" destOrd="0" presId="urn:microsoft.com/office/officeart/2008/layout/LinedList"/>
    <dgm:cxn modelId="{E087B9E1-A466-40FD-AF6D-55C38785BF7C}" type="presParOf" srcId="{FF70C471-3F36-4D3D-9A1E-60C0DBB902D1}" destId="{BD97309C-E745-4F5F-90D1-22F2BFC01EE4}" srcOrd="3" destOrd="0" presId="urn:microsoft.com/office/officeart/2008/layout/LinedList"/>
    <dgm:cxn modelId="{1851BC47-B0F7-46FE-9289-C7CF7E1F4BE8}" type="presParOf" srcId="{BD97309C-E745-4F5F-90D1-22F2BFC01EE4}" destId="{57F34C3F-12C5-4E1D-A9C6-86FC00FE81BC}" srcOrd="0" destOrd="0" presId="urn:microsoft.com/office/officeart/2008/layout/LinedList"/>
    <dgm:cxn modelId="{4A434A9E-9FEC-404F-BFEE-390877977983}" type="presParOf" srcId="{BD97309C-E745-4F5F-90D1-22F2BFC01EE4}" destId="{C9AB35A6-BD8B-4300-A249-6C76B84FD94D}" srcOrd="1" destOrd="0" presId="urn:microsoft.com/office/officeart/2008/layout/LinedList"/>
    <dgm:cxn modelId="{329DBC9E-5CB5-4148-A0CE-958F32F382D4}" type="presParOf" srcId="{FF70C471-3F36-4D3D-9A1E-60C0DBB902D1}" destId="{865ED5FF-557A-4D20-8CD3-84E1F932C38B}" srcOrd="4" destOrd="0" presId="urn:microsoft.com/office/officeart/2008/layout/LinedList"/>
    <dgm:cxn modelId="{6C4DF454-A3DA-462E-9DD4-BDAB22057A08}" type="presParOf" srcId="{FF70C471-3F36-4D3D-9A1E-60C0DBB902D1}" destId="{15636C25-2147-414A-A91B-235C7569B0F2}" srcOrd="5" destOrd="0" presId="urn:microsoft.com/office/officeart/2008/layout/LinedList"/>
    <dgm:cxn modelId="{C417C795-39A8-4CDA-ADC1-1DAD936A0B76}" type="presParOf" srcId="{15636C25-2147-414A-A91B-235C7569B0F2}" destId="{E77E1941-EF6A-4F09-9684-2636D9E5B9D4}" srcOrd="0" destOrd="0" presId="urn:microsoft.com/office/officeart/2008/layout/LinedList"/>
    <dgm:cxn modelId="{C21796DA-9223-4BF9-BC09-FDE07CBFE36D}" type="presParOf" srcId="{15636C25-2147-414A-A91B-235C7569B0F2}" destId="{548F535B-5D68-4877-855E-B486AFACA46D}" srcOrd="1" destOrd="0" presId="urn:microsoft.com/office/officeart/2008/layout/LinedList"/>
    <dgm:cxn modelId="{C5F602E5-8E79-49B0-BE20-7EDDCECFBEBF}" type="presParOf" srcId="{FF70C471-3F36-4D3D-9A1E-60C0DBB902D1}" destId="{B5F0DF7A-44AB-4C57-AD5D-BA839DFF1143}" srcOrd="6" destOrd="0" presId="urn:microsoft.com/office/officeart/2008/layout/LinedList"/>
    <dgm:cxn modelId="{8AC828B2-7FB5-4E04-B3DD-33AD47955D27}" type="presParOf" srcId="{FF70C471-3F36-4D3D-9A1E-60C0DBB902D1}" destId="{1C7DC8BE-DE95-4FCE-A3F7-8E2C6FA01E0F}" srcOrd="7" destOrd="0" presId="urn:microsoft.com/office/officeart/2008/layout/LinedList"/>
    <dgm:cxn modelId="{9FE48C82-6A74-4B9D-B95F-51C0CD8A7EF2}" type="presParOf" srcId="{1C7DC8BE-DE95-4FCE-A3F7-8E2C6FA01E0F}" destId="{55832724-FC32-461B-B5C4-3FC4A503B547}" srcOrd="0" destOrd="0" presId="urn:microsoft.com/office/officeart/2008/layout/LinedList"/>
    <dgm:cxn modelId="{2AA62B36-1D93-44A3-921E-C652FCB2DB17}" type="presParOf" srcId="{1C7DC8BE-DE95-4FCE-A3F7-8E2C6FA01E0F}" destId="{B8AD3581-F7D0-424F-9173-8F40CF9D84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A516A-A86C-4D78-97C2-C689BC3B80B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682EF-DEA2-4313-95FA-FDC5AB57B08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Setting the Stage</a:t>
          </a:r>
        </a:p>
      </dsp:txBody>
      <dsp:txXfrm>
        <a:off x="0" y="0"/>
        <a:ext cx="10515600" cy="1087834"/>
      </dsp:txXfrm>
    </dsp:sp>
    <dsp:sp modelId="{38FEF062-E39D-4001-8E1C-280D64C08BC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34C3F-12C5-4E1D-A9C6-86FC00FE81BC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Identifying Trends</a:t>
          </a:r>
        </a:p>
      </dsp:txBody>
      <dsp:txXfrm>
        <a:off x="0" y="1087834"/>
        <a:ext cx="10515600" cy="1087834"/>
      </dsp:txXfrm>
    </dsp:sp>
    <dsp:sp modelId="{865ED5FF-557A-4D20-8CD3-84E1F932C38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1941-EF6A-4F09-9684-2636D9E5B9D4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Changing the Narrative</a:t>
          </a:r>
        </a:p>
      </dsp:txBody>
      <dsp:txXfrm>
        <a:off x="0" y="2175669"/>
        <a:ext cx="10515600" cy="1087834"/>
      </dsp:txXfrm>
    </dsp:sp>
    <dsp:sp modelId="{B5F0DF7A-44AB-4C57-AD5D-BA839DFF114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32724-FC32-461B-B5C4-3FC4A503B54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Seizing the Moment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D5D7-8F13-4903-9F9B-20EC100FC9B5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A202-A68F-4ADD-99AE-A0FDA024C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4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C24F2-14FA-4EE7-BD7F-70A361DE66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9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720D9326-FE4F-4100-BB27-45093F5BDF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95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9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DEB9-4F6B-4656-821E-89A9AFB7DB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884238"/>
            <a:ext cx="4244975" cy="238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A202-A68F-4ADD-99AE-A0FDA024CA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F2B8-F489-4E78-9071-A74D4D43A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7F7FB-21DD-4634-A4D3-93D067FB6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2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83EF-8402-4D0C-B3C6-325E66AC1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9592-FB3A-4926-8685-228A0043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59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83EF-8402-4D0C-B3C6-325E66AC1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Source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9592-FB3A-4926-8685-228A0043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8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265B-2585-4A0F-9CA4-F1853650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F77E-9F71-4775-97F7-49B6F39C9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E1570-8667-4A11-AA3A-162B84587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21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1C32-432D-4885-85C5-AB215693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D092-6507-42EF-A44B-8919FA93734C}"/>
              </a:ext>
            </a:extLst>
          </p:cNvPr>
          <p:cNvSpPr/>
          <p:nvPr userDrawn="1"/>
        </p:nvSpPr>
        <p:spPr>
          <a:xfrm>
            <a:off x="0" y="6351462"/>
            <a:ext cx="12192000" cy="502920"/>
          </a:xfrm>
          <a:prstGeom prst="rect">
            <a:avLst/>
          </a:prstGeom>
          <a:solidFill>
            <a:srgbClr val="DBDBD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99019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73E5EE-AAC0-4450-8EB4-C8EFB7A1C56C}"/>
              </a:ext>
            </a:extLst>
          </p:cNvPr>
          <p:cNvSpPr/>
          <p:nvPr userDrawn="1"/>
        </p:nvSpPr>
        <p:spPr>
          <a:xfrm>
            <a:off x="0" y="6351462"/>
            <a:ext cx="12192000" cy="502920"/>
          </a:xfrm>
          <a:prstGeom prst="rect">
            <a:avLst/>
          </a:prstGeom>
          <a:solidFill>
            <a:srgbClr val="DBDBD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7047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79F2B-803C-4529-9857-47353592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25B4B-F4FC-4DEF-A75A-FA791AB63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0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6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@cttja.org" TargetMode="External"/><Relationship Id="rId2" Type="http://schemas.openxmlformats.org/officeDocument/2006/relationships/hyperlink" Target="mailto:rrosenthal@pewtrusts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Wh_kc8aYg?feature=oembed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54AA-6F4D-49FD-A3A9-4CBE4960A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Covering Youth Justice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B5DD7-43C4-4F50-8DF6-ECF4E4A0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776" y="2373999"/>
            <a:ext cx="4702848" cy="20624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en-US" b="1"/>
              <a:t>National Press Foundation Meeting</a:t>
            </a:r>
          </a:p>
          <a:p>
            <a:pPr algn="l"/>
            <a:r>
              <a:rPr lang="en-US" b="1"/>
              <a:t>“Future of the American Child”</a:t>
            </a:r>
          </a:p>
          <a:p>
            <a:pPr algn="l"/>
            <a:endParaRPr lang="en-US" b="1"/>
          </a:p>
          <a:p>
            <a:pPr algn="l"/>
            <a:r>
              <a:rPr lang="en-US" sz="2200"/>
              <a:t>McAllen, TX</a:t>
            </a:r>
          </a:p>
          <a:p>
            <a:pPr algn="l"/>
            <a:r>
              <a:rPr lang="en-US" sz="220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6064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5AA6EF-66F0-4A3E-B375-D7BB31FFE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67160"/>
              </p:ext>
            </p:extLst>
          </p:nvPr>
        </p:nvGraphicFramePr>
        <p:xfrm>
          <a:off x="777240" y="1690688"/>
          <a:ext cx="11064240" cy="469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46AB40D-F534-4280-BC9C-3BF18349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Utah, racial and ethnic disparities grew at each deeper level of system involvement.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3ED0A-DE56-4C9D-B2C0-623FA981CB1C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Share of group by race and ethnicity, Stages of System Involvement, Utah, 2015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Utah Juvenile Justice Task Force</a:t>
            </a:r>
          </a:p>
        </p:txBody>
      </p:sp>
    </p:spTree>
    <p:extLst>
      <p:ext uri="{BB962C8B-B14F-4D97-AF65-F5344CB8AC3E}">
        <p14:creationId xmlns:p14="http://schemas.microsoft.com/office/powerpoint/2010/main" val="214019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C2575-860D-4BFC-9CCA-DA5E141E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ource Sans Pro"/>
                <a:ea typeface="Source Sans Pro"/>
                <a:cs typeface="Aharoni"/>
              </a:rPr>
              <a:t>Nationally, two thirds of kids were committed for non-person offenses.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8A742AB-F2C3-420B-820A-482DFF5D4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46772"/>
              </p:ext>
            </p:extLst>
          </p:nvPr>
        </p:nvGraphicFramePr>
        <p:xfrm>
          <a:off x="804646" y="1753309"/>
          <a:ext cx="810122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177FCAA-0AA5-4FF5-AFAE-B8086B09FFCA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Share of Placements by Offense Type, United States, 2019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Sickmund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Sladky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A., and Kang, W. (2021). Easy Access to Juvenile Court Statistics: 1985-2019. Online. Available: https://www.ojjdp.gov/ojstatbb/ezajcs/</a:t>
            </a:r>
            <a:endParaRPr lang="en-US" sz="12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89EDB-212E-4A14-804C-B4AC26473CD7}"/>
              </a:ext>
            </a:extLst>
          </p:cNvPr>
          <p:cNvSpPr txBox="1"/>
          <p:nvPr/>
        </p:nvSpPr>
        <p:spPr>
          <a:xfrm>
            <a:off x="7629011" y="2909808"/>
            <a:ext cx="2041764" cy="1328023"/>
          </a:xfrm>
          <a:prstGeom prst="roundRect">
            <a:avLst/>
          </a:prstGeom>
          <a:solidFill>
            <a:srgbClr val="2F5597">
              <a:alpha val="36078"/>
            </a:srgbClr>
          </a:solidFill>
        </p:spPr>
        <p:txBody>
          <a:bodyPr wrap="square">
            <a:spAutoFit/>
          </a:bodyPr>
          <a:lstStyle/>
          <a:p>
            <a:r>
              <a:rPr lang="en-US">
                <a:ea typeface="Source Sans Pro" panose="020B0503030403020204" pitchFamily="34" charset="0"/>
              </a:rPr>
              <a:t>In 2006, 26.6% of placements were for offenses against persons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1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F03503-EA00-4D32-A55B-5CF2469BF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746365"/>
              </p:ext>
            </p:extLst>
          </p:nvPr>
        </p:nvGraphicFramePr>
        <p:xfrm>
          <a:off x="838200" y="1821273"/>
          <a:ext cx="10017516" cy="440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528AF38-01CD-40E7-9216-F0001315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Utah in 2015, most youth in state custody were not there for felonies.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D9555-C015-4691-B432-56453CBF4F18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Youth in Placement by Offense Severity, Placement Type, Utah, 2015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: Utah Juvenile Justice Task Force</a:t>
            </a:r>
          </a:p>
        </p:txBody>
      </p:sp>
    </p:spTree>
    <p:extLst>
      <p:ext uri="{BB962C8B-B14F-4D97-AF65-F5344CB8AC3E}">
        <p14:creationId xmlns:p14="http://schemas.microsoft.com/office/powerpoint/2010/main" val="234634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F223A0-0833-4042-8F67-1B572EF8A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104"/>
              </p:ext>
            </p:extLst>
          </p:nvPr>
        </p:nvGraphicFramePr>
        <p:xfrm>
          <a:off x="1568768" y="1028671"/>
          <a:ext cx="9083040" cy="537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248EE14-1A98-43CF-8854-0AE8DA05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/>
                <a:cs typeface="Aharoni"/>
              </a:rPr>
              <a:t>Almost half of kids in placement in the US were 15 or younger in 2019.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C18BB-9B76-44A6-8554-B3D25E1B9CA0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Youth in Placement by Age, United States 2019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Sickmund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Sladky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A., and Kang, W. (2021). Easy Access to Juvenile Court Statistics: 1985-2019 Online. Available: https://www.ojjdp.gov/ojstatbb/ezajcs/</a:t>
            </a:r>
          </a:p>
        </p:txBody>
      </p:sp>
    </p:spTree>
    <p:extLst>
      <p:ext uri="{BB962C8B-B14F-4D97-AF65-F5344CB8AC3E}">
        <p14:creationId xmlns:p14="http://schemas.microsoft.com/office/powerpoint/2010/main" val="227431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C2CE-6079-4E83-B37D-03B03B38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C633B-BF7D-4D13-89A6-868F87F20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Overall, crime and incarceration are down</a:t>
            </a:r>
          </a:p>
          <a:p>
            <a:pPr marL="742950" lvl="1" indent="-285750"/>
            <a:r>
              <a:rPr lang="en-US" sz="2000" dirty="0">
                <a:solidFill>
                  <a:schemeClr val="tx1"/>
                </a:solidFill>
              </a:rPr>
              <a:t>But, aggregate trends at the national level do not necessarily imply proactive steps to reduce incarceration.</a:t>
            </a:r>
          </a:p>
          <a:p>
            <a:pPr marL="742950" lvl="1" indent="-285750"/>
            <a:r>
              <a:rPr lang="en-US" sz="2000" dirty="0">
                <a:solidFill>
                  <a:schemeClr val="tx1"/>
                </a:solidFill>
              </a:rPr>
              <a:t>Nor do they indicate an absence of need for ongoing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Racial and ethnic disparities remain pervasive.</a:t>
            </a:r>
          </a:p>
          <a:p>
            <a:pPr marL="742950" lvl="1" indent="-285750"/>
            <a:r>
              <a:rPr lang="en-US" sz="2000" dirty="0">
                <a:solidFill>
                  <a:schemeClr val="tx1"/>
                </a:solidFill>
              </a:rPr>
              <a:t>particularly among those youth who are prosecuted as if they were adults and those who are placed out-of-home.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Non-violent offenses drive commitment.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Youth under sixteen make up a significant portion of the committed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6195"/>
                </a:solidFill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5314304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0B0794-3445-4763-A50F-91DF25B35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14308" y="-41431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D73F3A-C775-4F39-B8C2-91C2BF500E60}"/>
              </a:ext>
            </a:extLst>
          </p:cNvPr>
          <p:cNvSpPr/>
          <p:nvPr/>
        </p:nvSpPr>
        <p:spPr>
          <a:xfrm>
            <a:off x="14308" y="6349607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</a:t>
            </a:r>
            <a:r>
              <a:rPr lang="nb-NO" sz="1400" dirty="0">
                <a:solidFill>
                  <a:schemeClr val="bg2">
                    <a:lumMod val="25000"/>
                  </a:schemeClr>
                </a:solidFill>
              </a:rPr>
              <a:t>Steinberg et al. 2007,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nb-NO" sz="1400" dirty="0">
                <a:solidFill>
                  <a:schemeClr val="bg2">
                    <a:lumMod val="25000"/>
                  </a:schemeClr>
                </a:solidFill>
              </a:rPr>
              <a:t>Are Adolescents Less Mature than Adults?’’ https://www.apa.org/pubs/journals/releases/amp-64-7-583.pdf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2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E4D053B-98BC-4049-BE54-3B1C20741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-1809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BEAE28-7F57-4D15-A82D-89546927D9EB}"/>
              </a:ext>
            </a:extLst>
          </p:cNvPr>
          <p:cNvSpPr/>
          <p:nvPr/>
        </p:nvSpPr>
        <p:spPr>
          <a:xfrm>
            <a:off x="14308" y="6354364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Snyder, Howard N.; Cooper, Alexia D.; and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Mulako-Wangota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, Joseph. Bureau of Justice Statistics. </a:t>
            </a:r>
          </a:p>
        </p:txBody>
      </p:sp>
    </p:spTree>
    <p:extLst>
      <p:ext uri="{BB962C8B-B14F-4D97-AF65-F5344CB8AC3E}">
        <p14:creationId xmlns:p14="http://schemas.microsoft.com/office/powerpoint/2010/main" val="376559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C4691E-BCEB-4514-8777-AA80A0979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BFB6FE-3995-4A11-92A7-2BD6A0AF5941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Lonn Lanza-Kaduce et al.,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Juvenile Offenders and Adult Felony Recidivism: The Impact of Transfer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,”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Pages 59-77 | Published online: 10 Jan 2012 https://www.tandfonline.com/doi/abs/10.1080/0735648X.2005.9721207?journalCode=rjcj20</a:t>
            </a:r>
          </a:p>
          <a:p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2002" y="457348"/>
            <a:ext cx="10637739" cy="1143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4800" b="1" dirty="0"/>
              <a:t>Effect of Placement on Re-Arrest</a:t>
            </a:r>
            <a:endParaRPr lang="en-US" sz="4800" b="1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002" y="1957548"/>
            <a:ext cx="361983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>
                <a:ea typeface="+mj-ea"/>
                <a:cs typeface="+mj-cs"/>
              </a:rPr>
              <a:t>Mulvey, et al: Pathways to Desistance Finding</a:t>
            </a:r>
            <a:r>
              <a:rPr lang="en-US" sz="4400" b="1" dirty="0">
                <a:ea typeface="+mj-ea"/>
                <a:cs typeface="+mj-cs"/>
              </a:rPr>
              <a:t>: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No significant differences between groups in rate of re-arrest</a:t>
            </a:r>
          </a:p>
        </p:txBody>
      </p:sp>
      <p:sp>
        <p:nvSpPr>
          <p:cNvPr id="5" name="Oval 4"/>
          <p:cNvSpPr/>
          <p:nvPr/>
        </p:nvSpPr>
        <p:spPr>
          <a:xfrm>
            <a:off x="6900717" y="3356824"/>
            <a:ext cx="4343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2E16D-FC92-4C80-9F0F-73FBE59C3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837" y="1850930"/>
            <a:ext cx="6685943" cy="401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DD2FE8-6C96-4075-A879-5FE780CF94D9}"/>
              </a:ext>
            </a:extLst>
          </p:cNvPr>
          <p:cNvSpPr/>
          <p:nvPr/>
        </p:nvSpPr>
        <p:spPr>
          <a:xfrm>
            <a:off x="14308" y="6343266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Edward P. Mulvey et al., “Trajectories of Desistance and Continuity in Antisocial Behavior Following Court Adjudication Among Serious Adolescent Offenders,” Development and Psychopathology 22 (November 2010): 453–75,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doi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10.1017/S0954579410000179. </a:t>
            </a:r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77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1374A4-C4F4-4D42-B044-625EBD9A9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-102047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8CF77-6278-4245-8AC3-794447A54833}"/>
              </a:ext>
            </a:extLst>
          </p:cNvPr>
          <p:cNvSpPr/>
          <p:nvPr/>
        </p:nvSpPr>
        <p:spPr>
          <a:xfrm>
            <a:off x="14308" y="6356839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Thomas A. Loughran et al., “Estimating a Dose-Response Relationship Between Length of Stay and Future Recidivism in Serious Juvenile Offenders,” Criminology 47, no. 3 (2009), 699–740, http://www.ncbi.nlm.nih.gov/pmc/articles/PMC2801446/. </a:t>
            </a:r>
          </a:p>
          <a:p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2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73F4-F6B2-48D8-B44B-D34A603E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Pew and </a:t>
            </a:r>
            <a:r>
              <a:rPr lang="en-US" err="1"/>
              <a:t>pspp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9961-E3F8-4DFD-A395-A05148DE8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The Pew Charitable Trusts</a:t>
            </a:r>
            <a:r>
              <a:rPr lang="en-US" sz="2400" dirty="0"/>
              <a:t> is a nonprofit organization that applies a </a:t>
            </a:r>
            <a:r>
              <a:rPr lang="en-US" sz="2400" b="1" dirty="0"/>
              <a:t>rigorous, analytical approach </a:t>
            </a:r>
            <a:r>
              <a:rPr lang="en-US" sz="2400" dirty="0"/>
              <a:t>to improve public policy, inform the public, and stimulate civic life. In every project we are: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fact-based </a:t>
            </a:r>
            <a:r>
              <a:rPr lang="en-US" dirty="0">
                <a:solidFill>
                  <a:schemeClr val="tx1"/>
                </a:solidFill>
              </a:rPr>
              <a:t>and dedicated to the power of research 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nonpartisan </a:t>
            </a:r>
            <a:r>
              <a:rPr lang="en-US" dirty="0">
                <a:solidFill>
                  <a:schemeClr val="tx1"/>
                </a:solidFill>
              </a:rPr>
              <a:t>and committed to bringing together key stakeholders 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results-oriented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Pew’s </a:t>
            </a:r>
            <a:r>
              <a:rPr lang="en-US" sz="2400" b="1" dirty="0"/>
              <a:t>public safety performance project (</a:t>
            </a:r>
            <a:r>
              <a:rPr lang="en-US" sz="2400" b="1" dirty="0" err="1"/>
              <a:t>pspp</a:t>
            </a:r>
            <a:r>
              <a:rPr lang="en-US" sz="2400" b="1" dirty="0"/>
              <a:t>) </a:t>
            </a:r>
            <a:r>
              <a:rPr lang="en-US" sz="2400" dirty="0"/>
              <a:t>works with states to advance </a:t>
            </a:r>
            <a:r>
              <a:rPr lang="en-US" sz="2400" b="1" dirty="0"/>
              <a:t>data-driven, research-informed, fiscally sound </a:t>
            </a:r>
            <a:r>
              <a:rPr lang="en-US" sz="2400" dirty="0"/>
              <a:t>policies</a:t>
            </a:r>
            <a:r>
              <a:rPr lang="en-US" sz="2400" b="1" dirty="0"/>
              <a:t> </a:t>
            </a:r>
            <a:r>
              <a:rPr lang="en-US" sz="2400" dirty="0"/>
              <a:t>and practices in the criminal and juvenile justice 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9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C855D-C72F-4A70-89C7-FCB8000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Opportunities Denied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ADAC3-BC81-472A-AA54-C72AEA92D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791" y="1846171"/>
            <a:ext cx="9626418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4F3FB6F-1785-4F4C-8BCC-2AF46B534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-7142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B2B759-3A36-4610-A4E9-9B0DEE5194DC}"/>
              </a:ext>
            </a:extLst>
          </p:cNvPr>
          <p:cNvSpPr/>
          <p:nvPr/>
        </p:nvSpPr>
        <p:spPr>
          <a:xfrm>
            <a:off x="0" y="6365429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Cauffman et al. 2020, “Crossroads in juvenile justice: The impact of initial processing decision on youth 5 years after first arrest” (https://faculty.lsu.edu/pfricklab/pdfs/juvenilejustice-pdfs/dpcauffmanetalmaincrossroadsweb.pdf).</a:t>
            </a:r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9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3CED76-433D-494B-A6AA-93D1FDF6F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780385"/>
              </p:ext>
            </p:extLst>
          </p:nvPr>
        </p:nvGraphicFramePr>
        <p:xfrm>
          <a:off x="1179443" y="1790704"/>
          <a:ext cx="9833113" cy="447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890DFF-1B6B-4B84-80B9-40813D55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8" y="365125"/>
            <a:ext cx="10200861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ource Sans Pro"/>
                <a:cs typeface="Aharoni"/>
              </a:rPr>
              <a:t>In Utah, recidivism rates were better for youth when diverted on their first charge.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C004E-B901-4E20-A018-5F2B8A8FB11A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Recidivism rates for youth on first charge, diverted versus petitioned, Utah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Utah Juvenile Justice Task Force</a:t>
            </a:r>
          </a:p>
        </p:txBody>
      </p:sp>
    </p:spTree>
    <p:extLst>
      <p:ext uri="{BB962C8B-B14F-4D97-AF65-F5344CB8AC3E}">
        <p14:creationId xmlns:p14="http://schemas.microsoft.com/office/powerpoint/2010/main" val="143409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38EB-0BA2-4BB7-B76D-090BD84F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FD6BE8-CEF0-4045-A2FF-C7BE2E5B4A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866120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Making mistakes is an important part of growing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kids, even those who commit serious violent crime, will desist, if we don’t intervene inappropriately.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and should hold young people accountable, we just need to do it in a way that is developmentally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Current juvenile legal system practices routinely undercut the safety and stability of families and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Less is more: Diverting kids from courts can hold them accountable without upending their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6195"/>
                </a:solidFill>
              </a:rPr>
              <a:t>Other?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9511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D110B-973F-4743-ADBB-093E58D3C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" r="189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7F3BF-F01A-48C0-86A0-98DD1BD9E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26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62F08-C8D4-4482-9F43-71DAA361B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r="22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C137B-DA75-4893-8703-C7D26ED81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oad with snow on the side&#10;&#10;Description automatically generated with low confidence">
            <a:extLst>
              <a:ext uri="{FF2B5EF4-FFF2-40B4-BE49-F238E27FC236}">
                <a16:creationId xmlns:a16="http://schemas.microsoft.com/office/drawing/2014/main" id="{99F27688-5F4E-4CC4-8E39-43BEEF133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2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C1467-F36E-43D3-8DC8-A75F9E83D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E2031-85DD-4BAC-B207-BD1EFFC9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/>
              <a:t>Agenda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3BB6E5C-1722-7866-91F5-A4ABFB76A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40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3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47E9C-7653-4A9E-A1D8-E9B7246A2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" r="5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0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7BFA1-4788-49E7-A9BD-145E3DAEE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9309E-9230-DB07-CE1A-7D9512F1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Source Sans Pro"/>
                <a:ea typeface="Source Sans Pro"/>
                <a:cs typeface="Aharoni"/>
              </a:rPr>
              <a:t>Contact Information	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D611-AB08-6546-5D1F-D85410BAE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Ruth Rosenthal</a:t>
            </a:r>
          </a:p>
          <a:p>
            <a:pPr marL="0" indent="0">
              <a:buNone/>
            </a:pPr>
            <a:r>
              <a:rPr lang="en-US" sz="2000" dirty="0"/>
              <a:t>The Pew Charitable Trusts</a:t>
            </a:r>
          </a:p>
          <a:p>
            <a:pPr marL="0" indent="0">
              <a:buNone/>
            </a:pPr>
            <a:r>
              <a:rPr lang="en-US" sz="2000" dirty="0"/>
              <a:t>202-680-4547</a:t>
            </a:r>
          </a:p>
          <a:p>
            <a:pPr marL="0" indent="0">
              <a:buNone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rrosenthal@pewtrusts.org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pewtrusts.org/</a:t>
            </a:r>
            <a:r>
              <a:rPr lang="en-US" sz="2000" dirty="0" err="1"/>
              <a:t>juvenilejustice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9C848-6840-4D02-813A-3598FBFA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Christina Quaranta</a:t>
            </a:r>
          </a:p>
          <a:p>
            <a:pPr marL="0" indent="0">
              <a:buNone/>
            </a:pPr>
            <a:r>
              <a:rPr lang="en-US" sz="2000" dirty="0"/>
              <a:t>CT Juvenile Justice Alliance</a:t>
            </a:r>
          </a:p>
          <a:p>
            <a:pPr marL="0" indent="0">
              <a:buNone/>
            </a:pPr>
            <a:r>
              <a:rPr lang="en-US" sz="2000" dirty="0"/>
              <a:t>203-814-8452</a:t>
            </a:r>
          </a:p>
          <a:p>
            <a:pPr marL="0" indent="0">
              <a:buNone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christina@cttja.org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ctja.org</a:t>
            </a:r>
          </a:p>
        </p:txBody>
      </p:sp>
    </p:spTree>
    <p:extLst>
      <p:ext uri="{BB962C8B-B14F-4D97-AF65-F5344CB8AC3E}">
        <p14:creationId xmlns:p14="http://schemas.microsoft.com/office/powerpoint/2010/main" val="6705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E2031-85DD-4BAC-B207-BD1EFFC9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66" y="1795122"/>
            <a:ext cx="2999242" cy="32677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Sending Kids to Court Doesn't Help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ACC25-DBC1-48BE-9620-CF703CC68AF4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Sending Kids to Court Doesn't Help Them. Here’s What Will. (The Pew Charitable Trusts)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https://www.pewtrusts.org/en/research-and-analysis/video/2023/sending-kids-to-court-doesnt-help-them-heres-what-will</a:t>
            </a:r>
          </a:p>
        </p:txBody>
      </p:sp>
      <p:pic>
        <p:nvPicPr>
          <p:cNvPr id="7" name="Online Media 6" title="Sending Kids to Court Doesn't Help Them. Here's What Will.">
            <a:hlinkClick r:id="" action="ppaction://media"/>
            <a:extLst>
              <a:ext uri="{FF2B5EF4-FFF2-40B4-BE49-F238E27FC236}">
                <a16:creationId xmlns:a16="http://schemas.microsoft.com/office/drawing/2014/main" id="{04FC5460-FE54-4AEE-B42E-3FDE0BF6C3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8692" y="801497"/>
            <a:ext cx="8550231" cy="48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0C51DA-9742-4A4B-B086-148B73D50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99184"/>
              </p:ext>
            </p:extLst>
          </p:nvPr>
        </p:nvGraphicFramePr>
        <p:xfrm>
          <a:off x="785890" y="1825129"/>
          <a:ext cx="8385295" cy="430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D2F6FCA-818E-4159-8A30-2ABB3235820A}"/>
              </a:ext>
            </a:extLst>
          </p:cNvPr>
          <p:cNvSpPr txBox="1">
            <a:spLocks/>
          </p:cNvSpPr>
          <p:nvPr/>
        </p:nvSpPr>
        <p:spPr>
          <a:xfrm>
            <a:off x="819665" y="501147"/>
            <a:ext cx="10972800" cy="715192"/>
          </a:xfrm>
        </p:spPr>
        <p:txBody>
          <a:bodyPr/>
          <a:lstStyle>
            <a:lvl1pPr algn="l" defTabSz="342900" rtl="0" eaLnBrk="1" latinLnBrk="0" hangingPunct="1">
              <a:lnSpc>
                <a:spcPts val="4050"/>
              </a:lnSpc>
              <a:spcBef>
                <a:spcPct val="0"/>
              </a:spcBef>
              <a:buNone/>
              <a:defRPr sz="4800" b="1" kern="700" spc="-188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 youth arrests have fallen nationally, so have commitments.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085CE-14D6-4E86-AAE0-325F24435B1F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Youth Arrest Rates and Commitment Rates in the United States, 1997 – 2019; Rates per 100,000. 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OJJDP Statistical Briefing Book. Online. Available: http://www.ojjdp.gov/ojstatbb/crime/JAR_Display.asp?ID=qa05200&amp;selOffenses=1. July 08, 2022 </a:t>
            </a:r>
            <a:endParaRPr lang="en-US" sz="11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4FDC3-790B-46DC-8A31-323717749B14}"/>
              </a:ext>
            </a:extLst>
          </p:cNvPr>
          <p:cNvSpPr txBox="1"/>
          <p:nvPr/>
        </p:nvSpPr>
        <p:spPr>
          <a:xfrm>
            <a:off x="9464040" y="1794510"/>
            <a:ext cx="2328425" cy="1634490"/>
          </a:xfrm>
          <a:prstGeom prst="roundRect">
            <a:avLst/>
          </a:prstGeom>
          <a:solidFill>
            <a:srgbClr val="2F5597">
              <a:alpha val="36078"/>
            </a:srgbClr>
          </a:solidFill>
        </p:spPr>
        <p:txBody>
          <a:bodyPr wrap="square">
            <a:spAutoFit/>
          </a:bodyPr>
          <a:lstStyle/>
          <a:p>
            <a:r>
              <a:rPr lang="en-US">
                <a:ea typeface="Source Sans Pro" panose="020B0503030403020204" pitchFamily="34" charset="0"/>
              </a:rPr>
              <a:t>Since 1997, commitment rates have fallen 74% while the youth arrest rate fell 75%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19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 descr="Diagram, map&#10;&#10;Description automatically generated">
            <a:extLst>
              <a:ext uri="{FF2B5EF4-FFF2-40B4-BE49-F238E27FC236}">
                <a16:creationId xmlns:a16="http://schemas.microsoft.com/office/drawing/2014/main" id="{6C04A7FA-5964-4FCA-9F77-D45270F7A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6267" r="60005" b="81976"/>
          <a:stretch/>
        </p:blipFill>
        <p:spPr>
          <a:xfrm>
            <a:off x="8120902" y="2641127"/>
            <a:ext cx="1746408" cy="819907"/>
          </a:xfrm>
          <a:prstGeom prst="rect">
            <a:avLst/>
          </a:prstGeom>
        </p:spPr>
      </p:pic>
      <p:pic>
        <p:nvPicPr>
          <p:cNvPr id="14" name="Content Placeholder 11" descr="Diagram, map&#10;&#10;Description automatically generated">
            <a:extLst>
              <a:ext uri="{FF2B5EF4-FFF2-40B4-BE49-F238E27FC236}">
                <a16:creationId xmlns:a16="http://schemas.microsoft.com/office/drawing/2014/main" id="{0C2636D3-4041-40F8-BBDB-23A6DD114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1" t="6267" r="13268" b="80294"/>
          <a:stretch/>
        </p:blipFill>
        <p:spPr>
          <a:xfrm>
            <a:off x="9801474" y="2641127"/>
            <a:ext cx="2390526" cy="9083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3914ED-DB3E-4380-8DA1-6C6A7DB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rates vary by state.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A2F22-8A1E-4CE7-AC76-AF078D46D6CA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Placement rate for youth committed to residential facilities, 2019; Rates per 100,000. 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Sickmund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Sladky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T.J.,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Puzzanchera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C., and Kang, W. (2021) "Easy Access to the Census of Juveniles in Residential Placement." Online. Available: https://www.ojjdp.gov/ojstatbb/ezacjrp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/</a:t>
            </a:r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2" name="Content Placeholder 11" descr="Diagram, map&#10;&#10;Description automatically generated">
            <a:extLst>
              <a:ext uri="{FF2B5EF4-FFF2-40B4-BE49-F238E27FC236}">
                <a16:creationId xmlns:a16="http://schemas.microsoft.com/office/drawing/2014/main" id="{9363D90F-5CA9-447F-AB62-8B8A38271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12317"/>
          <a:stretch/>
        </p:blipFill>
        <p:spPr>
          <a:xfrm>
            <a:off x="602932" y="1493900"/>
            <a:ext cx="7226618" cy="47307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15C16-61A1-44D4-89E4-867A0198BF29}"/>
              </a:ext>
            </a:extLst>
          </p:cNvPr>
          <p:cNvSpPr txBox="1"/>
          <p:nvPr/>
        </p:nvSpPr>
        <p:spPr>
          <a:xfrm>
            <a:off x="4144803" y="5869111"/>
            <a:ext cx="5481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*Striped states: 30% or more of data was imputed</a:t>
            </a:r>
          </a:p>
        </p:txBody>
      </p:sp>
    </p:spTree>
    <p:extLst>
      <p:ext uri="{BB962C8B-B14F-4D97-AF65-F5344CB8AC3E}">
        <p14:creationId xmlns:p14="http://schemas.microsoft.com/office/powerpoint/2010/main" val="253671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D7B2B15-B90A-4B08-BA09-FB8FEC30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Changes in state commitment rates vary.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21650-08C6-42A4-9012-5BD30A810AE3}"/>
              </a:ext>
            </a:extLst>
          </p:cNvPr>
          <p:cNvSpPr txBox="1"/>
          <p:nvPr/>
        </p:nvSpPr>
        <p:spPr>
          <a:xfrm>
            <a:off x="882127" y="1313477"/>
            <a:ext cx="732065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Commitment rate changes 2006 -2019 by state group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E61BD6-AFA2-0A64-9F03-BCB59E31F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52272"/>
              </p:ext>
            </p:extLst>
          </p:nvPr>
        </p:nvGraphicFramePr>
        <p:xfrm>
          <a:off x="693732" y="1881180"/>
          <a:ext cx="10915650" cy="413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825">
                  <a:extLst>
                    <a:ext uri="{9D8B030D-6E8A-4147-A177-3AD203B41FA5}">
                      <a16:colId xmlns:a16="http://schemas.microsoft.com/office/drawing/2014/main" val="3906581646"/>
                    </a:ext>
                  </a:extLst>
                </a:gridCol>
                <a:gridCol w="5457825">
                  <a:extLst>
                    <a:ext uri="{9D8B030D-6E8A-4147-A177-3AD203B41FA5}">
                      <a16:colId xmlns:a16="http://schemas.microsoft.com/office/drawing/2014/main" val="2340251116"/>
                    </a:ext>
                  </a:extLst>
                </a:gridCol>
              </a:tblGrid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Declines of 80% or more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Declines of less than 50% or </a:t>
                      </a:r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increases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7906124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Tennessee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Idaho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5205712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New Hampshire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Michigan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5726266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Connecticut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Nevada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9850762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Oklahoma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Missouri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7795850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South Dakota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Oregon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163355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New York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North Carolina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38996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Illinois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Nebraska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4351788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Vermont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West Virginia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87404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Massachusetts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Alaska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544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512BF84-47C9-46B6-8F36-605263F168DD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Placement rate for youth committed to residential facilities, 2019; Rates per 100,000. 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Sickmund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Sladky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T.J.,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Puzzanchera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C., and Kang, W. (2021) "Easy Access to the Census of Juveniles in Residential Placement." Online. Available: https://www.ojjdp.gov/ojstatbb/ezacjrp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/</a:t>
            </a:r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75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8BF08C-B1ED-4911-9D88-B8EA74C80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802082"/>
              </p:ext>
            </p:extLst>
          </p:nvPr>
        </p:nvGraphicFramePr>
        <p:xfrm>
          <a:off x="843975" y="1843088"/>
          <a:ext cx="9533770" cy="448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24EFA6-FF23-4A76-9DE7-A736DB9C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ource Sans Pro"/>
                <a:cs typeface="Aharoni"/>
              </a:rPr>
              <a:t>Nationally, racial and ethnic disparities  have persisted over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BA474-56F8-4E77-AC30-F48F409F1FD7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Juvenile Commitment Rates in the United States by Race and Ethnicity, 1997 – 2019; Rates per 100,000. 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OJJDP Statistical Briefing Book. Online. Available: https://www.ojjdp.gov/ojstatbb/special_topics/qa11803.asp?qaDate=2019. Released on May 21, 2021.</a:t>
            </a:r>
          </a:p>
        </p:txBody>
      </p:sp>
    </p:spTree>
    <p:extLst>
      <p:ext uri="{BB962C8B-B14F-4D97-AF65-F5344CB8AC3E}">
        <p14:creationId xmlns:p14="http://schemas.microsoft.com/office/powerpoint/2010/main" val="402068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4EA09-0497-42AD-A76C-D91241CC9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85872"/>
              </p:ext>
            </p:extLst>
          </p:nvPr>
        </p:nvGraphicFramePr>
        <p:xfrm>
          <a:off x="1005840" y="1844040"/>
          <a:ext cx="10347960" cy="42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06E6420-8A56-4C2A-817A-1D90EFE3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and Hispanic youth have worse case outcomes.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16EC15-C582-4A73-B965-4945DAE890A3}"/>
              </a:ext>
            </a:extLst>
          </p:cNvPr>
          <p:cNvSpPr/>
          <p:nvPr/>
        </p:nvSpPr>
        <p:spPr>
          <a:xfrm>
            <a:off x="0" y="6356853"/>
            <a:ext cx="12192000" cy="501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Share of juvenile disposition in the United States, 2019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Source: 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Sickmund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Sladky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, A., and Kang, W. (2021). Easy Access to Juvenile Court Statistics: 1985-2019. Online. Available: https://www.ojjdp.gov/ojstatbb/ezajcs</a:t>
            </a:r>
            <a:endParaRPr lang="en-US" sz="14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2273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1353</Words>
  <Application>Microsoft Macintosh PowerPoint</Application>
  <PresentationFormat>Widescreen</PresentationFormat>
  <Paragraphs>133</Paragraphs>
  <Slides>32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Source Sans Pro</vt:lpstr>
      <vt:lpstr>Office Theme</vt:lpstr>
      <vt:lpstr>Covering Youth Justice</vt:lpstr>
      <vt:lpstr>Pew and pspp</vt:lpstr>
      <vt:lpstr>Agenda</vt:lpstr>
      <vt:lpstr>Sending Kids to Court Doesn't Help</vt:lpstr>
      <vt:lpstr>PowerPoint Presentation</vt:lpstr>
      <vt:lpstr>Commitment rates vary by state.</vt:lpstr>
      <vt:lpstr>Changes in state commitment rates vary.</vt:lpstr>
      <vt:lpstr>Nationally, racial and ethnic disparities  have persisted over time.</vt:lpstr>
      <vt:lpstr>Black and Hispanic youth have worse case outcomes.</vt:lpstr>
      <vt:lpstr>In Utah, racial and ethnic disparities grew at each deeper level of system involvement.</vt:lpstr>
      <vt:lpstr>Nationally, two thirds of kids were committed for non-person offenses.</vt:lpstr>
      <vt:lpstr>In Utah in 2015, most youth in state custody were not there for felonies.</vt:lpstr>
      <vt:lpstr>Almost half of kids in placement in the US were 15 or younger in 2019.</vt:lpstr>
      <vt:lpstr>Key Takeaways</vt:lpstr>
      <vt:lpstr>PowerPoint Presentation</vt:lpstr>
      <vt:lpstr>PowerPoint Presentation</vt:lpstr>
      <vt:lpstr>PowerPoint Presentation</vt:lpstr>
      <vt:lpstr>Effect of Placement on Re-Arrest</vt:lpstr>
      <vt:lpstr>PowerPoint Presentation</vt:lpstr>
      <vt:lpstr>Opportunities Denied</vt:lpstr>
      <vt:lpstr>PowerPoint Presentation</vt:lpstr>
      <vt:lpstr>In Utah, recidivism rates were better for youth when diverted on their first charge.</vt:lpstr>
      <vt:lpstr>Key Takeaways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Covering Youth Justice</dc:title>
  <dc:creator>Ruth Rosenthal</dc:creator>
  <cp:lastModifiedBy>Sydney Clark</cp:lastModifiedBy>
  <cp:revision>3</cp:revision>
  <dcterms:created xsi:type="dcterms:W3CDTF">2023-01-17T15:15:35Z</dcterms:created>
  <dcterms:modified xsi:type="dcterms:W3CDTF">2023-01-25T15:02:17Z</dcterms:modified>
</cp:coreProperties>
</file>