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handoutMasterIdLst>
    <p:handoutMasterId r:id="rId29"/>
  </p:handoutMasterIdLst>
  <p:sldIdLst>
    <p:sldId id="1260" r:id="rId2"/>
    <p:sldId id="564" r:id="rId3"/>
    <p:sldId id="1124" r:id="rId4"/>
    <p:sldId id="1090" r:id="rId5"/>
    <p:sldId id="540" r:id="rId6"/>
    <p:sldId id="267" r:id="rId7"/>
    <p:sldId id="1149" r:id="rId8"/>
    <p:sldId id="1135" r:id="rId9"/>
    <p:sldId id="1299" r:id="rId10"/>
    <p:sldId id="1248" r:id="rId11"/>
    <p:sldId id="363" r:id="rId12"/>
    <p:sldId id="1250" r:id="rId13"/>
    <p:sldId id="1305" r:id="rId14"/>
    <p:sldId id="1087" r:id="rId15"/>
    <p:sldId id="1264" r:id="rId16"/>
    <p:sldId id="1292" r:id="rId17"/>
    <p:sldId id="1262" r:id="rId18"/>
    <p:sldId id="552" r:id="rId19"/>
    <p:sldId id="1293" r:id="rId20"/>
    <p:sldId id="1294" r:id="rId21"/>
    <p:sldId id="1295" r:id="rId22"/>
    <p:sldId id="1296" r:id="rId23"/>
    <p:sldId id="276" r:id="rId24"/>
    <p:sldId id="1302" r:id="rId25"/>
    <p:sldId id="568" r:id="rId26"/>
    <p:sldId id="556"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09" autoAdjust="0"/>
    <p:restoredTop sz="92254" autoAdjust="0"/>
  </p:normalViewPr>
  <p:slideViewPr>
    <p:cSldViewPr snapToGrid="0">
      <p:cViewPr varScale="1">
        <p:scale>
          <a:sx n="111" d="100"/>
          <a:sy n="111" d="100"/>
        </p:scale>
        <p:origin x="232" y="24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6.xml.rels><?xml version="1.0" encoding="UTF-8" standalone="yes"?>
<Relationships xmlns="http://schemas.openxmlformats.org/package/2006/relationships"><Relationship Id="rId1" Type="http://schemas.openxmlformats.org/officeDocument/2006/relationships/hyperlink" Target="http://www.gretchenschmelzer.com/"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www.gretchenschmelzer.com/"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14F481-52C8-EC4A-B4BC-8C8276F22355}" type="doc">
      <dgm:prSet loTypeId="urn:microsoft.com/office/officeart/2005/8/layout/matrix3" loCatId="" qsTypeId="urn:microsoft.com/office/officeart/2005/8/quickstyle/simple1" qsCatId="simple" csTypeId="urn:microsoft.com/office/officeart/2005/8/colors/colorful1" csCatId="colorful" phldr="1"/>
      <dgm:spPr/>
      <dgm:t>
        <a:bodyPr/>
        <a:lstStyle/>
        <a:p>
          <a:endParaRPr lang="en-US"/>
        </a:p>
      </dgm:t>
    </dgm:pt>
    <dgm:pt modelId="{C3597D91-C3D1-1044-AB71-78678875AD55}">
      <dgm:prSet phldrT="[Text]"/>
      <dgm:spPr/>
      <dgm:t>
        <a:bodyPr/>
        <a:lstStyle/>
        <a:p>
          <a:r>
            <a:rPr lang="en-US" dirty="0">
              <a:latin typeface="Roboto" panose="02000000000000000000" pitchFamily="2" charset="0"/>
              <a:ea typeface="Roboto" panose="02000000000000000000" pitchFamily="2" charset="0"/>
            </a:rPr>
            <a:t>Self Awareness</a:t>
          </a:r>
        </a:p>
      </dgm:t>
    </dgm:pt>
    <dgm:pt modelId="{9535C439-56BC-A047-A834-9898C8D46C94}" type="parTrans" cxnId="{67C80277-EA38-BE4D-A82E-5FD17DAE4FAF}">
      <dgm:prSet/>
      <dgm:spPr/>
      <dgm:t>
        <a:bodyPr/>
        <a:lstStyle/>
        <a:p>
          <a:endParaRPr lang="en-US">
            <a:latin typeface="Roboto" panose="02000000000000000000" pitchFamily="2" charset="0"/>
            <a:ea typeface="Roboto" panose="02000000000000000000" pitchFamily="2" charset="0"/>
          </a:endParaRPr>
        </a:p>
      </dgm:t>
    </dgm:pt>
    <dgm:pt modelId="{00A16E78-ED36-1C43-BEC3-562E6750BA47}" type="sibTrans" cxnId="{67C80277-EA38-BE4D-A82E-5FD17DAE4FAF}">
      <dgm:prSet/>
      <dgm:spPr/>
      <dgm:t>
        <a:bodyPr/>
        <a:lstStyle/>
        <a:p>
          <a:endParaRPr lang="en-US">
            <a:latin typeface="Roboto" panose="02000000000000000000" pitchFamily="2" charset="0"/>
            <a:ea typeface="Roboto" panose="02000000000000000000" pitchFamily="2" charset="0"/>
          </a:endParaRPr>
        </a:p>
      </dgm:t>
    </dgm:pt>
    <dgm:pt modelId="{25415927-4566-6A49-9E6F-4B1B4AD8A930}">
      <dgm:prSet phldrT="[Text]"/>
      <dgm:spPr/>
      <dgm:t>
        <a:bodyPr/>
        <a:lstStyle/>
        <a:p>
          <a:r>
            <a:rPr lang="en-US" dirty="0">
              <a:solidFill>
                <a:schemeClr val="accent5"/>
              </a:solidFill>
              <a:latin typeface="Roboto" panose="02000000000000000000" pitchFamily="2" charset="0"/>
              <a:ea typeface="Roboto" panose="02000000000000000000" pitchFamily="2" charset="0"/>
            </a:rPr>
            <a:t>Social Awareness</a:t>
          </a:r>
        </a:p>
      </dgm:t>
    </dgm:pt>
    <dgm:pt modelId="{74A4847E-0B99-3140-A21A-E85ED454EFE6}" type="parTrans" cxnId="{AE77A961-AE11-114D-8930-C9D83FF36AEC}">
      <dgm:prSet/>
      <dgm:spPr/>
      <dgm:t>
        <a:bodyPr/>
        <a:lstStyle/>
        <a:p>
          <a:endParaRPr lang="en-US">
            <a:latin typeface="Roboto" panose="02000000000000000000" pitchFamily="2" charset="0"/>
            <a:ea typeface="Roboto" panose="02000000000000000000" pitchFamily="2" charset="0"/>
          </a:endParaRPr>
        </a:p>
      </dgm:t>
    </dgm:pt>
    <dgm:pt modelId="{B9E95692-FCFF-944A-8176-514EC60D79E4}" type="sibTrans" cxnId="{AE77A961-AE11-114D-8930-C9D83FF36AEC}">
      <dgm:prSet/>
      <dgm:spPr/>
      <dgm:t>
        <a:bodyPr/>
        <a:lstStyle/>
        <a:p>
          <a:endParaRPr lang="en-US">
            <a:latin typeface="Roboto" panose="02000000000000000000" pitchFamily="2" charset="0"/>
            <a:ea typeface="Roboto" panose="02000000000000000000" pitchFamily="2" charset="0"/>
          </a:endParaRPr>
        </a:p>
      </dgm:t>
    </dgm:pt>
    <dgm:pt modelId="{C09EDD5F-5E53-9B43-8C8A-933ED55EEA47}">
      <dgm:prSet phldrT="[Text]"/>
      <dgm:spPr/>
      <dgm:t>
        <a:bodyPr/>
        <a:lstStyle/>
        <a:p>
          <a:r>
            <a:rPr lang="en-US" dirty="0">
              <a:latin typeface="Roboto" panose="02000000000000000000" pitchFamily="2" charset="0"/>
              <a:ea typeface="Roboto" panose="02000000000000000000" pitchFamily="2" charset="0"/>
            </a:rPr>
            <a:t>Self Management</a:t>
          </a:r>
        </a:p>
      </dgm:t>
    </dgm:pt>
    <dgm:pt modelId="{6712E6D4-A805-A540-9C9B-15F891229E15}" type="parTrans" cxnId="{52F919A6-8364-294C-8A77-EDAF45E4B10F}">
      <dgm:prSet/>
      <dgm:spPr/>
      <dgm:t>
        <a:bodyPr/>
        <a:lstStyle/>
        <a:p>
          <a:endParaRPr lang="en-US">
            <a:latin typeface="Roboto" panose="02000000000000000000" pitchFamily="2" charset="0"/>
            <a:ea typeface="Roboto" panose="02000000000000000000" pitchFamily="2" charset="0"/>
          </a:endParaRPr>
        </a:p>
      </dgm:t>
    </dgm:pt>
    <dgm:pt modelId="{985E9BDB-8C06-3A43-92A4-A33155F262CC}" type="sibTrans" cxnId="{52F919A6-8364-294C-8A77-EDAF45E4B10F}">
      <dgm:prSet/>
      <dgm:spPr/>
      <dgm:t>
        <a:bodyPr/>
        <a:lstStyle/>
        <a:p>
          <a:endParaRPr lang="en-US">
            <a:latin typeface="Roboto" panose="02000000000000000000" pitchFamily="2" charset="0"/>
            <a:ea typeface="Roboto" panose="02000000000000000000" pitchFamily="2" charset="0"/>
          </a:endParaRPr>
        </a:p>
      </dgm:t>
    </dgm:pt>
    <dgm:pt modelId="{5EE127F4-4153-404F-AE13-36A98F854BBC}">
      <dgm:prSet phldrT="[Text]"/>
      <dgm:spPr/>
      <dgm:t>
        <a:bodyPr/>
        <a:lstStyle/>
        <a:p>
          <a:r>
            <a:rPr lang="en-US" dirty="0">
              <a:latin typeface="Roboto" panose="02000000000000000000" pitchFamily="2" charset="0"/>
              <a:ea typeface="Roboto" panose="02000000000000000000" pitchFamily="2" charset="0"/>
            </a:rPr>
            <a:t>Relationship Management </a:t>
          </a:r>
        </a:p>
      </dgm:t>
    </dgm:pt>
    <dgm:pt modelId="{29F1E81F-5929-834A-A843-6A4598EFE2CD}" type="parTrans" cxnId="{1871E1F9-AF91-2B48-B314-FCC9466AD0C5}">
      <dgm:prSet/>
      <dgm:spPr/>
      <dgm:t>
        <a:bodyPr/>
        <a:lstStyle/>
        <a:p>
          <a:endParaRPr lang="en-US">
            <a:latin typeface="Roboto" panose="02000000000000000000" pitchFamily="2" charset="0"/>
            <a:ea typeface="Roboto" panose="02000000000000000000" pitchFamily="2" charset="0"/>
          </a:endParaRPr>
        </a:p>
      </dgm:t>
    </dgm:pt>
    <dgm:pt modelId="{94447A41-9223-F745-81D8-0A9F4E0818CD}" type="sibTrans" cxnId="{1871E1F9-AF91-2B48-B314-FCC9466AD0C5}">
      <dgm:prSet/>
      <dgm:spPr/>
      <dgm:t>
        <a:bodyPr/>
        <a:lstStyle/>
        <a:p>
          <a:endParaRPr lang="en-US">
            <a:latin typeface="Roboto" panose="02000000000000000000" pitchFamily="2" charset="0"/>
            <a:ea typeface="Roboto" panose="02000000000000000000" pitchFamily="2" charset="0"/>
          </a:endParaRPr>
        </a:p>
      </dgm:t>
    </dgm:pt>
    <dgm:pt modelId="{B520197E-FFB5-8745-9348-ED665CF996D5}" type="pres">
      <dgm:prSet presAssocID="{5614F481-52C8-EC4A-B4BC-8C8276F22355}" presName="matrix" presStyleCnt="0">
        <dgm:presLayoutVars>
          <dgm:chMax val="1"/>
          <dgm:dir/>
          <dgm:resizeHandles val="exact"/>
        </dgm:presLayoutVars>
      </dgm:prSet>
      <dgm:spPr/>
    </dgm:pt>
    <dgm:pt modelId="{68AB2AEC-5F7A-1D42-B8EA-2B0FEDC7B9A2}" type="pres">
      <dgm:prSet presAssocID="{5614F481-52C8-EC4A-B4BC-8C8276F22355}" presName="diamond" presStyleLbl="bgShp" presStyleIdx="0" presStyleCnt="1"/>
      <dgm:spPr/>
    </dgm:pt>
    <dgm:pt modelId="{1BC2E292-0DC9-E04B-8166-22BB15CBC65A}" type="pres">
      <dgm:prSet presAssocID="{5614F481-52C8-EC4A-B4BC-8C8276F22355}" presName="quad1" presStyleLbl="node1" presStyleIdx="0" presStyleCnt="4">
        <dgm:presLayoutVars>
          <dgm:chMax val="0"/>
          <dgm:chPref val="0"/>
          <dgm:bulletEnabled val="1"/>
        </dgm:presLayoutVars>
      </dgm:prSet>
      <dgm:spPr/>
    </dgm:pt>
    <dgm:pt modelId="{D4B87B6D-7CA3-0F45-8ACB-F378FF2E9FA5}" type="pres">
      <dgm:prSet presAssocID="{5614F481-52C8-EC4A-B4BC-8C8276F22355}" presName="quad2" presStyleLbl="node1" presStyleIdx="1" presStyleCnt="4">
        <dgm:presLayoutVars>
          <dgm:chMax val="0"/>
          <dgm:chPref val="0"/>
          <dgm:bulletEnabled val="1"/>
        </dgm:presLayoutVars>
      </dgm:prSet>
      <dgm:spPr/>
    </dgm:pt>
    <dgm:pt modelId="{1A3C8704-BB55-AB40-9363-6D559D51A1D0}" type="pres">
      <dgm:prSet presAssocID="{5614F481-52C8-EC4A-B4BC-8C8276F22355}" presName="quad3" presStyleLbl="node1" presStyleIdx="2" presStyleCnt="4">
        <dgm:presLayoutVars>
          <dgm:chMax val="0"/>
          <dgm:chPref val="0"/>
          <dgm:bulletEnabled val="1"/>
        </dgm:presLayoutVars>
      </dgm:prSet>
      <dgm:spPr/>
    </dgm:pt>
    <dgm:pt modelId="{C407F687-E98E-B547-B2AA-2FF154F3C4E2}" type="pres">
      <dgm:prSet presAssocID="{5614F481-52C8-EC4A-B4BC-8C8276F22355}" presName="quad4" presStyleLbl="node1" presStyleIdx="3" presStyleCnt="4">
        <dgm:presLayoutVars>
          <dgm:chMax val="0"/>
          <dgm:chPref val="0"/>
          <dgm:bulletEnabled val="1"/>
        </dgm:presLayoutVars>
      </dgm:prSet>
      <dgm:spPr/>
    </dgm:pt>
  </dgm:ptLst>
  <dgm:cxnLst>
    <dgm:cxn modelId="{1574C759-0AAA-9C47-B018-B791CCBC6406}" type="presOf" srcId="{C3597D91-C3D1-1044-AB71-78678875AD55}" destId="{1BC2E292-0DC9-E04B-8166-22BB15CBC65A}" srcOrd="0" destOrd="0" presId="urn:microsoft.com/office/officeart/2005/8/layout/matrix3"/>
    <dgm:cxn modelId="{AE77A961-AE11-114D-8930-C9D83FF36AEC}" srcId="{5614F481-52C8-EC4A-B4BC-8C8276F22355}" destId="{25415927-4566-6A49-9E6F-4B1B4AD8A930}" srcOrd="1" destOrd="0" parTransId="{74A4847E-0B99-3140-A21A-E85ED454EFE6}" sibTransId="{B9E95692-FCFF-944A-8176-514EC60D79E4}"/>
    <dgm:cxn modelId="{67C80277-EA38-BE4D-A82E-5FD17DAE4FAF}" srcId="{5614F481-52C8-EC4A-B4BC-8C8276F22355}" destId="{C3597D91-C3D1-1044-AB71-78678875AD55}" srcOrd="0" destOrd="0" parTransId="{9535C439-56BC-A047-A834-9898C8D46C94}" sibTransId="{00A16E78-ED36-1C43-BEC3-562E6750BA47}"/>
    <dgm:cxn modelId="{7AE6B283-819A-7646-B1A7-AC000521C147}" type="presOf" srcId="{5EE127F4-4153-404F-AE13-36A98F854BBC}" destId="{C407F687-E98E-B547-B2AA-2FF154F3C4E2}" srcOrd="0" destOrd="0" presId="urn:microsoft.com/office/officeart/2005/8/layout/matrix3"/>
    <dgm:cxn modelId="{52F919A6-8364-294C-8A77-EDAF45E4B10F}" srcId="{5614F481-52C8-EC4A-B4BC-8C8276F22355}" destId="{C09EDD5F-5E53-9B43-8C8A-933ED55EEA47}" srcOrd="2" destOrd="0" parTransId="{6712E6D4-A805-A540-9C9B-15F891229E15}" sibTransId="{985E9BDB-8C06-3A43-92A4-A33155F262CC}"/>
    <dgm:cxn modelId="{198B5FA7-0A8E-634F-A484-27DCA7D1B9BF}" type="presOf" srcId="{25415927-4566-6A49-9E6F-4B1B4AD8A930}" destId="{D4B87B6D-7CA3-0F45-8ACB-F378FF2E9FA5}" srcOrd="0" destOrd="0" presId="urn:microsoft.com/office/officeart/2005/8/layout/matrix3"/>
    <dgm:cxn modelId="{49A5A2B0-6258-344F-8CE4-089EAFB82B79}" type="presOf" srcId="{5614F481-52C8-EC4A-B4BC-8C8276F22355}" destId="{B520197E-FFB5-8745-9348-ED665CF996D5}" srcOrd="0" destOrd="0" presId="urn:microsoft.com/office/officeart/2005/8/layout/matrix3"/>
    <dgm:cxn modelId="{913EC0BF-CFE3-AC44-9716-E7A2AD0E1705}" type="presOf" srcId="{C09EDD5F-5E53-9B43-8C8A-933ED55EEA47}" destId="{1A3C8704-BB55-AB40-9363-6D559D51A1D0}" srcOrd="0" destOrd="0" presId="urn:microsoft.com/office/officeart/2005/8/layout/matrix3"/>
    <dgm:cxn modelId="{1871E1F9-AF91-2B48-B314-FCC9466AD0C5}" srcId="{5614F481-52C8-EC4A-B4BC-8C8276F22355}" destId="{5EE127F4-4153-404F-AE13-36A98F854BBC}" srcOrd="3" destOrd="0" parTransId="{29F1E81F-5929-834A-A843-6A4598EFE2CD}" sibTransId="{94447A41-9223-F745-81D8-0A9F4E0818CD}"/>
    <dgm:cxn modelId="{8087A774-0B7A-F04E-A660-5418C5CD8C1F}" type="presParOf" srcId="{B520197E-FFB5-8745-9348-ED665CF996D5}" destId="{68AB2AEC-5F7A-1D42-B8EA-2B0FEDC7B9A2}" srcOrd="0" destOrd="0" presId="urn:microsoft.com/office/officeart/2005/8/layout/matrix3"/>
    <dgm:cxn modelId="{281B24E0-C2E1-AB44-AB03-69333C06C601}" type="presParOf" srcId="{B520197E-FFB5-8745-9348-ED665CF996D5}" destId="{1BC2E292-0DC9-E04B-8166-22BB15CBC65A}" srcOrd="1" destOrd="0" presId="urn:microsoft.com/office/officeart/2005/8/layout/matrix3"/>
    <dgm:cxn modelId="{42FB6F4A-81F1-A347-8587-98D878B813BD}" type="presParOf" srcId="{B520197E-FFB5-8745-9348-ED665CF996D5}" destId="{D4B87B6D-7CA3-0F45-8ACB-F378FF2E9FA5}" srcOrd="2" destOrd="0" presId="urn:microsoft.com/office/officeart/2005/8/layout/matrix3"/>
    <dgm:cxn modelId="{4942B749-27FA-634C-A131-8CFA9AB0019E}" type="presParOf" srcId="{B520197E-FFB5-8745-9348-ED665CF996D5}" destId="{1A3C8704-BB55-AB40-9363-6D559D51A1D0}" srcOrd="3" destOrd="0" presId="urn:microsoft.com/office/officeart/2005/8/layout/matrix3"/>
    <dgm:cxn modelId="{7E66B2C2-BA8F-8A4C-9853-B7F712015BDE}" type="presParOf" srcId="{B520197E-FFB5-8745-9348-ED665CF996D5}" destId="{C407F687-E98E-B547-B2AA-2FF154F3C4E2}"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B24A43-B12F-4C9D-AC47-99BD954B7502}" type="doc">
      <dgm:prSet loTypeId="urn:microsoft.com/office/officeart/2008/layout/LinedList" loCatId="list" qsTypeId="urn:microsoft.com/office/officeart/2005/8/quickstyle/simple2" qsCatId="simple" csTypeId="urn:microsoft.com/office/officeart/2005/8/colors/colorful2" csCatId="colorful"/>
      <dgm:spPr/>
      <dgm:t>
        <a:bodyPr/>
        <a:lstStyle/>
        <a:p>
          <a:endParaRPr lang="en-US"/>
        </a:p>
      </dgm:t>
    </dgm:pt>
    <dgm:pt modelId="{CE600218-A186-454C-8CA0-AFCCBF5E0B91}">
      <dgm:prSet/>
      <dgm:spPr/>
      <dgm:t>
        <a:bodyPr/>
        <a:lstStyle/>
        <a:p>
          <a:r>
            <a:rPr lang="en-US"/>
            <a:t>What did happen</a:t>
          </a:r>
        </a:p>
      </dgm:t>
    </dgm:pt>
    <dgm:pt modelId="{44FE0BDB-FBA4-4DCF-9C66-97DAC61BDA4F}" type="parTrans" cxnId="{7FEDF505-748B-4D52-B768-E2A9A86A51CA}">
      <dgm:prSet/>
      <dgm:spPr/>
      <dgm:t>
        <a:bodyPr/>
        <a:lstStyle/>
        <a:p>
          <a:endParaRPr lang="en-US"/>
        </a:p>
      </dgm:t>
    </dgm:pt>
    <dgm:pt modelId="{3D88251A-3B9C-41A6-9AEF-FE1F0C0D8A92}" type="sibTrans" cxnId="{7FEDF505-748B-4D52-B768-E2A9A86A51CA}">
      <dgm:prSet/>
      <dgm:spPr/>
      <dgm:t>
        <a:bodyPr/>
        <a:lstStyle/>
        <a:p>
          <a:endParaRPr lang="en-US"/>
        </a:p>
      </dgm:t>
    </dgm:pt>
    <dgm:pt modelId="{D95F8F6E-78D9-445E-B1CD-0830AA2FE73A}">
      <dgm:prSet/>
      <dgm:spPr/>
      <dgm:t>
        <a:bodyPr/>
        <a:lstStyle/>
        <a:p>
          <a:r>
            <a:rPr lang="en-US"/>
            <a:t>What you did to survive: your protections</a:t>
          </a:r>
        </a:p>
      </dgm:t>
    </dgm:pt>
    <dgm:pt modelId="{22A32DE9-581F-43CE-92AC-F567A3AB8869}" type="parTrans" cxnId="{D3F1043E-AFD3-4BB3-99FD-9074D4D48C0E}">
      <dgm:prSet/>
      <dgm:spPr/>
      <dgm:t>
        <a:bodyPr/>
        <a:lstStyle/>
        <a:p>
          <a:endParaRPr lang="en-US"/>
        </a:p>
      </dgm:t>
    </dgm:pt>
    <dgm:pt modelId="{3A88EF49-32F3-41EC-8FFC-9E7B23F30E0A}" type="sibTrans" cxnId="{D3F1043E-AFD3-4BB3-99FD-9074D4D48C0E}">
      <dgm:prSet/>
      <dgm:spPr/>
      <dgm:t>
        <a:bodyPr/>
        <a:lstStyle/>
        <a:p>
          <a:endParaRPr lang="en-US"/>
        </a:p>
      </dgm:t>
    </dgm:pt>
    <dgm:pt modelId="{33F5D4E0-5172-4F32-8F2E-137BAF904073}">
      <dgm:prSet/>
      <dgm:spPr/>
      <dgm:t>
        <a:bodyPr/>
        <a:lstStyle/>
        <a:p>
          <a:r>
            <a:rPr lang="en-US"/>
            <a:t>What didn’t happen</a:t>
          </a:r>
        </a:p>
      </dgm:t>
    </dgm:pt>
    <dgm:pt modelId="{91BBBF30-689F-4DC4-813F-02E144044047}" type="parTrans" cxnId="{1C6F6012-B5AD-4B83-AF33-FB8FD06F6411}">
      <dgm:prSet/>
      <dgm:spPr/>
      <dgm:t>
        <a:bodyPr/>
        <a:lstStyle/>
        <a:p>
          <a:endParaRPr lang="en-US"/>
        </a:p>
      </dgm:t>
    </dgm:pt>
    <dgm:pt modelId="{35D92A03-B5C9-4EF5-94B2-E9019A2B807A}" type="sibTrans" cxnId="{1C6F6012-B5AD-4B83-AF33-FB8FD06F6411}">
      <dgm:prSet/>
      <dgm:spPr/>
      <dgm:t>
        <a:bodyPr/>
        <a:lstStyle/>
        <a:p>
          <a:endParaRPr lang="en-US"/>
        </a:p>
      </dgm:t>
    </dgm:pt>
    <dgm:pt modelId="{A62FD1E2-85EE-C246-8C3F-0D7630EC3D92}" type="pres">
      <dgm:prSet presAssocID="{0FB24A43-B12F-4C9D-AC47-99BD954B7502}" presName="vert0" presStyleCnt="0">
        <dgm:presLayoutVars>
          <dgm:dir/>
          <dgm:animOne val="branch"/>
          <dgm:animLvl val="lvl"/>
        </dgm:presLayoutVars>
      </dgm:prSet>
      <dgm:spPr/>
    </dgm:pt>
    <dgm:pt modelId="{AF11ED44-B9F7-B646-919A-834E74E90885}" type="pres">
      <dgm:prSet presAssocID="{CE600218-A186-454C-8CA0-AFCCBF5E0B91}" presName="thickLine" presStyleLbl="alignNode1" presStyleIdx="0" presStyleCnt="3"/>
      <dgm:spPr/>
    </dgm:pt>
    <dgm:pt modelId="{31BDA1F2-588A-DE41-B8E8-594530217B94}" type="pres">
      <dgm:prSet presAssocID="{CE600218-A186-454C-8CA0-AFCCBF5E0B91}" presName="horz1" presStyleCnt="0"/>
      <dgm:spPr/>
    </dgm:pt>
    <dgm:pt modelId="{1C9E7C23-B1E4-9C41-BC56-7360241A2029}" type="pres">
      <dgm:prSet presAssocID="{CE600218-A186-454C-8CA0-AFCCBF5E0B91}" presName="tx1" presStyleLbl="revTx" presStyleIdx="0" presStyleCnt="3"/>
      <dgm:spPr/>
    </dgm:pt>
    <dgm:pt modelId="{BFD3A660-0A5E-DC4D-BD83-C1DB55A28FFF}" type="pres">
      <dgm:prSet presAssocID="{CE600218-A186-454C-8CA0-AFCCBF5E0B91}" presName="vert1" presStyleCnt="0"/>
      <dgm:spPr/>
    </dgm:pt>
    <dgm:pt modelId="{03755501-6C1E-ED47-B7DC-81C639493B1B}" type="pres">
      <dgm:prSet presAssocID="{D95F8F6E-78D9-445E-B1CD-0830AA2FE73A}" presName="thickLine" presStyleLbl="alignNode1" presStyleIdx="1" presStyleCnt="3"/>
      <dgm:spPr/>
    </dgm:pt>
    <dgm:pt modelId="{CA6C6EC0-1E29-9D4E-A423-364824797CFB}" type="pres">
      <dgm:prSet presAssocID="{D95F8F6E-78D9-445E-B1CD-0830AA2FE73A}" presName="horz1" presStyleCnt="0"/>
      <dgm:spPr/>
    </dgm:pt>
    <dgm:pt modelId="{184C7C36-C93C-0D49-B22C-4F01470028BA}" type="pres">
      <dgm:prSet presAssocID="{D95F8F6E-78D9-445E-B1CD-0830AA2FE73A}" presName="tx1" presStyleLbl="revTx" presStyleIdx="1" presStyleCnt="3"/>
      <dgm:spPr/>
    </dgm:pt>
    <dgm:pt modelId="{EFC16DD1-7DE1-324A-AEFF-3B2E6BD57B32}" type="pres">
      <dgm:prSet presAssocID="{D95F8F6E-78D9-445E-B1CD-0830AA2FE73A}" presName="vert1" presStyleCnt="0"/>
      <dgm:spPr/>
    </dgm:pt>
    <dgm:pt modelId="{5554FFB7-20C6-E240-8A87-0E641C66CB10}" type="pres">
      <dgm:prSet presAssocID="{33F5D4E0-5172-4F32-8F2E-137BAF904073}" presName="thickLine" presStyleLbl="alignNode1" presStyleIdx="2" presStyleCnt="3"/>
      <dgm:spPr/>
    </dgm:pt>
    <dgm:pt modelId="{320AB6D6-CFA9-DE43-A26C-DFEEC1E20AB6}" type="pres">
      <dgm:prSet presAssocID="{33F5D4E0-5172-4F32-8F2E-137BAF904073}" presName="horz1" presStyleCnt="0"/>
      <dgm:spPr/>
    </dgm:pt>
    <dgm:pt modelId="{8B915B90-D89F-AA44-84A4-73E97818145B}" type="pres">
      <dgm:prSet presAssocID="{33F5D4E0-5172-4F32-8F2E-137BAF904073}" presName="tx1" presStyleLbl="revTx" presStyleIdx="2" presStyleCnt="3"/>
      <dgm:spPr/>
    </dgm:pt>
    <dgm:pt modelId="{FFE69499-0A2E-CE4A-B493-01F01CB1973F}" type="pres">
      <dgm:prSet presAssocID="{33F5D4E0-5172-4F32-8F2E-137BAF904073}" presName="vert1" presStyleCnt="0"/>
      <dgm:spPr/>
    </dgm:pt>
  </dgm:ptLst>
  <dgm:cxnLst>
    <dgm:cxn modelId="{7FEDF505-748B-4D52-B768-E2A9A86A51CA}" srcId="{0FB24A43-B12F-4C9D-AC47-99BD954B7502}" destId="{CE600218-A186-454C-8CA0-AFCCBF5E0B91}" srcOrd="0" destOrd="0" parTransId="{44FE0BDB-FBA4-4DCF-9C66-97DAC61BDA4F}" sibTransId="{3D88251A-3B9C-41A6-9AEF-FE1F0C0D8A92}"/>
    <dgm:cxn modelId="{1C6F6012-B5AD-4B83-AF33-FB8FD06F6411}" srcId="{0FB24A43-B12F-4C9D-AC47-99BD954B7502}" destId="{33F5D4E0-5172-4F32-8F2E-137BAF904073}" srcOrd="2" destOrd="0" parTransId="{91BBBF30-689F-4DC4-813F-02E144044047}" sibTransId="{35D92A03-B5C9-4EF5-94B2-E9019A2B807A}"/>
    <dgm:cxn modelId="{D3F1043E-AFD3-4BB3-99FD-9074D4D48C0E}" srcId="{0FB24A43-B12F-4C9D-AC47-99BD954B7502}" destId="{D95F8F6E-78D9-445E-B1CD-0830AA2FE73A}" srcOrd="1" destOrd="0" parTransId="{22A32DE9-581F-43CE-92AC-F567A3AB8869}" sibTransId="{3A88EF49-32F3-41EC-8FFC-9E7B23F30E0A}"/>
    <dgm:cxn modelId="{E57E0784-0328-3E41-98B7-BA3E18BA60C9}" type="presOf" srcId="{33F5D4E0-5172-4F32-8F2E-137BAF904073}" destId="{8B915B90-D89F-AA44-84A4-73E97818145B}" srcOrd="0" destOrd="0" presId="urn:microsoft.com/office/officeart/2008/layout/LinedList"/>
    <dgm:cxn modelId="{DDB5E8D0-6633-A041-BAC6-5A2E31F3867E}" type="presOf" srcId="{D95F8F6E-78D9-445E-B1CD-0830AA2FE73A}" destId="{184C7C36-C93C-0D49-B22C-4F01470028BA}" srcOrd="0" destOrd="0" presId="urn:microsoft.com/office/officeart/2008/layout/LinedList"/>
    <dgm:cxn modelId="{8934DED1-F929-DD47-BBFA-C01FC7F0DFB9}" type="presOf" srcId="{CE600218-A186-454C-8CA0-AFCCBF5E0B91}" destId="{1C9E7C23-B1E4-9C41-BC56-7360241A2029}" srcOrd="0" destOrd="0" presId="urn:microsoft.com/office/officeart/2008/layout/LinedList"/>
    <dgm:cxn modelId="{AF2017E3-6585-3C47-9F63-33D265764DAA}" type="presOf" srcId="{0FB24A43-B12F-4C9D-AC47-99BD954B7502}" destId="{A62FD1E2-85EE-C246-8C3F-0D7630EC3D92}" srcOrd="0" destOrd="0" presId="urn:microsoft.com/office/officeart/2008/layout/LinedList"/>
    <dgm:cxn modelId="{D51E581A-AE51-4349-8115-160CAE568ACB}" type="presParOf" srcId="{A62FD1E2-85EE-C246-8C3F-0D7630EC3D92}" destId="{AF11ED44-B9F7-B646-919A-834E74E90885}" srcOrd="0" destOrd="0" presId="urn:microsoft.com/office/officeart/2008/layout/LinedList"/>
    <dgm:cxn modelId="{95C2C613-95CE-BE4D-8D23-F870715BAE13}" type="presParOf" srcId="{A62FD1E2-85EE-C246-8C3F-0D7630EC3D92}" destId="{31BDA1F2-588A-DE41-B8E8-594530217B94}" srcOrd="1" destOrd="0" presId="urn:microsoft.com/office/officeart/2008/layout/LinedList"/>
    <dgm:cxn modelId="{BABC8627-C147-9348-9243-46CD16EDB7E6}" type="presParOf" srcId="{31BDA1F2-588A-DE41-B8E8-594530217B94}" destId="{1C9E7C23-B1E4-9C41-BC56-7360241A2029}" srcOrd="0" destOrd="0" presId="urn:microsoft.com/office/officeart/2008/layout/LinedList"/>
    <dgm:cxn modelId="{A7427F44-0AD5-8C43-A98B-2888849E2225}" type="presParOf" srcId="{31BDA1F2-588A-DE41-B8E8-594530217B94}" destId="{BFD3A660-0A5E-DC4D-BD83-C1DB55A28FFF}" srcOrd="1" destOrd="0" presId="urn:microsoft.com/office/officeart/2008/layout/LinedList"/>
    <dgm:cxn modelId="{E2E77FD6-F109-2242-8C4B-8BFED3D84968}" type="presParOf" srcId="{A62FD1E2-85EE-C246-8C3F-0D7630EC3D92}" destId="{03755501-6C1E-ED47-B7DC-81C639493B1B}" srcOrd="2" destOrd="0" presId="urn:microsoft.com/office/officeart/2008/layout/LinedList"/>
    <dgm:cxn modelId="{338E58C5-FB6F-504E-8FF3-6A30B33E31EA}" type="presParOf" srcId="{A62FD1E2-85EE-C246-8C3F-0D7630EC3D92}" destId="{CA6C6EC0-1E29-9D4E-A423-364824797CFB}" srcOrd="3" destOrd="0" presId="urn:microsoft.com/office/officeart/2008/layout/LinedList"/>
    <dgm:cxn modelId="{C2A77746-1491-8542-9128-A047C4479E52}" type="presParOf" srcId="{CA6C6EC0-1E29-9D4E-A423-364824797CFB}" destId="{184C7C36-C93C-0D49-B22C-4F01470028BA}" srcOrd="0" destOrd="0" presId="urn:microsoft.com/office/officeart/2008/layout/LinedList"/>
    <dgm:cxn modelId="{6D8F78A3-3202-3D4E-A92E-2A22C94EEF0B}" type="presParOf" srcId="{CA6C6EC0-1E29-9D4E-A423-364824797CFB}" destId="{EFC16DD1-7DE1-324A-AEFF-3B2E6BD57B32}" srcOrd="1" destOrd="0" presId="urn:microsoft.com/office/officeart/2008/layout/LinedList"/>
    <dgm:cxn modelId="{41186950-0172-1A46-A11E-F5740E9B18C8}" type="presParOf" srcId="{A62FD1E2-85EE-C246-8C3F-0D7630EC3D92}" destId="{5554FFB7-20C6-E240-8A87-0E641C66CB10}" srcOrd="4" destOrd="0" presId="urn:microsoft.com/office/officeart/2008/layout/LinedList"/>
    <dgm:cxn modelId="{CCF779CA-FD12-804A-AA8E-2DAB7B12F99D}" type="presParOf" srcId="{A62FD1E2-85EE-C246-8C3F-0D7630EC3D92}" destId="{320AB6D6-CFA9-DE43-A26C-DFEEC1E20AB6}" srcOrd="5" destOrd="0" presId="urn:microsoft.com/office/officeart/2008/layout/LinedList"/>
    <dgm:cxn modelId="{4F003F2F-4088-F143-9B6A-B12C52D9C873}" type="presParOf" srcId="{320AB6D6-CFA9-DE43-A26C-DFEEC1E20AB6}" destId="{8B915B90-D89F-AA44-84A4-73E97818145B}" srcOrd="0" destOrd="0" presId="urn:microsoft.com/office/officeart/2008/layout/LinedList"/>
    <dgm:cxn modelId="{51FA9CBB-4B46-8B43-8309-5CE233834ED0}" type="presParOf" srcId="{320AB6D6-CFA9-DE43-A26C-DFEEC1E20AB6}" destId="{FFE69499-0A2E-CE4A-B493-01F01CB1973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14F481-52C8-EC4A-B4BC-8C8276F22355}" type="doc">
      <dgm:prSet loTypeId="urn:microsoft.com/office/officeart/2005/8/layout/matrix3" loCatId="" qsTypeId="urn:microsoft.com/office/officeart/2005/8/quickstyle/simple1" qsCatId="simple" csTypeId="urn:microsoft.com/office/officeart/2005/8/colors/colorful1" csCatId="colorful" phldr="1"/>
      <dgm:spPr/>
      <dgm:t>
        <a:bodyPr/>
        <a:lstStyle/>
        <a:p>
          <a:endParaRPr lang="en-US"/>
        </a:p>
      </dgm:t>
    </dgm:pt>
    <dgm:pt modelId="{C3597D91-C3D1-1044-AB71-78678875AD55}">
      <dgm:prSet phldrT="[Text]"/>
      <dgm:spPr/>
      <dgm:t>
        <a:bodyPr/>
        <a:lstStyle/>
        <a:p>
          <a:r>
            <a:rPr lang="en-US" dirty="0">
              <a:latin typeface="Roboto" panose="02000000000000000000" pitchFamily="2" charset="0"/>
              <a:ea typeface="Roboto" panose="02000000000000000000" pitchFamily="2" charset="0"/>
            </a:rPr>
            <a:t>Self Awareness</a:t>
          </a:r>
        </a:p>
      </dgm:t>
    </dgm:pt>
    <dgm:pt modelId="{9535C439-56BC-A047-A834-9898C8D46C94}" type="parTrans" cxnId="{67C80277-EA38-BE4D-A82E-5FD17DAE4FAF}">
      <dgm:prSet/>
      <dgm:spPr/>
      <dgm:t>
        <a:bodyPr/>
        <a:lstStyle/>
        <a:p>
          <a:endParaRPr lang="en-US">
            <a:latin typeface="Roboto" panose="02000000000000000000" pitchFamily="2" charset="0"/>
            <a:ea typeface="Roboto" panose="02000000000000000000" pitchFamily="2" charset="0"/>
          </a:endParaRPr>
        </a:p>
      </dgm:t>
    </dgm:pt>
    <dgm:pt modelId="{00A16E78-ED36-1C43-BEC3-562E6750BA47}" type="sibTrans" cxnId="{67C80277-EA38-BE4D-A82E-5FD17DAE4FAF}">
      <dgm:prSet/>
      <dgm:spPr/>
      <dgm:t>
        <a:bodyPr/>
        <a:lstStyle/>
        <a:p>
          <a:endParaRPr lang="en-US">
            <a:latin typeface="Roboto" panose="02000000000000000000" pitchFamily="2" charset="0"/>
            <a:ea typeface="Roboto" panose="02000000000000000000" pitchFamily="2" charset="0"/>
          </a:endParaRPr>
        </a:p>
      </dgm:t>
    </dgm:pt>
    <dgm:pt modelId="{25415927-4566-6A49-9E6F-4B1B4AD8A930}">
      <dgm:prSet phldrT="[Text]"/>
      <dgm:spPr/>
      <dgm:t>
        <a:bodyPr/>
        <a:lstStyle/>
        <a:p>
          <a:r>
            <a:rPr lang="en-US" dirty="0">
              <a:solidFill>
                <a:schemeClr val="accent5"/>
              </a:solidFill>
              <a:latin typeface="Roboto" panose="02000000000000000000" pitchFamily="2" charset="0"/>
              <a:ea typeface="Roboto" panose="02000000000000000000" pitchFamily="2" charset="0"/>
            </a:rPr>
            <a:t>Social Awareness</a:t>
          </a:r>
        </a:p>
      </dgm:t>
    </dgm:pt>
    <dgm:pt modelId="{74A4847E-0B99-3140-A21A-E85ED454EFE6}" type="parTrans" cxnId="{AE77A961-AE11-114D-8930-C9D83FF36AEC}">
      <dgm:prSet/>
      <dgm:spPr/>
      <dgm:t>
        <a:bodyPr/>
        <a:lstStyle/>
        <a:p>
          <a:endParaRPr lang="en-US">
            <a:latin typeface="Roboto" panose="02000000000000000000" pitchFamily="2" charset="0"/>
            <a:ea typeface="Roboto" panose="02000000000000000000" pitchFamily="2" charset="0"/>
          </a:endParaRPr>
        </a:p>
      </dgm:t>
    </dgm:pt>
    <dgm:pt modelId="{B9E95692-FCFF-944A-8176-514EC60D79E4}" type="sibTrans" cxnId="{AE77A961-AE11-114D-8930-C9D83FF36AEC}">
      <dgm:prSet/>
      <dgm:spPr/>
      <dgm:t>
        <a:bodyPr/>
        <a:lstStyle/>
        <a:p>
          <a:endParaRPr lang="en-US">
            <a:latin typeface="Roboto" panose="02000000000000000000" pitchFamily="2" charset="0"/>
            <a:ea typeface="Roboto" panose="02000000000000000000" pitchFamily="2" charset="0"/>
          </a:endParaRPr>
        </a:p>
      </dgm:t>
    </dgm:pt>
    <dgm:pt modelId="{C09EDD5F-5E53-9B43-8C8A-933ED55EEA47}">
      <dgm:prSet phldrT="[Text]"/>
      <dgm:spPr/>
      <dgm:t>
        <a:bodyPr/>
        <a:lstStyle/>
        <a:p>
          <a:r>
            <a:rPr lang="en-US" dirty="0">
              <a:latin typeface="Roboto" panose="02000000000000000000" pitchFamily="2" charset="0"/>
              <a:ea typeface="Roboto" panose="02000000000000000000" pitchFamily="2" charset="0"/>
            </a:rPr>
            <a:t>Self Management</a:t>
          </a:r>
        </a:p>
      </dgm:t>
    </dgm:pt>
    <dgm:pt modelId="{6712E6D4-A805-A540-9C9B-15F891229E15}" type="parTrans" cxnId="{52F919A6-8364-294C-8A77-EDAF45E4B10F}">
      <dgm:prSet/>
      <dgm:spPr/>
      <dgm:t>
        <a:bodyPr/>
        <a:lstStyle/>
        <a:p>
          <a:endParaRPr lang="en-US">
            <a:latin typeface="Roboto" panose="02000000000000000000" pitchFamily="2" charset="0"/>
            <a:ea typeface="Roboto" panose="02000000000000000000" pitchFamily="2" charset="0"/>
          </a:endParaRPr>
        </a:p>
      </dgm:t>
    </dgm:pt>
    <dgm:pt modelId="{985E9BDB-8C06-3A43-92A4-A33155F262CC}" type="sibTrans" cxnId="{52F919A6-8364-294C-8A77-EDAF45E4B10F}">
      <dgm:prSet/>
      <dgm:spPr/>
      <dgm:t>
        <a:bodyPr/>
        <a:lstStyle/>
        <a:p>
          <a:endParaRPr lang="en-US">
            <a:latin typeface="Roboto" panose="02000000000000000000" pitchFamily="2" charset="0"/>
            <a:ea typeface="Roboto" panose="02000000000000000000" pitchFamily="2" charset="0"/>
          </a:endParaRPr>
        </a:p>
      </dgm:t>
    </dgm:pt>
    <dgm:pt modelId="{5EE127F4-4153-404F-AE13-36A98F854BBC}">
      <dgm:prSet phldrT="[Text]"/>
      <dgm:spPr/>
      <dgm:t>
        <a:bodyPr/>
        <a:lstStyle/>
        <a:p>
          <a:r>
            <a:rPr lang="en-US" dirty="0">
              <a:latin typeface="Roboto" panose="02000000000000000000" pitchFamily="2" charset="0"/>
              <a:ea typeface="Roboto" panose="02000000000000000000" pitchFamily="2" charset="0"/>
            </a:rPr>
            <a:t>Relationship Management </a:t>
          </a:r>
        </a:p>
      </dgm:t>
    </dgm:pt>
    <dgm:pt modelId="{29F1E81F-5929-834A-A843-6A4598EFE2CD}" type="parTrans" cxnId="{1871E1F9-AF91-2B48-B314-FCC9466AD0C5}">
      <dgm:prSet/>
      <dgm:spPr/>
      <dgm:t>
        <a:bodyPr/>
        <a:lstStyle/>
        <a:p>
          <a:endParaRPr lang="en-US">
            <a:latin typeface="Roboto" panose="02000000000000000000" pitchFamily="2" charset="0"/>
            <a:ea typeface="Roboto" panose="02000000000000000000" pitchFamily="2" charset="0"/>
          </a:endParaRPr>
        </a:p>
      </dgm:t>
    </dgm:pt>
    <dgm:pt modelId="{94447A41-9223-F745-81D8-0A9F4E0818CD}" type="sibTrans" cxnId="{1871E1F9-AF91-2B48-B314-FCC9466AD0C5}">
      <dgm:prSet/>
      <dgm:spPr/>
      <dgm:t>
        <a:bodyPr/>
        <a:lstStyle/>
        <a:p>
          <a:endParaRPr lang="en-US">
            <a:latin typeface="Roboto" panose="02000000000000000000" pitchFamily="2" charset="0"/>
            <a:ea typeface="Roboto" panose="02000000000000000000" pitchFamily="2" charset="0"/>
          </a:endParaRPr>
        </a:p>
      </dgm:t>
    </dgm:pt>
    <dgm:pt modelId="{B520197E-FFB5-8745-9348-ED665CF996D5}" type="pres">
      <dgm:prSet presAssocID="{5614F481-52C8-EC4A-B4BC-8C8276F22355}" presName="matrix" presStyleCnt="0">
        <dgm:presLayoutVars>
          <dgm:chMax val="1"/>
          <dgm:dir/>
          <dgm:resizeHandles val="exact"/>
        </dgm:presLayoutVars>
      </dgm:prSet>
      <dgm:spPr/>
    </dgm:pt>
    <dgm:pt modelId="{68AB2AEC-5F7A-1D42-B8EA-2B0FEDC7B9A2}" type="pres">
      <dgm:prSet presAssocID="{5614F481-52C8-EC4A-B4BC-8C8276F22355}" presName="diamond" presStyleLbl="bgShp" presStyleIdx="0" presStyleCnt="1"/>
      <dgm:spPr/>
    </dgm:pt>
    <dgm:pt modelId="{1BC2E292-0DC9-E04B-8166-22BB15CBC65A}" type="pres">
      <dgm:prSet presAssocID="{5614F481-52C8-EC4A-B4BC-8C8276F22355}" presName="quad1" presStyleLbl="node1" presStyleIdx="0" presStyleCnt="4">
        <dgm:presLayoutVars>
          <dgm:chMax val="0"/>
          <dgm:chPref val="0"/>
          <dgm:bulletEnabled val="1"/>
        </dgm:presLayoutVars>
      </dgm:prSet>
      <dgm:spPr/>
    </dgm:pt>
    <dgm:pt modelId="{D4B87B6D-7CA3-0F45-8ACB-F378FF2E9FA5}" type="pres">
      <dgm:prSet presAssocID="{5614F481-52C8-EC4A-B4BC-8C8276F22355}" presName="quad2" presStyleLbl="node1" presStyleIdx="1" presStyleCnt="4">
        <dgm:presLayoutVars>
          <dgm:chMax val="0"/>
          <dgm:chPref val="0"/>
          <dgm:bulletEnabled val="1"/>
        </dgm:presLayoutVars>
      </dgm:prSet>
      <dgm:spPr/>
    </dgm:pt>
    <dgm:pt modelId="{1A3C8704-BB55-AB40-9363-6D559D51A1D0}" type="pres">
      <dgm:prSet presAssocID="{5614F481-52C8-EC4A-B4BC-8C8276F22355}" presName="quad3" presStyleLbl="node1" presStyleIdx="2" presStyleCnt="4">
        <dgm:presLayoutVars>
          <dgm:chMax val="0"/>
          <dgm:chPref val="0"/>
          <dgm:bulletEnabled val="1"/>
        </dgm:presLayoutVars>
      </dgm:prSet>
      <dgm:spPr/>
    </dgm:pt>
    <dgm:pt modelId="{C407F687-E98E-B547-B2AA-2FF154F3C4E2}" type="pres">
      <dgm:prSet presAssocID="{5614F481-52C8-EC4A-B4BC-8C8276F22355}" presName="quad4" presStyleLbl="node1" presStyleIdx="3" presStyleCnt="4">
        <dgm:presLayoutVars>
          <dgm:chMax val="0"/>
          <dgm:chPref val="0"/>
          <dgm:bulletEnabled val="1"/>
        </dgm:presLayoutVars>
      </dgm:prSet>
      <dgm:spPr/>
    </dgm:pt>
  </dgm:ptLst>
  <dgm:cxnLst>
    <dgm:cxn modelId="{1574C759-0AAA-9C47-B018-B791CCBC6406}" type="presOf" srcId="{C3597D91-C3D1-1044-AB71-78678875AD55}" destId="{1BC2E292-0DC9-E04B-8166-22BB15CBC65A}" srcOrd="0" destOrd="0" presId="urn:microsoft.com/office/officeart/2005/8/layout/matrix3"/>
    <dgm:cxn modelId="{AE77A961-AE11-114D-8930-C9D83FF36AEC}" srcId="{5614F481-52C8-EC4A-B4BC-8C8276F22355}" destId="{25415927-4566-6A49-9E6F-4B1B4AD8A930}" srcOrd="1" destOrd="0" parTransId="{74A4847E-0B99-3140-A21A-E85ED454EFE6}" sibTransId="{B9E95692-FCFF-944A-8176-514EC60D79E4}"/>
    <dgm:cxn modelId="{67C80277-EA38-BE4D-A82E-5FD17DAE4FAF}" srcId="{5614F481-52C8-EC4A-B4BC-8C8276F22355}" destId="{C3597D91-C3D1-1044-AB71-78678875AD55}" srcOrd="0" destOrd="0" parTransId="{9535C439-56BC-A047-A834-9898C8D46C94}" sibTransId="{00A16E78-ED36-1C43-BEC3-562E6750BA47}"/>
    <dgm:cxn modelId="{7AE6B283-819A-7646-B1A7-AC000521C147}" type="presOf" srcId="{5EE127F4-4153-404F-AE13-36A98F854BBC}" destId="{C407F687-E98E-B547-B2AA-2FF154F3C4E2}" srcOrd="0" destOrd="0" presId="urn:microsoft.com/office/officeart/2005/8/layout/matrix3"/>
    <dgm:cxn modelId="{52F919A6-8364-294C-8A77-EDAF45E4B10F}" srcId="{5614F481-52C8-EC4A-B4BC-8C8276F22355}" destId="{C09EDD5F-5E53-9B43-8C8A-933ED55EEA47}" srcOrd="2" destOrd="0" parTransId="{6712E6D4-A805-A540-9C9B-15F891229E15}" sibTransId="{985E9BDB-8C06-3A43-92A4-A33155F262CC}"/>
    <dgm:cxn modelId="{198B5FA7-0A8E-634F-A484-27DCA7D1B9BF}" type="presOf" srcId="{25415927-4566-6A49-9E6F-4B1B4AD8A930}" destId="{D4B87B6D-7CA3-0F45-8ACB-F378FF2E9FA5}" srcOrd="0" destOrd="0" presId="urn:microsoft.com/office/officeart/2005/8/layout/matrix3"/>
    <dgm:cxn modelId="{49A5A2B0-6258-344F-8CE4-089EAFB82B79}" type="presOf" srcId="{5614F481-52C8-EC4A-B4BC-8C8276F22355}" destId="{B520197E-FFB5-8745-9348-ED665CF996D5}" srcOrd="0" destOrd="0" presId="urn:microsoft.com/office/officeart/2005/8/layout/matrix3"/>
    <dgm:cxn modelId="{913EC0BF-CFE3-AC44-9716-E7A2AD0E1705}" type="presOf" srcId="{C09EDD5F-5E53-9B43-8C8A-933ED55EEA47}" destId="{1A3C8704-BB55-AB40-9363-6D559D51A1D0}" srcOrd="0" destOrd="0" presId="urn:microsoft.com/office/officeart/2005/8/layout/matrix3"/>
    <dgm:cxn modelId="{1871E1F9-AF91-2B48-B314-FCC9466AD0C5}" srcId="{5614F481-52C8-EC4A-B4BC-8C8276F22355}" destId="{5EE127F4-4153-404F-AE13-36A98F854BBC}" srcOrd="3" destOrd="0" parTransId="{29F1E81F-5929-834A-A843-6A4598EFE2CD}" sibTransId="{94447A41-9223-F745-81D8-0A9F4E0818CD}"/>
    <dgm:cxn modelId="{8087A774-0B7A-F04E-A660-5418C5CD8C1F}" type="presParOf" srcId="{B520197E-FFB5-8745-9348-ED665CF996D5}" destId="{68AB2AEC-5F7A-1D42-B8EA-2B0FEDC7B9A2}" srcOrd="0" destOrd="0" presId="urn:microsoft.com/office/officeart/2005/8/layout/matrix3"/>
    <dgm:cxn modelId="{281B24E0-C2E1-AB44-AB03-69333C06C601}" type="presParOf" srcId="{B520197E-FFB5-8745-9348-ED665CF996D5}" destId="{1BC2E292-0DC9-E04B-8166-22BB15CBC65A}" srcOrd="1" destOrd="0" presId="urn:microsoft.com/office/officeart/2005/8/layout/matrix3"/>
    <dgm:cxn modelId="{42FB6F4A-81F1-A347-8587-98D878B813BD}" type="presParOf" srcId="{B520197E-FFB5-8745-9348-ED665CF996D5}" destId="{D4B87B6D-7CA3-0F45-8ACB-F378FF2E9FA5}" srcOrd="2" destOrd="0" presId="urn:microsoft.com/office/officeart/2005/8/layout/matrix3"/>
    <dgm:cxn modelId="{4942B749-27FA-634C-A131-8CFA9AB0019E}" type="presParOf" srcId="{B520197E-FFB5-8745-9348-ED665CF996D5}" destId="{1A3C8704-BB55-AB40-9363-6D559D51A1D0}" srcOrd="3" destOrd="0" presId="urn:microsoft.com/office/officeart/2005/8/layout/matrix3"/>
    <dgm:cxn modelId="{7E66B2C2-BA8F-8A4C-9853-B7F712015BDE}" type="presParOf" srcId="{B520197E-FFB5-8745-9348-ED665CF996D5}" destId="{C407F687-E98E-B547-B2AA-2FF154F3C4E2}"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20C9E6-E40A-440B-822C-1560D3652BA2}"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2EA19736-EB17-4C5D-A939-BAC1F3DD5F75}">
      <dgm:prSet/>
      <dgm:spPr/>
      <dgm:t>
        <a:bodyPr/>
        <a:lstStyle/>
        <a:p>
          <a:r>
            <a:rPr lang="en-US"/>
            <a:t>When you hear about first-hand trauma</a:t>
          </a:r>
        </a:p>
      </dgm:t>
    </dgm:pt>
    <dgm:pt modelId="{CF98D357-835B-42F8-9B64-9D1E5B75283D}" type="parTrans" cxnId="{89D1DCB9-55E3-4622-86C4-9FFCCDC3AEC9}">
      <dgm:prSet/>
      <dgm:spPr/>
      <dgm:t>
        <a:bodyPr/>
        <a:lstStyle/>
        <a:p>
          <a:endParaRPr lang="en-US"/>
        </a:p>
      </dgm:t>
    </dgm:pt>
    <dgm:pt modelId="{A3C9A9B5-6867-4D25-A2EA-0B1E2A5CE2B5}" type="sibTrans" cxnId="{89D1DCB9-55E3-4622-86C4-9FFCCDC3AEC9}">
      <dgm:prSet/>
      <dgm:spPr/>
      <dgm:t>
        <a:bodyPr/>
        <a:lstStyle/>
        <a:p>
          <a:endParaRPr lang="en-US"/>
        </a:p>
      </dgm:t>
    </dgm:pt>
    <dgm:pt modelId="{295D4155-E649-4064-ACC2-4A668EF550AD}">
      <dgm:prSet/>
      <dgm:spPr/>
      <dgm:t>
        <a:bodyPr/>
        <a:lstStyle/>
        <a:p>
          <a:r>
            <a:rPr lang="en-US"/>
            <a:t>When you read accounts of trauma</a:t>
          </a:r>
        </a:p>
      </dgm:t>
    </dgm:pt>
    <dgm:pt modelId="{41AFF9C0-5F56-459A-839A-59BB2AFA07BA}" type="parTrans" cxnId="{AD75F7F9-0092-4FEF-A8C6-23308331CAF0}">
      <dgm:prSet/>
      <dgm:spPr/>
      <dgm:t>
        <a:bodyPr/>
        <a:lstStyle/>
        <a:p>
          <a:endParaRPr lang="en-US"/>
        </a:p>
      </dgm:t>
    </dgm:pt>
    <dgm:pt modelId="{91236BC1-C475-4EEA-8673-56CE31AB100A}" type="sibTrans" cxnId="{AD75F7F9-0092-4FEF-A8C6-23308331CAF0}">
      <dgm:prSet/>
      <dgm:spPr/>
      <dgm:t>
        <a:bodyPr/>
        <a:lstStyle/>
        <a:p>
          <a:endParaRPr lang="en-US"/>
        </a:p>
      </dgm:t>
    </dgm:pt>
    <dgm:pt modelId="{E48419D5-0CA0-4242-A405-E7C1D4449295}">
      <dgm:prSet/>
      <dgm:spPr/>
      <dgm:t>
        <a:bodyPr/>
        <a:lstStyle/>
        <a:p>
          <a:r>
            <a:rPr lang="en-US"/>
            <a:t>When you witness suffering</a:t>
          </a:r>
        </a:p>
      </dgm:t>
    </dgm:pt>
    <dgm:pt modelId="{38D3F290-A7A7-43C0-9212-CE85CC4D9967}" type="parTrans" cxnId="{5AF7AA1D-5EEB-4DB8-B62D-E9E9AF5DE556}">
      <dgm:prSet/>
      <dgm:spPr/>
      <dgm:t>
        <a:bodyPr/>
        <a:lstStyle/>
        <a:p>
          <a:endParaRPr lang="en-US"/>
        </a:p>
      </dgm:t>
    </dgm:pt>
    <dgm:pt modelId="{7E4EE5A7-0202-4E34-A474-315E5CDB1452}" type="sibTrans" cxnId="{5AF7AA1D-5EEB-4DB8-B62D-E9E9AF5DE556}">
      <dgm:prSet/>
      <dgm:spPr/>
      <dgm:t>
        <a:bodyPr/>
        <a:lstStyle/>
        <a:p>
          <a:endParaRPr lang="en-US"/>
        </a:p>
      </dgm:t>
    </dgm:pt>
    <dgm:pt modelId="{6F3BA684-7FBB-4D3B-9519-24FB8ABC6A76}">
      <dgm:prSet/>
      <dgm:spPr/>
      <dgm:t>
        <a:bodyPr/>
        <a:lstStyle/>
        <a:p>
          <a:r>
            <a:rPr lang="en-US"/>
            <a:t>Vicarious trauma is another form of repeated trauma –where chronic exposure accumulates over time </a:t>
          </a:r>
        </a:p>
      </dgm:t>
    </dgm:pt>
    <dgm:pt modelId="{81753FCA-C9B3-4190-9526-8B6D60B87B01}" type="parTrans" cxnId="{5F41211C-3399-4720-AFCE-268261312AA9}">
      <dgm:prSet/>
      <dgm:spPr/>
      <dgm:t>
        <a:bodyPr/>
        <a:lstStyle/>
        <a:p>
          <a:endParaRPr lang="en-US"/>
        </a:p>
      </dgm:t>
    </dgm:pt>
    <dgm:pt modelId="{9F03BA95-0638-4A5B-9223-46237F68E5FD}" type="sibTrans" cxnId="{5F41211C-3399-4720-AFCE-268261312AA9}">
      <dgm:prSet/>
      <dgm:spPr/>
      <dgm:t>
        <a:bodyPr/>
        <a:lstStyle/>
        <a:p>
          <a:endParaRPr lang="en-US"/>
        </a:p>
      </dgm:t>
    </dgm:pt>
    <dgm:pt modelId="{C402A572-2E72-457F-8582-FB1AC31F578E}">
      <dgm:prSet/>
      <dgm:spPr/>
      <dgm:t>
        <a:bodyPr/>
        <a:lstStyle/>
        <a:p>
          <a:r>
            <a:rPr lang="en-US"/>
            <a:t>Many professionals have their own history of trauma which can increase the risk of secondary traumatic stress</a:t>
          </a:r>
        </a:p>
      </dgm:t>
    </dgm:pt>
    <dgm:pt modelId="{52DFB5A5-9B6C-40DC-997A-8CBB73C83CF0}" type="parTrans" cxnId="{26E5DF7F-A8CC-4353-91E9-8B7D656DF0F8}">
      <dgm:prSet/>
      <dgm:spPr/>
      <dgm:t>
        <a:bodyPr/>
        <a:lstStyle/>
        <a:p>
          <a:endParaRPr lang="en-US"/>
        </a:p>
      </dgm:t>
    </dgm:pt>
    <dgm:pt modelId="{FAB001EC-6521-4788-8BA7-6CE7121C40D0}" type="sibTrans" cxnId="{26E5DF7F-A8CC-4353-91E9-8B7D656DF0F8}">
      <dgm:prSet/>
      <dgm:spPr/>
      <dgm:t>
        <a:bodyPr/>
        <a:lstStyle/>
        <a:p>
          <a:endParaRPr lang="en-US"/>
        </a:p>
      </dgm:t>
    </dgm:pt>
    <dgm:pt modelId="{643D61C3-048A-4E57-AE3F-1C79F9894EC3}">
      <dgm:prSet/>
      <dgm:spPr/>
      <dgm:t>
        <a:bodyPr/>
        <a:lstStyle/>
        <a:p>
          <a:r>
            <a:rPr lang="en-US"/>
            <a:t>Vicarious trauma can lead to burnout, compassion fatigue, PTSD, and moral injury</a:t>
          </a:r>
        </a:p>
      </dgm:t>
    </dgm:pt>
    <dgm:pt modelId="{76588840-02E3-4E72-A90D-32FA679A0EBC}" type="parTrans" cxnId="{4EE705EC-3886-49AD-AC89-AC5586A6EE00}">
      <dgm:prSet/>
      <dgm:spPr/>
      <dgm:t>
        <a:bodyPr/>
        <a:lstStyle/>
        <a:p>
          <a:endParaRPr lang="en-US"/>
        </a:p>
      </dgm:t>
    </dgm:pt>
    <dgm:pt modelId="{9BAEA5AA-A1BC-42DC-870F-85CFE46EBBC6}" type="sibTrans" cxnId="{4EE705EC-3886-49AD-AC89-AC5586A6EE00}">
      <dgm:prSet/>
      <dgm:spPr/>
      <dgm:t>
        <a:bodyPr/>
        <a:lstStyle/>
        <a:p>
          <a:endParaRPr lang="en-US"/>
        </a:p>
      </dgm:t>
    </dgm:pt>
    <dgm:pt modelId="{03F5B733-1DB3-45D9-A98A-7C4A18ABAD43}">
      <dgm:prSet/>
      <dgm:spPr/>
      <dgm:t>
        <a:bodyPr/>
        <a:lstStyle/>
        <a:p>
          <a:r>
            <a:rPr lang="en-US"/>
            <a:t>Hopelessness, inability to embrace complexity, anger, cynicism, sleeplessness, exhaustion, guilt, intrusive thoughts, nightmares, burnout</a:t>
          </a:r>
        </a:p>
      </dgm:t>
    </dgm:pt>
    <dgm:pt modelId="{D4581550-0654-4F95-B14D-EC473E3121DE}" type="parTrans" cxnId="{5326BC83-1465-4EB8-BF3F-C746CBE19EEA}">
      <dgm:prSet/>
      <dgm:spPr/>
      <dgm:t>
        <a:bodyPr/>
        <a:lstStyle/>
        <a:p>
          <a:endParaRPr lang="en-US"/>
        </a:p>
      </dgm:t>
    </dgm:pt>
    <dgm:pt modelId="{40049955-A94A-4C0D-B06B-EC1FEEF41B4D}" type="sibTrans" cxnId="{5326BC83-1465-4EB8-BF3F-C746CBE19EEA}">
      <dgm:prSet/>
      <dgm:spPr/>
      <dgm:t>
        <a:bodyPr/>
        <a:lstStyle/>
        <a:p>
          <a:endParaRPr lang="en-US"/>
        </a:p>
      </dgm:t>
    </dgm:pt>
    <dgm:pt modelId="{932C8B5F-82A8-864B-99DD-98D7E2694FAB}" type="pres">
      <dgm:prSet presAssocID="{5A20C9E6-E40A-440B-822C-1560D3652BA2}" presName="vert0" presStyleCnt="0">
        <dgm:presLayoutVars>
          <dgm:dir/>
          <dgm:animOne val="branch"/>
          <dgm:animLvl val="lvl"/>
        </dgm:presLayoutVars>
      </dgm:prSet>
      <dgm:spPr/>
    </dgm:pt>
    <dgm:pt modelId="{5031B340-08CA-1845-921A-00E77B015366}" type="pres">
      <dgm:prSet presAssocID="{2EA19736-EB17-4C5D-A939-BAC1F3DD5F75}" presName="thickLine" presStyleLbl="alignNode1" presStyleIdx="0" presStyleCnt="7"/>
      <dgm:spPr/>
    </dgm:pt>
    <dgm:pt modelId="{F635990B-3C83-7D4C-8906-DD7F9D135B91}" type="pres">
      <dgm:prSet presAssocID="{2EA19736-EB17-4C5D-A939-BAC1F3DD5F75}" presName="horz1" presStyleCnt="0"/>
      <dgm:spPr/>
    </dgm:pt>
    <dgm:pt modelId="{C7BB1710-A3D3-444F-9C17-9A3454EC6FE2}" type="pres">
      <dgm:prSet presAssocID="{2EA19736-EB17-4C5D-A939-BAC1F3DD5F75}" presName="tx1" presStyleLbl="revTx" presStyleIdx="0" presStyleCnt="7"/>
      <dgm:spPr/>
    </dgm:pt>
    <dgm:pt modelId="{3C35AB91-5137-7E4D-8CB0-1050C008F29A}" type="pres">
      <dgm:prSet presAssocID="{2EA19736-EB17-4C5D-A939-BAC1F3DD5F75}" presName="vert1" presStyleCnt="0"/>
      <dgm:spPr/>
    </dgm:pt>
    <dgm:pt modelId="{F132B03E-142E-344E-8A61-51E93EC87156}" type="pres">
      <dgm:prSet presAssocID="{295D4155-E649-4064-ACC2-4A668EF550AD}" presName="thickLine" presStyleLbl="alignNode1" presStyleIdx="1" presStyleCnt="7"/>
      <dgm:spPr/>
    </dgm:pt>
    <dgm:pt modelId="{36764C78-36EF-7E45-8E3F-2FD70CE2EAB0}" type="pres">
      <dgm:prSet presAssocID="{295D4155-E649-4064-ACC2-4A668EF550AD}" presName="horz1" presStyleCnt="0"/>
      <dgm:spPr/>
    </dgm:pt>
    <dgm:pt modelId="{4A7B6C68-1494-0B41-AB20-D664CCC09720}" type="pres">
      <dgm:prSet presAssocID="{295D4155-E649-4064-ACC2-4A668EF550AD}" presName="tx1" presStyleLbl="revTx" presStyleIdx="1" presStyleCnt="7"/>
      <dgm:spPr/>
    </dgm:pt>
    <dgm:pt modelId="{FD49AF00-EF33-3645-B009-C1C3562866AD}" type="pres">
      <dgm:prSet presAssocID="{295D4155-E649-4064-ACC2-4A668EF550AD}" presName="vert1" presStyleCnt="0"/>
      <dgm:spPr/>
    </dgm:pt>
    <dgm:pt modelId="{5DD399B7-AE9A-994D-A003-85CFBE621F14}" type="pres">
      <dgm:prSet presAssocID="{E48419D5-0CA0-4242-A405-E7C1D4449295}" presName="thickLine" presStyleLbl="alignNode1" presStyleIdx="2" presStyleCnt="7"/>
      <dgm:spPr/>
    </dgm:pt>
    <dgm:pt modelId="{9C371CEC-0F81-5B43-AD10-5923A7A5476A}" type="pres">
      <dgm:prSet presAssocID="{E48419D5-0CA0-4242-A405-E7C1D4449295}" presName="horz1" presStyleCnt="0"/>
      <dgm:spPr/>
    </dgm:pt>
    <dgm:pt modelId="{7168A274-3FF3-804A-8152-9AB437F949F9}" type="pres">
      <dgm:prSet presAssocID="{E48419D5-0CA0-4242-A405-E7C1D4449295}" presName="tx1" presStyleLbl="revTx" presStyleIdx="2" presStyleCnt="7"/>
      <dgm:spPr/>
    </dgm:pt>
    <dgm:pt modelId="{1FEAC87C-1BCC-B247-B1BA-9E9D0B06F9B4}" type="pres">
      <dgm:prSet presAssocID="{E48419D5-0CA0-4242-A405-E7C1D4449295}" presName="vert1" presStyleCnt="0"/>
      <dgm:spPr/>
    </dgm:pt>
    <dgm:pt modelId="{89598B9E-A637-A848-8839-6917EDE7604B}" type="pres">
      <dgm:prSet presAssocID="{6F3BA684-7FBB-4D3B-9519-24FB8ABC6A76}" presName="thickLine" presStyleLbl="alignNode1" presStyleIdx="3" presStyleCnt="7"/>
      <dgm:spPr/>
    </dgm:pt>
    <dgm:pt modelId="{53820BBA-D94E-9640-B944-EC1D5EE395C5}" type="pres">
      <dgm:prSet presAssocID="{6F3BA684-7FBB-4D3B-9519-24FB8ABC6A76}" presName="horz1" presStyleCnt="0"/>
      <dgm:spPr/>
    </dgm:pt>
    <dgm:pt modelId="{47C7F16E-3ACE-7D48-8540-D80715A12CD0}" type="pres">
      <dgm:prSet presAssocID="{6F3BA684-7FBB-4D3B-9519-24FB8ABC6A76}" presName="tx1" presStyleLbl="revTx" presStyleIdx="3" presStyleCnt="7"/>
      <dgm:spPr/>
    </dgm:pt>
    <dgm:pt modelId="{FFB27A0C-B85B-1F40-B265-0C08F7391774}" type="pres">
      <dgm:prSet presAssocID="{6F3BA684-7FBB-4D3B-9519-24FB8ABC6A76}" presName="vert1" presStyleCnt="0"/>
      <dgm:spPr/>
    </dgm:pt>
    <dgm:pt modelId="{391EEF1A-A10D-E845-AA45-305C5776D299}" type="pres">
      <dgm:prSet presAssocID="{C402A572-2E72-457F-8582-FB1AC31F578E}" presName="thickLine" presStyleLbl="alignNode1" presStyleIdx="4" presStyleCnt="7"/>
      <dgm:spPr/>
    </dgm:pt>
    <dgm:pt modelId="{5C7E00DC-2FFA-454D-85BB-FD13637EDD3C}" type="pres">
      <dgm:prSet presAssocID="{C402A572-2E72-457F-8582-FB1AC31F578E}" presName="horz1" presStyleCnt="0"/>
      <dgm:spPr/>
    </dgm:pt>
    <dgm:pt modelId="{A0150ED5-A25A-BC47-A660-2BEB0EB927E0}" type="pres">
      <dgm:prSet presAssocID="{C402A572-2E72-457F-8582-FB1AC31F578E}" presName="tx1" presStyleLbl="revTx" presStyleIdx="4" presStyleCnt="7"/>
      <dgm:spPr/>
    </dgm:pt>
    <dgm:pt modelId="{00B6DBC4-FB3B-F847-9D06-3E0AC00A6709}" type="pres">
      <dgm:prSet presAssocID="{C402A572-2E72-457F-8582-FB1AC31F578E}" presName="vert1" presStyleCnt="0"/>
      <dgm:spPr/>
    </dgm:pt>
    <dgm:pt modelId="{634BE41F-7E44-C040-B63C-BB6504CAA34F}" type="pres">
      <dgm:prSet presAssocID="{643D61C3-048A-4E57-AE3F-1C79F9894EC3}" presName="thickLine" presStyleLbl="alignNode1" presStyleIdx="5" presStyleCnt="7"/>
      <dgm:spPr/>
    </dgm:pt>
    <dgm:pt modelId="{39F230BA-D3AA-A948-80E0-8273A66B8C16}" type="pres">
      <dgm:prSet presAssocID="{643D61C3-048A-4E57-AE3F-1C79F9894EC3}" presName="horz1" presStyleCnt="0"/>
      <dgm:spPr/>
    </dgm:pt>
    <dgm:pt modelId="{231E0992-A92A-8246-A115-F17734633C27}" type="pres">
      <dgm:prSet presAssocID="{643D61C3-048A-4E57-AE3F-1C79F9894EC3}" presName="tx1" presStyleLbl="revTx" presStyleIdx="5" presStyleCnt="7"/>
      <dgm:spPr/>
    </dgm:pt>
    <dgm:pt modelId="{F500C8B3-03B5-5A4C-91C1-99FEEBFC4330}" type="pres">
      <dgm:prSet presAssocID="{643D61C3-048A-4E57-AE3F-1C79F9894EC3}" presName="vert1" presStyleCnt="0"/>
      <dgm:spPr/>
    </dgm:pt>
    <dgm:pt modelId="{9507E1AA-87BB-D747-A05F-DBB03A1784B1}" type="pres">
      <dgm:prSet presAssocID="{03F5B733-1DB3-45D9-A98A-7C4A18ABAD43}" presName="thickLine" presStyleLbl="alignNode1" presStyleIdx="6" presStyleCnt="7"/>
      <dgm:spPr/>
    </dgm:pt>
    <dgm:pt modelId="{007675B0-3550-E04B-BFA6-6BC44A868C46}" type="pres">
      <dgm:prSet presAssocID="{03F5B733-1DB3-45D9-A98A-7C4A18ABAD43}" presName="horz1" presStyleCnt="0"/>
      <dgm:spPr/>
    </dgm:pt>
    <dgm:pt modelId="{9AF73502-74AC-5547-B4E3-EEFF3D40488B}" type="pres">
      <dgm:prSet presAssocID="{03F5B733-1DB3-45D9-A98A-7C4A18ABAD43}" presName="tx1" presStyleLbl="revTx" presStyleIdx="6" presStyleCnt="7"/>
      <dgm:spPr/>
    </dgm:pt>
    <dgm:pt modelId="{5EDD4223-C9C3-5E45-B5EA-A150F3F80067}" type="pres">
      <dgm:prSet presAssocID="{03F5B733-1DB3-45D9-A98A-7C4A18ABAD43}" presName="vert1" presStyleCnt="0"/>
      <dgm:spPr/>
    </dgm:pt>
  </dgm:ptLst>
  <dgm:cxnLst>
    <dgm:cxn modelId="{F6A90E12-799D-1E46-8853-645A50C20A34}" type="presOf" srcId="{643D61C3-048A-4E57-AE3F-1C79F9894EC3}" destId="{231E0992-A92A-8246-A115-F17734633C27}" srcOrd="0" destOrd="0" presId="urn:microsoft.com/office/officeart/2008/layout/LinedList"/>
    <dgm:cxn modelId="{5F41211C-3399-4720-AFCE-268261312AA9}" srcId="{5A20C9E6-E40A-440B-822C-1560D3652BA2}" destId="{6F3BA684-7FBB-4D3B-9519-24FB8ABC6A76}" srcOrd="3" destOrd="0" parTransId="{81753FCA-C9B3-4190-9526-8B6D60B87B01}" sibTransId="{9F03BA95-0638-4A5B-9223-46237F68E5FD}"/>
    <dgm:cxn modelId="{5AF7AA1D-5EEB-4DB8-B62D-E9E9AF5DE556}" srcId="{5A20C9E6-E40A-440B-822C-1560D3652BA2}" destId="{E48419D5-0CA0-4242-A405-E7C1D4449295}" srcOrd="2" destOrd="0" parTransId="{38D3F290-A7A7-43C0-9212-CE85CC4D9967}" sibTransId="{7E4EE5A7-0202-4E34-A474-315E5CDB1452}"/>
    <dgm:cxn modelId="{D11E061E-6CF9-4F4E-8DFE-A9F9DD3BE1D0}" type="presOf" srcId="{03F5B733-1DB3-45D9-A98A-7C4A18ABAD43}" destId="{9AF73502-74AC-5547-B4E3-EEFF3D40488B}" srcOrd="0" destOrd="0" presId="urn:microsoft.com/office/officeart/2008/layout/LinedList"/>
    <dgm:cxn modelId="{5B1D714E-6E94-8C43-9F6E-3676C526BB1C}" type="presOf" srcId="{2EA19736-EB17-4C5D-A939-BAC1F3DD5F75}" destId="{C7BB1710-A3D3-444F-9C17-9A3454EC6FE2}" srcOrd="0" destOrd="0" presId="urn:microsoft.com/office/officeart/2008/layout/LinedList"/>
    <dgm:cxn modelId="{DBC0EB6B-5F0F-0447-A38F-7C68DBDD4AD7}" type="presOf" srcId="{295D4155-E649-4064-ACC2-4A668EF550AD}" destId="{4A7B6C68-1494-0B41-AB20-D664CCC09720}" srcOrd="0" destOrd="0" presId="urn:microsoft.com/office/officeart/2008/layout/LinedList"/>
    <dgm:cxn modelId="{4B9C127E-5E01-2C47-B521-16AB4DAEDD04}" type="presOf" srcId="{5A20C9E6-E40A-440B-822C-1560D3652BA2}" destId="{932C8B5F-82A8-864B-99DD-98D7E2694FAB}" srcOrd="0" destOrd="0" presId="urn:microsoft.com/office/officeart/2008/layout/LinedList"/>
    <dgm:cxn modelId="{26E5DF7F-A8CC-4353-91E9-8B7D656DF0F8}" srcId="{5A20C9E6-E40A-440B-822C-1560D3652BA2}" destId="{C402A572-2E72-457F-8582-FB1AC31F578E}" srcOrd="4" destOrd="0" parTransId="{52DFB5A5-9B6C-40DC-997A-8CBB73C83CF0}" sibTransId="{FAB001EC-6521-4788-8BA7-6CE7121C40D0}"/>
    <dgm:cxn modelId="{5326BC83-1465-4EB8-BF3F-C746CBE19EEA}" srcId="{5A20C9E6-E40A-440B-822C-1560D3652BA2}" destId="{03F5B733-1DB3-45D9-A98A-7C4A18ABAD43}" srcOrd="6" destOrd="0" parTransId="{D4581550-0654-4F95-B14D-EC473E3121DE}" sibTransId="{40049955-A94A-4C0D-B06B-EC1FEEF41B4D}"/>
    <dgm:cxn modelId="{7DA66B9D-165A-9A42-90F7-E0B7C50C9000}" type="presOf" srcId="{E48419D5-0CA0-4242-A405-E7C1D4449295}" destId="{7168A274-3FF3-804A-8152-9AB437F949F9}" srcOrd="0" destOrd="0" presId="urn:microsoft.com/office/officeart/2008/layout/LinedList"/>
    <dgm:cxn modelId="{CF7A22A9-253E-8C42-8912-9A6C3C0934DF}" type="presOf" srcId="{6F3BA684-7FBB-4D3B-9519-24FB8ABC6A76}" destId="{47C7F16E-3ACE-7D48-8540-D80715A12CD0}" srcOrd="0" destOrd="0" presId="urn:microsoft.com/office/officeart/2008/layout/LinedList"/>
    <dgm:cxn modelId="{89D1DCB9-55E3-4622-86C4-9FFCCDC3AEC9}" srcId="{5A20C9E6-E40A-440B-822C-1560D3652BA2}" destId="{2EA19736-EB17-4C5D-A939-BAC1F3DD5F75}" srcOrd="0" destOrd="0" parTransId="{CF98D357-835B-42F8-9B64-9D1E5B75283D}" sibTransId="{A3C9A9B5-6867-4D25-A2EA-0B1E2A5CE2B5}"/>
    <dgm:cxn modelId="{594DE0CF-F16C-5F41-9C7A-4507E6BBD305}" type="presOf" srcId="{C402A572-2E72-457F-8582-FB1AC31F578E}" destId="{A0150ED5-A25A-BC47-A660-2BEB0EB927E0}" srcOrd="0" destOrd="0" presId="urn:microsoft.com/office/officeart/2008/layout/LinedList"/>
    <dgm:cxn modelId="{4EE705EC-3886-49AD-AC89-AC5586A6EE00}" srcId="{5A20C9E6-E40A-440B-822C-1560D3652BA2}" destId="{643D61C3-048A-4E57-AE3F-1C79F9894EC3}" srcOrd="5" destOrd="0" parTransId="{76588840-02E3-4E72-A90D-32FA679A0EBC}" sibTransId="{9BAEA5AA-A1BC-42DC-870F-85CFE46EBBC6}"/>
    <dgm:cxn modelId="{AD75F7F9-0092-4FEF-A8C6-23308331CAF0}" srcId="{5A20C9E6-E40A-440B-822C-1560D3652BA2}" destId="{295D4155-E649-4064-ACC2-4A668EF550AD}" srcOrd="1" destOrd="0" parTransId="{41AFF9C0-5F56-459A-839A-59BB2AFA07BA}" sibTransId="{91236BC1-C475-4EEA-8673-56CE31AB100A}"/>
    <dgm:cxn modelId="{178996F1-C24B-574B-94A7-2659577D78F6}" type="presParOf" srcId="{932C8B5F-82A8-864B-99DD-98D7E2694FAB}" destId="{5031B340-08CA-1845-921A-00E77B015366}" srcOrd="0" destOrd="0" presId="urn:microsoft.com/office/officeart/2008/layout/LinedList"/>
    <dgm:cxn modelId="{ACFFCAC5-D956-4144-AEDD-7B7B87D6B169}" type="presParOf" srcId="{932C8B5F-82A8-864B-99DD-98D7E2694FAB}" destId="{F635990B-3C83-7D4C-8906-DD7F9D135B91}" srcOrd="1" destOrd="0" presId="urn:microsoft.com/office/officeart/2008/layout/LinedList"/>
    <dgm:cxn modelId="{41F79B8E-6C06-044E-994F-FDC8F1B56486}" type="presParOf" srcId="{F635990B-3C83-7D4C-8906-DD7F9D135B91}" destId="{C7BB1710-A3D3-444F-9C17-9A3454EC6FE2}" srcOrd="0" destOrd="0" presId="urn:microsoft.com/office/officeart/2008/layout/LinedList"/>
    <dgm:cxn modelId="{41F6D302-A3A0-7D41-ADDF-6A58CC0EAA74}" type="presParOf" srcId="{F635990B-3C83-7D4C-8906-DD7F9D135B91}" destId="{3C35AB91-5137-7E4D-8CB0-1050C008F29A}" srcOrd="1" destOrd="0" presId="urn:microsoft.com/office/officeart/2008/layout/LinedList"/>
    <dgm:cxn modelId="{69CA97FB-463D-EE42-864B-26CDAF7628C4}" type="presParOf" srcId="{932C8B5F-82A8-864B-99DD-98D7E2694FAB}" destId="{F132B03E-142E-344E-8A61-51E93EC87156}" srcOrd="2" destOrd="0" presId="urn:microsoft.com/office/officeart/2008/layout/LinedList"/>
    <dgm:cxn modelId="{297D478B-6E37-E34D-969F-86A2D420B14A}" type="presParOf" srcId="{932C8B5F-82A8-864B-99DD-98D7E2694FAB}" destId="{36764C78-36EF-7E45-8E3F-2FD70CE2EAB0}" srcOrd="3" destOrd="0" presId="urn:microsoft.com/office/officeart/2008/layout/LinedList"/>
    <dgm:cxn modelId="{40012137-DECC-D142-B7CF-361B3FA18FBF}" type="presParOf" srcId="{36764C78-36EF-7E45-8E3F-2FD70CE2EAB0}" destId="{4A7B6C68-1494-0B41-AB20-D664CCC09720}" srcOrd="0" destOrd="0" presId="urn:microsoft.com/office/officeart/2008/layout/LinedList"/>
    <dgm:cxn modelId="{7EB8129B-3606-264D-A755-337DBDF44A77}" type="presParOf" srcId="{36764C78-36EF-7E45-8E3F-2FD70CE2EAB0}" destId="{FD49AF00-EF33-3645-B009-C1C3562866AD}" srcOrd="1" destOrd="0" presId="urn:microsoft.com/office/officeart/2008/layout/LinedList"/>
    <dgm:cxn modelId="{0D4FEBDE-494E-514A-9A68-0AF5E0E20C08}" type="presParOf" srcId="{932C8B5F-82A8-864B-99DD-98D7E2694FAB}" destId="{5DD399B7-AE9A-994D-A003-85CFBE621F14}" srcOrd="4" destOrd="0" presId="urn:microsoft.com/office/officeart/2008/layout/LinedList"/>
    <dgm:cxn modelId="{8DECB26A-14B3-E14F-BD91-EC5C2A89632F}" type="presParOf" srcId="{932C8B5F-82A8-864B-99DD-98D7E2694FAB}" destId="{9C371CEC-0F81-5B43-AD10-5923A7A5476A}" srcOrd="5" destOrd="0" presId="urn:microsoft.com/office/officeart/2008/layout/LinedList"/>
    <dgm:cxn modelId="{A1265171-D3A0-5E4B-A563-E16B01B4BAFB}" type="presParOf" srcId="{9C371CEC-0F81-5B43-AD10-5923A7A5476A}" destId="{7168A274-3FF3-804A-8152-9AB437F949F9}" srcOrd="0" destOrd="0" presId="urn:microsoft.com/office/officeart/2008/layout/LinedList"/>
    <dgm:cxn modelId="{8B9FA2B1-F592-2F4C-AA36-5EA80166E896}" type="presParOf" srcId="{9C371CEC-0F81-5B43-AD10-5923A7A5476A}" destId="{1FEAC87C-1BCC-B247-B1BA-9E9D0B06F9B4}" srcOrd="1" destOrd="0" presId="urn:microsoft.com/office/officeart/2008/layout/LinedList"/>
    <dgm:cxn modelId="{EF8E3746-4E30-5540-AC79-AF762DD0A191}" type="presParOf" srcId="{932C8B5F-82A8-864B-99DD-98D7E2694FAB}" destId="{89598B9E-A637-A848-8839-6917EDE7604B}" srcOrd="6" destOrd="0" presId="urn:microsoft.com/office/officeart/2008/layout/LinedList"/>
    <dgm:cxn modelId="{0B388F45-F0EF-FE43-8F55-3CAAF486EA7A}" type="presParOf" srcId="{932C8B5F-82A8-864B-99DD-98D7E2694FAB}" destId="{53820BBA-D94E-9640-B944-EC1D5EE395C5}" srcOrd="7" destOrd="0" presId="urn:microsoft.com/office/officeart/2008/layout/LinedList"/>
    <dgm:cxn modelId="{2A977DEA-39E1-564E-83D8-ED8FCEABC04E}" type="presParOf" srcId="{53820BBA-D94E-9640-B944-EC1D5EE395C5}" destId="{47C7F16E-3ACE-7D48-8540-D80715A12CD0}" srcOrd="0" destOrd="0" presId="urn:microsoft.com/office/officeart/2008/layout/LinedList"/>
    <dgm:cxn modelId="{D4CACD4C-0618-7F4F-A061-5C2D3503275D}" type="presParOf" srcId="{53820BBA-D94E-9640-B944-EC1D5EE395C5}" destId="{FFB27A0C-B85B-1F40-B265-0C08F7391774}" srcOrd="1" destOrd="0" presId="urn:microsoft.com/office/officeart/2008/layout/LinedList"/>
    <dgm:cxn modelId="{4AA6E12B-625C-AD42-A813-1D0A5132193A}" type="presParOf" srcId="{932C8B5F-82A8-864B-99DD-98D7E2694FAB}" destId="{391EEF1A-A10D-E845-AA45-305C5776D299}" srcOrd="8" destOrd="0" presId="urn:microsoft.com/office/officeart/2008/layout/LinedList"/>
    <dgm:cxn modelId="{6CCC7AB9-EDF2-954F-A138-E39317221807}" type="presParOf" srcId="{932C8B5F-82A8-864B-99DD-98D7E2694FAB}" destId="{5C7E00DC-2FFA-454D-85BB-FD13637EDD3C}" srcOrd="9" destOrd="0" presId="urn:microsoft.com/office/officeart/2008/layout/LinedList"/>
    <dgm:cxn modelId="{9311095A-077C-C540-A3C5-6597856034F8}" type="presParOf" srcId="{5C7E00DC-2FFA-454D-85BB-FD13637EDD3C}" destId="{A0150ED5-A25A-BC47-A660-2BEB0EB927E0}" srcOrd="0" destOrd="0" presId="urn:microsoft.com/office/officeart/2008/layout/LinedList"/>
    <dgm:cxn modelId="{DA775001-7F13-A746-B633-A52A9C5B159F}" type="presParOf" srcId="{5C7E00DC-2FFA-454D-85BB-FD13637EDD3C}" destId="{00B6DBC4-FB3B-F847-9D06-3E0AC00A6709}" srcOrd="1" destOrd="0" presId="urn:microsoft.com/office/officeart/2008/layout/LinedList"/>
    <dgm:cxn modelId="{0F4E2F24-22EF-6244-B5AD-84F85DBF792C}" type="presParOf" srcId="{932C8B5F-82A8-864B-99DD-98D7E2694FAB}" destId="{634BE41F-7E44-C040-B63C-BB6504CAA34F}" srcOrd="10" destOrd="0" presId="urn:microsoft.com/office/officeart/2008/layout/LinedList"/>
    <dgm:cxn modelId="{809B4609-C734-9D44-9B46-A8ABAFFADEDE}" type="presParOf" srcId="{932C8B5F-82A8-864B-99DD-98D7E2694FAB}" destId="{39F230BA-D3AA-A948-80E0-8273A66B8C16}" srcOrd="11" destOrd="0" presId="urn:microsoft.com/office/officeart/2008/layout/LinedList"/>
    <dgm:cxn modelId="{1C457650-C693-6748-90E1-A18077D037B4}" type="presParOf" srcId="{39F230BA-D3AA-A948-80E0-8273A66B8C16}" destId="{231E0992-A92A-8246-A115-F17734633C27}" srcOrd="0" destOrd="0" presId="urn:microsoft.com/office/officeart/2008/layout/LinedList"/>
    <dgm:cxn modelId="{4BB74262-09E7-3243-9117-DE829626C1C6}" type="presParOf" srcId="{39F230BA-D3AA-A948-80E0-8273A66B8C16}" destId="{F500C8B3-03B5-5A4C-91C1-99FEEBFC4330}" srcOrd="1" destOrd="0" presId="urn:microsoft.com/office/officeart/2008/layout/LinedList"/>
    <dgm:cxn modelId="{94474057-2AFD-F042-BE54-E91B8CD09D38}" type="presParOf" srcId="{932C8B5F-82A8-864B-99DD-98D7E2694FAB}" destId="{9507E1AA-87BB-D747-A05F-DBB03A1784B1}" srcOrd="12" destOrd="0" presId="urn:microsoft.com/office/officeart/2008/layout/LinedList"/>
    <dgm:cxn modelId="{1F4BDB15-864F-8A4C-8196-91FF33204C1E}" type="presParOf" srcId="{932C8B5F-82A8-864B-99DD-98D7E2694FAB}" destId="{007675B0-3550-E04B-BFA6-6BC44A868C46}" srcOrd="13" destOrd="0" presId="urn:microsoft.com/office/officeart/2008/layout/LinedList"/>
    <dgm:cxn modelId="{99EF07D4-0603-1347-B54C-EDE6106ABC03}" type="presParOf" srcId="{007675B0-3550-E04B-BFA6-6BC44A868C46}" destId="{9AF73502-74AC-5547-B4E3-EEFF3D40488B}" srcOrd="0" destOrd="0" presId="urn:microsoft.com/office/officeart/2008/layout/LinedList"/>
    <dgm:cxn modelId="{D73B65C4-7773-174B-9BB2-6F3012B9C879}" type="presParOf" srcId="{007675B0-3550-E04B-BFA6-6BC44A868C46}" destId="{5EDD4223-C9C3-5E45-B5EA-A150F3F8006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5EDAB3-45E8-4EEF-AC92-30ABD018E6D3}"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42E76322-E540-4550-BEDE-006E49ACD3C7}">
      <dgm:prSet/>
      <dgm:spPr/>
      <dgm:t>
        <a:bodyPr/>
        <a:lstStyle/>
        <a:p>
          <a:r>
            <a:rPr lang="en-US"/>
            <a:t>hopelessness</a:t>
          </a:r>
        </a:p>
      </dgm:t>
    </dgm:pt>
    <dgm:pt modelId="{AE9ACCBD-6A1D-4383-8552-702C94F32C4A}" type="parTrans" cxnId="{AD53821C-9559-40D3-BCF7-EC1B2CA9E17E}">
      <dgm:prSet/>
      <dgm:spPr/>
      <dgm:t>
        <a:bodyPr/>
        <a:lstStyle/>
        <a:p>
          <a:endParaRPr lang="en-US"/>
        </a:p>
      </dgm:t>
    </dgm:pt>
    <dgm:pt modelId="{FBB65E04-9D36-4981-84CD-2D5AE19A352B}" type="sibTrans" cxnId="{AD53821C-9559-40D3-BCF7-EC1B2CA9E17E}">
      <dgm:prSet/>
      <dgm:spPr/>
      <dgm:t>
        <a:bodyPr/>
        <a:lstStyle/>
        <a:p>
          <a:endParaRPr lang="en-US"/>
        </a:p>
      </dgm:t>
    </dgm:pt>
    <dgm:pt modelId="{106A9365-972E-4613-8955-6DA6B213D728}">
      <dgm:prSet/>
      <dgm:spPr/>
      <dgm:t>
        <a:bodyPr/>
        <a:lstStyle/>
        <a:p>
          <a:r>
            <a:rPr lang="en-US"/>
            <a:t>inability to embrace complexity</a:t>
          </a:r>
        </a:p>
      </dgm:t>
    </dgm:pt>
    <dgm:pt modelId="{85C8A189-FFC1-4FB9-BB12-7AA7F6BA5B43}" type="parTrans" cxnId="{3849863B-5FCB-437F-9E7E-440028470AA1}">
      <dgm:prSet/>
      <dgm:spPr/>
      <dgm:t>
        <a:bodyPr/>
        <a:lstStyle/>
        <a:p>
          <a:endParaRPr lang="en-US"/>
        </a:p>
      </dgm:t>
    </dgm:pt>
    <dgm:pt modelId="{BC18AD2B-1819-4297-A67F-41183D521A3D}" type="sibTrans" cxnId="{3849863B-5FCB-437F-9E7E-440028470AA1}">
      <dgm:prSet/>
      <dgm:spPr/>
      <dgm:t>
        <a:bodyPr/>
        <a:lstStyle/>
        <a:p>
          <a:endParaRPr lang="en-US"/>
        </a:p>
      </dgm:t>
    </dgm:pt>
    <dgm:pt modelId="{9888FB65-3FBA-4448-8087-1209E90DCDF0}">
      <dgm:prSet/>
      <dgm:spPr/>
      <dgm:t>
        <a:bodyPr/>
        <a:lstStyle/>
        <a:p>
          <a:r>
            <a:rPr lang="en-US"/>
            <a:t>anger</a:t>
          </a:r>
        </a:p>
      </dgm:t>
    </dgm:pt>
    <dgm:pt modelId="{C75F1A3A-2455-4940-A6E6-02B2439AF76C}" type="parTrans" cxnId="{66F15B96-5DAB-4F77-B853-1E90044503D9}">
      <dgm:prSet/>
      <dgm:spPr/>
      <dgm:t>
        <a:bodyPr/>
        <a:lstStyle/>
        <a:p>
          <a:endParaRPr lang="en-US"/>
        </a:p>
      </dgm:t>
    </dgm:pt>
    <dgm:pt modelId="{34F1C048-CE5A-4AF3-AA30-72B56A26B569}" type="sibTrans" cxnId="{66F15B96-5DAB-4F77-B853-1E90044503D9}">
      <dgm:prSet/>
      <dgm:spPr/>
      <dgm:t>
        <a:bodyPr/>
        <a:lstStyle/>
        <a:p>
          <a:endParaRPr lang="en-US"/>
        </a:p>
      </dgm:t>
    </dgm:pt>
    <dgm:pt modelId="{B7C081A9-4E49-441D-A743-E242A50ED43B}">
      <dgm:prSet/>
      <dgm:spPr/>
      <dgm:t>
        <a:bodyPr/>
        <a:lstStyle/>
        <a:p>
          <a:r>
            <a:rPr lang="en-US"/>
            <a:t>cynicism</a:t>
          </a:r>
        </a:p>
      </dgm:t>
    </dgm:pt>
    <dgm:pt modelId="{94DC4EC0-06A2-47ED-B5AF-36DE45639034}" type="parTrans" cxnId="{9751B885-C0F7-441A-A1A7-904ADE46B8E3}">
      <dgm:prSet/>
      <dgm:spPr/>
      <dgm:t>
        <a:bodyPr/>
        <a:lstStyle/>
        <a:p>
          <a:endParaRPr lang="en-US"/>
        </a:p>
      </dgm:t>
    </dgm:pt>
    <dgm:pt modelId="{5675660B-6489-4AE6-AE6B-CF0AEC5881B9}" type="sibTrans" cxnId="{9751B885-C0F7-441A-A1A7-904ADE46B8E3}">
      <dgm:prSet/>
      <dgm:spPr/>
      <dgm:t>
        <a:bodyPr/>
        <a:lstStyle/>
        <a:p>
          <a:endParaRPr lang="en-US"/>
        </a:p>
      </dgm:t>
    </dgm:pt>
    <dgm:pt modelId="{5E0B190A-84E2-4B88-B270-7CC713FE2496}">
      <dgm:prSet/>
      <dgm:spPr/>
      <dgm:t>
        <a:bodyPr/>
        <a:lstStyle/>
        <a:p>
          <a:r>
            <a:rPr lang="en-US"/>
            <a:t>sleeplessness</a:t>
          </a:r>
        </a:p>
      </dgm:t>
    </dgm:pt>
    <dgm:pt modelId="{14BB8B21-1500-47E3-86CE-3F039881C8F9}" type="parTrans" cxnId="{31CB709E-6928-42C4-B006-ED994AEA5391}">
      <dgm:prSet/>
      <dgm:spPr/>
      <dgm:t>
        <a:bodyPr/>
        <a:lstStyle/>
        <a:p>
          <a:endParaRPr lang="en-US"/>
        </a:p>
      </dgm:t>
    </dgm:pt>
    <dgm:pt modelId="{DC4AE3AC-92DF-45D1-BD64-608B032CB505}" type="sibTrans" cxnId="{31CB709E-6928-42C4-B006-ED994AEA5391}">
      <dgm:prSet/>
      <dgm:spPr/>
      <dgm:t>
        <a:bodyPr/>
        <a:lstStyle/>
        <a:p>
          <a:endParaRPr lang="en-US"/>
        </a:p>
      </dgm:t>
    </dgm:pt>
    <dgm:pt modelId="{8A1BF58C-24E2-46BB-B5A4-6232037D5928}">
      <dgm:prSet/>
      <dgm:spPr/>
      <dgm:t>
        <a:bodyPr/>
        <a:lstStyle/>
        <a:p>
          <a:r>
            <a:rPr lang="en-US"/>
            <a:t>exhaustion</a:t>
          </a:r>
        </a:p>
      </dgm:t>
    </dgm:pt>
    <dgm:pt modelId="{3EEFEF25-1DCA-4492-BAFD-85B53452E4DC}" type="parTrans" cxnId="{7B0FD747-E42E-43A1-AC54-33F950DDFD27}">
      <dgm:prSet/>
      <dgm:spPr/>
      <dgm:t>
        <a:bodyPr/>
        <a:lstStyle/>
        <a:p>
          <a:endParaRPr lang="en-US"/>
        </a:p>
      </dgm:t>
    </dgm:pt>
    <dgm:pt modelId="{765EDA4B-4692-44B4-AF8A-282F33834B6F}" type="sibTrans" cxnId="{7B0FD747-E42E-43A1-AC54-33F950DDFD27}">
      <dgm:prSet/>
      <dgm:spPr/>
      <dgm:t>
        <a:bodyPr/>
        <a:lstStyle/>
        <a:p>
          <a:endParaRPr lang="en-US"/>
        </a:p>
      </dgm:t>
    </dgm:pt>
    <dgm:pt modelId="{3FC03BC5-27E7-4DBA-8E9E-32B9FDD9271B}">
      <dgm:prSet/>
      <dgm:spPr/>
      <dgm:t>
        <a:bodyPr/>
        <a:lstStyle/>
        <a:p>
          <a:r>
            <a:rPr lang="en-US"/>
            <a:t>guilt</a:t>
          </a:r>
        </a:p>
      </dgm:t>
    </dgm:pt>
    <dgm:pt modelId="{95ADE353-90E3-4444-817F-64ABA36C7870}" type="parTrans" cxnId="{48A1D13C-F787-4704-86E8-6FBA437801FD}">
      <dgm:prSet/>
      <dgm:spPr/>
      <dgm:t>
        <a:bodyPr/>
        <a:lstStyle/>
        <a:p>
          <a:endParaRPr lang="en-US"/>
        </a:p>
      </dgm:t>
    </dgm:pt>
    <dgm:pt modelId="{87ACD3A0-0F7B-44E9-8D49-2FA726C571C8}" type="sibTrans" cxnId="{48A1D13C-F787-4704-86E8-6FBA437801FD}">
      <dgm:prSet/>
      <dgm:spPr/>
      <dgm:t>
        <a:bodyPr/>
        <a:lstStyle/>
        <a:p>
          <a:endParaRPr lang="en-US"/>
        </a:p>
      </dgm:t>
    </dgm:pt>
    <dgm:pt modelId="{354D8ACF-271C-43C5-BF69-8CCBE78D7CD0}">
      <dgm:prSet/>
      <dgm:spPr/>
      <dgm:t>
        <a:bodyPr/>
        <a:lstStyle/>
        <a:p>
          <a:r>
            <a:rPr lang="en-US"/>
            <a:t>intrusive thoughts</a:t>
          </a:r>
        </a:p>
      </dgm:t>
    </dgm:pt>
    <dgm:pt modelId="{56CBDF51-96C3-491A-95F6-95E4630A2738}" type="parTrans" cxnId="{C27633C9-E092-4C01-A84B-F2FD125C19D5}">
      <dgm:prSet/>
      <dgm:spPr/>
      <dgm:t>
        <a:bodyPr/>
        <a:lstStyle/>
        <a:p>
          <a:endParaRPr lang="en-US"/>
        </a:p>
      </dgm:t>
    </dgm:pt>
    <dgm:pt modelId="{26B800B1-F5ED-4359-905D-8DB6122C669F}" type="sibTrans" cxnId="{C27633C9-E092-4C01-A84B-F2FD125C19D5}">
      <dgm:prSet/>
      <dgm:spPr/>
      <dgm:t>
        <a:bodyPr/>
        <a:lstStyle/>
        <a:p>
          <a:endParaRPr lang="en-US"/>
        </a:p>
      </dgm:t>
    </dgm:pt>
    <dgm:pt modelId="{19E31D71-AC84-4B78-89C1-669D41AAE87C}">
      <dgm:prSet/>
      <dgm:spPr/>
      <dgm:t>
        <a:bodyPr/>
        <a:lstStyle/>
        <a:p>
          <a:r>
            <a:rPr lang="en-US"/>
            <a:t>nightmares</a:t>
          </a:r>
        </a:p>
      </dgm:t>
    </dgm:pt>
    <dgm:pt modelId="{3E5034AC-A744-4F3D-86A6-AF1C981B4790}" type="parTrans" cxnId="{38D4B36E-A0F3-4AA9-A245-079C57F04128}">
      <dgm:prSet/>
      <dgm:spPr/>
      <dgm:t>
        <a:bodyPr/>
        <a:lstStyle/>
        <a:p>
          <a:endParaRPr lang="en-US"/>
        </a:p>
      </dgm:t>
    </dgm:pt>
    <dgm:pt modelId="{16A1BA27-35A0-4663-9A2D-D9F8A773D091}" type="sibTrans" cxnId="{38D4B36E-A0F3-4AA9-A245-079C57F04128}">
      <dgm:prSet/>
      <dgm:spPr/>
      <dgm:t>
        <a:bodyPr/>
        <a:lstStyle/>
        <a:p>
          <a:endParaRPr lang="en-US"/>
        </a:p>
      </dgm:t>
    </dgm:pt>
    <dgm:pt modelId="{0B18421F-987C-4441-BA66-CA7678108D53}">
      <dgm:prSet/>
      <dgm:spPr/>
      <dgm:t>
        <a:bodyPr/>
        <a:lstStyle/>
        <a:p>
          <a:r>
            <a:rPr lang="en-US"/>
            <a:t>burnout</a:t>
          </a:r>
        </a:p>
      </dgm:t>
    </dgm:pt>
    <dgm:pt modelId="{ACF5B2CB-2B3A-4245-A0D1-D9C1BD27A57C}" type="parTrans" cxnId="{BEFDCD74-C57C-4C50-AA48-C92A0E45C953}">
      <dgm:prSet/>
      <dgm:spPr/>
      <dgm:t>
        <a:bodyPr/>
        <a:lstStyle/>
        <a:p>
          <a:endParaRPr lang="en-US"/>
        </a:p>
      </dgm:t>
    </dgm:pt>
    <dgm:pt modelId="{2454653D-24B8-4123-8702-5D5B3996AED0}" type="sibTrans" cxnId="{BEFDCD74-C57C-4C50-AA48-C92A0E45C953}">
      <dgm:prSet/>
      <dgm:spPr/>
      <dgm:t>
        <a:bodyPr/>
        <a:lstStyle/>
        <a:p>
          <a:endParaRPr lang="en-US"/>
        </a:p>
      </dgm:t>
    </dgm:pt>
    <dgm:pt modelId="{91E5119D-8002-9940-A6CF-844CA30D9801}" type="pres">
      <dgm:prSet presAssocID="{145EDAB3-45E8-4EEF-AC92-30ABD018E6D3}" presName="vert0" presStyleCnt="0">
        <dgm:presLayoutVars>
          <dgm:dir/>
          <dgm:animOne val="branch"/>
          <dgm:animLvl val="lvl"/>
        </dgm:presLayoutVars>
      </dgm:prSet>
      <dgm:spPr/>
    </dgm:pt>
    <dgm:pt modelId="{66D4D677-15F8-7D43-96E9-0DE5E694D81A}" type="pres">
      <dgm:prSet presAssocID="{42E76322-E540-4550-BEDE-006E49ACD3C7}" presName="thickLine" presStyleLbl="alignNode1" presStyleIdx="0" presStyleCnt="10"/>
      <dgm:spPr/>
    </dgm:pt>
    <dgm:pt modelId="{5A8CA3EA-2DA3-6544-9A2E-1D23727B8CF9}" type="pres">
      <dgm:prSet presAssocID="{42E76322-E540-4550-BEDE-006E49ACD3C7}" presName="horz1" presStyleCnt="0"/>
      <dgm:spPr/>
    </dgm:pt>
    <dgm:pt modelId="{D8BD2486-9677-CA4E-B878-3651A553F6D4}" type="pres">
      <dgm:prSet presAssocID="{42E76322-E540-4550-BEDE-006E49ACD3C7}" presName="tx1" presStyleLbl="revTx" presStyleIdx="0" presStyleCnt="10"/>
      <dgm:spPr/>
    </dgm:pt>
    <dgm:pt modelId="{63DFAAED-A565-7D47-9E5D-592B2B5434C5}" type="pres">
      <dgm:prSet presAssocID="{42E76322-E540-4550-BEDE-006E49ACD3C7}" presName="vert1" presStyleCnt="0"/>
      <dgm:spPr/>
    </dgm:pt>
    <dgm:pt modelId="{DFAB55BD-740B-6345-91B4-400E053601CC}" type="pres">
      <dgm:prSet presAssocID="{106A9365-972E-4613-8955-6DA6B213D728}" presName="thickLine" presStyleLbl="alignNode1" presStyleIdx="1" presStyleCnt="10"/>
      <dgm:spPr/>
    </dgm:pt>
    <dgm:pt modelId="{16F82B62-C7A8-E74B-B3EA-E118787532FF}" type="pres">
      <dgm:prSet presAssocID="{106A9365-972E-4613-8955-6DA6B213D728}" presName="horz1" presStyleCnt="0"/>
      <dgm:spPr/>
    </dgm:pt>
    <dgm:pt modelId="{E240B3F8-B29D-3E49-AD97-4343CE52FE4F}" type="pres">
      <dgm:prSet presAssocID="{106A9365-972E-4613-8955-6DA6B213D728}" presName="tx1" presStyleLbl="revTx" presStyleIdx="1" presStyleCnt="10"/>
      <dgm:spPr/>
    </dgm:pt>
    <dgm:pt modelId="{232B56EC-D806-E24D-B3FF-7E32E045840C}" type="pres">
      <dgm:prSet presAssocID="{106A9365-972E-4613-8955-6DA6B213D728}" presName="vert1" presStyleCnt="0"/>
      <dgm:spPr/>
    </dgm:pt>
    <dgm:pt modelId="{12DB8E36-BC6D-3E4D-99FA-1CECCB4E85E9}" type="pres">
      <dgm:prSet presAssocID="{9888FB65-3FBA-4448-8087-1209E90DCDF0}" presName="thickLine" presStyleLbl="alignNode1" presStyleIdx="2" presStyleCnt="10"/>
      <dgm:spPr/>
    </dgm:pt>
    <dgm:pt modelId="{109570A1-156F-094A-891F-0C83CCE2C3AE}" type="pres">
      <dgm:prSet presAssocID="{9888FB65-3FBA-4448-8087-1209E90DCDF0}" presName="horz1" presStyleCnt="0"/>
      <dgm:spPr/>
    </dgm:pt>
    <dgm:pt modelId="{53F4983C-429B-DC4C-8491-E3AB8F117FBA}" type="pres">
      <dgm:prSet presAssocID="{9888FB65-3FBA-4448-8087-1209E90DCDF0}" presName="tx1" presStyleLbl="revTx" presStyleIdx="2" presStyleCnt="10"/>
      <dgm:spPr/>
    </dgm:pt>
    <dgm:pt modelId="{7E4ED9F3-9B26-0646-AEDD-60904152815D}" type="pres">
      <dgm:prSet presAssocID="{9888FB65-3FBA-4448-8087-1209E90DCDF0}" presName="vert1" presStyleCnt="0"/>
      <dgm:spPr/>
    </dgm:pt>
    <dgm:pt modelId="{DF0905BD-5857-8140-A1B0-D34FADE77858}" type="pres">
      <dgm:prSet presAssocID="{B7C081A9-4E49-441D-A743-E242A50ED43B}" presName="thickLine" presStyleLbl="alignNode1" presStyleIdx="3" presStyleCnt="10"/>
      <dgm:spPr/>
    </dgm:pt>
    <dgm:pt modelId="{2C16ECCD-ED2A-C84E-A13A-1AC7E4BF3CA7}" type="pres">
      <dgm:prSet presAssocID="{B7C081A9-4E49-441D-A743-E242A50ED43B}" presName="horz1" presStyleCnt="0"/>
      <dgm:spPr/>
    </dgm:pt>
    <dgm:pt modelId="{F322CFD3-BCEC-9449-B46B-C29EDD64959B}" type="pres">
      <dgm:prSet presAssocID="{B7C081A9-4E49-441D-A743-E242A50ED43B}" presName="tx1" presStyleLbl="revTx" presStyleIdx="3" presStyleCnt="10"/>
      <dgm:spPr/>
    </dgm:pt>
    <dgm:pt modelId="{216DA3B1-0108-AA46-AB24-EC5C56BDB858}" type="pres">
      <dgm:prSet presAssocID="{B7C081A9-4E49-441D-A743-E242A50ED43B}" presName="vert1" presStyleCnt="0"/>
      <dgm:spPr/>
    </dgm:pt>
    <dgm:pt modelId="{9EFFE4AF-B39F-E44C-98BB-A49E58D003A5}" type="pres">
      <dgm:prSet presAssocID="{5E0B190A-84E2-4B88-B270-7CC713FE2496}" presName="thickLine" presStyleLbl="alignNode1" presStyleIdx="4" presStyleCnt="10"/>
      <dgm:spPr/>
    </dgm:pt>
    <dgm:pt modelId="{5A00B5CF-554B-E14A-B216-ACDEBD11E77E}" type="pres">
      <dgm:prSet presAssocID="{5E0B190A-84E2-4B88-B270-7CC713FE2496}" presName="horz1" presStyleCnt="0"/>
      <dgm:spPr/>
    </dgm:pt>
    <dgm:pt modelId="{CC742FAD-89E7-6248-8F31-4BA83022C6BD}" type="pres">
      <dgm:prSet presAssocID="{5E0B190A-84E2-4B88-B270-7CC713FE2496}" presName="tx1" presStyleLbl="revTx" presStyleIdx="4" presStyleCnt="10"/>
      <dgm:spPr/>
    </dgm:pt>
    <dgm:pt modelId="{B6A10AE2-45AB-0A43-BCE0-ADE105648867}" type="pres">
      <dgm:prSet presAssocID="{5E0B190A-84E2-4B88-B270-7CC713FE2496}" presName="vert1" presStyleCnt="0"/>
      <dgm:spPr/>
    </dgm:pt>
    <dgm:pt modelId="{0D3A7708-4D0A-2940-B246-8D8EEA526462}" type="pres">
      <dgm:prSet presAssocID="{8A1BF58C-24E2-46BB-B5A4-6232037D5928}" presName="thickLine" presStyleLbl="alignNode1" presStyleIdx="5" presStyleCnt="10"/>
      <dgm:spPr/>
    </dgm:pt>
    <dgm:pt modelId="{DD56AB0B-9F6B-E349-BC43-212F0DC901A3}" type="pres">
      <dgm:prSet presAssocID="{8A1BF58C-24E2-46BB-B5A4-6232037D5928}" presName="horz1" presStyleCnt="0"/>
      <dgm:spPr/>
    </dgm:pt>
    <dgm:pt modelId="{E81E6184-9CA2-A843-A07F-9C8F48BEF3F6}" type="pres">
      <dgm:prSet presAssocID="{8A1BF58C-24E2-46BB-B5A4-6232037D5928}" presName="tx1" presStyleLbl="revTx" presStyleIdx="5" presStyleCnt="10"/>
      <dgm:spPr/>
    </dgm:pt>
    <dgm:pt modelId="{EE23824C-29E6-9F43-904C-68E90BE921B7}" type="pres">
      <dgm:prSet presAssocID="{8A1BF58C-24E2-46BB-B5A4-6232037D5928}" presName="vert1" presStyleCnt="0"/>
      <dgm:spPr/>
    </dgm:pt>
    <dgm:pt modelId="{D048D480-E513-9A4C-8F9E-170D3CBD44BC}" type="pres">
      <dgm:prSet presAssocID="{3FC03BC5-27E7-4DBA-8E9E-32B9FDD9271B}" presName="thickLine" presStyleLbl="alignNode1" presStyleIdx="6" presStyleCnt="10"/>
      <dgm:spPr/>
    </dgm:pt>
    <dgm:pt modelId="{B8F4AF59-3BB1-E541-90BA-9DB32785AAFC}" type="pres">
      <dgm:prSet presAssocID="{3FC03BC5-27E7-4DBA-8E9E-32B9FDD9271B}" presName="horz1" presStyleCnt="0"/>
      <dgm:spPr/>
    </dgm:pt>
    <dgm:pt modelId="{AE86E296-7D9E-0242-8957-C7B16EEE24EA}" type="pres">
      <dgm:prSet presAssocID="{3FC03BC5-27E7-4DBA-8E9E-32B9FDD9271B}" presName="tx1" presStyleLbl="revTx" presStyleIdx="6" presStyleCnt="10"/>
      <dgm:spPr/>
    </dgm:pt>
    <dgm:pt modelId="{9EA1B9E5-74A4-DB45-AF60-908AB7C74AA8}" type="pres">
      <dgm:prSet presAssocID="{3FC03BC5-27E7-4DBA-8E9E-32B9FDD9271B}" presName="vert1" presStyleCnt="0"/>
      <dgm:spPr/>
    </dgm:pt>
    <dgm:pt modelId="{172E643A-FB7E-3A49-AD4A-FBA123E33233}" type="pres">
      <dgm:prSet presAssocID="{354D8ACF-271C-43C5-BF69-8CCBE78D7CD0}" presName="thickLine" presStyleLbl="alignNode1" presStyleIdx="7" presStyleCnt="10"/>
      <dgm:spPr/>
    </dgm:pt>
    <dgm:pt modelId="{26F6552F-68A4-5840-878F-29C981BCA5CE}" type="pres">
      <dgm:prSet presAssocID="{354D8ACF-271C-43C5-BF69-8CCBE78D7CD0}" presName="horz1" presStyleCnt="0"/>
      <dgm:spPr/>
    </dgm:pt>
    <dgm:pt modelId="{770B1172-8530-5946-A250-D440852F1303}" type="pres">
      <dgm:prSet presAssocID="{354D8ACF-271C-43C5-BF69-8CCBE78D7CD0}" presName="tx1" presStyleLbl="revTx" presStyleIdx="7" presStyleCnt="10"/>
      <dgm:spPr/>
    </dgm:pt>
    <dgm:pt modelId="{E9D760F5-5C83-D644-A8CE-197F09C87740}" type="pres">
      <dgm:prSet presAssocID="{354D8ACF-271C-43C5-BF69-8CCBE78D7CD0}" presName="vert1" presStyleCnt="0"/>
      <dgm:spPr/>
    </dgm:pt>
    <dgm:pt modelId="{AF00650E-7DE7-E04E-B8A5-08DBFE873B1A}" type="pres">
      <dgm:prSet presAssocID="{19E31D71-AC84-4B78-89C1-669D41AAE87C}" presName="thickLine" presStyleLbl="alignNode1" presStyleIdx="8" presStyleCnt="10"/>
      <dgm:spPr/>
    </dgm:pt>
    <dgm:pt modelId="{6EDF2A2F-1883-194E-BA41-435BF6F514F8}" type="pres">
      <dgm:prSet presAssocID="{19E31D71-AC84-4B78-89C1-669D41AAE87C}" presName="horz1" presStyleCnt="0"/>
      <dgm:spPr/>
    </dgm:pt>
    <dgm:pt modelId="{09F9F813-BFE8-3A4C-83CA-9B674AFCC5A1}" type="pres">
      <dgm:prSet presAssocID="{19E31D71-AC84-4B78-89C1-669D41AAE87C}" presName="tx1" presStyleLbl="revTx" presStyleIdx="8" presStyleCnt="10"/>
      <dgm:spPr/>
    </dgm:pt>
    <dgm:pt modelId="{1066BBF0-7223-F947-90DA-2C4D2746AE98}" type="pres">
      <dgm:prSet presAssocID="{19E31D71-AC84-4B78-89C1-669D41AAE87C}" presName="vert1" presStyleCnt="0"/>
      <dgm:spPr/>
    </dgm:pt>
    <dgm:pt modelId="{64D13CEC-A247-2F40-ACF9-07A8F523BD87}" type="pres">
      <dgm:prSet presAssocID="{0B18421F-987C-4441-BA66-CA7678108D53}" presName="thickLine" presStyleLbl="alignNode1" presStyleIdx="9" presStyleCnt="10"/>
      <dgm:spPr/>
    </dgm:pt>
    <dgm:pt modelId="{FA232EAF-B68C-2E44-BFFD-3F92864D6347}" type="pres">
      <dgm:prSet presAssocID="{0B18421F-987C-4441-BA66-CA7678108D53}" presName="horz1" presStyleCnt="0"/>
      <dgm:spPr/>
    </dgm:pt>
    <dgm:pt modelId="{3DC7C3A0-C30B-CF4D-A722-E542F2A603E5}" type="pres">
      <dgm:prSet presAssocID="{0B18421F-987C-4441-BA66-CA7678108D53}" presName="tx1" presStyleLbl="revTx" presStyleIdx="9" presStyleCnt="10"/>
      <dgm:spPr/>
    </dgm:pt>
    <dgm:pt modelId="{7F0FEB2C-77B8-144B-A961-6027161FC3E6}" type="pres">
      <dgm:prSet presAssocID="{0B18421F-987C-4441-BA66-CA7678108D53}" presName="vert1" presStyleCnt="0"/>
      <dgm:spPr/>
    </dgm:pt>
  </dgm:ptLst>
  <dgm:cxnLst>
    <dgm:cxn modelId="{5E7AC604-983A-6546-A3B2-EACEB3E51393}" type="presOf" srcId="{5E0B190A-84E2-4B88-B270-7CC713FE2496}" destId="{CC742FAD-89E7-6248-8F31-4BA83022C6BD}" srcOrd="0" destOrd="0" presId="urn:microsoft.com/office/officeart/2008/layout/LinedList"/>
    <dgm:cxn modelId="{AD53821C-9559-40D3-BCF7-EC1B2CA9E17E}" srcId="{145EDAB3-45E8-4EEF-AC92-30ABD018E6D3}" destId="{42E76322-E540-4550-BEDE-006E49ACD3C7}" srcOrd="0" destOrd="0" parTransId="{AE9ACCBD-6A1D-4383-8552-702C94F32C4A}" sibTransId="{FBB65E04-9D36-4981-84CD-2D5AE19A352B}"/>
    <dgm:cxn modelId="{5031522D-84F6-844C-A076-311F5B4E5381}" type="presOf" srcId="{3FC03BC5-27E7-4DBA-8E9E-32B9FDD9271B}" destId="{AE86E296-7D9E-0242-8957-C7B16EEE24EA}" srcOrd="0" destOrd="0" presId="urn:microsoft.com/office/officeart/2008/layout/LinedList"/>
    <dgm:cxn modelId="{276A7E2E-AD32-854E-B8B2-59864A1497E4}" type="presOf" srcId="{354D8ACF-271C-43C5-BF69-8CCBE78D7CD0}" destId="{770B1172-8530-5946-A250-D440852F1303}" srcOrd="0" destOrd="0" presId="urn:microsoft.com/office/officeart/2008/layout/LinedList"/>
    <dgm:cxn modelId="{7EC39237-F943-954F-9B9C-71F498338FD1}" type="presOf" srcId="{19E31D71-AC84-4B78-89C1-669D41AAE87C}" destId="{09F9F813-BFE8-3A4C-83CA-9B674AFCC5A1}" srcOrd="0" destOrd="0" presId="urn:microsoft.com/office/officeart/2008/layout/LinedList"/>
    <dgm:cxn modelId="{3849863B-5FCB-437F-9E7E-440028470AA1}" srcId="{145EDAB3-45E8-4EEF-AC92-30ABD018E6D3}" destId="{106A9365-972E-4613-8955-6DA6B213D728}" srcOrd="1" destOrd="0" parTransId="{85C8A189-FFC1-4FB9-BB12-7AA7F6BA5B43}" sibTransId="{BC18AD2B-1819-4297-A67F-41183D521A3D}"/>
    <dgm:cxn modelId="{48A1D13C-F787-4704-86E8-6FBA437801FD}" srcId="{145EDAB3-45E8-4EEF-AC92-30ABD018E6D3}" destId="{3FC03BC5-27E7-4DBA-8E9E-32B9FDD9271B}" srcOrd="6" destOrd="0" parTransId="{95ADE353-90E3-4444-817F-64ABA36C7870}" sibTransId="{87ACD3A0-0F7B-44E9-8D49-2FA726C571C8}"/>
    <dgm:cxn modelId="{7B0FD747-E42E-43A1-AC54-33F950DDFD27}" srcId="{145EDAB3-45E8-4EEF-AC92-30ABD018E6D3}" destId="{8A1BF58C-24E2-46BB-B5A4-6232037D5928}" srcOrd="5" destOrd="0" parTransId="{3EEFEF25-1DCA-4492-BAFD-85B53452E4DC}" sibTransId="{765EDA4B-4692-44B4-AF8A-282F33834B6F}"/>
    <dgm:cxn modelId="{7EA6B84A-303F-E742-9FD0-5E026AE2F5F1}" type="presOf" srcId="{0B18421F-987C-4441-BA66-CA7678108D53}" destId="{3DC7C3A0-C30B-CF4D-A722-E542F2A603E5}" srcOrd="0" destOrd="0" presId="urn:microsoft.com/office/officeart/2008/layout/LinedList"/>
    <dgm:cxn modelId="{4044125E-B01F-914D-8AFA-AA7E7B6C5E71}" type="presOf" srcId="{42E76322-E540-4550-BEDE-006E49ACD3C7}" destId="{D8BD2486-9677-CA4E-B878-3651A553F6D4}" srcOrd="0" destOrd="0" presId="urn:microsoft.com/office/officeart/2008/layout/LinedList"/>
    <dgm:cxn modelId="{B093B15F-0672-104C-81F2-B43C94AFF70C}" type="presOf" srcId="{106A9365-972E-4613-8955-6DA6B213D728}" destId="{E240B3F8-B29D-3E49-AD97-4343CE52FE4F}" srcOrd="0" destOrd="0" presId="urn:microsoft.com/office/officeart/2008/layout/LinedList"/>
    <dgm:cxn modelId="{C9CDC564-B849-1846-9AF9-C3ACB589B580}" type="presOf" srcId="{8A1BF58C-24E2-46BB-B5A4-6232037D5928}" destId="{E81E6184-9CA2-A843-A07F-9C8F48BEF3F6}" srcOrd="0" destOrd="0" presId="urn:microsoft.com/office/officeart/2008/layout/LinedList"/>
    <dgm:cxn modelId="{38D4B36E-A0F3-4AA9-A245-079C57F04128}" srcId="{145EDAB3-45E8-4EEF-AC92-30ABD018E6D3}" destId="{19E31D71-AC84-4B78-89C1-669D41AAE87C}" srcOrd="8" destOrd="0" parTransId="{3E5034AC-A744-4F3D-86A6-AF1C981B4790}" sibTransId="{16A1BA27-35A0-4663-9A2D-D9F8A773D091}"/>
    <dgm:cxn modelId="{BEFDCD74-C57C-4C50-AA48-C92A0E45C953}" srcId="{145EDAB3-45E8-4EEF-AC92-30ABD018E6D3}" destId="{0B18421F-987C-4441-BA66-CA7678108D53}" srcOrd="9" destOrd="0" parTransId="{ACF5B2CB-2B3A-4245-A0D1-D9C1BD27A57C}" sibTransId="{2454653D-24B8-4123-8702-5D5B3996AED0}"/>
    <dgm:cxn modelId="{9751B885-C0F7-441A-A1A7-904ADE46B8E3}" srcId="{145EDAB3-45E8-4EEF-AC92-30ABD018E6D3}" destId="{B7C081A9-4E49-441D-A743-E242A50ED43B}" srcOrd="3" destOrd="0" parTransId="{94DC4EC0-06A2-47ED-B5AF-36DE45639034}" sibTransId="{5675660B-6489-4AE6-AE6B-CF0AEC5881B9}"/>
    <dgm:cxn modelId="{66F15B96-5DAB-4F77-B853-1E90044503D9}" srcId="{145EDAB3-45E8-4EEF-AC92-30ABD018E6D3}" destId="{9888FB65-3FBA-4448-8087-1209E90DCDF0}" srcOrd="2" destOrd="0" parTransId="{C75F1A3A-2455-4940-A6E6-02B2439AF76C}" sibTransId="{34F1C048-CE5A-4AF3-AA30-72B56A26B569}"/>
    <dgm:cxn modelId="{31CB709E-6928-42C4-B006-ED994AEA5391}" srcId="{145EDAB3-45E8-4EEF-AC92-30ABD018E6D3}" destId="{5E0B190A-84E2-4B88-B270-7CC713FE2496}" srcOrd="4" destOrd="0" parTransId="{14BB8B21-1500-47E3-86CE-3F039881C8F9}" sibTransId="{DC4AE3AC-92DF-45D1-BD64-608B032CB505}"/>
    <dgm:cxn modelId="{336CD1AC-EF43-AF48-B880-24CCEE862A14}" type="presOf" srcId="{9888FB65-3FBA-4448-8087-1209E90DCDF0}" destId="{53F4983C-429B-DC4C-8491-E3AB8F117FBA}" srcOrd="0" destOrd="0" presId="urn:microsoft.com/office/officeart/2008/layout/LinedList"/>
    <dgm:cxn modelId="{69D39BC3-E83A-504E-ABCD-23878F0E6DB1}" type="presOf" srcId="{B7C081A9-4E49-441D-A743-E242A50ED43B}" destId="{F322CFD3-BCEC-9449-B46B-C29EDD64959B}" srcOrd="0" destOrd="0" presId="urn:microsoft.com/office/officeart/2008/layout/LinedList"/>
    <dgm:cxn modelId="{C27633C9-E092-4C01-A84B-F2FD125C19D5}" srcId="{145EDAB3-45E8-4EEF-AC92-30ABD018E6D3}" destId="{354D8ACF-271C-43C5-BF69-8CCBE78D7CD0}" srcOrd="7" destOrd="0" parTransId="{56CBDF51-96C3-491A-95F6-95E4630A2738}" sibTransId="{26B800B1-F5ED-4359-905D-8DB6122C669F}"/>
    <dgm:cxn modelId="{151BB4DA-F317-634A-91AD-F9A35CEB3901}" type="presOf" srcId="{145EDAB3-45E8-4EEF-AC92-30ABD018E6D3}" destId="{91E5119D-8002-9940-A6CF-844CA30D9801}" srcOrd="0" destOrd="0" presId="urn:microsoft.com/office/officeart/2008/layout/LinedList"/>
    <dgm:cxn modelId="{B3075CA0-CD9A-3B4A-928E-F046EBBF49CD}" type="presParOf" srcId="{91E5119D-8002-9940-A6CF-844CA30D9801}" destId="{66D4D677-15F8-7D43-96E9-0DE5E694D81A}" srcOrd="0" destOrd="0" presId="urn:microsoft.com/office/officeart/2008/layout/LinedList"/>
    <dgm:cxn modelId="{F1FB6F71-4B4C-164C-917E-E9B5C85AEF5E}" type="presParOf" srcId="{91E5119D-8002-9940-A6CF-844CA30D9801}" destId="{5A8CA3EA-2DA3-6544-9A2E-1D23727B8CF9}" srcOrd="1" destOrd="0" presId="urn:microsoft.com/office/officeart/2008/layout/LinedList"/>
    <dgm:cxn modelId="{85C0A8CB-3A88-454F-848D-DB0FAE4BFC2D}" type="presParOf" srcId="{5A8CA3EA-2DA3-6544-9A2E-1D23727B8CF9}" destId="{D8BD2486-9677-CA4E-B878-3651A553F6D4}" srcOrd="0" destOrd="0" presId="urn:microsoft.com/office/officeart/2008/layout/LinedList"/>
    <dgm:cxn modelId="{9D0A8288-E42A-C74C-B604-06626887DA78}" type="presParOf" srcId="{5A8CA3EA-2DA3-6544-9A2E-1D23727B8CF9}" destId="{63DFAAED-A565-7D47-9E5D-592B2B5434C5}" srcOrd="1" destOrd="0" presId="urn:microsoft.com/office/officeart/2008/layout/LinedList"/>
    <dgm:cxn modelId="{29708796-FDAD-AE4F-A886-664CDC82343E}" type="presParOf" srcId="{91E5119D-8002-9940-A6CF-844CA30D9801}" destId="{DFAB55BD-740B-6345-91B4-400E053601CC}" srcOrd="2" destOrd="0" presId="urn:microsoft.com/office/officeart/2008/layout/LinedList"/>
    <dgm:cxn modelId="{9DD27FE7-FBDA-D242-AFAB-007B398BE1D7}" type="presParOf" srcId="{91E5119D-8002-9940-A6CF-844CA30D9801}" destId="{16F82B62-C7A8-E74B-B3EA-E118787532FF}" srcOrd="3" destOrd="0" presId="urn:microsoft.com/office/officeart/2008/layout/LinedList"/>
    <dgm:cxn modelId="{97BF3AE8-2B4A-2146-BFBF-077B20FBC739}" type="presParOf" srcId="{16F82B62-C7A8-E74B-B3EA-E118787532FF}" destId="{E240B3F8-B29D-3E49-AD97-4343CE52FE4F}" srcOrd="0" destOrd="0" presId="urn:microsoft.com/office/officeart/2008/layout/LinedList"/>
    <dgm:cxn modelId="{37F1BCA6-0EF4-DA48-B60D-44E6102AEED8}" type="presParOf" srcId="{16F82B62-C7A8-E74B-B3EA-E118787532FF}" destId="{232B56EC-D806-E24D-B3FF-7E32E045840C}" srcOrd="1" destOrd="0" presId="urn:microsoft.com/office/officeart/2008/layout/LinedList"/>
    <dgm:cxn modelId="{04EA57C9-112A-534E-9350-0B9F74E4C054}" type="presParOf" srcId="{91E5119D-8002-9940-A6CF-844CA30D9801}" destId="{12DB8E36-BC6D-3E4D-99FA-1CECCB4E85E9}" srcOrd="4" destOrd="0" presId="urn:microsoft.com/office/officeart/2008/layout/LinedList"/>
    <dgm:cxn modelId="{C6894C70-4590-F047-844D-FD0F5A7A0872}" type="presParOf" srcId="{91E5119D-8002-9940-A6CF-844CA30D9801}" destId="{109570A1-156F-094A-891F-0C83CCE2C3AE}" srcOrd="5" destOrd="0" presId="urn:microsoft.com/office/officeart/2008/layout/LinedList"/>
    <dgm:cxn modelId="{4EB7C440-2EF4-D049-923C-DE00CF73F336}" type="presParOf" srcId="{109570A1-156F-094A-891F-0C83CCE2C3AE}" destId="{53F4983C-429B-DC4C-8491-E3AB8F117FBA}" srcOrd="0" destOrd="0" presId="urn:microsoft.com/office/officeart/2008/layout/LinedList"/>
    <dgm:cxn modelId="{82E1D5B8-191B-354B-A91F-19D5FC02AE25}" type="presParOf" srcId="{109570A1-156F-094A-891F-0C83CCE2C3AE}" destId="{7E4ED9F3-9B26-0646-AEDD-60904152815D}" srcOrd="1" destOrd="0" presId="urn:microsoft.com/office/officeart/2008/layout/LinedList"/>
    <dgm:cxn modelId="{CC7B5767-FE90-8644-9248-22455DB727CC}" type="presParOf" srcId="{91E5119D-8002-9940-A6CF-844CA30D9801}" destId="{DF0905BD-5857-8140-A1B0-D34FADE77858}" srcOrd="6" destOrd="0" presId="urn:microsoft.com/office/officeart/2008/layout/LinedList"/>
    <dgm:cxn modelId="{62A0E9FE-E4E5-0C4D-9598-8753B20F684C}" type="presParOf" srcId="{91E5119D-8002-9940-A6CF-844CA30D9801}" destId="{2C16ECCD-ED2A-C84E-A13A-1AC7E4BF3CA7}" srcOrd="7" destOrd="0" presId="urn:microsoft.com/office/officeart/2008/layout/LinedList"/>
    <dgm:cxn modelId="{DB915566-E8AC-404D-8918-5267B03C8465}" type="presParOf" srcId="{2C16ECCD-ED2A-C84E-A13A-1AC7E4BF3CA7}" destId="{F322CFD3-BCEC-9449-B46B-C29EDD64959B}" srcOrd="0" destOrd="0" presId="urn:microsoft.com/office/officeart/2008/layout/LinedList"/>
    <dgm:cxn modelId="{52025525-F396-8B4D-9C61-D5ED98DB0803}" type="presParOf" srcId="{2C16ECCD-ED2A-C84E-A13A-1AC7E4BF3CA7}" destId="{216DA3B1-0108-AA46-AB24-EC5C56BDB858}" srcOrd="1" destOrd="0" presId="urn:microsoft.com/office/officeart/2008/layout/LinedList"/>
    <dgm:cxn modelId="{74BF7361-0B6C-F340-BE90-F2E37B9E7A07}" type="presParOf" srcId="{91E5119D-8002-9940-A6CF-844CA30D9801}" destId="{9EFFE4AF-B39F-E44C-98BB-A49E58D003A5}" srcOrd="8" destOrd="0" presId="urn:microsoft.com/office/officeart/2008/layout/LinedList"/>
    <dgm:cxn modelId="{B14C34E6-947A-7841-935A-3D725E04EAF8}" type="presParOf" srcId="{91E5119D-8002-9940-A6CF-844CA30D9801}" destId="{5A00B5CF-554B-E14A-B216-ACDEBD11E77E}" srcOrd="9" destOrd="0" presId="urn:microsoft.com/office/officeart/2008/layout/LinedList"/>
    <dgm:cxn modelId="{3BC33302-0809-324D-B7EF-30C891A89AED}" type="presParOf" srcId="{5A00B5CF-554B-E14A-B216-ACDEBD11E77E}" destId="{CC742FAD-89E7-6248-8F31-4BA83022C6BD}" srcOrd="0" destOrd="0" presId="urn:microsoft.com/office/officeart/2008/layout/LinedList"/>
    <dgm:cxn modelId="{E5866CB4-B1E9-AD4A-8A0C-2DBDACF18A53}" type="presParOf" srcId="{5A00B5CF-554B-E14A-B216-ACDEBD11E77E}" destId="{B6A10AE2-45AB-0A43-BCE0-ADE105648867}" srcOrd="1" destOrd="0" presId="urn:microsoft.com/office/officeart/2008/layout/LinedList"/>
    <dgm:cxn modelId="{FB4574DF-241F-2E40-8EF4-C0F4F6B32F98}" type="presParOf" srcId="{91E5119D-8002-9940-A6CF-844CA30D9801}" destId="{0D3A7708-4D0A-2940-B246-8D8EEA526462}" srcOrd="10" destOrd="0" presId="urn:microsoft.com/office/officeart/2008/layout/LinedList"/>
    <dgm:cxn modelId="{EF06853F-B2FB-C840-8AC3-3B090DBFB542}" type="presParOf" srcId="{91E5119D-8002-9940-A6CF-844CA30D9801}" destId="{DD56AB0B-9F6B-E349-BC43-212F0DC901A3}" srcOrd="11" destOrd="0" presId="urn:microsoft.com/office/officeart/2008/layout/LinedList"/>
    <dgm:cxn modelId="{B2DFE50C-5E0B-6941-9A52-29816A1B5C56}" type="presParOf" srcId="{DD56AB0B-9F6B-E349-BC43-212F0DC901A3}" destId="{E81E6184-9CA2-A843-A07F-9C8F48BEF3F6}" srcOrd="0" destOrd="0" presId="urn:microsoft.com/office/officeart/2008/layout/LinedList"/>
    <dgm:cxn modelId="{626EFD1F-803F-E14C-AB12-89E2B6B7C061}" type="presParOf" srcId="{DD56AB0B-9F6B-E349-BC43-212F0DC901A3}" destId="{EE23824C-29E6-9F43-904C-68E90BE921B7}" srcOrd="1" destOrd="0" presId="urn:microsoft.com/office/officeart/2008/layout/LinedList"/>
    <dgm:cxn modelId="{4FE28923-0C8B-D34B-BC22-75A979534103}" type="presParOf" srcId="{91E5119D-8002-9940-A6CF-844CA30D9801}" destId="{D048D480-E513-9A4C-8F9E-170D3CBD44BC}" srcOrd="12" destOrd="0" presId="urn:microsoft.com/office/officeart/2008/layout/LinedList"/>
    <dgm:cxn modelId="{11566021-5C7C-CF46-9BD3-C95226D73DFE}" type="presParOf" srcId="{91E5119D-8002-9940-A6CF-844CA30D9801}" destId="{B8F4AF59-3BB1-E541-90BA-9DB32785AAFC}" srcOrd="13" destOrd="0" presId="urn:microsoft.com/office/officeart/2008/layout/LinedList"/>
    <dgm:cxn modelId="{30389D54-A815-194D-8E39-C133BDFF485F}" type="presParOf" srcId="{B8F4AF59-3BB1-E541-90BA-9DB32785AAFC}" destId="{AE86E296-7D9E-0242-8957-C7B16EEE24EA}" srcOrd="0" destOrd="0" presId="urn:microsoft.com/office/officeart/2008/layout/LinedList"/>
    <dgm:cxn modelId="{383B80D5-6042-D34B-A950-113F25571BF1}" type="presParOf" srcId="{B8F4AF59-3BB1-E541-90BA-9DB32785AAFC}" destId="{9EA1B9E5-74A4-DB45-AF60-908AB7C74AA8}" srcOrd="1" destOrd="0" presId="urn:microsoft.com/office/officeart/2008/layout/LinedList"/>
    <dgm:cxn modelId="{2A8719E2-5690-A347-8A65-BDBF185D0FA4}" type="presParOf" srcId="{91E5119D-8002-9940-A6CF-844CA30D9801}" destId="{172E643A-FB7E-3A49-AD4A-FBA123E33233}" srcOrd="14" destOrd="0" presId="urn:microsoft.com/office/officeart/2008/layout/LinedList"/>
    <dgm:cxn modelId="{260A1961-4F11-4D4E-AC2C-2C61DE44FFA3}" type="presParOf" srcId="{91E5119D-8002-9940-A6CF-844CA30D9801}" destId="{26F6552F-68A4-5840-878F-29C981BCA5CE}" srcOrd="15" destOrd="0" presId="urn:microsoft.com/office/officeart/2008/layout/LinedList"/>
    <dgm:cxn modelId="{F86B55EC-7DA7-3848-B0D7-3E4EBE5BB85D}" type="presParOf" srcId="{26F6552F-68A4-5840-878F-29C981BCA5CE}" destId="{770B1172-8530-5946-A250-D440852F1303}" srcOrd="0" destOrd="0" presId="urn:microsoft.com/office/officeart/2008/layout/LinedList"/>
    <dgm:cxn modelId="{616B7D18-BC9E-AD4E-8DB0-96CE4BEB190E}" type="presParOf" srcId="{26F6552F-68A4-5840-878F-29C981BCA5CE}" destId="{E9D760F5-5C83-D644-A8CE-197F09C87740}" srcOrd="1" destOrd="0" presId="urn:microsoft.com/office/officeart/2008/layout/LinedList"/>
    <dgm:cxn modelId="{02EF6824-F0E2-384F-B37B-499709871274}" type="presParOf" srcId="{91E5119D-8002-9940-A6CF-844CA30D9801}" destId="{AF00650E-7DE7-E04E-B8A5-08DBFE873B1A}" srcOrd="16" destOrd="0" presId="urn:microsoft.com/office/officeart/2008/layout/LinedList"/>
    <dgm:cxn modelId="{6F37DD8E-1792-F548-A131-55EB0C7D775B}" type="presParOf" srcId="{91E5119D-8002-9940-A6CF-844CA30D9801}" destId="{6EDF2A2F-1883-194E-BA41-435BF6F514F8}" srcOrd="17" destOrd="0" presId="urn:microsoft.com/office/officeart/2008/layout/LinedList"/>
    <dgm:cxn modelId="{4754047B-A03C-074B-971F-13C3A41CD1D2}" type="presParOf" srcId="{6EDF2A2F-1883-194E-BA41-435BF6F514F8}" destId="{09F9F813-BFE8-3A4C-83CA-9B674AFCC5A1}" srcOrd="0" destOrd="0" presId="urn:microsoft.com/office/officeart/2008/layout/LinedList"/>
    <dgm:cxn modelId="{4767000B-5F66-4646-A158-908D53B4FF69}" type="presParOf" srcId="{6EDF2A2F-1883-194E-BA41-435BF6F514F8}" destId="{1066BBF0-7223-F947-90DA-2C4D2746AE98}" srcOrd="1" destOrd="0" presId="urn:microsoft.com/office/officeart/2008/layout/LinedList"/>
    <dgm:cxn modelId="{763A3B96-832E-5847-A2BE-1E499C0B0E5E}" type="presParOf" srcId="{91E5119D-8002-9940-A6CF-844CA30D9801}" destId="{64D13CEC-A247-2F40-ACF9-07A8F523BD87}" srcOrd="18" destOrd="0" presId="urn:microsoft.com/office/officeart/2008/layout/LinedList"/>
    <dgm:cxn modelId="{5A4B8E75-3092-2247-8E0C-B91D3678AB68}" type="presParOf" srcId="{91E5119D-8002-9940-A6CF-844CA30D9801}" destId="{FA232EAF-B68C-2E44-BFFD-3F92864D6347}" srcOrd="19" destOrd="0" presId="urn:microsoft.com/office/officeart/2008/layout/LinedList"/>
    <dgm:cxn modelId="{A5AC91E8-3279-C243-B1D7-9F3193B1E989}" type="presParOf" srcId="{FA232EAF-B68C-2E44-BFFD-3F92864D6347}" destId="{3DC7C3A0-C30B-CF4D-A722-E542F2A603E5}" srcOrd="0" destOrd="0" presId="urn:microsoft.com/office/officeart/2008/layout/LinedList"/>
    <dgm:cxn modelId="{3663596C-BC06-6347-9C99-EDE95DBCC980}" type="presParOf" srcId="{FA232EAF-B68C-2E44-BFFD-3F92864D6347}" destId="{7F0FEB2C-77B8-144B-A961-6027161FC3E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862971-81EB-F444-860C-0280A71E24F4}" type="doc">
      <dgm:prSet loTypeId="urn:microsoft.com/office/officeart/2008/layout/LinedList" loCatId="" qsTypeId="urn:microsoft.com/office/officeart/2005/8/quickstyle/simple2" qsCatId="simple" csTypeId="urn:microsoft.com/office/officeart/2005/8/colors/accent3_2" csCatId="accent3" phldr="1"/>
      <dgm:spPr/>
      <dgm:t>
        <a:bodyPr/>
        <a:lstStyle/>
        <a:p>
          <a:endParaRPr lang="en-US"/>
        </a:p>
      </dgm:t>
    </dgm:pt>
    <dgm:pt modelId="{908768C8-F074-1C42-9BF2-5EBCC8FEE278}">
      <dgm:prSet phldrT="[Text]"/>
      <dgm:spPr/>
      <dgm:t>
        <a:bodyPr/>
        <a:lstStyle/>
        <a:p>
          <a:pPr>
            <a:buFont typeface="Arial" panose="020B0604020202020204" pitchFamily="34" charset="0"/>
            <a:buChar char="•"/>
          </a:pPr>
          <a:r>
            <a:rPr lang="en-US"/>
            <a:t>gretchen@gretchenschmelzer.com</a:t>
          </a:r>
        </a:p>
      </dgm:t>
    </dgm:pt>
    <dgm:pt modelId="{FCD6FF87-A717-AC40-A6C1-2181C9ACE226}" type="parTrans" cxnId="{A907C594-01D9-4243-9D16-5D2BEAB64922}">
      <dgm:prSet/>
      <dgm:spPr/>
      <dgm:t>
        <a:bodyPr/>
        <a:lstStyle/>
        <a:p>
          <a:endParaRPr lang="en-US"/>
        </a:p>
      </dgm:t>
    </dgm:pt>
    <dgm:pt modelId="{70FA001F-EC6C-D844-89FF-6DBF85FBF370}" type="sibTrans" cxnId="{A907C594-01D9-4243-9D16-5D2BEAB64922}">
      <dgm:prSet/>
      <dgm:spPr/>
      <dgm:t>
        <a:bodyPr/>
        <a:lstStyle/>
        <a:p>
          <a:endParaRPr lang="en-US"/>
        </a:p>
      </dgm:t>
    </dgm:pt>
    <dgm:pt modelId="{38BBDA08-0049-DB4D-B6F8-D3B981D87C24}">
      <dgm:prSet phldrT="[Text]"/>
      <dgm:spPr/>
      <dgm:t>
        <a:bodyPr/>
        <a:lstStyle/>
        <a:p>
          <a:pPr>
            <a:buFont typeface="Arial" panose="020B0604020202020204" pitchFamily="34" charset="0"/>
            <a:buChar char="•"/>
          </a:pPr>
          <a:r>
            <a:rPr lang="en-US" u="sng">
              <a:hlinkClick xmlns:r="http://schemas.openxmlformats.org/officeDocument/2006/relationships" r:id="rId1">
                <a:extLst>
                  <a:ext uri="{A12FA001-AC4F-418D-AE19-62706E023703}">
                    <ahyp:hlinkClr xmlns:ahyp="http://schemas.microsoft.com/office/drawing/2018/hyperlinkcolor" val="tx"/>
                  </a:ext>
                </a:extLst>
              </a:hlinkClick>
            </a:rPr>
            <a:t>www.gretchenschmelzer.com</a:t>
          </a:r>
          <a:endParaRPr lang="en-US"/>
        </a:p>
      </dgm:t>
    </dgm:pt>
    <dgm:pt modelId="{9739F1B3-6DBB-1841-81B0-E43E4CB8F897}" type="parTrans" cxnId="{89411549-A90E-0C49-A8F8-C2D27C6B55DB}">
      <dgm:prSet/>
      <dgm:spPr/>
      <dgm:t>
        <a:bodyPr/>
        <a:lstStyle/>
        <a:p>
          <a:endParaRPr lang="en-US"/>
        </a:p>
      </dgm:t>
    </dgm:pt>
    <dgm:pt modelId="{11AF2895-8429-474E-9962-F3BBE332B291}" type="sibTrans" cxnId="{89411549-A90E-0C49-A8F8-C2D27C6B55DB}">
      <dgm:prSet/>
      <dgm:spPr/>
      <dgm:t>
        <a:bodyPr/>
        <a:lstStyle/>
        <a:p>
          <a:endParaRPr lang="en-US"/>
        </a:p>
      </dgm:t>
    </dgm:pt>
    <dgm:pt modelId="{A2C86772-F5B6-CC4E-8C3A-1EAE13E8276B}">
      <dgm:prSet phldrT="[Text]"/>
      <dgm:spPr/>
      <dgm:t>
        <a:bodyPr/>
        <a:lstStyle/>
        <a:p>
          <a:pPr>
            <a:buFont typeface="Arial" panose="020B0604020202020204" pitchFamily="34" charset="0"/>
            <a:buChar char="•"/>
          </a:pPr>
          <a:r>
            <a:rPr lang="en-US" u="sng">
              <a:hlinkClick xmlns:r="http://schemas.openxmlformats.org/officeDocument/2006/relationships" r:id="rId1">
                <a:extLst>
                  <a:ext uri="{A12FA001-AC4F-418D-AE19-62706E023703}">
                    <ahyp:hlinkClr xmlns:ahyp="http://schemas.microsoft.com/office/drawing/2018/hyperlinkcolor" val="tx"/>
                  </a:ext>
                </a:extLst>
              </a:hlinkClick>
            </a:rPr>
            <a:t>www.gretchenschmelzer.com</a:t>
          </a:r>
          <a:endParaRPr lang="en-US"/>
        </a:p>
      </dgm:t>
    </dgm:pt>
    <dgm:pt modelId="{05381998-EFD0-AE43-885E-B6C4DBDD145A}" type="parTrans" cxnId="{D9D1706E-E951-E043-9D28-8FE7954E04BE}">
      <dgm:prSet/>
      <dgm:spPr/>
      <dgm:t>
        <a:bodyPr/>
        <a:lstStyle/>
        <a:p>
          <a:endParaRPr lang="en-US"/>
        </a:p>
      </dgm:t>
    </dgm:pt>
    <dgm:pt modelId="{9FA0AC71-3A27-EC4B-B0C6-50A24A525130}" type="sibTrans" cxnId="{D9D1706E-E951-E043-9D28-8FE7954E04BE}">
      <dgm:prSet/>
      <dgm:spPr/>
      <dgm:t>
        <a:bodyPr/>
        <a:lstStyle/>
        <a:p>
          <a:endParaRPr lang="en-US"/>
        </a:p>
      </dgm:t>
    </dgm:pt>
    <dgm:pt modelId="{8C51E4F9-4D59-A347-9340-786DC3B60D9A}">
      <dgm:prSet phldrT="[Text]"/>
      <dgm:spPr/>
      <dgm:t>
        <a:bodyPr/>
        <a:lstStyle/>
        <a:p>
          <a:pPr>
            <a:buFont typeface="Arial" panose="020B0604020202020204" pitchFamily="34" charset="0"/>
            <a:buChar char="•"/>
          </a:pPr>
          <a:r>
            <a:rPr lang="en-US"/>
            <a:t>FaceBook: @DrGretchenSchmelzer</a:t>
          </a:r>
        </a:p>
      </dgm:t>
    </dgm:pt>
    <dgm:pt modelId="{C11A543E-4CC2-D547-AF79-3EB03735A862}" type="parTrans" cxnId="{E111D9C2-4DE8-0F4C-BB82-0F520E914925}">
      <dgm:prSet/>
      <dgm:spPr/>
      <dgm:t>
        <a:bodyPr/>
        <a:lstStyle/>
        <a:p>
          <a:endParaRPr lang="en-US"/>
        </a:p>
      </dgm:t>
    </dgm:pt>
    <dgm:pt modelId="{FBA90196-2CFC-C649-B427-7E76BBB33AD8}" type="sibTrans" cxnId="{E111D9C2-4DE8-0F4C-BB82-0F520E914925}">
      <dgm:prSet/>
      <dgm:spPr/>
      <dgm:t>
        <a:bodyPr/>
        <a:lstStyle/>
        <a:p>
          <a:endParaRPr lang="en-US"/>
        </a:p>
      </dgm:t>
    </dgm:pt>
    <dgm:pt modelId="{E6557B4E-DB00-3344-988B-50149FFBE6BB}">
      <dgm:prSet/>
      <dgm:spPr/>
      <dgm:t>
        <a:bodyPr/>
        <a:lstStyle/>
        <a:p>
          <a:r>
            <a:rPr lang="en-US"/>
            <a:t>Twitter: @TheTrailGuide</a:t>
          </a:r>
        </a:p>
      </dgm:t>
    </dgm:pt>
    <dgm:pt modelId="{56C710CF-A26B-B34C-A685-DFEBCE693C3F}" type="parTrans" cxnId="{BAE76FC5-055B-3E4E-AF2D-6425E0FF6275}">
      <dgm:prSet/>
      <dgm:spPr/>
      <dgm:t>
        <a:bodyPr/>
        <a:lstStyle/>
        <a:p>
          <a:endParaRPr lang="en-US"/>
        </a:p>
      </dgm:t>
    </dgm:pt>
    <dgm:pt modelId="{082A7ED6-BC73-1248-9F45-0A020294171C}" type="sibTrans" cxnId="{BAE76FC5-055B-3E4E-AF2D-6425E0FF6275}">
      <dgm:prSet/>
      <dgm:spPr/>
      <dgm:t>
        <a:bodyPr/>
        <a:lstStyle/>
        <a:p>
          <a:endParaRPr lang="en-US"/>
        </a:p>
      </dgm:t>
    </dgm:pt>
    <dgm:pt modelId="{C105EBE6-65D2-AC4E-B7FB-0A4BE9AB19CF}">
      <dgm:prSet/>
      <dgm:spPr/>
      <dgm:t>
        <a:bodyPr/>
        <a:lstStyle/>
        <a:p>
          <a:pPr>
            <a:buFont typeface="Arial" panose="020B0604020202020204" pitchFamily="34" charset="0"/>
            <a:buChar char="•"/>
          </a:pPr>
          <a:r>
            <a:rPr lang="en-US"/>
            <a:t>Instagram: @gretchen_schmelzer </a:t>
          </a:r>
        </a:p>
      </dgm:t>
    </dgm:pt>
    <dgm:pt modelId="{79C6FC2B-71E6-CF47-9901-973F15F4EF6F}" type="parTrans" cxnId="{07EC3DAF-7632-0645-B3F4-771F0F56799F}">
      <dgm:prSet/>
      <dgm:spPr/>
      <dgm:t>
        <a:bodyPr/>
        <a:lstStyle/>
        <a:p>
          <a:endParaRPr lang="en-US"/>
        </a:p>
      </dgm:t>
    </dgm:pt>
    <dgm:pt modelId="{9C928D1F-6356-3C47-ADEA-5D1E0674B6E8}" type="sibTrans" cxnId="{07EC3DAF-7632-0645-B3F4-771F0F56799F}">
      <dgm:prSet/>
      <dgm:spPr/>
      <dgm:t>
        <a:bodyPr/>
        <a:lstStyle/>
        <a:p>
          <a:endParaRPr lang="en-US"/>
        </a:p>
      </dgm:t>
    </dgm:pt>
    <dgm:pt modelId="{DF8475DA-2CB3-CA44-BD65-1654DFB2A7C9}" type="pres">
      <dgm:prSet presAssocID="{B1862971-81EB-F444-860C-0280A71E24F4}" presName="vert0" presStyleCnt="0">
        <dgm:presLayoutVars>
          <dgm:dir/>
          <dgm:animOne val="branch"/>
          <dgm:animLvl val="lvl"/>
        </dgm:presLayoutVars>
      </dgm:prSet>
      <dgm:spPr/>
    </dgm:pt>
    <dgm:pt modelId="{4662B448-5890-2A4D-BF1D-FCB27D50AA55}" type="pres">
      <dgm:prSet presAssocID="{908768C8-F074-1C42-9BF2-5EBCC8FEE278}" presName="thickLine" presStyleLbl="alignNode1" presStyleIdx="0" presStyleCnt="6"/>
      <dgm:spPr/>
    </dgm:pt>
    <dgm:pt modelId="{EEF01BFC-040F-A746-A088-87E8681AEAC2}" type="pres">
      <dgm:prSet presAssocID="{908768C8-F074-1C42-9BF2-5EBCC8FEE278}" presName="horz1" presStyleCnt="0"/>
      <dgm:spPr/>
    </dgm:pt>
    <dgm:pt modelId="{F5FC49A7-4A0E-D74E-A2D4-FDF6EC5732C2}" type="pres">
      <dgm:prSet presAssocID="{908768C8-F074-1C42-9BF2-5EBCC8FEE278}" presName="tx1" presStyleLbl="revTx" presStyleIdx="0" presStyleCnt="6"/>
      <dgm:spPr/>
    </dgm:pt>
    <dgm:pt modelId="{56A41A06-9E66-E248-99A4-BD56B495299B}" type="pres">
      <dgm:prSet presAssocID="{908768C8-F074-1C42-9BF2-5EBCC8FEE278}" presName="vert1" presStyleCnt="0"/>
      <dgm:spPr/>
    </dgm:pt>
    <dgm:pt modelId="{717A061E-C3EB-8444-BE59-4D8EBAB958B7}" type="pres">
      <dgm:prSet presAssocID="{38BBDA08-0049-DB4D-B6F8-D3B981D87C24}" presName="thickLine" presStyleLbl="alignNode1" presStyleIdx="1" presStyleCnt="6"/>
      <dgm:spPr/>
    </dgm:pt>
    <dgm:pt modelId="{4C8B50D6-EF40-3749-A553-0F6096C28821}" type="pres">
      <dgm:prSet presAssocID="{38BBDA08-0049-DB4D-B6F8-D3B981D87C24}" presName="horz1" presStyleCnt="0"/>
      <dgm:spPr/>
    </dgm:pt>
    <dgm:pt modelId="{81D0DBBA-CA9F-894B-8EC2-8FB8C9B4D7DD}" type="pres">
      <dgm:prSet presAssocID="{38BBDA08-0049-DB4D-B6F8-D3B981D87C24}" presName="tx1" presStyleLbl="revTx" presStyleIdx="1" presStyleCnt="6"/>
      <dgm:spPr/>
    </dgm:pt>
    <dgm:pt modelId="{1A5E7B4E-7275-5240-8787-1F3561910BB7}" type="pres">
      <dgm:prSet presAssocID="{38BBDA08-0049-DB4D-B6F8-D3B981D87C24}" presName="vert1" presStyleCnt="0"/>
      <dgm:spPr/>
    </dgm:pt>
    <dgm:pt modelId="{3D282095-EA63-3C4E-A739-DAD82125E88B}" type="pres">
      <dgm:prSet presAssocID="{A2C86772-F5B6-CC4E-8C3A-1EAE13E8276B}" presName="thickLine" presStyleLbl="alignNode1" presStyleIdx="2" presStyleCnt="6"/>
      <dgm:spPr/>
    </dgm:pt>
    <dgm:pt modelId="{D870AF56-82BD-FB49-9A9B-CE07D5C3D903}" type="pres">
      <dgm:prSet presAssocID="{A2C86772-F5B6-CC4E-8C3A-1EAE13E8276B}" presName="horz1" presStyleCnt="0"/>
      <dgm:spPr/>
    </dgm:pt>
    <dgm:pt modelId="{DCB14CBF-AEBC-9A48-A3F0-8C678A886725}" type="pres">
      <dgm:prSet presAssocID="{A2C86772-F5B6-CC4E-8C3A-1EAE13E8276B}" presName="tx1" presStyleLbl="revTx" presStyleIdx="2" presStyleCnt="6"/>
      <dgm:spPr/>
    </dgm:pt>
    <dgm:pt modelId="{A7A0F43E-CE6F-164F-97A0-D545721B4B86}" type="pres">
      <dgm:prSet presAssocID="{A2C86772-F5B6-CC4E-8C3A-1EAE13E8276B}" presName="vert1" presStyleCnt="0"/>
      <dgm:spPr/>
    </dgm:pt>
    <dgm:pt modelId="{84B0D532-EB61-A448-AC07-3827E6FF8657}" type="pres">
      <dgm:prSet presAssocID="{E6557B4E-DB00-3344-988B-50149FFBE6BB}" presName="thickLine" presStyleLbl="alignNode1" presStyleIdx="3" presStyleCnt="6"/>
      <dgm:spPr/>
    </dgm:pt>
    <dgm:pt modelId="{A4DA6DC5-9C1E-CD49-8117-FCFFCA9FBE67}" type="pres">
      <dgm:prSet presAssocID="{E6557B4E-DB00-3344-988B-50149FFBE6BB}" presName="horz1" presStyleCnt="0"/>
      <dgm:spPr/>
    </dgm:pt>
    <dgm:pt modelId="{BE1610DE-D174-AA4A-9BED-A87C3993CCF8}" type="pres">
      <dgm:prSet presAssocID="{E6557B4E-DB00-3344-988B-50149FFBE6BB}" presName="tx1" presStyleLbl="revTx" presStyleIdx="3" presStyleCnt="6"/>
      <dgm:spPr/>
    </dgm:pt>
    <dgm:pt modelId="{F3ADAC85-985E-3A40-8709-283BB91ACECC}" type="pres">
      <dgm:prSet presAssocID="{E6557B4E-DB00-3344-988B-50149FFBE6BB}" presName="vert1" presStyleCnt="0"/>
      <dgm:spPr/>
    </dgm:pt>
    <dgm:pt modelId="{FB30FB11-6668-E745-8B2D-C5067864D75C}" type="pres">
      <dgm:prSet presAssocID="{8C51E4F9-4D59-A347-9340-786DC3B60D9A}" presName="thickLine" presStyleLbl="alignNode1" presStyleIdx="4" presStyleCnt="6"/>
      <dgm:spPr/>
    </dgm:pt>
    <dgm:pt modelId="{564B1A33-CFE2-124F-BE9A-F630BEC8C7ED}" type="pres">
      <dgm:prSet presAssocID="{8C51E4F9-4D59-A347-9340-786DC3B60D9A}" presName="horz1" presStyleCnt="0"/>
      <dgm:spPr/>
    </dgm:pt>
    <dgm:pt modelId="{69B781A5-3050-CC41-984F-E4C6320941FE}" type="pres">
      <dgm:prSet presAssocID="{8C51E4F9-4D59-A347-9340-786DC3B60D9A}" presName="tx1" presStyleLbl="revTx" presStyleIdx="4" presStyleCnt="6"/>
      <dgm:spPr/>
    </dgm:pt>
    <dgm:pt modelId="{A7E262AE-9E10-C24E-A446-27F7E87661D6}" type="pres">
      <dgm:prSet presAssocID="{8C51E4F9-4D59-A347-9340-786DC3B60D9A}" presName="vert1" presStyleCnt="0"/>
      <dgm:spPr/>
    </dgm:pt>
    <dgm:pt modelId="{6999C218-9621-2C4E-9FF0-4C4CC11B4D8B}" type="pres">
      <dgm:prSet presAssocID="{C105EBE6-65D2-AC4E-B7FB-0A4BE9AB19CF}" presName="thickLine" presStyleLbl="alignNode1" presStyleIdx="5" presStyleCnt="6"/>
      <dgm:spPr/>
    </dgm:pt>
    <dgm:pt modelId="{EF19963C-928C-4D47-AC74-7FC701E668C6}" type="pres">
      <dgm:prSet presAssocID="{C105EBE6-65D2-AC4E-B7FB-0A4BE9AB19CF}" presName="horz1" presStyleCnt="0"/>
      <dgm:spPr/>
    </dgm:pt>
    <dgm:pt modelId="{D3EA8137-6C7F-C247-A4FA-DCB3DA31A0BB}" type="pres">
      <dgm:prSet presAssocID="{C105EBE6-65D2-AC4E-B7FB-0A4BE9AB19CF}" presName="tx1" presStyleLbl="revTx" presStyleIdx="5" presStyleCnt="6"/>
      <dgm:spPr/>
    </dgm:pt>
    <dgm:pt modelId="{E5166341-37F2-BF44-BB33-FC78892F4359}" type="pres">
      <dgm:prSet presAssocID="{C105EBE6-65D2-AC4E-B7FB-0A4BE9AB19CF}" presName="vert1" presStyleCnt="0"/>
      <dgm:spPr/>
    </dgm:pt>
  </dgm:ptLst>
  <dgm:cxnLst>
    <dgm:cxn modelId="{89411549-A90E-0C49-A8F8-C2D27C6B55DB}" srcId="{B1862971-81EB-F444-860C-0280A71E24F4}" destId="{38BBDA08-0049-DB4D-B6F8-D3B981D87C24}" srcOrd="1" destOrd="0" parTransId="{9739F1B3-6DBB-1841-81B0-E43E4CB8F897}" sibTransId="{11AF2895-8429-474E-9962-F3BBE332B291}"/>
    <dgm:cxn modelId="{2B30F44E-92A6-F84E-B5CF-D2E5E299D12E}" type="presOf" srcId="{E6557B4E-DB00-3344-988B-50149FFBE6BB}" destId="{BE1610DE-D174-AA4A-9BED-A87C3993CCF8}" srcOrd="0" destOrd="0" presId="urn:microsoft.com/office/officeart/2008/layout/LinedList"/>
    <dgm:cxn modelId="{A1C3475D-5BB5-084F-8405-EAD290B36E7A}" type="presOf" srcId="{38BBDA08-0049-DB4D-B6F8-D3B981D87C24}" destId="{81D0DBBA-CA9F-894B-8EC2-8FB8C9B4D7DD}" srcOrd="0" destOrd="0" presId="urn:microsoft.com/office/officeart/2008/layout/LinedList"/>
    <dgm:cxn modelId="{D9D1706E-E951-E043-9D28-8FE7954E04BE}" srcId="{B1862971-81EB-F444-860C-0280A71E24F4}" destId="{A2C86772-F5B6-CC4E-8C3A-1EAE13E8276B}" srcOrd="2" destOrd="0" parTransId="{05381998-EFD0-AE43-885E-B6C4DBDD145A}" sibTransId="{9FA0AC71-3A27-EC4B-B0C6-50A24A525130}"/>
    <dgm:cxn modelId="{1224DF7D-C6C6-A644-85EB-BBB41F836D68}" type="presOf" srcId="{A2C86772-F5B6-CC4E-8C3A-1EAE13E8276B}" destId="{DCB14CBF-AEBC-9A48-A3F0-8C678A886725}" srcOrd="0" destOrd="0" presId="urn:microsoft.com/office/officeart/2008/layout/LinedList"/>
    <dgm:cxn modelId="{228F187E-38AB-1E44-AD9D-42D3F1CD12AB}" type="presOf" srcId="{C105EBE6-65D2-AC4E-B7FB-0A4BE9AB19CF}" destId="{D3EA8137-6C7F-C247-A4FA-DCB3DA31A0BB}" srcOrd="0" destOrd="0" presId="urn:microsoft.com/office/officeart/2008/layout/LinedList"/>
    <dgm:cxn modelId="{A907C594-01D9-4243-9D16-5D2BEAB64922}" srcId="{B1862971-81EB-F444-860C-0280A71E24F4}" destId="{908768C8-F074-1C42-9BF2-5EBCC8FEE278}" srcOrd="0" destOrd="0" parTransId="{FCD6FF87-A717-AC40-A6C1-2181C9ACE226}" sibTransId="{70FA001F-EC6C-D844-89FF-6DBF85FBF370}"/>
    <dgm:cxn modelId="{D8FB4997-BACC-014B-922B-BFDE4EDB953F}" type="presOf" srcId="{8C51E4F9-4D59-A347-9340-786DC3B60D9A}" destId="{69B781A5-3050-CC41-984F-E4C6320941FE}" srcOrd="0" destOrd="0" presId="urn:microsoft.com/office/officeart/2008/layout/LinedList"/>
    <dgm:cxn modelId="{07EC3DAF-7632-0645-B3F4-771F0F56799F}" srcId="{B1862971-81EB-F444-860C-0280A71E24F4}" destId="{C105EBE6-65D2-AC4E-B7FB-0A4BE9AB19CF}" srcOrd="5" destOrd="0" parTransId="{79C6FC2B-71E6-CF47-9901-973F15F4EF6F}" sibTransId="{9C928D1F-6356-3C47-ADEA-5D1E0674B6E8}"/>
    <dgm:cxn modelId="{E111D9C2-4DE8-0F4C-BB82-0F520E914925}" srcId="{B1862971-81EB-F444-860C-0280A71E24F4}" destId="{8C51E4F9-4D59-A347-9340-786DC3B60D9A}" srcOrd="4" destOrd="0" parTransId="{C11A543E-4CC2-D547-AF79-3EB03735A862}" sibTransId="{FBA90196-2CFC-C649-B427-7E76BBB33AD8}"/>
    <dgm:cxn modelId="{BAE76FC5-055B-3E4E-AF2D-6425E0FF6275}" srcId="{B1862971-81EB-F444-860C-0280A71E24F4}" destId="{E6557B4E-DB00-3344-988B-50149FFBE6BB}" srcOrd="3" destOrd="0" parTransId="{56C710CF-A26B-B34C-A685-DFEBCE693C3F}" sibTransId="{082A7ED6-BC73-1248-9F45-0A020294171C}"/>
    <dgm:cxn modelId="{F9996CE4-7CFA-374D-B662-9943AC58025E}" type="presOf" srcId="{B1862971-81EB-F444-860C-0280A71E24F4}" destId="{DF8475DA-2CB3-CA44-BD65-1654DFB2A7C9}" srcOrd="0" destOrd="0" presId="urn:microsoft.com/office/officeart/2008/layout/LinedList"/>
    <dgm:cxn modelId="{268111FD-2436-C140-B4CB-33422FB62DDA}" type="presOf" srcId="{908768C8-F074-1C42-9BF2-5EBCC8FEE278}" destId="{F5FC49A7-4A0E-D74E-A2D4-FDF6EC5732C2}" srcOrd="0" destOrd="0" presId="urn:microsoft.com/office/officeart/2008/layout/LinedList"/>
    <dgm:cxn modelId="{0E5103E2-7F8D-C740-8282-88B32F0075F5}" type="presParOf" srcId="{DF8475DA-2CB3-CA44-BD65-1654DFB2A7C9}" destId="{4662B448-5890-2A4D-BF1D-FCB27D50AA55}" srcOrd="0" destOrd="0" presId="urn:microsoft.com/office/officeart/2008/layout/LinedList"/>
    <dgm:cxn modelId="{BDCC4F5E-B2BB-854F-93D6-EDE85619A533}" type="presParOf" srcId="{DF8475DA-2CB3-CA44-BD65-1654DFB2A7C9}" destId="{EEF01BFC-040F-A746-A088-87E8681AEAC2}" srcOrd="1" destOrd="0" presId="urn:microsoft.com/office/officeart/2008/layout/LinedList"/>
    <dgm:cxn modelId="{23143F30-473C-EF4E-AD97-E7D23DF55716}" type="presParOf" srcId="{EEF01BFC-040F-A746-A088-87E8681AEAC2}" destId="{F5FC49A7-4A0E-D74E-A2D4-FDF6EC5732C2}" srcOrd="0" destOrd="0" presId="urn:microsoft.com/office/officeart/2008/layout/LinedList"/>
    <dgm:cxn modelId="{56D80402-9742-C148-A0BF-EF1DCC6958A4}" type="presParOf" srcId="{EEF01BFC-040F-A746-A088-87E8681AEAC2}" destId="{56A41A06-9E66-E248-99A4-BD56B495299B}" srcOrd="1" destOrd="0" presId="urn:microsoft.com/office/officeart/2008/layout/LinedList"/>
    <dgm:cxn modelId="{65582DDC-F495-3B45-B176-BD0C74F891E9}" type="presParOf" srcId="{DF8475DA-2CB3-CA44-BD65-1654DFB2A7C9}" destId="{717A061E-C3EB-8444-BE59-4D8EBAB958B7}" srcOrd="2" destOrd="0" presId="urn:microsoft.com/office/officeart/2008/layout/LinedList"/>
    <dgm:cxn modelId="{3A79783B-68D4-EF40-AE43-86E8A51E8679}" type="presParOf" srcId="{DF8475DA-2CB3-CA44-BD65-1654DFB2A7C9}" destId="{4C8B50D6-EF40-3749-A553-0F6096C28821}" srcOrd="3" destOrd="0" presId="urn:microsoft.com/office/officeart/2008/layout/LinedList"/>
    <dgm:cxn modelId="{8C57E935-B923-0C4D-BC15-6A19A88FC02A}" type="presParOf" srcId="{4C8B50D6-EF40-3749-A553-0F6096C28821}" destId="{81D0DBBA-CA9F-894B-8EC2-8FB8C9B4D7DD}" srcOrd="0" destOrd="0" presId="urn:microsoft.com/office/officeart/2008/layout/LinedList"/>
    <dgm:cxn modelId="{BA17115E-031B-2A48-A141-EC83972231A3}" type="presParOf" srcId="{4C8B50D6-EF40-3749-A553-0F6096C28821}" destId="{1A5E7B4E-7275-5240-8787-1F3561910BB7}" srcOrd="1" destOrd="0" presId="urn:microsoft.com/office/officeart/2008/layout/LinedList"/>
    <dgm:cxn modelId="{9DC15AE7-4E74-CA4C-822E-E19C6FE592FC}" type="presParOf" srcId="{DF8475DA-2CB3-CA44-BD65-1654DFB2A7C9}" destId="{3D282095-EA63-3C4E-A739-DAD82125E88B}" srcOrd="4" destOrd="0" presId="urn:microsoft.com/office/officeart/2008/layout/LinedList"/>
    <dgm:cxn modelId="{299851BA-C99C-6E43-B327-F8B8EA943061}" type="presParOf" srcId="{DF8475DA-2CB3-CA44-BD65-1654DFB2A7C9}" destId="{D870AF56-82BD-FB49-9A9B-CE07D5C3D903}" srcOrd="5" destOrd="0" presId="urn:microsoft.com/office/officeart/2008/layout/LinedList"/>
    <dgm:cxn modelId="{F289222B-75A5-8E4C-B6FD-0856062C280D}" type="presParOf" srcId="{D870AF56-82BD-FB49-9A9B-CE07D5C3D903}" destId="{DCB14CBF-AEBC-9A48-A3F0-8C678A886725}" srcOrd="0" destOrd="0" presId="urn:microsoft.com/office/officeart/2008/layout/LinedList"/>
    <dgm:cxn modelId="{F277DB48-1CF7-B14F-A0D5-D92076FC61D9}" type="presParOf" srcId="{D870AF56-82BD-FB49-9A9B-CE07D5C3D903}" destId="{A7A0F43E-CE6F-164F-97A0-D545721B4B86}" srcOrd="1" destOrd="0" presId="urn:microsoft.com/office/officeart/2008/layout/LinedList"/>
    <dgm:cxn modelId="{65C3EFEC-39F4-4B4A-A7A1-969055B3BCFE}" type="presParOf" srcId="{DF8475DA-2CB3-CA44-BD65-1654DFB2A7C9}" destId="{84B0D532-EB61-A448-AC07-3827E6FF8657}" srcOrd="6" destOrd="0" presId="urn:microsoft.com/office/officeart/2008/layout/LinedList"/>
    <dgm:cxn modelId="{8C5EEDBF-69DD-2A45-8C02-1A6DB52800A6}" type="presParOf" srcId="{DF8475DA-2CB3-CA44-BD65-1654DFB2A7C9}" destId="{A4DA6DC5-9C1E-CD49-8117-FCFFCA9FBE67}" srcOrd="7" destOrd="0" presId="urn:microsoft.com/office/officeart/2008/layout/LinedList"/>
    <dgm:cxn modelId="{F0DD6950-D507-A24F-9358-AB4EADA7C794}" type="presParOf" srcId="{A4DA6DC5-9C1E-CD49-8117-FCFFCA9FBE67}" destId="{BE1610DE-D174-AA4A-9BED-A87C3993CCF8}" srcOrd="0" destOrd="0" presId="urn:microsoft.com/office/officeart/2008/layout/LinedList"/>
    <dgm:cxn modelId="{461D4D3B-DE50-CF44-BD31-7955FD7AD535}" type="presParOf" srcId="{A4DA6DC5-9C1E-CD49-8117-FCFFCA9FBE67}" destId="{F3ADAC85-985E-3A40-8709-283BB91ACECC}" srcOrd="1" destOrd="0" presId="urn:microsoft.com/office/officeart/2008/layout/LinedList"/>
    <dgm:cxn modelId="{3C25EC92-4405-B540-81C4-0B4E5459E4E8}" type="presParOf" srcId="{DF8475DA-2CB3-CA44-BD65-1654DFB2A7C9}" destId="{FB30FB11-6668-E745-8B2D-C5067864D75C}" srcOrd="8" destOrd="0" presId="urn:microsoft.com/office/officeart/2008/layout/LinedList"/>
    <dgm:cxn modelId="{9C965FDD-6BD2-164C-9BC7-AA3BCB427B3C}" type="presParOf" srcId="{DF8475DA-2CB3-CA44-BD65-1654DFB2A7C9}" destId="{564B1A33-CFE2-124F-BE9A-F630BEC8C7ED}" srcOrd="9" destOrd="0" presId="urn:microsoft.com/office/officeart/2008/layout/LinedList"/>
    <dgm:cxn modelId="{2D18F83C-D20C-0443-BCD3-571A7688F7AE}" type="presParOf" srcId="{564B1A33-CFE2-124F-BE9A-F630BEC8C7ED}" destId="{69B781A5-3050-CC41-984F-E4C6320941FE}" srcOrd="0" destOrd="0" presId="urn:microsoft.com/office/officeart/2008/layout/LinedList"/>
    <dgm:cxn modelId="{218DA351-09FA-3149-8BA4-4FBEA8EAD51D}" type="presParOf" srcId="{564B1A33-CFE2-124F-BE9A-F630BEC8C7ED}" destId="{A7E262AE-9E10-C24E-A446-27F7E87661D6}" srcOrd="1" destOrd="0" presId="urn:microsoft.com/office/officeart/2008/layout/LinedList"/>
    <dgm:cxn modelId="{290AAEB8-CEB7-954A-89C5-AC3462F6E1FF}" type="presParOf" srcId="{DF8475DA-2CB3-CA44-BD65-1654DFB2A7C9}" destId="{6999C218-9621-2C4E-9FF0-4C4CC11B4D8B}" srcOrd="10" destOrd="0" presId="urn:microsoft.com/office/officeart/2008/layout/LinedList"/>
    <dgm:cxn modelId="{15A78ECD-A6A3-8144-A12D-565E4BA536F5}" type="presParOf" srcId="{DF8475DA-2CB3-CA44-BD65-1654DFB2A7C9}" destId="{EF19963C-928C-4D47-AC74-7FC701E668C6}" srcOrd="11" destOrd="0" presId="urn:microsoft.com/office/officeart/2008/layout/LinedList"/>
    <dgm:cxn modelId="{9776AC5F-C879-6847-B0F6-0D3874F14830}" type="presParOf" srcId="{EF19963C-928C-4D47-AC74-7FC701E668C6}" destId="{D3EA8137-6C7F-C247-A4FA-DCB3DA31A0BB}" srcOrd="0" destOrd="0" presId="urn:microsoft.com/office/officeart/2008/layout/LinedList"/>
    <dgm:cxn modelId="{211BE8EF-7F90-4844-A0B2-4823A25A1D72}" type="presParOf" srcId="{EF19963C-928C-4D47-AC74-7FC701E668C6}" destId="{E5166341-37F2-BF44-BB33-FC78892F435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B2AEC-5F7A-1D42-B8EA-2B0FEDC7B9A2}">
      <dsp:nvSpPr>
        <dsp:cNvPr id="0" name=""/>
        <dsp:cNvSpPr/>
      </dsp:nvSpPr>
      <dsp:spPr>
        <a:xfrm>
          <a:off x="3081528" y="0"/>
          <a:ext cx="4352544" cy="435254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C2E292-0DC9-E04B-8166-22BB15CBC65A}">
      <dsp:nvSpPr>
        <dsp:cNvPr id="0" name=""/>
        <dsp:cNvSpPr/>
      </dsp:nvSpPr>
      <dsp:spPr>
        <a:xfrm>
          <a:off x="3495019" y="413491"/>
          <a:ext cx="1697492" cy="169749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rPr>
            <a:t>Self Awareness</a:t>
          </a:r>
        </a:p>
      </dsp:txBody>
      <dsp:txXfrm>
        <a:off x="3577884" y="496356"/>
        <a:ext cx="1531762" cy="1531762"/>
      </dsp:txXfrm>
    </dsp:sp>
    <dsp:sp modelId="{D4B87B6D-7CA3-0F45-8ACB-F378FF2E9FA5}">
      <dsp:nvSpPr>
        <dsp:cNvPr id="0" name=""/>
        <dsp:cNvSpPr/>
      </dsp:nvSpPr>
      <dsp:spPr>
        <a:xfrm>
          <a:off x="5323088" y="413491"/>
          <a:ext cx="1697492" cy="169749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accent5"/>
              </a:solidFill>
              <a:latin typeface="Roboto" panose="02000000000000000000" pitchFamily="2" charset="0"/>
              <a:ea typeface="Roboto" panose="02000000000000000000" pitchFamily="2" charset="0"/>
            </a:rPr>
            <a:t>Social Awareness</a:t>
          </a:r>
        </a:p>
      </dsp:txBody>
      <dsp:txXfrm>
        <a:off x="5405953" y="496356"/>
        <a:ext cx="1531762" cy="1531762"/>
      </dsp:txXfrm>
    </dsp:sp>
    <dsp:sp modelId="{1A3C8704-BB55-AB40-9363-6D559D51A1D0}">
      <dsp:nvSpPr>
        <dsp:cNvPr id="0" name=""/>
        <dsp:cNvSpPr/>
      </dsp:nvSpPr>
      <dsp:spPr>
        <a:xfrm>
          <a:off x="3495019" y="2241560"/>
          <a:ext cx="1697492" cy="169749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rPr>
            <a:t>Self Management</a:t>
          </a:r>
        </a:p>
      </dsp:txBody>
      <dsp:txXfrm>
        <a:off x="3577884" y="2324425"/>
        <a:ext cx="1531762" cy="1531762"/>
      </dsp:txXfrm>
    </dsp:sp>
    <dsp:sp modelId="{C407F687-E98E-B547-B2AA-2FF154F3C4E2}">
      <dsp:nvSpPr>
        <dsp:cNvPr id="0" name=""/>
        <dsp:cNvSpPr/>
      </dsp:nvSpPr>
      <dsp:spPr>
        <a:xfrm>
          <a:off x="5323088" y="2241560"/>
          <a:ext cx="1697492" cy="169749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rPr>
            <a:t>Relationship Management </a:t>
          </a:r>
        </a:p>
      </dsp:txBody>
      <dsp:txXfrm>
        <a:off x="5405953" y="2324425"/>
        <a:ext cx="1531762" cy="15317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1ED44-B9F7-B646-919A-834E74E90885}">
      <dsp:nvSpPr>
        <dsp:cNvPr id="0" name=""/>
        <dsp:cNvSpPr/>
      </dsp:nvSpPr>
      <dsp:spPr>
        <a:xfrm>
          <a:off x="0" y="1981"/>
          <a:ext cx="532923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C9E7C23-B1E4-9C41-BC56-7360241A2029}">
      <dsp:nvSpPr>
        <dsp:cNvPr id="0" name=""/>
        <dsp:cNvSpPr/>
      </dsp:nvSpPr>
      <dsp:spPr>
        <a:xfrm>
          <a:off x="0" y="1981"/>
          <a:ext cx="5329236" cy="1351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What did happen</a:t>
          </a:r>
        </a:p>
      </dsp:txBody>
      <dsp:txXfrm>
        <a:off x="0" y="1981"/>
        <a:ext cx="5329236" cy="1351229"/>
      </dsp:txXfrm>
    </dsp:sp>
    <dsp:sp modelId="{03755501-6C1E-ED47-B7DC-81C639493B1B}">
      <dsp:nvSpPr>
        <dsp:cNvPr id="0" name=""/>
        <dsp:cNvSpPr/>
      </dsp:nvSpPr>
      <dsp:spPr>
        <a:xfrm>
          <a:off x="0" y="1353210"/>
          <a:ext cx="5329236" cy="0"/>
        </a:xfrm>
        <a:prstGeom prst="line">
          <a:avLst/>
        </a:prstGeom>
        <a:solidFill>
          <a:schemeClr val="accent2">
            <a:hueOff val="-6479874"/>
            <a:satOff val="-1479"/>
            <a:lumOff val="14803"/>
            <a:alphaOff val="0"/>
          </a:schemeClr>
        </a:solidFill>
        <a:ln w="12700" cap="flat" cmpd="sng" algn="ctr">
          <a:solidFill>
            <a:schemeClr val="accent2">
              <a:hueOff val="-6479874"/>
              <a:satOff val="-1479"/>
              <a:lumOff val="1480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84C7C36-C93C-0D49-B22C-4F01470028BA}">
      <dsp:nvSpPr>
        <dsp:cNvPr id="0" name=""/>
        <dsp:cNvSpPr/>
      </dsp:nvSpPr>
      <dsp:spPr>
        <a:xfrm>
          <a:off x="0" y="1353210"/>
          <a:ext cx="5329236" cy="1351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What you did to survive: your protections</a:t>
          </a:r>
        </a:p>
      </dsp:txBody>
      <dsp:txXfrm>
        <a:off x="0" y="1353210"/>
        <a:ext cx="5329236" cy="1351229"/>
      </dsp:txXfrm>
    </dsp:sp>
    <dsp:sp modelId="{5554FFB7-20C6-E240-8A87-0E641C66CB10}">
      <dsp:nvSpPr>
        <dsp:cNvPr id="0" name=""/>
        <dsp:cNvSpPr/>
      </dsp:nvSpPr>
      <dsp:spPr>
        <a:xfrm>
          <a:off x="0" y="2704439"/>
          <a:ext cx="5329236" cy="0"/>
        </a:xfrm>
        <a:prstGeom prst="line">
          <a:avLst/>
        </a:prstGeom>
        <a:solidFill>
          <a:schemeClr val="accent2">
            <a:hueOff val="-12959747"/>
            <a:satOff val="-2959"/>
            <a:lumOff val="29607"/>
            <a:alphaOff val="0"/>
          </a:schemeClr>
        </a:solidFill>
        <a:ln w="12700" cap="flat" cmpd="sng" algn="ctr">
          <a:solidFill>
            <a:schemeClr val="accent2">
              <a:hueOff val="-12959747"/>
              <a:satOff val="-2959"/>
              <a:lumOff val="2960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B915B90-D89F-AA44-84A4-73E97818145B}">
      <dsp:nvSpPr>
        <dsp:cNvPr id="0" name=""/>
        <dsp:cNvSpPr/>
      </dsp:nvSpPr>
      <dsp:spPr>
        <a:xfrm>
          <a:off x="0" y="2704439"/>
          <a:ext cx="5329236" cy="1351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What didn’t happen</a:t>
          </a:r>
        </a:p>
      </dsp:txBody>
      <dsp:txXfrm>
        <a:off x="0" y="2704439"/>
        <a:ext cx="5329236" cy="13512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B2AEC-5F7A-1D42-B8EA-2B0FEDC7B9A2}">
      <dsp:nvSpPr>
        <dsp:cNvPr id="0" name=""/>
        <dsp:cNvSpPr/>
      </dsp:nvSpPr>
      <dsp:spPr>
        <a:xfrm>
          <a:off x="3081528" y="0"/>
          <a:ext cx="4352544" cy="435254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C2E292-0DC9-E04B-8166-22BB15CBC65A}">
      <dsp:nvSpPr>
        <dsp:cNvPr id="0" name=""/>
        <dsp:cNvSpPr/>
      </dsp:nvSpPr>
      <dsp:spPr>
        <a:xfrm>
          <a:off x="3495019" y="413491"/>
          <a:ext cx="1697492" cy="169749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rPr>
            <a:t>Self Awareness</a:t>
          </a:r>
        </a:p>
      </dsp:txBody>
      <dsp:txXfrm>
        <a:off x="3577884" y="496356"/>
        <a:ext cx="1531762" cy="1531762"/>
      </dsp:txXfrm>
    </dsp:sp>
    <dsp:sp modelId="{D4B87B6D-7CA3-0F45-8ACB-F378FF2E9FA5}">
      <dsp:nvSpPr>
        <dsp:cNvPr id="0" name=""/>
        <dsp:cNvSpPr/>
      </dsp:nvSpPr>
      <dsp:spPr>
        <a:xfrm>
          <a:off x="5323088" y="413491"/>
          <a:ext cx="1697492" cy="169749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accent5"/>
              </a:solidFill>
              <a:latin typeface="Roboto" panose="02000000000000000000" pitchFamily="2" charset="0"/>
              <a:ea typeface="Roboto" panose="02000000000000000000" pitchFamily="2" charset="0"/>
            </a:rPr>
            <a:t>Social Awareness</a:t>
          </a:r>
        </a:p>
      </dsp:txBody>
      <dsp:txXfrm>
        <a:off x="5405953" y="496356"/>
        <a:ext cx="1531762" cy="1531762"/>
      </dsp:txXfrm>
    </dsp:sp>
    <dsp:sp modelId="{1A3C8704-BB55-AB40-9363-6D559D51A1D0}">
      <dsp:nvSpPr>
        <dsp:cNvPr id="0" name=""/>
        <dsp:cNvSpPr/>
      </dsp:nvSpPr>
      <dsp:spPr>
        <a:xfrm>
          <a:off x="3495019" y="2241560"/>
          <a:ext cx="1697492" cy="169749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rPr>
            <a:t>Self Management</a:t>
          </a:r>
        </a:p>
      </dsp:txBody>
      <dsp:txXfrm>
        <a:off x="3577884" y="2324425"/>
        <a:ext cx="1531762" cy="1531762"/>
      </dsp:txXfrm>
    </dsp:sp>
    <dsp:sp modelId="{C407F687-E98E-B547-B2AA-2FF154F3C4E2}">
      <dsp:nvSpPr>
        <dsp:cNvPr id="0" name=""/>
        <dsp:cNvSpPr/>
      </dsp:nvSpPr>
      <dsp:spPr>
        <a:xfrm>
          <a:off x="5323088" y="2241560"/>
          <a:ext cx="1697492" cy="169749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rPr>
            <a:t>Relationship Management </a:t>
          </a:r>
        </a:p>
      </dsp:txBody>
      <dsp:txXfrm>
        <a:off x="5405953" y="2324425"/>
        <a:ext cx="1531762" cy="15317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31B340-08CA-1845-921A-00E77B015366}">
      <dsp:nvSpPr>
        <dsp:cNvPr id="0" name=""/>
        <dsp:cNvSpPr/>
      </dsp:nvSpPr>
      <dsp:spPr>
        <a:xfrm>
          <a:off x="0" y="675"/>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BB1710-A3D3-444F-9C17-9A3454EC6FE2}">
      <dsp:nvSpPr>
        <dsp:cNvPr id="0" name=""/>
        <dsp:cNvSpPr/>
      </dsp:nvSpPr>
      <dsp:spPr>
        <a:xfrm>
          <a:off x="0" y="675"/>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When you hear about first-hand trauma</a:t>
          </a:r>
        </a:p>
      </dsp:txBody>
      <dsp:txXfrm>
        <a:off x="0" y="675"/>
        <a:ext cx="6900512" cy="790684"/>
      </dsp:txXfrm>
    </dsp:sp>
    <dsp:sp modelId="{F132B03E-142E-344E-8A61-51E93EC87156}">
      <dsp:nvSpPr>
        <dsp:cNvPr id="0" name=""/>
        <dsp:cNvSpPr/>
      </dsp:nvSpPr>
      <dsp:spPr>
        <a:xfrm>
          <a:off x="0" y="791359"/>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7B6C68-1494-0B41-AB20-D664CCC09720}">
      <dsp:nvSpPr>
        <dsp:cNvPr id="0" name=""/>
        <dsp:cNvSpPr/>
      </dsp:nvSpPr>
      <dsp:spPr>
        <a:xfrm>
          <a:off x="0" y="791359"/>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When you read accounts of trauma</a:t>
          </a:r>
        </a:p>
      </dsp:txBody>
      <dsp:txXfrm>
        <a:off x="0" y="791359"/>
        <a:ext cx="6900512" cy="790684"/>
      </dsp:txXfrm>
    </dsp:sp>
    <dsp:sp modelId="{5DD399B7-AE9A-994D-A003-85CFBE621F14}">
      <dsp:nvSpPr>
        <dsp:cNvPr id="0" name=""/>
        <dsp:cNvSpPr/>
      </dsp:nvSpPr>
      <dsp:spPr>
        <a:xfrm>
          <a:off x="0" y="1582044"/>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68A274-3FF3-804A-8152-9AB437F949F9}">
      <dsp:nvSpPr>
        <dsp:cNvPr id="0" name=""/>
        <dsp:cNvSpPr/>
      </dsp:nvSpPr>
      <dsp:spPr>
        <a:xfrm>
          <a:off x="0" y="1582044"/>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When you witness suffering</a:t>
          </a:r>
        </a:p>
      </dsp:txBody>
      <dsp:txXfrm>
        <a:off x="0" y="1582044"/>
        <a:ext cx="6900512" cy="790684"/>
      </dsp:txXfrm>
    </dsp:sp>
    <dsp:sp modelId="{89598B9E-A637-A848-8839-6917EDE7604B}">
      <dsp:nvSpPr>
        <dsp:cNvPr id="0" name=""/>
        <dsp:cNvSpPr/>
      </dsp:nvSpPr>
      <dsp:spPr>
        <a:xfrm>
          <a:off x="0" y="2372728"/>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C7F16E-3ACE-7D48-8540-D80715A12CD0}">
      <dsp:nvSpPr>
        <dsp:cNvPr id="0" name=""/>
        <dsp:cNvSpPr/>
      </dsp:nvSpPr>
      <dsp:spPr>
        <a:xfrm>
          <a:off x="0" y="2372728"/>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Vicarious trauma is another form of repeated trauma –where chronic exposure accumulates over time </a:t>
          </a:r>
        </a:p>
      </dsp:txBody>
      <dsp:txXfrm>
        <a:off x="0" y="2372728"/>
        <a:ext cx="6900512" cy="790684"/>
      </dsp:txXfrm>
    </dsp:sp>
    <dsp:sp modelId="{391EEF1A-A10D-E845-AA45-305C5776D299}">
      <dsp:nvSpPr>
        <dsp:cNvPr id="0" name=""/>
        <dsp:cNvSpPr/>
      </dsp:nvSpPr>
      <dsp:spPr>
        <a:xfrm>
          <a:off x="0" y="3163412"/>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150ED5-A25A-BC47-A660-2BEB0EB927E0}">
      <dsp:nvSpPr>
        <dsp:cNvPr id="0" name=""/>
        <dsp:cNvSpPr/>
      </dsp:nvSpPr>
      <dsp:spPr>
        <a:xfrm>
          <a:off x="0" y="3163412"/>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Many professionals have their own history of trauma which can increase the risk of secondary traumatic stress</a:t>
          </a:r>
        </a:p>
      </dsp:txBody>
      <dsp:txXfrm>
        <a:off x="0" y="3163412"/>
        <a:ext cx="6900512" cy="790684"/>
      </dsp:txXfrm>
    </dsp:sp>
    <dsp:sp modelId="{634BE41F-7E44-C040-B63C-BB6504CAA34F}">
      <dsp:nvSpPr>
        <dsp:cNvPr id="0" name=""/>
        <dsp:cNvSpPr/>
      </dsp:nvSpPr>
      <dsp:spPr>
        <a:xfrm>
          <a:off x="0" y="3954096"/>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1E0992-A92A-8246-A115-F17734633C27}">
      <dsp:nvSpPr>
        <dsp:cNvPr id="0" name=""/>
        <dsp:cNvSpPr/>
      </dsp:nvSpPr>
      <dsp:spPr>
        <a:xfrm>
          <a:off x="0" y="3954096"/>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Vicarious trauma can lead to burnout, compassion fatigue, PTSD, and moral injury</a:t>
          </a:r>
        </a:p>
      </dsp:txBody>
      <dsp:txXfrm>
        <a:off x="0" y="3954096"/>
        <a:ext cx="6900512" cy="790684"/>
      </dsp:txXfrm>
    </dsp:sp>
    <dsp:sp modelId="{9507E1AA-87BB-D747-A05F-DBB03A1784B1}">
      <dsp:nvSpPr>
        <dsp:cNvPr id="0" name=""/>
        <dsp:cNvSpPr/>
      </dsp:nvSpPr>
      <dsp:spPr>
        <a:xfrm>
          <a:off x="0" y="474478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F73502-74AC-5547-B4E3-EEFF3D40488B}">
      <dsp:nvSpPr>
        <dsp:cNvPr id="0" name=""/>
        <dsp:cNvSpPr/>
      </dsp:nvSpPr>
      <dsp:spPr>
        <a:xfrm>
          <a:off x="0" y="4744781"/>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Hopelessness, inability to embrace complexity, anger, cynicism, sleeplessness, exhaustion, guilt, intrusive thoughts, nightmares, burnout</a:t>
          </a:r>
        </a:p>
      </dsp:txBody>
      <dsp:txXfrm>
        <a:off x="0" y="4744781"/>
        <a:ext cx="6900512" cy="7906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4D677-15F8-7D43-96E9-0DE5E694D81A}">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BD2486-9677-CA4E-B878-3651A553F6D4}">
      <dsp:nvSpPr>
        <dsp:cNvPr id="0" name=""/>
        <dsp:cNvSpPr/>
      </dsp:nvSpPr>
      <dsp:spPr>
        <a:xfrm>
          <a:off x="0" y="675"/>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hopelessness</a:t>
          </a:r>
        </a:p>
      </dsp:txBody>
      <dsp:txXfrm>
        <a:off x="0" y="675"/>
        <a:ext cx="6900512" cy="553478"/>
      </dsp:txXfrm>
    </dsp:sp>
    <dsp:sp modelId="{DFAB55BD-740B-6345-91B4-400E053601CC}">
      <dsp:nvSpPr>
        <dsp:cNvPr id="0" name=""/>
        <dsp:cNvSpPr/>
      </dsp:nvSpPr>
      <dsp:spPr>
        <a:xfrm>
          <a:off x="0" y="554154"/>
          <a:ext cx="6900512" cy="0"/>
        </a:xfrm>
        <a:prstGeom prst="line">
          <a:avLst/>
        </a:prstGeom>
        <a:solidFill>
          <a:schemeClr val="accent2">
            <a:hueOff val="-1439972"/>
            <a:satOff val="-329"/>
            <a:lumOff val="3290"/>
            <a:alphaOff val="0"/>
          </a:schemeClr>
        </a:solidFill>
        <a:ln w="12700" cap="flat" cmpd="sng" algn="ctr">
          <a:solidFill>
            <a:schemeClr val="accent2">
              <a:hueOff val="-1439972"/>
              <a:satOff val="-329"/>
              <a:lumOff val="32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40B3F8-B29D-3E49-AD97-4343CE52FE4F}">
      <dsp:nvSpPr>
        <dsp:cNvPr id="0" name=""/>
        <dsp:cNvSpPr/>
      </dsp:nvSpPr>
      <dsp:spPr>
        <a:xfrm>
          <a:off x="0" y="554154"/>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inability to embrace complexity</a:t>
          </a:r>
        </a:p>
      </dsp:txBody>
      <dsp:txXfrm>
        <a:off x="0" y="554154"/>
        <a:ext cx="6900512" cy="553478"/>
      </dsp:txXfrm>
    </dsp:sp>
    <dsp:sp modelId="{12DB8E36-BC6D-3E4D-99FA-1CECCB4E85E9}">
      <dsp:nvSpPr>
        <dsp:cNvPr id="0" name=""/>
        <dsp:cNvSpPr/>
      </dsp:nvSpPr>
      <dsp:spPr>
        <a:xfrm>
          <a:off x="0" y="1107633"/>
          <a:ext cx="6900512" cy="0"/>
        </a:xfrm>
        <a:prstGeom prst="line">
          <a:avLst/>
        </a:prstGeom>
        <a:solidFill>
          <a:schemeClr val="accent2">
            <a:hueOff val="-2879944"/>
            <a:satOff val="-658"/>
            <a:lumOff val="6579"/>
            <a:alphaOff val="0"/>
          </a:schemeClr>
        </a:solidFill>
        <a:ln w="12700" cap="flat" cmpd="sng" algn="ctr">
          <a:solidFill>
            <a:schemeClr val="accent2">
              <a:hueOff val="-2879944"/>
              <a:satOff val="-658"/>
              <a:lumOff val="65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F4983C-429B-DC4C-8491-E3AB8F117FBA}">
      <dsp:nvSpPr>
        <dsp:cNvPr id="0" name=""/>
        <dsp:cNvSpPr/>
      </dsp:nvSpPr>
      <dsp:spPr>
        <a:xfrm>
          <a:off x="0" y="1107633"/>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anger</a:t>
          </a:r>
        </a:p>
      </dsp:txBody>
      <dsp:txXfrm>
        <a:off x="0" y="1107633"/>
        <a:ext cx="6900512" cy="553478"/>
      </dsp:txXfrm>
    </dsp:sp>
    <dsp:sp modelId="{DF0905BD-5857-8140-A1B0-D34FADE77858}">
      <dsp:nvSpPr>
        <dsp:cNvPr id="0" name=""/>
        <dsp:cNvSpPr/>
      </dsp:nvSpPr>
      <dsp:spPr>
        <a:xfrm>
          <a:off x="0" y="1661112"/>
          <a:ext cx="6900512" cy="0"/>
        </a:xfrm>
        <a:prstGeom prst="line">
          <a:avLst/>
        </a:prstGeom>
        <a:solidFill>
          <a:schemeClr val="accent2">
            <a:hueOff val="-4319916"/>
            <a:satOff val="-986"/>
            <a:lumOff val="9869"/>
            <a:alphaOff val="0"/>
          </a:schemeClr>
        </a:solidFill>
        <a:ln w="12700" cap="flat" cmpd="sng" algn="ctr">
          <a:solidFill>
            <a:schemeClr val="accent2">
              <a:hueOff val="-4319916"/>
              <a:satOff val="-986"/>
              <a:lumOff val="98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22CFD3-BCEC-9449-B46B-C29EDD64959B}">
      <dsp:nvSpPr>
        <dsp:cNvPr id="0" name=""/>
        <dsp:cNvSpPr/>
      </dsp:nvSpPr>
      <dsp:spPr>
        <a:xfrm>
          <a:off x="0" y="1661112"/>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cynicism</a:t>
          </a:r>
        </a:p>
      </dsp:txBody>
      <dsp:txXfrm>
        <a:off x="0" y="1661112"/>
        <a:ext cx="6900512" cy="553478"/>
      </dsp:txXfrm>
    </dsp:sp>
    <dsp:sp modelId="{9EFFE4AF-B39F-E44C-98BB-A49E58D003A5}">
      <dsp:nvSpPr>
        <dsp:cNvPr id="0" name=""/>
        <dsp:cNvSpPr/>
      </dsp:nvSpPr>
      <dsp:spPr>
        <a:xfrm>
          <a:off x="0" y="2214591"/>
          <a:ext cx="6900512" cy="0"/>
        </a:xfrm>
        <a:prstGeom prst="line">
          <a:avLst/>
        </a:prstGeom>
        <a:solidFill>
          <a:schemeClr val="accent2">
            <a:hueOff val="-5759888"/>
            <a:satOff val="-1315"/>
            <a:lumOff val="13159"/>
            <a:alphaOff val="0"/>
          </a:schemeClr>
        </a:solidFill>
        <a:ln w="12700" cap="flat" cmpd="sng" algn="ctr">
          <a:solidFill>
            <a:schemeClr val="accent2">
              <a:hueOff val="-5759888"/>
              <a:satOff val="-1315"/>
              <a:lumOff val="131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742FAD-89E7-6248-8F31-4BA83022C6BD}">
      <dsp:nvSpPr>
        <dsp:cNvPr id="0" name=""/>
        <dsp:cNvSpPr/>
      </dsp:nvSpPr>
      <dsp:spPr>
        <a:xfrm>
          <a:off x="0" y="2214591"/>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sleeplessness</a:t>
          </a:r>
        </a:p>
      </dsp:txBody>
      <dsp:txXfrm>
        <a:off x="0" y="2214591"/>
        <a:ext cx="6900512" cy="553478"/>
      </dsp:txXfrm>
    </dsp:sp>
    <dsp:sp modelId="{0D3A7708-4D0A-2940-B246-8D8EEA526462}">
      <dsp:nvSpPr>
        <dsp:cNvPr id="0" name=""/>
        <dsp:cNvSpPr/>
      </dsp:nvSpPr>
      <dsp:spPr>
        <a:xfrm>
          <a:off x="0" y="2768070"/>
          <a:ext cx="6900512" cy="0"/>
        </a:xfrm>
        <a:prstGeom prst="line">
          <a:avLst/>
        </a:prstGeom>
        <a:solidFill>
          <a:schemeClr val="accent2">
            <a:hueOff val="-7199860"/>
            <a:satOff val="-1644"/>
            <a:lumOff val="16448"/>
            <a:alphaOff val="0"/>
          </a:schemeClr>
        </a:solidFill>
        <a:ln w="12700" cap="flat" cmpd="sng" algn="ctr">
          <a:solidFill>
            <a:schemeClr val="accent2">
              <a:hueOff val="-7199860"/>
              <a:satOff val="-1644"/>
              <a:lumOff val="1644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1E6184-9CA2-A843-A07F-9C8F48BEF3F6}">
      <dsp:nvSpPr>
        <dsp:cNvPr id="0" name=""/>
        <dsp:cNvSpPr/>
      </dsp:nvSpPr>
      <dsp:spPr>
        <a:xfrm>
          <a:off x="0" y="2768070"/>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exhaustion</a:t>
          </a:r>
        </a:p>
      </dsp:txBody>
      <dsp:txXfrm>
        <a:off x="0" y="2768070"/>
        <a:ext cx="6900512" cy="553478"/>
      </dsp:txXfrm>
    </dsp:sp>
    <dsp:sp modelId="{D048D480-E513-9A4C-8F9E-170D3CBD44BC}">
      <dsp:nvSpPr>
        <dsp:cNvPr id="0" name=""/>
        <dsp:cNvSpPr/>
      </dsp:nvSpPr>
      <dsp:spPr>
        <a:xfrm>
          <a:off x="0" y="3321549"/>
          <a:ext cx="6900512" cy="0"/>
        </a:xfrm>
        <a:prstGeom prst="line">
          <a:avLst/>
        </a:prstGeom>
        <a:solidFill>
          <a:schemeClr val="accent2">
            <a:hueOff val="-8639832"/>
            <a:satOff val="-1973"/>
            <a:lumOff val="19738"/>
            <a:alphaOff val="0"/>
          </a:schemeClr>
        </a:solidFill>
        <a:ln w="12700" cap="flat" cmpd="sng" algn="ctr">
          <a:solidFill>
            <a:schemeClr val="accent2">
              <a:hueOff val="-8639832"/>
              <a:satOff val="-1973"/>
              <a:lumOff val="197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86E296-7D9E-0242-8957-C7B16EEE24EA}">
      <dsp:nvSpPr>
        <dsp:cNvPr id="0" name=""/>
        <dsp:cNvSpPr/>
      </dsp:nvSpPr>
      <dsp:spPr>
        <a:xfrm>
          <a:off x="0" y="3321549"/>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guilt</a:t>
          </a:r>
        </a:p>
      </dsp:txBody>
      <dsp:txXfrm>
        <a:off x="0" y="3321549"/>
        <a:ext cx="6900512" cy="553478"/>
      </dsp:txXfrm>
    </dsp:sp>
    <dsp:sp modelId="{172E643A-FB7E-3A49-AD4A-FBA123E33233}">
      <dsp:nvSpPr>
        <dsp:cNvPr id="0" name=""/>
        <dsp:cNvSpPr/>
      </dsp:nvSpPr>
      <dsp:spPr>
        <a:xfrm>
          <a:off x="0" y="3875028"/>
          <a:ext cx="6900512" cy="0"/>
        </a:xfrm>
        <a:prstGeom prst="line">
          <a:avLst/>
        </a:prstGeom>
        <a:solidFill>
          <a:schemeClr val="accent2">
            <a:hueOff val="-10079804"/>
            <a:satOff val="-2301"/>
            <a:lumOff val="23028"/>
            <a:alphaOff val="0"/>
          </a:schemeClr>
        </a:solidFill>
        <a:ln w="12700" cap="flat" cmpd="sng" algn="ctr">
          <a:solidFill>
            <a:schemeClr val="accent2">
              <a:hueOff val="-10079804"/>
              <a:satOff val="-2301"/>
              <a:lumOff val="230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0B1172-8530-5946-A250-D440852F1303}">
      <dsp:nvSpPr>
        <dsp:cNvPr id="0" name=""/>
        <dsp:cNvSpPr/>
      </dsp:nvSpPr>
      <dsp:spPr>
        <a:xfrm>
          <a:off x="0" y="3875028"/>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intrusive thoughts</a:t>
          </a:r>
        </a:p>
      </dsp:txBody>
      <dsp:txXfrm>
        <a:off x="0" y="3875028"/>
        <a:ext cx="6900512" cy="553478"/>
      </dsp:txXfrm>
    </dsp:sp>
    <dsp:sp modelId="{AF00650E-7DE7-E04E-B8A5-08DBFE873B1A}">
      <dsp:nvSpPr>
        <dsp:cNvPr id="0" name=""/>
        <dsp:cNvSpPr/>
      </dsp:nvSpPr>
      <dsp:spPr>
        <a:xfrm>
          <a:off x="0" y="4428507"/>
          <a:ext cx="6900512" cy="0"/>
        </a:xfrm>
        <a:prstGeom prst="line">
          <a:avLst/>
        </a:prstGeom>
        <a:solidFill>
          <a:schemeClr val="accent2">
            <a:hueOff val="-11519776"/>
            <a:satOff val="-2630"/>
            <a:lumOff val="26317"/>
            <a:alphaOff val="0"/>
          </a:schemeClr>
        </a:solidFill>
        <a:ln w="12700" cap="flat" cmpd="sng" algn="ctr">
          <a:solidFill>
            <a:schemeClr val="accent2">
              <a:hueOff val="-11519776"/>
              <a:satOff val="-2630"/>
              <a:lumOff val="263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F9F813-BFE8-3A4C-83CA-9B674AFCC5A1}">
      <dsp:nvSpPr>
        <dsp:cNvPr id="0" name=""/>
        <dsp:cNvSpPr/>
      </dsp:nvSpPr>
      <dsp:spPr>
        <a:xfrm>
          <a:off x="0" y="4428507"/>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nightmares</a:t>
          </a:r>
        </a:p>
      </dsp:txBody>
      <dsp:txXfrm>
        <a:off x="0" y="4428507"/>
        <a:ext cx="6900512" cy="553478"/>
      </dsp:txXfrm>
    </dsp:sp>
    <dsp:sp modelId="{64D13CEC-A247-2F40-ACF9-07A8F523BD87}">
      <dsp:nvSpPr>
        <dsp:cNvPr id="0" name=""/>
        <dsp:cNvSpPr/>
      </dsp:nvSpPr>
      <dsp:spPr>
        <a:xfrm>
          <a:off x="0" y="4981986"/>
          <a:ext cx="6900512" cy="0"/>
        </a:xfrm>
        <a:prstGeom prst="line">
          <a:avLst/>
        </a:prstGeom>
        <a:solidFill>
          <a:schemeClr val="accent2">
            <a:hueOff val="-12959747"/>
            <a:satOff val="-2959"/>
            <a:lumOff val="29607"/>
            <a:alphaOff val="0"/>
          </a:schemeClr>
        </a:solidFill>
        <a:ln w="12700" cap="flat" cmpd="sng" algn="ctr">
          <a:solidFill>
            <a:schemeClr val="accent2">
              <a:hueOff val="-12959747"/>
              <a:satOff val="-2959"/>
              <a:lumOff val="296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C7C3A0-C30B-CF4D-A722-E542F2A603E5}">
      <dsp:nvSpPr>
        <dsp:cNvPr id="0" name=""/>
        <dsp:cNvSpPr/>
      </dsp:nvSpPr>
      <dsp:spPr>
        <a:xfrm>
          <a:off x="0" y="4981986"/>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burnout</a:t>
          </a:r>
        </a:p>
      </dsp:txBody>
      <dsp:txXfrm>
        <a:off x="0" y="4981986"/>
        <a:ext cx="6900512" cy="5534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2B448-5890-2A4D-BF1D-FCB27D50AA55}">
      <dsp:nvSpPr>
        <dsp:cNvPr id="0" name=""/>
        <dsp:cNvSpPr/>
      </dsp:nvSpPr>
      <dsp:spPr>
        <a:xfrm>
          <a:off x="0" y="1848"/>
          <a:ext cx="3505494"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5FC49A7-4A0E-D74E-A2D4-FDF6EC5732C2}">
      <dsp:nvSpPr>
        <dsp:cNvPr id="0" name=""/>
        <dsp:cNvSpPr/>
      </dsp:nvSpPr>
      <dsp:spPr>
        <a:xfrm>
          <a:off x="0" y="1848"/>
          <a:ext cx="3505494" cy="6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kern="1200"/>
            <a:t>gretchen@gretchenschmelzer.com</a:t>
          </a:r>
        </a:p>
      </dsp:txBody>
      <dsp:txXfrm>
        <a:off x="0" y="1848"/>
        <a:ext cx="3505494" cy="630287"/>
      </dsp:txXfrm>
    </dsp:sp>
    <dsp:sp modelId="{717A061E-C3EB-8444-BE59-4D8EBAB958B7}">
      <dsp:nvSpPr>
        <dsp:cNvPr id="0" name=""/>
        <dsp:cNvSpPr/>
      </dsp:nvSpPr>
      <dsp:spPr>
        <a:xfrm>
          <a:off x="0" y="632135"/>
          <a:ext cx="3505494"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1D0DBBA-CA9F-894B-8EC2-8FB8C9B4D7DD}">
      <dsp:nvSpPr>
        <dsp:cNvPr id="0" name=""/>
        <dsp:cNvSpPr/>
      </dsp:nvSpPr>
      <dsp:spPr>
        <a:xfrm>
          <a:off x="0" y="632135"/>
          <a:ext cx="3505494" cy="6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u="sng" kern="1200">
              <a:hlinkClick xmlns:r="http://schemas.openxmlformats.org/officeDocument/2006/relationships" r:id="rId1">
                <a:extLst>
                  <a:ext uri="{A12FA001-AC4F-418D-AE19-62706E023703}">
                    <ahyp:hlinkClr xmlns:ahyp="http://schemas.microsoft.com/office/drawing/2018/hyperlinkcolor" val="tx"/>
                  </a:ext>
                </a:extLst>
              </a:hlinkClick>
            </a:rPr>
            <a:t>www.gretchenschmelzer.com</a:t>
          </a:r>
          <a:endParaRPr lang="en-US" sz="1800" kern="1200"/>
        </a:p>
      </dsp:txBody>
      <dsp:txXfrm>
        <a:off x="0" y="632135"/>
        <a:ext cx="3505494" cy="630287"/>
      </dsp:txXfrm>
    </dsp:sp>
    <dsp:sp modelId="{3D282095-EA63-3C4E-A739-DAD82125E88B}">
      <dsp:nvSpPr>
        <dsp:cNvPr id="0" name=""/>
        <dsp:cNvSpPr/>
      </dsp:nvSpPr>
      <dsp:spPr>
        <a:xfrm>
          <a:off x="0" y="1262422"/>
          <a:ext cx="3505494"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CB14CBF-AEBC-9A48-A3F0-8C678A886725}">
      <dsp:nvSpPr>
        <dsp:cNvPr id="0" name=""/>
        <dsp:cNvSpPr/>
      </dsp:nvSpPr>
      <dsp:spPr>
        <a:xfrm>
          <a:off x="0" y="1262422"/>
          <a:ext cx="3505494" cy="6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u="sng" kern="1200">
              <a:hlinkClick xmlns:r="http://schemas.openxmlformats.org/officeDocument/2006/relationships" r:id="rId1">
                <a:extLst>
                  <a:ext uri="{A12FA001-AC4F-418D-AE19-62706E023703}">
                    <ahyp:hlinkClr xmlns:ahyp="http://schemas.microsoft.com/office/drawing/2018/hyperlinkcolor" val="tx"/>
                  </a:ext>
                </a:extLst>
              </a:hlinkClick>
            </a:rPr>
            <a:t>www.gretchenschmelzer.com</a:t>
          </a:r>
          <a:endParaRPr lang="en-US" sz="1800" kern="1200"/>
        </a:p>
      </dsp:txBody>
      <dsp:txXfrm>
        <a:off x="0" y="1262422"/>
        <a:ext cx="3505494" cy="630287"/>
      </dsp:txXfrm>
    </dsp:sp>
    <dsp:sp modelId="{84B0D532-EB61-A448-AC07-3827E6FF8657}">
      <dsp:nvSpPr>
        <dsp:cNvPr id="0" name=""/>
        <dsp:cNvSpPr/>
      </dsp:nvSpPr>
      <dsp:spPr>
        <a:xfrm>
          <a:off x="0" y="1892709"/>
          <a:ext cx="3505494"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E1610DE-D174-AA4A-9BED-A87C3993CCF8}">
      <dsp:nvSpPr>
        <dsp:cNvPr id="0" name=""/>
        <dsp:cNvSpPr/>
      </dsp:nvSpPr>
      <dsp:spPr>
        <a:xfrm>
          <a:off x="0" y="1892709"/>
          <a:ext cx="3505494" cy="6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Twitter: @TheTrailGuide</a:t>
          </a:r>
        </a:p>
      </dsp:txBody>
      <dsp:txXfrm>
        <a:off x="0" y="1892709"/>
        <a:ext cx="3505494" cy="630287"/>
      </dsp:txXfrm>
    </dsp:sp>
    <dsp:sp modelId="{FB30FB11-6668-E745-8B2D-C5067864D75C}">
      <dsp:nvSpPr>
        <dsp:cNvPr id="0" name=""/>
        <dsp:cNvSpPr/>
      </dsp:nvSpPr>
      <dsp:spPr>
        <a:xfrm>
          <a:off x="0" y="2522996"/>
          <a:ext cx="3505494"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9B781A5-3050-CC41-984F-E4C6320941FE}">
      <dsp:nvSpPr>
        <dsp:cNvPr id="0" name=""/>
        <dsp:cNvSpPr/>
      </dsp:nvSpPr>
      <dsp:spPr>
        <a:xfrm>
          <a:off x="0" y="2522996"/>
          <a:ext cx="3505494" cy="6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kern="1200"/>
            <a:t>FaceBook: @DrGretchenSchmelzer</a:t>
          </a:r>
        </a:p>
      </dsp:txBody>
      <dsp:txXfrm>
        <a:off x="0" y="2522996"/>
        <a:ext cx="3505494" cy="630287"/>
      </dsp:txXfrm>
    </dsp:sp>
    <dsp:sp modelId="{6999C218-9621-2C4E-9FF0-4C4CC11B4D8B}">
      <dsp:nvSpPr>
        <dsp:cNvPr id="0" name=""/>
        <dsp:cNvSpPr/>
      </dsp:nvSpPr>
      <dsp:spPr>
        <a:xfrm>
          <a:off x="0" y="3153283"/>
          <a:ext cx="3505494"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3EA8137-6C7F-C247-A4FA-DCB3DA31A0BB}">
      <dsp:nvSpPr>
        <dsp:cNvPr id="0" name=""/>
        <dsp:cNvSpPr/>
      </dsp:nvSpPr>
      <dsp:spPr>
        <a:xfrm>
          <a:off x="0" y="3153283"/>
          <a:ext cx="3505494" cy="6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kern="1200"/>
            <a:t>Instagram: @gretchen_schmelzer </a:t>
          </a:r>
        </a:p>
      </dsp:txBody>
      <dsp:txXfrm>
        <a:off x="0" y="3153283"/>
        <a:ext cx="3505494" cy="630287"/>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298BB9-F0BE-48B4-902F-DB6CFCC0952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E8581CD-A35D-4A60-AFEB-EF07DC1BF16E}"/>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C275308-3A73-476F-86C0-4A2D11789942}" type="datetimeFigureOut">
              <a:rPr lang="en-US" smtClean="0"/>
              <a:t>1/11/23</a:t>
            </a:fld>
            <a:endParaRPr lang="en-US"/>
          </a:p>
        </p:txBody>
      </p:sp>
      <p:sp>
        <p:nvSpPr>
          <p:cNvPr id="4" name="Footer Placeholder 3">
            <a:extLst>
              <a:ext uri="{FF2B5EF4-FFF2-40B4-BE49-F238E27FC236}">
                <a16:creationId xmlns:a16="http://schemas.microsoft.com/office/drawing/2014/main" id="{B3FE1A12-EAAC-4C82-B2A3-009A8E9F7B42}"/>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6BC8A8-D422-40D9-942B-AD8D5EBE4DC4}"/>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80F2AA9-3B3D-4221-9A61-AA90E24C91D7}" type="slidenum">
              <a:rPr lang="en-US" smtClean="0"/>
              <a:t>‹#›</a:t>
            </a:fld>
            <a:endParaRPr lang="en-US"/>
          </a:p>
        </p:txBody>
      </p:sp>
    </p:spTree>
    <p:extLst>
      <p:ext uri="{BB962C8B-B14F-4D97-AF65-F5344CB8AC3E}">
        <p14:creationId xmlns:p14="http://schemas.microsoft.com/office/powerpoint/2010/main" val="4260835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A7EA037-56ED-43B1-AFC1-62030CE3D60C}" type="datetimeFigureOut">
              <a:rPr lang="en-US" smtClean="0"/>
              <a:t>1/11/23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70D3AC9-860C-4DC1-962D-0E7035A1B16D}" type="slidenum">
              <a:rPr lang="en-US" smtClean="0"/>
              <a:t>‹#›</a:t>
            </a:fld>
            <a:endParaRPr lang="en-US"/>
          </a:p>
        </p:txBody>
      </p:sp>
    </p:spTree>
    <p:extLst>
      <p:ext uri="{BB962C8B-B14F-4D97-AF65-F5344CB8AC3E}">
        <p14:creationId xmlns:p14="http://schemas.microsoft.com/office/powerpoint/2010/main" val="1783579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70300A-F76C-964C-89A9-248E98220B49}" type="slidenum">
              <a:rPr lang="en-US" smtClean="0"/>
              <a:t>1</a:t>
            </a:fld>
            <a:endParaRPr lang="en-US"/>
          </a:p>
        </p:txBody>
      </p:sp>
    </p:spTree>
    <p:extLst>
      <p:ext uri="{BB962C8B-B14F-4D97-AF65-F5344CB8AC3E}">
        <p14:creationId xmlns:p14="http://schemas.microsoft.com/office/powerpoint/2010/main" val="1999869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definition of resilience is defined as the ability to both adapt and flex with major life stressors and if knocked down or moved off course the ability to bounce or spring back. I like to define resilience as your reserve well not the well that you need to survive but the one that's the spare sometimes I like to describe it as your spare tire right a spare tire allows you to be resilient on a trip because even if you get a flat tire you can keep going. We treat resilience as some something that we should be relying on all the time and that's not the case resilience should be there if we need it but we shouldn't be using it as our main energy source in the same way that we should be driving on our spare tire or the donut all the time. if we are constantly tapping into resilience or taking all the water out of our reserve well there's nothing left for emergencies.</a:t>
            </a:r>
          </a:p>
          <a:p>
            <a:endParaRPr lang="en-US" dirty="0"/>
          </a:p>
        </p:txBody>
      </p:sp>
      <p:sp>
        <p:nvSpPr>
          <p:cNvPr id="4" name="Slide Number Placeholder 3"/>
          <p:cNvSpPr>
            <a:spLocks noGrp="1"/>
          </p:cNvSpPr>
          <p:nvPr>
            <p:ph type="sldNum" sz="quarter" idx="5"/>
          </p:nvPr>
        </p:nvSpPr>
        <p:spPr/>
        <p:txBody>
          <a:bodyPr/>
          <a:lstStyle/>
          <a:p>
            <a:fld id="{C2AC04D7-F967-984A-A571-7937AC1A8B13}" type="slidenum">
              <a:rPr lang="en-US" smtClean="0"/>
              <a:t>17</a:t>
            </a:fld>
            <a:endParaRPr lang="en-US"/>
          </a:p>
        </p:txBody>
      </p:sp>
    </p:spTree>
    <p:extLst>
      <p:ext uri="{BB962C8B-B14F-4D97-AF65-F5344CB8AC3E}">
        <p14:creationId xmlns:p14="http://schemas.microsoft.com/office/powerpoint/2010/main" val="220417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70300A-F76C-964C-89A9-248E98220B49}" type="slidenum">
              <a:rPr lang="en-US" smtClean="0"/>
              <a:t>19</a:t>
            </a:fld>
            <a:endParaRPr lang="en-US"/>
          </a:p>
        </p:txBody>
      </p:sp>
    </p:spTree>
    <p:extLst>
      <p:ext uri="{BB962C8B-B14F-4D97-AF65-F5344CB8AC3E}">
        <p14:creationId xmlns:p14="http://schemas.microsoft.com/office/powerpoint/2010/main" val="1767426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D3AC9-860C-4DC1-962D-0E7035A1B16D}" type="slidenum">
              <a:rPr lang="en-US" smtClean="0"/>
              <a:t>26</a:t>
            </a:fld>
            <a:endParaRPr lang="en-US"/>
          </a:p>
        </p:txBody>
      </p:sp>
    </p:spTree>
    <p:extLst>
      <p:ext uri="{BB962C8B-B14F-4D97-AF65-F5344CB8AC3E}">
        <p14:creationId xmlns:p14="http://schemas.microsoft.com/office/powerpoint/2010/main" val="172706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D3AC9-860C-4DC1-962D-0E7035A1B16D}" type="slidenum">
              <a:rPr lang="en-US" smtClean="0"/>
              <a:t>2</a:t>
            </a:fld>
            <a:endParaRPr lang="en-US"/>
          </a:p>
        </p:txBody>
      </p:sp>
    </p:spTree>
    <p:extLst>
      <p:ext uri="{BB962C8B-B14F-4D97-AF65-F5344CB8AC3E}">
        <p14:creationId xmlns:p14="http://schemas.microsoft.com/office/powerpoint/2010/main" val="405726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2365DC-456B-364C-8434-825EFBFC7891}" type="slidenum">
              <a:rPr lang="en-US" smtClean="0"/>
              <a:t>3</a:t>
            </a:fld>
            <a:endParaRPr lang="en-US"/>
          </a:p>
        </p:txBody>
      </p:sp>
    </p:spTree>
    <p:extLst>
      <p:ext uri="{BB962C8B-B14F-4D97-AF65-F5344CB8AC3E}">
        <p14:creationId xmlns:p14="http://schemas.microsoft.com/office/powerpoint/2010/main" val="1772801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sz="1200" dirty="0"/>
              <a:t>increase blood pressure</a:t>
            </a:r>
          </a:p>
          <a:p>
            <a:pPr>
              <a:buFont typeface="Arial"/>
              <a:buChar char="•"/>
            </a:pPr>
            <a:r>
              <a:rPr lang="en-US" sz="1200" dirty="0"/>
              <a:t>increase heart rate</a:t>
            </a:r>
          </a:p>
          <a:p>
            <a:pPr>
              <a:buFont typeface="Arial"/>
              <a:buChar char="•"/>
            </a:pPr>
            <a:r>
              <a:rPr lang="en-US" sz="1200" dirty="0"/>
              <a:t>Blood goes to skeletal muscles</a:t>
            </a:r>
          </a:p>
          <a:p>
            <a:pPr>
              <a:buFont typeface="Arial"/>
              <a:buChar char="•"/>
            </a:pPr>
            <a:r>
              <a:rPr lang="en-US" sz="1200" dirty="0"/>
              <a:t>increase oxygen consumption</a:t>
            </a:r>
          </a:p>
          <a:p>
            <a:pPr>
              <a:buFont typeface="Arial"/>
              <a:buChar char="•"/>
            </a:pPr>
            <a:r>
              <a:rPr lang="en-US" sz="1200" dirty="0"/>
              <a:t>pupils widen</a:t>
            </a:r>
          </a:p>
          <a:p>
            <a:endParaRPr lang="en-US" dirty="0"/>
          </a:p>
        </p:txBody>
      </p:sp>
      <p:sp>
        <p:nvSpPr>
          <p:cNvPr id="4" name="Slide Number Placeholder 3"/>
          <p:cNvSpPr>
            <a:spLocks noGrp="1"/>
          </p:cNvSpPr>
          <p:nvPr>
            <p:ph type="sldNum" sz="quarter" idx="5"/>
          </p:nvPr>
        </p:nvSpPr>
        <p:spPr/>
        <p:txBody>
          <a:bodyPr/>
          <a:lstStyle/>
          <a:p>
            <a:fld id="{497A0F8A-1E71-464B-BC0C-B61A94A40B31}" type="slidenum">
              <a:rPr lang="en-US" smtClean="0"/>
              <a:t>5</a:t>
            </a:fld>
            <a:endParaRPr lang="en-US"/>
          </a:p>
        </p:txBody>
      </p:sp>
    </p:spTree>
    <p:extLst>
      <p:ext uri="{BB962C8B-B14F-4D97-AF65-F5344CB8AC3E}">
        <p14:creationId xmlns:p14="http://schemas.microsoft.com/office/powerpoint/2010/main" val="2305267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biggest impacts that you see in your work or life from repeated trauma?</a:t>
            </a:r>
          </a:p>
        </p:txBody>
      </p:sp>
      <p:sp>
        <p:nvSpPr>
          <p:cNvPr id="4" name="Slide Number Placeholder 3"/>
          <p:cNvSpPr>
            <a:spLocks noGrp="1"/>
          </p:cNvSpPr>
          <p:nvPr>
            <p:ph type="sldNum" sz="quarter" idx="5"/>
          </p:nvPr>
        </p:nvSpPr>
        <p:spPr/>
        <p:txBody>
          <a:bodyPr/>
          <a:lstStyle/>
          <a:p>
            <a:fld id="{870D3AC9-860C-4DC1-962D-0E7035A1B16D}" type="slidenum">
              <a:rPr lang="en-US" smtClean="0"/>
              <a:t>7</a:t>
            </a:fld>
            <a:endParaRPr lang="en-US"/>
          </a:p>
        </p:txBody>
      </p:sp>
    </p:spTree>
    <p:extLst>
      <p:ext uri="{BB962C8B-B14F-4D97-AF65-F5344CB8AC3E}">
        <p14:creationId xmlns:p14="http://schemas.microsoft.com/office/powerpoint/2010/main" val="2900172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2365DC-456B-364C-8434-825EFBFC7891}" type="slidenum">
              <a:rPr lang="en-US" smtClean="0"/>
              <a:t>8</a:t>
            </a:fld>
            <a:endParaRPr lang="en-US"/>
          </a:p>
        </p:txBody>
      </p:sp>
    </p:spTree>
    <p:extLst>
      <p:ext uri="{BB962C8B-B14F-4D97-AF65-F5344CB8AC3E}">
        <p14:creationId xmlns:p14="http://schemas.microsoft.com/office/powerpoint/2010/main" val="4108767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600"/>
              </a:spcAft>
              <a:buFont typeface="Arial" panose="020B0604020202020204" pitchFamily="34" charset="0"/>
              <a:buChar char="•"/>
            </a:pPr>
            <a:r>
              <a:rPr lang="en-US" sz="1200" dirty="0">
                <a:latin typeface="Roboto" panose="02000000000000000000" pitchFamily="2" charset="0"/>
                <a:ea typeface="Roboto" panose="02000000000000000000" pitchFamily="2" charset="0"/>
              </a:rPr>
              <a:t>Working in environments that deal with trauma directly (first responders, social services)</a:t>
            </a:r>
          </a:p>
          <a:p>
            <a:pPr marL="285750" indent="-285750">
              <a:spcAft>
                <a:spcPts val="600"/>
              </a:spcAft>
              <a:buFont typeface="Arial" panose="020B0604020202020204" pitchFamily="34" charset="0"/>
              <a:buChar char="•"/>
            </a:pPr>
            <a:r>
              <a:rPr lang="en-US" sz="1200" dirty="0">
                <a:latin typeface="Roboto" panose="02000000000000000000" pitchFamily="2" charset="0"/>
                <a:ea typeface="Roboto" panose="02000000000000000000" pitchFamily="2" charset="0"/>
              </a:rPr>
              <a:t>Working in environments that feel traumatic to </a:t>
            </a:r>
            <a:r>
              <a:rPr lang="en-US" sz="1200" u="sng" dirty="0">
                <a:latin typeface="Roboto" panose="02000000000000000000" pitchFamily="2" charset="0"/>
                <a:ea typeface="Roboto" panose="02000000000000000000" pitchFamily="2" charset="0"/>
              </a:rPr>
              <a:t>you</a:t>
            </a:r>
            <a:r>
              <a:rPr lang="en-US" sz="1200" dirty="0">
                <a:latin typeface="Roboto" panose="02000000000000000000" pitchFamily="2" charset="0"/>
                <a:ea typeface="Roboto" panose="02000000000000000000" pitchFamily="2" charset="0"/>
              </a:rPr>
              <a:t> (racism, sexism, heteronormative / hostile to difference)</a:t>
            </a:r>
          </a:p>
          <a:p>
            <a:pPr marL="285750" indent="-285750">
              <a:spcAft>
                <a:spcPts val="600"/>
              </a:spcAft>
              <a:buFont typeface="Arial" panose="020B0604020202020204" pitchFamily="34" charset="0"/>
              <a:buChar char="•"/>
            </a:pPr>
            <a:r>
              <a:rPr lang="en-US" sz="1200" dirty="0">
                <a:latin typeface="Roboto" panose="02000000000000000000" pitchFamily="2" charset="0"/>
                <a:ea typeface="Roboto" panose="02000000000000000000" pitchFamily="2" charset="0"/>
              </a:rPr>
              <a:t>Therapy / coaching – starting to explore the trauma or issues that came out of the trauma (</a:t>
            </a:r>
            <a:r>
              <a:rPr lang="en-US" sz="1200" dirty="0" err="1">
                <a:latin typeface="Roboto" panose="02000000000000000000" pitchFamily="2" charset="0"/>
                <a:ea typeface="Roboto" panose="02000000000000000000" pitchFamily="2" charset="0"/>
              </a:rPr>
              <a:t>ie</a:t>
            </a:r>
            <a:r>
              <a:rPr lang="en-US" sz="1200" dirty="0">
                <a:latin typeface="Roboto" panose="02000000000000000000" pitchFamily="2" charset="0"/>
                <a:ea typeface="Roboto" panose="02000000000000000000" pitchFamily="2" charset="0"/>
              </a:rPr>
              <a:t>: what didn’t happen / grief)</a:t>
            </a:r>
          </a:p>
          <a:p>
            <a:pPr marL="285750" indent="-285750">
              <a:spcAft>
                <a:spcPts val="600"/>
              </a:spcAft>
              <a:buFont typeface="Arial" panose="020B0604020202020204" pitchFamily="34" charset="0"/>
              <a:buChar char="•"/>
            </a:pPr>
            <a:r>
              <a:rPr lang="en-US" sz="1200" dirty="0">
                <a:latin typeface="Roboto" panose="02000000000000000000" pitchFamily="2" charset="0"/>
                <a:ea typeface="Roboto" panose="02000000000000000000" pitchFamily="2" charset="0"/>
              </a:rPr>
              <a:t>Being stressed out by overworking / too many demands at home / spiking into hyperarousal for too long in any circumstance</a:t>
            </a:r>
          </a:p>
          <a:p>
            <a:pPr marL="285750" indent="-285750">
              <a:spcAft>
                <a:spcPts val="600"/>
              </a:spcAft>
              <a:buFont typeface="Arial" panose="020B0604020202020204" pitchFamily="34" charset="0"/>
              <a:buChar char="•"/>
            </a:pPr>
            <a:r>
              <a:rPr lang="en-US" sz="1200" dirty="0">
                <a:latin typeface="Roboto" panose="02000000000000000000" pitchFamily="2" charset="0"/>
                <a:ea typeface="Roboto" panose="02000000000000000000" pitchFamily="2" charset="0"/>
              </a:rPr>
              <a:t>Toxic political environment</a:t>
            </a:r>
          </a:p>
          <a:p>
            <a:pPr marL="285750" indent="-285750">
              <a:spcAft>
                <a:spcPts val="600"/>
              </a:spcAft>
              <a:buFont typeface="Arial" panose="020B0604020202020204" pitchFamily="34" charset="0"/>
              <a:buChar char="•"/>
            </a:pPr>
            <a:r>
              <a:rPr lang="en-US" sz="1200" dirty="0">
                <a:latin typeface="Roboto" panose="02000000000000000000" pitchFamily="2" charset="0"/>
                <a:ea typeface="Roboto" panose="02000000000000000000" pitchFamily="2" charset="0"/>
              </a:rPr>
              <a:t>Relaxing</a:t>
            </a:r>
            <a:endParaRPr lang="en-US" dirty="0"/>
          </a:p>
        </p:txBody>
      </p:sp>
      <p:sp>
        <p:nvSpPr>
          <p:cNvPr id="4" name="Slide Number Placeholder 3"/>
          <p:cNvSpPr>
            <a:spLocks noGrp="1"/>
          </p:cNvSpPr>
          <p:nvPr>
            <p:ph type="sldNum" sz="quarter" idx="5"/>
          </p:nvPr>
        </p:nvSpPr>
        <p:spPr/>
        <p:txBody>
          <a:bodyPr/>
          <a:lstStyle/>
          <a:p>
            <a:fld id="{AB1F28DF-E507-8445-A7C1-1C7CD168DE03}" type="slidenum">
              <a:rPr lang="en-US" smtClean="0"/>
              <a:t>14</a:t>
            </a:fld>
            <a:endParaRPr lang="en-US"/>
          </a:p>
        </p:txBody>
      </p:sp>
    </p:spTree>
    <p:extLst>
      <p:ext uri="{BB962C8B-B14F-4D97-AF65-F5344CB8AC3E}">
        <p14:creationId xmlns:p14="http://schemas.microsoft.com/office/powerpoint/2010/main" val="3369523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1F28DF-E507-8445-A7C1-1C7CD168DE03}" type="slidenum">
              <a:rPr lang="en-US" smtClean="0"/>
              <a:t>15</a:t>
            </a:fld>
            <a:endParaRPr lang="en-US"/>
          </a:p>
        </p:txBody>
      </p:sp>
    </p:spTree>
    <p:extLst>
      <p:ext uri="{BB962C8B-B14F-4D97-AF65-F5344CB8AC3E}">
        <p14:creationId xmlns:p14="http://schemas.microsoft.com/office/powerpoint/2010/main" val="1567516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Arial" panose="020B0604020202020204" pitchFamily="34" charset="0"/>
              <a:buNone/>
            </a:pPr>
            <a:r>
              <a:rPr lang="en-US" sz="1200" dirty="0"/>
              <a:t>Original Text</a:t>
            </a:r>
          </a:p>
          <a:p>
            <a:pPr marL="173038" indent="-173038">
              <a:spcAft>
                <a:spcPts val="600"/>
              </a:spcAft>
              <a:buFont typeface="Arial" panose="020B0604020202020204" pitchFamily="34" charset="0"/>
              <a:buChar char="•"/>
            </a:pPr>
            <a:r>
              <a:rPr lang="en-US" sz="1200" dirty="0"/>
              <a:t>You have to own the roller coaster. By being aware of the impact on your body and brain you have some choices about what actions </a:t>
            </a:r>
            <a:r>
              <a:rPr lang="en-US" dirty="0"/>
              <a:t>you</a:t>
            </a:r>
            <a:r>
              <a:rPr lang="en-US" sz="1200" dirty="0"/>
              <a:t> can take to bring yourself into the best possible state.</a:t>
            </a:r>
          </a:p>
          <a:p>
            <a:pPr marL="173038" indent="-173038">
              <a:spcAft>
                <a:spcPts val="600"/>
              </a:spcAft>
              <a:buFont typeface="Arial" panose="020B0604020202020204" pitchFamily="34" charset="0"/>
              <a:buChar char="•"/>
            </a:pPr>
            <a:r>
              <a:rPr lang="en-US" sz="1200" dirty="0"/>
              <a:t>Plan your transitions between work and home: create a ritual that helps you connect with people, and previous aspects of yourself (favorite music, something nourishing).</a:t>
            </a:r>
          </a:p>
          <a:p>
            <a:pPr marL="173038" indent="-173038">
              <a:spcAft>
                <a:spcPts val="600"/>
              </a:spcAft>
              <a:buFont typeface="Arial" panose="020B0604020202020204" pitchFamily="34" charset="0"/>
              <a:buChar char="•"/>
            </a:pPr>
            <a:r>
              <a:rPr lang="en-US" sz="1200" dirty="0"/>
              <a:t>Avoid television, or things that make you more likely to sit in ‘numb’ for too long.</a:t>
            </a:r>
          </a:p>
          <a:p>
            <a:pPr marL="173038" indent="-173038">
              <a:spcAft>
                <a:spcPts val="600"/>
              </a:spcAft>
              <a:buFont typeface="Arial" panose="020B0604020202020204" pitchFamily="34" charset="0"/>
              <a:buChar char="•"/>
            </a:pPr>
            <a:r>
              <a:rPr lang="en-US" sz="1200" dirty="0"/>
              <a:t>Attend to your body. Above the line, you want to do things that ‘soothe’ you. Below the line you want to do things that bring you back into a feeling state.</a:t>
            </a:r>
          </a:p>
          <a:p>
            <a:pPr marL="0">
              <a:spcAft>
                <a:spcPts val="600"/>
              </a:spcAft>
            </a:pPr>
            <a:endParaRPr lang="en-US" sz="1200" dirty="0"/>
          </a:p>
          <a:p>
            <a:endParaRPr lang="en-US" dirty="0"/>
          </a:p>
        </p:txBody>
      </p:sp>
      <p:sp>
        <p:nvSpPr>
          <p:cNvPr id="4" name="Slide Number Placeholder 3"/>
          <p:cNvSpPr>
            <a:spLocks noGrp="1"/>
          </p:cNvSpPr>
          <p:nvPr>
            <p:ph type="sldNum" sz="quarter" idx="5"/>
          </p:nvPr>
        </p:nvSpPr>
        <p:spPr/>
        <p:txBody>
          <a:bodyPr/>
          <a:lstStyle/>
          <a:p>
            <a:fld id="{AB1F28DF-E507-8445-A7C1-1C7CD168DE03}" type="slidenum">
              <a:rPr lang="en-US" smtClean="0"/>
              <a:t>16</a:t>
            </a:fld>
            <a:endParaRPr lang="en-US"/>
          </a:p>
        </p:txBody>
      </p:sp>
    </p:spTree>
    <p:extLst>
      <p:ext uri="{BB962C8B-B14F-4D97-AF65-F5344CB8AC3E}">
        <p14:creationId xmlns:p14="http://schemas.microsoft.com/office/powerpoint/2010/main" val="21655618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4.wdp"/><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5.wdp"/><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8941" y="1214438"/>
            <a:ext cx="9144000" cy="2387600"/>
          </a:xfrm>
        </p:spPr>
        <p:txBody>
          <a:bodyPr anchor="b"/>
          <a:lstStyle>
            <a:lvl1pPr algn="l">
              <a:defRPr sz="6000" baseline="0">
                <a:solidFill>
                  <a:schemeClr val="bg1"/>
                </a:solidFill>
                <a:latin typeface="Roboto" charset="0"/>
                <a:ea typeface="Roboto" charset="0"/>
                <a:cs typeface="Roboto" charset="0"/>
              </a:defRPr>
            </a:lvl1pPr>
          </a:lstStyle>
          <a:p>
            <a:r>
              <a:rPr lang="en-US" dirty="0"/>
              <a:t>Title</a:t>
            </a:r>
          </a:p>
        </p:txBody>
      </p:sp>
      <p:sp>
        <p:nvSpPr>
          <p:cNvPr id="3" name="Subtitle 2"/>
          <p:cNvSpPr>
            <a:spLocks noGrp="1"/>
          </p:cNvSpPr>
          <p:nvPr>
            <p:ph type="subTitle" idx="1" hasCustomPrompt="1"/>
          </p:nvPr>
        </p:nvSpPr>
        <p:spPr>
          <a:xfrm>
            <a:off x="268073" y="3636123"/>
            <a:ext cx="9144000" cy="1655762"/>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7" name="Picture 6"/>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0123170" y="0"/>
            <a:ext cx="2011680" cy="277977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3853"/>
          <a:stretch/>
        </p:blipFill>
        <p:spPr>
          <a:xfrm>
            <a:off x="0" y="6247700"/>
            <a:ext cx="2405640" cy="591250"/>
          </a:xfrm>
          <a:prstGeom prst="rect">
            <a:avLst/>
          </a:prstGeom>
        </p:spPr>
      </p:pic>
    </p:spTree>
    <p:extLst>
      <p:ext uri="{BB962C8B-B14F-4D97-AF65-F5344CB8AC3E}">
        <p14:creationId xmlns:p14="http://schemas.microsoft.com/office/powerpoint/2010/main" val="54448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2"/>
                </a:solidFill>
                <a:latin typeface="Roboto" charset="0"/>
                <a:ea typeface="Roboto" charset="0"/>
                <a:cs typeface="Roboto" charset="0"/>
              </a:defRPr>
            </a:lvl1pPr>
          </a:lstStyle>
          <a:p>
            <a:r>
              <a:rPr lang="en-US" dirty="0"/>
              <a:t>Title</a:t>
            </a:r>
          </a:p>
        </p:txBody>
      </p:sp>
      <p:sp>
        <p:nvSpPr>
          <p:cNvPr id="3" name="Content Placeholder 2"/>
          <p:cNvSpPr>
            <a:spLocks noGrp="1"/>
          </p:cNvSpPr>
          <p:nvPr>
            <p:ph idx="1" hasCustomPrompt="1"/>
          </p:nvPr>
        </p:nvSpPr>
        <p:spPr/>
        <p:txBody>
          <a:bodyPr/>
          <a:lstStyle>
            <a:lvl1pPr>
              <a:defRPr b="0" i="0">
                <a:solidFill>
                  <a:schemeClr val="tx1"/>
                </a:solidFill>
                <a:latin typeface="Roboto Light" charset="0"/>
                <a:ea typeface="Roboto Light" charset="0"/>
                <a:cs typeface="Roboto Light" charset="0"/>
              </a:defRPr>
            </a:lvl1pPr>
            <a:lvl2pPr>
              <a:defRPr b="0" i="0" baseline="0">
                <a:solidFill>
                  <a:schemeClr val="tx1"/>
                </a:solidFill>
                <a:latin typeface="Roboto Light" charset="0"/>
                <a:ea typeface="Roboto Light" charset="0"/>
                <a:cs typeface="Roboto Light" charset="0"/>
              </a:defRPr>
            </a:lvl2pPr>
            <a:lvl3pPr>
              <a:defRPr b="0" i="0">
                <a:solidFill>
                  <a:schemeClr val="tx1"/>
                </a:solidFill>
                <a:latin typeface="Roboto Light" charset="0"/>
                <a:ea typeface="Roboto Light" charset="0"/>
                <a:cs typeface="Roboto Light" charset="0"/>
              </a:defRPr>
            </a:lvl3pPr>
            <a:lvl4pPr>
              <a:defRPr b="0" i="0">
                <a:solidFill>
                  <a:schemeClr val="tx1"/>
                </a:solidFill>
                <a:latin typeface="Roboto Light" charset="0"/>
                <a:ea typeface="Roboto Light" charset="0"/>
                <a:cs typeface="Roboto Light" charset="0"/>
              </a:defRPr>
            </a:lvl4pPr>
            <a:lvl5pPr>
              <a:defRPr b="0" i="0">
                <a:solidFill>
                  <a:schemeClr val="tx1"/>
                </a:solidFill>
                <a:latin typeface="Roboto Light" charset="0"/>
                <a:ea typeface="Roboto Light" charset="0"/>
                <a:cs typeface="Roboto Light" charset="0"/>
              </a:defRPr>
            </a:lvl5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0123170" y="0"/>
            <a:ext cx="2011680" cy="2779776"/>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3853"/>
          <a:stretch/>
        </p:blipFill>
        <p:spPr>
          <a:xfrm>
            <a:off x="0" y="6247700"/>
            <a:ext cx="2405640" cy="5912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94285"/>
            <a:ext cx="12192000" cy="663715"/>
          </a:xfrm>
          <a:prstGeom prst="rect">
            <a:avLst/>
          </a:prstGeom>
        </p:spPr>
      </p:pic>
      <p:pic>
        <p:nvPicPr>
          <p:cNvPr id="10" name="Picture 9"/>
          <p:cNvPicPr>
            <a:picLocks noChangeAspect="1"/>
          </p:cNvPicPr>
          <p:nvPr/>
        </p:nvPicPr>
        <p:blipFill>
          <a:blip r:embed="rId5">
            <a:alphaModFix amt="13000"/>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225564" y="0"/>
            <a:ext cx="2011680" cy="2779776"/>
          </a:xfrm>
          <a:prstGeom prst="rect">
            <a:avLst/>
          </a:prstGeom>
          <a:effectLst>
            <a:glow rad="127000">
              <a:schemeClr val="accent1">
                <a:alpha val="0"/>
              </a:schemeClr>
            </a:glow>
          </a:effectLst>
        </p:spPr>
      </p:pic>
    </p:spTree>
    <p:extLst>
      <p:ext uri="{BB962C8B-B14F-4D97-AF65-F5344CB8AC3E}">
        <p14:creationId xmlns:p14="http://schemas.microsoft.com/office/powerpoint/2010/main" val="275977261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2"/>
                </a:solidFill>
                <a:latin typeface="Roboto" charset="0"/>
                <a:ea typeface="Roboto" charset="0"/>
                <a:cs typeface="Roboto"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noAutofit/>
          </a:bodyPr>
          <a:lstStyle>
            <a:lvl1pPr marL="0" indent="0">
              <a:buNone/>
              <a:defRPr sz="2800" b="0" i="0">
                <a:solidFill>
                  <a:schemeClr val="accent1"/>
                </a:solidFill>
                <a:latin typeface="Roboto Light" charset="0"/>
                <a:ea typeface="Roboto Light" charset="0"/>
                <a:cs typeface="Roboto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b="0" i="0">
                <a:solidFill>
                  <a:schemeClr val="tx1"/>
                </a:solidFill>
                <a:latin typeface="Roboto Thin" charset="0"/>
                <a:ea typeface="Roboto Thin" charset="0"/>
                <a:cs typeface="Roboto Thin" charset="0"/>
              </a:defRPr>
            </a:lvl1pPr>
            <a:lvl2pPr>
              <a:defRPr sz="2200" b="0" i="0">
                <a:solidFill>
                  <a:schemeClr val="tx1"/>
                </a:solidFill>
                <a:latin typeface="Roboto Thin" charset="0"/>
                <a:ea typeface="Roboto Thin" charset="0"/>
                <a:cs typeface="Roboto Thin" charset="0"/>
              </a:defRPr>
            </a:lvl2pPr>
            <a:lvl3pPr>
              <a:defRPr b="0" i="0">
                <a:solidFill>
                  <a:schemeClr val="tx1"/>
                </a:solidFill>
                <a:latin typeface="Roboto Thin" charset="0"/>
                <a:ea typeface="Roboto Thin" charset="0"/>
                <a:cs typeface="Roboto Thin" charset="0"/>
              </a:defRPr>
            </a:lvl3pPr>
            <a:lvl4pPr>
              <a:defRPr b="0" i="0">
                <a:solidFill>
                  <a:schemeClr val="tx1"/>
                </a:solidFill>
                <a:latin typeface="Roboto Thin" charset="0"/>
                <a:ea typeface="Roboto Thin" charset="0"/>
                <a:cs typeface="Roboto Thin" charset="0"/>
              </a:defRPr>
            </a:lvl4pPr>
            <a:lvl5pPr>
              <a:defRPr b="0" i="0">
                <a:solidFill>
                  <a:schemeClr val="tx1"/>
                </a:solidFill>
                <a:latin typeface="Roboto Thin" charset="0"/>
                <a:ea typeface="Roboto Thin" charset="0"/>
                <a:cs typeface="Roboto Thin"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solidFill>
                  <a:schemeClr val="accent1"/>
                </a:solidFill>
                <a:latin typeface="Roboto Light" charset="0"/>
                <a:ea typeface="Roboto Light" charset="0"/>
                <a:cs typeface="Roboto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b="0" i="0">
                <a:solidFill>
                  <a:schemeClr val="tx1"/>
                </a:solidFill>
                <a:latin typeface="Roboto Thin" charset="0"/>
                <a:ea typeface="Roboto Thin" charset="0"/>
                <a:cs typeface="Roboto Thin" charset="0"/>
              </a:defRPr>
            </a:lvl1pPr>
            <a:lvl2pPr>
              <a:defRPr sz="2200" b="0" i="0">
                <a:solidFill>
                  <a:schemeClr val="tx1"/>
                </a:solidFill>
                <a:latin typeface="Roboto Thin" charset="0"/>
                <a:ea typeface="Roboto Thin" charset="0"/>
                <a:cs typeface="Roboto Thin" charset="0"/>
              </a:defRPr>
            </a:lvl2pPr>
            <a:lvl3pPr>
              <a:defRPr b="0" i="0">
                <a:solidFill>
                  <a:schemeClr val="tx1"/>
                </a:solidFill>
                <a:latin typeface="Roboto Thin" charset="0"/>
                <a:ea typeface="Roboto Thin" charset="0"/>
                <a:cs typeface="Roboto Thin" charset="0"/>
              </a:defRPr>
            </a:lvl3pPr>
            <a:lvl4pPr>
              <a:defRPr b="0" i="0">
                <a:solidFill>
                  <a:schemeClr val="tx1"/>
                </a:solidFill>
                <a:latin typeface="Roboto Thin" charset="0"/>
                <a:ea typeface="Roboto Thin" charset="0"/>
                <a:cs typeface="Roboto Thin" charset="0"/>
              </a:defRPr>
            </a:lvl4pPr>
            <a:lvl5pPr>
              <a:defRPr b="0" i="0">
                <a:solidFill>
                  <a:schemeClr val="tx1"/>
                </a:solidFill>
                <a:latin typeface="Roboto Thin" charset="0"/>
                <a:ea typeface="Roboto Thin" charset="0"/>
                <a:cs typeface="Roboto Thin"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0123170" y="0"/>
            <a:ext cx="2011680" cy="2779776"/>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3853"/>
          <a:stretch/>
        </p:blipFill>
        <p:spPr>
          <a:xfrm>
            <a:off x="0" y="6247700"/>
            <a:ext cx="2405640" cy="5912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94285"/>
            <a:ext cx="12192000" cy="663715"/>
          </a:xfrm>
          <a:prstGeom prst="rect">
            <a:avLst/>
          </a:prstGeom>
        </p:spPr>
      </p:pic>
      <p:pic>
        <p:nvPicPr>
          <p:cNvPr id="12" name="Picture 11"/>
          <p:cNvPicPr>
            <a:picLocks noChangeAspect="1"/>
          </p:cNvPicPr>
          <p:nvPr/>
        </p:nvPicPr>
        <p:blipFill>
          <a:blip r:embed="rId5">
            <a:alphaModFix amt="13000"/>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225564" y="0"/>
            <a:ext cx="2011680" cy="2779776"/>
          </a:xfrm>
          <a:prstGeom prst="rect">
            <a:avLst/>
          </a:prstGeom>
          <a:effectLst>
            <a:glow rad="127000">
              <a:schemeClr val="accent1">
                <a:alpha val="0"/>
              </a:schemeClr>
            </a:glow>
          </a:effectLst>
        </p:spPr>
      </p:pic>
    </p:spTree>
    <p:extLst>
      <p:ext uri="{BB962C8B-B14F-4D97-AF65-F5344CB8AC3E}">
        <p14:creationId xmlns:p14="http://schemas.microsoft.com/office/powerpoint/2010/main" val="106757193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2"/>
                </a:solidFill>
                <a:latin typeface="Roboto" charset="0"/>
                <a:ea typeface="Roboto" charset="0"/>
                <a:cs typeface="Roboto" charset="0"/>
              </a:defRPr>
            </a:lvl1pPr>
          </a:lstStyle>
          <a:p>
            <a:r>
              <a:rPr lang="en-US" dirty="0"/>
              <a:t>Title of open slide </a:t>
            </a: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0123170" y="0"/>
            <a:ext cx="2011680" cy="2779776"/>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853"/>
          <a:stretch/>
        </p:blipFill>
        <p:spPr>
          <a:xfrm>
            <a:off x="0" y="6247700"/>
            <a:ext cx="2405640" cy="591250"/>
          </a:xfrm>
          <a:prstGeom prst="rect">
            <a:avLst/>
          </a:prstGeom>
        </p:spPr>
      </p:pic>
      <p:sp>
        <p:nvSpPr>
          <p:cNvPr id="9" name="TextBox 8"/>
          <p:cNvSpPr txBox="1"/>
          <p:nvPr/>
        </p:nvSpPr>
        <p:spPr>
          <a:xfrm>
            <a:off x="838200" y="1981200"/>
            <a:ext cx="10515600" cy="369332"/>
          </a:xfrm>
          <a:prstGeom prst="rect">
            <a:avLst/>
          </a:prstGeom>
          <a:noFill/>
        </p:spPr>
        <p:txBody>
          <a:bodyPr wrap="square" rtlCol="0">
            <a:spAutoFit/>
          </a:bodyPr>
          <a:lstStyle/>
          <a:p>
            <a:r>
              <a:rPr lang="en-US" dirty="0">
                <a:solidFill>
                  <a:schemeClr val="bg1"/>
                </a:solidFill>
                <a:latin typeface="Roboto" charset="0"/>
                <a:ea typeface="Roboto" charset="0"/>
                <a:cs typeface="Roboto" charset="0"/>
              </a:rPr>
              <a:t>Use this space for either</a:t>
            </a:r>
            <a:r>
              <a:rPr lang="en-US" baseline="0" dirty="0">
                <a:solidFill>
                  <a:schemeClr val="bg1"/>
                </a:solidFill>
                <a:latin typeface="Roboto" charset="0"/>
                <a:ea typeface="Roboto" charset="0"/>
                <a:cs typeface="Roboto" charset="0"/>
              </a:rPr>
              <a:t> a quote, </a:t>
            </a:r>
            <a:r>
              <a:rPr lang="en-US" baseline="0">
                <a:solidFill>
                  <a:schemeClr val="bg1"/>
                </a:solidFill>
                <a:latin typeface="Roboto" charset="0"/>
                <a:ea typeface="Roboto" charset="0"/>
                <a:cs typeface="Roboto" charset="0"/>
              </a:rPr>
              <a:t>a graph/chart, or a photo</a:t>
            </a:r>
            <a:endParaRPr lang="en-US">
              <a:solidFill>
                <a:schemeClr val="bg1"/>
              </a:solidFill>
              <a:latin typeface="Roboto" charset="0"/>
              <a:ea typeface="Roboto" charset="0"/>
              <a:cs typeface="Roboto"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94285"/>
            <a:ext cx="12192000" cy="663715"/>
          </a:xfrm>
          <a:prstGeom prst="rect">
            <a:avLst/>
          </a:prstGeom>
        </p:spPr>
      </p:pic>
      <p:pic>
        <p:nvPicPr>
          <p:cNvPr id="11" name="Picture 10"/>
          <p:cNvPicPr>
            <a:picLocks noChangeAspect="1"/>
          </p:cNvPicPr>
          <p:nvPr/>
        </p:nvPicPr>
        <p:blipFill>
          <a:blip r:embed="rId5">
            <a:alphaModFix amt="13000"/>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225564" y="0"/>
            <a:ext cx="2011680" cy="2779776"/>
          </a:xfrm>
          <a:prstGeom prst="rect">
            <a:avLst/>
          </a:prstGeom>
          <a:effectLst>
            <a:glow rad="127000">
              <a:schemeClr val="accent1">
                <a:alpha val="0"/>
              </a:schemeClr>
            </a:glow>
          </a:effectLst>
        </p:spPr>
      </p:pic>
    </p:spTree>
    <p:extLst>
      <p:ext uri="{BB962C8B-B14F-4D97-AF65-F5344CB8AC3E}">
        <p14:creationId xmlns:p14="http://schemas.microsoft.com/office/powerpoint/2010/main" val="110774862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3853"/>
          <a:stretch/>
        </p:blipFill>
        <p:spPr>
          <a:xfrm>
            <a:off x="0" y="6247700"/>
            <a:ext cx="2405640" cy="59125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94285"/>
            <a:ext cx="12192000" cy="663715"/>
          </a:xfrm>
          <a:prstGeom prst="rect">
            <a:avLst/>
          </a:prstGeom>
        </p:spPr>
      </p:pic>
      <p:pic>
        <p:nvPicPr>
          <p:cNvPr id="8" name="Picture 7"/>
          <p:cNvPicPr>
            <a:picLocks noChangeAspect="1"/>
          </p:cNvPicPr>
          <p:nvPr/>
        </p:nvPicPr>
        <p:blipFill>
          <a:blip r:embed="rId4">
            <a:alphaModFix amt="13000"/>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225564" y="0"/>
            <a:ext cx="2011680" cy="2779776"/>
          </a:xfrm>
          <a:prstGeom prst="rect">
            <a:avLst/>
          </a:prstGeom>
          <a:effectLst>
            <a:glow rad="127000">
              <a:schemeClr val="accent1">
                <a:alpha val="0"/>
              </a:schemeClr>
            </a:glow>
          </a:effectLst>
        </p:spPr>
      </p:pic>
    </p:spTree>
    <p:extLst>
      <p:ext uri="{BB962C8B-B14F-4D97-AF65-F5344CB8AC3E}">
        <p14:creationId xmlns:p14="http://schemas.microsoft.com/office/powerpoint/2010/main" val="173248734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baseline="0">
                <a:solidFill>
                  <a:schemeClr val="bg2"/>
                </a:solidFill>
                <a:latin typeface="Roboto" charset="0"/>
                <a:ea typeface="Roboto" charset="0"/>
                <a:cs typeface="Roboto" charset="0"/>
              </a:defRPr>
            </a:lvl1pPr>
          </a:lstStyle>
          <a:p>
            <a:r>
              <a:rPr lang="en-US" dirty="0"/>
              <a:t>Title for photo slide</a:t>
            </a:r>
          </a:p>
        </p:txBody>
      </p:sp>
      <p:sp>
        <p:nvSpPr>
          <p:cNvPr id="3" name="Picture Placeholder 2"/>
          <p:cNvSpPr>
            <a:spLocks noGrp="1"/>
          </p:cNvSpPr>
          <p:nvPr>
            <p:ph type="pic" idx="1"/>
          </p:nvPr>
        </p:nvSpPr>
        <p:spPr>
          <a:xfrm>
            <a:off x="5183188" y="987425"/>
            <a:ext cx="6172200" cy="4873625"/>
          </a:xfrm>
          <a:blipFill>
            <a:blip r:embed="rId2"/>
            <a:stretch>
              <a:fillRect/>
            </a:stretch>
          </a:blipFill>
          <a:effectLst>
            <a:softEdge rad="3683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hasCustomPrompt="1"/>
          </p:nvPr>
        </p:nvSpPr>
        <p:spPr>
          <a:xfrm>
            <a:off x="839788" y="2057400"/>
            <a:ext cx="3932237" cy="3811588"/>
          </a:xfrm>
        </p:spPr>
        <p:txBody>
          <a:bodyPr>
            <a:normAutofit/>
          </a:bodyPr>
          <a:lstStyle>
            <a:lvl1pPr marL="0" indent="0">
              <a:buNone/>
              <a:defRPr sz="2000" b="0" i="0" baseline="0">
                <a:solidFill>
                  <a:schemeClr val="tx1"/>
                </a:solidFill>
                <a:latin typeface="Roboto Light" charset="0"/>
                <a:ea typeface="Roboto Light" charset="0"/>
                <a:cs typeface="Roboto Light"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Caption, explanation, or content corresponding to photo</a:t>
            </a:r>
          </a:p>
          <a:p>
            <a:pPr lvl="0"/>
            <a:endParaRPr lang="en-US"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3853"/>
          <a:stretch/>
        </p:blipFill>
        <p:spPr>
          <a:xfrm>
            <a:off x="0" y="6247700"/>
            <a:ext cx="2405640" cy="591250"/>
          </a:xfrm>
          <a:prstGeom prst="rect">
            <a:avLst/>
          </a:prstGeom>
        </p:spPr>
      </p:pic>
      <p:pic>
        <p:nvPicPr>
          <p:cNvPr id="7" name="Picture 6"/>
          <p:cNvPicPr>
            <a:picLocks noChangeAspect="1"/>
          </p:cNvPicPr>
          <p:nvPr/>
        </p:nvPicPr>
        <p:blipFill>
          <a:blip r:embed="rId4">
            <a:alphaModFix amt="13000"/>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225564" y="0"/>
            <a:ext cx="2011680" cy="2779776"/>
          </a:xfrm>
          <a:prstGeom prst="rect">
            <a:avLst/>
          </a:prstGeom>
          <a:effectLst>
            <a:glow rad="127000">
              <a:schemeClr val="accent1">
                <a:alpha val="0"/>
              </a:schemeClr>
            </a:glow>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194285"/>
            <a:ext cx="12192000" cy="663715"/>
          </a:xfrm>
          <a:prstGeom prst="rect">
            <a:avLst/>
          </a:prstGeom>
        </p:spPr>
      </p:pic>
    </p:spTree>
    <p:extLst>
      <p:ext uri="{BB962C8B-B14F-4D97-AF65-F5344CB8AC3E}">
        <p14:creationId xmlns:p14="http://schemas.microsoft.com/office/powerpoint/2010/main" val="182582423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w/ body copy">
    <p:bg>
      <p:bgPr>
        <a:solidFill>
          <a:schemeClr val="bg1"/>
        </a:solidFill>
        <a:effectLst/>
      </p:bgPr>
    </p:bg>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671840" y="6238620"/>
            <a:ext cx="2844800" cy="363855"/>
          </a:xfrm>
          <a:prstGeom prst="rect">
            <a:avLst/>
          </a:prstGeom>
        </p:spPr>
        <p:txBody>
          <a:bodyPr vert="horz" lIns="91440" tIns="45720" rIns="91440" bIns="45720" rtlCol="0" anchor="ctr"/>
          <a:lstStyle>
            <a:lvl1pPr algn="r">
              <a:defRPr sz="1000" spc="0">
                <a:solidFill>
                  <a:srgbClr val="232325"/>
                </a:solidFill>
                <a:latin typeface="Arial" panose="020B0604020202020204" pitchFamily="34" charset="0"/>
                <a:cs typeface="Arial" panose="020B0604020202020204" pitchFamily="34" charset="0"/>
              </a:defRPr>
            </a:lvl1pPr>
          </a:lstStyle>
          <a:p>
            <a:fld id="{E39A72EE-4E20-4146-8B1B-6473D09B6EE5}" type="slidenum">
              <a:rPr lang="en-US" smtClean="0"/>
              <a:t>‹#›</a:t>
            </a:fld>
            <a:endParaRPr lang="en-US"/>
          </a:p>
        </p:txBody>
      </p:sp>
      <p:sp>
        <p:nvSpPr>
          <p:cNvPr id="5" name="Title 1"/>
          <p:cNvSpPr>
            <a:spLocks noGrp="1"/>
          </p:cNvSpPr>
          <p:nvPr>
            <p:ph type="title" hasCustomPrompt="1"/>
          </p:nvPr>
        </p:nvSpPr>
        <p:spPr>
          <a:xfrm>
            <a:off x="675360" y="179887"/>
            <a:ext cx="10833408" cy="1248424"/>
          </a:xfrm>
          <a:prstGeom prst="rect">
            <a:avLst/>
          </a:prstGeom>
        </p:spPr>
        <p:txBody>
          <a:bodyPr tIns="0" bIns="0">
            <a:noAutofit/>
          </a:bodyPr>
          <a:lstStyle>
            <a:lvl1pPr algn="l">
              <a:lnSpc>
                <a:spcPct val="90000"/>
              </a:lnSpc>
              <a:defRPr sz="3600" spc="-150">
                <a:solidFill>
                  <a:srgbClr val="003153"/>
                </a:solidFill>
                <a:latin typeface="Arial Narrow" panose="020B0606020202030204" pitchFamily="34" charset="0"/>
                <a:cs typeface="Arial" panose="020B0604020202020204" pitchFamily="34" charset="0"/>
              </a:defRPr>
            </a:lvl1pPr>
          </a:lstStyle>
          <a:p>
            <a:r>
              <a:rPr lang="en-US" dirty="0"/>
              <a:t>Title.</a:t>
            </a:r>
          </a:p>
        </p:txBody>
      </p:sp>
      <p:sp>
        <p:nvSpPr>
          <p:cNvPr id="8" name="Text Placeholder 7"/>
          <p:cNvSpPr>
            <a:spLocks noGrp="1"/>
          </p:cNvSpPr>
          <p:nvPr>
            <p:ph type="body" sz="quarter" idx="10" hasCustomPrompt="1"/>
          </p:nvPr>
        </p:nvSpPr>
        <p:spPr>
          <a:xfrm>
            <a:off x="675360" y="1565214"/>
            <a:ext cx="10841280" cy="4536500"/>
          </a:xfrm>
        </p:spPr>
        <p:txBody>
          <a:bodyPr/>
          <a:lstStyle>
            <a:lvl1pPr>
              <a:lnSpc>
                <a:spcPct val="110000"/>
              </a:lnSpc>
              <a:spcBef>
                <a:spcPts val="0"/>
              </a:spcBef>
              <a:defRPr sz="2000">
                <a:solidFill>
                  <a:srgbClr val="324150"/>
                </a:solidFill>
                <a:latin typeface="Arial Narrow" panose="020B0606020202030204" pitchFamily="34" charset="0"/>
              </a:defRPr>
            </a:lvl1pPr>
          </a:lstStyle>
          <a:p>
            <a:pPr lvl="0"/>
            <a:r>
              <a:rPr lang="en-US" dirty="0"/>
              <a:t>Object</a:t>
            </a:r>
          </a:p>
        </p:txBody>
      </p:sp>
    </p:spTree>
    <p:extLst>
      <p:ext uri="{BB962C8B-B14F-4D97-AF65-F5344CB8AC3E}">
        <p14:creationId xmlns:p14="http://schemas.microsoft.com/office/powerpoint/2010/main" val="2368270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0ABFB-3C88-DB40-BE09-6F5FE47331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64F313-8086-8B4A-A50D-B0EC3E0701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2B2DB2-15E7-064C-8A24-872327C86C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AB23F8-5F6B-6D44-9515-D002FFD88C2B}"/>
              </a:ext>
            </a:extLst>
          </p:cNvPr>
          <p:cNvSpPr>
            <a:spLocks noGrp="1"/>
          </p:cNvSpPr>
          <p:nvPr>
            <p:ph type="dt" sz="half" idx="10"/>
          </p:nvPr>
        </p:nvSpPr>
        <p:spPr/>
        <p:txBody>
          <a:bodyPr/>
          <a:lstStyle/>
          <a:p>
            <a:fld id="{CE6CAA19-D187-FD47-A376-6C614A72569E}" type="datetimeFigureOut">
              <a:rPr lang="en-US" smtClean="0"/>
              <a:t>1/11/23</a:t>
            </a:fld>
            <a:endParaRPr lang="en-US"/>
          </a:p>
        </p:txBody>
      </p:sp>
      <p:sp>
        <p:nvSpPr>
          <p:cNvPr id="6" name="Footer Placeholder 5">
            <a:extLst>
              <a:ext uri="{FF2B5EF4-FFF2-40B4-BE49-F238E27FC236}">
                <a16:creationId xmlns:a16="http://schemas.microsoft.com/office/drawing/2014/main" id="{8CCB030A-7EC8-C14C-89AD-A741BD0410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C6093B-719C-A44D-A718-FC794B7AEC8E}"/>
              </a:ext>
            </a:extLst>
          </p:cNvPr>
          <p:cNvSpPr>
            <a:spLocks noGrp="1"/>
          </p:cNvSpPr>
          <p:nvPr>
            <p:ph type="sldNum" sz="quarter" idx="12"/>
          </p:nvPr>
        </p:nvSpPr>
        <p:spPr/>
        <p:txBody>
          <a:bodyPr/>
          <a:lstStyle/>
          <a:p>
            <a:fld id="{63D4BE17-5B0F-3D41-B675-0AB8E9F93D9D}" type="slidenum">
              <a:rPr lang="en-US" smtClean="0"/>
              <a:t>‹#›</a:t>
            </a:fld>
            <a:endParaRPr lang="en-US"/>
          </a:p>
        </p:txBody>
      </p:sp>
    </p:spTree>
    <p:extLst>
      <p:ext uri="{BB962C8B-B14F-4D97-AF65-F5344CB8AC3E}">
        <p14:creationId xmlns:p14="http://schemas.microsoft.com/office/powerpoint/2010/main" val="3811912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97995D-7148-B044-862C-B12EB581AF42}" type="datetimeFigureOut">
              <a:rPr lang="en-US" smtClean="0"/>
              <a:t>1/11/23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2C82E3-2B3E-4947-A86E-D49ED65291DA}" type="slidenum">
              <a:rPr lang="en-US" smtClean="0"/>
              <a:t>‹#›</a:t>
            </a:fld>
            <a:endParaRPr lang="en-US"/>
          </a:p>
        </p:txBody>
      </p:sp>
    </p:spTree>
    <p:extLst>
      <p:ext uri="{BB962C8B-B14F-4D97-AF65-F5344CB8AC3E}">
        <p14:creationId xmlns:p14="http://schemas.microsoft.com/office/powerpoint/2010/main" val="2806140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6.wdp"/></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8.jpg"/><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2" Type="http://schemas.openxmlformats.org/officeDocument/2006/relationships/hyperlink" Target="http://www.childtrauma.or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CE3074-3029-F2B8-0BBD-26089D50E23F}"/>
              </a:ext>
            </a:extLst>
          </p:cNvPr>
          <p:cNvSpPr>
            <a:spLocks noGrp="1"/>
          </p:cNvSpPr>
          <p:nvPr>
            <p:ph type="ctrTitle"/>
          </p:nvPr>
        </p:nvSpPr>
        <p:spPr>
          <a:xfrm>
            <a:off x="714895" y="896932"/>
            <a:ext cx="3737114" cy="3474722"/>
          </a:xfrm>
        </p:spPr>
        <p:txBody>
          <a:bodyPr vert="horz" lIns="91440" tIns="45720" rIns="91440" bIns="45720" rtlCol="0">
            <a:normAutofit/>
          </a:bodyPr>
          <a:lstStyle/>
          <a:p>
            <a:pPr algn="l"/>
            <a:br>
              <a:rPr lang="en-US" sz="3200" b="1" i="0" kern="1200" dirty="0">
                <a:effectLst/>
                <a:latin typeface="+mj-lt"/>
                <a:ea typeface="+mj-ea"/>
                <a:cs typeface="+mj-cs"/>
              </a:rPr>
            </a:br>
            <a:r>
              <a:rPr lang="en-US" sz="3200" b="1" i="0" kern="1200" dirty="0">
                <a:effectLst/>
                <a:latin typeface="+mj-lt"/>
                <a:ea typeface="+mj-ea"/>
                <a:cs typeface="+mj-cs"/>
              </a:rPr>
              <a:t>Supporting Front Line Journalists: Trauma and Leadership in Journalism</a:t>
            </a:r>
            <a:br>
              <a:rPr lang="en-US" sz="3200" b="1" i="0" kern="1200" dirty="0">
                <a:effectLst/>
                <a:latin typeface="+mj-lt"/>
                <a:ea typeface="+mj-ea"/>
                <a:cs typeface="+mj-cs"/>
              </a:rPr>
            </a:br>
            <a:br>
              <a:rPr lang="en-US" sz="3200" kern="1200" dirty="0">
                <a:latin typeface="+mj-lt"/>
                <a:ea typeface="+mj-ea"/>
                <a:cs typeface="+mj-cs"/>
              </a:rPr>
            </a:br>
            <a:endParaRPr lang="en-US" sz="3200" kern="1200" dirty="0">
              <a:latin typeface="+mj-lt"/>
              <a:ea typeface="+mj-ea"/>
              <a:cs typeface="+mj-cs"/>
            </a:endParaRPr>
          </a:p>
        </p:txBody>
      </p:sp>
      <p:sp>
        <p:nvSpPr>
          <p:cNvPr id="5" name="Subtitle 4">
            <a:extLst>
              <a:ext uri="{FF2B5EF4-FFF2-40B4-BE49-F238E27FC236}">
                <a16:creationId xmlns:a16="http://schemas.microsoft.com/office/drawing/2014/main" id="{AABDFB92-D336-DFCE-D0D2-65A520B19466}"/>
              </a:ext>
            </a:extLst>
          </p:cNvPr>
          <p:cNvSpPr>
            <a:spLocks noGrp="1"/>
          </p:cNvSpPr>
          <p:nvPr>
            <p:ph type="subTitle" idx="1"/>
          </p:nvPr>
        </p:nvSpPr>
        <p:spPr>
          <a:xfrm>
            <a:off x="548815" y="4003347"/>
            <a:ext cx="3737114" cy="1441706"/>
          </a:xfrm>
        </p:spPr>
        <p:txBody>
          <a:bodyPr vert="horz" lIns="91440" tIns="45720" rIns="91440" bIns="45720" rtlCol="0" anchor="t">
            <a:normAutofit/>
          </a:bodyPr>
          <a:lstStyle/>
          <a:p>
            <a:pPr algn="l"/>
            <a:r>
              <a:rPr lang="en-US" sz="1700" dirty="0"/>
              <a:t>Gretchen Schmelzer, PhD</a:t>
            </a:r>
          </a:p>
          <a:p>
            <a:pPr algn="l"/>
            <a:r>
              <a:rPr lang="en-US" sz="1700" dirty="0"/>
              <a:t>January 14, 2023</a:t>
            </a:r>
          </a:p>
          <a:p>
            <a:pPr algn="l"/>
            <a:r>
              <a:rPr lang="en-US" sz="1700" dirty="0"/>
              <a:t>Crime Coverage Summit</a:t>
            </a:r>
          </a:p>
          <a:p>
            <a:pPr algn="l"/>
            <a:r>
              <a:rPr lang="en-US" sz="1700" dirty="0"/>
              <a:t>National Press Foundation</a:t>
            </a:r>
          </a:p>
          <a:p>
            <a:pPr indent="-228600" algn="l">
              <a:buFont typeface="Arial" panose="020B0604020202020204" pitchFamily="34" charset="0"/>
              <a:buChar char="•"/>
            </a:pPr>
            <a:endParaRPr lang="en-US" sz="1700" dirty="0"/>
          </a:p>
          <a:p>
            <a:pPr indent="-228600" algn="l">
              <a:buFont typeface="Arial" panose="020B0604020202020204" pitchFamily="34" charset="0"/>
              <a:buChar char="•"/>
            </a:pPr>
            <a:endParaRPr lang="en-US" sz="1700" dirty="0"/>
          </a:p>
        </p:txBody>
      </p:sp>
      <p:pic>
        <p:nvPicPr>
          <p:cNvPr id="9" name="Picture 8" descr="A person using a camera&#10;&#10;Description automatically generated with low confidence">
            <a:extLst>
              <a:ext uri="{FF2B5EF4-FFF2-40B4-BE49-F238E27FC236}">
                <a16:creationId xmlns:a16="http://schemas.microsoft.com/office/drawing/2014/main" id="{1F5E033B-C84F-C64A-6207-66B066E860D4}"/>
              </a:ext>
            </a:extLst>
          </p:cNvPr>
          <p:cNvPicPr>
            <a:picLocks noChangeAspect="1"/>
          </p:cNvPicPr>
          <p:nvPr/>
        </p:nvPicPr>
        <p:blipFill rotWithShape="1">
          <a:blip r:embed="rId3">
            <a:duotone>
              <a:prstClr val="black"/>
              <a:prstClr val="white"/>
            </a:duotone>
            <a:extLst>
              <a:ext uri="{BEBA8EAE-BF5A-486C-A8C5-ECC9F3942E4B}">
                <a14:imgProps xmlns:a14="http://schemas.microsoft.com/office/drawing/2010/main">
                  <a14:imgLayer r:embed="rId4">
                    <a14:imgEffect>
                      <a14:saturation sat="33000"/>
                    </a14:imgEffect>
                  </a14:imgLayer>
                </a14:imgProps>
              </a:ext>
            </a:extLst>
          </a:blip>
          <a:srcRect l="16061" r="17114" b="-1"/>
          <a:stretch/>
        </p:blipFill>
        <p:spPr>
          <a:xfrm>
            <a:off x="5326408" y="10"/>
            <a:ext cx="6865592" cy="6857990"/>
          </a:xfrm>
          <a:custGeom>
            <a:avLst/>
            <a:gdLst/>
            <a:ahLst/>
            <a:cxnLst/>
            <a:rect l="l" t="t" r="r" b="b"/>
            <a:pathLst>
              <a:path w="6865592" h="6858000">
                <a:moveTo>
                  <a:pt x="3068432" y="0"/>
                </a:moveTo>
                <a:lnTo>
                  <a:pt x="6865592" y="0"/>
                </a:lnTo>
                <a:lnTo>
                  <a:pt x="6865592" y="6858000"/>
                </a:lnTo>
                <a:lnTo>
                  <a:pt x="3068431" y="6858000"/>
                </a:lnTo>
                <a:lnTo>
                  <a:pt x="3064426" y="6854853"/>
                </a:lnTo>
                <a:cubicBezTo>
                  <a:pt x="2077725" y="6040555"/>
                  <a:pt x="1448804" y="4808224"/>
                  <a:pt x="1448804" y="3429000"/>
                </a:cubicBezTo>
                <a:cubicBezTo>
                  <a:pt x="1448804" y="2049777"/>
                  <a:pt x="2077725" y="817446"/>
                  <a:pt x="3064426" y="3148"/>
                </a:cubicBezTo>
                <a:close/>
                <a:moveTo>
                  <a:pt x="1056707" y="0"/>
                </a:moveTo>
                <a:lnTo>
                  <a:pt x="2472663" y="0"/>
                </a:lnTo>
                <a:lnTo>
                  <a:pt x="2400426" y="75768"/>
                </a:lnTo>
                <a:cubicBezTo>
                  <a:pt x="1595468" y="961418"/>
                  <a:pt x="1104860" y="2137915"/>
                  <a:pt x="1104860" y="3429000"/>
                </a:cubicBezTo>
                <a:cubicBezTo>
                  <a:pt x="1104860" y="4720086"/>
                  <a:pt x="1595468" y="5896583"/>
                  <a:pt x="2400426" y="6782233"/>
                </a:cubicBezTo>
                <a:lnTo>
                  <a:pt x="2472663" y="6858000"/>
                </a:lnTo>
                <a:lnTo>
                  <a:pt x="1056707" y="6858000"/>
                </a:lnTo>
                <a:lnTo>
                  <a:pt x="1040415" y="6835090"/>
                </a:lnTo>
                <a:cubicBezTo>
                  <a:pt x="383550" y="5862802"/>
                  <a:pt x="0" y="4690693"/>
                  <a:pt x="0" y="3429000"/>
                </a:cubicBezTo>
                <a:cubicBezTo>
                  <a:pt x="0" y="2167308"/>
                  <a:pt x="383550" y="995199"/>
                  <a:pt x="1040415" y="22911"/>
                </a:cubicBezTo>
                <a:close/>
              </a:path>
            </a:pathLst>
          </a:custGeom>
        </p:spPr>
      </p:pic>
    </p:spTree>
    <p:extLst>
      <p:ext uri="{BB962C8B-B14F-4D97-AF65-F5344CB8AC3E}">
        <p14:creationId xmlns:p14="http://schemas.microsoft.com/office/powerpoint/2010/main" val="1431775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D09A7-04A1-E8F8-E5CA-AC291879D0BF}"/>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5400" kern="1200">
                <a:solidFill>
                  <a:schemeClr val="tx1"/>
                </a:solidFill>
                <a:latin typeface="+mj-lt"/>
                <a:ea typeface="+mj-ea"/>
                <a:cs typeface="+mj-cs"/>
              </a:rPr>
              <a:t>Vicarious Trauma – Secondary Traumatic Stress</a:t>
            </a:r>
          </a:p>
        </p:txBody>
      </p:sp>
      <p:graphicFrame>
        <p:nvGraphicFramePr>
          <p:cNvPr id="5" name="Text Placeholder 2">
            <a:extLst>
              <a:ext uri="{FF2B5EF4-FFF2-40B4-BE49-F238E27FC236}">
                <a16:creationId xmlns:a16="http://schemas.microsoft.com/office/drawing/2014/main" id="{7B039E46-48E5-2266-5E95-1F0DE93659D6}"/>
              </a:ext>
            </a:extLst>
          </p:cNvPr>
          <p:cNvGraphicFramePr/>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7137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3BAF0-5486-C29D-EED9-4BA2CFD54C17}"/>
              </a:ext>
            </a:extLst>
          </p:cNvPr>
          <p:cNvSpPr>
            <a:spLocks noGrp="1"/>
          </p:cNvSpPr>
          <p:nvPr>
            <p:ph type="title"/>
          </p:nvPr>
        </p:nvSpPr>
        <p:spPr>
          <a:xfrm>
            <a:off x="635000" y="640823"/>
            <a:ext cx="3578185" cy="5583148"/>
          </a:xfrm>
        </p:spPr>
        <p:txBody>
          <a:bodyPr anchor="ctr">
            <a:normAutofit/>
          </a:bodyPr>
          <a:lstStyle/>
          <a:p>
            <a:r>
              <a:rPr lang="en-US" sz="5400" dirty="0"/>
              <a:t>Signs and Symptoms of Vicarious Trauma</a:t>
            </a:r>
          </a:p>
        </p:txBody>
      </p:sp>
      <p:graphicFrame>
        <p:nvGraphicFramePr>
          <p:cNvPr id="26" name="Content Placeholder 23">
            <a:extLst>
              <a:ext uri="{FF2B5EF4-FFF2-40B4-BE49-F238E27FC236}">
                <a16:creationId xmlns:a16="http://schemas.microsoft.com/office/drawing/2014/main" id="{F7A53866-6880-65EF-F48B-17805A63E402}"/>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3621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C368AF9-40E5-CDEC-A5FF-2CD4205C4E6E}"/>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5400" kern="1200" dirty="0">
                <a:solidFill>
                  <a:schemeClr val="tx1"/>
                </a:solidFill>
                <a:latin typeface="+mj-lt"/>
                <a:ea typeface="+mj-ea"/>
                <a:cs typeface="+mj-cs"/>
              </a:rPr>
              <a:t>Moral Injury</a:t>
            </a:r>
          </a:p>
        </p:txBody>
      </p:sp>
      <p:sp>
        <p:nvSpPr>
          <p:cNvPr id="10" name="Text Placeholder 2">
            <a:extLst>
              <a:ext uri="{FF2B5EF4-FFF2-40B4-BE49-F238E27FC236}">
                <a16:creationId xmlns:a16="http://schemas.microsoft.com/office/drawing/2014/main" id="{40C3654B-2EF4-58E8-5333-23A919D691D3}"/>
              </a:ext>
            </a:extLst>
          </p:cNvPr>
          <p:cNvSpPr>
            <a:spLocks noGrp="1"/>
          </p:cNvSpPr>
          <p:nvPr>
            <p:ph type="body" sz="quarter" idx="10"/>
          </p:nvPr>
        </p:nvSpPr>
        <p:spPr>
          <a:xfrm>
            <a:off x="5126418" y="552091"/>
            <a:ext cx="6224335" cy="5431536"/>
          </a:xfrm>
        </p:spPr>
        <p:txBody>
          <a:bodyPr vert="horz" lIns="91440" tIns="45720" rIns="91440" bIns="45720" rtlCol="0" anchor="ctr">
            <a:normAutofit/>
          </a:bodyPr>
          <a:lstStyle/>
          <a:p>
            <a:pPr>
              <a:lnSpc>
                <a:spcPct val="90000"/>
              </a:lnSpc>
              <a:spcAft>
                <a:spcPts val="600"/>
              </a:spcAft>
            </a:pPr>
            <a:r>
              <a:rPr lang="en-US" sz="2200" dirty="0">
                <a:solidFill>
                  <a:schemeClr val="tx1"/>
                </a:solidFill>
                <a:latin typeface="+mn-lt"/>
              </a:rPr>
              <a:t>Moral injury is not a ‘psychological disorder.’ </a:t>
            </a:r>
          </a:p>
          <a:p>
            <a:pPr>
              <a:lnSpc>
                <a:spcPct val="90000"/>
              </a:lnSpc>
              <a:spcAft>
                <a:spcPts val="600"/>
              </a:spcAft>
            </a:pPr>
            <a:endParaRPr lang="en-US" sz="2200" dirty="0">
              <a:solidFill>
                <a:schemeClr val="tx1"/>
              </a:solidFill>
              <a:latin typeface="+mn-lt"/>
            </a:endParaRPr>
          </a:p>
          <a:p>
            <a:pPr>
              <a:lnSpc>
                <a:spcPct val="90000"/>
              </a:lnSpc>
              <a:spcAft>
                <a:spcPts val="600"/>
              </a:spcAft>
            </a:pPr>
            <a:r>
              <a:rPr lang="en-US" sz="2200" dirty="0">
                <a:solidFill>
                  <a:schemeClr val="tx1"/>
                </a:solidFill>
                <a:latin typeface="+mn-lt"/>
              </a:rPr>
              <a:t>It’s deeper than that—it hits identity, it hits values, spirituality, it hits at your very soul. It is the consequence of violating one’s conscience, even if the act was unavoidable or seemed right at the time.</a:t>
            </a:r>
          </a:p>
          <a:p>
            <a:pPr>
              <a:lnSpc>
                <a:spcPct val="90000"/>
              </a:lnSpc>
              <a:spcAft>
                <a:spcPts val="600"/>
              </a:spcAft>
            </a:pPr>
            <a:endParaRPr lang="en-US" sz="2200" dirty="0">
              <a:solidFill>
                <a:schemeClr val="tx1"/>
              </a:solidFill>
              <a:latin typeface="+mn-lt"/>
            </a:endParaRPr>
          </a:p>
        </p:txBody>
      </p:sp>
      <p:sp>
        <p:nvSpPr>
          <p:cNvPr id="3" name="TextBox 2">
            <a:extLst>
              <a:ext uri="{FF2B5EF4-FFF2-40B4-BE49-F238E27FC236}">
                <a16:creationId xmlns:a16="http://schemas.microsoft.com/office/drawing/2014/main" id="{F6ACFE01-78F3-E902-F068-430DC15BBE07}"/>
              </a:ext>
            </a:extLst>
          </p:cNvPr>
          <p:cNvSpPr txBox="1"/>
          <p:nvPr/>
        </p:nvSpPr>
        <p:spPr>
          <a:xfrm>
            <a:off x="3657601" y="2006600"/>
            <a:ext cx="184731" cy="379656"/>
          </a:xfrm>
          <a:prstGeom prst="rect">
            <a:avLst/>
          </a:prstGeom>
          <a:noFill/>
        </p:spPr>
        <p:txBody>
          <a:bodyPr wrap="none" rtlCol="0">
            <a:spAutoFit/>
          </a:bodyPr>
          <a:lstStyle/>
          <a:p>
            <a:endParaRPr lang="en-US" sz="1867" dirty="0"/>
          </a:p>
        </p:txBody>
      </p:sp>
    </p:spTree>
    <p:extLst>
      <p:ext uri="{BB962C8B-B14F-4D97-AF65-F5344CB8AC3E}">
        <p14:creationId xmlns:p14="http://schemas.microsoft.com/office/powerpoint/2010/main" val="946680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01A32A-C4BE-8B06-9439-F7CD4E6875FD}"/>
              </a:ext>
            </a:extLst>
          </p:cNvPr>
          <p:cNvSpPr>
            <a:spLocks noGrp="1"/>
          </p:cNvSpPr>
          <p:nvPr>
            <p:ph type="title"/>
          </p:nvPr>
        </p:nvSpPr>
        <p:spPr/>
        <p:txBody>
          <a:bodyPr/>
          <a:lstStyle/>
          <a:p>
            <a:r>
              <a:rPr lang="en-US" sz="4400" b="0" dirty="0">
                <a:solidFill>
                  <a:schemeClr val="tx1"/>
                </a:solidFill>
                <a:effectLst/>
                <a:latin typeface="Lato" panose="020F0502020204030203" pitchFamily="34" charset="0"/>
              </a:rPr>
              <a:t>Functional Repeated Trauma System</a:t>
            </a:r>
            <a:endParaRPr lang="en-US" dirty="0">
              <a:solidFill>
                <a:schemeClr val="tx1"/>
              </a:solidFill>
            </a:endParaRPr>
          </a:p>
        </p:txBody>
      </p:sp>
      <p:sp>
        <p:nvSpPr>
          <p:cNvPr id="3" name="Content Placeholder 2">
            <a:extLst>
              <a:ext uri="{FF2B5EF4-FFF2-40B4-BE49-F238E27FC236}">
                <a16:creationId xmlns:a16="http://schemas.microsoft.com/office/drawing/2014/main" id="{8E0A21FD-7046-4803-241B-E0AFEF6D46A1}"/>
              </a:ext>
            </a:extLst>
          </p:cNvPr>
          <p:cNvSpPr>
            <a:spLocks noGrp="1"/>
          </p:cNvSpPr>
          <p:nvPr>
            <p:ph idx="1"/>
          </p:nvPr>
        </p:nvSpPr>
        <p:spPr>
          <a:xfrm>
            <a:off x="838200" y="1690688"/>
            <a:ext cx="10515600" cy="4486275"/>
          </a:xfrm>
        </p:spPr>
        <p:txBody>
          <a:bodyPr>
            <a:normAutofit lnSpcReduction="10000"/>
          </a:bodyPr>
          <a:lstStyle/>
          <a:p>
            <a:pPr marL="0" marR="0" indent="0">
              <a:spcBef>
                <a:spcPts val="0"/>
              </a:spcBef>
              <a:spcAft>
                <a:spcPts val="600"/>
              </a:spcAft>
              <a:buNone/>
            </a:pPr>
            <a:r>
              <a:rPr lang="en-US" sz="3200" b="0" i="0" dirty="0">
                <a:solidFill>
                  <a:schemeClr val="bg2"/>
                </a:solidFill>
                <a:effectLst/>
                <a:latin typeface="Lato" panose="020F0502020204030203" pitchFamily="34" charset="0"/>
              </a:rPr>
              <a:t>So rather than post-traumatic stress disorder, you actually live with a “</a:t>
            </a:r>
            <a:r>
              <a:rPr lang="en-US" sz="3200" b="0" i="1" dirty="0">
                <a:solidFill>
                  <a:schemeClr val="bg2"/>
                </a:solidFill>
                <a:effectLst/>
                <a:latin typeface="Lato" panose="020F0502020204030203" pitchFamily="34" charset="0"/>
              </a:rPr>
              <a:t>Functional Repeated Trauma System”</a:t>
            </a:r>
            <a:r>
              <a:rPr lang="en-US" sz="3200" b="0" i="0" dirty="0">
                <a:solidFill>
                  <a:schemeClr val="bg2"/>
                </a:solidFill>
                <a:effectLst/>
                <a:latin typeface="Lato" panose="020F0502020204030203" pitchFamily="34" charset="0"/>
              </a:rPr>
              <a:t> –where you create a system of managing the ongoing repeated trauma and vicarious trauma and learn to maintain a balance of responsiveness and protectiveness. </a:t>
            </a:r>
          </a:p>
          <a:p>
            <a:pPr marL="0" marR="0" indent="0">
              <a:spcBef>
                <a:spcPts val="0"/>
              </a:spcBef>
              <a:spcAft>
                <a:spcPts val="600"/>
              </a:spcAft>
              <a:buNone/>
            </a:pPr>
            <a:endParaRPr lang="en-US" sz="3200" dirty="0">
              <a:solidFill>
                <a:schemeClr val="bg2"/>
              </a:solidFill>
              <a:latin typeface="Lato" panose="020F0502020204030203" pitchFamily="34" charset="0"/>
            </a:endParaRPr>
          </a:p>
          <a:p>
            <a:pPr marL="0" marR="0" indent="0">
              <a:spcBef>
                <a:spcPts val="0"/>
              </a:spcBef>
              <a:spcAft>
                <a:spcPts val="600"/>
              </a:spcAft>
              <a:buNone/>
            </a:pPr>
            <a:r>
              <a:rPr lang="en-US" sz="3200" b="0" i="0" dirty="0">
                <a:solidFill>
                  <a:schemeClr val="bg2"/>
                </a:solidFill>
                <a:effectLst/>
                <a:latin typeface="Lato" panose="020F0502020204030203" pitchFamily="34" charset="0"/>
              </a:rPr>
              <a:t>This dynamic system is designed to allow you to adjust and adapt to the ongoing sustain stressor of trauma. It’s not dysfunctional or a disorder—it’s an </a:t>
            </a:r>
            <a:r>
              <a:rPr lang="en-US" sz="3200" b="1" i="0" dirty="0">
                <a:solidFill>
                  <a:schemeClr val="bg2"/>
                </a:solidFill>
                <a:effectLst/>
                <a:latin typeface="Lato" panose="020F0502020204030203" pitchFamily="34" charset="0"/>
              </a:rPr>
              <a:t>adaptive dynamic system.</a:t>
            </a:r>
            <a:endParaRPr lang="en-US" sz="4800" dirty="0">
              <a:solidFill>
                <a:schemeClr val="bg2"/>
              </a:solidFill>
            </a:endParaRPr>
          </a:p>
        </p:txBody>
      </p:sp>
    </p:spTree>
    <p:extLst>
      <p:ext uri="{BB962C8B-B14F-4D97-AF65-F5344CB8AC3E}">
        <p14:creationId xmlns:p14="http://schemas.microsoft.com/office/powerpoint/2010/main" val="962886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CE233F5-DEED-6B4E-BD73-D2CC965D57D9}"/>
              </a:ext>
            </a:extLst>
          </p:cNvPr>
          <p:cNvSpPr/>
          <p:nvPr/>
        </p:nvSpPr>
        <p:spPr>
          <a:xfrm>
            <a:off x="405521" y="4062020"/>
            <a:ext cx="2128645" cy="135169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2DB0038-BC52-0E47-A723-4F9403027AC5}"/>
              </a:ext>
            </a:extLst>
          </p:cNvPr>
          <p:cNvSpPr/>
          <p:nvPr/>
        </p:nvSpPr>
        <p:spPr>
          <a:xfrm>
            <a:off x="421138" y="1822260"/>
            <a:ext cx="2128645" cy="178510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92E4613E-8519-8342-8655-B9E0676125B1}"/>
              </a:ext>
            </a:extLst>
          </p:cNvPr>
          <p:cNvCxnSpPr/>
          <p:nvPr/>
        </p:nvCxnSpPr>
        <p:spPr>
          <a:xfrm>
            <a:off x="2601086" y="2804508"/>
            <a:ext cx="7920318" cy="0"/>
          </a:xfrm>
          <a:prstGeom prst="line">
            <a:avLst/>
          </a:prstGeom>
          <a:ln w="57150"/>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9B1ABD49-4F37-174A-8029-C3C969164ABE}"/>
              </a:ext>
            </a:extLst>
          </p:cNvPr>
          <p:cNvCxnSpPr/>
          <p:nvPr/>
        </p:nvCxnSpPr>
        <p:spPr>
          <a:xfrm>
            <a:off x="2725663" y="4790347"/>
            <a:ext cx="7920318" cy="0"/>
          </a:xfrm>
          <a:prstGeom prst="line">
            <a:avLst/>
          </a:prstGeom>
          <a:ln w="57150"/>
        </p:spPr>
        <p:style>
          <a:lnRef idx="3">
            <a:schemeClr val="dk1"/>
          </a:lnRef>
          <a:fillRef idx="0">
            <a:schemeClr val="dk1"/>
          </a:fillRef>
          <a:effectRef idx="2">
            <a:schemeClr val="dk1"/>
          </a:effectRef>
          <a:fontRef idx="minor">
            <a:schemeClr val="tx1"/>
          </a:fontRef>
        </p:style>
      </p:cxnSp>
      <p:sp>
        <p:nvSpPr>
          <p:cNvPr id="22" name="Freeform 21">
            <a:extLst>
              <a:ext uri="{FF2B5EF4-FFF2-40B4-BE49-F238E27FC236}">
                <a16:creationId xmlns:a16="http://schemas.microsoft.com/office/drawing/2014/main" id="{2F033445-4F82-A546-BC14-8270DCE17A92}"/>
              </a:ext>
            </a:extLst>
          </p:cNvPr>
          <p:cNvSpPr/>
          <p:nvPr/>
        </p:nvSpPr>
        <p:spPr>
          <a:xfrm>
            <a:off x="2983739" y="1928809"/>
            <a:ext cx="7404166" cy="3484910"/>
          </a:xfrm>
          <a:custGeom>
            <a:avLst/>
            <a:gdLst>
              <a:gd name="connsiteX0" fmla="*/ 0 w 8999583"/>
              <a:gd name="connsiteY0" fmla="*/ 1573306 h 4235823"/>
              <a:gd name="connsiteX1" fmla="*/ 121023 w 8999583"/>
              <a:gd name="connsiteY1" fmla="*/ 1586753 h 4235823"/>
              <a:gd name="connsiteX2" fmla="*/ 739588 w 8999583"/>
              <a:gd name="connsiteY2" fmla="*/ 1559859 h 4235823"/>
              <a:gd name="connsiteX3" fmla="*/ 860612 w 8999583"/>
              <a:gd name="connsiteY3" fmla="*/ 1532964 h 4235823"/>
              <a:gd name="connsiteX4" fmla="*/ 941294 w 8999583"/>
              <a:gd name="connsiteY4" fmla="*/ 1506070 h 4235823"/>
              <a:gd name="connsiteX5" fmla="*/ 1021976 w 8999583"/>
              <a:gd name="connsiteY5" fmla="*/ 1479176 h 4235823"/>
              <a:gd name="connsiteX6" fmla="*/ 1062318 w 8999583"/>
              <a:gd name="connsiteY6" fmla="*/ 1465729 h 4235823"/>
              <a:gd name="connsiteX7" fmla="*/ 1048871 w 8999583"/>
              <a:gd name="connsiteY7" fmla="*/ 1317811 h 4235823"/>
              <a:gd name="connsiteX8" fmla="*/ 1035423 w 8999583"/>
              <a:gd name="connsiteY8" fmla="*/ 1237129 h 4235823"/>
              <a:gd name="connsiteX9" fmla="*/ 1021976 w 8999583"/>
              <a:gd name="connsiteY9" fmla="*/ 1062317 h 4235823"/>
              <a:gd name="connsiteX10" fmla="*/ 995082 w 8999583"/>
              <a:gd name="connsiteY10" fmla="*/ 874059 h 4235823"/>
              <a:gd name="connsiteX11" fmla="*/ 981635 w 8999583"/>
              <a:gd name="connsiteY11" fmla="*/ 685800 h 4235823"/>
              <a:gd name="connsiteX12" fmla="*/ 1021976 w 8999583"/>
              <a:gd name="connsiteY12" fmla="*/ 510988 h 4235823"/>
              <a:gd name="connsiteX13" fmla="*/ 1048871 w 8999583"/>
              <a:gd name="connsiteY13" fmla="*/ 430306 h 4235823"/>
              <a:gd name="connsiteX14" fmla="*/ 1062318 w 8999583"/>
              <a:gd name="connsiteY14" fmla="*/ 389964 h 4235823"/>
              <a:gd name="connsiteX15" fmla="*/ 1102659 w 8999583"/>
              <a:gd name="connsiteY15" fmla="*/ 363070 h 4235823"/>
              <a:gd name="connsiteX16" fmla="*/ 1250576 w 8999583"/>
              <a:gd name="connsiteY16" fmla="*/ 322729 h 4235823"/>
              <a:gd name="connsiteX17" fmla="*/ 1385047 w 8999583"/>
              <a:gd name="connsiteY17" fmla="*/ 309282 h 4235823"/>
              <a:gd name="connsiteX18" fmla="*/ 1546412 w 8999583"/>
              <a:gd name="connsiteY18" fmla="*/ 282388 h 4235823"/>
              <a:gd name="connsiteX19" fmla="*/ 1600200 w 8999583"/>
              <a:gd name="connsiteY19" fmla="*/ 255494 h 4235823"/>
              <a:gd name="connsiteX20" fmla="*/ 1653988 w 8999583"/>
              <a:gd name="connsiteY20" fmla="*/ 242047 h 4235823"/>
              <a:gd name="connsiteX21" fmla="*/ 1788459 w 8999583"/>
              <a:gd name="connsiteY21" fmla="*/ 215153 h 4235823"/>
              <a:gd name="connsiteX22" fmla="*/ 1963271 w 8999583"/>
              <a:gd name="connsiteY22" fmla="*/ 188259 h 4235823"/>
              <a:gd name="connsiteX23" fmla="*/ 2218765 w 8999583"/>
              <a:gd name="connsiteY23" fmla="*/ 201706 h 4235823"/>
              <a:gd name="connsiteX24" fmla="*/ 2259106 w 8999583"/>
              <a:gd name="connsiteY24" fmla="*/ 215153 h 4235823"/>
              <a:gd name="connsiteX25" fmla="*/ 2286000 w 8999583"/>
              <a:gd name="connsiteY25" fmla="*/ 255494 h 4235823"/>
              <a:gd name="connsiteX26" fmla="*/ 2312894 w 8999583"/>
              <a:gd name="connsiteY26" fmla="*/ 1465729 h 4235823"/>
              <a:gd name="connsiteX27" fmla="*/ 2339788 w 8999583"/>
              <a:gd name="connsiteY27" fmla="*/ 1640541 h 4235823"/>
              <a:gd name="connsiteX28" fmla="*/ 2353235 w 8999583"/>
              <a:gd name="connsiteY28" fmla="*/ 1748117 h 4235823"/>
              <a:gd name="connsiteX29" fmla="*/ 2366682 w 8999583"/>
              <a:gd name="connsiteY29" fmla="*/ 1842247 h 4235823"/>
              <a:gd name="connsiteX30" fmla="*/ 2380129 w 8999583"/>
              <a:gd name="connsiteY30" fmla="*/ 2057400 h 4235823"/>
              <a:gd name="connsiteX31" fmla="*/ 2407023 w 8999583"/>
              <a:gd name="connsiteY31" fmla="*/ 2514600 h 4235823"/>
              <a:gd name="connsiteX32" fmla="*/ 2420471 w 8999583"/>
              <a:gd name="connsiteY32" fmla="*/ 2581835 h 4235823"/>
              <a:gd name="connsiteX33" fmla="*/ 2433918 w 8999583"/>
              <a:gd name="connsiteY33" fmla="*/ 2998694 h 4235823"/>
              <a:gd name="connsiteX34" fmla="*/ 2447365 w 8999583"/>
              <a:gd name="connsiteY34" fmla="*/ 3092823 h 4235823"/>
              <a:gd name="connsiteX35" fmla="*/ 2460812 w 8999583"/>
              <a:gd name="connsiteY35" fmla="*/ 3281082 h 4235823"/>
              <a:gd name="connsiteX36" fmla="*/ 2487706 w 8999583"/>
              <a:gd name="connsiteY36" fmla="*/ 3429000 h 4235823"/>
              <a:gd name="connsiteX37" fmla="*/ 2501153 w 8999583"/>
              <a:gd name="connsiteY37" fmla="*/ 3509682 h 4235823"/>
              <a:gd name="connsiteX38" fmla="*/ 2528047 w 8999583"/>
              <a:gd name="connsiteY38" fmla="*/ 3711388 h 4235823"/>
              <a:gd name="connsiteX39" fmla="*/ 2541494 w 8999583"/>
              <a:gd name="connsiteY39" fmla="*/ 3805517 h 4235823"/>
              <a:gd name="connsiteX40" fmla="*/ 2554941 w 8999583"/>
              <a:gd name="connsiteY40" fmla="*/ 3845859 h 4235823"/>
              <a:gd name="connsiteX41" fmla="*/ 2568388 w 8999583"/>
              <a:gd name="connsiteY41" fmla="*/ 3899647 h 4235823"/>
              <a:gd name="connsiteX42" fmla="*/ 2595282 w 8999583"/>
              <a:gd name="connsiteY42" fmla="*/ 3980329 h 4235823"/>
              <a:gd name="connsiteX43" fmla="*/ 2608729 w 8999583"/>
              <a:gd name="connsiteY43" fmla="*/ 4020670 h 4235823"/>
              <a:gd name="connsiteX44" fmla="*/ 2649071 w 8999583"/>
              <a:gd name="connsiteY44" fmla="*/ 4101353 h 4235823"/>
              <a:gd name="connsiteX45" fmla="*/ 2689412 w 8999583"/>
              <a:gd name="connsiteY45" fmla="*/ 4128247 h 4235823"/>
              <a:gd name="connsiteX46" fmla="*/ 2756647 w 8999583"/>
              <a:gd name="connsiteY46" fmla="*/ 4141694 h 4235823"/>
              <a:gd name="connsiteX47" fmla="*/ 3052482 w 8999583"/>
              <a:gd name="connsiteY47" fmla="*/ 4155141 h 4235823"/>
              <a:gd name="connsiteX48" fmla="*/ 3576918 w 8999583"/>
              <a:gd name="connsiteY48" fmla="*/ 4168588 h 4235823"/>
              <a:gd name="connsiteX49" fmla="*/ 3966882 w 8999583"/>
              <a:gd name="connsiteY49" fmla="*/ 4155141 h 4235823"/>
              <a:gd name="connsiteX50" fmla="*/ 3953435 w 8999583"/>
              <a:gd name="connsiteY50" fmla="*/ 2756647 h 4235823"/>
              <a:gd name="connsiteX51" fmla="*/ 3926541 w 8999583"/>
              <a:gd name="connsiteY51" fmla="*/ 443753 h 4235823"/>
              <a:gd name="connsiteX52" fmla="*/ 3939988 w 8999583"/>
              <a:gd name="connsiteY52" fmla="*/ 174811 h 4235823"/>
              <a:gd name="connsiteX53" fmla="*/ 4007223 w 8999583"/>
              <a:gd name="connsiteY53" fmla="*/ 161364 h 4235823"/>
              <a:gd name="connsiteX54" fmla="*/ 4047565 w 8999583"/>
              <a:gd name="connsiteY54" fmla="*/ 147917 h 4235823"/>
              <a:gd name="connsiteX55" fmla="*/ 4101353 w 8999583"/>
              <a:gd name="connsiteY55" fmla="*/ 134470 h 4235823"/>
              <a:gd name="connsiteX56" fmla="*/ 4141694 w 8999583"/>
              <a:gd name="connsiteY56" fmla="*/ 121023 h 4235823"/>
              <a:gd name="connsiteX57" fmla="*/ 4222376 w 8999583"/>
              <a:gd name="connsiteY57" fmla="*/ 107576 h 4235823"/>
              <a:gd name="connsiteX58" fmla="*/ 4370294 w 8999583"/>
              <a:gd name="connsiteY58" fmla="*/ 67235 h 4235823"/>
              <a:gd name="connsiteX59" fmla="*/ 4693023 w 8999583"/>
              <a:gd name="connsiteY59" fmla="*/ 53788 h 4235823"/>
              <a:gd name="connsiteX60" fmla="*/ 4840941 w 8999583"/>
              <a:gd name="connsiteY60" fmla="*/ 26894 h 4235823"/>
              <a:gd name="connsiteX61" fmla="*/ 5150223 w 8999583"/>
              <a:gd name="connsiteY61" fmla="*/ 40341 h 4235823"/>
              <a:gd name="connsiteX62" fmla="*/ 5217459 w 8999583"/>
              <a:gd name="connsiteY62" fmla="*/ 228600 h 4235823"/>
              <a:gd name="connsiteX63" fmla="*/ 5244353 w 8999583"/>
              <a:gd name="connsiteY63" fmla="*/ 564776 h 4235823"/>
              <a:gd name="connsiteX64" fmla="*/ 5257800 w 8999583"/>
              <a:gd name="connsiteY64" fmla="*/ 712694 h 4235823"/>
              <a:gd name="connsiteX65" fmla="*/ 5284694 w 8999583"/>
              <a:gd name="connsiteY65" fmla="*/ 860611 h 4235823"/>
              <a:gd name="connsiteX66" fmla="*/ 5325035 w 8999583"/>
              <a:gd name="connsiteY66" fmla="*/ 1506070 h 4235823"/>
              <a:gd name="connsiteX67" fmla="*/ 5338482 w 8999583"/>
              <a:gd name="connsiteY67" fmla="*/ 2608729 h 4235823"/>
              <a:gd name="connsiteX68" fmla="*/ 5351929 w 8999583"/>
              <a:gd name="connsiteY68" fmla="*/ 2931459 h 4235823"/>
              <a:gd name="connsiteX69" fmla="*/ 5365376 w 8999583"/>
              <a:gd name="connsiteY69" fmla="*/ 3523129 h 4235823"/>
              <a:gd name="connsiteX70" fmla="*/ 5378823 w 8999583"/>
              <a:gd name="connsiteY70" fmla="*/ 3590364 h 4235823"/>
              <a:gd name="connsiteX71" fmla="*/ 5392271 w 8999583"/>
              <a:gd name="connsiteY71" fmla="*/ 3711388 h 4235823"/>
              <a:gd name="connsiteX72" fmla="*/ 5419165 w 8999583"/>
              <a:gd name="connsiteY72" fmla="*/ 3792070 h 4235823"/>
              <a:gd name="connsiteX73" fmla="*/ 5432612 w 8999583"/>
              <a:gd name="connsiteY73" fmla="*/ 3886200 h 4235823"/>
              <a:gd name="connsiteX74" fmla="*/ 5459506 w 8999583"/>
              <a:gd name="connsiteY74" fmla="*/ 4061011 h 4235823"/>
              <a:gd name="connsiteX75" fmla="*/ 5486400 w 8999583"/>
              <a:gd name="connsiteY75" fmla="*/ 4101353 h 4235823"/>
              <a:gd name="connsiteX76" fmla="*/ 5634318 w 8999583"/>
              <a:gd name="connsiteY76" fmla="*/ 4155141 h 4235823"/>
              <a:gd name="connsiteX77" fmla="*/ 5849471 w 8999583"/>
              <a:gd name="connsiteY77" fmla="*/ 4182035 h 4235823"/>
              <a:gd name="connsiteX78" fmla="*/ 5943600 w 8999583"/>
              <a:gd name="connsiteY78" fmla="*/ 4195482 h 4235823"/>
              <a:gd name="connsiteX79" fmla="*/ 6131859 w 8999583"/>
              <a:gd name="connsiteY79" fmla="*/ 4208929 h 4235823"/>
              <a:gd name="connsiteX80" fmla="*/ 6400800 w 8999583"/>
              <a:gd name="connsiteY80" fmla="*/ 4235823 h 4235823"/>
              <a:gd name="connsiteX81" fmla="*/ 6669741 w 8999583"/>
              <a:gd name="connsiteY81" fmla="*/ 4222376 h 4235823"/>
              <a:gd name="connsiteX82" fmla="*/ 6911788 w 8999583"/>
              <a:gd name="connsiteY82" fmla="*/ 4195482 h 4235823"/>
              <a:gd name="connsiteX83" fmla="*/ 6925235 w 8999583"/>
              <a:gd name="connsiteY83" fmla="*/ 4141694 h 4235823"/>
              <a:gd name="connsiteX84" fmla="*/ 6925235 w 8999583"/>
              <a:gd name="connsiteY84" fmla="*/ 3509682 h 4235823"/>
              <a:gd name="connsiteX85" fmla="*/ 6911788 w 8999583"/>
              <a:gd name="connsiteY85" fmla="*/ 3348317 h 4235823"/>
              <a:gd name="connsiteX86" fmla="*/ 6884894 w 8999583"/>
              <a:gd name="connsiteY86" fmla="*/ 3186953 h 4235823"/>
              <a:gd name="connsiteX87" fmla="*/ 6858000 w 8999583"/>
              <a:gd name="connsiteY87" fmla="*/ 2850776 h 4235823"/>
              <a:gd name="connsiteX88" fmla="*/ 6831106 w 8999583"/>
              <a:gd name="connsiteY88" fmla="*/ 2460811 h 4235823"/>
              <a:gd name="connsiteX89" fmla="*/ 6790765 w 8999583"/>
              <a:gd name="connsiteY89" fmla="*/ 1264023 h 4235823"/>
              <a:gd name="connsiteX90" fmla="*/ 6777318 w 8999583"/>
              <a:gd name="connsiteY90" fmla="*/ 1129553 h 4235823"/>
              <a:gd name="connsiteX91" fmla="*/ 6790765 w 8999583"/>
              <a:gd name="connsiteY91" fmla="*/ 147917 h 4235823"/>
              <a:gd name="connsiteX92" fmla="*/ 6858000 w 8999583"/>
              <a:gd name="connsiteY92" fmla="*/ 121023 h 4235823"/>
              <a:gd name="connsiteX93" fmla="*/ 6938682 w 8999583"/>
              <a:gd name="connsiteY93" fmla="*/ 94129 h 4235823"/>
              <a:gd name="connsiteX94" fmla="*/ 7234518 w 8999583"/>
              <a:gd name="connsiteY94" fmla="*/ 67235 h 4235823"/>
              <a:gd name="connsiteX95" fmla="*/ 7315200 w 8999583"/>
              <a:gd name="connsiteY95" fmla="*/ 53788 h 4235823"/>
              <a:gd name="connsiteX96" fmla="*/ 7503459 w 8999583"/>
              <a:gd name="connsiteY96" fmla="*/ 13447 h 4235823"/>
              <a:gd name="connsiteX97" fmla="*/ 7624482 w 8999583"/>
              <a:gd name="connsiteY97" fmla="*/ 0 h 4235823"/>
              <a:gd name="connsiteX98" fmla="*/ 7678271 w 8999583"/>
              <a:gd name="connsiteY98" fmla="*/ 255494 h 4235823"/>
              <a:gd name="connsiteX99" fmla="*/ 7691718 w 8999583"/>
              <a:gd name="connsiteY99" fmla="*/ 389964 h 4235823"/>
              <a:gd name="connsiteX100" fmla="*/ 7705165 w 8999583"/>
              <a:gd name="connsiteY100" fmla="*/ 1196788 h 4235823"/>
              <a:gd name="connsiteX101" fmla="*/ 7732059 w 8999583"/>
              <a:gd name="connsiteY101" fmla="*/ 1425388 h 4235823"/>
              <a:gd name="connsiteX102" fmla="*/ 7745506 w 8999583"/>
              <a:gd name="connsiteY102" fmla="*/ 1667435 h 4235823"/>
              <a:gd name="connsiteX103" fmla="*/ 7758953 w 8999583"/>
              <a:gd name="connsiteY103" fmla="*/ 2164976 h 4235823"/>
              <a:gd name="connsiteX104" fmla="*/ 7772400 w 8999583"/>
              <a:gd name="connsiteY104" fmla="*/ 2286000 h 4235823"/>
              <a:gd name="connsiteX105" fmla="*/ 7799294 w 8999583"/>
              <a:gd name="connsiteY105" fmla="*/ 2460811 h 4235823"/>
              <a:gd name="connsiteX106" fmla="*/ 7812741 w 8999583"/>
              <a:gd name="connsiteY106" fmla="*/ 2501153 h 4235823"/>
              <a:gd name="connsiteX107" fmla="*/ 7839635 w 8999583"/>
              <a:gd name="connsiteY107" fmla="*/ 2622176 h 4235823"/>
              <a:gd name="connsiteX108" fmla="*/ 7853082 w 8999583"/>
              <a:gd name="connsiteY108" fmla="*/ 3872753 h 4235823"/>
              <a:gd name="connsiteX109" fmla="*/ 7879976 w 8999583"/>
              <a:gd name="connsiteY109" fmla="*/ 3980329 h 4235823"/>
              <a:gd name="connsiteX110" fmla="*/ 7920318 w 8999583"/>
              <a:gd name="connsiteY110" fmla="*/ 4087906 h 4235823"/>
              <a:gd name="connsiteX111" fmla="*/ 7933765 w 8999583"/>
              <a:gd name="connsiteY111" fmla="*/ 4128247 h 4235823"/>
              <a:gd name="connsiteX112" fmla="*/ 8027894 w 8999583"/>
              <a:gd name="connsiteY112" fmla="*/ 4141694 h 4235823"/>
              <a:gd name="connsiteX113" fmla="*/ 8538882 w 8999583"/>
              <a:gd name="connsiteY113" fmla="*/ 4101353 h 4235823"/>
              <a:gd name="connsiteX114" fmla="*/ 8700247 w 8999583"/>
              <a:gd name="connsiteY114" fmla="*/ 4074459 h 4235823"/>
              <a:gd name="connsiteX115" fmla="*/ 8780929 w 8999583"/>
              <a:gd name="connsiteY115" fmla="*/ 4061011 h 4235823"/>
              <a:gd name="connsiteX116" fmla="*/ 8996082 w 8999583"/>
              <a:gd name="connsiteY116" fmla="*/ 4074459 h 4235823"/>
              <a:gd name="connsiteX117" fmla="*/ 8955741 w 8999583"/>
              <a:gd name="connsiteY117" fmla="*/ 4101353 h 4235823"/>
              <a:gd name="connsiteX118" fmla="*/ 8875059 w 8999583"/>
              <a:gd name="connsiteY118" fmla="*/ 4141694 h 4235823"/>
              <a:gd name="connsiteX119" fmla="*/ 8915400 w 8999583"/>
              <a:gd name="connsiteY119" fmla="*/ 4141694 h 423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999583" h="4235823">
                <a:moveTo>
                  <a:pt x="0" y="1573306"/>
                </a:moveTo>
                <a:cubicBezTo>
                  <a:pt x="40341" y="1577788"/>
                  <a:pt x="80434" y="1586753"/>
                  <a:pt x="121023" y="1586753"/>
                </a:cubicBezTo>
                <a:cubicBezTo>
                  <a:pt x="297598" y="1586753"/>
                  <a:pt x="542123" y="1588069"/>
                  <a:pt x="739588" y="1559859"/>
                </a:cubicBezTo>
                <a:cubicBezTo>
                  <a:pt x="764007" y="1556370"/>
                  <a:pt x="833926" y="1540970"/>
                  <a:pt x="860612" y="1532964"/>
                </a:cubicBezTo>
                <a:cubicBezTo>
                  <a:pt x="887765" y="1524818"/>
                  <a:pt x="914400" y="1515035"/>
                  <a:pt x="941294" y="1506070"/>
                </a:cubicBezTo>
                <a:lnTo>
                  <a:pt x="1021976" y="1479176"/>
                </a:lnTo>
                <a:lnTo>
                  <a:pt x="1062318" y="1465729"/>
                </a:lnTo>
                <a:cubicBezTo>
                  <a:pt x="1057836" y="1416423"/>
                  <a:pt x="1054656" y="1366981"/>
                  <a:pt x="1048871" y="1317811"/>
                </a:cubicBezTo>
                <a:cubicBezTo>
                  <a:pt x="1045685" y="1290733"/>
                  <a:pt x="1038277" y="1264244"/>
                  <a:pt x="1035423" y="1237129"/>
                </a:cubicBezTo>
                <a:cubicBezTo>
                  <a:pt x="1029305" y="1179007"/>
                  <a:pt x="1027517" y="1120497"/>
                  <a:pt x="1021976" y="1062317"/>
                </a:cubicBezTo>
                <a:cubicBezTo>
                  <a:pt x="1014497" y="983783"/>
                  <a:pt x="1007416" y="948064"/>
                  <a:pt x="995082" y="874059"/>
                </a:cubicBezTo>
                <a:cubicBezTo>
                  <a:pt x="990600" y="811306"/>
                  <a:pt x="981635" y="748713"/>
                  <a:pt x="981635" y="685800"/>
                </a:cubicBezTo>
                <a:cubicBezTo>
                  <a:pt x="981635" y="615974"/>
                  <a:pt x="1000672" y="574900"/>
                  <a:pt x="1021976" y="510988"/>
                </a:cubicBezTo>
                <a:lnTo>
                  <a:pt x="1048871" y="430306"/>
                </a:lnTo>
                <a:cubicBezTo>
                  <a:pt x="1053354" y="416859"/>
                  <a:pt x="1050524" y="397827"/>
                  <a:pt x="1062318" y="389964"/>
                </a:cubicBezTo>
                <a:cubicBezTo>
                  <a:pt x="1075765" y="380999"/>
                  <a:pt x="1087891" y="369634"/>
                  <a:pt x="1102659" y="363070"/>
                </a:cubicBezTo>
                <a:cubicBezTo>
                  <a:pt x="1143206" y="345049"/>
                  <a:pt x="1205382" y="328755"/>
                  <a:pt x="1250576" y="322729"/>
                </a:cubicBezTo>
                <a:cubicBezTo>
                  <a:pt x="1295228" y="316775"/>
                  <a:pt x="1340275" y="314257"/>
                  <a:pt x="1385047" y="309282"/>
                </a:cubicBezTo>
                <a:cubicBezTo>
                  <a:pt x="1498369" y="296691"/>
                  <a:pt x="1464004" y="302990"/>
                  <a:pt x="1546412" y="282388"/>
                </a:cubicBezTo>
                <a:cubicBezTo>
                  <a:pt x="1564341" y="273423"/>
                  <a:pt x="1581431" y="262532"/>
                  <a:pt x="1600200" y="255494"/>
                </a:cubicBezTo>
                <a:cubicBezTo>
                  <a:pt x="1617504" y="249005"/>
                  <a:pt x="1635917" y="245919"/>
                  <a:pt x="1653988" y="242047"/>
                </a:cubicBezTo>
                <a:cubicBezTo>
                  <a:pt x="1698685" y="232469"/>
                  <a:pt x="1743207" y="221618"/>
                  <a:pt x="1788459" y="215153"/>
                </a:cubicBezTo>
                <a:cubicBezTo>
                  <a:pt x="1909579" y="197850"/>
                  <a:pt x="1851324" y="206917"/>
                  <a:pt x="1963271" y="188259"/>
                </a:cubicBezTo>
                <a:cubicBezTo>
                  <a:pt x="2048436" y="192741"/>
                  <a:pt x="2133833" y="193985"/>
                  <a:pt x="2218765" y="201706"/>
                </a:cubicBezTo>
                <a:cubicBezTo>
                  <a:pt x="2232881" y="202989"/>
                  <a:pt x="2248038" y="206298"/>
                  <a:pt x="2259106" y="215153"/>
                </a:cubicBezTo>
                <a:cubicBezTo>
                  <a:pt x="2271726" y="225249"/>
                  <a:pt x="2277035" y="242047"/>
                  <a:pt x="2286000" y="255494"/>
                </a:cubicBezTo>
                <a:cubicBezTo>
                  <a:pt x="2294965" y="658906"/>
                  <a:pt x="2268334" y="1064686"/>
                  <a:pt x="2312894" y="1465729"/>
                </a:cubicBezTo>
                <a:cubicBezTo>
                  <a:pt x="2362484" y="1912042"/>
                  <a:pt x="2300969" y="1407629"/>
                  <a:pt x="2339788" y="1640541"/>
                </a:cubicBezTo>
                <a:cubicBezTo>
                  <a:pt x="2345729" y="1676187"/>
                  <a:pt x="2348459" y="1712296"/>
                  <a:pt x="2353235" y="1748117"/>
                </a:cubicBezTo>
                <a:cubicBezTo>
                  <a:pt x="2357424" y="1779534"/>
                  <a:pt x="2362200" y="1810870"/>
                  <a:pt x="2366682" y="1842247"/>
                </a:cubicBezTo>
                <a:cubicBezTo>
                  <a:pt x="2371164" y="1913965"/>
                  <a:pt x="2376541" y="1985632"/>
                  <a:pt x="2380129" y="2057400"/>
                </a:cubicBezTo>
                <a:cubicBezTo>
                  <a:pt x="2388804" y="2230896"/>
                  <a:pt x="2385644" y="2354261"/>
                  <a:pt x="2407023" y="2514600"/>
                </a:cubicBezTo>
                <a:cubicBezTo>
                  <a:pt x="2410044" y="2537255"/>
                  <a:pt x="2415988" y="2559423"/>
                  <a:pt x="2420471" y="2581835"/>
                </a:cubicBezTo>
                <a:cubicBezTo>
                  <a:pt x="2424953" y="2720788"/>
                  <a:pt x="2426611" y="2859861"/>
                  <a:pt x="2433918" y="2998694"/>
                </a:cubicBezTo>
                <a:cubicBezTo>
                  <a:pt x="2435584" y="3030345"/>
                  <a:pt x="2444360" y="3061271"/>
                  <a:pt x="2447365" y="3092823"/>
                </a:cubicBezTo>
                <a:cubicBezTo>
                  <a:pt x="2453330" y="3155452"/>
                  <a:pt x="2454552" y="3218481"/>
                  <a:pt x="2460812" y="3281082"/>
                </a:cubicBezTo>
                <a:cubicBezTo>
                  <a:pt x="2465214" y="3325106"/>
                  <a:pt x="2479644" y="3384658"/>
                  <a:pt x="2487706" y="3429000"/>
                </a:cubicBezTo>
                <a:cubicBezTo>
                  <a:pt x="2492583" y="3455825"/>
                  <a:pt x="2497007" y="3482734"/>
                  <a:pt x="2501153" y="3509682"/>
                </a:cubicBezTo>
                <a:cubicBezTo>
                  <a:pt x="2518053" y="3619534"/>
                  <a:pt x="2512559" y="3595224"/>
                  <a:pt x="2528047" y="3711388"/>
                </a:cubicBezTo>
                <a:cubicBezTo>
                  <a:pt x="2532236" y="3742805"/>
                  <a:pt x="2535278" y="3774438"/>
                  <a:pt x="2541494" y="3805517"/>
                </a:cubicBezTo>
                <a:cubicBezTo>
                  <a:pt x="2544274" y="3819416"/>
                  <a:pt x="2551047" y="3832230"/>
                  <a:pt x="2554941" y="3845859"/>
                </a:cubicBezTo>
                <a:cubicBezTo>
                  <a:pt x="2560018" y="3863629"/>
                  <a:pt x="2563077" y="3881945"/>
                  <a:pt x="2568388" y="3899647"/>
                </a:cubicBezTo>
                <a:cubicBezTo>
                  <a:pt x="2576534" y="3926800"/>
                  <a:pt x="2586317" y="3953435"/>
                  <a:pt x="2595282" y="3980329"/>
                </a:cubicBezTo>
                <a:lnTo>
                  <a:pt x="2608729" y="4020670"/>
                </a:lnTo>
                <a:cubicBezTo>
                  <a:pt x="2619666" y="4053482"/>
                  <a:pt x="2623002" y="4075284"/>
                  <a:pt x="2649071" y="4101353"/>
                </a:cubicBezTo>
                <a:cubicBezTo>
                  <a:pt x="2660499" y="4112781"/>
                  <a:pt x="2674280" y="4122572"/>
                  <a:pt x="2689412" y="4128247"/>
                </a:cubicBezTo>
                <a:cubicBezTo>
                  <a:pt x="2710812" y="4136272"/>
                  <a:pt x="2733854" y="4140006"/>
                  <a:pt x="2756647" y="4141694"/>
                </a:cubicBezTo>
                <a:cubicBezTo>
                  <a:pt x="2855091" y="4148986"/>
                  <a:pt x="2953822" y="4151906"/>
                  <a:pt x="3052482" y="4155141"/>
                </a:cubicBezTo>
                <a:lnTo>
                  <a:pt x="3576918" y="4168588"/>
                </a:lnTo>
                <a:cubicBezTo>
                  <a:pt x="3706906" y="4164106"/>
                  <a:pt x="3933369" y="4280815"/>
                  <a:pt x="3966882" y="4155141"/>
                </a:cubicBezTo>
                <a:cubicBezTo>
                  <a:pt x="4087001" y="3704696"/>
                  <a:pt x="3956888" y="3222820"/>
                  <a:pt x="3953435" y="2756647"/>
                </a:cubicBezTo>
                <a:cubicBezTo>
                  <a:pt x="3936553" y="477545"/>
                  <a:pt x="4062435" y="1259114"/>
                  <a:pt x="3926541" y="443753"/>
                </a:cubicBezTo>
                <a:cubicBezTo>
                  <a:pt x="3931023" y="354106"/>
                  <a:pt x="3915329" y="261117"/>
                  <a:pt x="3939988" y="174811"/>
                </a:cubicBezTo>
                <a:cubicBezTo>
                  <a:pt x="3946267" y="152835"/>
                  <a:pt x="3985050" y="166907"/>
                  <a:pt x="4007223" y="161364"/>
                </a:cubicBezTo>
                <a:cubicBezTo>
                  <a:pt x="4020974" y="157926"/>
                  <a:pt x="4033936" y="151811"/>
                  <a:pt x="4047565" y="147917"/>
                </a:cubicBezTo>
                <a:cubicBezTo>
                  <a:pt x="4065335" y="142840"/>
                  <a:pt x="4083583" y="139547"/>
                  <a:pt x="4101353" y="134470"/>
                </a:cubicBezTo>
                <a:cubicBezTo>
                  <a:pt x="4114982" y="130576"/>
                  <a:pt x="4127857" y="124098"/>
                  <a:pt x="4141694" y="121023"/>
                </a:cubicBezTo>
                <a:cubicBezTo>
                  <a:pt x="4168310" y="115108"/>
                  <a:pt x="4195925" y="114189"/>
                  <a:pt x="4222376" y="107576"/>
                </a:cubicBezTo>
                <a:cubicBezTo>
                  <a:pt x="4286541" y="91535"/>
                  <a:pt x="4306059" y="71665"/>
                  <a:pt x="4370294" y="67235"/>
                </a:cubicBezTo>
                <a:cubicBezTo>
                  <a:pt x="4477709" y="59827"/>
                  <a:pt x="4585447" y="58270"/>
                  <a:pt x="4693023" y="53788"/>
                </a:cubicBezTo>
                <a:cubicBezTo>
                  <a:pt x="4740100" y="42019"/>
                  <a:pt x="4792760" y="26894"/>
                  <a:pt x="4840941" y="26894"/>
                </a:cubicBezTo>
                <a:cubicBezTo>
                  <a:pt x="4944132" y="26894"/>
                  <a:pt x="5047129" y="35859"/>
                  <a:pt x="5150223" y="40341"/>
                </a:cubicBezTo>
                <a:cubicBezTo>
                  <a:pt x="5260368" y="67877"/>
                  <a:pt x="5203676" y="35631"/>
                  <a:pt x="5217459" y="228600"/>
                </a:cubicBezTo>
                <a:cubicBezTo>
                  <a:pt x="5242907" y="584877"/>
                  <a:pt x="5218181" y="289972"/>
                  <a:pt x="5244353" y="564776"/>
                </a:cubicBezTo>
                <a:cubicBezTo>
                  <a:pt x="5249047" y="614062"/>
                  <a:pt x="5252015" y="663524"/>
                  <a:pt x="5257800" y="712694"/>
                </a:cubicBezTo>
                <a:cubicBezTo>
                  <a:pt x="5262715" y="754476"/>
                  <a:pt x="5276201" y="818148"/>
                  <a:pt x="5284694" y="860611"/>
                </a:cubicBezTo>
                <a:cubicBezTo>
                  <a:pt x="5322147" y="1272595"/>
                  <a:pt x="5307782" y="1057502"/>
                  <a:pt x="5325035" y="1506070"/>
                </a:cubicBezTo>
                <a:cubicBezTo>
                  <a:pt x="5329517" y="1873623"/>
                  <a:pt x="5331548" y="2241214"/>
                  <a:pt x="5338482" y="2608729"/>
                </a:cubicBezTo>
                <a:cubicBezTo>
                  <a:pt x="5340513" y="2716380"/>
                  <a:pt x="5348764" y="2823836"/>
                  <a:pt x="5351929" y="2931459"/>
                </a:cubicBezTo>
                <a:cubicBezTo>
                  <a:pt x="5357729" y="3128648"/>
                  <a:pt x="5357331" y="3326019"/>
                  <a:pt x="5365376" y="3523129"/>
                </a:cubicBezTo>
                <a:cubicBezTo>
                  <a:pt x="5366308" y="3545965"/>
                  <a:pt x="5375591" y="3567738"/>
                  <a:pt x="5378823" y="3590364"/>
                </a:cubicBezTo>
                <a:cubicBezTo>
                  <a:pt x="5384563" y="3630546"/>
                  <a:pt x="5384311" y="3671587"/>
                  <a:pt x="5392271" y="3711388"/>
                </a:cubicBezTo>
                <a:cubicBezTo>
                  <a:pt x="5397831" y="3739186"/>
                  <a:pt x="5419165" y="3792070"/>
                  <a:pt x="5419165" y="3792070"/>
                </a:cubicBezTo>
                <a:cubicBezTo>
                  <a:pt x="5423647" y="3823447"/>
                  <a:pt x="5428909" y="3854722"/>
                  <a:pt x="5432612" y="3886200"/>
                </a:cubicBezTo>
                <a:cubicBezTo>
                  <a:pt x="5437359" y="3926548"/>
                  <a:pt x="5434995" y="4011989"/>
                  <a:pt x="5459506" y="4061011"/>
                </a:cubicBezTo>
                <a:cubicBezTo>
                  <a:pt x="5466734" y="4075466"/>
                  <a:pt x="5474972" y="4089925"/>
                  <a:pt x="5486400" y="4101353"/>
                </a:cubicBezTo>
                <a:cubicBezTo>
                  <a:pt x="5525897" y="4140851"/>
                  <a:pt x="5583332" y="4142395"/>
                  <a:pt x="5634318" y="4155141"/>
                </a:cubicBezTo>
                <a:cubicBezTo>
                  <a:pt x="5749797" y="4184011"/>
                  <a:pt x="5642445" y="4160243"/>
                  <a:pt x="5849471" y="4182035"/>
                </a:cubicBezTo>
                <a:cubicBezTo>
                  <a:pt x="5880992" y="4185353"/>
                  <a:pt x="5912048" y="4192477"/>
                  <a:pt x="5943600" y="4195482"/>
                </a:cubicBezTo>
                <a:cubicBezTo>
                  <a:pt x="6006229" y="4201447"/>
                  <a:pt x="6069146" y="4203912"/>
                  <a:pt x="6131859" y="4208929"/>
                </a:cubicBezTo>
                <a:cubicBezTo>
                  <a:pt x="6254155" y="4218713"/>
                  <a:pt x="6284716" y="4222925"/>
                  <a:pt x="6400800" y="4235823"/>
                </a:cubicBezTo>
                <a:lnTo>
                  <a:pt x="6669741" y="4222376"/>
                </a:lnTo>
                <a:cubicBezTo>
                  <a:pt x="6844211" y="4211802"/>
                  <a:pt x="6796291" y="4218581"/>
                  <a:pt x="6911788" y="4195482"/>
                </a:cubicBezTo>
                <a:cubicBezTo>
                  <a:pt x="6916270" y="4177553"/>
                  <a:pt x="6922943" y="4160032"/>
                  <a:pt x="6925235" y="4141694"/>
                </a:cubicBezTo>
                <a:cubicBezTo>
                  <a:pt x="6953196" y="3918002"/>
                  <a:pt x="6935918" y="3760727"/>
                  <a:pt x="6925235" y="3509682"/>
                </a:cubicBezTo>
                <a:cubicBezTo>
                  <a:pt x="6922940" y="3455756"/>
                  <a:pt x="6918483" y="3401875"/>
                  <a:pt x="6911788" y="3348317"/>
                </a:cubicBezTo>
                <a:cubicBezTo>
                  <a:pt x="6905024" y="3294208"/>
                  <a:pt x="6884894" y="3186953"/>
                  <a:pt x="6884894" y="3186953"/>
                </a:cubicBezTo>
                <a:cubicBezTo>
                  <a:pt x="6875929" y="3074894"/>
                  <a:pt x="6865734" y="2962927"/>
                  <a:pt x="6858000" y="2850776"/>
                </a:cubicBezTo>
                <a:lnTo>
                  <a:pt x="6831106" y="2460811"/>
                </a:lnTo>
                <a:cubicBezTo>
                  <a:pt x="6825906" y="2226796"/>
                  <a:pt x="6814458" y="1500957"/>
                  <a:pt x="6790765" y="1264023"/>
                </a:cubicBezTo>
                <a:lnTo>
                  <a:pt x="6777318" y="1129553"/>
                </a:lnTo>
                <a:cubicBezTo>
                  <a:pt x="6781800" y="802341"/>
                  <a:pt x="6764669" y="474118"/>
                  <a:pt x="6790765" y="147917"/>
                </a:cubicBezTo>
                <a:cubicBezTo>
                  <a:pt x="6792690" y="123856"/>
                  <a:pt x="6835315" y="129272"/>
                  <a:pt x="6858000" y="121023"/>
                </a:cubicBezTo>
                <a:cubicBezTo>
                  <a:pt x="6884642" y="111335"/>
                  <a:pt x="6911180" y="101004"/>
                  <a:pt x="6938682" y="94129"/>
                </a:cubicBezTo>
                <a:cubicBezTo>
                  <a:pt x="7070865" y="61084"/>
                  <a:pt x="6974018" y="81707"/>
                  <a:pt x="7234518" y="67235"/>
                </a:cubicBezTo>
                <a:cubicBezTo>
                  <a:pt x="7261412" y="62753"/>
                  <a:pt x="7288464" y="59135"/>
                  <a:pt x="7315200" y="53788"/>
                </a:cubicBezTo>
                <a:cubicBezTo>
                  <a:pt x="7406843" y="35459"/>
                  <a:pt x="7366923" y="28618"/>
                  <a:pt x="7503459" y="13447"/>
                </a:cubicBezTo>
                <a:lnTo>
                  <a:pt x="7624482" y="0"/>
                </a:lnTo>
                <a:cubicBezTo>
                  <a:pt x="7742214" y="39244"/>
                  <a:pt x="7659871" y="-2094"/>
                  <a:pt x="7678271" y="255494"/>
                </a:cubicBezTo>
                <a:cubicBezTo>
                  <a:pt x="7681481" y="300426"/>
                  <a:pt x="7687236" y="345141"/>
                  <a:pt x="7691718" y="389964"/>
                </a:cubicBezTo>
                <a:cubicBezTo>
                  <a:pt x="7696200" y="658905"/>
                  <a:pt x="7697696" y="927913"/>
                  <a:pt x="7705165" y="1196788"/>
                </a:cubicBezTo>
                <a:cubicBezTo>
                  <a:pt x="7708630" y="1321530"/>
                  <a:pt x="7713057" y="1330379"/>
                  <a:pt x="7732059" y="1425388"/>
                </a:cubicBezTo>
                <a:cubicBezTo>
                  <a:pt x="7736541" y="1506070"/>
                  <a:pt x="7742570" y="1586682"/>
                  <a:pt x="7745506" y="1667435"/>
                </a:cubicBezTo>
                <a:cubicBezTo>
                  <a:pt x="7751535" y="1833233"/>
                  <a:pt x="7751746" y="1999225"/>
                  <a:pt x="7758953" y="2164976"/>
                </a:cubicBezTo>
                <a:cubicBezTo>
                  <a:pt x="7760716" y="2205527"/>
                  <a:pt x="7767657" y="2245688"/>
                  <a:pt x="7772400" y="2286000"/>
                </a:cubicBezTo>
                <a:cubicBezTo>
                  <a:pt x="7779658" y="2347693"/>
                  <a:pt x="7784467" y="2401503"/>
                  <a:pt x="7799294" y="2460811"/>
                </a:cubicBezTo>
                <a:cubicBezTo>
                  <a:pt x="7802732" y="2474562"/>
                  <a:pt x="7808847" y="2487524"/>
                  <a:pt x="7812741" y="2501153"/>
                </a:cubicBezTo>
                <a:cubicBezTo>
                  <a:pt x="7825401" y="2545465"/>
                  <a:pt x="7830392" y="2575959"/>
                  <a:pt x="7839635" y="2622176"/>
                </a:cubicBezTo>
                <a:cubicBezTo>
                  <a:pt x="7844117" y="3039035"/>
                  <a:pt x="7844576" y="3455957"/>
                  <a:pt x="7853082" y="3872753"/>
                </a:cubicBezTo>
                <a:cubicBezTo>
                  <a:pt x="7853983" y="3916916"/>
                  <a:pt x="7868806" y="3941234"/>
                  <a:pt x="7879976" y="3980329"/>
                </a:cubicBezTo>
                <a:cubicBezTo>
                  <a:pt x="7915393" y="4104287"/>
                  <a:pt x="7866601" y="3962569"/>
                  <a:pt x="7920318" y="4087906"/>
                </a:cubicBezTo>
                <a:cubicBezTo>
                  <a:pt x="7925902" y="4100934"/>
                  <a:pt x="7921087" y="4121908"/>
                  <a:pt x="7933765" y="4128247"/>
                </a:cubicBezTo>
                <a:cubicBezTo>
                  <a:pt x="7962114" y="4142421"/>
                  <a:pt x="7996518" y="4137212"/>
                  <a:pt x="8027894" y="4141694"/>
                </a:cubicBezTo>
                <a:cubicBezTo>
                  <a:pt x="8432010" y="4126151"/>
                  <a:pt x="8262476" y="4147420"/>
                  <a:pt x="8538882" y="4101353"/>
                </a:cubicBezTo>
                <a:lnTo>
                  <a:pt x="8700247" y="4074459"/>
                </a:lnTo>
                <a:lnTo>
                  <a:pt x="8780929" y="4061011"/>
                </a:lnTo>
                <a:cubicBezTo>
                  <a:pt x="8852647" y="4065494"/>
                  <a:pt x="8926065" y="4058301"/>
                  <a:pt x="8996082" y="4074459"/>
                </a:cubicBezTo>
                <a:cubicBezTo>
                  <a:pt x="9011829" y="4078093"/>
                  <a:pt x="8970196" y="4094125"/>
                  <a:pt x="8955741" y="4101353"/>
                </a:cubicBezTo>
                <a:cubicBezTo>
                  <a:pt x="8945793" y="4106327"/>
                  <a:pt x="8875059" y="4122425"/>
                  <a:pt x="8875059" y="4141694"/>
                </a:cubicBezTo>
                <a:cubicBezTo>
                  <a:pt x="8875059" y="4155141"/>
                  <a:pt x="8901953" y="4141694"/>
                  <a:pt x="8915400" y="4141694"/>
                </a:cubicBezTo>
              </a:path>
            </a:pathLst>
          </a:cu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1D3E026-03AE-FB48-A526-C09FC133AB60}"/>
              </a:ext>
            </a:extLst>
          </p:cNvPr>
          <p:cNvSpPr txBox="1"/>
          <p:nvPr/>
        </p:nvSpPr>
        <p:spPr>
          <a:xfrm>
            <a:off x="570865" y="1889059"/>
            <a:ext cx="2982352" cy="1785104"/>
          </a:xfrm>
          <a:prstGeom prst="rect">
            <a:avLst/>
          </a:prstGeom>
          <a:noFill/>
        </p:spPr>
        <p:txBody>
          <a:bodyPr wrap="square" rtlCol="0">
            <a:spAutoFit/>
          </a:bodyPr>
          <a:lstStyle/>
          <a:p>
            <a:r>
              <a:rPr lang="en-US" sz="1400" b="1" dirty="0"/>
              <a:t>Hyperarousal</a:t>
            </a:r>
          </a:p>
          <a:p>
            <a:pPr marL="342900" indent="-342900">
              <a:buFont typeface="Arial" panose="020B0604020202020204" pitchFamily="34" charset="0"/>
              <a:buChar char="•"/>
            </a:pPr>
            <a:r>
              <a:rPr lang="en-US" sz="1400" dirty="0"/>
              <a:t>High adrenaline </a:t>
            </a:r>
          </a:p>
          <a:p>
            <a:pPr marL="342900" indent="-342900">
              <a:buFont typeface="Arial" panose="020B0604020202020204" pitchFamily="34" charset="0"/>
              <a:buChar char="•"/>
            </a:pPr>
            <a:r>
              <a:rPr lang="en-US" sz="1400" dirty="0"/>
              <a:t>Hypervigilant</a:t>
            </a:r>
          </a:p>
          <a:p>
            <a:pPr marL="342900" indent="-342900">
              <a:buFont typeface="Arial" panose="020B0604020202020204" pitchFamily="34" charset="0"/>
              <a:buChar char="•"/>
            </a:pPr>
            <a:r>
              <a:rPr lang="en-US" sz="1400" dirty="0"/>
              <a:t>High energy</a:t>
            </a:r>
          </a:p>
          <a:p>
            <a:pPr marL="342900" indent="-342900">
              <a:buFont typeface="Arial" panose="020B0604020202020204" pitchFamily="34" charset="0"/>
              <a:buChar char="•"/>
            </a:pPr>
            <a:r>
              <a:rPr lang="en-US" sz="1400" dirty="0"/>
              <a:t>Overstimulated</a:t>
            </a:r>
          </a:p>
          <a:p>
            <a:pPr marL="342900" indent="-342900">
              <a:buFont typeface="Arial" panose="020B0604020202020204" pitchFamily="34" charset="0"/>
              <a:buChar char="•"/>
            </a:pPr>
            <a:r>
              <a:rPr lang="en-US" sz="1400" dirty="0"/>
              <a:t>Anxious / panic</a:t>
            </a:r>
          </a:p>
          <a:p>
            <a:pPr marL="342900" indent="-342900">
              <a:buFont typeface="Arial" panose="020B0604020202020204" pitchFamily="34" charset="0"/>
              <a:buChar char="•"/>
            </a:pPr>
            <a:r>
              <a:rPr lang="en-US" sz="1400" dirty="0"/>
              <a:t>Angry</a:t>
            </a:r>
          </a:p>
          <a:p>
            <a:endParaRPr lang="en-US" sz="1200" dirty="0"/>
          </a:p>
        </p:txBody>
      </p:sp>
      <p:sp>
        <p:nvSpPr>
          <p:cNvPr id="26" name="TextBox 25">
            <a:extLst>
              <a:ext uri="{FF2B5EF4-FFF2-40B4-BE49-F238E27FC236}">
                <a16:creationId xmlns:a16="http://schemas.microsoft.com/office/drawing/2014/main" id="{5E3F77CE-F5C9-0A42-9078-A1FA4E7AC672}"/>
              </a:ext>
            </a:extLst>
          </p:cNvPr>
          <p:cNvSpPr txBox="1"/>
          <p:nvPr/>
        </p:nvSpPr>
        <p:spPr>
          <a:xfrm>
            <a:off x="65648" y="5968628"/>
            <a:ext cx="5886548" cy="369332"/>
          </a:xfrm>
          <a:prstGeom prst="rect">
            <a:avLst/>
          </a:prstGeom>
          <a:noFill/>
        </p:spPr>
        <p:txBody>
          <a:bodyPr wrap="none" rtlCol="0">
            <a:spAutoFit/>
          </a:bodyPr>
          <a:lstStyle/>
          <a:p>
            <a:r>
              <a:rPr lang="en-US" sz="900" i="1" dirty="0"/>
              <a:t>Gilmartin, K. (2002). Emotional Survival for Law Enforcement: A guide for officers and their families. </a:t>
            </a:r>
            <a:r>
              <a:rPr lang="en-US" sz="900" i="1" dirty="0" err="1"/>
              <a:t>Tuscon</a:t>
            </a:r>
            <a:r>
              <a:rPr lang="en-US" sz="900" i="1" dirty="0"/>
              <a:t>, AZ: E-S Press.</a:t>
            </a:r>
          </a:p>
          <a:p>
            <a:endParaRPr lang="en-US" sz="900" i="1" dirty="0"/>
          </a:p>
        </p:txBody>
      </p:sp>
      <p:sp>
        <p:nvSpPr>
          <p:cNvPr id="27" name="Title 26">
            <a:extLst>
              <a:ext uri="{FF2B5EF4-FFF2-40B4-BE49-F238E27FC236}">
                <a16:creationId xmlns:a16="http://schemas.microsoft.com/office/drawing/2014/main" id="{AB239534-31B0-4845-9790-8AC8A6DAE616}"/>
              </a:ext>
            </a:extLst>
          </p:cNvPr>
          <p:cNvSpPr>
            <a:spLocks noGrp="1"/>
          </p:cNvSpPr>
          <p:nvPr>
            <p:ph type="title"/>
          </p:nvPr>
        </p:nvSpPr>
        <p:spPr>
          <a:xfrm>
            <a:off x="584777" y="257326"/>
            <a:ext cx="10515600" cy="1325563"/>
          </a:xfrm>
        </p:spPr>
        <p:txBody>
          <a:bodyPr/>
          <a:lstStyle/>
          <a:p>
            <a:r>
              <a:rPr lang="en-US" dirty="0">
                <a:latin typeface="Roboto" panose="02000000000000000000" pitchFamily="2" charset="0"/>
                <a:ea typeface="Roboto" panose="02000000000000000000" pitchFamily="2" charset="0"/>
              </a:rPr>
              <a:t>Roller Coaster of Extreme Stress</a:t>
            </a:r>
          </a:p>
        </p:txBody>
      </p:sp>
      <p:sp>
        <p:nvSpPr>
          <p:cNvPr id="10" name="TextBox 9">
            <a:extLst>
              <a:ext uri="{FF2B5EF4-FFF2-40B4-BE49-F238E27FC236}">
                <a16:creationId xmlns:a16="http://schemas.microsoft.com/office/drawing/2014/main" id="{6F479EB2-13DE-BF48-9CD3-9D101B357260}"/>
              </a:ext>
            </a:extLst>
          </p:cNvPr>
          <p:cNvSpPr txBox="1"/>
          <p:nvPr/>
        </p:nvSpPr>
        <p:spPr>
          <a:xfrm>
            <a:off x="610708" y="4158450"/>
            <a:ext cx="1718271" cy="1600438"/>
          </a:xfrm>
          <a:prstGeom prst="rect">
            <a:avLst/>
          </a:prstGeom>
          <a:noFill/>
        </p:spPr>
        <p:txBody>
          <a:bodyPr wrap="square" rtlCol="0">
            <a:spAutoFit/>
          </a:bodyPr>
          <a:lstStyle/>
          <a:p>
            <a:r>
              <a:rPr lang="en-US" sz="1400" b="1" dirty="0"/>
              <a:t>Hypo arousal</a:t>
            </a:r>
          </a:p>
          <a:p>
            <a:pPr marL="342900" indent="-342900">
              <a:buFont typeface="Arial" panose="020B0604020202020204" pitchFamily="34" charset="0"/>
              <a:buChar char="•"/>
            </a:pPr>
            <a:r>
              <a:rPr lang="en-US" sz="1400" dirty="0"/>
              <a:t>Exhausted</a:t>
            </a:r>
          </a:p>
          <a:p>
            <a:pPr marL="342900" indent="-342900">
              <a:buFont typeface="Arial" panose="020B0604020202020204" pitchFamily="34" charset="0"/>
              <a:buChar char="•"/>
            </a:pPr>
            <a:r>
              <a:rPr lang="en-US" sz="1400" dirty="0"/>
              <a:t>Numb</a:t>
            </a:r>
          </a:p>
          <a:p>
            <a:pPr marL="342900" indent="-342900">
              <a:buFont typeface="Arial" panose="020B0604020202020204" pitchFamily="34" charset="0"/>
              <a:buChar char="•"/>
            </a:pPr>
            <a:r>
              <a:rPr lang="en-US" sz="1400" dirty="0"/>
              <a:t>Apathetic</a:t>
            </a:r>
          </a:p>
          <a:p>
            <a:pPr marL="342900" indent="-342900">
              <a:buFont typeface="Arial" panose="020B0604020202020204" pitchFamily="34" charset="0"/>
              <a:buChar char="•"/>
            </a:pPr>
            <a:r>
              <a:rPr lang="en-US" sz="1400" dirty="0"/>
              <a:t>Boredom</a:t>
            </a:r>
          </a:p>
          <a:p>
            <a:endParaRPr lang="en-US" sz="1400" dirty="0">
              <a:solidFill>
                <a:schemeClr val="accent6"/>
              </a:solidFill>
            </a:endParaRPr>
          </a:p>
          <a:p>
            <a:endParaRPr lang="en-US" sz="1200" dirty="0"/>
          </a:p>
        </p:txBody>
      </p:sp>
    </p:spTree>
    <p:extLst>
      <p:ext uri="{BB962C8B-B14F-4D97-AF65-F5344CB8AC3E}">
        <p14:creationId xmlns:p14="http://schemas.microsoft.com/office/powerpoint/2010/main" val="1590532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AB239534-31B0-4845-9790-8AC8A6DAE616}"/>
              </a:ext>
            </a:extLst>
          </p:cNvPr>
          <p:cNvSpPr>
            <a:spLocks noGrp="1"/>
          </p:cNvSpPr>
          <p:nvPr>
            <p:ph type="title" idx="4294967295"/>
          </p:nvPr>
        </p:nvSpPr>
        <p:spPr>
          <a:xfrm>
            <a:off x="719011" y="286386"/>
            <a:ext cx="10970112" cy="1070010"/>
          </a:xfrm>
        </p:spPr>
        <p:txBody>
          <a:bodyPr/>
          <a:lstStyle/>
          <a:p>
            <a:r>
              <a:rPr lang="en-US" dirty="0">
                <a:ea typeface="Roboto" panose="02000000000000000000" pitchFamily="2" charset="0"/>
              </a:rPr>
              <a:t>Cultivating the “Window of Tolerance”</a:t>
            </a:r>
          </a:p>
        </p:txBody>
      </p:sp>
      <p:sp>
        <p:nvSpPr>
          <p:cNvPr id="12" name="Rectangle 11">
            <a:extLst>
              <a:ext uri="{FF2B5EF4-FFF2-40B4-BE49-F238E27FC236}">
                <a16:creationId xmlns:a16="http://schemas.microsoft.com/office/drawing/2014/main" id="{4CB9C3DD-3DE0-A541-8C47-685DBD907BEB}"/>
              </a:ext>
            </a:extLst>
          </p:cNvPr>
          <p:cNvSpPr/>
          <p:nvPr/>
        </p:nvSpPr>
        <p:spPr>
          <a:xfrm>
            <a:off x="719011" y="4182767"/>
            <a:ext cx="2445919" cy="166301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B01E0A-256A-5B48-AE89-BB782593E18A}"/>
              </a:ext>
            </a:extLst>
          </p:cNvPr>
          <p:cNvSpPr/>
          <p:nvPr/>
        </p:nvSpPr>
        <p:spPr>
          <a:xfrm>
            <a:off x="719011" y="1768244"/>
            <a:ext cx="2502492" cy="18762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4ACD3B4-326A-7645-8860-E8CEA776F822}"/>
              </a:ext>
            </a:extLst>
          </p:cNvPr>
          <p:cNvSpPr txBox="1"/>
          <p:nvPr/>
        </p:nvSpPr>
        <p:spPr>
          <a:xfrm>
            <a:off x="814307" y="1828564"/>
            <a:ext cx="2350623" cy="1815882"/>
          </a:xfrm>
          <a:prstGeom prst="rect">
            <a:avLst/>
          </a:prstGeom>
          <a:noFill/>
        </p:spPr>
        <p:txBody>
          <a:bodyPr wrap="square" rtlCol="0">
            <a:spAutoFit/>
          </a:bodyPr>
          <a:lstStyle/>
          <a:p>
            <a:r>
              <a:rPr lang="en-US" sz="1400" b="1" dirty="0"/>
              <a:t>Hyperarousal</a:t>
            </a:r>
          </a:p>
          <a:p>
            <a:pPr marL="119063" indent="-119063">
              <a:buFont typeface="Arial" panose="020B0604020202020204" pitchFamily="34" charset="0"/>
              <a:buChar char="•"/>
            </a:pPr>
            <a:r>
              <a:rPr lang="en-US" sz="1400" dirty="0"/>
              <a:t>High adrenaline </a:t>
            </a:r>
          </a:p>
          <a:p>
            <a:pPr marL="119063" indent="-119063">
              <a:buFont typeface="Arial" panose="020B0604020202020204" pitchFamily="34" charset="0"/>
              <a:buChar char="•"/>
            </a:pPr>
            <a:r>
              <a:rPr lang="en-US" sz="1400" dirty="0"/>
              <a:t>Hypervigilant</a:t>
            </a:r>
          </a:p>
          <a:p>
            <a:pPr marL="119063" indent="-119063">
              <a:buFont typeface="Arial" panose="020B0604020202020204" pitchFamily="34" charset="0"/>
              <a:buChar char="•"/>
            </a:pPr>
            <a:r>
              <a:rPr lang="en-US" sz="1400" dirty="0"/>
              <a:t>High energy</a:t>
            </a:r>
          </a:p>
          <a:p>
            <a:pPr marL="119063" indent="-119063">
              <a:buFont typeface="Arial" panose="020B0604020202020204" pitchFamily="34" charset="0"/>
              <a:buChar char="•"/>
            </a:pPr>
            <a:r>
              <a:rPr lang="en-US" sz="1400" dirty="0"/>
              <a:t>Overstimulated</a:t>
            </a:r>
          </a:p>
          <a:p>
            <a:pPr marL="119063" indent="-119063">
              <a:buFont typeface="Arial" panose="020B0604020202020204" pitchFamily="34" charset="0"/>
              <a:buChar char="•"/>
            </a:pPr>
            <a:r>
              <a:rPr lang="en-US" sz="1400" dirty="0"/>
              <a:t>Anxious/panic</a:t>
            </a:r>
          </a:p>
          <a:p>
            <a:pPr marL="119063" indent="-119063">
              <a:buFont typeface="Arial" panose="020B0604020202020204" pitchFamily="34" charset="0"/>
              <a:buChar char="•"/>
            </a:pPr>
            <a:r>
              <a:rPr lang="en-US" sz="1400" dirty="0"/>
              <a:t>Angry</a:t>
            </a:r>
          </a:p>
          <a:p>
            <a:r>
              <a:rPr lang="en-US" sz="1400" b="1" dirty="0">
                <a:highlight>
                  <a:srgbClr val="FFFF00"/>
                </a:highlight>
              </a:rPr>
              <a:t>What you need: Soothing</a:t>
            </a:r>
          </a:p>
        </p:txBody>
      </p:sp>
      <p:sp>
        <p:nvSpPr>
          <p:cNvPr id="15" name="TextBox 14">
            <a:extLst>
              <a:ext uri="{FF2B5EF4-FFF2-40B4-BE49-F238E27FC236}">
                <a16:creationId xmlns:a16="http://schemas.microsoft.com/office/drawing/2014/main" id="{3268F6B6-3133-484E-8E64-78C869F01204}"/>
              </a:ext>
            </a:extLst>
          </p:cNvPr>
          <p:cNvSpPr txBox="1"/>
          <p:nvPr/>
        </p:nvSpPr>
        <p:spPr>
          <a:xfrm>
            <a:off x="780854" y="4224561"/>
            <a:ext cx="2305130" cy="1600438"/>
          </a:xfrm>
          <a:prstGeom prst="rect">
            <a:avLst/>
          </a:prstGeom>
          <a:noFill/>
        </p:spPr>
        <p:txBody>
          <a:bodyPr wrap="square" rtlCol="0">
            <a:spAutoFit/>
          </a:bodyPr>
          <a:lstStyle/>
          <a:p>
            <a:r>
              <a:rPr lang="en-US" sz="1400" b="1" dirty="0"/>
              <a:t>Hypo arousal</a:t>
            </a:r>
          </a:p>
          <a:p>
            <a:pPr marL="119063" indent="-119063">
              <a:buFont typeface="Arial" panose="020B0604020202020204" pitchFamily="34" charset="0"/>
              <a:buChar char="•"/>
            </a:pPr>
            <a:r>
              <a:rPr lang="en-US" sz="1400" dirty="0"/>
              <a:t>Exhausted</a:t>
            </a:r>
          </a:p>
          <a:p>
            <a:pPr marL="119063" indent="-119063">
              <a:buFont typeface="Arial" panose="020B0604020202020204" pitchFamily="34" charset="0"/>
              <a:buChar char="•"/>
            </a:pPr>
            <a:r>
              <a:rPr lang="en-US" sz="1400" dirty="0"/>
              <a:t>Numb</a:t>
            </a:r>
          </a:p>
          <a:p>
            <a:pPr marL="119063" indent="-119063">
              <a:buFont typeface="Arial" panose="020B0604020202020204" pitchFamily="34" charset="0"/>
              <a:buChar char="•"/>
            </a:pPr>
            <a:r>
              <a:rPr lang="en-US" sz="1400" dirty="0"/>
              <a:t>Apathetic</a:t>
            </a:r>
          </a:p>
          <a:p>
            <a:pPr marL="119063" indent="-119063">
              <a:buFont typeface="Arial" panose="020B0604020202020204" pitchFamily="34" charset="0"/>
              <a:buChar char="•"/>
            </a:pPr>
            <a:r>
              <a:rPr lang="en-US" sz="1400" dirty="0"/>
              <a:t>Boredom</a:t>
            </a:r>
          </a:p>
          <a:p>
            <a:r>
              <a:rPr lang="en-US" sz="1400" b="1" dirty="0">
                <a:highlight>
                  <a:srgbClr val="FFFF00"/>
                </a:highlight>
              </a:rPr>
              <a:t>What you need: Connect </a:t>
            </a:r>
            <a:br>
              <a:rPr lang="en-US" sz="1400" b="1" dirty="0">
                <a:highlight>
                  <a:srgbClr val="FFFF00"/>
                </a:highlight>
              </a:rPr>
            </a:br>
            <a:r>
              <a:rPr lang="en-US" sz="1400" b="1" dirty="0">
                <a:highlight>
                  <a:srgbClr val="FFFF00"/>
                </a:highlight>
              </a:rPr>
              <a:t>with your body/feelings</a:t>
            </a:r>
          </a:p>
        </p:txBody>
      </p:sp>
      <p:grpSp>
        <p:nvGrpSpPr>
          <p:cNvPr id="2" name="Group 1" descr="Graph from slide 33 showing the window of tolerance in the middle-right of the graph. ">
            <a:extLst>
              <a:ext uri="{FF2B5EF4-FFF2-40B4-BE49-F238E27FC236}">
                <a16:creationId xmlns:a16="http://schemas.microsoft.com/office/drawing/2014/main" id="{F00B1411-72D0-8C00-C7DB-88ADB81B55C8}"/>
              </a:ext>
            </a:extLst>
          </p:cNvPr>
          <p:cNvGrpSpPr/>
          <p:nvPr/>
        </p:nvGrpSpPr>
        <p:grpSpPr>
          <a:xfrm>
            <a:off x="2805974" y="-295106"/>
            <a:ext cx="8883149" cy="6107894"/>
            <a:chOff x="2805974" y="-295106"/>
            <a:chExt cx="8883149" cy="6107894"/>
          </a:xfrm>
        </p:grpSpPr>
        <p:cxnSp>
          <p:nvCxnSpPr>
            <p:cNvPr id="5" name="Straight Connector 4">
              <a:extLst>
                <a:ext uri="{FF2B5EF4-FFF2-40B4-BE49-F238E27FC236}">
                  <a16:creationId xmlns:a16="http://schemas.microsoft.com/office/drawing/2014/main" id="{92E4613E-8519-8342-8655-B9E0676125B1}"/>
                </a:ext>
              </a:extLst>
            </p:cNvPr>
            <p:cNvCxnSpPr/>
            <p:nvPr/>
          </p:nvCxnSpPr>
          <p:spPr>
            <a:xfrm>
              <a:off x="3496415" y="3198085"/>
              <a:ext cx="7920318" cy="0"/>
            </a:xfrm>
            <a:prstGeom prst="line">
              <a:avLst/>
            </a:prstGeom>
            <a:ln w="57150"/>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9B1ABD49-4F37-174A-8029-C3C969164ABE}"/>
                </a:ext>
              </a:extLst>
            </p:cNvPr>
            <p:cNvCxnSpPr/>
            <p:nvPr/>
          </p:nvCxnSpPr>
          <p:spPr>
            <a:xfrm>
              <a:off x="3496415" y="5208547"/>
              <a:ext cx="7920318" cy="0"/>
            </a:xfrm>
            <a:prstGeom prst="line">
              <a:avLst/>
            </a:prstGeom>
            <a:ln w="57150"/>
          </p:spPr>
          <p:style>
            <a:lnRef idx="3">
              <a:schemeClr val="dk1"/>
            </a:lnRef>
            <a:fillRef idx="0">
              <a:schemeClr val="dk1"/>
            </a:fillRef>
            <a:effectRef idx="2">
              <a:schemeClr val="dk1"/>
            </a:effectRef>
            <a:fontRef idx="minor">
              <a:schemeClr val="tx1"/>
            </a:fontRef>
          </p:style>
        </p:cxnSp>
        <p:pic>
          <p:nvPicPr>
            <p:cNvPr id="36" name="Graphic 35" descr="Window with solid fill">
              <a:extLst>
                <a:ext uri="{FF2B5EF4-FFF2-40B4-BE49-F238E27FC236}">
                  <a16:creationId xmlns:a16="http://schemas.microsoft.com/office/drawing/2014/main" id="{C3E37D6E-8F25-8E61-356A-3CF058D2C5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20218" y="3066422"/>
              <a:ext cx="2097229" cy="2097229"/>
            </a:xfrm>
            <a:prstGeom prst="rect">
              <a:avLst/>
            </a:prstGeom>
          </p:spPr>
        </p:pic>
        <p:grpSp>
          <p:nvGrpSpPr>
            <p:cNvPr id="17" name="Group 16">
              <a:extLst>
                <a:ext uri="{FF2B5EF4-FFF2-40B4-BE49-F238E27FC236}">
                  <a16:creationId xmlns:a16="http://schemas.microsoft.com/office/drawing/2014/main" id="{A76AF575-0A84-FF7A-0686-50FAB21D0A7B}"/>
                </a:ext>
              </a:extLst>
            </p:cNvPr>
            <p:cNvGrpSpPr/>
            <p:nvPr/>
          </p:nvGrpSpPr>
          <p:grpSpPr>
            <a:xfrm>
              <a:off x="2805974" y="-295106"/>
              <a:ext cx="8883149" cy="6107894"/>
              <a:chOff x="2145485" y="-600229"/>
              <a:chExt cx="8883149" cy="6107894"/>
            </a:xfrm>
          </p:grpSpPr>
          <p:sp>
            <p:nvSpPr>
              <p:cNvPr id="18" name="Arc 17">
                <a:extLst>
                  <a:ext uri="{FF2B5EF4-FFF2-40B4-BE49-F238E27FC236}">
                    <a16:creationId xmlns:a16="http://schemas.microsoft.com/office/drawing/2014/main" id="{B78E6C32-7A0A-48B7-8ACD-38FFE942BE4E}"/>
                  </a:ext>
                </a:extLst>
              </p:cNvPr>
              <p:cNvSpPr/>
              <p:nvPr/>
            </p:nvSpPr>
            <p:spPr>
              <a:xfrm>
                <a:off x="3274828" y="1889059"/>
                <a:ext cx="2128645" cy="3618606"/>
              </a:xfrm>
              <a:prstGeom prst="arc">
                <a:avLst>
                  <a:gd name="adj1" fmla="val 15224031"/>
                  <a:gd name="adj2" fmla="val 17293982"/>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82B9B1F2-C048-92F5-17E1-CBD033BACC54}"/>
                  </a:ext>
                </a:extLst>
              </p:cNvPr>
              <p:cNvSpPr/>
              <p:nvPr/>
            </p:nvSpPr>
            <p:spPr>
              <a:xfrm>
                <a:off x="5724206" y="1686545"/>
                <a:ext cx="2128645" cy="3618606"/>
              </a:xfrm>
              <a:prstGeom prst="arc">
                <a:avLst>
                  <a:gd name="adj1" fmla="val 15055296"/>
                  <a:gd name="adj2" fmla="val 17136883"/>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69FCF882-7291-304D-E521-9860CB9BD9ED}"/>
                  </a:ext>
                </a:extLst>
              </p:cNvPr>
              <p:cNvSpPr/>
              <p:nvPr/>
            </p:nvSpPr>
            <p:spPr>
              <a:xfrm>
                <a:off x="7904154" y="1686545"/>
                <a:ext cx="2128645" cy="3618606"/>
              </a:xfrm>
              <a:prstGeom prst="arc">
                <a:avLst>
                  <a:gd name="adj1" fmla="val 15378272"/>
                  <a:gd name="adj2" fmla="val 1677325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a:extLst>
                  <a:ext uri="{FF2B5EF4-FFF2-40B4-BE49-F238E27FC236}">
                    <a16:creationId xmlns:a16="http://schemas.microsoft.com/office/drawing/2014/main" id="{036D1681-7318-9ECA-DF70-59EB90ED6BFA}"/>
                  </a:ext>
                </a:extLst>
              </p:cNvPr>
              <p:cNvSpPr/>
              <p:nvPr/>
            </p:nvSpPr>
            <p:spPr>
              <a:xfrm rot="10800000">
                <a:off x="4608580" y="1591835"/>
                <a:ext cx="2128645" cy="3618606"/>
              </a:xfrm>
              <a:prstGeom prst="arc">
                <a:avLst>
                  <a:gd name="adj1" fmla="val 14870594"/>
                  <a:gd name="adj2" fmla="val 17293982"/>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CC1A2DDC-29BF-8B9C-C1ED-D073E690C61B}"/>
                  </a:ext>
                </a:extLst>
              </p:cNvPr>
              <p:cNvSpPr/>
              <p:nvPr/>
            </p:nvSpPr>
            <p:spPr>
              <a:xfrm rot="10800000">
                <a:off x="7028313" y="1666265"/>
                <a:ext cx="2128645" cy="3544176"/>
              </a:xfrm>
              <a:prstGeom prst="arc">
                <a:avLst>
                  <a:gd name="adj1" fmla="val 14853653"/>
                  <a:gd name="adj2" fmla="val 17456743"/>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a:extLst>
                  <a:ext uri="{FF2B5EF4-FFF2-40B4-BE49-F238E27FC236}">
                    <a16:creationId xmlns:a16="http://schemas.microsoft.com/office/drawing/2014/main" id="{A590DA39-3C07-F895-C3E5-A5543C3E62A9}"/>
                  </a:ext>
                </a:extLst>
              </p:cNvPr>
              <p:cNvSpPr/>
              <p:nvPr/>
            </p:nvSpPr>
            <p:spPr>
              <a:xfrm rot="10800000">
                <a:off x="8899989" y="1524987"/>
                <a:ext cx="2128645" cy="3618606"/>
              </a:xfrm>
              <a:prstGeom prst="arc">
                <a:avLst>
                  <a:gd name="adj1" fmla="val 15377195"/>
                  <a:gd name="adj2" fmla="val 17293982"/>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B9239D2B-2E35-F105-4BB3-50B2AC574003}"/>
                  </a:ext>
                </a:extLst>
              </p:cNvPr>
              <p:cNvCxnSpPr>
                <a:cxnSpLocks/>
                <a:endCxn id="21" idx="2"/>
              </p:cNvCxnSpPr>
              <p:nvPr/>
            </p:nvCxnSpPr>
            <p:spPr>
              <a:xfrm>
                <a:off x="4853716" y="2104836"/>
                <a:ext cx="299152" cy="28749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0A0C098-F38B-AC8A-8108-4A2AE9AAA3D6}"/>
                  </a:ext>
                </a:extLst>
              </p:cNvPr>
              <p:cNvCxnSpPr>
                <a:cxnSpLocks/>
                <a:stCxn id="19" idx="0"/>
              </p:cNvCxnSpPr>
              <p:nvPr/>
            </p:nvCxnSpPr>
            <p:spPr>
              <a:xfrm>
                <a:off x="6249093" y="1936150"/>
                <a:ext cx="24653" cy="29672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349483F-C635-2D6E-5152-E2CB825AB7B6}"/>
                  </a:ext>
                </a:extLst>
              </p:cNvPr>
              <p:cNvCxnSpPr>
                <a:cxnSpLocks/>
                <a:endCxn id="23" idx="2"/>
              </p:cNvCxnSpPr>
              <p:nvPr/>
            </p:nvCxnSpPr>
            <p:spPr>
              <a:xfrm>
                <a:off x="7237459" y="1850652"/>
                <a:ext cx="283156" cy="30820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8260FD8-C1D9-7605-107D-3DAC1AAECB13}"/>
                  </a:ext>
                </a:extLst>
              </p:cNvPr>
              <p:cNvCxnSpPr>
                <a:cxnSpLocks/>
              </p:cNvCxnSpPr>
              <p:nvPr/>
            </p:nvCxnSpPr>
            <p:spPr>
              <a:xfrm>
                <a:off x="8570659" y="1808240"/>
                <a:ext cx="115961" cy="31154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7CCFBBE-0A82-FA12-083B-01432659D980}"/>
                  </a:ext>
                </a:extLst>
              </p:cNvPr>
              <p:cNvCxnSpPr>
                <a:cxnSpLocks/>
              </p:cNvCxnSpPr>
              <p:nvPr/>
            </p:nvCxnSpPr>
            <p:spPr>
              <a:xfrm>
                <a:off x="9274830" y="1751067"/>
                <a:ext cx="182547" cy="31744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881C4A-AEA7-9D9A-58BD-C89FFC9ECE4C}"/>
                  </a:ext>
                </a:extLst>
              </p:cNvPr>
              <p:cNvCxnSpPr>
                <a:cxnSpLocks/>
                <a:stCxn id="18" idx="0"/>
                <a:endCxn id="32" idx="0"/>
              </p:cNvCxnSpPr>
              <p:nvPr/>
            </p:nvCxnSpPr>
            <p:spPr>
              <a:xfrm>
                <a:off x="3866215" y="2077495"/>
                <a:ext cx="38863" cy="5921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Arc 31">
                <a:extLst>
                  <a:ext uri="{FF2B5EF4-FFF2-40B4-BE49-F238E27FC236}">
                    <a16:creationId xmlns:a16="http://schemas.microsoft.com/office/drawing/2014/main" id="{271BA5AE-8B5A-DFEA-23A1-C230CB7F8E4D}"/>
                  </a:ext>
                </a:extLst>
              </p:cNvPr>
              <p:cNvSpPr/>
              <p:nvPr/>
            </p:nvSpPr>
            <p:spPr>
              <a:xfrm rot="10555056">
                <a:off x="2145485" y="-600229"/>
                <a:ext cx="2128645" cy="3618606"/>
              </a:xfrm>
              <a:prstGeom prst="arc">
                <a:avLst>
                  <a:gd name="adj1" fmla="val 14917636"/>
                  <a:gd name="adj2" fmla="val 1687686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sp>
        <p:nvSpPr>
          <p:cNvPr id="34" name="TextBox 33">
            <a:extLst>
              <a:ext uri="{FF2B5EF4-FFF2-40B4-BE49-F238E27FC236}">
                <a16:creationId xmlns:a16="http://schemas.microsoft.com/office/drawing/2014/main" id="{3CA3B1C0-25FA-BF13-733D-A4290E7A1446}"/>
              </a:ext>
            </a:extLst>
          </p:cNvPr>
          <p:cNvSpPr txBox="1"/>
          <p:nvPr/>
        </p:nvSpPr>
        <p:spPr>
          <a:xfrm>
            <a:off x="611255" y="5908143"/>
            <a:ext cx="2986587" cy="276999"/>
          </a:xfrm>
          <a:prstGeom prst="rect">
            <a:avLst/>
          </a:prstGeom>
          <a:noFill/>
        </p:spPr>
        <p:txBody>
          <a:bodyPr wrap="none" rtlCol="0">
            <a:spAutoFit/>
          </a:bodyPr>
          <a:lstStyle/>
          <a:p>
            <a:r>
              <a:rPr lang="en-US" sz="1200" i="1" dirty="0"/>
              <a:t>Siegel, D. 2010 Mindsight, New York: Bantam</a:t>
            </a:r>
          </a:p>
        </p:txBody>
      </p:sp>
      <p:sp>
        <p:nvSpPr>
          <p:cNvPr id="35" name="Pentagon 1">
            <a:extLst>
              <a:ext uri="{FF2B5EF4-FFF2-40B4-BE49-F238E27FC236}">
                <a16:creationId xmlns:a16="http://schemas.microsoft.com/office/drawing/2014/main" id="{32E2722B-5235-DCB0-71F2-E3A24497D389}"/>
              </a:ext>
            </a:extLst>
          </p:cNvPr>
          <p:cNvSpPr/>
          <p:nvPr/>
        </p:nvSpPr>
        <p:spPr>
          <a:xfrm>
            <a:off x="724281" y="1153881"/>
            <a:ext cx="10748707" cy="532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mj-lt"/>
                <a:ea typeface="Roboto" panose="02000000000000000000" pitchFamily="2" charset="0"/>
              </a:rPr>
              <a:t>Window of Tolerance: </a:t>
            </a:r>
            <a:r>
              <a:rPr lang="en-US" dirty="0">
                <a:solidFill>
                  <a:schemeClr val="tx1"/>
                </a:solidFill>
                <a:latin typeface="+mj-lt"/>
                <a:ea typeface="Roboto" panose="02000000000000000000" pitchFamily="2" charset="0"/>
              </a:rPr>
              <a:t>the place where I can respond appropriately to stress and call on resilience</a:t>
            </a:r>
          </a:p>
        </p:txBody>
      </p:sp>
      <p:sp>
        <p:nvSpPr>
          <p:cNvPr id="3" name="Pentagon 2">
            <a:extLst>
              <a:ext uri="{FF2B5EF4-FFF2-40B4-BE49-F238E27FC236}">
                <a16:creationId xmlns:a16="http://schemas.microsoft.com/office/drawing/2014/main" id="{1E282A92-B83E-81EA-120E-5F4F27CF58F3}"/>
              </a:ext>
            </a:extLst>
          </p:cNvPr>
          <p:cNvSpPr/>
          <p:nvPr/>
        </p:nvSpPr>
        <p:spPr>
          <a:xfrm>
            <a:off x="3831435" y="3482797"/>
            <a:ext cx="3834823" cy="1512169"/>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Roboto" panose="02000000000000000000" pitchFamily="2" charset="0"/>
                <a:ea typeface="Roboto" panose="02000000000000000000" pitchFamily="2" charset="0"/>
              </a:rPr>
              <a:t>Window of Tolerance</a:t>
            </a:r>
          </a:p>
          <a:p>
            <a:r>
              <a:rPr lang="en-US" sz="1600" dirty="0">
                <a:latin typeface="Roboto" panose="02000000000000000000" pitchFamily="2" charset="0"/>
                <a:ea typeface="Roboto" panose="02000000000000000000" pitchFamily="2" charset="0"/>
              </a:rPr>
              <a:t>the place where I can respond appropriately to stress and call on resilience</a:t>
            </a:r>
          </a:p>
        </p:txBody>
      </p:sp>
    </p:spTree>
    <p:extLst>
      <p:ext uri="{BB962C8B-B14F-4D97-AF65-F5344CB8AC3E}">
        <p14:creationId xmlns:p14="http://schemas.microsoft.com/office/powerpoint/2010/main" val="3946737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0CD7D-9ECF-804B-8FBD-731BA7FA171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solidFill>
                  <a:schemeClr val="bg1"/>
                </a:solidFill>
              </a:rPr>
              <a:t>Own the </a:t>
            </a:r>
            <a:br>
              <a:rPr lang="en-US" sz="5400" dirty="0">
                <a:solidFill>
                  <a:schemeClr val="bg1"/>
                </a:solidFill>
              </a:rPr>
            </a:br>
            <a:r>
              <a:rPr lang="en-US" sz="5400" dirty="0">
                <a:solidFill>
                  <a:schemeClr val="bg1"/>
                </a:solidFill>
              </a:rPr>
              <a:t>Roller Coaster</a:t>
            </a:r>
          </a:p>
        </p:txBody>
      </p:sp>
      <p:sp>
        <p:nvSpPr>
          <p:cNvPr id="3" name="Text Placeholder 2">
            <a:extLst>
              <a:ext uri="{FF2B5EF4-FFF2-40B4-BE49-F238E27FC236}">
                <a16:creationId xmlns:a16="http://schemas.microsoft.com/office/drawing/2014/main" id="{B00937BC-AB2F-FE4B-9E89-867B29C00E2A}"/>
              </a:ext>
            </a:extLst>
          </p:cNvPr>
          <p:cNvSpPr>
            <a:spLocks noGrp="1"/>
          </p:cNvSpPr>
          <p:nvPr>
            <p:ph sz="half" idx="1"/>
          </p:nvPr>
        </p:nvSpPr>
        <p:spPr>
          <a:xfrm>
            <a:off x="640080" y="2872899"/>
            <a:ext cx="4243589" cy="3320668"/>
          </a:xfrm>
        </p:spPr>
        <p:txBody>
          <a:bodyPr vert="horz" lIns="91440" tIns="45720" rIns="91440" bIns="45720" rtlCol="0">
            <a:normAutofit/>
          </a:bodyPr>
          <a:lstStyle/>
          <a:p>
            <a:pPr marL="171450">
              <a:spcAft>
                <a:spcPts val="600"/>
              </a:spcAft>
            </a:pPr>
            <a:r>
              <a:rPr lang="en-US" sz="1700" dirty="0">
                <a:solidFill>
                  <a:schemeClr val="bg1"/>
                </a:solidFill>
              </a:rPr>
              <a:t>Own the roller coaster. Be aware of the impact on your body and brain - you have choices about what actions you can take.</a:t>
            </a:r>
          </a:p>
          <a:p>
            <a:pPr marL="171450">
              <a:spcAft>
                <a:spcPts val="600"/>
              </a:spcAft>
            </a:pPr>
            <a:r>
              <a:rPr lang="en-US" sz="1700" dirty="0">
                <a:solidFill>
                  <a:schemeClr val="bg1"/>
                </a:solidFill>
              </a:rPr>
              <a:t>Plan your transitions: create a ritual that helps you connect with people and previous aspects of yourself.</a:t>
            </a:r>
          </a:p>
          <a:p>
            <a:pPr marL="171450">
              <a:spcAft>
                <a:spcPts val="600"/>
              </a:spcAft>
            </a:pPr>
            <a:r>
              <a:rPr lang="en-US" sz="1700" dirty="0">
                <a:solidFill>
                  <a:schemeClr val="bg1"/>
                </a:solidFill>
              </a:rPr>
              <a:t>Avoid television, things that make you more likely to sit in ‘numb’ for too long.</a:t>
            </a:r>
          </a:p>
          <a:p>
            <a:pPr marL="171450">
              <a:spcAft>
                <a:spcPts val="600"/>
              </a:spcAft>
            </a:pPr>
            <a:r>
              <a:rPr lang="en-US" sz="1700" dirty="0">
                <a:solidFill>
                  <a:schemeClr val="bg1"/>
                </a:solidFill>
              </a:rPr>
              <a:t>Attend to your body. Above the line, things that ‘soothe’ you. Below the line, things that bring you back into a feeling state.</a:t>
            </a:r>
          </a:p>
        </p:txBody>
      </p:sp>
      <p:pic>
        <p:nvPicPr>
          <p:cNvPr id="5" name="Picture 4" descr="Low angle view of a rollercoaster against a blue sky">
            <a:extLst>
              <a:ext uri="{FF2B5EF4-FFF2-40B4-BE49-F238E27FC236}">
                <a16:creationId xmlns:a16="http://schemas.microsoft.com/office/drawing/2014/main" id="{8D509106-4B0A-777F-F3E6-D5D038272D91}"/>
              </a:ext>
            </a:extLst>
          </p:cNvPr>
          <p:cNvPicPr>
            <a:picLocks noChangeAspect="1"/>
          </p:cNvPicPr>
          <p:nvPr/>
        </p:nvPicPr>
        <p:blipFill rotWithShape="1">
          <a:blip r:embed="rId3"/>
          <a:srcRect l="10532" r="2251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45453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ground, person, pulling&#10;&#10;Description automatically generated">
            <a:extLst>
              <a:ext uri="{FF2B5EF4-FFF2-40B4-BE49-F238E27FC236}">
                <a16:creationId xmlns:a16="http://schemas.microsoft.com/office/drawing/2014/main" id="{78322F52-753F-0EC2-4559-A0D79AECACA9}"/>
              </a:ext>
            </a:extLst>
          </p:cNvPr>
          <p:cNvPicPr>
            <a:picLocks noChangeAspect="1"/>
          </p:cNvPicPr>
          <p:nvPr/>
        </p:nvPicPr>
        <p:blipFill rotWithShape="1">
          <a:blip r:embed="rId3"/>
          <a:srcRect t="6352" r="23298" b="2740"/>
          <a:stretch/>
        </p:blipFill>
        <p:spPr>
          <a:xfrm>
            <a:off x="3523488" y="10"/>
            <a:ext cx="8668512" cy="6857990"/>
          </a:xfrm>
          <a:prstGeom prst="rect">
            <a:avLst/>
          </a:prstGeom>
        </p:spPr>
      </p:pic>
      <p:sp>
        <p:nvSpPr>
          <p:cNvPr id="4" name="Title 3">
            <a:extLst>
              <a:ext uri="{FF2B5EF4-FFF2-40B4-BE49-F238E27FC236}">
                <a16:creationId xmlns:a16="http://schemas.microsoft.com/office/drawing/2014/main" id="{0AE98F73-3588-A92C-F969-08BD510AB4C4}"/>
              </a:ext>
            </a:extLst>
          </p:cNvPr>
          <p:cNvSpPr>
            <a:spLocks noGrp="1"/>
          </p:cNvSpPr>
          <p:nvPr>
            <p:ph type="title"/>
          </p:nvPr>
        </p:nvSpPr>
        <p:spPr>
          <a:xfrm>
            <a:off x="371094" y="1161288"/>
            <a:ext cx="3438144" cy="1124712"/>
          </a:xfrm>
        </p:spPr>
        <p:txBody>
          <a:bodyPr anchor="b">
            <a:normAutofit/>
          </a:bodyPr>
          <a:lstStyle/>
          <a:p>
            <a:r>
              <a:rPr lang="en-US" sz="2800"/>
              <a:t>Let’s Talk about Resilience</a:t>
            </a:r>
          </a:p>
        </p:txBody>
      </p:sp>
      <p:sp>
        <p:nvSpPr>
          <p:cNvPr id="5" name="Content Placeholder 4"/>
          <p:cNvSpPr>
            <a:spLocks noGrp="1"/>
          </p:cNvSpPr>
          <p:nvPr>
            <p:ph idx="1"/>
          </p:nvPr>
        </p:nvSpPr>
        <p:spPr>
          <a:xfrm>
            <a:off x="371094" y="2718054"/>
            <a:ext cx="2175336" cy="2872518"/>
          </a:xfrm>
        </p:spPr>
        <p:txBody>
          <a:bodyPr vert="horz" lIns="91440" tIns="45720" rIns="91440" bIns="45720" rtlCol="0" anchor="t">
            <a:normAutofit/>
          </a:bodyPr>
          <a:lstStyle/>
          <a:p>
            <a:pPr marL="0" indent="0">
              <a:buNone/>
            </a:pPr>
            <a:r>
              <a:rPr lang="en-US" sz="1700" dirty="0"/>
              <a:t>Resilience is defined as the ability to both adapt and flex with major life stressors, and if knocked down or moved off-course—the ability to bounce or spring back. </a:t>
            </a:r>
          </a:p>
          <a:p>
            <a:pPr marL="0" indent="0">
              <a:buNone/>
            </a:pPr>
            <a:r>
              <a:rPr lang="en-US" sz="1700" dirty="0"/>
              <a:t>(Vaillant, 1993)</a:t>
            </a:r>
          </a:p>
          <a:p>
            <a:pPr marL="0" indent="0">
              <a:buNone/>
            </a:pPr>
            <a:endParaRPr lang="en-US" sz="1700" dirty="0"/>
          </a:p>
        </p:txBody>
      </p:sp>
    </p:spTree>
    <p:extLst>
      <p:ext uri="{BB962C8B-B14F-4D97-AF65-F5344CB8AC3E}">
        <p14:creationId xmlns:p14="http://schemas.microsoft.com/office/powerpoint/2010/main" val="4099030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EA293-6295-5340-A547-FB72B271C0E7}"/>
              </a:ext>
            </a:extLst>
          </p:cNvPr>
          <p:cNvSpPr>
            <a:spLocks noGrp="1"/>
          </p:cNvSpPr>
          <p:nvPr>
            <p:ph type="title"/>
          </p:nvPr>
        </p:nvSpPr>
        <p:spPr>
          <a:xfrm>
            <a:off x="838200" y="365125"/>
            <a:ext cx="10515600" cy="1325563"/>
          </a:xfrm>
        </p:spPr>
        <p:txBody>
          <a:bodyPr anchor="ctr">
            <a:normAutofit/>
          </a:bodyPr>
          <a:lstStyle/>
          <a:p>
            <a:r>
              <a:rPr lang="en-US" dirty="0">
                <a:solidFill>
                  <a:schemeClr val="bg1"/>
                </a:solidFill>
              </a:rPr>
              <a:t>Three forms of resilience</a:t>
            </a:r>
          </a:p>
        </p:txBody>
      </p:sp>
      <p:sp>
        <p:nvSpPr>
          <p:cNvPr id="6" name="Content Placeholder 5">
            <a:extLst>
              <a:ext uri="{FF2B5EF4-FFF2-40B4-BE49-F238E27FC236}">
                <a16:creationId xmlns:a16="http://schemas.microsoft.com/office/drawing/2014/main" id="{4C4E97C5-2797-544A-BF72-19DFAA237EAB}"/>
              </a:ext>
            </a:extLst>
          </p:cNvPr>
          <p:cNvSpPr>
            <a:spLocks noGrp="1"/>
          </p:cNvSpPr>
          <p:nvPr>
            <p:ph sz="half" idx="1"/>
          </p:nvPr>
        </p:nvSpPr>
        <p:spPr>
          <a:xfrm>
            <a:off x="838200" y="1825625"/>
            <a:ext cx="3421284" cy="3788097"/>
          </a:xfrm>
        </p:spPr>
        <p:txBody>
          <a:bodyPr>
            <a:normAutofit/>
          </a:bodyPr>
          <a:lstStyle/>
          <a:p>
            <a:r>
              <a:rPr lang="en-US" dirty="0">
                <a:solidFill>
                  <a:schemeClr val="bg1"/>
                </a:solidFill>
              </a:rPr>
              <a:t>Within me </a:t>
            </a:r>
          </a:p>
          <a:p>
            <a:r>
              <a:rPr lang="en-US" dirty="0">
                <a:solidFill>
                  <a:schemeClr val="bg1"/>
                </a:solidFill>
              </a:rPr>
              <a:t>Connected to my relationships</a:t>
            </a:r>
          </a:p>
          <a:p>
            <a:r>
              <a:rPr lang="en-US" dirty="0">
                <a:solidFill>
                  <a:schemeClr val="bg1"/>
                </a:solidFill>
              </a:rPr>
              <a:t>Connected to something bigger than myself: my belief system and/or faith</a:t>
            </a:r>
          </a:p>
          <a:p>
            <a:endParaRPr lang="en-US" dirty="0">
              <a:solidFill>
                <a:schemeClr val="bg1"/>
              </a:solidFill>
            </a:endParaRPr>
          </a:p>
          <a:p>
            <a:endParaRPr lang="en-US" dirty="0"/>
          </a:p>
        </p:txBody>
      </p:sp>
      <p:pic>
        <p:nvPicPr>
          <p:cNvPr id="3" name="Picture 2" descr="Child riding on adult's shoulders">
            <a:extLst>
              <a:ext uri="{FF2B5EF4-FFF2-40B4-BE49-F238E27FC236}">
                <a16:creationId xmlns:a16="http://schemas.microsoft.com/office/drawing/2014/main" id="{7F481A6E-461B-90AC-2746-8F804A416565}"/>
              </a:ext>
            </a:extLst>
          </p:cNvPr>
          <p:cNvPicPr>
            <a:picLocks noChangeAspect="1"/>
          </p:cNvPicPr>
          <p:nvPr/>
        </p:nvPicPr>
        <p:blipFill rotWithShape="1">
          <a:blip r:embed="rId2">
            <a:extLst>
              <a:ext uri="{28A0092B-C50C-407E-A947-70E740481C1C}">
                <a14:useLocalDpi xmlns:a14="http://schemas.microsoft.com/office/drawing/2010/main" val="0"/>
              </a:ext>
            </a:extLst>
          </a:blip>
          <a:srcRect l="8454" r="12059" b="-1"/>
          <a:stretch/>
        </p:blipFill>
        <p:spPr>
          <a:xfrm>
            <a:off x="6172200" y="1825625"/>
            <a:ext cx="5181600" cy="4351338"/>
          </a:xfrm>
          <a:prstGeom prst="rect">
            <a:avLst/>
          </a:prstGeom>
          <a:noFill/>
        </p:spPr>
      </p:pic>
    </p:spTree>
    <p:extLst>
      <p:ext uri="{BB962C8B-B14F-4D97-AF65-F5344CB8AC3E}">
        <p14:creationId xmlns:p14="http://schemas.microsoft.com/office/powerpoint/2010/main" val="3324158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sz="3200" dirty="0">
                <a:latin typeface="Roboto" panose="02000000000000000000" pitchFamily="2" charset="0"/>
                <a:ea typeface="Roboto" panose="02000000000000000000" pitchFamily="2" charset="0"/>
              </a:rPr>
              <a:t>5-Phase Cycle of Healing Repeated Trauma</a:t>
            </a:r>
          </a:p>
        </p:txBody>
      </p:sp>
      <p:pic>
        <p:nvPicPr>
          <p:cNvPr id="9" name="Picture 8">
            <a:extLst>
              <a:ext uri="{FF2B5EF4-FFF2-40B4-BE49-F238E27FC236}">
                <a16:creationId xmlns:a16="http://schemas.microsoft.com/office/drawing/2014/main" id="{999C68F8-DB26-8A4D-9BF3-37AB1DA92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3926" y="1436914"/>
            <a:ext cx="5762067" cy="5090278"/>
          </a:xfrm>
          <a:prstGeom prst="rect">
            <a:avLst/>
          </a:prstGeom>
          <a:solidFill>
            <a:schemeClr val="bg1"/>
          </a:solidFill>
          <a:ln>
            <a:solidFill>
              <a:schemeClr val="bg1"/>
            </a:solidFill>
          </a:ln>
        </p:spPr>
      </p:pic>
      <p:sp>
        <p:nvSpPr>
          <p:cNvPr id="3" name="TextBox 2">
            <a:extLst>
              <a:ext uri="{FF2B5EF4-FFF2-40B4-BE49-F238E27FC236}">
                <a16:creationId xmlns:a16="http://schemas.microsoft.com/office/drawing/2014/main" id="{00851C3C-A254-354B-B705-CB0244DAD9D3}"/>
              </a:ext>
            </a:extLst>
          </p:cNvPr>
          <p:cNvSpPr txBox="1"/>
          <p:nvPr/>
        </p:nvSpPr>
        <p:spPr>
          <a:xfrm>
            <a:off x="838200" y="1834408"/>
            <a:ext cx="3962400" cy="2062103"/>
          </a:xfrm>
          <a:prstGeom prst="rect">
            <a:avLst/>
          </a:prstGeom>
          <a:noFill/>
        </p:spPr>
        <p:txBody>
          <a:bodyPr wrap="square" rtlCol="0">
            <a:spAutoFit/>
          </a:bodyPr>
          <a:lstStyle/>
          <a:p>
            <a:r>
              <a:rPr lang="en-US" sz="3200" dirty="0"/>
              <a:t>How do individuals, teams and communities recover from trauma?</a:t>
            </a:r>
          </a:p>
        </p:txBody>
      </p:sp>
      <p:sp>
        <p:nvSpPr>
          <p:cNvPr id="6" name="TextBox 5">
            <a:extLst>
              <a:ext uri="{FF2B5EF4-FFF2-40B4-BE49-F238E27FC236}">
                <a16:creationId xmlns:a16="http://schemas.microsoft.com/office/drawing/2014/main" id="{3A569315-3934-4641-8330-F565E2B19D21}"/>
              </a:ext>
            </a:extLst>
          </p:cNvPr>
          <p:cNvSpPr txBox="1"/>
          <p:nvPr/>
        </p:nvSpPr>
        <p:spPr>
          <a:xfrm>
            <a:off x="279199" y="5776433"/>
            <a:ext cx="3568606" cy="261610"/>
          </a:xfrm>
          <a:prstGeom prst="rect">
            <a:avLst/>
          </a:prstGeom>
          <a:noFill/>
        </p:spPr>
        <p:txBody>
          <a:bodyPr wrap="none" rtlCol="0">
            <a:spAutoFit/>
          </a:bodyPr>
          <a:lstStyle/>
          <a:p>
            <a:r>
              <a:rPr lang="en-US" sz="1100" i="1" dirty="0"/>
              <a:t>Schmelzer, G. (2018). Journey Through Trauma. NY: Avery. </a:t>
            </a:r>
          </a:p>
        </p:txBody>
      </p:sp>
    </p:spTree>
    <p:extLst>
      <p:ext uri="{BB962C8B-B14F-4D97-AF65-F5344CB8AC3E}">
        <p14:creationId xmlns:p14="http://schemas.microsoft.com/office/powerpoint/2010/main" val="3964218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5BF7CE7-C310-4ACF-A6C9-9A223B8CBC01}"/>
              </a:ext>
            </a:extLst>
          </p:cNvPr>
          <p:cNvSpPr>
            <a:spLocks noGrp="1"/>
          </p:cNvSpPr>
          <p:nvPr>
            <p:ph type="title"/>
          </p:nvPr>
        </p:nvSpPr>
        <p:spPr>
          <a:xfrm>
            <a:off x="804673" y="1445494"/>
            <a:ext cx="3616856" cy="4376572"/>
          </a:xfrm>
        </p:spPr>
        <p:txBody>
          <a:bodyPr vert="horz" lIns="91440" tIns="45720" rIns="91440" bIns="45720" rtlCol="0" anchor="ctr">
            <a:normAutofit/>
          </a:bodyPr>
          <a:lstStyle/>
          <a:p>
            <a:r>
              <a:rPr lang="en-US" sz="4800" kern="1200" dirty="0">
                <a:solidFill>
                  <a:schemeClr val="tx1"/>
                </a:solidFill>
                <a:latin typeface="+mj-lt"/>
                <a:ea typeface="+mj-ea"/>
                <a:cs typeface="+mj-cs"/>
              </a:rPr>
              <a:t>Trauma is a leadership issue</a:t>
            </a:r>
          </a:p>
        </p:txBody>
      </p:sp>
      <p:sp>
        <p:nvSpPr>
          <p:cNvPr id="4" name="TextBox 3">
            <a:extLst>
              <a:ext uri="{FF2B5EF4-FFF2-40B4-BE49-F238E27FC236}">
                <a16:creationId xmlns:a16="http://schemas.microsoft.com/office/drawing/2014/main" id="{620FEF1D-4657-3E48-A148-40453C327C76}"/>
              </a:ext>
            </a:extLst>
          </p:cNvPr>
          <p:cNvSpPr txBox="1"/>
          <p:nvPr/>
        </p:nvSpPr>
        <p:spPr>
          <a:xfrm>
            <a:off x="4214191" y="331304"/>
            <a:ext cx="7383643" cy="6255026"/>
          </a:xfrm>
          <a:prstGeom prst="rect">
            <a:avLst/>
          </a:prstGeom>
        </p:spPr>
        <p:txBody>
          <a:bodyPr vert="horz" lIns="91440" tIns="45720" rIns="91440" bIns="45720" rtlCol="0" anchor="ctr">
            <a:normAutofit/>
          </a:bodyPr>
          <a:lstStyle/>
          <a:p>
            <a:pPr marL="342892" indent="-228600">
              <a:lnSpc>
                <a:spcPct val="90000"/>
              </a:lnSpc>
              <a:spcAft>
                <a:spcPts val="600"/>
              </a:spcAft>
              <a:buFont typeface="Arial" panose="020B0604020202020204" pitchFamily="34" charset="0"/>
              <a:buChar char="•"/>
            </a:pPr>
            <a:r>
              <a:rPr lang="en-US" sz="2400" dirty="0"/>
              <a:t>We don’t tend to think of the workplace as a place where we need to overtly work with trauma. We believe that trauma belongs in the domain of mental health. It belongs to your therapist, and not conversations with your boss, teams, journalists, or staff. </a:t>
            </a:r>
          </a:p>
          <a:p>
            <a:pPr marL="342892" indent="-228600">
              <a:lnSpc>
                <a:spcPct val="90000"/>
              </a:lnSpc>
              <a:spcAft>
                <a:spcPts val="600"/>
              </a:spcAft>
              <a:buFont typeface="Arial" panose="020B0604020202020204" pitchFamily="34" charset="0"/>
              <a:buChar char="•"/>
            </a:pPr>
            <a:r>
              <a:rPr lang="en-US" sz="2400" dirty="0"/>
              <a:t>But here’s the truth</a:t>
            </a:r>
            <a:r>
              <a:rPr lang="en-US" sz="2400" b="1" dirty="0"/>
              <a:t>: adults spend most of their time at work. We are at work more than we are with our loved ones, in our leisure activities or our civic activities.</a:t>
            </a:r>
            <a:r>
              <a:rPr lang="en-US" sz="2400" dirty="0"/>
              <a:t> </a:t>
            </a:r>
          </a:p>
          <a:p>
            <a:pPr marL="342892" indent="-228600">
              <a:lnSpc>
                <a:spcPct val="90000"/>
              </a:lnSpc>
              <a:spcAft>
                <a:spcPts val="600"/>
              </a:spcAft>
              <a:buFont typeface="Arial" panose="020B0604020202020204" pitchFamily="34" charset="0"/>
              <a:buChar char="•"/>
            </a:pPr>
            <a:r>
              <a:rPr lang="en-US" sz="2400" dirty="0"/>
              <a:t>Workplaces need to become places where we not only grow and develop—they also need to be places where we can heal and repair what has been hurt.</a:t>
            </a:r>
          </a:p>
          <a:p>
            <a:pPr marL="342892" indent="-228600">
              <a:lnSpc>
                <a:spcPct val="90000"/>
              </a:lnSpc>
              <a:spcAft>
                <a:spcPts val="600"/>
              </a:spcAft>
              <a:buFont typeface="Arial" panose="020B0604020202020204" pitchFamily="34" charset="0"/>
              <a:buChar char="•"/>
            </a:pPr>
            <a:r>
              <a:rPr lang="en-US" sz="2400" dirty="0"/>
              <a:t>And as the workplace has gotten more stressful– our work and homelife have become inextricably linked. To not address trauma and stress is to impact both work and home life.</a:t>
            </a:r>
          </a:p>
        </p:txBody>
      </p:sp>
    </p:spTree>
    <p:extLst>
      <p:ext uri="{BB962C8B-B14F-4D97-AF65-F5344CB8AC3E}">
        <p14:creationId xmlns:p14="http://schemas.microsoft.com/office/powerpoint/2010/main" val="294863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dirty="0"/>
              <a:t>Crisis</a:t>
            </a:r>
            <a:endParaRPr lang="en-US"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AF2F56D8-9B84-E040-15AB-22281634061C}"/>
              </a:ext>
            </a:extLst>
          </p:cNvPr>
          <p:cNvSpPr>
            <a:spLocks noGrp="1"/>
          </p:cNvSpPr>
          <p:nvPr>
            <p:ph idx="1"/>
          </p:nvPr>
        </p:nvSpPr>
        <p:spPr>
          <a:xfrm>
            <a:off x="838200" y="2130071"/>
            <a:ext cx="4215714" cy="3122649"/>
          </a:xfrm>
        </p:spPr>
        <p:txBody>
          <a:bodyPr>
            <a:normAutofit/>
          </a:bodyPr>
          <a:lstStyle/>
          <a:p>
            <a:pPr marL="0" indent="0">
              <a:buNone/>
            </a:pPr>
            <a:r>
              <a:rPr lang="en-US" sz="3200" i="1" dirty="0">
                <a:latin typeface="+mj-lt"/>
                <a:ea typeface="Roboto" panose="02000000000000000000" pitchFamily="2" charset="0"/>
              </a:rPr>
              <a:t>When a crisis occurs (at any phase), return to Preparation</a:t>
            </a:r>
            <a:endParaRPr lang="en-US" sz="3200" i="1" dirty="0">
              <a:latin typeface="+mj-lt"/>
            </a:endParaRPr>
          </a:p>
        </p:txBody>
      </p:sp>
      <p:pic>
        <p:nvPicPr>
          <p:cNvPr id="8" name="Picture 7" descr="Shows the 5-Phase Cycle of Healing Repeated Trauma with a crisis added to the cycle. ">
            <a:extLst>
              <a:ext uri="{FF2B5EF4-FFF2-40B4-BE49-F238E27FC236}">
                <a16:creationId xmlns:a16="http://schemas.microsoft.com/office/drawing/2014/main" id="{94149D2D-00D3-144F-8C4A-98E2CEE2BECC}"/>
              </a:ext>
            </a:extLst>
          </p:cNvPr>
          <p:cNvPicPr>
            <a:picLocks noChangeAspect="1"/>
          </p:cNvPicPr>
          <p:nvPr/>
        </p:nvPicPr>
        <p:blipFill rotWithShape="1">
          <a:blip r:embed="rId2">
            <a:extLst>
              <a:ext uri="{28A0092B-C50C-407E-A947-70E740481C1C}">
                <a14:useLocalDpi xmlns:a14="http://schemas.microsoft.com/office/drawing/2010/main" val="0"/>
              </a:ext>
            </a:extLst>
          </a:blip>
          <a:srcRect l="3882" t="3524" r="4907" b="3687"/>
          <a:stretch/>
        </p:blipFill>
        <p:spPr>
          <a:xfrm>
            <a:off x="5688241" y="1266887"/>
            <a:ext cx="5257800" cy="5089999"/>
          </a:xfrm>
          <a:prstGeom prst="ellipse">
            <a:avLst/>
          </a:prstGeom>
          <a:solidFill>
            <a:schemeClr val="bg1"/>
          </a:solidFill>
        </p:spPr>
      </p:pic>
      <p:sp>
        <p:nvSpPr>
          <p:cNvPr id="6" name="Line Callout 1 (Accent Bar) 5" descr="Line connecting &quot;Unintegration/Disintegration&quot; to the Crisis piece of the cycle. ">
            <a:extLst>
              <a:ext uri="{FF2B5EF4-FFF2-40B4-BE49-F238E27FC236}">
                <a16:creationId xmlns:a16="http://schemas.microsoft.com/office/drawing/2014/main" id="{E49D0E3A-7EB6-DF43-A818-C765388ACA92}"/>
              </a:ext>
            </a:extLst>
          </p:cNvPr>
          <p:cNvSpPr/>
          <p:nvPr/>
        </p:nvSpPr>
        <p:spPr>
          <a:xfrm>
            <a:off x="5688241" y="429269"/>
            <a:ext cx="1896525" cy="878766"/>
          </a:xfrm>
          <a:prstGeom prst="accentCallout1">
            <a:avLst>
              <a:gd name="adj1" fmla="val 43858"/>
              <a:gd name="adj2" fmla="val 102884"/>
              <a:gd name="adj3" fmla="val 120638"/>
              <a:gd name="adj4" fmla="val 16928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panose="02000000000000000000" pitchFamily="2" charset="0"/>
                <a:ea typeface="Roboto" panose="02000000000000000000" pitchFamily="2" charset="0"/>
              </a:rPr>
              <a:t>Unintegration/ Disintegration</a:t>
            </a:r>
          </a:p>
        </p:txBody>
      </p:sp>
      <p:sp>
        <p:nvSpPr>
          <p:cNvPr id="7" name="Line Callout 1 (Accent Bar) 6" descr="Line linking &quot;Stabilization&quot; to the preparation piece of the cycle. ">
            <a:extLst>
              <a:ext uri="{FF2B5EF4-FFF2-40B4-BE49-F238E27FC236}">
                <a16:creationId xmlns:a16="http://schemas.microsoft.com/office/drawing/2014/main" id="{B168E9D7-2C57-064C-BFA5-49094B617417}"/>
              </a:ext>
            </a:extLst>
          </p:cNvPr>
          <p:cNvSpPr/>
          <p:nvPr/>
        </p:nvSpPr>
        <p:spPr>
          <a:xfrm>
            <a:off x="10189528" y="1266887"/>
            <a:ext cx="1513026" cy="730054"/>
          </a:xfrm>
          <a:prstGeom prst="accentCallout1">
            <a:avLst>
              <a:gd name="adj1" fmla="val 103216"/>
              <a:gd name="adj2" fmla="val 104160"/>
              <a:gd name="adj3" fmla="val 247968"/>
              <a:gd name="adj4" fmla="val 2236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panose="02000000000000000000" pitchFamily="2" charset="0"/>
                <a:ea typeface="Roboto" panose="02000000000000000000" pitchFamily="2" charset="0"/>
              </a:rPr>
              <a:t>Stabilization</a:t>
            </a:r>
          </a:p>
        </p:txBody>
      </p:sp>
      <p:sp>
        <p:nvSpPr>
          <p:cNvPr id="9" name="TextBox 8">
            <a:extLst>
              <a:ext uri="{FF2B5EF4-FFF2-40B4-BE49-F238E27FC236}">
                <a16:creationId xmlns:a16="http://schemas.microsoft.com/office/drawing/2014/main" id="{996BF0D4-B558-4128-1E86-DF6466A0177F}"/>
              </a:ext>
            </a:extLst>
          </p:cNvPr>
          <p:cNvSpPr txBox="1"/>
          <p:nvPr/>
        </p:nvSpPr>
        <p:spPr>
          <a:xfrm>
            <a:off x="416132" y="5538214"/>
            <a:ext cx="4954946" cy="307777"/>
          </a:xfrm>
          <a:prstGeom prst="rect">
            <a:avLst/>
          </a:prstGeom>
          <a:noFill/>
        </p:spPr>
        <p:txBody>
          <a:bodyPr wrap="none" rtlCol="0">
            <a:spAutoFit/>
          </a:bodyPr>
          <a:lstStyle/>
          <a:p>
            <a:r>
              <a:rPr lang="en-US" sz="1400" i="1" dirty="0" err="1"/>
              <a:t>Schmelzer</a:t>
            </a:r>
            <a:r>
              <a:rPr lang="en-US" sz="1400" i="1" dirty="0"/>
              <a:t>, G. (2018). Journey Through Trauma. NY: Avery. </a:t>
            </a:r>
          </a:p>
        </p:txBody>
      </p:sp>
    </p:spTree>
    <p:extLst>
      <p:ext uri="{BB962C8B-B14F-4D97-AF65-F5344CB8AC3E}">
        <p14:creationId xmlns:p14="http://schemas.microsoft.com/office/powerpoint/2010/main" val="868489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6BE3E-D730-644B-84FD-5272F6AE5737}"/>
              </a:ext>
            </a:extLst>
          </p:cNvPr>
          <p:cNvSpPr>
            <a:spLocks noGrp="1"/>
          </p:cNvSpPr>
          <p:nvPr>
            <p:ph type="title"/>
          </p:nvPr>
        </p:nvSpPr>
        <p:spPr>
          <a:xfrm>
            <a:off x="836611" y="400756"/>
            <a:ext cx="9672362" cy="1211066"/>
          </a:xfrm>
        </p:spPr>
        <p:txBody>
          <a:bodyPr anchor="b">
            <a:normAutofit fontScale="90000"/>
          </a:bodyPr>
          <a:lstStyle/>
          <a:p>
            <a:r>
              <a:rPr lang="en-US" sz="4400" dirty="0">
                <a:solidFill>
                  <a:schemeClr val="tx1"/>
                </a:solidFill>
                <a:latin typeface="Roboto" panose="02000000000000000000" pitchFamily="2" charset="0"/>
                <a:ea typeface="Roboto" panose="02000000000000000000" pitchFamily="2" charset="0"/>
              </a:rPr>
              <a:t>Leaders Establish Base Camp for Stressful Times</a:t>
            </a:r>
          </a:p>
        </p:txBody>
      </p:sp>
      <p:pic>
        <p:nvPicPr>
          <p:cNvPr id="5" name="Content Placeholder 6" descr="mari-partyka-PLzgu9O7xag-unsplash.jpg">
            <a:extLst>
              <a:ext uri="{FF2B5EF4-FFF2-40B4-BE49-F238E27FC236}">
                <a16:creationId xmlns:a16="http://schemas.microsoft.com/office/drawing/2014/main" id="{C4B2A4B3-3C5B-2A4A-B567-0D1EC1843FA5}"/>
              </a:ext>
            </a:extLst>
          </p:cNvPr>
          <p:cNvPicPr>
            <a:picLocks noChangeAspect="1"/>
          </p:cNvPicPr>
          <p:nvPr/>
        </p:nvPicPr>
        <p:blipFill rotWithShape="1">
          <a:blip r:embed="rId2">
            <a:extLst>
              <a:ext uri="{28A0092B-C50C-407E-A947-70E740481C1C}">
                <a14:useLocalDpi xmlns:a14="http://schemas.microsoft.com/office/drawing/2010/main" val="0"/>
              </a:ext>
            </a:extLst>
          </a:blip>
          <a:srcRect r="5014" b="-3"/>
          <a:stretch/>
        </p:blipFill>
        <p:spPr>
          <a:xfrm>
            <a:off x="5183189" y="1218157"/>
            <a:ext cx="6172200" cy="4873625"/>
          </a:xfrm>
          <a:prstGeom prst="rect">
            <a:avLst/>
          </a:prstGeom>
          <a:noFill/>
          <a:effectLst>
            <a:softEdge rad="368300"/>
          </a:effectLst>
        </p:spPr>
      </p:pic>
      <p:sp>
        <p:nvSpPr>
          <p:cNvPr id="4" name="Text Placeholder 3">
            <a:extLst>
              <a:ext uri="{FF2B5EF4-FFF2-40B4-BE49-F238E27FC236}">
                <a16:creationId xmlns:a16="http://schemas.microsoft.com/office/drawing/2014/main" id="{B8CCCEC8-5E16-7440-A956-267B0921FB7A}"/>
              </a:ext>
            </a:extLst>
          </p:cNvPr>
          <p:cNvSpPr>
            <a:spLocks noGrp="1"/>
          </p:cNvSpPr>
          <p:nvPr>
            <p:ph type="body" sz="half" idx="2"/>
          </p:nvPr>
        </p:nvSpPr>
        <p:spPr>
          <a:xfrm>
            <a:off x="836611" y="1946008"/>
            <a:ext cx="3932237" cy="3811588"/>
          </a:xfrm>
        </p:spPr>
        <p:txBody>
          <a:bodyPr>
            <a:normAutofit/>
          </a:bodyPr>
          <a:lstStyle/>
          <a:p>
            <a:r>
              <a:rPr lang="en-US" sz="2800" dirty="0">
                <a:latin typeface="+mn-lt"/>
              </a:rPr>
              <a:t>Base Camp: a main encampment providing resources, shelter, and communications that serves as a starting and staging area for a larger activity, for example in mountaineering</a:t>
            </a:r>
          </a:p>
          <a:p>
            <a:endParaRPr lang="en-US" dirty="0"/>
          </a:p>
        </p:txBody>
      </p:sp>
      <p:sp>
        <p:nvSpPr>
          <p:cNvPr id="3" name="TextBox 2">
            <a:extLst>
              <a:ext uri="{FF2B5EF4-FFF2-40B4-BE49-F238E27FC236}">
                <a16:creationId xmlns:a16="http://schemas.microsoft.com/office/drawing/2014/main" id="{64780E6E-0664-D623-0086-9FBE02270449}"/>
              </a:ext>
            </a:extLst>
          </p:cNvPr>
          <p:cNvSpPr txBox="1"/>
          <p:nvPr/>
        </p:nvSpPr>
        <p:spPr>
          <a:xfrm>
            <a:off x="115191" y="5784005"/>
            <a:ext cx="4954946" cy="307777"/>
          </a:xfrm>
          <a:prstGeom prst="rect">
            <a:avLst/>
          </a:prstGeom>
          <a:noFill/>
        </p:spPr>
        <p:txBody>
          <a:bodyPr wrap="none" rtlCol="0">
            <a:spAutoFit/>
          </a:bodyPr>
          <a:lstStyle/>
          <a:p>
            <a:r>
              <a:rPr lang="en-US" sz="1400" i="1" dirty="0" err="1"/>
              <a:t>Schmelzer</a:t>
            </a:r>
            <a:r>
              <a:rPr lang="en-US" sz="1400" i="1" dirty="0"/>
              <a:t>, G. (2018). Journey Through Trauma. NY: Avery. </a:t>
            </a:r>
          </a:p>
        </p:txBody>
      </p:sp>
    </p:spTree>
    <p:extLst>
      <p:ext uri="{BB962C8B-B14F-4D97-AF65-F5344CB8AC3E}">
        <p14:creationId xmlns:p14="http://schemas.microsoft.com/office/powerpoint/2010/main" val="2895081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1D2F-3F66-5344-AE1F-619FC5B0CDBF}"/>
              </a:ext>
            </a:extLst>
          </p:cNvPr>
          <p:cNvSpPr>
            <a:spLocks noGrp="1"/>
          </p:cNvSpPr>
          <p:nvPr>
            <p:ph type="title"/>
          </p:nvPr>
        </p:nvSpPr>
        <p:spPr/>
        <p:txBody>
          <a:bodyPr/>
          <a:lstStyle/>
          <a:p>
            <a:r>
              <a:rPr lang="en-US" dirty="0">
                <a:solidFill>
                  <a:schemeClr val="tx1"/>
                </a:solidFill>
                <a:latin typeface="Roboto" panose="02000000000000000000" pitchFamily="2" charset="0"/>
                <a:ea typeface="Roboto" panose="02000000000000000000" pitchFamily="2" charset="0"/>
              </a:rPr>
              <a:t>Questions to support Base Camp for Ourselves  and our Teams</a:t>
            </a:r>
          </a:p>
        </p:txBody>
      </p:sp>
      <p:sp>
        <p:nvSpPr>
          <p:cNvPr id="3" name="Content Placeholder 2">
            <a:extLst>
              <a:ext uri="{FF2B5EF4-FFF2-40B4-BE49-F238E27FC236}">
                <a16:creationId xmlns:a16="http://schemas.microsoft.com/office/drawing/2014/main" id="{648D268C-8B2A-444D-8846-108347D48963}"/>
              </a:ext>
            </a:extLst>
          </p:cNvPr>
          <p:cNvSpPr>
            <a:spLocks noGrp="1"/>
          </p:cNvSpPr>
          <p:nvPr>
            <p:ph idx="1"/>
          </p:nvPr>
        </p:nvSpPr>
        <p:spPr>
          <a:xfrm>
            <a:off x="838200" y="1969463"/>
            <a:ext cx="10515600" cy="4351338"/>
          </a:xfrm>
        </p:spPr>
        <p:txBody>
          <a:bodyPr>
            <a:normAutofit/>
          </a:bodyPr>
          <a:lstStyle/>
          <a:p>
            <a:pPr>
              <a:spcAft>
                <a:spcPts val="600"/>
              </a:spcAft>
              <a:buFont typeface="Arial" panose="020B0604020202020204" pitchFamily="34" charset="0"/>
              <a:buChar char="•"/>
            </a:pPr>
            <a:r>
              <a:rPr lang="en-US" dirty="0">
                <a:latin typeface="Roboto" panose="02000000000000000000" pitchFamily="2" charset="0"/>
                <a:ea typeface="Roboto" panose="02000000000000000000" pitchFamily="2" charset="0"/>
              </a:rPr>
              <a:t>What are some of my strengths I (we) can rely on? </a:t>
            </a:r>
          </a:p>
          <a:p>
            <a:pPr>
              <a:spcAft>
                <a:spcPts val="600"/>
              </a:spcAft>
              <a:buFont typeface="Arial" panose="020B0604020202020204" pitchFamily="34" charset="0"/>
              <a:buChar char="•"/>
            </a:pPr>
            <a:r>
              <a:rPr lang="en-US" dirty="0">
                <a:latin typeface="Roboto" panose="02000000000000000000" pitchFamily="2" charset="0"/>
                <a:ea typeface="Roboto" panose="02000000000000000000" pitchFamily="2" charset="0"/>
              </a:rPr>
              <a:t>What are some routines that can support me (us)?</a:t>
            </a:r>
          </a:p>
          <a:p>
            <a:pPr>
              <a:spcAft>
                <a:spcPts val="600"/>
              </a:spcAft>
              <a:buFont typeface="Arial" panose="020B0604020202020204" pitchFamily="34" charset="0"/>
              <a:buChar char="•"/>
            </a:pPr>
            <a:r>
              <a:rPr lang="en-US" dirty="0">
                <a:latin typeface="Roboto" panose="02000000000000000000" pitchFamily="2" charset="0"/>
                <a:ea typeface="Roboto" panose="02000000000000000000" pitchFamily="2" charset="0"/>
              </a:rPr>
              <a:t>Who is on my (our) ‘team?’ and can offer support? How can I communicate with them more effectively? </a:t>
            </a:r>
          </a:p>
          <a:p>
            <a:pPr>
              <a:spcAft>
                <a:spcPts val="600"/>
              </a:spcAft>
              <a:buFont typeface="Arial" panose="020B0604020202020204" pitchFamily="34" charset="0"/>
              <a:buChar char="•"/>
            </a:pPr>
            <a:r>
              <a:rPr lang="en-US" dirty="0">
                <a:latin typeface="Roboto" panose="02000000000000000000" pitchFamily="2" charset="0"/>
                <a:ea typeface="Roboto" panose="02000000000000000000" pitchFamily="2" charset="0"/>
              </a:rPr>
              <a:t>What are some practices/activities that help me (us) feel grounded or more effective?   </a:t>
            </a:r>
          </a:p>
          <a:p>
            <a:pPr>
              <a:spcAft>
                <a:spcPts val="600"/>
              </a:spcAft>
              <a:buFont typeface="Arial" panose="020B0604020202020204" pitchFamily="34" charset="0"/>
              <a:buChar char="•"/>
            </a:pPr>
            <a:r>
              <a:rPr lang="en-US" dirty="0">
                <a:latin typeface="Roboto" panose="02000000000000000000" pitchFamily="2" charset="0"/>
                <a:ea typeface="Roboto" panose="02000000000000000000" pitchFamily="2" charset="0"/>
              </a:rPr>
              <a:t>How do I know it is time to slow down and return to Base Camp? (How will we know..)</a:t>
            </a:r>
          </a:p>
          <a:p>
            <a:pPr marL="0" indent="0">
              <a:buNone/>
            </a:pPr>
            <a:endParaRPr lang="en-US" sz="2400" dirty="0">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3CFFF95D-235F-B978-69A6-851558AEC856}"/>
              </a:ext>
            </a:extLst>
          </p:cNvPr>
          <p:cNvSpPr txBox="1"/>
          <p:nvPr/>
        </p:nvSpPr>
        <p:spPr>
          <a:xfrm>
            <a:off x="7627160" y="5746558"/>
            <a:ext cx="4954946" cy="307777"/>
          </a:xfrm>
          <a:prstGeom prst="rect">
            <a:avLst/>
          </a:prstGeom>
          <a:noFill/>
        </p:spPr>
        <p:txBody>
          <a:bodyPr wrap="none" rtlCol="0">
            <a:spAutoFit/>
          </a:bodyPr>
          <a:lstStyle/>
          <a:p>
            <a:r>
              <a:rPr lang="en-US" sz="1400" i="1" dirty="0" err="1"/>
              <a:t>Schmelzer</a:t>
            </a:r>
            <a:r>
              <a:rPr lang="en-US" sz="1400" i="1" dirty="0"/>
              <a:t>, G. (2018). Journey Through Trauma. NY: Avery. </a:t>
            </a:r>
          </a:p>
        </p:txBody>
      </p:sp>
    </p:spTree>
    <p:extLst>
      <p:ext uri="{BB962C8B-B14F-4D97-AF65-F5344CB8AC3E}">
        <p14:creationId xmlns:p14="http://schemas.microsoft.com/office/powerpoint/2010/main" val="2994254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60464-5DA6-98A7-3DA6-C0BDB51F3E3E}"/>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4100" kern="1200" dirty="0">
                <a:solidFill>
                  <a:schemeClr val="tx1"/>
                </a:solidFill>
                <a:latin typeface="+mj-lt"/>
                <a:ea typeface="+mj-ea"/>
                <a:cs typeface="+mj-cs"/>
              </a:rPr>
              <a:t>Gretchen Schmelzer, PhD</a:t>
            </a:r>
          </a:p>
        </p:txBody>
      </p:sp>
      <p:pic>
        <p:nvPicPr>
          <p:cNvPr id="6" name="Picture Placeholder 5" descr="Shape&#10;&#10;Description automatically generated with medium confidence">
            <a:extLst>
              <a:ext uri="{FF2B5EF4-FFF2-40B4-BE49-F238E27FC236}">
                <a16:creationId xmlns:a16="http://schemas.microsoft.com/office/drawing/2014/main" id="{6F22F57A-7062-D962-3580-2DE0BEEFBFD0}"/>
              </a:ext>
            </a:extLst>
          </p:cNvPr>
          <p:cNvPicPr>
            <a:picLocks noGrp="1" noChangeAspect="1"/>
          </p:cNvPicPr>
          <p:nvPr>
            <p:ph type="pic" idx="1"/>
          </p:nvPr>
        </p:nvPicPr>
        <p:blipFill rotWithShape="1">
          <a:blip r:embed="rId2"/>
          <a:srcRect l="5509" r="5509"/>
          <a:stretch/>
        </p:blipFill>
        <p:spPr>
          <a:xfrm>
            <a:off x="6084391" y="807593"/>
            <a:ext cx="4662273" cy="5239568"/>
          </a:xfrm>
          <a:prstGeom prst="rect">
            <a:avLst/>
          </a:prstGeom>
          <a:effectLst/>
        </p:spPr>
      </p:pic>
      <p:sp>
        <p:nvSpPr>
          <p:cNvPr id="5" name="Footer Placeholder 4">
            <a:extLst>
              <a:ext uri="{FF2B5EF4-FFF2-40B4-BE49-F238E27FC236}">
                <a16:creationId xmlns:a16="http://schemas.microsoft.com/office/drawing/2014/main" id="{07149165-C09A-D406-1232-53B7F66B9AFD}"/>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endParaRPr lang="en-US" kern="1200">
              <a:solidFill>
                <a:srgbClr val="303030"/>
              </a:solidFill>
              <a:latin typeface="+mn-lt"/>
              <a:ea typeface="+mn-ea"/>
              <a:cs typeface="+mn-cs"/>
            </a:endParaRPr>
          </a:p>
        </p:txBody>
      </p:sp>
      <p:graphicFrame>
        <p:nvGraphicFramePr>
          <p:cNvPr id="7" name="Diagram 6">
            <a:extLst>
              <a:ext uri="{FF2B5EF4-FFF2-40B4-BE49-F238E27FC236}">
                <a16:creationId xmlns:a16="http://schemas.microsoft.com/office/drawing/2014/main" id="{8A751CA5-ABF6-5BDD-264B-1D7B31596B30}"/>
              </a:ext>
            </a:extLst>
          </p:cNvPr>
          <p:cNvGraphicFramePr/>
          <p:nvPr/>
        </p:nvGraphicFramePr>
        <p:xfrm>
          <a:off x="648931" y="2438400"/>
          <a:ext cx="3505494"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6698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D1733C-66DE-310A-51FD-7D8EBB6C524C}"/>
              </a:ext>
            </a:extLst>
          </p:cNvPr>
          <p:cNvSpPr>
            <a:spLocks noGrp="1"/>
          </p:cNvSpPr>
          <p:nvPr>
            <p:ph type="title"/>
          </p:nvPr>
        </p:nvSpPr>
        <p:spPr/>
        <p:txBody>
          <a:bodyPr/>
          <a:lstStyle/>
          <a:p>
            <a:r>
              <a:rPr lang="en-US" dirty="0"/>
              <a:t>Works Consulted</a:t>
            </a:r>
          </a:p>
        </p:txBody>
      </p:sp>
      <p:sp>
        <p:nvSpPr>
          <p:cNvPr id="5" name="Content Placeholder 4">
            <a:extLst>
              <a:ext uri="{FF2B5EF4-FFF2-40B4-BE49-F238E27FC236}">
                <a16:creationId xmlns:a16="http://schemas.microsoft.com/office/drawing/2014/main" id="{0A297CF4-CA35-C2A9-8313-18EF7D3F8306}"/>
              </a:ext>
            </a:extLst>
          </p:cNvPr>
          <p:cNvSpPr>
            <a:spLocks noGrp="1"/>
          </p:cNvSpPr>
          <p:nvPr>
            <p:ph idx="1"/>
          </p:nvPr>
        </p:nvSpPr>
        <p:spPr>
          <a:xfrm>
            <a:off x="560408" y="1397362"/>
            <a:ext cx="10515600" cy="4351338"/>
          </a:xfrm>
        </p:spPr>
        <p:txBody>
          <a:bodyPr>
            <a:normAutofit fontScale="40000" lnSpcReduction="20000"/>
          </a:bodyPr>
          <a:lstStyle/>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Bracken, P. J., &amp; Petty, C. (Ed.). (1998). Rethinking the Trauma of War. New York, NY: Free Associations Books Ltd.</a:t>
            </a:r>
          </a:p>
          <a:p>
            <a:pPr marL="0" marR="0" indent="0">
              <a:lnSpc>
                <a:spcPct val="170000"/>
              </a:lnSpc>
              <a:spcBef>
                <a:spcPts val="0"/>
              </a:spcBef>
              <a:spcAft>
                <a:spcPts val="0"/>
              </a:spcAft>
              <a:buNone/>
            </a:pPr>
            <a:r>
              <a:rPr lang="en-US" sz="2000" dirty="0" err="1">
                <a:effectLst/>
                <a:latin typeface="Calibri" panose="020F0502020204030204" pitchFamily="34" charset="0"/>
                <a:ea typeface="Calibri" panose="020F0502020204030204" pitchFamily="34" charset="0"/>
                <a:cs typeface="Times New Roman" panose="02020603050405020304" pitchFamily="18" charset="0"/>
              </a:rPr>
              <a:t>Boyatsis</a:t>
            </a:r>
            <a:r>
              <a:rPr lang="en-US" sz="2000" dirty="0">
                <a:effectLst/>
                <a:latin typeface="Calibri" panose="020F0502020204030204" pitchFamily="34" charset="0"/>
                <a:ea typeface="Calibri" panose="020F0502020204030204" pitchFamily="34" charset="0"/>
                <a:cs typeface="Times New Roman" panose="02020603050405020304" pitchFamily="18" charset="0"/>
              </a:rPr>
              <a:t>, R.,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Mckee</a:t>
            </a:r>
            <a:r>
              <a:rPr lang="en-US" sz="2000" dirty="0">
                <a:effectLst/>
                <a:latin typeface="Calibri" panose="020F0502020204030204" pitchFamily="34" charset="0"/>
                <a:ea typeface="Calibri" panose="020F0502020204030204" pitchFamily="34" charset="0"/>
                <a:cs typeface="Times New Roman" panose="02020603050405020304" pitchFamily="18" charset="0"/>
              </a:rPr>
              <a:t>, A., &amp; Johnston, F. (2008).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Becoming a Resonant Leader.</a:t>
            </a:r>
            <a:r>
              <a:rPr lang="en-US" sz="2000" dirty="0">
                <a:effectLst/>
                <a:latin typeface="Calibri" panose="020F0502020204030204" pitchFamily="34" charset="0"/>
                <a:ea typeface="Calibri" panose="020F0502020204030204" pitchFamily="34" charset="0"/>
                <a:cs typeface="Times New Roman" panose="02020603050405020304" pitchFamily="18" charset="0"/>
              </a:rPr>
              <a:t> Boston: Harvard Business School Press.</a:t>
            </a:r>
          </a:p>
          <a:p>
            <a:pPr marL="0" marR="0" indent="0">
              <a:lnSpc>
                <a:spcPct val="170000"/>
              </a:lnSpc>
              <a:spcBef>
                <a:spcPts val="0"/>
              </a:spcBef>
              <a:spcAft>
                <a:spcPts val="0"/>
              </a:spcAft>
              <a:buNone/>
            </a:pPr>
            <a:r>
              <a:rPr lang="en-US" sz="2000" dirty="0" err="1">
                <a:effectLst/>
                <a:latin typeface="Calibri" panose="020F0502020204030204" pitchFamily="34" charset="0"/>
                <a:ea typeface="Calibri" panose="020F0502020204030204" pitchFamily="34" charset="0"/>
                <a:cs typeface="Times New Roman" panose="02020603050405020304" pitchFamily="18" charset="0"/>
              </a:rPr>
              <a:t>Brayne</a:t>
            </a:r>
            <a:r>
              <a:rPr lang="en-US" sz="2000" dirty="0">
                <a:effectLst/>
                <a:latin typeface="Calibri" panose="020F0502020204030204" pitchFamily="34" charset="0"/>
                <a:ea typeface="Calibri" panose="020F0502020204030204" pitchFamily="34" charset="0"/>
                <a:cs typeface="Times New Roman" panose="02020603050405020304" pitchFamily="18" charset="0"/>
              </a:rPr>
              <a:t>, M. (Eds). (2007). Trauma and Journalism: A Guide for Journalists, Editors and Managers. Dart Centre for Journalism and Trauma. </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Brock, R., &amp;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Lettini</a:t>
            </a:r>
            <a:r>
              <a:rPr lang="en-US" sz="2000" dirty="0">
                <a:effectLst/>
                <a:latin typeface="Calibri" panose="020F0502020204030204" pitchFamily="34" charset="0"/>
                <a:ea typeface="Calibri" panose="020F0502020204030204" pitchFamily="34" charset="0"/>
                <a:cs typeface="Times New Roman" panose="02020603050405020304" pitchFamily="18" charset="0"/>
              </a:rPr>
              <a:t>, G. (2012). Soul repair: Recovering from moral injury after war. Boston, MA: Beacon Press. </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Clay, R. (2020). Journalists as vicarious first responders. American Psychological Association. https://</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www.apa.org</a:t>
            </a:r>
            <a:r>
              <a:rPr lang="en-US" sz="2000" dirty="0">
                <a:effectLst/>
                <a:latin typeface="Calibri" panose="020F0502020204030204" pitchFamily="34" charset="0"/>
                <a:ea typeface="Calibri" panose="020F0502020204030204" pitchFamily="34" charset="0"/>
                <a:cs typeface="Times New Roman" panose="02020603050405020304" pitchFamily="18" charset="0"/>
              </a:rPr>
              <a:t>/topics/covid-19/journalists-first-responders</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Cuellar, R., Hendricks, A., Clarke, M., Sprang, G., &amp; the NCTSN Secondary Traumatic Stress Collaborative Group. (2021). Secondary Traumatic Stress: Understanding the Impact on Professionals in Trauma-Exposed Workplaces. Los Angeles, CA, and Durham, NC: National Center for Child Traumatic Stress. </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Gilmartin, K. (2002). Emotional survival for law enforcement: A guide for officers and their families.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Tuscon</a:t>
            </a:r>
            <a:r>
              <a:rPr lang="en-US" sz="2000" dirty="0">
                <a:effectLst/>
                <a:latin typeface="Calibri" panose="020F0502020204030204" pitchFamily="34" charset="0"/>
                <a:ea typeface="Calibri" panose="020F0502020204030204" pitchFamily="34" charset="0"/>
                <a:cs typeface="Times New Roman" panose="02020603050405020304" pitchFamily="18" charset="0"/>
              </a:rPr>
              <a:t>, AZ: ES Press. </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Goleman, Daniel. (2005).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Emotional Intelligence.</a:t>
            </a:r>
            <a:r>
              <a:rPr lang="en-US" sz="2000" dirty="0">
                <a:effectLst/>
                <a:latin typeface="Calibri" panose="020F0502020204030204" pitchFamily="34" charset="0"/>
                <a:ea typeface="Calibri" panose="020F0502020204030204" pitchFamily="34" charset="0"/>
                <a:cs typeface="Times New Roman" panose="02020603050405020304" pitchFamily="18" charset="0"/>
              </a:rPr>
              <a:t> New York, Bantam</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Herman, Judith. (1992). Trauma and Recovery: The Aftermath of Violence- from Domestic Abuse to Political Terror. New York, NY: Basic Books.</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Hoge, Charles W. (2010). Once and Warrior Always a Warrior: Navigating the Transition from Combat to Home Including Combat Stress, PTSD, and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mTBI</a:t>
            </a:r>
            <a:r>
              <a:rPr lang="en-US" sz="2000" dirty="0">
                <a:effectLst/>
                <a:latin typeface="Calibri" panose="020F0502020204030204" pitchFamily="34" charset="0"/>
                <a:ea typeface="Calibri" panose="020F0502020204030204" pitchFamily="34" charset="0"/>
                <a:cs typeface="Times New Roman" panose="02020603050405020304" pitchFamily="18" charset="0"/>
              </a:rPr>
              <a:t>. Guilford, CT: Globe Pequot Press.</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Levine, P. (1997). Waking the tiger: Healing trauma. Berkeley, CA: North Atlantic Books.</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McMahon, C., &amp; Lyall, K. (2019). Leading Resilience: A Guide for Editors and News Managers: Working with Freelancers Exposed to Trauma. Dart Centre Asia Pacific. </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Perry, B. (2007). Stress, Trauma, and Post-traumatic Stress in Children. </a:t>
            </a:r>
            <a:r>
              <a:rPr lang="en-US"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www.Childtrauma.org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Substance Abuse and Mental Health Services Administration. SAMHSA’s Concept of Trauma and Guidance for a Trauma-Informed Approach. HHS Publication No. (SMA) 14-4884. Rockville, MD: Substance Abuse and Mental Health Services Administration, 2014.</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Schmelzer, G. (2018).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Journey Through Trauma: A Trail Guide to the 5-Phase Cycle of Healing Repeated Trauma.</a:t>
            </a:r>
            <a:r>
              <a:rPr lang="en-US" sz="2000" dirty="0">
                <a:effectLst/>
                <a:latin typeface="Calibri" panose="020F0502020204030204" pitchFamily="34" charset="0"/>
                <a:ea typeface="Calibri" panose="020F0502020204030204" pitchFamily="34" charset="0"/>
                <a:cs typeface="Times New Roman" panose="02020603050405020304" pitchFamily="18" charset="0"/>
              </a:rPr>
              <a:t> New York: Avery. </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Siegel, Daniel J. (2010). Mindsight: The New Science of Personal Transformation. New York, NY: Bantam Books.</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Solomon, M. F., &amp; Siegel, D. F. (Ed.). (2003). Healing Trauma: Attachment, Mind, Body, and Brain. New York, NY: W. W. Norton &amp; Company.</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Terr, Lenore. (1990). Too Scared to Cry. New York, NY: Basic Books.</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Tick, Edward. (2005). War and the Soul: Healing Our Nation’s Veterans from Post-traumatic Stress Disorder. Wheaton, IL: Quest.</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van der Kolk, B. (2014). The body keeps score. NY: Penguin. </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Willis, D. (2014). Bulletproof Spirit: The first responder’s essential resource for protecting and healing mind and heart. Novato, CA: New World Library. </a:t>
            </a:r>
          </a:p>
          <a:p>
            <a:endParaRPr lang="en-US" dirty="0"/>
          </a:p>
        </p:txBody>
      </p:sp>
    </p:spTree>
    <p:extLst>
      <p:ext uri="{BB962C8B-B14F-4D97-AF65-F5344CB8AC3E}">
        <p14:creationId xmlns:p14="http://schemas.microsoft.com/office/powerpoint/2010/main" val="2472506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F37BB-0947-E047-9816-BCA438B31592}"/>
              </a:ext>
            </a:extLst>
          </p:cNvPr>
          <p:cNvSpPr>
            <a:spLocks noGrp="1"/>
          </p:cNvSpPr>
          <p:nvPr>
            <p:ph type="title"/>
          </p:nvPr>
        </p:nvSpPr>
        <p:spPr/>
        <p:txBody>
          <a:bodyPr/>
          <a:lstStyle/>
          <a:p>
            <a:r>
              <a:rPr lang="en-US" dirty="0"/>
              <a:t>What can leaders do?</a:t>
            </a:r>
          </a:p>
        </p:txBody>
      </p:sp>
      <p:sp>
        <p:nvSpPr>
          <p:cNvPr id="3" name="Text Placeholder 2">
            <a:extLst>
              <a:ext uri="{FF2B5EF4-FFF2-40B4-BE49-F238E27FC236}">
                <a16:creationId xmlns:a16="http://schemas.microsoft.com/office/drawing/2014/main" id="{326EB74F-3EFD-5C4A-9106-E096B32DA183}"/>
              </a:ext>
            </a:extLst>
          </p:cNvPr>
          <p:cNvSpPr>
            <a:spLocks noGrp="1"/>
          </p:cNvSpPr>
          <p:nvPr>
            <p:ph type="body" sz="quarter" idx="10"/>
          </p:nvPr>
        </p:nvSpPr>
        <p:spPr/>
        <p:txBody>
          <a:bodyPr/>
          <a:lstStyle/>
          <a:p>
            <a:r>
              <a:rPr lang="en-US" sz="2800" dirty="0">
                <a:solidFill>
                  <a:schemeClr val="tx1"/>
                </a:solidFill>
              </a:rPr>
              <a:t>Help your direct reports and colleagues understand and own the impact of stress and trauma.</a:t>
            </a:r>
          </a:p>
          <a:p>
            <a:r>
              <a:rPr lang="en-US" sz="2800" dirty="0">
                <a:solidFill>
                  <a:schemeClr val="tx1"/>
                </a:solidFill>
              </a:rPr>
              <a:t>Normalize it and encourage conversation and coping.</a:t>
            </a:r>
          </a:p>
          <a:p>
            <a:r>
              <a:rPr lang="en-US" sz="2800" dirty="0">
                <a:solidFill>
                  <a:schemeClr val="tx1"/>
                </a:solidFill>
              </a:rPr>
              <a:t>Make sure that the mental health resources are easily available, easy to find and widely distributed.</a:t>
            </a:r>
          </a:p>
          <a:p>
            <a:r>
              <a:rPr lang="en-US" sz="2800" dirty="0">
                <a:solidFill>
                  <a:schemeClr val="tx1"/>
                </a:solidFill>
              </a:rPr>
              <a:t>Establish base camp for yourself and the individuals and teams who work for you. </a:t>
            </a:r>
          </a:p>
          <a:p>
            <a:r>
              <a:rPr lang="en-US" sz="2800" dirty="0">
                <a:solidFill>
                  <a:schemeClr val="tx1"/>
                </a:solidFill>
              </a:rPr>
              <a:t>Be brave and risk conversations with your people. They may be awkward—that’s okay. And they will need to be repeated. </a:t>
            </a:r>
          </a:p>
          <a:p>
            <a:endParaRPr lang="en-US" dirty="0">
              <a:solidFill>
                <a:schemeClr val="bg1"/>
              </a:solidFill>
            </a:endParaRPr>
          </a:p>
        </p:txBody>
      </p:sp>
    </p:spTree>
    <p:extLst>
      <p:ext uri="{BB962C8B-B14F-4D97-AF65-F5344CB8AC3E}">
        <p14:creationId xmlns:p14="http://schemas.microsoft.com/office/powerpoint/2010/main" val="3132247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0CCA1-7F72-B34E-8094-0726056AAF25}"/>
              </a:ext>
            </a:extLst>
          </p:cNvPr>
          <p:cNvSpPr>
            <a:spLocks noGrp="1"/>
          </p:cNvSpPr>
          <p:nvPr>
            <p:ph type="title"/>
          </p:nvPr>
        </p:nvSpPr>
        <p:spPr/>
        <p:txBody>
          <a:bodyPr anchor="ctr">
            <a:normAutofit/>
          </a:bodyPr>
          <a:lstStyle/>
          <a:p>
            <a:r>
              <a:rPr lang="en-US" dirty="0"/>
              <a:t>Conversations for support during a crisis or transition:</a:t>
            </a:r>
          </a:p>
        </p:txBody>
      </p:sp>
      <p:sp>
        <p:nvSpPr>
          <p:cNvPr id="3" name="Content Placeholder 2">
            <a:extLst>
              <a:ext uri="{FF2B5EF4-FFF2-40B4-BE49-F238E27FC236}">
                <a16:creationId xmlns:a16="http://schemas.microsoft.com/office/drawing/2014/main" id="{D8750747-B7FD-7A4A-BFD1-0D1695043E27}"/>
              </a:ext>
            </a:extLst>
          </p:cNvPr>
          <p:cNvSpPr>
            <a:spLocks noGrp="1"/>
          </p:cNvSpPr>
          <p:nvPr>
            <p:ph type="body" sz="quarter" idx="10"/>
          </p:nvPr>
        </p:nvSpPr>
        <p:spPr/>
        <p:txBody>
          <a:bodyPr>
            <a:normAutofit/>
          </a:bodyPr>
          <a:lstStyle/>
          <a:p>
            <a:pPr>
              <a:spcAft>
                <a:spcPts val="600"/>
              </a:spcAft>
            </a:pPr>
            <a:r>
              <a:rPr lang="en-US" sz="3200" dirty="0">
                <a:solidFill>
                  <a:schemeClr val="tx1"/>
                </a:solidFill>
              </a:rPr>
              <a:t>What do you like/dislike about working from home and this current crisis or transition?</a:t>
            </a:r>
          </a:p>
          <a:p>
            <a:pPr>
              <a:spcAft>
                <a:spcPts val="600"/>
              </a:spcAft>
            </a:pPr>
            <a:r>
              <a:rPr lang="en-US" sz="3200" dirty="0">
                <a:solidFill>
                  <a:schemeClr val="tx1"/>
                </a:solidFill>
              </a:rPr>
              <a:t>What strengths are you leaning on?</a:t>
            </a:r>
          </a:p>
          <a:p>
            <a:pPr>
              <a:spcAft>
                <a:spcPts val="600"/>
              </a:spcAft>
            </a:pPr>
            <a:r>
              <a:rPr lang="en-US" sz="3200" dirty="0">
                <a:solidFill>
                  <a:schemeClr val="tx1"/>
                </a:solidFill>
              </a:rPr>
              <a:t>What are your biggest sources of stress?</a:t>
            </a:r>
          </a:p>
          <a:p>
            <a:pPr>
              <a:spcAft>
                <a:spcPts val="600"/>
              </a:spcAft>
            </a:pPr>
            <a:r>
              <a:rPr lang="en-US" sz="3200" dirty="0">
                <a:solidFill>
                  <a:schemeClr val="tx1"/>
                </a:solidFill>
              </a:rPr>
              <a:t>What are your signs of stress?</a:t>
            </a:r>
          </a:p>
          <a:p>
            <a:pPr>
              <a:spcAft>
                <a:spcPts val="600"/>
              </a:spcAft>
            </a:pPr>
            <a:r>
              <a:rPr lang="en-US" sz="3200" dirty="0">
                <a:solidFill>
                  <a:schemeClr val="tx1"/>
                </a:solidFill>
              </a:rPr>
              <a:t>How will I know that you need help?</a:t>
            </a:r>
          </a:p>
          <a:p>
            <a:pPr>
              <a:spcAft>
                <a:spcPts val="600"/>
              </a:spcAft>
            </a:pPr>
            <a:r>
              <a:rPr lang="en-US" sz="3200" dirty="0">
                <a:solidFill>
                  <a:schemeClr val="tx1"/>
                </a:solidFill>
              </a:rPr>
              <a:t>What can I do to support you at this time?</a:t>
            </a:r>
          </a:p>
        </p:txBody>
      </p:sp>
    </p:spTree>
    <p:extLst>
      <p:ext uri="{BB962C8B-B14F-4D97-AF65-F5344CB8AC3E}">
        <p14:creationId xmlns:p14="http://schemas.microsoft.com/office/powerpoint/2010/main" val="665849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C4719-3FEF-BE4C-B924-92DC99284F89}"/>
              </a:ext>
            </a:extLst>
          </p:cNvPr>
          <p:cNvSpPr>
            <a:spLocks noGrp="1"/>
          </p:cNvSpPr>
          <p:nvPr>
            <p:ph type="title"/>
          </p:nvPr>
        </p:nvSpPr>
        <p:spPr>
          <a:xfrm>
            <a:off x="838200" y="192445"/>
            <a:ext cx="10515600" cy="1325563"/>
          </a:xfrm>
        </p:spPr>
        <p:txBody>
          <a:bodyPr>
            <a:normAutofit/>
          </a:bodyPr>
          <a:lstStyle/>
          <a:p>
            <a:r>
              <a:rPr lang="en-US" dirty="0">
                <a:latin typeface="Roboto" panose="02000000000000000000" pitchFamily="2" charset="0"/>
                <a:ea typeface="Roboto" panose="02000000000000000000" pitchFamily="2" charset="0"/>
              </a:rPr>
              <a:t>Emotional Intelligence (E.Q.)</a:t>
            </a:r>
          </a:p>
        </p:txBody>
      </p:sp>
      <p:graphicFrame>
        <p:nvGraphicFramePr>
          <p:cNvPr id="4" name="Content Placeholder 3">
            <a:extLst>
              <a:ext uri="{FF2B5EF4-FFF2-40B4-BE49-F238E27FC236}">
                <a16:creationId xmlns:a16="http://schemas.microsoft.com/office/drawing/2014/main" id="{41D13259-4BF3-114E-A6AE-0B86784ACA44}"/>
              </a:ext>
            </a:extLst>
          </p:cNvPr>
          <p:cNvGraphicFramePr>
            <a:graphicFrameLocks noGrp="1"/>
          </p:cNvGraphicFramePr>
          <p:nvPr>
            <p:ph idx="1"/>
            <p:extLst>
              <p:ext uri="{D42A27DB-BD31-4B8C-83A1-F6EECF244321}">
                <p14:modId xmlns:p14="http://schemas.microsoft.com/office/powerpoint/2010/main" val="3682872180"/>
              </p:ext>
            </p:extLst>
          </p:nvPr>
        </p:nvGraphicFramePr>
        <p:xfrm>
          <a:off x="838221" y="1311089"/>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80329C2-075A-684B-B377-D53CAAFA8320}"/>
              </a:ext>
            </a:extLst>
          </p:cNvPr>
          <p:cNvSpPr txBox="1"/>
          <p:nvPr/>
        </p:nvSpPr>
        <p:spPr>
          <a:xfrm>
            <a:off x="7972967" y="2156455"/>
            <a:ext cx="2866490" cy="646331"/>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Empathy</a:t>
            </a:r>
          </a:p>
          <a:p>
            <a:r>
              <a:rPr lang="en-US" dirty="0">
                <a:latin typeface="Roboto" panose="02000000000000000000" pitchFamily="2" charset="0"/>
                <a:ea typeface="Roboto" panose="02000000000000000000" pitchFamily="2" charset="0"/>
              </a:rPr>
              <a:t>Organizational Awareness</a:t>
            </a:r>
          </a:p>
        </p:txBody>
      </p:sp>
      <p:sp>
        <p:nvSpPr>
          <p:cNvPr id="6" name="TextBox 5">
            <a:extLst>
              <a:ext uri="{FF2B5EF4-FFF2-40B4-BE49-F238E27FC236}">
                <a16:creationId xmlns:a16="http://schemas.microsoft.com/office/drawing/2014/main" id="{B1A2C6F7-01D3-394B-87FF-CD16ADEDC3AA}"/>
              </a:ext>
            </a:extLst>
          </p:cNvPr>
          <p:cNvSpPr txBox="1"/>
          <p:nvPr/>
        </p:nvSpPr>
        <p:spPr>
          <a:xfrm>
            <a:off x="8031929" y="3825941"/>
            <a:ext cx="3124573" cy="1477328"/>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Teamwork</a:t>
            </a:r>
          </a:p>
          <a:p>
            <a:r>
              <a:rPr lang="en-US" dirty="0">
                <a:latin typeface="Roboto" panose="02000000000000000000" pitchFamily="2" charset="0"/>
                <a:ea typeface="Roboto" panose="02000000000000000000" pitchFamily="2" charset="0"/>
              </a:rPr>
              <a:t>Inspirational Leadership</a:t>
            </a:r>
          </a:p>
          <a:p>
            <a:r>
              <a:rPr lang="en-US" dirty="0">
                <a:latin typeface="Roboto" panose="02000000000000000000" pitchFamily="2" charset="0"/>
                <a:ea typeface="Roboto" panose="02000000000000000000" pitchFamily="2" charset="0"/>
              </a:rPr>
              <a:t>Conflict Management</a:t>
            </a:r>
          </a:p>
          <a:p>
            <a:r>
              <a:rPr lang="en-US" dirty="0">
                <a:latin typeface="Roboto" panose="02000000000000000000" pitchFamily="2" charset="0"/>
                <a:ea typeface="Roboto" panose="02000000000000000000" pitchFamily="2" charset="0"/>
              </a:rPr>
              <a:t>Influence</a:t>
            </a:r>
          </a:p>
          <a:p>
            <a:r>
              <a:rPr lang="en-US" dirty="0">
                <a:latin typeface="Roboto" panose="02000000000000000000" pitchFamily="2" charset="0"/>
                <a:ea typeface="Roboto" panose="02000000000000000000" pitchFamily="2" charset="0"/>
              </a:rPr>
              <a:t>Coaching/Developing Others</a:t>
            </a:r>
          </a:p>
        </p:txBody>
      </p:sp>
      <p:sp>
        <p:nvSpPr>
          <p:cNvPr id="7" name="TextBox 6">
            <a:extLst>
              <a:ext uri="{FF2B5EF4-FFF2-40B4-BE49-F238E27FC236}">
                <a16:creationId xmlns:a16="http://schemas.microsoft.com/office/drawing/2014/main" id="{935AFC1D-463C-2E4F-AB11-D97779DFE039}"/>
              </a:ext>
            </a:extLst>
          </p:cNvPr>
          <p:cNvSpPr txBox="1"/>
          <p:nvPr/>
        </p:nvSpPr>
        <p:spPr>
          <a:xfrm>
            <a:off x="1445868" y="3825941"/>
            <a:ext cx="2714205" cy="1200329"/>
          </a:xfrm>
          <a:prstGeom prst="rect">
            <a:avLst/>
          </a:prstGeom>
          <a:noFill/>
        </p:spPr>
        <p:txBody>
          <a:bodyPr wrap="none" rtlCol="0">
            <a:spAutoFit/>
          </a:bodyPr>
          <a:lstStyle/>
          <a:p>
            <a:pPr algn="r"/>
            <a:r>
              <a:rPr lang="en-US" dirty="0">
                <a:latin typeface="Roboto" panose="02000000000000000000" pitchFamily="2" charset="0"/>
                <a:ea typeface="Roboto" panose="02000000000000000000" pitchFamily="2" charset="0"/>
              </a:rPr>
              <a:t>Emotional Self-Control</a:t>
            </a:r>
          </a:p>
          <a:p>
            <a:pPr algn="r"/>
            <a:r>
              <a:rPr lang="en-US" dirty="0">
                <a:latin typeface="Roboto" panose="02000000000000000000" pitchFamily="2" charset="0"/>
                <a:ea typeface="Roboto" panose="02000000000000000000" pitchFamily="2" charset="0"/>
              </a:rPr>
              <a:t>Adaptability</a:t>
            </a:r>
          </a:p>
          <a:p>
            <a:pPr algn="r"/>
            <a:r>
              <a:rPr lang="en-US" dirty="0">
                <a:latin typeface="Roboto" panose="02000000000000000000" pitchFamily="2" charset="0"/>
                <a:ea typeface="Roboto" panose="02000000000000000000" pitchFamily="2" charset="0"/>
              </a:rPr>
              <a:t>Positive Outlook </a:t>
            </a:r>
          </a:p>
          <a:p>
            <a:pPr algn="r"/>
            <a:r>
              <a:rPr lang="en-US" dirty="0">
                <a:latin typeface="Roboto" panose="02000000000000000000" pitchFamily="2" charset="0"/>
                <a:ea typeface="Roboto" panose="02000000000000000000" pitchFamily="2" charset="0"/>
              </a:rPr>
              <a:t>Achievement Orientation</a:t>
            </a:r>
          </a:p>
        </p:txBody>
      </p:sp>
      <p:sp>
        <p:nvSpPr>
          <p:cNvPr id="8" name="TextBox 7">
            <a:extLst>
              <a:ext uri="{FF2B5EF4-FFF2-40B4-BE49-F238E27FC236}">
                <a16:creationId xmlns:a16="http://schemas.microsoft.com/office/drawing/2014/main" id="{1158849D-39A9-344C-A1B6-93C2B72B78AE}"/>
              </a:ext>
            </a:extLst>
          </p:cNvPr>
          <p:cNvSpPr txBox="1"/>
          <p:nvPr/>
        </p:nvSpPr>
        <p:spPr>
          <a:xfrm>
            <a:off x="1165342" y="2156455"/>
            <a:ext cx="2876108"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Emotional Self-Awareness</a:t>
            </a:r>
          </a:p>
        </p:txBody>
      </p:sp>
      <p:sp>
        <p:nvSpPr>
          <p:cNvPr id="3" name="TextBox 2">
            <a:extLst>
              <a:ext uri="{FF2B5EF4-FFF2-40B4-BE49-F238E27FC236}">
                <a16:creationId xmlns:a16="http://schemas.microsoft.com/office/drawing/2014/main" id="{D9413BBD-753B-5246-929C-AE5D6FF12A28}"/>
              </a:ext>
            </a:extLst>
          </p:cNvPr>
          <p:cNvSpPr txBox="1"/>
          <p:nvPr/>
        </p:nvSpPr>
        <p:spPr>
          <a:xfrm>
            <a:off x="84065" y="5924067"/>
            <a:ext cx="6343650" cy="369332"/>
          </a:xfrm>
          <a:prstGeom prst="rect">
            <a:avLst/>
          </a:prstGeom>
          <a:noFill/>
        </p:spPr>
        <p:txBody>
          <a:bodyPr wrap="square" rtlCol="0">
            <a:spAutoFit/>
          </a:bodyPr>
          <a:lstStyle/>
          <a:p>
            <a:r>
              <a:rPr lang="en-US" sz="900" i="1" dirty="0"/>
              <a:t>Goleman, Daniel. (2005). Emotional Intelligence. New York, Bantam</a:t>
            </a:r>
          </a:p>
          <a:p>
            <a:endParaRPr lang="en-US" sz="900" i="1" dirty="0"/>
          </a:p>
        </p:txBody>
      </p:sp>
    </p:spTree>
    <p:extLst>
      <p:ext uri="{BB962C8B-B14F-4D97-AF65-F5344CB8AC3E}">
        <p14:creationId xmlns:p14="http://schemas.microsoft.com/office/powerpoint/2010/main" val="2177176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53755-61CA-B949-9915-AEFA7FC318A5}"/>
              </a:ext>
            </a:extLst>
          </p:cNvPr>
          <p:cNvSpPr txBox="1"/>
          <p:nvPr/>
        </p:nvSpPr>
        <p:spPr>
          <a:xfrm>
            <a:off x="733507" y="1439333"/>
            <a:ext cx="4859866" cy="3139321"/>
          </a:xfrm>
          <a:prstGeom prst="rect">
            <a:avLst/>
          </a:prstGeom>
          <a:noFill/>
        </p:spPr>
        <p:txBody>
          <a:bodyPr wrap="square" rtlCol="0">
            <a:spAutoFit/>
          </a:bodyPr>
          <a:lstStyle/>
          <a:p>
            <a:r>
              <a:rPr lang="en-US" sz="3600" dirty="0">
                <a:solidFill>
                  <a:schemeClr val="accent4"/>
                </a:solidFill>
                <a:latin typeface="Roboto" panose="02000000000000000000" pitchFamily="2" charset="0"/>
                <a:ea typeface="Roboto" panose="02000000000000000000" pitchFamily="2" charset="0"/>
              </a:rPr>
              <a:t>Trauma is an experience or event that overwhelms your capacity to defend or protect yourself</a:t>
            </a:r>
          </a:p>
          <a:p>
            <a:endParaRPr lang="en-US" dirty="0"/>
          </a:p>
        </p:txBody>
      </p:sp>
      <p:pic>
        <p:nvPicPr>
          <p:cNvPr id="5" name="Picture 4" descr="Car crash.jpg">
            <a:extLst>
              <a:ext uri="{FF2B5EF4-FFF2-40B4-BE49-F238E27FC236}">
                <a16:creationId xmlns:a16="http://schemas.microsoft.com/office/drawing/2014/main" id="{8EB5866A-00A4-BB49-917C-4EDDD2639EDF}"/>
              </a:ext>
            </a:extLst>
          </p:cNvPr>
          <p:cNvPicPr>
            <a:picLocks noChangeAspect="1"/>
          </p:cNvPicPr>
          <p:nvPr/>
        </p:nvPicPr>
        <p:blipFill rotWithShape="1">
          <a:blip r:embed="rId2">
            <a:extLst>
              <a:ext uri="{28A0092B-C50C-407E-A947-70E740481C1C}">
                <a14:useLocalDpi xmlns:a14="http://schemas.microsoft.com/office/drawing/2010/main" val="0"/>
              </a:ext>
            </a:extLst>
          </a:blip>
          <a:srcRect l="7847" r="16188" b="-2"/>
          <a:stretch/>
        </p:blipFill>
        <p:spPr>
          <a:xfrm>
            <a:off x="5920141" y="463527"/>
            <a:ext cx="5538352" cy="5468112"/>
          </a:xfrm>
          <a:prstGeom prst="rect">
            <a:avLst/>
          </a:prstGeom>
        </p:spPr>
      </p:pic>
    </p:spTree>
    <p:extLst>
      <p:ext uri="{BB962C8B-B14F-4D97-AF65-F5344CB8AC3E}">
        <p14:creationId xmlns:p14="http://schemas.microsoft.com/office/powerpoint/2010/main" val="1677586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2DB67F-5C46-444F-A9FA-3A9F043713A4}"/>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t>Acute Stress = </a:t>
            </a:r>
            <a:br>
              <a:rPr lang="en-US" dirty="0"/>
            </a:br>
            <a:r>
              <a:rPr lang="en-US" dirty="0"/>
              <a:t>Fight | Flight | Freeze </a:t>
            </a:r>
          </a:p>
        </p:txBody>
      </p:sp>
      <p:sp>
        <p:nvSpPr>
          <p:cNvPr id="6" name="Content Placeholder 5">
            <a:extLst>
              <a:ext uri="{FF2B5EF4-FFF2-40B4-BE49-F238E27FC236}">
                <a16:creationId xmlns:a16="http://schemas.microsoft.com/office/drawing/2014/main" id="{7649F8CE-CFDB-5B4F-AA9A-82113553863D}"/>
              </a:ext>
            </a:extLst>
          </p:cNvPr>
          <p:cNvSpPr>
            <a:spLocks noGrp="1"/>
          </p:cNvSpPr>
          <p:nvPr>
            <p:ph idx="1"/>
          </p:nvPr>
        </p:nvSpPr>
        <p:spPr>
          <a:xfrm>
            <a:off x="838200" y="2141537"/>
            <a:ext cx="10515600" cy="4351338"/>
          </a:xfrm>
        </p:spPr>
        <p:txBody>
          <a:bodyPr vert="horz" lIns="91440" tIns="45720" rIns="91440" bIns="45720" rtlCol="0">
            <a:normAutofit/>
          </a:bodyPr>
          <a:lstStyle/>
          <a:p>
            <a:pPr>
              <a:spcAft>
                <a:spcPts val="600"/>
              </a:spcAft>
            </a:pPr>
            <a:r>
              <a:rPr lang="en-US" altLang="en-US" dirty="0"/>
              <a:t>Stress primes our body with energy</a:t>
            </a:r>
          </a:p>
          <a:p>
            <a:pPr>
              <a:spcAft>
                <a:spcPts val="600"/>
              </a:spcAft>
            </a:pPr>
            <a:endParaRPr lang="en-US" altLang="en-US" dirty="0"/>
          </a:p>
          <a:p>
            <a:pPr>
              <a:spcBef>
                <a:spcPct val="0"/>
              </a:spcBef>
              <a:spcAft>
                <a:spcPts val="600"/>
              </a:spcAft>
            </a:pPr>
            <a:r>
              <a:rPr lang="en-US" altLang="en-US" dirty="0"/>
              <a:t>This energy narrows our focus, increases our blood flow  and directs all available energy to </a:t>
            </a:r>
            <a:r>
              <a:rPr lang="en-US" altLang="ja-JP" dirty="0"/>
              <a:t>‘the problem’</a:t>
            </a:r>
          </a:p>
          <a:p>
            <a:pPr>
              <a:spcBef>
                <a:spcPct val="0"/>
              </a:spcBef>
              <a:spcAft>
                <a:spcPts val="600"/>
              </a:spcAft>
            </a:pPr>
            <a:endParaRPr lang="en-US" altLang="en-US" dirty="0"/>
          </a:p>
          <a:p>
            <a:pPr>
              <a:spcBef>
                <a:spcPct val="0"/>
              </a:spcBef>
              <a:spcAft>
                <a:spcPts val="600"/>
              </a:spcAft>
            </a:pPr>
            <a:r>
              <a:rPr lang="en-US" altLang="en-US" dirty="0"/>
              <a:t>This method of stress response was designed with a </a:t>
            </a:r>
            <a:r>
              <a:rPr lang="en-US" altLang="ja-JP" dirty="0"/>
              <a:t>‘physical’ </a:t>
            </a:r>
            <a:r>
              <a:rPr lang="en-US" altLang="ja-JP" i="1" dirty="0"/>
              <a:t>action-oriented </a:t>
            </a:r>
            <a:r>
              <a:rPr lang="en-US" altLang="ja-JP" dirty="0"/>
              <a:t>problem in mind</a:t>
            </a:r>
          </a:p>
          <a:p>
            <a:pPr marL="0">
              <a:spcAft>
                <a:spcPts val="600"/>
              </a:spcAft>
            </a:pPr>
            <a:endParaRPr lang="en-US" dirty="0"/>
          </a:p>
        </p:txBody>
      </p:sp>
    </p:spTree>
    <p:extLst>
      <p:ext uri="{BB962C8B-B14F-4D97-AF65-F5344CB8AC3E}">
        <p14:creationId xmlns:p14="http://schemas.microsoft.com/office/powerpoint/2010/main" val="3520326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 cr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133" y="292402"/>
            <a:ext cx="2530757" cy="1898068"/>
          </a:xfrm>
          <a:prstGeom prst="rect">
            <a:avLst/>
          </a:prstGeom>
        </p:spPr>
      </p:pic>
      <p:pic>
        <p:nvPicPr>
          <p:cNvPr id="5" name="Picture 4" descr="Car cr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133" y="2253330"/>
            <a:ext cx="2530757" cy="1898068"/>
          </a:xfrm>
          <a:prstGeom prst="rect">
            <a:avLst/>
          </a:prstGeom>
        </p:spPr>
      </p:pic>
      <p:pic>
        <p:nvPicPr>
          <p:cNvPr id="6" name="Picture 5" descr="Car cr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133" y="4213479"/>
            <a:ext cx="2530757" cy="1898068"/>
          </a:xfrm>
          <a:prstGeom prst="rect">
            <a:avLst/>
          </a:prstGeom>
        </p:spPr>
      </p:pic>
      <p:pic>
        <p:nvPicPr>
          <p:cNvPr id="7" name="Picture 6" descr="Car cr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025" y="4213478"/>
            <a:ext cx="2530757" cy="1898068"/>
          </a:xfrm>
          <a:prstGeom prst="rect">
            <a:avLst/>
          </a:prstGeom>
        </p:spPr>
      </p:pic>
      <p:pic>
        <p:nvPicPr>
          <p:cNvPr id="8" name="Picture 7" descr="Car cr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026" y="2253329"/>
            <a:ext cx="2530757" cy="1898068"/>
          </a:xfrm>
          <a:prstGeom prst="rect">
            <a:avLst/>
          </a:prstGeom>
        </p:spPr>
      </p:pic>
      <p:pic>
        <p:nvPicPr>
          <p:cNvPr id="9" name="Picture 8" descr="Car cr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025" y="292402"/>
            <a:ext cx="2530757" cy="1898068"/>
          </a:xfrm>
          <a:prstGeom prst="rect">
            <a:avLst/>
          </a:prstGeom>
        </p:spPr>
      </p:pic>
      <p:pic>
        <p:nvPicPr>
          <p:cNvPr id="10" name="Picture 9" descr="Car cr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7918" y="292402"/>
            <a:ext cx="2530757" cy="1898068"/>
          </a:xfrm>
          <a:prstGeom prst="rect">
            <a:avLst/>
          </a:prstGeom>
        </p:spPr>
      </p:pic>
      <p:pic>
        <p:nvPicPr>
          <p:cNvPr id="11" name="Picture 10" descr="Car cr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7918" y="2253329"/>
            <a:ext cx="2530757" cy="1898068"/>
          </a:xfrm>
          <a:prstGeom prst="rect">
            <a:avLst/>
          </a:prstGeom>
        </p:spPr>
      </p:pic>
      <p:pic>
        <p:nvPicPr>
          <p:cNvPr id="12" name="Picture 11" descr="Car cr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7917" y="4213478"/>
            <a:ext cx="2530757" cy="1898068"/>
          </a:xfrm>
          <a:prstGeom prst="rect">
            <a:avLst/>
          </a:prstGeom>
        </p:spPr>
      </p:pic>
    </p:spTree>
    <p:extLst>
      <p:ext uri="{BB962C8B-B14F-4D97-AF65-F5344CB8AC3E}">
        <p14:creationId xmlns:p14="http://schemas.microsoft.com/office/powerpoint/2010/main" val="1870486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D74771-8144-54D3-D7EC-5A060523487B}"/>
              </a:ext>
            </a:extLst>
          </p:cNvPr>
          <p:cNvPicPr>
            <a:picLocks noChangeAspect="1"/>
          </p:cNvPicPr>
          <p:nvPr/>
        </p:nvPicPr>
        <p:blipFill rotWithShape="1">
          <a:blip r:embed="rId3"/>
          <a:srcRect l="11586" r="15630" b="2"/>
          <a:stretch/>
        </p:blipFill>
        <p:spPr>
          <a:xfrm>
            <a:off x="20" y="10"/>
            <a:ext cx="6204384" cy="5114534"/>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2" name="Title 1">
            <a:extLst>
              <a:ext uri="{FF2B5EF4-FFF2-40B4-BE49-F238E27FC236}">
                <a16:creationId xmlns:a16="http://schemas.microsoft.com/office/drawing/2014/main" id="{4293B667-4A4D-6F4A-A736-451B03D01EF6}"/>
              </a:ext>
            </a:extLst>
          </p:cNvPr>
          <p:cNvSpPr>
            <a:spLocks noGrp="1"/>
          </p:cNvSpPr>
          <p:nvPr>
            <p:ph type="title"/>
          </p:nvPr>
        </p:nvSpPr>
        <p:spPr>
          <a:xfrm>
            <a:off x="481014" y="327026"/>
            <a:ext cx="4164011" cy="2611437"/>
          </a:xfrm>
        </p:spPr>
        <p:txBody>
          <a:bodyPr vert="horz" lIns="91440" tIns="45720" rIns="91440" bIns="45720" rtlCol="0" anchor="ctr">
            <a:normAutofit/>
          </a:bodyPr>
          <a:lstStyle/>
          <a:p>
            <a:r>
              <a:rPr lang="en-US" dirty="0">
                <a:solidFill>
                  <a:schemeClr val="tx1"/>
                </a:solidFill>
                <a:latin typeface="+mj-lt"/>
                <a:cs typeface="+mj-cs"/>
              </a:rPr>
              <a:t>REPEATED TRAUMA IS REALLY 3 FORMS OF TRAUMA</a:t>
            </a:r>
          </a:p>
        </p:txBody>
      </p:sp>
      <p:sp>
        <p:nvSpPr>
          <p:cNvPr id="6" name="TextBox 5">
            <a:extLst>
              <a:ext uri="{FF2B5EF4-FFF2-40B4-BE49-F238E27FC236}">
                <a16:creationId xmlns:a16="http://schemas.microsoft.com/office/drawing/2014/main" id="{ABD0EA45-87FE-6514-9449-FB43D39C3C14}"/>
              </a:ext>
            </a:extLst>
          </p:cNvPr>
          <p:cNvSpPr txBox="1"/>
          <p:nvPr/>
        </p:nvSpPr>
        <p:spPr>
          <a:xfrm>
            <a:off x="8016084" y="6541986"/>
            <a:ext cx="3568606" cy="261610"/>
          </a:xfrm>
          <a:prstGeom prst="rect">
            <a:avLst/>
          </a:prstGeom>
          <a:noFill/>
        </p:spPr>
        <p:txBody>
          <a:bodyPr wrap="none" rtlCol="0">
            <a:spAutoFit/>
          </a:bodyPr>
          <a:lstStyle/>
          <a:p>
            <a:pPr>
              <a:spcAft>
                <a:spcPts val="600"/>
              </a:spcAft>
            </a:pPr>
            <a:r>
              <a:rPr lang="en-US" sz="1100" i="1" dirty="0"/>
              <a:t>Schmelzer, G. (2018). Journey Through Trauma. NY: Avery. </a:t>
            </a:r>
            <a:endParaRPr lang="en-US" sz="1100" i="1"/>
          </a:p>
        </p:txBody>
      </p:sp>
      <p:graphicFrame>
        <p:nvGraphicFramePr>
          <p:cNvPr id="8" name="Text Placeholder 5">
            <a:extLst>
              <a:ext uri="{FF2B5EF4-FFF2-40B4-BE49-F238E27FC236}">
                <a16:creationId xmlns:a16="http://schemas.microsoft.com/office/drawing/2014/main" id="{A3642666-D14F-41D2-9EC7-1558F8A38337}"/>
              </a:ext>
            </a:extLst>
          </p:cNvPr>
          <p:cNvGraphicFramePr/>
          <p:nvPr/>
        </p:nvGraphicFramePr>
        <p:xfrm>
          <a:off x="6381750" y="2119313"/>
          <a:ext cx="5329236" cy="4057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67065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C4719-3FEF-BE4C-B924-92DC99284F89}"/>
              </a:ext>
            </a:extLst>
          </p:cNvPr>
          <p:cNvSpPr>
            <a:spLocks noGrp="1"/>
          </p:cNvSpPr>
          <p:nvPr>
            <p:ph type="title"/>
          </p:nvPr>
        </p:nvSpPr>
        <p:spPr>
          <a:xfrm>
            <a:off x="838200" y="192445"/>
            <a:ext cx="10515600" cy="1325563"/>
          </a:xfrm>
        </p:spPr>
        <p:txBody>
          <a:bodyPr>
            <a:normAutofit/>
          </a:bodyPr>
          <a:lstStyle/>
          <a:p>
            <a:r>
              <a:rPr lang="en-US" dirty="0">
                <a:latin typeface="Roboto" panose="02000000000000000000" pitchFamily="2" charset="0"/>
                <a:ea typeface="Roboto" panose="02000000000000000000" pitchFamily="2" charset="0"/>
              </a:rPr>
              <a:t>How stress/trauma impacts (E.Q.)</a:t>
            </a:r>
          </a:p>
        </p:txBody>
      </p:sp>
      <p:graphicFrame>
        <p:nvGraphicFramePr>
          <p:cNvPr id="4" name="Content Placeholder 3">
            <a:extLst>
              <a:ext uri="{FF2B5EF4-FFF2-40B4-BE49-F238E27FC236}">
                <a16:creationId xmlns:a16="http://schemas.microsoft.com/office/drawing/2014/main" id="{41D13259-4BF3-114E-A6AE-0B86784ACA44}"/>
              </a:ext>
            </a:extLst>
          </p:cNvPr>
          <p:cNvGraphicFramePr>
            <a:graphicFrameLocks noGrp="1"/>
          </p:cNvGraphicFramePr>
          <p:nvPr>
            <p:ph idx="1"/>
          </p:nvPr>
        </p:nvGraphicFramePr>
        <p:xfrm>
          <a:off x="838221" y="1311089"/>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80329C2-075A-684B-B377-D53CAAFA8320}"/>
              </a:ext>
            </a:extLst>
          </p:cNvPr>
          <p:cNvSpPr txBox="1"/>
          <p:nvPr/>
        </p:nvSpPr>
        <p:spPr>
          <a:xfrm>
            <a:off x="7972968" y="1943180"/>
            <a:ext cx="4006699" cy="1323439"/>
          </a:xfrm>
          <a:prstGeom prst="rect">
            <a:avLst/>
          </a:prstGeom>
          <a:noFill/>
        </p:spPr>
        <p:txBody>
          <a:bodyPr wrap="square" rtlCol="0">
            <a:spAutoFit/>
          </a:bodyPr>
          <a:lstStyle/>
          <a:p>
            <a:r>
              <a:rPr lang="en-US" sz="1600" dirty="0">
                <a:solidFill>
                  <a:schemeClr val="accent6"/>
                </a:solidFill>
                <a:latin typeface="Roboto" panose="02000000000000000000" pitchFamily="2" charset="0"/>
                <a:ea typeface="Roboto" panose="02000000000000000000" pitchFamily="2" charset="0"/>
              </a:rPr>
              <a:t>Low self-awareness makes it hard to understand others</a:t>
            </a:r>
          </a:p>
          <a:p>
            <a:r>
              <a:rPr lang="en-US" sz="1600" dirty="0">
                <a:solidFill>
                  <a:schemeClr val="accent6"/>
                </a:solidFill>
                <a:latin typeface="Roboto" panose="02000000000000000000" pitchFamily="2" charset="0"/>
                <a:ea typeface="Roboto" panose="02000000000000000000" pitchFamily="2" charset="0"/>
              </a:rPr>
              <a:t>Stress narrows focus--makes it hard to see big picture</a:t>
            </a:r>
          </a:p>
          <a:p>
            <a:r>
              <a:rPr lang="en-US" sz="1600" dirty="0">
                <a:solidFill>
                  <a:schemeClr val="accent6"/>
                </a:solidFill>
                <a:latin typeface="Roboto" panose="02000000000000000000" pitchFamily="2" charset="0"/>
                <a:ea typeface="Roboto" panose="02000000000000000000" pitchFamily="2" charset="0"/>
              </a:rPr>
              <a:t>Lack of understanding or trust in others</a:t>
            </a:r>
          </a:p>
        </p:txBody>
      </p:sp>
      <p:sp>
        <p:nvSpPr>
          <p:cNvPr id="7" name="TextBox 6">
            <a:extLst>
              <a:ext uri="{FF2B5EF4-FFF2-40B4-BE49-F238E27FC236}">
                <a16:creationId xmlns:a16="http://schemas.microsoft.com/office/drawing/2014/main" id="{935AFC1D-463C-2E4F-AB11-D97779DFE039}"/>
              </a:ext>
            </a:extLst>
          </p:cNvPr>
          <p:cNvSpPr txBox="1"/>
          <p:nvPr/>
        </p:nvSpPr>
        <p:spPr>
          <a:xfrm>
            <a:off x="434023" y="3840170"/>
            <a:ext cx="3785011" cy="1323439"/>
          </a:xfrm>
          <a:prstGeom prst="rect">
            <a:avLst/>
          </a:prstGeom>
          <a:noFill/>
        </p:spPr>
        <p:txBody>
          <a:bodyPr wrap="none" rtlCol="0">
            <a:spAutoFit/>
          </a:bodyPr>
          <a:lstStyle/>
          <a:p>
            <a:pPr algn="r"/>
            <a:r>
              <a:rPr lang="en-US" sz="1600" dirty="0">
                <a:solidFill>
                  <a:schemeClr val="accent6"/>
                </a:solidFill>
                <a:latin typeface="Roboto" panose="02000000000000000000" pitchFamily="2" charset="0"/>
                <a:ea typeface="Roboto" panose="02000000000000000000" pitchFamily="2" charset="0"/>
              </a:rPr>
              <a:t>Hyper-arousal Fight/Flight/Freeze</a:t>
            </a:r>
          </a:p>
          <a:p>
            <a:pPr algn="r"/>
            <a:r>
              <a:rPr lang="en-US" sz="1600" dirty="0">
                <a:solidFill>
                  <a:schemeClr val="accent6"/>
                </a:solidFill>
                <a:latin typeface="Roboto" panose="02000000000000000000" pitchFamily="2" charset="0"/>
                <a:ea typeface="Roboto" panose="02000000000000000000" pitchFamily="2" charset="0"/>
              </a:rPr>
              <a:t>Narrows the window of tolerance</a:t>
            </a:r>
          </a:p>
          <a:p>
            <a:pPr algn="r"/>
            <a:r>
              <a:rPr lang="en-US" sz="1600" dirty="0">
                <a:solidFill>
                  <a:schemeClr val="accent6"/>
                </a:solidFill>
                <a:latin typeface="Roboto" panose="02000000000000000000" pitchFamily="2" charset="0"/>
                <a:ea typeface="Roboto" panose="02000000000000000000" pitchFamily="2" charset="0"/>
              </a:rPr>
              <a:t>Creates a fear of Emotions</a:t>
            </a:r>
          </a:p>
          <a:p>
            <a:pPr algn="r"/>
            <a:r>
              <a:rPr lang="en-US" sz="1600" dirty="0">
                <a:solidFill>
                  <a:schemeClr val="accent6"/>
                </a:solidFill>
                <a:latin typeface="Roboto" panose="02000000000000000000" pitchFamily="2" charset="0"/>
                <a:ea typeface="Roboto" panose="02000000000000000000" pitchFamily="2" charset="0"/>
              </a:rPr>
              <a:t>Foreshortened future</a:t>
            </a:r>
          </a:p>
          <a:p>
            <a:pPr algn="r"/>
            <a:r>
              <a:rPr lang="en-US" sz="1600" dirty="0">
                <a:solidFill>
                  <a:schemeClr val="accent6"/>
                </a:solidFill>
                <a:latin typeface="Roboto" panose="02000000000000000000" pitchFamily="2" charset="0"/>
                <a:ea typeface="Roboto" panose="02000000000000000000" pitchFamily="2" charset="0"/>
              </a:rPr>
              <a:t>Rigid defenses/All or Nothing Behavior</a:t>
            </a:r>
          </a:p>
        </p:txBody>
      </p:sp>
      <p:sp>
        <p:nvSpPr>
          <p:cNvPr id="8" name="TextBox 7">
            <a:extLst>
              <a:ext uri="{FF2B5EF4-FFF2-40B4-BE49-F238E27FC236}">
                <a16:creationId xmlns:a16="http://schemas.microsoft.com/office/drawing/2014/main" id="{1158849D-39A9-344C-A1B6-93C2B72B78AE}"/>
              </a:ext>
            </a:extLst>
          </p:cNvPr>
          <p:cNvSpPr txBox="1"/>
          <p:nvPr/>
        </p:nvSpPr>
        <p:spPr>
          <a:xfrm>
            <a:off x="996593" y="1941011"/>
            <a:ext cx="3222441" cy="1077218"/>
          </a:xfrm>
          <a:prstGeom prst="rect">
            <a:avLst/>
          </a:prstGeom>
          <a:noFill/>
        </p:spPr>
        <p:txBody>
          <a:bodyPr wrap="square" rtlCol="0">
            <a:spAutoFit/>
          </a:bodyPr>
          <a:lstStyle/>
          <a:p>
            <a:pPr algn="r"/>
            <a:r>
              <a:rPr lang="en-US" sz="1600" dirty="0">
                <a:solidFill>
                  <a:schemeClr val="accent6"/>
                </a:solidFill>
                <a:latin typeface="Roboto" panose="02000000000000000000" pitchFamily="2" charset="0"/>
                <a:ea typeface="Roboto" panose="02000000000000000000" pitchFamily="2" charset="0"/>
              </a:rPr>
              <a:t>Numbing</a:t>
            </a:r>
          </a:p>
          <a:p>
            <a:pPr algn="r"/>
            <a:r>
              <a:rPr lang="en-US" sz="1600" dirty="0">
                <a:solidFill>
                  <a:schemeClr val="accent6"/>
                </a:solidFill>
                <a:latin typeface="Roboto" panose="02000000000000000000" pitchFamily="2" charset="0"/>
                <a:ea typeface="Roboto" panose="02000000000000000000" pitchFamily="2" charset="0"/>
              </a:rPr>
              <a:t>Hyper-vigilance</a:t>
            </a:r>
          </a:p>
          <a:p>
            <a:pPr algn="r"/>
            <a:r>
              <a:rPr lang="en-US" sz="1600" dirty="0">
                <a:solidFill>
                  <a:schemeClr val="accent6"/>
                </a:solidFill>
                <a:latin typeface="Roboto" panose="02000000000000000000" pitchFamily="2" charset="0"/>
                <a:ea typeface="Roboto" panose="02000000000000000000" pitchFamily="2" charset="0"/>
              </a:rPr>
              <a:t>Trauma impacts capacity for attention and focus</a:t>
            </a:r>
          </a:p>
        </p:txBody>
      </p:sp>
      <p:sp>
        <p:nvSpPr>
          <p:cNvPr id="3" name="TextBox 2">
            <a:extLst>
              <a:ext uri="{FF2B5EF4-FFF2-40B4-BE49-F238E27FC236}">
                <a16:creationId xmlns:a16="http://schemas.microsoft.com/office/drawing/2014/main" id="{D9413BBD-753B-5246-929C-AE5D6FF12A28}"/>
              </a:ext>
            </a:extLst>
          </p:cNvPr>
          <p:cNvSpPr txBox="1"/>
          <p:nvPr/>
        </p:nvSpPr>
        <p:spPr>
          <a:xfrm>
            <a:off x="84065" y="5924067"/>
            <a:ext cx="6343650" cy="369332"/>
          </a:xfrm>
          <a:prstGeom prst="rect">
            <a:avLst/>
          </a:prstGeom>
          <a:noFill/>
        </p:spPr>
        <p:txBody>
          <a:bodyPr wrap="square" rtlCol="0">
            <a:spAutoFit/>
          </a:bodyPr>
          <a:lstStyle/>
          <a:p>
            <a:r>
              <a:rPr lang="en-US" sz="900" i="1" dirty="0"/>
              <a:t>Goleman, Daniel. (2005). Emotional Intelligence. New York, Bantam; Schmelzer, G. 2023. </a:t>
            </a:r>
          </a:p>
          <a:p>
            <a:endParaRPr lang="en-US" sz="900" i="1" dirty="0"/>
          </a:p>
        </p:txBody>
      </p:sp>
      <p:sp>
        <p:nvSpPr>
          <p:cNvPr id="9" name="TextBox 8">
            <a:extLst>
              <a:ext uri="{FF2B5EF4-FFF2-40B4-BE49-F238E27FC236}">
                <a16:creationId xmlns:a16="http://schemas.microsoft.com/office/drawing/2014/main" id="{D660C0D6-4F83-6E46-A9FE-795A76E795A6}"/>
              </a:ext>
            </a:extLst>
          </p:cNvPr>
          <p:cNvSpPr txBox="1"/>
          <p:nvPr/>
        </p:nvSpPr>
        <p:spPr>
          <a:xfrm>
            <a:off x="7972967" y="3840170"/>
            <a:ext cx="4006699" cy="1815882"/>
          </a:xfrm>
          <a:prstGeom prst="rect">
            <a:avLst/>
          </a:prstGeom>
          <a:noFill/>
        </p:spPr>
        <p:txBody>
          <a:bodyPr wrap="square" rtlCol="0">
            <a:spAutoFit/>
          </a:bodyPr>
          <a:lstStyle/>
          <a:p>
            <a:r>
              <a:rPr lang="en-US" sz="1600" dirty="0">
                <a:solidFill>
                  <a:schemeClr val="accent6"/>
                </a:solidFill>
                <a:latin typeface="Roboto" panose="02000000000000000000" pitchFamily="2" charset="0"/>
                <a:ea typeface="Roboto" panose="02000000000000000000" pitchFamily="2" charset="0"/>
              </a:rPr>
              <a:t>Lack of trust/empathy impedes teamwork</a:t>
            </a:r>
          </a:p>
          <a:p>
            <a:r>
              <a:rPr lang="en-US" sz="1600" dirty="0">
                <a:solidFill>
                  <a:schemeClr val="accent6"/>
                </a:solidFill>
                <a:latin typeface="Roboto" panose="02000000000000000000" pitchFamily="2" charset="0"/>
                <a:ea typeface="Roboto" panose="02000000000000000000" pitchFamily="2" charset="0"/>
              </a:rPr>
              <a:t>“I have to do it myself”</a:t>
            </a:r>
          </a:p>
          <a:p>
            <a:r>
              <a:rPr lang="en-US" sz="1600" dirty="0">
                <a:solidFill>
                  <a:schemeClr val="accent6"/>
                </a:solidFill>
                <a:latin typeface="Roboto" panose="02000000000000000000" pitchFamily="2" charset="0"/>
                <a:ea typeface="Roboto" panose="02000000000000000000" pitchFamily="2" charset="0"/>
              </a:rPr>
              <a:t>Lower self-management impacts influence</a:t>
            </a:r>
          </a:p>
          <a:p>
            <a:r>
              <a:rPr lang="en-US" sz="1600" dirty="0">
                <a:solidFill>
                  <a:schemeClr val="accent6"/>
                </a:solidFill>
                <a:latin typeface="Roboto" panose="02000000000000000000" pitchFamily="2" charset="0"/>
                <a:ea typeface="Roboto" panose="02000000000000000000" pitchFamily="2" charset="0"/>
              </a:rPr>
              <a:t>Fear of negative emotions impedes conflict management</a:t>
            </a:r>
          </a:p>
          <a:p>
            <a:endParaRPr lang="en-US" sz="1600" dirty="0">
              <a:solidFill>
                <a:schemeClr val="accent6"/>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02058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01A32A-C4BE-8B06-9439-F7CD4E6875FD}"/>
              </a:ext>
            </a:extLst>
          </p:cNvPr>
          <p:cNvSpPr>
            <a:spLocks noGrp="1"/>
          </p:cNvSpPr>
          <p:nvPr>
            <p:ph type="title"/>
          </p:nvPr>
        </p:nvSpPr>
        <p:spPr/>
        <p:txBody>
          <a:bodyPr/>
          <a:lstStyle/>
          <a:p>
            <a:r>
              <a:rPr lang="en-US" dirty="0"/>
              <a:t>Trauma impacts the way we think and communicate</a:t>
            </a:r>
          </a:p>
        </p:txBody>
      </p:sp>
      <p:sp>
        <p:nvSpPr>
          <p:cNvPr id="3" name="Content Placeholder 2">
            <a:extLst>
              <a:ext uri="{FF2B5EF4-FFF2-40B4-BE49-F238E27FC236}">
                <a16:creationId xmlns:a16="http://schemas.microsoft.com/office/drawing/2014/main" id="{8E0A21FD-7046-4803-241B-E0AFEF6D46A1}"/>
              </a:ext>
            </a:extLst>
          </p:cNvPr>
          <p:cNvSpPr>
            <a:spLocks noGrp="1"/>
          </p:cNvSpPr>
          <p:nvPr>
            <p:ph idx="1"/>
          </p:nvPr>
        </p:nvSpPr>
        <p:spPr>
          <a:xfrm>
            <a:off x="838200" y="1690688"/>
            <a:ext cx="10515600" cy="4486275"/>
          </a:xfrm>
        </p:spPr>
        <p:txBody>
          <a:bodyPr>
            <a:normAutofit/>
          </a:bodyPr>
          <a:lstStyle/>
          <a:p>
            <a:pPr marL="0" marR="0" indent="0">
              <a:spcBef>
                <a:spcPts val="0"/>
              </a:spcBef>
              <a:spcAft>
                <a:spcPts val="600"/>
              </a:spcAft>
              <a:buNone/>
            </a:pPr>
            <a:r>
              <a:rPr lang="en-US" sz="2200" b="1" dirty="0">
                <a:solidFill>
                  <a:schemeClr val="accent1"/>
                </a:solidFill>
                <a:effectLst/>
              </a:rPr>
              <a:t>Attention</a:t>
            </a:r>
          </a:p>
          <a:p>
            <a:pPr marL="0" marR="0">
              <a:spcBef>
                <a:spcPts val="0"/>
              </a:spcBef>
              <a:spcAft>
                <a:spcPts val="600"/>
              </a:spcAft>
            </a:pPr>
            <a:r>
              <a:rPr lang="en-US" sz="2200" dirty="0">
                <a:effectLst/>
              </a:rPr>
              <a:t>Adrenaline narrows focus</a:t>
            </a:r>
          </a:p>
          <a:p>
            <a:pPr marL="0" marR="0" indent="0">
              <a:spcBef>
                <a:spcPts val="0"/>
              </a:spcBef>
              <a:spcAft>
                <a:spcPts val="600"/>
              </a:spcAft>
              <a:buNone/>
            </a:pPr>
            <a:r>
              <a:rPr lang="en-US" sz="2200" b="1" dirty="0">
                <a:solidFill>
                  <a:schemeClr val="accent1"/>
                </a:solidFill>
                <a:effectLst/>
              </a:rPr>
              <a:t>Memory</a:t>
            </a:r>
          </a:p>
          <a:p>
            <a:pPr marL="0" marR="0">
              <a:spcBef>
                <a:spcPts val="0"/>
              </a:spcBef>
              <a:spcAft>
                <a:spcPts val="600"/>
              </a:spcAft>
            </a:pPr>
            <a:r>
              <a:rPr lang="en-US" sz="2200" dirty="0">
                <a:effectLst/>
              </a:rPr>
              <a:t>Blood is routed away from the hippocampus and language center of the brain. </a:t>
            </a:r>
          </a:p>
          <a:p>
            <a:pPr marL="0" marR="0">
              <a:spcBef>
                <a:spcPts val="0"/>
              </a:spcBef>
              <a:spcAft>
                <a:spcPts val="600"/>
              </a:spcAft>
            </a:pPr>
            <a:r>
              <a:rPr lang="en-US" sz="2200" dirty="0">
                <a:effectLst/>
              </a:rPr>
              <a:t>Memories can be stored as sensations, images, sounds and not as a coherent narrative.  </a:t>
            </a:r>
          </a:p>
          <a:p>
            <a:pPr marL="0" marR="0">
              <a:spcBef>
                <a:spcPts val="0"/>
              </a:spcBef>
              <a:spcAft>
                <a:spcPts val="600"/>
              </a:spcAft>
            </a:pPr>
            <a:r>
              <a:rPr lang="en-US" sz="2200" dirty="0">
                <a:effectLst/>
              </a:rPr>
              <a:t>Trauma impacts the way you take in information, the way you store information and the way you retrieve information. </a:t>
            </a:r>
          </a:p>
          <a:p>
            <a:pPr marL="0" marR="0" indent="0">
              <a:spcBef>
                <a:spcPts val="0"/>
              </a:spcBef>
              <a:spcAft>
                <a:spcPts val="600"/>
              </a:spcAft>
              <a:buNone/>
            </a:pPr>
            <a:r>
              <a:rPr lang="en-US" sz="2200" b="1" dirty="0">
                <a:solidFill>
                  <a:schemeClr val="accent1"/>
                </a:solidFill>
                <a:effectLst/>
              </a:rPr>
              <a:t>Time</a:t>
            </a:r>
          </a:p>
          <a:p>
            <a:pPr marL="0" marR="0">
              <a:spcBef>
                <a:spcPts val="0"/>
              </a:spcBef>
              <a:spcAft>
                <a:spcPts val="600"/>
              </a:spcAft>
            </a:pPr>
            <a:r>
              <a:rPr lang="en-US" sz="2200" dirty="0">
                <a:effectLst/>
              </a:rPr>
              <a:t>Time orientation shifts with trauma: time can get reordered in a desire for control, and time is foreshortened. </a:t>
            </a:r>
          </a:p>
          <a:p>
            <a:pPr>
              <a:spcAft>
                <a:spcPts val="600"/>
              </a:spcAft>
            </a:pPr>
            <a:endParaRPr lang="en-US" dirty="0"/>
          </a:p>
        </p:txBody>
      </p:sp>
    </p:spTree>
    <p:extLst>
      <p:ext uri="{BB962C8B-B14F-4D97-AF65-F5344CB8AC3E}">
        <p14:creationId xmlns:p14="http://schemas.microsoft.com/office/powerpoint/2010/main" val="2485189176"/>
      </p:ext>
    </p:extLst>
  </p:cSld>
  <p:clrMapOvr>
    <a:masterClrMapping/>
  </p:clrMapOvr>
</p:sld>
</file>

<file path=ppt/theme/theme1.xml><?xml version="1.0" encoding="utf-8"?>
<a:theme xmlns:a="http://schemas.openxmlformats.org/drawingml/2006/main" name="Light Teleos Template">
  <a:themeElements>
    <a:clrScheme name="Custom 18">
      <a:dk1>
        <a:srgbClr val="045E66"/>
      </a:dk1>
      <a:lt1>
        <a:srgbClr val="FFFFFF"/>
      </a:lt1>
      <a:dk2>
        <a:srgbClr val="414143"/>
      </a:dk2>
      <a:lt2>
        <a:srgbClr val="07A5AC"/>
      </a:lt2>
      <a:accent1>
        <a:srgbClr val="E85524"/>
      </a:accent1>
      <a:accent2>
        <a:srgbClr val="A8AAAD"/>
      </a:accent2>
      <a:accent3>
        <a:srgbClr val="F6F6F6"/>
      </a:accent3>
      <a:accent4>
        <a:srgbClr val="07A5AC"/>
      </a:accent4>
      <a:accent5>
        <a:srgbClr val="045E67"/>
      </a:accent5>
      <a:accent6>
        <a:srgbClr val="E85524"/>
      </a:accent6>
      <a:hlink>
        <a:srgbClr val="414143"/>
      </a:hlink>
      <a:folHlink>
        <a:srgbClr val="A8AAAD"/>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A3000E92-3590-5F44-A54C-182F12CD6353}" vid="{91E800FA-5751-4D49-ABE2-A2F0F38FFC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{4E838579-FA31-4944-AFF1-EBD58BE1840F}tf10001057</Template>
  <TotalTime>3765</TotalTime>
  <Words>2579</Words>
  <Application>Microsoft Macintosh PowerPoint</Application>
  <PresentationFormat>Widescreen</PresentationFormat>
  <Paragraphs>232</Paragraphs>
  <Slides>26</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Arial Narrow</vt:lpstr>
      <vt:lpstr>Calibri</vt:lpstr>
      <vt:lpstr>Calibri Light</vt:lpstr>
      <vt:lpstr>Lato</vt:lpstr>
      <vt:lpstr>Roboto</vt:lpstr>
      <vt:lpstr>Roboto Light</vt:lpstr>
      <vt:lpstr>Roboto Thin</vt:lpstr>
      <vt:lpstr>Light Teleos Template</vt:lpstr>
      <vt:lpstr> Supporting Front Line Journalists: Trauma and Leadership in Journalism  </vt:lpstr>
      <vt:lpstr>Trauma is a leadership issue</vt:lpstr>
      <vt:lpstr>Emotional Intelligence (E.Q.)</vt:lpstr>
      <vt:lpstr>PowerPoint Presentation</vt:lpstr>
      <vt:lpstr>Acute Stress =  Fight | Flight | Freeze </vt:lpstr>
      <vt:lpstr>PowerPoint Presentation</vt:lpstr>
      <vt:lpstr>REPEATED TRAUMA IS REALLY 3 FORMS OF TRAUMA</vt:lpstr>
      <vt:lpstr>How stress/trauma impacts (E.Q.)</vt:lpstr>
      <vt:lpstr>Trauma impacts the way we think and communicate</vt:lpstr>
      <vt:lpstr>Vicarious Trauma – Secondary Traumatic Stress</vt:lpstr>
      <vt:lpstr>Signs and Symptoms of Vicarious Trauma</vt:lpstr>
      <vt:lpstr>Moral Injury</vt:lpstr>
      <vt:lpstr>Functional Repeated Trauma System</vt:lpstr>
      <vt:lpstr>Roller Coaster of Extreme Stress</vt:lpstr>
      <vt:lpstr>Cultivating the “Window of Tolerance”</vt:lpstr>
      <vt:lpstr>Own the  Roller Coaster</vt:lpstr>
      <vt:lpstr>Let’s Talk about Resilience</vt:lpstr>
      <vt:lpstr>Three forms of resilience</vt:lpstr>
      <vt:lpstr>5-Phase Cycle of Healing Repeated Trauma</vt:lpstr>
      <vt:lpstr>Crisis</vt:lpstr>
      <vt:lpstr>Leaders Establish Base Camp for Stressful Times</vt:lpstr>
      <vt:lpstr>Questions to support Base Camp for Ourselves  and our Teams</vt:lpstr>
      <vt:lpstr>Gretchen Schmelzer, PhD</vt:lpstr>
      <vt:lpstr>Works Consulted</vt:lpstr>
      <vt:lpstr>What can leaders do?</vt:lpstr>
      <vt:lpstr>Conversations for support during a crisis or transition: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Resilience</dc:title>
  <dc:creator>Megan Hurst</dc:creator>
  <cp:lastModifiedBy>Gretchen Schmelzer</cp:lastModifiedBy>
  <cp:revision>230</cp:revision>
  <cp:lastPrinted>2018-03-19T15:36:11Z</cp:lastPrinted>
  <dcterms:created xsi:type="dcterms:W3CDTF">2018-02-15T21:55:27Z</dcterms:created>
  <dcterms:modified xsi:type="dcterms:W3CDTF">2023-01-11T13:41:24Z</dcterms:modified>
</cp:coreProperties>
</file>