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3" r:id="rId5"/>
    <p:sldMasterId id="2147483683" r:id="rId6"/>
    <p:sldMasterId id="2147483696" r:id="rId7"/>
    <p:sldMasterId id="2147483709" r:id="rId8"/>
  </p:sldMasterIdLst>
  <p:notesMasterIdLst>
    <p:notesMasterId r:id="rId55"/>
  </p:notesMasterIdLst>
  <p:sldIdLst>
    <p:sldId id="713" r:id="rId9"/>
    <p:sldId id="909" r:id="rId10"/>
    <p:sldId id="1625" r:id="rId11"/>
    <p:sldId id="1624" r:id="rId12"/>
    <p:sldId id="1403" r:id="rId13"/>
    <p:sldId id="1623" r:id="rId14"/>
    <p:sldId id="1626" r:id="rId15"/>
    <p:sldId id="1430" r:id="rId16"/>
    <p:sldId id="1394" r:id="rId17"/>
    <p:sldId id="1379" r:id="rId18"/>
    <p:sldId id="1566" r:id="rId19"/>
    <p:sldId id="256" r:id="rId20"/>
    <p:sldId id="1532" r:id="rId21"/>
    <p:sldId id="1537" r:id="rId22"/>
    <p:sldId id="1531" r:id="rId23"/>
    <p:sldId id="1557" r:id="rId24"/>
    <p:sldId id="1458" r:id="rId25"/>
    <p:sldId id="1475" r:id="rId26"/>
    <p:sldId id="1558" r:id="rId27"/>
    <p:sldId id="1463" r:id="rId28"/>
    <p:sldId id="1479" r:id="rId29"/>
    <p:sldId id="1371" r:id="rId30"/>
    <p:sldId id="1489" r:id="rId31"/>
    <p:sldId id="1567" r:id="rId32"/>
    <p:sldId id="258" r:id="rId33"/>
    <p:sldId id="1544" r:id="rId34"/>
    <p:sldId id="1545" r:id="rId35"/>
    <p:sldId id="1548" r:id="rId36"/>
    <p:sldId id="1564" r:id="rId37"/>
    <p:sldId id="1491" r:id="rId38"/>
    <p:sldId id="1512" r:id="rId39"/>
    <p:sldId id="1565" r:id="rId40"/>
    <p:sldId id="1495" r:id="rId41"/>
    <p:sldId id="1516" r:id="rId42"/>
    <p:sldId id="879" r:id="rId43"/>
    <p:sldId id="1554" r:id="rId44"/>
    <p:sldId id="1553" r:id="rId45"/>
    <p:sldId id="1444" r:id="rId46"/>
    <p:sldId id="1585" r:id="rId47"/>
    <p:sldId id="1434" r:id="rId48"/>
    <p:sldId id="1451" r:id="rId49"/>
    <p:sldId id="1527" r:id="rId50"/>
    <p:sldId id="1573" r:id="rId51"/>
    <p:sldId id="1586" r:id="rId52"/>
    <p:sldId id="1574" r:id="rId53"/>
    <p:sldId id="1587" r:id="rId5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3" orient="horz" pos="4296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280" userDrawn="1">
          <p15:clr>
            <a:srgbClr val="A4A3A4"/>
          </p15:clr>
        </p15:guide>
        <p15:guide id="6" pos="6072" userDrawn="1">
          <p15:clr>
            <a:srgbClr val="A4A3A4"/>
          </p15:clr>
        </p15:guide>
        <p15:guide id="7" pos="44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9F0318-EFB2-A227-A1AD-93AD28EEAC85}" name="Gautam, Parul" initials="GP" userId="S::pgautam@ets.org::c2c716e9-230d-4d5f-bc9c-64d91e84ce12" providerId="AD"/>
  <p188:author id="{9BA2361E-2654-CB00-E894-77109E3E4C93}" name="Wilburn, Grady" initials="WG" userId="S::Grady.Wilburn@ed.gov::6e5f0ddb-d9e7-4969-8647-f3183e44a0f6" providerId="AD"/>
  <p188:author id="{CD6B4247-94B3-9FE0-DBD8-4C29F75B2473}" name="Goodman, Madeline J" initials="GMJ" userId="S::mgoodman@ETS.ORG::b60ceb27-144e-4d88-b213-74fd304c9eda" providerId="AD"/>
  <p188:author id="{CBA21B4B-02ED-458A-60F8-0F597D2183A6}" name="Keiper, Shelley N" initials="KN" userId="S::skeiper@ets.org::3ee2c3fc-4eff-4fc2-80f1-b3a1e39346dc" providerId="AD"/>
  <p188:author id="{58152E4B-1921-EB55-ABD2-2E208CD3634D}" name="Finnegan, Robert J" initials="FJ" userId="S::rfinnegan@ets.org::9cd2a149-7053-47a8-aee8-db1179d79ccc" providerId="AD"/>
  <p188:author id="{93EFAE78-1137-1E16-FD3D-7D0BFB98371F}" name="Goodman, Madeline J" initials="GJ" userId="S::mgoodman@ets.org::b60ceb27-144e-4d88-b213-74fd304c9eda" providerId="AD"/>
  <p188:author id="{FC30CBA6-4BC5-F3AC-800E-6C2843A2C2C4}" name="Kuang, Ming" initials="KM" userId="S::mkuang@ets.org::9f2ed660-d4ee-4340-ab08-95d041dbcdb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nnegan, Robert J" initials="FRJ" lastIdx="37" clrIdx="0">
    <p:extLst>
      <p:ext uri="{19B8F6BF-5375-455C-9EA6-DF929625EA0E}">
        <p15:presenceInfo xmlns:p15="http://schemas.microsoft.com/office/powerpoint/2012/main" userId="S::RFinnegan@ETS.ORG::9cd2a149-7053-47a8-aee8-db1179d79ccc" providerId="AD"/>
      </p:ext>
    </p:extLst>
  </p:cmAuthor>
  <p:cmAuthor id="2" name="Grady" initials="G" lastIdx="61" clrIdx="1">
    <p:extLst>
      <p:ext uri="{19B8F6BF-5375-455C-9EA6-DF929625EA0E}">
        <p15:presenceInfo xmlns:p15="http://schemas.microsoft.com/office/powerpoint/2012/main" userId="S::Grady.Wilburn@ed.gov::6e5f0ddb-d9e7-4969-8647-f3183e44a0f6" providerId="AD"/>
      </p:ext>
    </p:extLst>
  </p:cmAuthor>
  <p:cmAuthor id="3" name="Goodman, Madeline J" initials="GJ" lastIdx="41" clrIdx="2">
    <p:extLst>
      <p:ext uri="{19B8F6BF-5375-455C-9EA6-DF929625EA0E}">
        <p15:presenceInfo xmlns:p15="http://schemas.microsoft.com/office/powerpoint/2012/main" userId="S::mgoodman@ets.org::b60ceb27-144e-4d88-b213-74fd304c9eda" providerId="AD"/>
      </p:ext>
    </p:extLst>
  </p:cmAuthor>
  <p:cmAuthor id="4" name="Gautam, Parul" initials="GP" lastIdx="6" clrIdx="3">
    <p:extLst>
      <p:ext uri="{19B8F6BF-5375-455C-9EA6-DF929625EA0E}">
        <p15:presenceInfo xmlns:p15="http://schemas.microsoft.com/office/powerpoint/2012/main" userId="S::pgautam@ets.org::c2c716e9-230d-4d5f-bc9c-64d91e84ce12" providerId="AD"/>
      </p:ext>
    </p:extLst>
  </p:cmAuthor>
  <p:cmAuthor id="5" name="Kuang, Ming" initials="KM" lastIdx="4" clrIdx="4">
    <p:extLst>
      <p:ext uri="{19B8F6BF-5375-455C-9EA6-DF929625EA0E}">
        <p15:presenceInfo xmlns:p15="http://schemas.microsoft.com/office/powerpoint/2012/main" userId="S::mkuang@ets.org::9f2ed660-d4ee-4340-ab08-95d041dbcdba" providerId="AD"/>
      </p:ext>
    </p:extLst>
  </p:cmAuthor>
  <p:cmAuthor id="6" name="Keiper, Shelley N" initials="KN" lastIdx="1" clrIdx="5">
    <p:extLst>
      <p:ext uri="{19B8F6BF-5375-455C-9EA6-DF929625EA0E}">
        <p15:presenceInfo xmlns:p15="http://schemas.microsoft.com/office/powerpoint/2012/main" userId="S::skeiper@ets.org::3ee2c3fc-4eff-4fc2-80f1-b3a1e39346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67"/>
    <a:srgbClr val="007879"/>
    <a:srgbClr val="C69214"/>
    <a:srgbClr val="001871"/>
    <a:srgbClr val="252A69"/>
    <a:srgbClr val="45659A"/>
    <a:srgbClr val="6374A8"/>
    <a:srgbClr val="BDC9DB"/>
    <a:srgbClr val="E9E9EA"/>
    <a:srgbClr val="F2E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8164FA-EA09-4F11-A460-B7CAE1AAE874}" v="3" dt="2023-01-20T20:36:08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528"/>
        <p:guide orient="horz" pos="4296"/>
        <p:guide pos="288"/>
        <p:guide orient="horz" pos="2280"/>
        <p:guide pos="6072"/>
        <p:guide pos="44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24439723749705E-2"/>
          <c:y val="2.9569886214146513E-2"/>
          <c:w val="0.95397092767311997"/>
          <c:h val="0.711050141594669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8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32D-4003-AD5C-A892CE2147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DATATABLE!$B$11:$B$64</c:f>
              <c:strCache>
                <c:ptCount val="49"/>
                <c:pt idx="0">
                  <c:v>National public</c:v>
                </c:pt>
                <c:pt idx="1">
                  <c:v>Alabama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Connecticut</c:v>
                </c:pt>
                <c:pt idx="6">
                  <c:v>Delaware</c:v>
                </c:pt>
                <c:pt idx="7">
                  <c:v>District of Columbia</c:v>
                </c:pt>
                <c:pt idx="8">
                  <c:v>DoDEA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Nebraska</c:v>
                </c:pt>
                <c:pt idx="27">
                  <c:v>Nevada</c:v>
                </c:pt>
                <c:pt idx="28">
                  <c:v>New Jersey</c:v>
                </c:pt>
                <c:pt idx="29">
                  <c:v>New Mexico</c:v>
                </c:pt>
                <c:pt idx="30">
                  <c:v>New York</c:v>
                </c:pt>
                <c:pt idx="31">
                  <c:v>North Carolina</c:v>
                </c:pt>
                <c:pt idx="32">
                  <c:v>North Dakota</c:v>
                </c:pt>
                <c:pt idx="33">
                  <c:v>Ohio</c:v>
                </c:pt>
                <c:pt idx="34">
                  <c:v>Oklahoma</c:v>
                </c:pt>
                <c:pt idx="35">
                  <c:v>Oregon</c:v>
                </c:pt>
                <c:pt idx="36">
                  <c:v>Pennsylvania</c:v>
                </c:pt>
                <c:pt idx="37">
                  <c:v>Puerto Rico</c:v>
                </c:pt>
                <c:pt idx="38">
                  <c:v>Rhode Island</c:v>
                </c:pt>
                <c:pt idx="39">
                  <c:v>South Carolina</c:v>
                </c:pt>
                <c:pt idx="40">
                  <c:v>Tennessee</c:v>
                </c:pt>
                <c:pt idx="41">
                  <c:v>Texas</c:v>
                </c:pt>
                <c:pt idx="42">
                  <c:v>Utah</c:v>
                </c:pt>
                <c:pt idx="43">
                  <c:v>Vermont</c:v>
                </c:pt>
                <c:pt idx="44">
                  <c:v>Virginia</c:v>
                </c:pt>
                <c:pt idx="45">
                  <c:v>Washington</c:v>
                </c:pt>
                <c:pt idx="46">
                  <c:v>West Virginia</c:v>
                </c:pt>
                <c:pt idx="47">
                  <c:v>Wisconsin</c:v>
                </c:pt>
                <c:pt idx="48">
                  <c:v>Wyoming</c:v>
                </c:pt>
              </c:strCache>
            </c:strRef>
          </c:cat>
          <c:val>
            <c:numRef>
              <c:f>DATATABLE!$C$11:$C$64</c:f>
              <c:numCache>
                <c:formatCode>#,##0</c:formatCode>
                <c:ptCount val="49"/>
                <c:pt idx="0">
                  <c:v>73.379125178984694</c:v>
                </c:pt>
                <c:pt idx="1">
                  <c:v>71.133229854288899</c:v>
                </c:pt>
                <c:pt idx="2">
                  <c:v>77.302188886466396</c:v>
                </c:pt>
                <c:pt idx="3">
                  <c:v>66.851450716548896</c:v>
                </c:pt>
                <c:pt idx="4">
                  <c:v>74.296324897142298</c:v>
                </c:pt>
                <c:pt idx="5">
                  <c:v>79.058903133511194</c:v>
                </c:pt>
                <c:pt idx="6">
                  <c:v>76.730044632802205</c:v>
                </c:pt>
                <c:pt idx="7">
                  <c:v>75.279247598870498</c:v>
                </c:pt>
                <c:pt idx="8">
                  <c:v>78.452337591195302</c:v>
                </c:pt>
                <c:pt idx="9">
                  <c:v>67.022478007119702</c:v>
                </c:pt>
                <c:pt idx="10">
                  <c:v>72.611140920139206</c:v>
                </c:pt>
                <c:pt idx="11">
                  <c:v>74.537400187076898</c:v>
                </c:pt>
                <c:pt idx="12">
                  <c:v>64.315246115684502</c:v>
                </c:pt>
                <c:pt idx="13">
                  <c:v>77.074102496395398</c:v>
                </c:pt>
                <c:pt idx="14">
                  <c:v>74.957442544811798</c:v>
                </c:pt>
                <c:pt idx="15">
                  <c:v>59.722129668780603</c:v>
                </c:pt>
                <c:pt idx="16">
                  <c:v>70.857571436245806</c:v>
                </c:pt>
                <c:pt idx="17">
                  <c:v>79.277453936274796</c:v>
                </c:pt>
                <c:pt idx="18">
                  <c:v>63.627398659369099</c:v>
                </c:pt>
                <c:pt idx="19">
                  <c:v>78.579962405705203</c:v>
                </c:pt>
                <c:pt idx="20">
                  <c:v>77.598800133689807</c:v>
                </c:pt>
                <c:pt idx="21">
                  <c:v>79.120456873827706</c:v>
                </c:pt>
                <c:pt idx="22">
                  <c:v>79.597752573188501</c:v>
                </c:pt>
                <c:pt idx="23">
                  <c:v>79.957355304991495</c:v>
                </c:pt>
                <c:pt idx="24">
                  <c:v>66.9068267245258</c:v>
                </c:pt>
                <c:pt idx="25">
                  <c:v>67.870601942225704</c:v>
                </c:pt>
                <c:pt idx="26">
                  <c:v>54.952195956203198</c:v>
                </c:pt>
                <c:pt idx="27">
                  <c:v>78.137290584697695</c:v>
                </c:pt>
                <c:pt idx="28">
                  <c:v>81.701808522170793</c:v>
                </c:pt>
                <c:pt idx="29">
                  <c:v>75.651028315106601</c:v>
                </c:pt>
                <c:pt idx="30">
                  <c:v>73.810800582747902</c:v>
                </c:pt>
                <c:pt idx="31">
                  <c:v>76.610279978762705</c:v>
                </c:pt>
                <c:pt idx="32">
                  <c:v>67.659677537840494</c:v>
                </c:pt>
                <c:pt idx="33">
                  <c:v>73.437458142473503</c:v>
                </c:pt>
                <c:pt idx="34">
                  <c:v>73.178503530249898</c:v>
                </c:pt>
                <c:pt idx="35">
                  <c:v>77.057639965665203</c:v>
                </c:pt>
                <c:pt idx="36">
                  <c:v>79.600340175356294</c:v>
                </c:pt>
                <c:pt idx="37">
                  <c:v>64.324325248239404</c:v>
                </c:pt>
                <c:pt idx="38">
                  <c:v>78.682590927729905</c:v>
                </c:pt>
                <c:pt idx="39">
                  <c:v>74.611159682829495</c:v>
                </c:pt>
                <c:pt idx="40">
                  <c:v>70.1997932524974</c:v>
                </c:pt>
                <c:pt idx="41">
                  <c:v>68.214262796956007</c:v>
                </c:pt>
                <c:pt idx="42">
                  <c:v>69.705891412503703</c:v>
                </c:pt>
                <c:pt idx="43">
                  <c:v>74.000524653180705</c:v>
                </c:pt>
                <c:pt idx="44">
                  <c:v>77.679323753299997</c:v>
                </c:pt>
                <c:pt idx="45">
                  <c:v>73.327739616677704</c:v>
                </c:pt>
                <c:pt idx="46">
                  <c:v>72.524993793001599</c:v>
                </c:pt>
                <c:pt idx="47">
                  <c:v>75.821628924363694</c:v>
                </c:pt>
                <c:pt idx="48">
                  <c:v>55.197896508435001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30-46C0-B2F5-B04003A62C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7"/>
        <c:axId val="490356880"/>
        <c:axId val="490357208"/>
      </c:barChart>
      <c:catAx>
        <c:axId val="49035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490357208"/>
        <c:crosses val="autoZero"/>
        <c:auto val="1"/>
        <c:lblAlgn val="ctr"/>
        <c:lblOffset val="100"/>
        <c:noMultiLvlLbl val="0"/>
      </c:catAx>
      <c:valAx>
        <c:axId val="49035720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49035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9E697-7E60-4726-B14D-48D0C7354C32}" type="datetimeFigureOut">
              <a:rPr lang="en-US" smtClean="0"/>
              <a:t>1/23/23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BCB4C-2FC8-4434-9891-03A6C6971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15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CA441-D204-4252-8F0E-595E9B6249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5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Mathematics – Grade 4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Basic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can likely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place value of whole numbers up to hundred thousands.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Proficient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can likely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an understanding of the relationships between the four operations (addition, subtraction, multiplication, and division)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Advanced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can likely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 and order whole numbers, fractions, and decimals to hundredths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Mathematics – Grade 8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Basic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can likely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a missing angle in a triangle given two angles and understand that angles of a triangle add to 180 degrees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Proficient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can likely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 problem-solving strategies to solve Pythagorean Theorem problems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Advanced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can likely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relative positions of points using the geometric ideas of midpoint involving directionality on the coordinate plane.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BCB4C-2FC8-4434-9891-03A6C6971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086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43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97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66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98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6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08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CA441-D204-4252-8F0E-595E9B6249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51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CA441-D204-4252-8F0E-595E9B6249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60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– Grade 4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of what fourth-grade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Basic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can likely do is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general reference to an appropriate section of literary text or provide some support for ideas related to the plot or characters.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of what fourth-grade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Proficient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can likely do is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the key events to determine main idea and make complex inferences about the characters’ actions, motivations, or feelings, using relevant evidence within or across literary texts.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of what fourth-grade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Advanced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can likely do is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relevant details to support a detailed judgment about a character and infer a character’s development from the beginning of the literary text to the end.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– Grade 8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of what eighth-grade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Basic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can likely do is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the main idea or purpose of the informational text using explicit features from the text.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of what eighth-grade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Proficient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can likely do is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 an opinion about the evidence an author uses to support a claim or argument in informational text.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 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of what eighth-grade students performing at the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NAEP Advanced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can likely do is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synthesize information across related informational texts and fully support their ideas with evidence from both texts.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BCB4C-2FC8-4434-9891-03A6C6971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45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26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11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4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1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44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90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74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75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98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BCB4C-2FC8-4434-9891-03A6C69714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65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4AD7F-0D5E-4AFD-B990-42DE5EE9BF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1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82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CA441-D204-4252-8F0E-595E9B62490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2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8B8EA-759E-BA4B-94FF-500104629E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141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5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9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CA441-D204-4252-8F0E-595E9B6249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0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CA441-D204-4252-8F0E-595E9B6249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50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CA441-D204-4252-8F0E-595E9B6249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5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085" y="1756164"/>
            <a:ext cx="8178743" cy="1470025"/>
          </a:xfrm>
        </p:spPr>
        <p:txBody>
          <a:bodyPr lIns="0" tIns="0" rIns="0" bIns="0">
            <a:noAutofit/>
          </a:bodyPr>
          <a:lstStyle>
            <a:lvl1pPr>
              <a:defRPr sz="4800">
                <a:solidFill>
                  <a:srgbClr val="0018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084" y="3313456"/>
            <a:ext cx="8178744" cy="43106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5085" y="5350221"/>
            <a:ext cx="5583960" cy="326420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800" b="1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55085" y="5695837"/>
            <a:ext cx="5583960" cy="261606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6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17771" y="5350221"/>
            <a:ext cx="1346621" cy="326420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8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</p:spTree>
    <p:extLst>
      <p:ext uri="{BB962C8B-B14F-4D97-AF65-F5344CB8AC3E}">
        <p14:creationId xmlns:p14="http://schemas.microsoft.com/office/powerpoint/2010/main" val="285527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 flipV="1">
            <a:off x="9893300" y="274639"/>
            <a:ext cx="0" cy="58515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3994" y="274639"/>
            <a:ext cx="143840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781827" cy="5851525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86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ive 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770" y="1343869"/>
            <a:ext cx="8098743" cy="20713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800">
                <a:solidFill>
                  <a:srgbClr val="0018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770" y="3606802"/>
            <a:ext cx="6377292" cy="4310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C69214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97772" y="4802063"/>
            <a:ext cx="6535665" cy="263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 for author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97772" y="5202531"/>
            <a:ext cx="6535665" cy="23431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4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 for author’s title</a:t>
            </a:r>
          </a:p>
        </p:txBody>
      </p:sp>
      <p:pic>
        <p:nvPicPr>
          <p:cNvPr id="8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5716" r="7208" b="9689"/>
          <a:stretch>
            <a:fillRect/>
          </a:stretch>
        </p:blipFill>
        <p:spPr bwMode="auto">
          <a:xfrm>
            <a:off x="641462" y="5550705"/>
            <a:ext cx="1103975" cy="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513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ernative 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4" y="1407631"/>
            <a:ext cx="10989733" cy="52174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4" y="2181412"/>
            <a:ext cx="10989733" cy="4093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28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ive 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769" y="2134235"/>
            <a:ext cx="7175424" cy="25895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72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ive 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6471"/>
            <a:ext cx="5384800" cy="395969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66471"/>
            <a:ext cx="5384800" cy="395969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1134" y="1472305"/>
            <a:ext cx="10989733" cy="52174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906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ive 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9987"/>
            <a:ext cx="5386917" cy="40544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69883"/>
            <a:ext cx="5386917" cy="384679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9987"/>
            <a:ext cx="5389033" cy="40544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69883"/>
            <a:ext cx="5389033" cy="384679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1134" y="1472305"/>
            <a:ext cx="10989733" cy="52174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0122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ive 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1134" y="1472305"/>
            <a:ext cx="10989733" cy="52174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1378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00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lternative 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67150"/>
            <a:ext cx="4011084" cy="9000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67150"/>
            <a:ext cx="6815667" cy="49495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65799"/>
            <a:ext cx="4011084" cy="389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8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CD10874-7C5B-4385-B968-907D8508D5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92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8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"/>
          <p:cNvCxnSpPr>
            <a:cxnSpLocks noChangeShapeType="1"/>
          </p:cNvCxnSpPr>
          <p:nvPr/>
        </p:nvCxnSpPr>
        <p:spPr bwMode="auto">
          <a:xfrm>
            <a:off x="455085" y="64039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13"/>
          <p:cNvCxnSpPr>
            <a:cxnSpLocks noChangeShapeType="1"/>
          </p:cNvCxnSpPr>
          <p:nvPr/>
        </p:nvCxnSpPr>
        <p:spPr bwMode="auto">
          <a:xfrm>
            <a:off x="455085" y="489902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17"/>
          <p:cNvCxnSpPr>
            <a:cxnSpLocks noChangeShapeType="1"/>
          </p:cNvCxnSpPr>
          <p:nvPr/>
        </p:nvCxnSpPr>
        <p:spPr bwMode="auto">
          <a:xfrm>
            <a:off x="455085" y="601663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5716" r="7208" b="9689"/>
          <a:stretch>
            <a:fillRect/>
          </a:stretch>
        </p:blipFill>
        <p:spPr bwMode="auto">
          <a:xfrm>
            <a:off x="10543117" y="5138739"/>
            <a:ext cx="11938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085" y="1756164"/>
            <a:ext cx="8178743" cy="1470025"/>
          </a:xfrm>
        </p:spPr>
        <p:txBody>
          <a:bodyPr lIns="0" tIns="0" rIns="0" bIns="0">
            <a:noAutofit/>
          </a:bodyPr>
          <a:lstStyle>
            <a:lvl1pPr>
              <a:defRPr sz="4800">
                <a:solidFill>
                  <a:srgbClr val="0018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084" y="3313456"/>
            <a:ext cx="8178744" cy="43106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5085" y="5350221"/>
            <a:ext cx="5583960" cy="326420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800" b="1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55085" y="5695837"/>
            <a:ext cx="5583960" cy="261606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6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17771" y="5350221"/>
            <a:ext cx="1346621" cy="326420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8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</p:spTree>
    <p:extLst>
      <p:ext uri="{BB962C8B-B14F-4D97-AF65-F5344CB8AC3E}">
        <p14:creationId xmlns:p14="http://schemas.microsoft.com/office/powerpoint/2010/main" val="3752748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EE7C1-A4B9-C94F-936F-EF6B95034B71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66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7"/>
          <p:cNvCxnSpPr>
            <a:cxnSpLocks noChangeShapeType="1"/>
          </p:cNvCxnSpPr>
          <p:nvPr/>
        </p:nvCxnSpPr>
        <p:spPr bwMode="auto">
          <a:xfrm>
            <a:off x="455085" y="455613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134235"/>
            <a:ext cx="6861488" cy="2589530"/>
          </a:xfrm>
        </p:spPr>
        <p:txBody>
          <a:bodyPr anchor="t">
            <a:noAutofit/>
          </a:bodyPr>
          <a:lstStyle>
            <a:lvl1pPr algn="l">
              <a:defRPr sz="5400" b="1" cap="none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3721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54E3C-9C65-AD49-9CB5-70D02F3FF658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36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405447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40544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77D50-3EF6-2940-B9F4-BB5DC34F3313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51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4" y="274639"/>
            <a:ext cx="10989733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AFBDA-3E1F-3842-AD0E-10F492D6D246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59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1944F-314F-AA44-A9DE-45515E99DEC6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7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455084" y="1273175"/>
            <a:ext cx="4165600" cy="0"/>
          </a:xfrm>
          <a:prstGeom prst="line">
            <a:avLst/>
          </a:prstGeom>
          <a:noFill/>
          <a:ln w="19050">
            <a:solidFill>
              <a:srgbClr val="C992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rgbClr val="C992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82423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A8BB7-D06D-3441-B592-417FD3003CC7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84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2214034" y="4848225"/>
            <a:ext cx="77639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8240"/>
            <a:ext cx="7315200" cy="3990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4155" y="612775"/>
            <a:ext cx="1082632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4C00B-4A60-EC49-BFBD-207B19A3E28C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8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134235"/>
            <a:ext cx="6861488" cy="2589530"/>
          </a:xfrm>
        </p:spPr>
        <p:txBody>
          <a:bodyPr anchor="t">
            <a:noAutofit/>
          </a:bodyPr>
          <a:lstStyle>
            <a:lvl1pPr algn="l">
              <a:defRPr sz="54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870400" y="6416676"/>
            <a:ext cx="2844800" cy="365125"/>
          </a:xfrm>
        </p:spPr>
        <p:txBody>
          <a:bodyPr/>
          <a:lstStyle>
            <a:lvl1pPr>
              <a:defRPr b="1"/>
            </a:lvl1pPr>
          </a:lstStyle>
          <a:p>
            <a:fld id="{7CD10874-7C5B-4385-B968-907D8508D5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3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1B110-7B3B-3D41-A847-45725363623A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8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 flipV="1">
            <a:off x="9893300" y="274639"/>
            <a:ext cx="0" cy="58515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3994" y="274639"/>
            <a:ext cx="143840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781827" cy="5851525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9E2C8-231F-444E-8AE2-1AD97EEF069F}" type="slidenum">
              <a:rPr lang="en-US" smtClean="0">
                <a:solidFill>
                  <a:srgbClr val="77787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6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 bwMode="auto">
          <a:xfrm>
            <a:off x="11277600" y="6454778"/>
            <a:ext cx="711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CC199E33-1524-4571-900E-AE32806A7961}" type="slidenum">
              <a:rPr lang="en-US" altLang="en-US" sz="825" smtClean="0">
                <a:solidFill>
                  <a:srgbClr val="777877"/>
                </a:solidFill>
              </a:rPr>
              <a:pPr algn="r">
                <a:defRPr/>
              </a:pPr>
              <a:t>‹#›</a:t>
            </a:fld>
            <a:endParaRPr lang="en-US" altLang="en-US" sz="825">
              <a:solidFill>
                <a:srgbClr val="777877"/>
              </a:solidFill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85197" y="1502232"/>
            <a:ext cx="11806177" cy="3741575"/>
          </a:xfrm>
          <a:prstGeom prst="rect">
            <a:avLst/>
          </a:prstGeom>
        </p:spPr>
        <p:txBody>
          <a:bodyPr anchor="ctr" anchorCtr="0"/>
          <a:lstStyle>
            <a:lvl1pPr algn="ctr">
              <a:defRPr sz="3300" b="1" spc="0" baseline="0">
                <a:solidFill>
                  <a:srgbClr val="006699"/>
                </a:solidFill>
                <a:latin typeface="+mj-lt"/>
                <a:ea typeface="Batang" pitchFamily="18" charset="-127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0690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085" y="1756164"/>
            <a:ext cx="8178743" cy="1470025"/>
          </a:xfrm>
        </p:spPr>
        <p:txBody>
          <a:bodyPr lIns="0" tIns="0" rIns="0" bIns="0">
            <a:noAutofit/>
          </a:bodyPr>
          <a:lstStyle>
            <a:lvl1pPr>
              <a:defRPr sz="4800">
                <a:solidFill>
                  <a:srgbClr val="0018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084" y="3313456"/>
            <a:ext cx="8178744" cy="43106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5085" y="5350221"/>
            <a:ext cx="5583960" cy="326420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800" b="1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55085" y="5695837"/>
            <a:ext cx="5583960" cy="261606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6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17771" y="5350221"/>
            <a:ext cx="1346621" cy="326420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8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</p:spTree>
    <p:extLst>
      <p:ext uri="{BB962C8B-B14F-4D97-AF65-F5344CB8AC3E}">
        <p14:creationId xmlns:p14="http://schemas.microsoft.com/office/powerpoint/2010/main" val="840004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CD10874-7C5B-4385-B968-907D8508D5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08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134235"/>
            <a:ext cx="6861488" cy="2589530"/>
          </a:xfrm>
        </p:spPr>
        <p:txBody>
          <a:bodyPr anchor="t">
            <a:noAutofit/>
          </a:bodyPr>
          <a:lstStyle>
            <a:lvl1pPr algn="l">
              <a:defRPr sz="54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870400" y="6416676"/>
            <a:ext cx="2844800" cy="365125"/>
          </a:xfrm>
        </p:spPr>
        <p:txBody>
          <a:bodyPr/>
          <a:lstStyle>
            <a:lvl1pPr>
              <a:defRPr b="1"/>
            </a:lvl1pPr>
          </a:lstStyle>
          <a:p>
            <a:fld id="{7CD10874-7C5B-4385-B968-907D8508D5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24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69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405447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40544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92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4" y="274639"/>
            <a:ext cx="10989733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29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5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33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455084" y="1273175"/>
            <a:ext cx="4165600" cy="0"/>
          </a:xfrm>
          <a:prstGeom prst="line">
            <a:avLst/>
          </a:prstGeom>
          <a:noFill/>
          <a:ln w="19050">
            <a:solidFill>
              <a:srgbClr val="C992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rgbClr val="C992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82423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1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2214034" y="4848225"/>
            <a:ext cx="77639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8240"/>
            <a:ext cx="7315200" cy="3990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4155" y="612775"/>
            <a:ext cx="1082632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84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17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 flipV="1">
            <a:off x="9893300" y="274639"/>
            <a:ext cx="0" cy="58515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3994" y="274639"/>
            <a:ext cx="143840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781827" cy="5851525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6F93-6A26-4F9E-AE2E-A4E87FE8D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001F5-FEA8-492D-AC21-14F6F881A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1E95E-C689-45AC-882F-35A9F127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5A08-83DE-4ED2-B5AF-09ED09B3B0A2}" type="datetimeFigureOut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64DAA-8356-4264-A67B-BC9D5656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F091-AE35-4B8C-BB09-38447E84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10541-D96A-4E0E-91E6-D38D82318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33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"/>
          <p:cNvCxnSpPr>
            <a:cxnSpLocks noChangeShapeType="1"/>
          </p:cNvCxnSpPr>
          <p:nvPr/>
        </p:nvCxnSpPr>
        <p:spPr bwMode="auto">
          <a:xfrm>
            <a:off x="455085" y="64039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13"/>
          <p:cNvCxnSpPr>
            <a:cxnSpLocks noChangeShapeType="1"/>
          </p:cNvCxnSpPr>
          <p:nvPr/>
        </p:nvCxnSpPr>
        <p:spPr bwMode="auto">
          <a:xfrm>
            <a:off x="455085" y="489902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17"/>
          <p:cNvCxnSpPr>
            <a:cxnSpLocks noChangeShapeType="1"/>
          </p:cNvCxnSpPr>
          <p:nvPr/>
        </p:nvCxnSpPr>
        <p:spPr bwMode="auto">
          <a:xfrm>
            <a:off x="455085" y="601663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085" y="1756164"/>
            <a:ext cx="8178743" cy="1470025"/>
          </a:xfrm>
        </p:spPr>
        <p:txBody>
          <a:bodyPr lIns="0" tIns="0" rIns="0" bIns="0">
            <a:noAutofit/>
          </a:bodyPr>
          <a:lstStyle>
            <a:lvl1pPr>
              <a:defRPr sz="4800">
                <a:solidFill>
                  <a:srgbClr val="0018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084" y="3313456"/>
            <a:ext cx="8178744" cy="43106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5085" y="5350221"/>
            <a:ext cx="5583960" cy="326420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800" b="1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55085" y="5695837"/>
            <a:ext cx="5583960" cy="261606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6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17771" y="5350221"/>
            <a:ext cx="1346621" cy="326420"/>
          </a:xfrm>
        </p:spPr>
        <p:txBody>
          <a:bodyPr wrap="none" lIns="0" tIns="0" rIns="0" bIns="0">
            <a:normAutofit/>
          </a:bodyPr>
          <a:lstStyle>
            <a:lvl1pPr marL="0" indent="0">
              <a:buNone/>
              <a:defRPr sz="1800" b="0" i="0" baseline="0">
                <a:solidFill>
                  <a:srgbClr val="00187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613BB4-4B73-4244-ACD7-58542AC685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09" y="5138739"/>
            <a:ext cx="899991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47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EE7C1-A4B9-C94F-936F-EF6B95034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7"/>
          <p:cNvCxnSpPr>
            <a:cxnSpLocks noChangeShapeType="1"/>
          </p:cNvCxnSpPr>
          <p:nvPr/>
        </p:nvCxnSpPr>
        <p:spPr bwMode="auto">
          <a:xfrm>
            <a:off x="455085" y="455613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134235"/>
            <a:ext cx="6861488" cy="2589530"/>
          </a:xfrm>
        </p:spPr>
        <p:txBody>
          <a:bodyPr anchor="t">
            <a:noAutofit/>
          </a:bodyPr>
          <a:lstStyle>
            <a:lvl1pPr algn="l">
              <a:defRPr sz="5400" b="1" cap="none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9554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54E3C-9C65-AD49-9CB5-70D02F3FF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79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405447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40544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77D50-3EF6-2940-B9F4-BB5DC34F3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1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405447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40544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34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4" y="274639"/>
            <a:ext cx="10989733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AFBDA-3E1F-3842-AD0E-10F492D6D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60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1944F-314F-AA44-A9DE-45515E99D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46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455084" y="1273175"/>
            <a:ext cx="4165600" cy="0"/>
          </a:xfrm>
          <a:prstGeom prst="line">
            <a:avLst/>
          </a:prstGeom>
          <a:noFill/>
          <a:ln w="19050">
            <a:solidFill>
              <a:srgbClr val="C9920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rgbClr val="C9920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82423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A8BB7-D06D-3441-B592-417FD3003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412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2214034" y="4848225"/>
            <a:ext cx="77639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8240"/>
            <a:ext cx="7315200" cy="3990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4155" y="612775"/>
            <a:ext cx="1082632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4C00B-4A60-EC49-BFBD-207B19A3E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94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1B110-7B3B-3D41-A847-457253636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4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 flipV="1">
            <a:off x="9893300" y="274639"/>
            <a:ext cx="0" cy="58515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3994" y="274639"/>
            <a:ext cx="143840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78182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9E2C8-231F-444E-8AE2-1AD97EEF0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9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9"/>
          <p:cNvCxnSpPr>
            <a:cxnSpLocks noChangeShapeType="1"/>
          </p:cNvCxnSpPr>
          <p:nvPr/>
        </p:nvCxnSpPr>
        <p:spPr bwMode="auto">
          <a:xfrm>
            <a:off x="455085" y="1273175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4" y="274639"/>
            <a:ext cx="10989733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4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1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455084" y="1273175"/>
            <a:ext cx="4165600" cy="0"/>
          </a:xfrm>
          <a:prstGeom prst="line">
            <a:avLst/>
          </a:prstGeom>
          <a:noFill/>
          <a:ln w="19050">
            <a:solidFill>
              <a:srgbClr val="C992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rgbClr val="C992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82423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8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9"/>
          <p:cNvCxnSpPr>
            <a:cxnSpLocks noChangeShapeType="1"/>
          </p:cNvCxnSpPr>
          <p:nvPr/>
        </p:nvCxnSpPr>
        <p:spPr bwMode="auto">
          <a:xfrm>
            <a:off x="2214034" y="4848225"/>
            <a:ext cx="77639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455085" y="6402388"/>
            <a:ext cx="1128183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8240"/>
            <a:ext cx="7315200" cy="3990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4155" y="612775"/>
            <a:ext cx="1082632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1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1134" y="274639"/>
            <a:ext cx="1098973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1134" y="1670051"/>
            <a:ext cx="1098973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04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b="1" smtClean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fld id="{7CD10874-7C5B-4385-B968-907D8508D5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Verdana"/>
          <a:ea typeface="ＭＳ Ｐゴシック" charset="0"/>
          <a:cs typeface="Verdan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04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smtClean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fld id="{7CD10874-7C5B-4385-B968-907D8508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0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Verdana"/>
          <a:ea typeface="ＭＳ Ｐゴシック" charset="0"/>
          <a:cs typeface="Verdan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1134" y="274639"/>
            <a:ext cx="1098973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1134" y="1670051"/>
            <a:ext cx="1098973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04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smtClean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277DDC-183A-5D44-BF74-2C5AB6622289}" type="slidenum">
              <a:rPr lang="en-US">
                <a:solidFill>
                  <a:srgbClr val="77787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777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5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Verdana"/>
          <a:ea typeface="ＭＳ Ｐゴシック" charset="0"/>
          <a:cs typeface="Verdan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1134" y="274639"/>
            <a:ext cx="1098973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1134" y="1670051"/>
            <a:ext cx="1098973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04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b="1" smtClean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fld id="{7CD10874-7C5B-4385-B968-907D8508D5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Verdana"/>
          <a:ea typeface="ＭＳ Ｐゴシック" charset="0"/>
          <a:cs typeface="Verdan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1134" y="274639"/>
            <a:ext cx="1098973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1134" y="1670051"/>
            <a:ext cx="1098973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04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smtClean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fld id="{DA277DDC-183A-5D44-BF74-2C5AB66222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2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1871"/>
          </a:solidFill>
          <a:latin typeface="Verdana"/>
          <a:ea typeface="ＭＳ Ｐゴシック" charset="0"/>
          <a:cs typeface="Verdan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Open Sans Extra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4F4F4B"/>
          </a:solidFill>
          <a:latin typeface="Times New Roman"/>
          <a:ea typeface="ＭＳ Ｐゴシック" charset="0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sreportcard.gov/" TargetMode="Externa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BF1DA621-3131-48E4-97F4-7ABA7668E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1" y="-106871"/>
            <a:ext cx="11040956" cy="6968700"/>
          </a:xfrm>
          <a:prstGeom prst="rect">
            <a:avLst/>
          </a:prstGeom>
        </p:spPr>
      </p:pic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A3CEA229-C161-47A9-A1D7-0D11E8F545B9}"/>
              </a:ext>
            </a:extLst>
          </p:cNvPr>
          <p:cNvSpPr/>
          <p:nvPr/>
        </p:nvSpPr>
        <p:spPr>
          <a:xfrm rot="5400000" flipH="1">
            <a:off x="-84221" y="51848"/>
            <a:ext cx="6858000" cy="6689558"/>
          </a:xfrm>
          <a:prstGeom prst="flowChartManualInput">
            <a:avLst/>
          </a:prstGeom>
          <a:solidFill>
            <a:srgbClr val="252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1871"/>
              </a:solidFill>
            </a:endParaRP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83C09950-38FE-47D7-847A-E49D040FE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9800000">
            <a:off x="665897" y="2407241"/>
            <a:ext cx="10243813" cy="1725857"/>
          </a:xfrm>
        </p:spPr>
        <p:txBody>
          <a:bodyPr>
            <a:noAutofit/>
          </a:bodyPr>
          <a:lstStyle/>
          <a:p>
            <a:r>
              <a:rPr lang="en-US" sz="12000" cap="all">
                <a:solidFill>
                  <a:schemeClr val="bg1">
                    <a:lumMod val="95000"/>
                    <a:alpha val="32000"/>
                  </a:schemeClr>
                </a:solidFill>
              </a:rPr>
              <a:t>Embargoed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1173" y="23294"/>
            <a:ext cx="5116078" cy="2632852"/>
          </a:xfrm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2022 NAEP Mathematics &amp; Reading Results at Grades 4 and 8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071" y="3760019"/>
            <a:ext cx="5583960" cy="93279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ＭＳ Ｐゴシック"/>
              </a:rPr>
              <a:t>Grady Wilburn, Ph.D.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5838" y="4126024"/>
            <a:ext cx="5583960" cy="496210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National Center for Education Statistics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1977" y="6253681"/>
            <a:ext cx="1346621" cy="32642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a typeface="Verdana"/>
              </a:rPr>
              <a:t>January 23, 2023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74" y="2811420"/>
            <a:ext cx="78293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800" b="1">
              <a:solidFill>
                <a:schemeClr val="bg1"/>
              </a:solidFill>
              <a:latin typeface="Verdana"/>
              <a:ea typeface="ＭＳ Ｐゴシック" charset="0"/>
              <a:cs typeface="Verdana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27251" y="-84220"/>
            <a:ext cx="1431757" cy="6966284"/>
          </a:xfrm>
          <a:prstGeom prst="straightConnector1">
            <a:avLst/>
          </a:prstGeom>
          <a:ln w="127000">
            <a:solidFill>
              <a:srgbClr val="C6921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3686" y="2646091"/>
            <a:ext cx="5800458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D56B991-F5FF-4EAC-8C16-BAAA4084D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569" y="5462305"/>
            <a:ext cx="1212690" cy="1361183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B62683B-220F-4747-B77D-FC46C1A36720}"/>
              </a:ext>
            </a:extLst>
          </p:cNvPr>
          <p:cNvSpPr txBox="1">
            <a:spLocks/>
          </p:cNvSpPr>
          <p:nvPr/>
        </p:nvSpPr>
        <p:spPr bwMode="auto">
          <a:xfrm>
            <a:off x="218900" y="5157993"/>
            <a:ext cx="5583960" cy="49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 baseline="0">
                <a:solidFill>
                  <a:srgbClr val="001871"/>
                </a:solidFill>
                <a:latin typeface="Verdana"/>
                <a:ea typeface="ＭＳ Ｐゴシック" charset="0"/>
                <a:cs typeface="Verdana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4F4F4B"/>
                </a:solidFill>
                <a:latin typeface="Times New Roman"/>
                <a:ea typeface="ＭＳ Ｐゴシック" charset="0"/>
                <a:cs typeface="Times New Roman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4F4F4B"/>
                </a:solidFill>
                <a:latin typeface="Times New Roman"/>
                <a:ea typeface="ＭＳ Ｐゴシック" charset="0"/>
                <a:cs typeface="Times New Roman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4F4F4B"/>
                </a:solidFill>
                <a:latin typeface="Times New Roman"/>
                <a:ea typeface="ＭＳ Ｐゴシック" charset="0"/>
                <a:cs typeface="Times New Roman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4F4F4B"/>
                </a:solidFill>
                <a:latin typeface="Times New Roman"/>
                <a:ea typeface="ＭＳ Ｐゴシック" charset="0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Future of the American Child </a:t>
            </a:r>
          </a:p>
        </p:txBody>
      </p:sp>
    </p:spTree>
    <p:extLst>
      <p:ext uri="{BB962C8B-B14F-4D97-AF65-F5344CB8AC3E}">
        <p14:creationId xmlns:p14="http://schemas.microsoft.com/office/powerpoint/2010/main" val="253475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56476B6-07A5-4294-8AB2-4EDED6BC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802" y="50531"/>
            <a:ext cx="10506969" cy="735577"/>
          </a:xfrm>
        </p:spPr>
        <p:txBody>
          <a:bodyPr/>
          <a:lstStyle/>
          <a:p>
            <a:pPr algn="ctr"/>
            <a:r>
              <a:rPr lang="en-US">
                <a:ea typeface="ＭＳ Ｐゴシック"/>
              </a:rPr>
              <a:t>Largest ever score declines in mathematics 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3DD7C-D80A-481D-A63F-5E67675CF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70400" y="6333552"/>
            <a:ext cx="2844800" cy="365125"/>
          </a:xfrm>
        </p:spPr>
        <p:txBody>
          <a:bodyPr/>
          <a:lstStyle/>
          <a:p>
            <a:fld id="{7CD10874-7C5B-4385-B968-907D8508D5C8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" y="6700215"/>
            <a:ext cx="12192003" cy="157785"/>
            <a:chOff x="-2" y="6700215"/>
            <a:chExt cx="12192003" cy="157785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9A2BEA2-C8A5-4D65-B334-5D5B91F62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8" y="91453"/>
            <a:ext cx="650587" cy="650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A1041B-782E-46ED-8382-ACE2739F132F}"/>
              </a:ext>
            </a:extLst>
          </p:cNvPr>
          <p:cNvSpPr txBox="1"/>
          <p:nvPr/>
        </p:nvSpPr>
        <p:spPr>
          <a:xfrm>
            <a:off x="1045378" y="1806484"/>
            <a:ext cx="1659722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96BE82-B4BE-4DAE-ABA3-7DB1087FC20F}"/>
              </a:ext>
            </a:extLst>
          </p:cNvPr>
          <p:cNvSpPr txBox="1"/>
          <p:nvPr/>
        </p:nvSpPr>
        <p:spPr>
          <a:xfrm>
            <a:off x="1045378" y="4715118"/>
            <a:ext cx="1659722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F2DB72-C5EF-450C-B794-5FC358006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887" y="1100699"/>
            <a:ext cx="7135178" cy="25669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DA7573-FFB0-4879-9F58-7F2097CE0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069" y="3923081"/>
            <a:ext cx="6998970" cy="25774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6D1FC-2BFE-4E94-A76C-03BC89BE539A}"/>
              </a:ext>
            </a:extLst>
          </p:cNvPr>
          <p:cNvSpPr/>
          <p:nvPr/>
        </p:nvSpPr>
        <p:spPr>
          <a:xfrm>
            <a:off x="422992" y="6242944"/>
            <a:ext cx="3549727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en-US" sz="1200">
                <a:solidFill>
                  <a:srgbClr val="585858"/>
                </a:solidFill>
                <a:latin typeface="Arial"/>
                <a:cs typeface="Arial"/>
              </a:rPr>
              <a:t>* Significantly different (</a:t>
            </a:r>
            <a:r>
              <a:rPr lang="en-US" sz="1200" i="1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lang="en-US" sz="1200">
                <a:solidFill>
                  <a:srgbClr val="585858"/>
                </a:solidFill>
                <a:latin typeface="Arial"/>
                <a:cs typeface="Arial"/>
              </a:rPr>
              <a:t> &lt; .05) from 2022.</a:t>
            </a:r>
          </a:p>
        </p:txBody>
      </p:sp>
    </p:spTree>
    <p:extLst>
      <p:ext uri="{BB962C8B-B14F-4D97-AF65-F5344CB8AC3E}">
        <p14:creationId xmlns:p14="http://schemas.microsoft.com/office/powerpoint/2010/main" val="79291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BF3AA-B73B-4989-AC83-1D789D5CE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052061"/>
            <a:ext cx="11058525" cy="401002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56476B6-07A5-4294-8AB2-4EDED6BC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93" y="264409"/>
            <a:ext cx="11150421" cy="1183286"/>
          </a:xfrm>
        </p:spPr>
        <p:txBody>
          <a:bodyPr/>
          <a:lstStyle/>
          <a:p>
            <a:r>
              <a:rPr lang="en-US" sz="2800">
                <a:ea typeface="ＭＳ Ｐゴシック"/>
              </a:rPr>
              <a:t>Since 2019, declines across percentiles; larger declines for lower performers at grade 4</a:t>
            </a:r>
            <a:br>
              <a:rPr lang="en-US" sz="2800"/>
            </a:br>
            <a:endParaRPr lang="en-US" sz="28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3DD7C-D80A-481D-A63F-5E67675CF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70400" y="6333552"/>
            <a:ext cx="2844800" cy="365125"/>
          </a:xfrm>
        </p:spPr>
        <p:txBody>
          <a:bodyPr/>
          <a:lstStyle/>
          <a:p>
            <a:fld id="{7CD10874-7C5B-4385-B968-907D8508D5C8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39AD60-AB35-4E65-BEDB-B463FD8F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8" y="72234"/>
            <a:ext cx="650587" cy="6505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" y="6700215"/>
            <a:ext cx="12192003" cy="157785"/>
            <a:chOff x="-2" y="6700215"/>
            <a:chExt cx="12192003" cy="157785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D50DD13-D564-478B-A5F4-40F3E2FA5E13}"/>
              </a:ext>
            </a:extLst>
          </p:cNvPr>
          <p:cNvSpPr/>
          <p:nvPr/>
        </p:nvSpPr>
        <p:spPr>
          <a:xfrm>
            <a:off x="1038688" y="6115806"/>
            <a:ext cx="754189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* Significantly different (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 &lt; .05) from </a:t>
            </a:r>
            <a:r>
              <a:rPr lang="en-US" sz="1200">
                <a:solidFill>
                  <a:srgbClr val="585858"/>
                </a:solidFill>
                <a:latin typeface="Arial"/>
                <a:cs typeface="Arial"/>
              </a:rPr>
              <a:t>2022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. </a:t>
            </a:r>
          </a:p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NOTE: Arrow indicates significant difference (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 .05) in 2022.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9A76A6-459A-4C7D-A4CB-CC5F527A2FA8}"/>
              </a:ext>
            </a:extLst>
          </p:cNvPr>
          <p:cNvSpPr txBox="1"/>
          <p:nvPr/>
        </p:nvSpPr>
        <p:spPr>
          <a:xfrm>
            <a:off x="2228305" y="1562293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D94056-D748-4526-B4E2-23669B1AA0B6}"/>
              </a:ext>
            </a:extLst>
          </p:cNvPr>
          <p:cNvSpPr txBox="1"/>
          <p:nvPr/>
        </p:nvSpPr>
        <p:spPr>
          <a:xfrm>
            <a:off x="7387861" y="1562293"/>
            <a:ext cx="1558638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</a:t>
            </a:r>
          </a:p>
        </p:txBody>
      </p:sp>
    </p:spTree>
    <p:extLst>
      <p:ext uri="{BB962C8B-B14F-4D97-AF65-F5344CB8AC3E}">
        <p14:creationId xmlns:p14="http://schemas.microsoft.com/office/powerpoint/2010/main" val="176117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576007D-589F-4A6E-BC23-2536002324B6}"/>
              </a:ext>
            </a:extLst>
          </p:cNvPr>
          <p:cNvSpPr txBox="1">
            <a:spLocks/>
          </p:cNvSpPr>
          <p:nvPr/>
        </p:nvSpPr>
        <p:spPr>
          <a:xfrm>
            <a:off x="88704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10874-7C5B-4385-B968-907D8508D5C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121211">
                    <a:tint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21211">
                  <a:tint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C8D454-B0CA-428F-A067-A31C838FC5D2}"/>
              </a:ext>
            </a:extLst>
          </p:cNvPr>
          <p:cNvGrpSpPr/>
          <p:nvPr/>
        </p:nvGrpSpPr>
        <p:grpSpPr>
          <a:xfrm>
            <a:off x="-2" y="6739702"/>
            <a:ext cx="12192003" cy="157785"/>
            <a:chOff x="-2" y="6700215"/>
            <a:chExt cx="12192003" cy="15778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9B5B51E-9B4C-418C-B1AC-81180F932762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F5B5C8B-328C-4804-B658-A4EDAD137AC7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7ECBE391-26D5-4EE0-94A2-45B5472B6A01}"/>
              </a:ext>
            </a:extLst>
          </p:cNvPr>
          <p:cNvSpPr txBox="1">
            <a:spLocks/>
          </p:cNvSpPr>
          <p:nvPr/>
        </p:nvSpPr>
        <p:spPr>
          <a:xfrm>
            <a:off x="974902" y="17435"/>
            <a:ext cx="11163166" cy="9646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Verdana"/>
                <a:ea typeface="ＭＳ Ｐゴシック"/>
              </a:rPr>
              <a:t>Decrease in students performing at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Verdana"/>
                <a:ea typeface="ＭＳ Ｐゴシック"/>
              </a:rPr>
              <a:t>NAEP Proficient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001871"/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30640F-712A-4525-8D3E-BB680D0F82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954" y="4137635"/>
            <a:ext cx="2275046" cy="20402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A5AD14-CD9D-41C4-A8B8-37E49EBFEE54}"/>
              </a:ext>
            </a:extLst>
          </p:cNvPr>
          <p:cNvCxnSpPr>
            <a:cxnSpLocks/>
          </p:cNvCxnSpPr>
          <p:nvPr/>
        </p:nvCxnSpPr>
        <p:spPr>
          <a:xfrm>
            <a:off x="9772003" y="4236043"/>
            <a:ext cx="0" cy="1907557"/>
          </a:xfrm>
          <a:prstGeom prst="line">
            <a:avLst/>
          </a:prstGeom>
          <a:ln w="12700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F5C0313-3840-4902-8459-93CB82389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246" y="1462799"/>
            <a:ext cx="7372350" cy="2009775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9A61554C-9E9F-4C0D-8A22-C48CC8672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352" y="4174302"/>
            <a:ext cx="7305675" cy="19240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488523-47EC-4D0E-B049-EA78DEC9361D}"/>
              </a:ext>
            </a:extLst>
          </p:cNvPr>
          <p:cNvSpPr txBox="1"/>
          <p:nvPr/>
        </p:nvSpPr>
        <p:spPr>
          <a:xfrm>
            <a:off x="489564" y="2162705"/>
            <a:ext cx="1659722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4F785-2689-462A-AB63-610792009FF7}"/>
              </a:ext>
            </a:extLst>
          </p:cNvPr>
          <p:cNvSpPr txBox="1"/>
          <p:nvPr/>
        </p:nvSpPr>
        <p:spPr>
          <a:xfrm>
            <a:off x="489564" y="4790678"/>
            <a:ext cx="1659722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Grade 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0C6CF8-6F9C-4A21-91C8-75B4D3E7FC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1" y="174477"/>
            <a:ext cx="650587" cy="6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7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EBDEA9-CBA1-4478-B4B1-795137C94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647697-9A77-43B9-8AD8-8E2DA969E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571006"/>
              </p:ext>
            </p:extLst>
          </p:nvPr>
        </p:nvGraphicFramePr>
        <p:xfrm>
          <a:off x="188884" y="1157316"/>
          <a:ext cx="11750039" cy="52085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58640">
                  <a:extLst>
                    <a:ext uri="{9D8B030D-6E8A-4147-A177-3AD203B41FA5}">
                      <a16:colId xmlns:a16="http://schemas.microsoft.com/office/drawing/2014/main" val="16325387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24542897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val="602175905"/>
                    </a:ext>
                  </a:extLst>
                </a:gridCol>
                <a:gridCol w="1879398">
                  <a:extLst>
                    <a:ext uri="{9D8B030D-6E8A-4147-A177-3AD203B41FA5}">
                      <a16:colId xmlns:a16="http://schemas.microsoft.com/office/drawing/2014/main" val="2921705153"/>
                    </a:ext>
                  </a:extLst>
                </a:gridCol>
                <a:gridCol w="1839161">
                  <a:extLst>
                    <a:ext uri="{9D8B030D-6E8A-4147-A177-3AD203B41FA5}">
                      <a16:colId xmlns:a16="http://schemas.microsoft.com/office/drawing/2014/main" val="2930834669"/>
                    </a:ext>
                  </a:extLst>
                </a:gridCol>
              </a:tblGrid>
              <a:tr h="437445">
                <a:tc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Grade 4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Grade 8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87948318"/>
                  </a:ext>
                </a:extLst>
              </a:tr>
              <a:tr h="65554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Group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2022 Score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Change from 2019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2022 Score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Change from 2019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95228"/>
                  </a:ext>
                </a:extLst>
              </a:tr>
              <a:tr h="581436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White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246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285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>
                    <a:solidFill>
                      <a:srgbClr val="CB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417010"/>
                  </a:ext>
                </a:extLst>
              </a:tr>
              <a:tr h="581436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Black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254863"/>
                  </a:ext>
                </a:extLst>
              </a:tr>
              <a:tr h="581436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Hispanic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53964"/>
                  </a:ext>
                </a:extLst>
              </a:tr>
              <a:tr h="581436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Asian</a:t>
                      </a:r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543368"/>
                  </a:ext>
                </a:extLst>
              </a:tr>
              <a:tr h="5814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Verdana"/>
                          <a:ea typeface="Verdana"/>
                        </a:rPr>
                        <a:t>Native Hawaiian/Pacific Islander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925563"/>
                  </a:ext>
                </a:extLst>
              </a:tr>
              <a:tr h="5814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Verdana"/>
                          <a:ea typeface="Verdana"/>
                        </a:rPr>
                        <a:t>American Indian/Alaska Native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062994"/>
                  </a:ext>
                </a:extLst>
              </a:tr>
              <a:tr h="581436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Two or more races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19721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09F93E4-1BB2-4F15-A6B2-9A85DF35F1DE}"/>
              </a:ext>
            </a:extLst>
          </p:cNvPr>
          <p:cNvGrpSpPr/>
          <p:nvPr/>
        </p:nvGrpSpPr>
        <p:grpSpPr>
          <a:xfrm>
            <a:off x="-2" y="6739702"/>
            <a:ext cx="12192003" cy="157785"/>
            <a:chOff x="-2" y="6700215"/>
            <a:chExt cx="12192003" cy="15778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2EE340-5E66-4DD9-9285-DC65778375D6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7C0439-77F0-4495-9696-02230283A788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837AB37-FD89-4816-9C92-88D344F644D3}"/>
              </a:ext>
            </a:extLst>
          </p:cNvPr>
          <p:cNvSpPr txBox="1">
            <a:spLocks/>
          </p:cNvSpPr>
          <p:nvPr/>
        </p:nvSpPr>
        <p:spPr>
          <a:xfrm>
            <a:off x="1086573" y="115167"/>
            <a:ext cx="11019211" cy="102504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/>
              <a:t>Largest declines ever for Black and Hispanic students at grade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2531E-9554-4161-A955-E2506E58A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1" y="76652"/>
            <a:ext cx="650587" cy="6505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E14EDE-CE62-4B4F-98F8-A5824F1AE5DD}"/>
              </a:ext>
            </a:extLst>
          </p:cNvPr>
          <p:cNvGrpSpPr/>
          <p:nvPr/>
        </p:nvGrpSpPr>
        <p:grpSpPr>
          <a:xfrm>
            <a:off x="6797351" y="2332906"/>
            <a:ext cx="865719" cy="3982588"/>
            <a:chOff x="7967087" y="2315128"/>
            <a:chExt cx="760817" cy="4235911"/>
          </a:xfrm>
        </p:grpSpPr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62496A9A-584D-47D9-AEBC-7604D54B6911}"/>
                </a:ext>
              </a:extLst>
            </p:cNvPr>
            <p:cNvSpPr/>
            <p:nvPr/>
          </p:nvSpPr>
          <p:spPr>
            <a:xfrm>
              <a:off x="7973636" y="2315128"/>
              <a:ext cx="738626" cy="508695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F6A4A352-557D-4807-9C5E-33DB041B286D}"/>
                </a:ext>
              </a:extLst>
            </p:cNvPr>
            <p:cNvSpPr/>
            <p:nvPr/>
          </p:nvSpPr>
          <p:spPr>
            <a:xfrm>
              <a:off x="7973636" y="2930874"/>
              <a:ext cx="738626" cy="508695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7</a:t>
              </a:r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04123B93-5B5D-4890-BB00-FBD8C56DDF11}"/>
                </a:ext>
              </a:extLst>
            </p:cNvPr>
            <p:cNvSpPr/>
            <p:nvPr/>
          </p:nvSpPr>
          <p:spPr>
            <a:xfrm>
              <a:off x="7973636" y="4180678"/>
              <a:ext cx="738626" cy="508695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</a:p>
          </p:txBody>
        </p:sp>
        <p:sp>
          <p:nvSpPr>
            <p:cNvPr id="41" name="Diamond 40">
              <a:extLst>
                <a:ext uri="{FF2B5EF4-FFF2-40B4-BE49-F238E27FC236}">
                  <a16:creationId xmlns:a16="http://schemas.microsoft.com/office/drawing/2014/main" id="{8C567BE2-8D8E-4EA0-8D1B-FA76FF153E36}"/>
                </a:ext>
              </a:extLst>
            </p:cNvPr>
            <p:cNvSpPr/>
            <p:nvPr/>
          </p:nvSpPr>
          <p:spPr>
            <a:xfrm>
              <a:off x="7989278" y="4803638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-2</a:t>
              </a:r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4BBCC608-5D3A-4417-A023-1A3C253C5485}"/>
                </a:ext>
              </a:extLst>
            </p:cNvPr>
            <p:cNvSpPr/>
            <p:nvPr/>
          </p:nvSpPr>
          <p:spPr>
            <a:xfrm>
              <a:off x="7967087" y="6042344"/>
              <a:ext cx="738626" cy="508695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3828DCDA-3CFC-4E72-95E8-C6FED921E247}"/>
                </a:ext>
              </a:extLst>
            </p:cNvPr>
            <p:cNvSpPr/>
            <p:nvPr/>
          </p:nvSpPr>
          <p:spPr>
            <a:xfrm>
              <a:off x="7973636" y="3550302"/>
              <a:ext cx="738626" cy="508695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7</a:t>
              </a: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E8B4168B-792E-472A-B7E3-DE4C92A9F838}"/>
                </a:ext>
              </a:extLst>
            </p:cNvPr>
            <p:cNvSpPr/>
            <p:nvPr/>
          </p:nvSpPr>
          <p:spPr>
            <a:xfrm>
              <a:off x="7973636" y="5419384"/>
              <a:ext cx="738626" cy="508695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6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9C2473-3C10-4BF6-BAAD-403708DEEEC6}"/>
              </a:ext>
            </a:extLst>
          </p:cNvPr>
          <p:cNvGrpSpPr/>
          <p:nvPr/>
        </p:nvGrpSpPr>
        <p:grpSpPr>
          <a:xfrm>
            <a:off x="10661011" y="2332905"/>
            <a:ext cx="768314" cy="3972401"/>
            <a:chOff x="10661011" y="2137944"/>
            <a:chExt cx="768314" cy="42543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2A1285-70D3-43F7-9EF7-1F0B9F64C97C}"/>
                </a:ext>
              </a:extLst>
            </p:cNvPr>
            <p:cNvGrpSpPr/>
            <p:nvPr/>
          </p:nvGrpSpPr>
          <p:grpSpPr>
            <a:xfrm>
              <a:off x="10661011" y="2137944"/>
              <a:ext cx="763694" cy="4254380"/>
              <a:chOff x="10670247" y="2137944"/>
              <a:chExt cx="763694" cy="425438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4389FC6-A526-41E9-A2D8-E0232369D36F}"/>
                  </a:ext>
                </a:extLst>
              </p:cNvPr>
              <p:cNvGrpSpPr/>
              <p:nvPr/>
            </p:nvGrpSpPr>
            <p:grpSpPr>
              <a:xfrm>
                <a:off x="10670247" y="2137944"/>
                <a:ext cx="738626" cy="4254380"/>
                <a:chOff x="7973636" y="2242305"/>
                <a:chExt cx="738626" cy="4254380"/>
              </a:xfrm>
            </p:grpSpPr>
            <p:sp>
              <p:nvSpPr>
                <p:cNvPr id="36" name="Arrow: Down 35">
                  <a:extLst>
                    <a:ext uri="{FF2B5EF4-FFF2-40B4-BE49-F238E27FC236}">
                      <a16:creationId xmlns:a16="http://schemas.microsoft.com/office/drawing/2014/main" id="{4992A676-375E-48FF-95B2-97716D1723CD}"/>
                    </a:ext>
                  </a:extLst>
                </p:cNvPr>
                <p:cNvSpPr/>
                <p:nvPr/>
              </p:nvSpPr>
              <p:spPr>
                <a:xfrm>
                  <a:off x="7973636" y="2242305"/>
                  <a:ext cx="738626" cy="508695"/>
                </a:xfrm>
                <a:prstGeom prst="downArrow">
                  <a:avLst/>
                </a:prstGeom>
                <a:solidFill>
                  <a:srgbClr val="001871"/>
                </a:solidFill>
                <a:ln cap="sq">
                  <a:solidFill>
                    <a:srgbClr val="001871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000">
                      <a:latin typeface="Verdana" panose="020B0604030504040204" pitchFamily="34" charset="0"/>
                      <a:ea typeface="Verdana" panose="020B0604030504040204" pitchFamily="34" charset="0"/>
                    </a:rPr>
                    <a:t>8</a:t>
                  </a:r>
                </a:p>
              </p:txBody>
            </p:sp>
            <p:sp>
              <p:nvSpPr>
                <p:cNvPr id="37" name="Arrow: Down 36">
                  <a:extLst>
                    <a:ext uri="{FF2B5EF4-FFF2-40B4-BE49-F238E27FC236}">
                      <a16:creationId xmlns:a16="http://schemas.microsoft.com/office/drawing/2014/main" id="{485A6B65-62DE-48FB-81EF-017AFE0113C4}"/>
                    </a:ext>
                  </a:extLst>
                </p:cNvPr>
                <p:cNvSpPr/>
                <p:nvPr/>
              </p:nvSpPr>
              <p:spPr>
                <a:xfrm>
                  <a:off x="7973636" y="2904752"/>
                  <a:ext cx="738626" cy="508695"/>
                </a:xfrm>
                <a:prstGeom prst="downArrow">
                  <a:avLst/>
                </a:prstGeom>
                <a:solidFill>
                  <a:srgbClr val="001871"/>
                </a:solidFill>
                <a:ln cap="sq">
                  <a:solidFill>
                    <a:srgbClr val="001871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000">
                      <a:latin typeface="Verdana" panose="020B0604030504040204" pitchFamily="34" charset="0"/>
                      <a:ea typeface="Verdana" panose="020B0604030504040204" pitchFamily="34" charset="0"/>
                    </a:rPr>
                    <a:t>7</a:t>
                  </a:r>
                </a:p>
              </p:txBody>
            </p:sp>
            <p:sp>
              <p:nvSpPr>
                <p:cNvPr id="57" name="Arrow: Down 56">
                  <a:extLst>
                    <a:ext uri="{FF2B5EF4-FFF2-40B4-BE49-F238E27FC236}">
                      <a16:creationId xmlns:a16="http://schemas.microsoft.com/office/drawing/2014/main" id="{14630EC7-BBE6-42A2-B548-9870DE555FB6}"/>
                    </a:ext>
                  </a:extLst>
                </p:cNvPr>
                <p:cNvSpPr/>
                <p:nvPr/>
              </p:nvSpPr>
              <p:spPr>
                <a:xfrm>
                  <a:off x="7973636" y="4123132"/>
                  <a:ext cx="738626" cy="508695"/>
                </a:xfrm>
                <a:prstGeom prst="downArrow">
                  <a:avLst/>
                </a:prstGeom>
                <a:solidFill>
                  <a:srgbClr val="001871"/>
                </a:solidFill>
                <a:ln cap="sq">
                  <a:solidFill>
                    <a:srgbClr val="001871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000">
                      <a:latin typeface="Verdana" panose="020B0604030504040204" pitchFamily="34" charset="0"/>
                      <a:ea typeface="Verdana" panose="020B0604030504040204" pitchFamily="34" charset="0"/>
                    </a:rPr>
                    <a:t>7</a:t>
                  </a:r>
                </a:p>
              </p:txBody>
            </p:sp>
            <p:sp>
              <p:nvSpPr>
                <p:cNvPr id="59" name="Arrow: Down 58">
                  <a:extLst>
                    <a:ext uri="{FF2B5EF4-FFF2-40B4-BE49-F238E27FC236}">
                      <a16:creationId xmlns:a16="http://schemas.microsoft.com/office/drawing/2014/main" id="{764AFAB1-FA36-4CCD-9822-525F9EA57C50}"/>
                    </a:ext>
                  </a:extLst>
                </p:cNvPr>
                <p:cNvSpPr/>
                <p:nvPr/>
              </p:nvSpPr>
              <p:spPr>
                <a:xfrm>
                  <a:off x="7973636" y="5987990"/>
                  <a:ext cx="738626" cy="508695"/>
                </a:xfrm>
                <a:prstGeom prst="downArrow">
                  <a:avLst/>
                </a:prstGeom>
                <a:solidFill>
                  <a:srgbClr val="001871"/>
                </a:solidFill>
                <a:ln cap="sq">
                  <a:solidFill>
                    <a:srgbClr val="001871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000">
                      <a:latin typeface="Verdana" panose="020B0604030504040204" pitchFamily="34" charset="0"/>
                      <a:ea typeface="Verdana" panose="020B0604030504040204" pitchFamily="34" charset="0"/>
                    </a:rPr>
                    <a:t>10</a:t>
                  </a:r>
                </a:p>
              </p:txBody>
            </p:sp>
            <p:sp>
              <p:nvSpPr>
                <p:cNvPr id="60" name="Arrow: Down 59">
                  <a:extLst>
                    <a:ext uri="{FF2B5EF4-FFF2-40B4-BE49-F238E27FC236}">
                      <a16:creationId xmlns:a16="http://schemas.microsoft.com/office/drawing/2014/main" id="{FEC018E6-0E6B-489A-9B5E-FF936244016C}"/>
                    </a:ext>
                  </a:extLst>
                </p:cNvPr>
                <p:cNvSpPr/>
                <p:nvPr/>
              </p:nvSpPr>
              <p:spPr>
                <a:xfrm>
                  <a:off x="7973636" y="3521039"/>
                  <a:ext cx="738626" cy="508695"/>
                </a:xfrm>
                <a:prstGeom prst="downArrow">
                  <a:avLst/>
                </a:prstGeom>
                <a:solidFill>
                  <a:srgbClr val="001871"/>
                </a:solidFill>
                <a:ln cap="sq">
                  <a:solidFill>
                    <a:srgbClr val="001871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000">
                      <a:latin typeface="Verdana" panose="020B0604030504040204" pitchFamily="34" charset="0"/>
                      <a:ea typeface="Verdana" panose="020B0604030504040204" pitchFamily="34" charset="0"/>
                    </a:rPr>
                    <a:t>7</a:t>
                  </a:r>
                </a:p>
              </p:txBody>
            </p:sp>
          </p:grp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id="{062AFD8C-4913-47EE-9F05-D7947F3E50D9}"/>
                  </a:ext>
                </a:extLst>
              </p:cNvPr>
              <p:cNvSpPr/>
              <p:nvPr/>
            </p:nvSpPr>
            <p:spPr>
              <a:xfrm>
                <a:off x="10695315" y="4602728"/>
                <a:ext cx="738626" cy="508695"/>
              </a:xfrm>
              <a:prstGeom prst="diamond">
                <a:avLst/>
              </a:prstGeom>
              <a:solidFill>
                <a:srgbClr val="B9B9B9"/>
              </a:solidFill>
              <a:ln cap="sq">
                <a:solidFill>
                  <a:schemeClr val="bg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-1</a:t>
                </a:r>
              </a:p>
            </p:txBody>
          </p:sp>
        </p:grp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FB7AC0D5-9E86-4E03-AFD1-35B532923943}"/>
                </a:ext>
              </a:extLst>
            </p:cNvPr>
            <p:cNvSpPr/>
            <p:nvPr/>
          </p:nvSpPr>
          <p:spPr>
            <a:xfrm>
              <a:off x="10690699" y="5226179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-4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BB57D4A-FE53-4654-8601-914B32AF4072}"/>
              </a:ext>
            </a:extLst>
          </p:cNvPr>
          <p:cNvSpPr/>
          <p:nvPr/>
        </p:nvSpPr>
        <p:spPr>
          <a:xfrm>
            <a:off x="386512" y="6404728"/>
            <a:ext cx="976425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NOTE: Arrow indicates significant difference (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&lt; .05) in 2022. Diamond indicates no significant change in 2022. 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51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EBDEA9-CBA1-4478-B4B1-795137C94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9F93E4-1BB2-4F15-A6B2-9A85DF35F1DE}"/>
              </a:ext>
            </a:extLst>
          </p:cNvPr>
          <p:cNvGrpSpPr/>
          <p:nvPr/>
        </p:nvGrpSpPr>
        <p:grpSpPr>
          <a:xfrm>
            <a:off x="-2" y="6739702"/>
            <a:ext cx="12192003" cy="157785"/>
            <a:chOff x="-2" y="6700215"/>
            <a:chExt cx="12192003" cy="15778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2EE340-5E66-4DD9-9285-DC65778375D6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7C0439-77F0-4495-9696-02230283A788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837AB37-FD89-4816-9C92-88D344F644D3}"/>
              </a:ext>
            </a:extLst>
          </p:cNvPr>
          <p:cNvSpPr txBox="1">
            <a:spLocks/>
          </p:cNvSpPr>
          <p:nvPr/>
        </p:nvSpPr>
        <p:spPr>
          <a:xfrm>
            <a:off x="1172441" y="119023"/>
            <a:ext cx="10440186" cy="65058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/>
              <a:t>Lower scores across most student groups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2531E-9554-4161-A955-E2506E58A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1" y="76652"/>
            <a:ext cx="650587" cy="650587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89F6100E-C22E-47F7-B099-559CED7D4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03149"/>
              </p:ext>
            </p:extLst>
          </p:nvPr>
        </p:nvGraphicFramePr>
        <p:xfrm>
          <a:off x="220980" y="808201"/>
          <a:ext cx="11750039" cy="55213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58640">
                  <a:extLst>
                    <a:ext uri="{9D8B030D-6E8A-4147-A177-3AD203B41FA5}">
                      <a16:colId xmlns:a16="http://schemas.microsoft.com/office/drawing/2014/main" val="16325387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24542897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val="602175905"/>
                    </a:ext>
                  </a:extLst>
                </a:gridCol>
                <a:gridCol w="1879398">
                  <a:extLst>
                    <a:ext uri="{9D8B030D-6E8A-4147-A177-3AD203B41FA5}">
                      <a16:colId xmlns:a16="http://schemas.microsoft.com/office/drawing/2014/main" val="2921705153"/>
                    </a:ext>
                  </a:extLst>
                </a:gridCol>
                <a:gridCol w="1839161">
                  <a:extLst>
                    <a:ext uri="{9D8B030D-6E8A-4147-A177-3AD203B41FA5}">
                      <a16:colId xmlns:a16="http://schemas.microsoft.com/office/drawing/2014/main" val="2930834669"/>
                    </a:ext>
                  </a:extLst>
                </a:gridCol>
              </a:tblGrid>
              <a:tr h="467807">
                <a:tc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Grade 4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Grade 8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87948318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Group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2022 Score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Change from 2019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2022 Score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Change from 2019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95228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Male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239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275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>
                    <a:solidFill>
                      <a:srgbClr val="CB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417010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254863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Economically disadvantaged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53964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Students with a disability </a:t>
                      </a:r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              </a:t>
                      </a:r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543368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English learner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925563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Public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062994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Catholic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045435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B0A7167-1717-4085-B256-A936E032219F}"/>
              </a:ext>
            </a:extLst>
          </p:cNvPr>
          <p:cNvGrpSpPr/>
          <p:nvPr/>
        </p:nvGrpSpPr>
        <p:grpSpPr>
          <a:xfrm>
            <a:off x="6883968" y="2008065"/>
            <a:ext cx="740664" cy="4245488"/>
            <a:chOff x="6861108" y="2017301"/>
            <a:chExt cx="740664" cy="424548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90D3ED4-4F61-40DB-AB71-E623DF9073EB}"/>
                </a:ext>
              </a:extLst>
            </p:cNvPr>
            <p:cNvGrpSpPr/>
            <p:nvPr/>
          </p:nvGrpSpPr>
          <p:grpSpPr>
            <a:xfrm>
              <a:off x="6861108" y="2017301"/>
              <a:ext cx="740664" cy="3612951"/>
              <a:chOff x="7973636" y="2315128"/>
              <a:chExt cx="740664" cy="3612951"/>
            </a:xfrm>
          </p:grpSpPr>
          <p:sp>
            <p:nvSpPr>
              <p:cNvPr id="29" name="Arrow: Down 28">
                <a:extLst>
                  <a:ext uri="{FF2B5EF4-FFF2-40B4-BE49-F238E27FC236}">
                    <a16:creationId xmlns:a16="http://schemas.microsoft.com/office/drawing/2014/main" id="{8AFF0373-D0CC-4406-92C6-03E22D51ED60}"/>
                  </a:ext>
                </a:extLst>
              </p:cNvPr>
              <p:cNvSpPr/>
              <p:nvPr/>
            </p:nvSpPr>
            <p:spPr>
              <a:xfrm>
                <a:off x="7973636" y="2315128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3</a:t>
                </a:r>
              </a:p>
            </p:txBody>
          </p:sp>
          <p:sp>
            <p:nvSpPr>
              <p:cNvPr id="30" name="Arrow: Down 29">
                <a:extLst>
                  <a:ext uri="{FF2B5EF4-FFF2-40B4-BE49-F238E27FC236}">
                    <a16:creationId xmlns:a16="http://schemas.microsoft.com/office/drawing/2014/main" id="{F79B95F5-4681-41BF-9313-723287D19074}"/>
                  </a:ext>
                </a:extLst>
              </p:cNvPr>
              <p:cNvSpPr/>
              <p:nvPr/>
            </p:nvSpPr>
            <p:spPr>
              <a:xfrm>
                <a:off x="7973636" y="2967818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6</a:t>
                </a:r>
              </a:p>
            </p:txBody>
          </p:sp>
          <p:sp>
            <p:nvSpPr>
              <p:cNvPr id="33" name="Arrow: Down 32">
                <a:extLst>
                  <a:ext uri="{FF2B5EF4-FFF2-40B4-BE49-F238E27FC236}">
                    <a16:creationId xmlns:a16="http://schemas.microsoft.com/office/drawing/2014/main" id="{68C7B76F-1361-4CCF-846B-48BE727B1C16}"/>
                  </a:ext>
                </a:extLst>
              </p:cNvPr>
              <p:cNvSpPr/>
              <p:nvPr/>
            </p:nvSpPr>
            <p:spPr>
              <a:xfrm>
                <a:off x="7973636" y="4180678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35" name="Arrow: Down 34">
                <a:extLst>
                  <a:ext uri="{FF2B5EF4-FFF2-40B4-BE49-F238E27FC236}">
                    <a16:creationId xmlns:a16="http://schemas.microsoft.com/office/drawing/2014/main" id="{685348EF-F4BC-434F-B7BC-ADB235DAACA6}"/>
                  </a:ext>
                </a:extLst>
              </p:cNvPr>
              <p:cNvSpPr/>
              <p:nvPr/>
            </p:nvSpPr>
            <p:spPr>
              <a:xfrm>
                <a:off x="7973636" y="4821340"/>
                <a:ext cx="740664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42" name="Arrow: Down 41">
                <a:extLst>
                  <a:ext uri="{FF2B5EF4-FFF2-40B4-BE49-F238E27FC236}">
                    <a16:creationId xmlns:a16="http://schemas.microsoft.com/office/drawing/2014/main" id="{B209AC81-29E4-4377-AC5F-7DC6CC198469}"/>
                  </a:ext>
                </a:extLst>
              </p:cNvPr>
              <p:cNvSpPr/>
              <p:nvPr/>
            </p:nvSpPr>
            <p:spPr>
              <a:xfrm>
                <a:off x="7973636" y="3550302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6</a:t>
                </a:r>
              </a:p>
            </p:txBody>
          </p:sp>
          <p:sp>
            <p:nvSpPr>
              <p:cNvPr id="43" name="Arrow: Down 42">
                <a:extLst>
                  <a:ext uri="{FF2B5EF4-FFF2-40B4-BE49-F238E27FC236}">
                    <a16:creationId xmlns:a16="http://schemas.microsoft.com/office/drawing/2014/main" id="{8804F2F3-295A-4AC2-8EDD-39CEA2616C9B}"/>
                  </a:ext>
                </a:extLst>
              </p:cNvPr>
              <p:cNvSpPr/>
              <p:nvPr/>
            </p:nvSpPr>
            <p:spPr>
              <a:xfrm>
                <a:off x="7973636" y="5419384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50" name="Diamond 49">
              <a:extLst>
                <a:ext uri="{FF2B5EF4-FFF2-40B4-BE49-F238E27FC236}">
                  <a16:creationId xmlns:a16="http://schemas.microsoft.com/office/drawing/2014/main" id="{AA07254D-BA2C-434B-935B-B51E083F56D0}"/>
                </a:ext>
              </a:extLst>
            </p:cNvPr>
            <p:cNvSpPr/>
            <p:nvPr/>
          </p:nvSpPr>
          <p:spPr>
            <a:xfrm>
              <a:off x="6861108" y="5754094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#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3E6421-894F-4A93-A6BB-3AD251E46BFB}"/>
              </a:ext>
            </a:extLst>
          </p:cNvPr>
          <p:cNvGrpSpPr/>
          <p:nvPr/>
        </p:nvGrpSpPr>
        <p:grpSpPr>
          <a:xfrm>
            <a:off x="10670247" y="2027112"/>
            <a:ext cx="750201" cy="4235677"/>
            <a:chOff x="10670247" y="2036348"/>
            <a:chExt cx="750201" cy="4235677"/>
          </a:xfrm>
        </p:grpSpPr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EC3F140B-B980-47CD-8A38-E035D9871AE8}"/>
                </a:ext>
              </a:extLst>
            </p:cNvPr>
            <p:cNvSpPr/>
            <p:nvPr/>
          </p:nvSpPr>
          <p:spPr>
            <a:xfrm>
              <a:off x="10681822" y="5763330"/>
              <a:ext cx="738626" cy="508695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6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EF9AE1B-80F8-4520-A6B2-8F12FA392CB7}"/>
                </a:ext>
              </a:extLst>
            </p:cNvPr>
            <p:cNvGrpSpPr/>
            <p:nvPr/>
          </p:nvGrpSpPr>
          <p:grpSpPr>
            <a:xfrm>
              <a:off x="10670247" y="2036348"/>
              <a:ext cx="738626" cy="3612952"/>
              <a:chOff x="7973636" y="2242305"/>
              <a:chExt cx="738626" cy="3612952"/>
            </a:xfrm>
          </p:grpSpPr>
          <p:sp>
            <p:nvSpPr>
              <p:cNvPr id="45" name="Arrow: Down 44">
                <a:extLst>
                  <a:ext uri="{FF2B5EF4-FFF2-40B4-BE49-F238E27FC236}">
                    <a16:creationId xmlns:a16="http://schemas.microsoft.com/office/drawing/2014/main" id="{83C9AC2E-CA90-426D-ADFE-5D1D6AC76B68}"/>
                  </a:ext>
                </a:extLst>
              </p:cNvPr>
              <p:cNvSpPr/>
              <p:nvPr/>
            </p:nvSpPr>
            <p:spPr>
              <a:xfrm>
                <a:off x="7973636" y="2242305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7</a:t>
                </a:r>
              </a:p>
            </p:txBody>
          </p:sp>
          <p:sp>
            <p:nvSpPr>
              <p:cNvPr id="46" name="Arrow: Down 45">
                <a:extLst>
                  <a:ext uri="{FF2B5EF4-FFF2-40B4-BE49-F238E27FC236}">
                    <a16:creationId xmlns:a16="http://schemas.microsoft.com/office/drawing/2014/main" id="{51F3F2AE-D445-4BD9-920E-FF22F3A24838}"/>
                  </a:ext>
                </a:extLst>
              </p:cNvPr>
              <p:cNvSpPr/>
              <p:nvPr/>
            </p:nvSpPr>
            <p:spPr>
              <a:xfrm>
                <a:off x="7973636" y="2877044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9</a:t>
                </a:r>
              </a:p>
            </p:txBody>
          </p:sp>
          <p:sp>
            <p:nvSpPr>
              <p:cNvPr id="47" name="Arrow: Down 46">
                <a:extLst>
                  <a:ext uri="{FF2B5EF4-FFF2-40B4-BE49-F238E27FC236}">
                    <a16:creationId xmlns:a16="http://schemas.microsoft.com/office/drawing/2014/main" id="{ABFBB2B0-0366-4389-A016-41B8D68BB167}"/>
                  </a:ext>
                </a:extLst>
              </p:cNvPr>
              <p:cNvSpPr/>
              <p:nvPr/>
            </p:nvSpPr>
            <p:spPr>
              <a:xfrm>
                <a:off x="7973636" y="4123132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C109E8C6-B9B0-4611-896E-663A58F83853}"/>
                  </a:ext>
                </a:extLst>
              </p:cNvPr>
              <p:cNvSpPr/>
              <p:nvPr/>
            </p:nvSpPr>
            <p:spPr>
              <a:xfrm>
                <a:off x="7973636" y="3521039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7</a:t>
                </a:r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16A60268-7C4C-4829-9877-F8DCE6846817}"/>
                  </a:ext>
                </a:extLst>
              </p:cNvPr>
              <p:cNvSpPr/>
              <p:nvPr/>
            </p:nvSpPr>
            <p:spPr>
              <a:xfrm>
                <a:off x="7973636" y="5346562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8</a:t>
                </a: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630A1F2-1243-4B48-8744-ECE43EF24543}"/>
              </a:ext>
            </a:extLst>
          </p:cNvPr>
          <p:cNvSpPr/>
          <p:nvPr/>
        </p:nvSpPr>
        <p:spPr>
          <a:xfrm>
            <a:off x="386512" y="6404728"/>
            <a:ext cx="976425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NOTE: Arrow indicates significant difference (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&lt; .05) in 2022. Diamond indicates no significant change in 2022.                  # Rounds to zero.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24074FE5-2ACB-41DF-9924-A17BCE311413}"/>
              </a:ext>
            </a:extLst>
          </p:cNvPr>
          <p:cNvSpPr/>
          <p:nvPr/>
        </p:nvSpPr>
        <p:spPr>
          <a:xfrm>
            <a:off x="10670247" y="4524403"/>
            <a:ext cx="738626" cy="508695"/>
          </a:xfrm>
          <a:prstGeom prst="diamond">
            <a:avLst/>
          </a:prstGeom>
          <a:solidFill>
            <a:srgbClr val="B9B9B9"/>
          </a:solidFill>
          <a:ln cap="sq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2820150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headphones an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306BC93C-9C78-405D-84E1-CC32298DC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0"/>
          <a:stretch/>
        </p:blipFill>
        <p:spPr>
          <a:xfrm>
            <a:off x="4594620" y="-454763"/>
            <a:ext cx="8571469" cy="73439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A80ED-CB62-420B-890F-8DD2B7993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lowchart: Manual Input 5"/>
          <p:cNvSpPr/>
          <p:nvPr/>
        </p:nvSpPr>
        <p:spPr>
          <a:xfrm rot="5400000" flipH="1">
            <a:off x="-39915" y="39914"/>
            <a:ext cx="6858000" cy="6778171"/>
          </a:xfrm>
          <a:prstGeom prst="flowChartManualInput">
            <a:avLst/>
          </a:prstGeom>
          <a:solidFill>
            <a:srgbClr val="252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87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369953" y="-53047"/>
            <a:ext cx="1348632" cy="6942220"/>
          </a:xfrm>
          <a:prstGeom prst="straightConnector1">
            <a:avLst/>
          </a:prstGeom>
          <a:ln w="1270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/>
          <p:cNvSpPr txBox="1">
            <a:spLocks/>
          </p:cNvSpPr>
          <p:nvPr/>
        </p:nvSpPr>
        <p:spPr bwMode="auto">
          <a:xfrm>
            <a:off x="412962" y="2340574"/>
            <a:ext cx="5303443" cy="21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 cap="none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ea typeface="ＭＳ Ｐゴシック"/>
              </a:rPr>
              <a:t>Mathematics State and District Results </a:t>
            </a:r>
            <a:br>
              <a:rPr lang="en-US" sz="4800">
                <a:solidFill>
                  <a:schemeClr val="bg1"/>
                </a:solidFill>
                <a:ea typeface="ＭＳ Ｐゴシック"/>
              </a:rPr>
            </a:br>
            <a:endParaRPr lang="en-US" sz="6000">
              <a:solidFill>
                <a:schemeClr val="bg1"/>
              </a:solidFill>
              <a:ea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2" y="543594"/>
            <a:ext cx="1253385" cy="12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54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3F7C64-F2BD-4FC0-A6B5-148AC9A32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3843337"/>
            <a:ext cx="7029450" cy="2505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A476B-60D8-4C7C-9DFC-8E2ACD70B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334050"/>
            <a:ext cx="7077075" cy="25622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B4F2FC-46EE-E133-577C-A2632B8B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94" y="56027"/>
            <a:ext cx="12002947" cy="1152525"/>
          </a:xfrm>
        </p:spPr>
        <p:txBody>
          <a:bodyPr/>
          <a:lstStyle/>
          <a:p>
            <a:r>
              <a:rPr lang="en-US">
                <a:ea typeface="ＭＳ Ｐゴシック"/>
              </a:rPr>
              <a:t>Scores decline across states during pandemic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51D8E4-9E59-3669-A628-ADDC7AEF2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72448F-FFEA-4C3A-921C-F14C4ABCE7CC}"/>
              </a:ext>
            </a:extLst>
          </p:cNvPr>
          <p:cNvSpPr txBox="1"/>
          <p:nvPr/>
        </p:nvSpPr>
        <p:spPr>
          <a:xfrm>
            <a:off x="457200" y="2514038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4994A5-1E6B-47F2-833A-E28B43333A16}"/>
              </a:ext>
            </a:extLst>
          </p:cNvPr>
          <p:cNvSpPr txBox="1"/>
          <p:nvPr/>
        </p:nvSpPr>
        <p:spPr>
          <a:xfrm>
            <a:off x="457200" y="4962477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66D7CF-ED04-4F02-9C1F-2667143C6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1" y="72237"/>
            <a:ext cx="650587" cy="6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9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AF8183D-A22E-4A33-974F-666408CFC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015" y="595313"/>
            <a:ext cx="8645652" cy="6103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ED078-4F6E-4F01-98B4-74F4DC17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019" y="39234"/>
            <a:ext cx="10989733" cy="735555"/>
          </a:xfrm>
        </p:spPr>
        <p:txBody>
          <a:bodyPr/>
          <a:lstStyle/>
          <a:p>
            <a:r>
              <a:rPr lang="en-US">
                <a:ea typeface="ＭＳ Ｐゴシック"/>
              </a:rPr>
              <a:t>Grade 4 scores lower in 43 jurisdictions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CD6E-AB53-45B2-AE75-80E98A067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A6782C-4C7F-4895-AC37-7BB3B2ECC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87237"/>
            <a:ext cx="650587" cy="650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8AF80-A81F-4EEE-BF26-1DB2BFDE8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12" y="2036788"/>
            <a:ext cx="1655445" cy="5762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20B96-87C7-4277-A4E9-68EC7BC36848}"/>
              </a:ext>
            </a:extLst>
          </p:cNvPr>
          <p:cNvGrpSpPr/>
          <p:nvPr/>
        </p:nvGrpSpPr>
        <p:grpSpPr>
          <a:xfrm>
            <a:off x="9673" y="6736747"/>
            <a:ext cx="12192003" cy="157785"/>
            <a:chOff x="-2" y="6700215"/>
            <a:chExt cx="12192003" cy="1577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B1A62-8121-4B94-A599-286A6138DD53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EEAB1F-5427-487C-9CEC-01F852C9A82A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844346-1605-4F7C-BC86-5345A3F97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86" y="2675468"/>
            <a:ext cx="1744504" cy="9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94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56EE0-E6B6-46CC-B08B-7FCAF749B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036" y="905675"/>
            <a:ext cx="8197596" cy="5783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ED078-4F6E-4F01-98B4-74F4DC17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687" y="125256"/>
            <a:ext cx="11012144" cy="713143"/>
          </a:xfrm>
        </p:spPr>
        <p:txBody>
          <a:bodyPr/>
          <a:lstStyle/>
          <a:p>
            <a:r>
              <a:rPr lang="en-US">
                <a:ea typeface="ＭＳ Ｐゴシック"/>
              </a:rPr>
              <a:t>Grade 8 scores lower in nearly all jurisdictions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CD6E-AB53-45B2-AE75-80E98A067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20B96-87C7-4277-A4E9-68EC7BC36848}"/>
              </a:ext>
            </a:extLst>
          </p:cNvPr>
          <p:cNvGrpSpPr/>
          <p:nvPr/>
        </p:nvGrpSpPr>
        <p:grpSpPr>
          <a:xfrm>
            <a:off x="9673" y="6736747"/>
            <a:ext cx="12192003" cy="157785"/>
            <a:chOff x="-2" y="6700215"/>
            <a:chExt cx="12192003" cy="1577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B1A62-8121-4B94-A599-286A6138DD53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EEAB1F-5427-487C-9CEC-01F852C9A82A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3A6782C-4C7F-4895-AC37-7BB3B2ECC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1" y="81661"/>
            <a:ext cx="650587" cy="650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8AF80-A81F-4EEE-BF26-1DB2BFDE8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60" y="2039639"/>
            <a:ext cx="1655445" cy="576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D6D9F-10A7-4CEE-AEDE-6C98CF521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05" y="2650413"/>
            <a:ext cx="1726143" cy="100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0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4F2FC-46EE-E133-577C-A2632B8B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019" y="228415"/>
            <a:ext cx="10989733" cy="847725"/>
          </a:xfrm>
        </p:spPr>
        <p:txBody>
          <a:bodyPr/>
          <a:lstStyle/>
          <a:p>
            <a:r>
              <a:rPr lang="en-US">
                <a:ea typeface="ＭＳ Ｐゴシック"/>
              </a:rPr>
              <a:t>Scores decline in nearly all districts at both grades 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51D8E4-9E59-3669-A628-ADDC7AEF2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4278DF-B0E1-4B58-9BCB-69C40442C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1" y="72237"/>
            <a:ext cx="650587" cy="650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F25AC-2CC8-45B9-962A-F48001CC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1352550"/>
            <a:ext cx="70675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7CC130-6C9F-42DE-95C7-BEB63DCC6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987" y="3900487"/>
            <a:ext cx="7058025" cy="2447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FC31C7-3998-4D62-BFEE-B962D8466BC2}"/>
              </a:ext>
            </a:extLst>
          </p:cNvPr>
          <p:cNvSpPr txBox="1"/>
          <p:nvPr/>
        </p:nvSpPr>
        <p:spPr>
          <a:xfrm>
            <a:off x="457200" y="2514038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77328C-B1D0-4FA3-BCB2-FA51F51EBF35}"/>
              </a:ext>
            </a:extLst>
          </p:cNvPr>
          <p:cNvSpPr txBox="1"/>
          <p:nvPr/>
        </p:nvSpPr>
        <p:spPr>
          <a:xfrm>
            <a:off x="457200" y="4962477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</a:t>
            </a:r>
          </a:p>
        </p:txBody>
      </p:sp>
    </p:spTree>
    <p:extLst>
      <p:ext uri="{BB962C8B-B14F-4D97-AF65-F5344CB8AC3E}">
        <p14:creationId xmlns:p14="http://schemas.microsoft.com/office/powerpoint/2010/main" val="372614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5" y="1670051"/>
            <a:ext cx="11224072" cy="4456113"/>
          </a:xfrm>
        </p:spPr>
        <p:txBody>
          <a:bodyPr/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What is National Assessment of Educational Progress?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NAEP results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Questions and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EE7C1-A4B9-C94F-936F-EF6B95034B71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51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D078-4F6E-4F01-98B4-74F4DC17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687" y="252211"/>
            <a:ext cx="10989733" cy="805092"/>
          </a:xfrm>
        </p:spPr>
        <p:txBody>
          <a:bodyPr/>
          <a:lstStyle/>
          <a:p>
            <a:r>
              <a:rPr lang="en-US"/>
              <a:t>Grade 4 scores decline in 23 of 26 urban districts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CD6E-AB53-45B2-AE75-80E98A067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20B96-87C7-4277-A4E9-68EC7BC36848}"/>
              </a:ext>
            </a:extLst>
          </p:cNvPr>
          <p:cNvGrpSpPr/>
          <p:nvPr/>
        </p:nvGrpSpPr>
        <p:grpSpPr>
          <a:xfrm>
            <a:off x="9673" y="6736747"/>
            <a:ext cx="12192003" cy="157785"/>
            <a:chOff x="-2" y="6700215"/>
            <a:chExt cx="12192003" cy="1577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B1A62-8121-4B94-A599-286A6138DD53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EEAB1F-5427-487C-9CEC-01F852C9A82A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738AF80-A81F-4EEE-BF26-1DB2BFDE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32" y="2037502"/>
            <a:ext cx="1655445" cy="576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ACDB9-680E-41A6-B0DD-402EA6615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1" y="72237"/>
            <a:ext cx="650587" cy="650587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C3764A5-F0F3-46E6-BBCD-119FBCD48D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477770"/>
              </p:ext>
            </p:extLst>
          </p:nvPr>
        </p:nvGraphicFramePr>
        <p:xfrm>
          <a:off x="2845549" y="1006846"/>
          <a:ext cx="86487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1530080" imgH="7200000" progId="">
                  <p:embed/>
                </p:oleObj>
              </mc:Choice>
              <mc:Fallback>
                <p:oleObj r:id="rId5" imgW="11530080" imgH="720000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C3764A5-F0F3-46E6-BBCD-119FBCD48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45549" y="1006846"/>
                        <a:ext cx="86487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05678F1-B3AA-4C9D-A799-0A20C88A6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75" y="3928443"/>
            <a:ext cx="643237" cy="9707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CACCEF-62CD-4EBA-A9AB-849EEA782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924" y="2671552"/>
            <a:ext cx="1747647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7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D078-4F6E-4F01-98B4-74F4DC17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41" y="247440"/>
            <a:ext cx="10989733" cy="735555"/>
          </a:xfrm>
        </p:spPr>
        <p:txBody>
          <a:bodyPr/>
          <a:lstStyle/>
          <a:p>
            <a:r>
              <a:rPr lang="en-US"/>
              <a:t>Grade 8 scores decline in 22 of 26 urban districts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CD6E-AB53-45B2-AE75-80E98A067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20B96-87C7-4277-A4E9-68EC7BC36848}"/>
              </a:ext>
            </a:extLst>
          </p:cNvPr>
          <p:cNvGrpSpPr/>
          <p:nvPr/>
        </p:nvGrpSpPr>
        <p:grpSpPr>
          <a:xfrm>
            <a:off x="9673" y="6736747"/>
            <a:ext cx="12192003" cy="157785"/>
            <a:chOff x="-2" y="6700215"/>
            <a:chExt cx="12192003" cy="1577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B1A62-8121-4B94-A599-286A6138DD53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EEAB1F-5427-487C-9CEC-01F852C9A82A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738AF80-A81F-4EEE-BF26-1DB2BFDE8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2037213"/>
            <a:ext cx="1655445" cy="5762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1D39C3-4874-4A89-B849-A3B8C557F459}"/>
              </a:ext>
            </a:extLst>
          </p:cNvPr>
          <p:cNvGrpSpPr/>
          <p:nvPr/>
        </p:nvGrpSpPr>
        <p:grpSpPr>
          <a:xfrm>
            <a:off x="2827114" y="1086432"/>
            <a:ext cx="8695710" cy="5394960"/>
            <a:chOff x="3331939" y="1086432"/>
            <a:chExt cx="8695710" cy="5394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D05C15-2AC8-4C32-A2CA-91C9B3D1D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1939" y="1086432"/>
              <a:ext cx="8695710" cy="5394960"/>
            </a:xfrm>
            <a:prstGeom prst="rect">
              <a:avLst/>
            </a:prstGeom>
            <a:effectLst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859F37-48A5-4C6B-9B3D-8FC7DE2217EA}"/>
                </a:ext>
              </a:extLst>
            </p:cNvPr>
            <p:cNvSpPr/>
            <p:nvPr/>
          </p:nvSpPr>
          <p:spPr>
            <a:xfrm>
              <a:off x="3609974" y="3324226"/>
              <a:ext cx="590551" cy="495299"/>
            </a:xfrm>
            <a:prstGeom prst="rect">
              <a:avLst/>
            </a:prstGeom>
            <a:solidFill>
              <a:srgbClr val="E9E9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A4FD5C7-196F-4B79-A4F3-A6F635838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1" y="72237"/>
            <a:ext cx="650587" cy="650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83CC4B-430F-44B8-8DC0-C39CF1F97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1" y="2667001"/>
            <a:ext cx="1747647" cy="968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BC61A3-5FA3-402B-8A4F-DEC6DFEA2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75" y="3928443"/>
            <a:ext cx="752094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1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571B227-4AB5-45FF-9174-FB1E76B67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1"/>
          <a:stretch/>
        </p:blipFill>
        <p:spPr>
          <a:xfrm flipH="1">
            <a:off x="7126176" y="-2233863"/>
            <a:ext cx="5894825" cy="92016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A80ED-CB62-420B-890F-8DD2B7993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lowchart: Manual Input 5"/>
          <p:cNvSpPr/>
          <p:nvPr/>
        </p:nvSpPr>
        <p:spPr>
          <a:xfrm rot="5400000" flipH="1">
            <a:off x="1006200" y="-1006201"/>
            <a:ext cx="6858000" cy="8870402"/>
          </a:xfrm>
          <a:prstGeom prst="flowChartManualInput">
            <a:avLst/>
          </a:prstGeom>
          <a:solidFill>
            <a:srgbClr val="252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871"/>
              </a:solidFill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7064829" y="-1"/>
            <a:ext cx="1786108" cy="6858001"/>
          </a:xfrm>
          <a:prstGeom prst="straightConnector1">
            <a:avLst/>
          </a:prstGeom>
          <a:ln w="1270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/>
          <p:cNvSpPr txBox="1">
            <a:spLocks/>
          </p:cNvSpPr>
          <p:nvPr/>
        </p:nvSpPr>
        <p:spPr bwMode="auto">
          <a:xfrm>
            <a:off x="415565" y="2598820"/>
            <a:ext cx="7542318" cy="21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 cap="none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ea typeface="ＭＳ Ｐゴシック"/>
              </a:rPr>
              <a:t>Reading Results National Overview</a:t>
            </a:r>
            <a:endParaRPr lang="en-US" sz="6000">
              <a:solidFill>
                <a:schemeClr val="bg1"/>
              </a:solidFill>
              <a:ea typeface="ＭＳ Ｐゴシック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1" y="1669911"/>
            <a:ext cx="928908" cy="92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33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3C198E0-FD30-4C82-A9BD-C09FB87D2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270" y="3620834"/>
            <a:ext cx="7826693" cy="2906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390F9B-E95A-42B5-8947-D6746499E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120" y="712883"/>
            <a:ext cx="7878128" cy="287178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56476B6-07A5-4294-8AB2-4EDED6BC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54" y="6463"/>
            <a:ext cx="10506969" cy="735577"/>
          </a:xfrm>
        </p:spPr>
        <p:txBody>
          <a:bodyPr/>
          <a:lstStyle/>
          <a:p>
            <a:pPr algn="ctr"/>
            <a:r>
              <a:rPr lang="en-US"/>
              <a:t>Reading scores declined during pandemic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3DD7C-D80A-481D-A63F-5E67675CF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70400" y="6333552"/>
            <a:ext cx="2844800" cy="365125"/>
          </a:xfrm>
        </p:spPr>
        <p:txBody>
          <a:bodyPr/>
          <a:lstStyle/>
          <a:p>
            <a:fld id="{7CD10874-7C5B-4385-B968-907D8508D5C8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" y="6700215"/>
            <a:ext cx="12192003" cy="157785"/>
            <a:chOff x="-2" y="6700215"/>
            <a:chExt cx="12192003" cy="157785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A66D1FC-2BFE-4E94-A76C-03BC89BE539A}"/>
              </a:ext>
            </a:extLst>
          </p:cNvPr>
          <p:cNvSpPr/>
          <p:nvPr/>
        </p:nvSpPr>
        <p:spPr>
          <a:xfrm>
            <a:off x="1128257" y="6236634"/>
            <a:ext cx="3549727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en-US" sz="1400">
                <a:solidFill>
                  <a:srgbClr val="585858"/>
                </a:solidFill>
                <a:latin typeface="Arial"/>
                <a:cs typeface="Arial"/>
              </a:rPr>
              <a:t>* Significantly different (</a:t>
            </a:r>
            <a:r>
              <a:rPr lang="en-US" sz="1400" i="1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lang="en-US" sz="1400">
                <a:solidFill>
                  <a:srgbClr val="585858"/>
                </a:solidFill>
                <a:latin typeface="Arial"/>
                <a:cs typeface="Arial"/>
              </a:rPr>
              <a:t> &lt; .05) from 2022.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1041B-782E-46ED-8382-ACE2739F132F}"/>
              </a:ext>
            </a:extLst>
          </p:cNvPr>
          <p:cNvSpPr txBox="1"/>
          <p:nvPr/>
        </p:nvSpPr>
        <p:spPr>
          <a:xfrm>
            <a:off x="1257201" y="1806484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96BE82-B4BE-4DAE-ABA3-7DB1087FC20F}"/>
              </a:ext>
            </a:extLst>
          </p:cNvPr>
          <p:cNvSpPr txBox="1"/>
          <p:nvPr/>
        </p:nvSpPr>
        <p:spPr>
          <a:xfrm>
            <a:off x="1257201" y="4715118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1B634-960D-4A74-AB3B-74CAC5397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9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56476B6-07A5-4294-8AB2-4EDED6BC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26243"/>
            <a:ext cx="10084323" cy="1213759"/>
          </a:xfrm>
        </p:spPr>
        <p:txBody>
          <a:bodyPr/>
          <a:lstStyle/>
          <a:p>
            <a:r>
              <a:rPr lang="en-US">
                <a:ea typeface="ＭＳ Ｐゴシック"/>
              </a:rPr>
              <a:t>Higher-performing grade 4 students held steady</a:t>
            </a:r>
            <a:br>
              <a:rPr lang="en-US"/>
            </a:b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3DD7C-D80A-481D-A63F-5E67675CF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70400" y="6333552"/>
            <a:ext cx="2844800" cy="365125"/>
          </a:xfrm>
        </p:spPr>
        <p:txBody>
          <a:bodyPr/>
          <a:lstStyle/>
          <a:p>
            <a:fld id="{7CD10874-7C5B-4385-B968-907D8508D5C8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" y="6700215"/>
            <a:ext cx="12192003" cy="157785"/>
            <a:chOff x="-2" y="6700215"/>
            <a:chExt cx="12192003" cy="157785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E52A5CF-A618-4E5B-8BEF-75A110518812}"/>
              </a:ext>
            </a:extLst>
          </p:cNvPr>
          <p:cNvSpPr txBox="1"/>
          <p:nvPr/>
        </p:nvSpPr>
        <p:spPr>
          <a:xfrm>
            <a:off x="2228305" y="1562293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8A9600-8B16-4B1A-92DF-DA288E4F4B1B}"/>
              </a:ext>
            </a:extLst>
          </p:cNvPr>
          <p:cNvSpPr txBox="1"/>
          <p:nvPr/>
        </p:nvSpPr>
        <p:spPr>
          <a:xfrm>
            <a:off x="7387861" y="1562293"/>
            <a:ext cx="1558638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DB4FD-FB6D-4BE4-A773-E78C4722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2062155"/>
            <a:ext cx="11115675" cy="3952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8CBEE-51C0-4BB1-9E71-7A14A23B4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7DAAF6-A0C5-44A8-A8B2-9EBEA2C64214}"/>
              </a:ext>
            </a:extLst>
          </p:cNvPr>
          <p:cNvSpPr/>
          <p:nvPr/>
        </p:nvSpPr>
        <p:spPr>
          <a:xfrm>
            <a:off x="1019834" y="6084579"/>
            <a:ext cx="8124165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* Significantly different (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 &lt; .05) from </a:t>
            </a:r>
            <a:r>
              <a:rPr lang="en-US" sz="1200">
                <a:solidFill>
                  <a:srgbClr val="585858"/>
                </a:solidFill>
                <a:latin typeface="Arial"/>
                <a:cs typeface="Arial"/>
              </a:rPr>
              <a:t>2022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. </a:t>
            </a:r>
          </a:p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NOTE: Arrow indicates significant difference (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 .05) in 2022. Diamond indicates no significant change in 2022.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00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7D7CEFB-D41B-497D-9B22-8910F846E93B}"/>
              </a:ext>
            </a:extLst>
          </p:cNvPr>
          <p:cNvSpPr txBox="1">
            <a:spLocks/>
          </p:cNvSpPr>
          <p:nvPr/>
        </p:nvSpPr>
        <p:spPr>
          <a:xfrm>
            <a:off x="88704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10874-7C5B-4385-B968-907D8508D5C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121211">
                    <a:tint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21211">
                  <a:tint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35319E-9255-4AA4-A684-21CD770A6387}"/>
              </a:ext>
            </a:extLst>
          </p:cNvPr>
          <p:cNvGrpSpPr/>
          <p:nvPr/>
        </p:nvGrpSpPr>
        <p:grpSpPr>
          <a:xfrm>
            <a:off x="-2" y="6739702"/>
            <a:ext cx="12192003" cy="157785"/>
            <a:chOff x="-2" y="6700215"/>
            <a:chExt cx="12192003" cy="15778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034F6D2-4A6F-4C7D-BEE5-B3A79A85C383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E078E6C-3E2C-4AC0-81B3-F7FE9DBB19E7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7890C8A-27CD-4616-A07A-B5C311150111}"/>
              </a:ext>
            </a:extLst>
          </p:cNvPr>
          <p:cNvSpPr txBox="1">
            <a:spLocks/>
          </p:cNvSpPr>
          <p:nvPr/>
        </p:nvSpPr>
        <p:spPr>
          <a:xfrm>
            <a:off x="883976" y="41077"/>
            <a:ext cx="10831224" cy="10151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Verdana"/>
                <a:ea typeface="ＭＳ Ｐゴシック"/>
              </a:rPr>
              <a:t>Decrease in students performing at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Verdana"/>
                <a:ea typeface="ＭＳ Ｐゴシック"/>
              </a:rPr>
              <a:t>NAEP Proficient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E736A3-F49D-415C-A710-CDB65242A3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954" y="4137635"/>
            <a:ext cx="2275046" cy="20402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203DDE-6778-4A74-ACB5-3A5270A852E3}"/>
              </a:ext>
            </a:extLst>
          </p:cNvPr>
          <p:cNvCxnSpPr>
            <a:cxnSpLocks/>
          </p:cNvCxnSpPr>
          <p:nvPr/>
        </p:nvCxnSpPr>
        <p:spPr>
          <a:xfrm>
            <a:off x="9772003" y="4236043"/>
            <a:ext cx="0" cy="1907557"/>
          </a:xfrm>
          <a:prstGeom prst="line">
            <a:avLst/>
          </a:prstGeom>
          <a:ln w="12700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" name="Picture 21" descr="Table&#10;&#10;Description automatically generated">
            <a:extLst>
              <a:ext uri="{FF2B5EF4-FFF2-40B4-BE49-F238E27FC236}">
                <a16:creationId xmlns:a16="http://schemas.microsoft.com/office/drawing/2014/main" id="{BE151270-71F7-4858-A232-9301A1120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404" y="1446439"/>
            <a:ext cx="6625971" cy="2001393"/>
          </a:xfrm>
          <a:prstGeom prst="rect">
            <a:avLst/>
          </a:prstGeom>
        </p:spPr>
      </p:pic>
      <p:pic>
        <p:nvPicPr>
          <p:cNvPr id="24" name="Picture 23" descr="Table&#10;&#10;Description automatically generated">
            <a:extLst>
              <a:ext uri="{FF2B5EF4-FFF2-40B4-BE49-F238E27FC236}">
                <a16:creationId xmlns:a16="http://schemas.microsoft.com/office/drawing/2014/main" id="{47C884BF-38FB-4AEE-A2E3-D74B08F7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49" y="4066497"/>
            <a:ext cx="6635687" cy="20305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E3D235C-B1AE-477C-8837-32652304A46A}"/>
              </a:ext>
            </a:extLst>
          </p:cNvPr>
          <p:cNvSpPr txBox="1"/>
          <p:nvPr/>
        </p:nvSpPr>
        <p:spPr>
          <a:xfrm>
            <a:off x="489564" y="2162705"/>
            <a:ext cx="1659722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ECF9FC-FC14-4297-A73E-DE98199E5D3F}"/>
              </a:ext>
            </a:extLst>
          </p:cNvPr>
          <p:cNvSpPr txBox="1"/>
          <p:nvPr/>
        </p:nvSpPr>
        <p:spPr>
          <a:xfrm>
            <a:off x="489564" y="4790678"/>
            <a:ext cx="1659722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Grade 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AD81E-16F3-48B6-AD58-818782A898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75" y="211464"/>
            <a:ext cx="650587" cy="6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EBDEA9-CBA1-4478-B4B1-795137C94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647697-9A77-43B9-8AD8-8E2DA969E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045535"/>
              </p:ext>
            </p:extLst>
          </p:nvPr>
        </p:nvGraphicFramePr>
        <p:xfrm>
          <a:off x="195942" y="1009551"/>
          <a:ext cx="11750039" cy="53555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58640">
                  <a:extLst>
                    <a:ext uri="{9D8B030D-6E8A-4147-A177-3AD203B41FA5}">
                      <a16:colId xmlns:a16="http://schemas.microsoft.com/office/drawing/2014/main" val="16325387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24542897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val="602175905"/>
                    </a:ext>
                  </a:extLst>
                </a:gridCol>
                <a:gridCol w="1879398">
                  <a:extLst>
                    <a:ext uri="{9D8B030D-6E8A-4147-A177-3AD203B41FA5}">
                      <a16:colId xmlns:a16="http://schemas.microsoft.com/office/drawing/2014/main" val="2921705153"/>
                    </a:ext>
                  </a:extLst>
                </a:gridCol>
                <a:gridCol w="1839161">
                  <a:extLst>
                    <a:ext uri="{9D8B030D-6E8A-4147-A177-3AD203B41FA5}">
                      <a16:colId xmlns:a16="http://schemas.microsoft.com/office/drawing/2014/main" val="2930834669"/>
                    </a:ext>
                  </a:extLst>
                </a:gridCol>
              </a:tblGrid>
              <a:tr h="437939">
                <a:tc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Grade 4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Grade 8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87948318"/>
                  </a:ext>
                </a:extLst>
              </a:tr>
              <a:tr h="71859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Group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2022 Score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Change from 2019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2022 Score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Change from 2019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95228"/>
                  </a:ext>
                </a:extLst>
              </a:tr>
              <a:tr h="592505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White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227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268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>
                    <a:solidFill>
                      <a:srgbClr val="CB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417010"/>
                  </a:ext>
                </a:extLst>
              </a:tr>
              <a:tr h="592505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Black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199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254863"/>
                  </a:ext>
                </a:extLst>
              </a:tr>
              <a:tr h="592505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Hispanic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53964"/>
                  </a:ext>
                </a:extLst>
              </a:tr>
              <a:tr h="592505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Asian</a:t>
                      </a:r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543368"/>
                  </a:ext>
                </a:extLst>
              </a:tr>
              <a:tr h="64402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Verdana"/>
                          <a:ea typeface="Verdana"/>
                        </a:rPr>
                        <a:t>Native Hawaiian/Pacific Islander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925563"/>
                  </a:ext>
                </a:extLst>
              </a:tr>
              <a:tr h="59250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Verdana"/>
                          <a:ea typeface="Verdana"/>
                        </a:rPr>
                        <a:t>American Indian/Alaska Native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062994"/>
                  </a:ext>
                </a:extLst>
              </a:tr>
              <a:tr h="592505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Two or more races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19721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09F93E4-1BB2-4F15-A6B2-9A85DF35F1DE}"/>
              </a:ext>
            </a:extLst>
          </p:cNvPr>
          <p:cNvGrpSpPr/>
          <p:nvPr/>
        </p:nvGrpSpPr>
        <p:grpSpPr>
          <a:xfrm>
            <a:off x="0" y="6833336"/>
            <a:ext cx="12192003" cy="157785"/>
            <a:chOff x="-2" y="6700215"/>
            <a:chExt cx="12192003" cy="15778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2EE340-5E66-4DD9-9285-DC65778375D6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7C0439-77F0-4495-9696-02230283A788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837AB37-FD89-4816-9C92-88D344F644D3}"/>
              </a:ext>
            </a:extLst>
          </p:cNvPr>
          <p:cNvSpPr txBox="1">
            <a:spLocks/>
          </p:cNvSpPr>
          <p:nvPr/>
        </p:nvSpPr>
        <p:spPr>
          <a:xfrm>
            <a:off x="1095974" y="-52345"/>
            <a:ext cx="11096026" cy="58527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>
                <a:ea typeface="ＭＳ Ｐゴシック"/>
              </a:rPr>
              <a:t>Scores held steady for nearly all racial/ethnic groups at grade 8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FF6716-648E-0DF2-1F36-FDBE48609EED}"/>
              </a:ext>
            </a:extLst>
          </p:cNvPr>
          <p:cNvSpPr/>
          <p:nvPr/>
        </p:nvSpPr>
        <p:spPr>
          <a:xfrm>
            <a:off x="210227" y="6366548"/>
            <a:ext cx="11022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85858"/>
                </a:solidFill>
                <a:latin typeface="Arial"/>
                <a:cs typeface="Arial"/>
              </a:rPr>
              <a:t>NOTE: Arrow indicates significant difference (</a:t>
            </a:r>
            <a:r>
              <a:rPr lang="en-US" sz="1200" i="1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lang="en-US" sz="1200">
                <a:solidFill>
                  <a:srgbClr val="585858"/>
                </a:solidFill>
                <a:latin typeface="Arial"/>
                <a:cs typeface="Arial"/>
              </a:rPr>
              <a:t> &lt; .05) in 2022.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Diamond indicates no significant change in 2022.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               # Rounds to zero.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BA7CAB4A-0D5A-416C-8408-69C03A756CBA}"/>
              </a:ext>
            </a:extLst>
          </p:cNvPr>
          <p:cNvSpPr/>
          <p:nvPr/>
        </p:nvSpPr>
        <p:spPr>
          <a:xfrm>
            <a:off x="6856283" y="3974702"/>
            <a:ext cx="738626" cy="508695"/>
          </a:xfrm>
          <a:prstGeom prst="diamond">
            <a:avLst/>
          </a:prstGeom>
          <a:solidFill>
            <a:srgbClr val="B9B9B9"/>
          </a:solidFill>
          <a:ln cap="sq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n-US"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7DB72F-076C-4A52-814C-3DE17A7F1011}"/>
              </a:ext>
            </a:extLst>
          </p:cNvPr>
          <p:cNvGrpSpPr/>
          <p:nvPr/>
        </p:nvGrpSpPr>
        <p:grpSpPr>
          <a:xfrm>
            <a:off x="6856283" y="2194996"/>
            <a:ext cx="4571725" cy="4131836"/>
            <a:chOff x="6856283" y="2137945"/>
            <a:chExt cx="4571725" cy="41318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E14EDE-CE62-4B4F-98F8-A5824F1AE5DD}"/>
                </a:ext>
              </a:extLst>
            </p:cNvPr>
            <p:cNvGrpSpPr/>
            <p:nvPr/>
          </p:nvGrpSpPr>
          <p:grpSpPr>
            <a:xfrm>
              <a:off x="6862832" y="2137945"/>
              <a:ext cx="754268" cy="3535832"/>
              <a:chOff x="7973636" y="2315128"/>
              <a:chExt cx="754268" cy="3535832"/>
            </a:xfrm>
          </p:grpSpPr>
          <p:sp>
            <p:nvSpPr>
              <p:cNvPr id="38" name="Arrow: Down 37">
                <a:extLst>
                  <a:ext uri="{FF2B5EF4-FFF2-40B4-BE49-F238E27FC236}">
                    <a16:creationId xmlns:a16="http://schemas.microsoft.com/office/drawing/2014/main" id="{62496A9A-584D-47D9-AEBC-7604D54B6911}"/>
                  </a:ext>
                </a:extLst>
              </p:cNvPr>
              <p:cNvSpPr/>
              <p:nvPr/>
            </p:nvSpPr>
            <p:spPr>
              <a:xfrm>
                <a:off x="7973636" y="2315128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3</a:t>
                </a:r>
              </a:p>
            </p:txBody>
          </p:sp>
          <p:sp>
            <p:nvSpPr>
              <p:cNvPr id="39" name="Arrow: Down 38">
                <a:extLst>
                  <a:ext uri="{FF2B5EF4-FFF2-40B4-BE49-F238E27FC236}">
                    <a16:creationId xmlns:a16="http://schemas.microsoft.com/office/drawing/2014/main" id="{F6A4A352-557D-4807-9C5E-33DB041B286D}"/>
                  </a:ext>
                </a:extLst>
              </p:cNvPr>
              <p:cNvSpPr/>
              <p:nvPr/>
            </p:nvSpPr>
            <p:spPr>
              <a:xfrm>
                <a:off x="7973636" y="2919857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5</a:t>
                </a:r>
              </a:p>
            </p:txBody>
          </p:sp>
          <p:sp>
            <p:nvSpPr>
              <p:cNvPr id="41" name="Diamond 40">
                <a:extLst>
                  <a:ext uri="{FF2B5EF4-FFF2-40B4-BE49-F238E27FC236}">
                    <a16:creationId xmlns:a16="http://schemas.microsoft.com/office/drawing/2014/main" id="{8C567BE2-8D8E-4EA0-8D1B-FA76FF153E36}"/>
                  </a:ext>
                </a:extLst>
              </p:cNvPr>
              <p:cNvSpPr/>
              <p:nvPr/>
            </p:nvSpPr>
            <p:spPr>
              <a:xfrm>
                <a:off x="7989278" y="4715502"/>
                <a:ext cx="738626" cy="508695"/>
              </a:xfrm>
              <a:prstGeom prst="diamond">
                <a:avLst/>
              </a:prstGeom>
              <a:solidFill>
                <a:srgbClr val="B9B9B9"/>
              </a:solidFill>
              <a:ln cap="sq">
                <a:solidFill>
                  <a:schemeClr val="bg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-5</a:t>
                </a:r>
              </a:p>
            </p:txBody>
          </p:sp>
          <p:sp>
            <p:nvSpPr>
              <p:cNvPr id="31" name="Arrow: Down 30">
                <a:extLst>
                  <a:ext uri="{FF2B5EF4-FFF2-40B4-BE49-F238E27FC236}">
                    <a16:creationId xmlns:a16="http://schemas.microsoft.com/office/drawing/2014/main" id="{3828DCDA-3CFC-4E72-95E8-C6FED921E247}"/>
                  </a:ext>
                </a:extLst>
              </p:cNvPr>
              <p:cNvSpPr/>
              <p:nvPr/>
            </p:nvSpPr>
            <p:spPr>
              <a:xfrm>
                <a:off x="7973636" y="3506234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32" name="Arrow: Down 31">
                <a:extLst>
                  <a:ext uri="{FF2B5EF4-FFF2-40B4-BE49-F238E27FC236}">
                    <a16:creationId xmlns:a16="http://schemas.microsoft.com/office/drawing/2014/main" id="{E8B4168B-792E-472A-B7E3-DE4C92A9F838}"/>
                  </a:ext>
                </a:extLst>
              </p:cNvPr>
              <p:cNvSpPr/>
              <p:nvPr/>
            </p:nvSpPr>
            <p:spPr>
              <a:xfrm>
                <a:off x="7973636" y="5342265"/>
                <a:ext cx="738626" cy="508695"/>
              </a:xfrm>
              <a:prstGeom prst="downArrow">
                <a:avLst/>
              </a:prstGeom>
              <a:solidFill>
                <a:srgbClr val="001871"/>
              </a:solidFill>
              <a:ln cap="sq">
                <a:solidFill>
                  <a:srgbClr val="001871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>
                    <a:latin typeface="Verdana" panose="020B0604030504040204" pitchFamily="34" charset="0"/>
                    <a:ea typeface="Verdana" panose="020B0604030504040204" pitchFamily="34" charset="0"/>
                  </a:rPr>
                  <a:t>7</a:t>
                </a:r>
              </a:p>
            </p:txBody>
          </p:sp>
        </p:grp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485A6B65-62DE-48FB-81EF-017AFE0113C4}"/>
                </a:ext>
              </a:extLst>
            </p:cNvPr>
            <p:cNvSpPr/>
            <p:nvPr/>
          </p:nvSpPr>
          <p:spPr>
            <a:xfrm>
              <a:off x="10670247" y="2148962"/>
              <a:ext cx="738626" cy="508695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062AFD8C-4913-47EE-9F05-D7947F3E50D9}"/>
                </a:ext>
              </a:extLst>
            </p:cNvPr>
            <p:cNvSpPr/>
            <p:nvPr/>
          </p:nvSpPr>
          <p:spPr>
            <a:xfrm>
              <a:off x="10670247" y="3335610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-1</a:t>
              </a: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28D35801-6744-4488-895D-10FB2A7DB39C}"/>
                </a:ext>
              </a:extLst>
            </p:cNvPr>
            <p:cNvSpPr/>
            <p:nvPr/>
          </p:nvSpPr>
          <p:spPr>
            <a:xfrm>
              <a:off x="6856283" y="5755005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-3</a:t>
              </a:r>
              <a:endParaRPr lang="en-US"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68202FDE-D8E9-4E0E-B27D-A9378950722A}"/>
                </a:ext>
              </a:extLst>
            </p:cNvPr>
            <p:cNvSpPr/>
            <p:nvPr/>
          </p:nvSpPr>
          <p:spPr>
            <a:xfrm>
              <a:off x="10670247" y="2731269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#</a:t>
              </a:r>
            </a:p>
          </p:txBody>
        </p:sp>
        <p:sp>
          <p:nvSpPr>
            <p:cNvPr id="33" name="Diamond 32">
              <a:extLst>
                <a:ext uri="{FF2B5EF4-FFF2-40B4-BE49-F238E27FC236}">
                  <a16:creationId xmlns:a16="http://schemas.microsoft.com/office/drawing/2014/main" id="{2B16E37B-21BA-41CD-9C96-85AF5225AE6A}"/>
                </a:ext>
              </a:extLst>
            </p:cNvPr>
            <p:cNvSpPr/>
            <p:nvPr/>
          </p:nvSpPr>
          <p:spPr>
            <a:xfrm>
              <a:off x="10689382" y="3923270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-1</a:t>
              </a:r>
            </a:p>
          </p:txBody>
        </p:sp>
        <p:sp>
          <p:nvSpPr>
            <p:cNvPr id="35" name="Diamond 34">
              <a:extLst>
                <a:ext uri="{FF2B5EF4-FFF2-40B4-BE49-F238E27FC236}">
                  <a16:creationId xmlns:a16="http://schemas.microsoft.com/office/drawing/2014/main" id="{222A887E-156F-476F-B871-01DB4B08BEB1}"/>
                </a:ext>
              </a:extLst>
            </p:cNvPr>
            <p:cNvSpPr/>
            <p:nvPr/>
          </p:nvSpPr>
          <p:spPr>
            <a:xfrm>
              <a:off x="10670247" y="4554256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+</a:t>
              </a:r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id="{294063E8-FB30-40C4-8C15-26224F6DA4F2}"/>
                </a:ext>
              </a:extLst>
            </p:cNvPr>
            <p:cNvSpPr/>
            <p:nvPr/>
          </p:nvSpPr>
          <p:spPr>
            <a:xfrm>
              <a:off x="10670247" y="5761086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-2</a:t>
              </a:r>
            </a:p>
          </p:txBody>
        </p:sp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id="{37CBFEA5-C9EE-4D00-9EF0-08A95F949731}"/>
                </a:ext>
              </a:extLst>
            </p:cNvPr>
            <p:cNvSpPr/>
            <p:nvPr/>
          </p:nvSpPr>
          <p:spPr>
            <a:xfrm>
              <a:off x="10689382" y="5177725"/>
              <a:ext cx="738626" cy="50869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-2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AE09CED8-0C42-49A4-A0F5-42B904903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29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EBDEA9-CBA1-4478-B4B1-795137C94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647697-9A77-43B9-8AD8-8E2DA969E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24200"/>
              </p:ext>
            </p:extLst>
          </p:nvPr>
        </p:nvGraphicFramePr>
        <p:xfrm>
          <a:off x="111226" y="1253034"/>
          <a:ext cx="11545475" cy="51006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82758">
                  <a:extLst>
                    <a:ext uri="{9D8B030D-6E8A-4147-A177-3AD203B41FA5}">
                      <a16:colId xmlns:a16="http://schemas.microsoft.com/office/drawing/2014/main" val="1632538785"/>
                    </a:ext>
                  </a:extLst>
                </a:gridCol>
                <a:gridCol w="1796961">
                  <a:extLst>
                    <a:ext uri="{9D8B030D-6E8A-4147-A177-3AD203B41FA5}">
                      <a16:colId xmlns:a16="http://schemas.microsoft.com/office/drawing/2014/main" val="4224542897"/>
                    </a:ext>
                  </a:extLst>
                </a:gridCol>
                <a:gridCol w="1811936">
                  <a:extLst>
                    <a:ext uri="{9D8B030D-6E8A-4147-A177-3AD203B41FA5}">
                      <a16:colId xmlns:a16="http://schemas.microsoft.com/office/drawing/2014/main" val="602175905"/>
                    </a:ext>
                  </a:extLst>
                </a:gridCol>
                <a:gridCol w="1846678">
                  <a:extLst>
                    <a:ext uri="{9D8B030D-6E8A-4147-A177-3AD203B41FA5}">
                      <a16:colId xmlns:a16="http://schemas.microsoft.com/office/drawing/2014/main" val="2921705153"/>
                    </a:ext>
                  </a:extLst>
                </a:gridCol>
                <a:gridCol w="1807142">
                  <a:extLst>
                    <a:ext uri="{9D8B030D-6E8A-4147-A177-3AD203B41FA5}">
                      <a16:colId xmlns:a16="http://schemas.microsoft.com/office/drawing/2014/main" val="2930834669"/>
                    </a:ext>
                  </a:extLst>
                </a:gridCol>
              </a:tblGrid>
              <a:tr h="420188">
                <a:tc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Grade 4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Grade 8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87948318"/>
                  </a:ext>
                </a:extLst>
              </a:tr>
              <a:tr h="61792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Group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2022 Score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Change from 2019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2022 Score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+mn-cs"/>
                        </a:rPr>
                        <a:t>Change from 2019</a:t>
                      </a:r>
                    </a:p>
                  </a:txBody>
                  <a:tcPr anchor="b">
                    <a:solidFill>
                      <a:srgbClr val="0018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95228"/>
                  </a:ext>
                </a:extLst>
              </a:tr>
              <a:tr h="568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latin typeface="Verdana"/>
                        </a:rPr>
                        <a:t>Male</a:t>
                      </a:r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214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256</a:t>
                      </a:r>
                    </a:p>
                  </a:txBody>
                  <a:tcPr anchor="ctr">
                    <a:solidFill>
                      <a:srgbClr val="CBC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>
                    <a:solidFill>
                      <a:srgbClr val="CB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417010"/>
                  </a:ext>
                </a:extLst>
              </a:tr>
              <a:tr h="568490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254863"/>
                  </a:ext>
                </a:extLst>
              </a:tr>
              <a:tr h="568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latin typeface="Verdana"/>
                        </a:rPr>
                        <a:t>Economically disadvantaged</a:t>
                      </a:r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53964"/>
                  </a:ext>
                </a:extLst>
              </a:tr>
              <a:tr h="568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latin typeface="Verdana"/>
                        </a:rPr>
                        <a:t>Students with a disability</a:t>
                      </a:r>
                      <a:endParaRPr lang="en-US" sz="2000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183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              </a:t>
                      </a:r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543368"/>
                  </a:ext>
                </a:extLst>
              </a:tr>
              <a:tr h="568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latin typeface="Verdana"/>
                        </a:rPr>
                        <a:t>English learner</a:t>
                      </a:r>
                      <a:r>
                        <a:rPr lang="en-US" sz="2000">
                          <a:latin typeface="Verdana"/>
                          <a:ea typeface="Verdan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190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925563"/>
                  </a:ext>
                </a:extLst>
              </a:tr>
              <a:tr h="568490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Public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>
                          <a:latin typeface="Verdana"/>
                          <a:ea typeface="Verdana"/>
                        </a:rPr>
                        <a:t>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 b="0" i="0" u="none" strike="noStrike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062994"/>
                  </a:ext>
                </a:extLst>
              </a:tr>
              <a:tr h="568490">
                <a:tc>
                  <a:txBody>
                    <a:bodyPr/>
                    <a:lstStyle/>
                    <a:p>
                      <a:r>
                        <a:rPr lang="en-US" sz="2000">
                          <a:latin typeface="Verdana"/>
                          <a:ea typeface="Verdana"/>
                        </a:rPr>
                        <a:t>Catholic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/>
                          <a:ea typeface="Verdana"/>
                        </a:rPr>
                        <a:t>279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59740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09F93E4-1BB2-4F15-A6B2-9A85DF35F1DE}"/>
              </a:ext>
            </a:extLst>
          </p:cNvPr>
          <p:cNvGrpSpPr/>
          <p:nvPr/>
        </p:nvGrpSpPr>
        <p:grpSpPr>
          <a:xfrm>
            <a:off x="-2" y="6739702"/>
            <a:ext cx="12192003" cy="157785"/>
            <a:chOff x="-2" y="6700215"/>
            <a:chExt cx="12192003" cy="15778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2EE340-5E66-4DD9-9285-DC65778375D6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7C0439-77F0-4495-9696-02230283A788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837AB37-FD89-4816-9C92-88D344F644D3}"/>
              </a:ext>
            </a:extLst>
          </p:cNvPr>
          <p:cNvSpPr txBox="1">
            <a:spLocks/>
          </p:cNvSpPr>
          <p:nvPr/>
        </p:nvSpPr>
        <p:spPr>
          <a:xfrm>
            <a:off x="1179470" y="126702"/>
            <a:ext cx="10601831" cy="50907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>
                <a:ea typeface="ＭＳ Ｐゴシック"/>
              </a:rPr>
              <a:t>Greater score declines for females compared to males at grade 8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FF6716-648E-0DF2-1F36-FDBE48609EED}"/>
              </a:ext>
            </a:extLst>
          </p:cNvPr>
          <p:cNvSpPr/>
          <p:nvPr/>
        </p:nvSpPr>
        <p:spPr>
          <a:xfrm>
            <a:off x="399681" y="6398155"/>
            <a:ext cx="11851075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85858"/>
                </a:solidFill>
                <a:latin typeface="Arial"/>
                <a:cs typeface="Arial"/>
              </a:rPr>
              <a:t>NOTE: Arrow indicates significant difference (</a:t>
            </a:r>
            <a:r>
              <a:rPr lang="en-US" sz="1200" i="1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lang="en-US" sz="1200">
                <a:solidFill>
                  <a:srgbClr val="585858"/>
                </a:solidFill>
                <a:latin typeface="Arial"/>
                <a:cs typeface="Arial"/>
              </a:rPr>
              <a:t> &lt; .05) in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2022.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Diamond indicates no significant change in 2022</a:t>
            </a:r>
            <a:r>
              <a:rPr lang="en-US" sz="1200">
                <a:effectLst/>
                <a:latin typeface="Arial"/>
                <a:ea typeface="Calibri" panose="020F0502020204030204" pitchFamily="34" charset="0"/>
                <a:cs typeface="Arial"/>
              </a:rPr>
              <a:t>.</a:t>
            </a:r>
            <a:r>
              <a:rPr lang="en-US" sz="1200">
                <a:latin typeface="Arial"/>
                <a:ea typeface="Calibri" panose="020F0502020204030204" pitchFamily="34" charset="0"/>
                <a:cs typeface="Arial"/>
              </a:rPr>
              <a:t>         # Rounds to zero.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F39A5C-31FB-4D08-9119-3EA75FE7E685}"/>
              </a:ext>
            </a:extLst>
          </p:cNvPr>
          <p:cNvGrpSpPr/>
          <p:nvPr/>
        </p:nvGrpSpPr>
        <p:grpSpPr>
          <a:xfrm>
            <a:off x="6861109" y="2451434"/>
            <a:ext cx="4411082" cy="3842951"/>
            <a:chOff x="6861109" y="2451434"/>
            <a:chExt cx="4411082" cy="3842951"/>
          </a:xfrm>
        </p:grpSpPr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62496A9A-584D-47D9-AEBC-7604D54B6911}"/>
                </a:ext>
              </a:extLst>
            </p:cNvPr>
            <p:cNvSpPr/>
            <p:nvPr/>
          </p:nvSpPr>
          <p:spPr>
            <a:xfrm>
              <a:off x="6861109" y="2451434"/>
              <a:ext cx="590901" cy="412672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/>
                  <a:ea typeface="Verdana"/>
                </a:rPr>
                <a:t>2</a:t>
              </a:r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F6A4A352-557D-4807-9C5E-33DB041B286D}"/>
                </a:ext>
              </a:extLst>
            </p:cNvPr>
            <p:cNvSpPr/>
            <p:nvPr/>
          </p:nvSpPr>
          <p:spPr>
            <a:xfrm>
              <a:off x="6861109" y="3010783"/>
              <a:ext cx="590901" cy="431821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/>
                  <a:ea typeface="Verdana"/>
                </a:rPr>
                <a:t>4</a:t>
              </a:r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04123B93-5B5D-4890-BB00-FBD8C56DDF11}"/>
                </a:ext>
              </a:extLst>
            </p:cNvPr>
            <p:cNvSpPr/>
            <p:nvPr/>
          </p:nvSpPr>
          <p:spPr>
            <a:xfrm>
              <a:off x="6861109" y="5322616"/>
              <a:ext cx="590901" cy="414890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/>
                  <a:ea typeface="Verdana"/>
                </a:rPr>
                <a:t>3</a:t>
              </a:r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3828DCDA-3CFC-4E72-95E8-C6FED921E247}"/>
                </a:ext>
              </a:extLst>
            </p:cNvPr>
            <p:cNvSpPr/>
            <p:nvPr/>
          </p:nvSpPr>
          <p:spPr>
            <a:xfrm>
              <a:off x="6861109" y="3592754"/>
              <a:ext cx="590901" cy="431821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</a:p>
          </p:txBody>
        </p:sp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4992A676-375E-48FF-95B2-97716D1723CD}"/>
                </a:ext>
              </a:extLst>
            </p:cNvPr>
            <p:cNvSpPr/>
            <p:nvPr/>
          </p:nvSpPr>
          <p:spPr>
            <a:xfrm>
              <a:off x="10670247" y="2451434"/>
              <a:ext cx="590901" cy="406957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/>
                  <a:ea typeface="Verdana"/>
                </a:rPr>
                <a:t>1</a:t>
              </a:r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485A6B65-62DE-48FB-81EF-017AFE0113C4}"/>
                </a:ext>
              </a:extLst>
            </p:cNvPr>
            <p:cNvSpPr/>
            <p:nvPr/>
          </p:nvSpPr>
          <p:spPr>
            <a:xfrm>
              <a:off x="10670247" y="3010783"/>
              <a:ext cx="590901" cy="418217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/>
                  <a:ea typeface="Verdana"/>
                </a:rPr>
                <a:t>4</a:t>
              </a:r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FEC018E6-0E6B-489A-9B5E-FF936244016C}"/>
                </a:ext>
              </a:extLst>
            </p:cNvPr>
            <p:cNvSpPr/>
            <p:nvPr/>
          </p:nvSpPr>
          <p:spPr>
            <a:xfrm>
              <a:off x="10670247" y="3574178"/>
              <a:ext cx="590901" cy="425716"/>
            </a:xfrm>
            <a:prstGeom prst="downArrow">
              <a:avLst/>
            </a:prstGeom>
            <a:solidFill>
              <a:srgbClr val="001871"/>
            </a:solidFill>
            <a:ln cap="sq">
              <a:solidFill>
                <a:srgbClr val="00187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/>
                  <a:ea typeface="Verdana"/>
                </a:rPr>
                <a:t>2</a:t>
              </a:r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1" name="Arrow: Up 60">
              <a:extLst>
                <a:ext uri="{FF2B5EF4-FFF2-40B4-BE49-F238E27FC236}">
                  <a16:creationId xmlns:a16="http://schemas.microsoft.com/office/drawing/2014/main" id="{7D48EEB8-14D9-431A-B6B9-0D9C302E287D}"/>
                </a:ext>
              </a:extLst>
            </p:cNvPr>
            <p:cNvSpPr/>
            <p:nvPr/>
          </p:nvSpPr>
          <p:spPr>
            <a:xfrm>
              <a:off x="10681290" y="4675798"/>
              <a:ext cx="590901" cy="450167"/>
            </a:xfrm>
            <a:prstGeom prst="upArrow">
              <a:avLst/>
            </a:prstGeom>
            <a:solidFill>
              <a:srgbClr val="C69214"/>
            </a:solidFill>
            <a:ln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</a:p>
          </p:txBody>
        </p:sp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2711F733-97C1-417F-B2EF-E8F969F67588}"/>
                </a:ext>
              </a:extLst>
            </p:cNvPr>
            <p:cNvSpPr/>
            <p:nvPr/>
          </p:nvSpPr>
          <p:spPr>
            <a:xfrm>
              <a:off x="10679507" y="4123088"/>
              <a:ext cx="590901" cy="450167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#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795CBDC3-3919-4DAA-9381-43CE036E8DB2}"/>
                </a:ext>
              </a:extLst>
            </p:cNvPr>
            <p:cNvSpPr/>
            <p:nvPr/>
          </p:nvSpPr>
          <p:spPr>
            <a:xfrm>
              <a:off x="6861109" y="4711074"/>
              <a:ext cx="590901" cy="414891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-1</a:t>
              </a:r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72F711EA-5416-4225-B535-9FA9AEA641B5}"/>
                </a:ext>
              </a:extLst>
            </p:cNvPr>
            <p:cNvSpPr/>
            <p:nvPr/>
          </p:nvSpPr>
          <p:spPr>
            <a:xfrm>
              <a:off x="6861109" y="4102402"/>
              <a:ext cx="590901" cy="486381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-1</a:t>
              </a:r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8F0B7916-9BFD-4848-8C90-A7EA7A312A1D}"/>
                </a:ext>
              </a:extLst>
            </p:cNvPr>
            <p:cNvSpPr/>
            <p:nvPr/>
          </p:nvSpPr>
          <p:spPr>
            <a:xfrm>
              <a:off x="10520039" y="5801870"/>
              <a:ext cx="750370" cy="492515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+</a:t>
              </a:r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92970B5E-719E-4BC0-A175-F21EBE65EDF7}"/>
                </a:ext>
              </a:extLst>
            </p:cNvPr>
            <p:cNvSpPr/>
            <p:nvPr/>
          </p:nvSpPr>
          <p:spPr>
            <a:xfrm>
              <a:off x="6861109" y="5854613"/>
              <a:ext cx="590901" cy="421252"/>
            </a:xfrm>
            <a:prstGeom prst="diamond">
              <a:avLst/>
            </a:prstGeom>
            <a:solidFill>
              <a:srgbClr val="B9B9B9"/>
            </a:solidFill>
            <a:ln cap="sq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-2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2A72382-7469-4A72-8D23-77EB3C497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E551C999-AD77-494F-89C4-621A4A39F572}"/>
              </a:ext>
            </a:extLst>
          </p:cNvPr>
          <p:cNvSpPr/>
          <p:nvPr/>
        </p:nvSpPr>
        <p:spPr>
          <a:xfrm>
            <a:off x="10614281" y="5289041"/>
            <a:ext cx="590901" cy="414890"/>
          </a:xfrm>
          <a:prstGeom prst="downArrow">
            <a:avLst/>
          </a:prstGeom>
          <a:solidFill>
            <a:srgbClr val="001871"/>
          </a:solidFill>
          <a:ln cap="sq">
            <a:solidFill>
              <a:srgbClr val="00187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latin typeface="Verdana"/>
                <a:ea typeface="Verdana"/>
              </a:rPr>
              <a:t>3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65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F48B038-B254-4C60-B047-5967297C9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23"/>
          <a:stretch/>
        </p:blipFill>
        <p:spPr>
          <a:xfrm>
            <a:off x="6568550" y="-65503"/>
            <a:ext cx="5850278" cy="69997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A80ED-CB62-420B-890F-8DD2B7993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lowchart: Manual Input 5"/>
          <p:cNvSpPr/>
          <p:nvPr/>
        </p:nvSpPr>
        <p:spPr>
          <a:xfrm rot="5400000" flipH="1">
            <a:off x="1006200" y="-1006201"/>
            <a:ext cx="6858000" cy="8870402"/>
          </a:xfrm>
          <a:prstGeom prst="flowChartManualInput">
            <a:avLst/>
          </a:prstGeom>
          <a:solidFill>
            <a:srgbClr val="252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871"/>
              </a:solidFill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7064829" y="-1"/>
            <a:ext cx="1786108" cy="6858001"/>
          </a:xfrm>
          <a:prstGeom prst="straightConnector1">
            <a:avLst/>
          </a:prstGeom>
          <a:ln w="1270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1" y="1669911"/>
            <a:ext cx="928908" cy="928908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17BBD7E7-AF1A-412D-B723-57B30004D148}"/>
              </a:ext>
            </a:extLst>
          </p:cNvPr>
          <p:cNvSpPr txBox="1">
            <a:spLocks/>
          </p:cNvSpPr>
          <p:nvPr/>
        </p:nvSpPr>
        <p:spPr bwMode="auto">
          <a:xfrm>
            <a:off x="564071" y="2765876"/>
            <a:ext cx="5303443" cy="21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 cap="none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ea typeface="ＭＳ Ｐゴシック"/>
              </a:rPr>
              <a:t>Reading State and District Results </a:t>
            </a:r>
            <a:br>
              <a:rPr lang="en-US" sz="4800">
                <a:solidFill>
                  <a:schemeClr val="bg1"/>
                </a:solidFill>
                <a:ea typeface="ＭＳ Ｐゴシック"/>
              </a:rPr>
            </a:br>
            <a:endParaRPr lang="en-US" sz="6000">
              <a:solidFill>
                <a:schemeClr val="bg1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9230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4F2FC-46EE-E133-577C-A2632B8B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24" y="243291"/>
            <a:ext cx="10750248" cy="847725"/>
          </a:xfrm>
        </p:spPr>
        <p:txBody>
          <a:bodyPr/>
          <a:lstStyle/>
          <a:p>
            <a:r>
              <a:rPr lang="en-US">
                <a:ea typeface="ＭＳ Ｐゴシック"/>
              </a:rPr>
              <a:t>Scores declined across majority of </a:t>
            </a:r>
            <a:br>
              <a:rPr lang="en-US">
                <a:ea typeface="ＭＳ Ｐゴシック"/>
              </a:rPr>
            </a:br>
            <a:r>
              <a:rPr lang="en-US">
                <a:ea typeface="ＭＳ Ｐゴシック"/>
              </a:rPr>
              <a:t>jurisdictions across both grades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51D8E4-9E59-3669-A628-ADDC7AEF2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5F6AB3-FD97-45D7-91E6-4D34377A2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408BB1-7621-458E-A826-01345DD68B17}"/>
              </a:ext>
            </a:extLst>
          </p:cNvPr>
          <p:cNvSpPr txBox="1"/>
          <p:nvPr/>
        </p:nvSpPr>
        <p:spPr>
          <a:xfrm>
            <a:off x="457200" y="2514038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85382-38F8-4815-9C56-61013400D186}"/>
              </a:ext>
            </a:extLst>
          </p:cNvPr>
          <p:cNvSpPr txBox="1"/>
          <p:nvPr/>
        </p:nvSpPr>
        <p:spPr>
          <a:xfrm>
            <a:off x="457200" y="4962477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EEEAB0-02BB-4D23-A4FC-3FFA842BA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352550"/>
            <a:ext cx="7086600" cy="2419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9B8897-9863-4EC9-83F7-102CD00F9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3990975"/>
            <a:ext cx="69913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9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B3F4CC-F977-494A-457F-30CC2B942D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 bwMode="auto">
          <a:xfrm>
            <a:off x="415565" y="3052826"/>
            <a:ext cx="7542318" cy="21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 cap="none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What is NAEP?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84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65D29-6D01-411F-A7F3-870203497DDD}"/>
              </a:ext>
            </a:extLst>
          </p:cNvPr>
          <p:cNvGrpSpPr/>
          <p:nvPr/>
        </p:nvGrpSpPr>
        <p:grpSpPr>
          <a:xfrm>
            <a:off x="2436098" y="721431"/>
            <a:ext cx="9155764" cy="5958166"/>
            <a:chOff x="3625271" y="806149"/>
            <a:chExt cx="8175737" cy="5450491"/>
          </a:xfrm>
          <a:effectLst/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102B8E-7F4A-47F2-92FC-BD312B05F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5271" y="806149"/>
              <a:ext cx="8175737" cy="5450491"/>
            </a:xfrm>
            <a:prstGeom prst="rect">
              <a:avLst/>
            </a:prstGeom>
            <a:effectLst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9739D1-D9BD-4705-89B3-A616C5D762D2}"/>
                </a:ext>
              </a:extLst>
            </p:cNvPr>
            <p:cNvSpPr txBox="1"/>
            <p:nvPr/>
          </p:nvSpPr>
          <p:spPr>
            <a:xfrm>
              <a:off x="8048625" y="5990410"/>
              <a:ext cx="11525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r>
                <a:rPr lang="en-US" sz="1200" b="1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South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C99249-5476-4DC0-9F7C-DFC26D9DB3EF}"/>
                </a:ext>
              </a:extLst>
            </p:cNvPr>
            <p:cNvSpPr txBox="1"/>
            <p:nvPr/>
          </p:nvSpPr>
          <p:spPr>
            <a:xfrm>
              <a:off x="4772025" y="1495812"/>
              <a:ext cx="11525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r>
                <a:rPr lang="en-US" sz="1200" b="1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West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8C1F2A-4C13-45B2-B2FB-289C25D5FFED}"/>
                </a:ext>
              </a:extLst>
            </p:cNvPr>
            <p:cNvSpPr txBox="1"/>
            <p:nvPr/>
          </p:nvSpPr>
          <p:spPr>
            <a:xfrm>
              <a:off x="7296150" y="1495184"/>
              <a:ext cx="11525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r>
                <a:rPr lang="en-US" sz="1200" b="1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Midwest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63C001-32AD-4F02-8C27-DC1A83FA718A}"/>
                </a:ext>
              </a:extLst>
            </p:cNvPr>
            <p:cNvSpPr txBox="1"/>
            <p:nvPr/>
          </p:nvSpPr>
          <p:spPr>
            <a:xfrm>
              <a:off x="9463087" y="1495184"/>
              <a:ext cx="11525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pPr algn="r"/>
              <a:r>
                <a:rPr lang="en-US" sz="1200" b="1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Northeast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DED078-4F6E-4F01-98B4-74F4DC17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04" y="39545"/>
            <a:ext cx="10989733" cy="735555"/>
          </a:xfrm>
        </p:spPr>
        <p:txBody>
          <a:bodyPr/>
          <a:lstStyle/>
          <a:p>
            <a:r>
              <a:rPr lang="en-US">
                <a:ea typeface="ＭＳ Ｐゴシック"/>
              </a:rPr>
              <a:t>Grade 4 scores lower in 30 jurisdictions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CD6E-AB53-45B2-AE75-80E98A067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20B96-87C7-4277-A4E9-68EC7BC36848}"/>
              </a:ext>
            </a:extLst>
          </p:cNvPr>
          <p:cNvGrpSpPr/>
          <p:nvPr/>
        </p:nvGrpSpPr>
        <p:grpSpPr>
          <a:xfrm>
            <a:off x="9673" y="6736747"/>
            <a:ext cx="12192003" cy="157785"/>
            <a:chOff x="-2" y="6700215"/>
            <a:chExt cx="12192003" cy="1577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B1A62-8121-4B94-A599-286A6138DD53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EEAB1F-5427-487C-9CEC-01F852C9A82A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738AF80-A81F-4EEE-BF26-1DB2BFDE8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51" y="2089071"/>
            <a:ext cx="1504950" cy="523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AE1F88-1F94-4E20-A27F-1A020E086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2" y="73313"/>
            <a:ext cx="650587" cy="650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00EF1F-B42D-4235-B39D-D8A5F39F9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659380"/>
            <a:ext cx="1747647" cy="9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3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37AC645-AEC9-40A0-AF3E-3F1907B6DA0A}"/>
              </a:ext>
            </a:extLst>
          </p:cNvPr>
          <p:cNvGrpSpPr/>
          <p:nvPr/>
        </p:nvGrpSpPr>
        <p:grpSpPr>
          <a:xfrm>
            <a:off x="2222373" y="647699"/>
            <a:ext cx="9274302" cy="6012847"/>
            <a:chOff x="3174251" y="743260"/>
            <a:chExt cx="8756908" cy="54597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DCCF22-B52A-4938-8E7E-5CF29A94C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4251" y="743260"/>
              <a:ext cx="8756908" cy="5459773"/>
            </a:xfrm>
            <a:prstGeom prst="rect">
              <a:avLst/>
            </a:prstGeom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96D5A3-A822-4059-8823-DB188E587A30}"/>
                </a:ext>
              </a:extLst>
            </p:cNvPr>
            <p:cNvSpPr txBox="1"/>
            <p:nvPr/>
          </p:nvSpPr>
          <p:spPr>
            <a:xfrm>
              <a:off x="8039100" y="5963607"/>
              <a:ext cx="11525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r>
                <a:rPr lang="en-US" sz="1200" b="1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South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6066E8-87D9-4C18-80B8-D4A00FD2BC12}"/>
                </a:ext>
              </a:extLst>
            </p:cNvPr>
            <p:cNvSpPr txBox="1"/>
            <p:nvPr/>
          </p:nvSpPr>
          <p:spPr>
            <a:xfrm>
              <a:off x="4601257" y="1350102"/>
              <a:ext cx="11525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r>
                <a:rPr lang="en-US" sz="1200" b="1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West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05BDDB-B55A-4FD2-9700-0DB51D3A830B}"/>
                </a:ext>
              </a:extLst>
            </p:cNvPr>
            <p:cNvSpPr txBox="1"/>
            <p:nvPr/>
          </p:nvSpPr>
          <p:spPr>
            <a:xfrm>
              <a:off x="7180788" y="1350102"/>
              <a:ext cx="11525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r>
                <a:rPr lang="en-US" sz="1200" b="1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Midwest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2A3BB8-3E7D-4246-95B7-E9C1C8D92DFF}"/>
                </a:ext>
              </a:extLst>
            </p:cNvPr>
            <p:cNvSpPr txBox="1"/>
            <p:nvPr/>
          </p:nvSpPr>
          <p:spPr>
            <a:xfrm>
              <a:off x="9468887" y="1351884"/>
              <a:ext cx="11525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pPr algn="r"/>
              <a:r>
                <a:rPr lang="en-US" sz="1200" b="1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Northeast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DED078-4F6E-4F01-98B4-74F4DC17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07" y="264965"/>
            <a:ext cx="10989733" cy="735555"/>
          </a:xfrm>
        </p:spPr>
        <p:txBody>
          <a:bodyPr/>
          <a:lstStyle/>
          <a:p>
            <a:r>
              <a:rPr lang="en-US"/>
              <a:t>Grade 8 scores higher in 1 jurisdiction and lower in 33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CD6E-AB53-45B2-AE75-80E98A067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20B96-87C7-4277-A4E9-68EC7BC36848}"/>
              </a:ext>
            </a:extLst>
          </p:cNvPr>
          <p:cNvGrpSpPr/>
          <p:nvPr/>
        </p:nvGrpSpPr>
        <p:grpSpPr>
          <a:xfrm>
            <a:off x="9673" y="6736747"/>
            <a:ext cx="12192003" cy="157785"/>
            <a:chOff x="-2" y="6700215"/>
            <a:chExt cx="12192003" cy="1577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B1A62-8121-4B94-A599-286A6138DD53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EEAB1F-5427-487C-9CEC-01F852C9A82A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738AF80-A81F-4EEE-BF26-1DB2BFDE8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05" y="2084257"/>
            <a:ext cx="1504950" cy="523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9F5A7D-BF4C-40D1-B33E-D3B4139C0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714EDD-3E1F-46E0-B23E-84CE6FAEF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88" y="2661450"/>
            <a:ext cx="1763363" cy="9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09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4F2FC-46EE-E133-577C-A2632B8B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46" y="203803"/>
            <a:ext cx="10989733" cy="847725"/>
          </a:xfrm>
        </p:spPr>
        <p:txBody>
          <a:bodyPr/>
          <a:lstStyle/>
          <a:p>
            <a:r>
              <a:rPr lang="en-US">
                <a:ea typeface="ＭＳ Ｐゴシック"/>
              </a:rPr>
              <a:t>Majority of district scores remained stable compared to 2019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51D8E4-9E59-3669-A628-ADDC7AEF2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4FEE99-6C0E-486B-9805-A2EE122B0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0CCA9A-23E3-41E3-A361-786BE65E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357312"/>
            <a:ext cx="6972300" cy="23907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53904-1FE6-480D-A939-300E76041FA7}"/>
              </a:ext>
            </a:extLst>
          </p:cNvPr>
          <p:cNvSpPr txBox="1"/>
          <p:nvPr/>
        </p:nvSpPr>
        <p:spPr>
          <a:xfrm>
            <a:off x="457200" y="2514038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8C82E-75B4-4D21-A5D9-695804DF7398}"/>
              </a:ext>
            </a:extLst>
          </p:cNvPr>
          <p:cNvSpPr txBox="1"/>
          <p:nvPr/>
        </p:nvSpPr>
        <p:spPr>
          <a:xfrm>
            <a:off x="457200" y="4962477"/>
            <a:ext cx="1645920" cy="457200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002E4D-4E78-468F-8A52-0803E6775915}"/>
              </a:ext>
            </a:extLst>
          </p:cNvPr>
          <p:cNvGrpSpPr/>
          <p:nvPr/>
        </p:nvGrpSpPr>
        <p:grpSpPr>
          <a:xfrm>
            <a:off x="2552700" y="3943350"/>
            <a:ext cx="7086600" cy="2400300"/>
            <a:chOff x="2552700" y="3943350"/>
            <a:chExt cx="7086600" cy="2400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ED1363-A6FD-495D-BB35-8A62FD54A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2700" y="3943350"/>
              <a:ext cx="7086600" cy="2400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06D1F9-567A-4D5F-B6CF-DD808590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6580" y="5610177"/>
              <a:ext cx="646643" cy="599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488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D078-4F6E-4F01-98B4-74F4DC17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51" y="14854"/>
            <a:ext cx="11212711" cy="735555"/>
          </a:xfrm>
        </p:spPr>
        <p:txBody>
          <a:bodyPr/>
          <a:lstStyle/>
          <a:p>
            <a:r>
              <a:rPr lang="en-US"/>
              <a:t>Grade 4 scores decline in 9 of 26 urban districts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CD6E-AB53-45B2-AE75-80E98A067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20B96-87C7-4277-A4E9-68EC7BC36848}"/>
              </a:ext>
            </a:extLst>
          </p:cNvPr>
          <p:cNvGrpSpPr/>
          <p:nvPr/>
        </p:nvGrpSpPr>
        <p:grpSpPr>
          <a:xfrm>
            <a:off x="9673" y="6736747"/>
            <a:ext cx="12192003" cy="157785"/>
            <a:chOff x="-2" y="6700215"/>
            <a:chExt cx="12192003" cy="1577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B1A62-8121-4B94-A599-286A6138DD53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EEAB1F-5427-487C-9CEC-01F852C9A82A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738AF80-A81F-4EEE-BF26-1DB2BFDE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86572"/>
            <a:ext cx="1504950" cy="523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984502-1DE3-426D-84BA-E7F828948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6" y="73313"/>
            <a:ext cx="650587" cy="650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DD4F2D-E238-4D08-87D6-C263C4F84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540" y="952500"/>
            <a:ext cx="9135235" cy="5489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862763-B0F8-4132-9575-1E3CEDE65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667001"/>
            <a:ext cx="1744504" cy="968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259D68-97B4-4B3F-AFFF-0231A411E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75" y="3928443"/>
            <a:ext cx="587971" cy="90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36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507A51-3BED-4591-8AB5-FE535D377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181677"/>
            <a:ext cx="8816207" cy="5394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ED078-4F6E-4F01-98B4-74F4DC17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57665"/>
            <a:ext cx="10989733" cy="904256"/>
          </a:xfrm>
        </p:spPr>
        <p:txBody>
          <a:bodyPr/>
          <a:lstStyle/>
          <a:p>
            <a:r>
              <a:rPr lang="en-US"/>
              <a:t>Grade 8 scores decline in 4 of 26 urban districts; increase in 1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BCD6E-AB53-45B2-AE75-80E98A067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20B96-87C7-4277-A4E9-68EC7BC36848}"/>
              </a:ext>
            </a:extLst>
          </p:cNvPr>
          <p:cNvGrpSpPr/>
          <p:nvPr/>
        </p:nvGrpSpPr>
        <p:grpSpPr>
          <a:xfrm>
            <a:off x="9673" y="6736747"/>
            <a:ext cx="12192003" cy="157785"/>
            <a:chOff x="-2" y="6700215"/>
            <a:chExt cx="12192003" cy="1577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B1A62-8121-4B94-A599-286A6138DD53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EEAB1F-5427-487C-9CEC-01F852C9A82A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738AF80-A81F-4EEE-BF26-1DB2BFDE8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085030"/>
            <a:ext cx="1504950" cy="523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DBF51-F021-45F2-B0CF-9ED32E6FC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4BC0C-A04D-4F73-AF56-8C56C82C5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669259"/>
            <a:ext cx="1753934" cy="980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4A6C87-444A-4590-AF99-F859ADE0C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75" y="3885132"/>
            <a:ext cx="808101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76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a child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8EB394CD-AE70-4EE8-A146-FCFF113EA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1" y="0"/>
            <a:ext cx="1027635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A80ED-CB62-420B-890F-8DD2B7993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lowchart: Manual Input 5"/>
          <p:cNvSpPr/>
          <p:nvPr/>
        </p:nvSpPr>
        <p:spPr>
          <a:xfrm rot="5400000" flipH="1">
            <a:off x="-39915" y="39914"/>
            <a:ext cx="6858000" cy="6778171"/>
          </a:xfrm>
          <a:prstGeom prst="flowChartManualInput">
            <a:avLst/>
          </a:prstGeom>
          <a:solidFill>
            <a:srgbClr val="252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87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369953" y="-53047"/>
            <a:ext cx="1348632" cy="6942220"/>
          </a:xfrm>
          <a:prstGeom prst="straightConnector1">
            <a:avLst/>
          </a:prstGeom>
          <a:ln w="1270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/>
          <p:cNvSpPr txBox="1">
            <a:spLocks/>
          </p:cNvSpPr>
          <p:nvPr/>
        </p:nvSpPr>
        <p:spPr bwMode="auto">
          <a:xfrm>
            <a:off x="502225" y="1733230"/>
            <a:ext cx="5303443" cy="21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 cap="none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ea typeface="ＭＳ Ｐゴシック"/>
              </a:rPr>
              <a:t>Learning Opportunities and Disruptions During the Pandemic</a:t>
            </a:r>
            <a:endParaRPr lang="en-US" sz="6000">
              <a:solidFill>
                <a:schemeClr val="bg1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4867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44F0E-7C27-438D-8FDE-14EC153B77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36</a:t>
            </a:fld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0870AA-3FF7-4CAF-8196-416B2C56B376}"/>
              </a:ext>
            </a:extLst>
          </p:cNvPr>
          <p:cNvSpPr/>
          <p:nvPr/>
        </p:nvSpPr>
        <p:spPr>
          <a:xfrm>
            <a:off x="1471775" y="149251"/>
            <a:ext cx="9248447" cy="75247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18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Eighth-graders’ reports of learning remotely last year (2020-21) vary across states</a:t>
            </a:r>
            <a:endParaRPr lang="en-US" sz="3600" b="1">
              <a:solidFill>
                <a:srgbClr val="00187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26C3FEE-3E31-4496-B159-7B99BC4D63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9724793"/>
              </p:ext>
            </p:extLst>
          </p:nvPr>
        </p:nvGraphicFramePr>
        <p:xfrm>
          <a:off x="295535" y="1201479"/>
          <a:ext cx="11600929" cy="550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7871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0C248B-A426-41CC-ACE8-13370BD8B842}"/>
              </a:ext>
            </a:extLst>
          </p:cNvPr>
          <p:cNvGrpSpPr/>
          <p:nvPr/>
        </p:nvGrpSpPr>
        <p:grpSpPr>
          <a:xfrm>
            <a:off x="2304500" y="977926"/>
            <a:ext cx="9483548" cy="5880074"/>
            <a:chOff x="2304500" y="977926"/>
            <a:chExt cx="9410700" cy="58800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5C3826-D8A1-4E9F-9AA0-7C6017C5C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475"/>
            <a:stretch/>
          </p:blipFill>
          <p:spPr>
            <a:xfrm>
              <a:off x="2304500" y="977926"/>
              <a:ext cx="9410700" cy="588007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0744BF0-45BE-401F-AC30-0F925B6B157A}"/>
                </a:ext>
              </a:extLst>
            </p:cNvPr>
            <p:cNvSpPr/>
            <p:nvPr/>
          </p:nvSpPr>
          <p:spPr>
            <a:xfrm>
              <a:off x="3855904" y="3745735"/>
              <a:ext cx="1288973" cy="275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DB36DE-406F-47FC-923C-8AC0A193062C}"/>
                </a:ext>
              </a:extLst>
            </p:cNvPr>
            <p:cNvSpPr/>
            <p:nvPr/>
          </p:nvSpPr>
          <p:spPr>
            <a:xfrm>
              <a:off x="3429919" y="4540512"/>
              <a:ext cx="1288973" cy="275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6B4054-2746-4E6E-80BA-6549488E1960}"/>
                </a:ext>
              </a:extLst>
            </p:cNvPr>
            <p:cNvSpPr/>
            <p:nvPr/>
          </p:nvSpPr>
          <p:spPr>
            <a:xfrm>
              <a:off x="3035145" y="5559212"/>
              <a:ext cx="1288973" cy="275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96A1EC-FDD3-4309-B2FC-A84AF083FA1D}"/>
                </a:ext>
              </a:extLst>
            </p:cNvPr>
            <p:cNvSpPr/>
            <p:nvPr/>
          </p:nvSpPr>
          <p:spPr>
            <a:xfrm>
              <a:off x="3341352" y="6571561"/>
              <a:ext cx="1288973" cy="275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44F0E-7C27-438D-8FDE-14EC153B77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37</a:t>
            </a:fld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0870AA-3FF7-4CAF-8196-416B2C56B376}"/>
              </a:ext>
            </a:extLst>
          </p:cNvPr>
          <p:cNvSpPr/>
          <p:nvPr/>
        </p:nvSpPr>
        <p:spPr>
          <a:xfrm>
            <a:off x="2425455" y="149251"/>
            <a:ext cx="9248447" cy="75247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18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Higher-performing eighth-graders have more access to resources while learning remotely</a:t>
            </a:r>
            <a:endParaRPr lang="en-US" sz="3600" b="1">
              <a:solidFill>
                <a:srgbClr val="00187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961577-F822-4246-9014-85D8D2D80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13210"/>
          <a:stretch/>
        </p:blipFill>
        <p:spPr>
          <a:xfrm>
            <a:off x="73125" y="4678223"/>
            <a:ext cx="2311184" cy="2094321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4BBF9-2E8B-4AC9-AB12-C275F6A84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r="12873"/>
          <a:stretch/>
        </p:blipFill>
        <p:spPr>
          <a:xfrm>
            <a:off x="72974" y="2448301"/>
            <a:ext cx="2311183" cy="2077805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4CD593-8FCB-4F5A-A0F9-60EAEB9AD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r="13205"/>
          <a:stretch/>
        </p:blipFill>
        <p:spPr>
          <a:xfrm>
            <a:off x="72974" y="201340"/>
            <a:ext cx="2311184" cy="2094321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11B135-8324-49D5-A71E-B68801E8D906}"/>
              </a:ext>
            </a:extLst>
          </p:cNvPr>
          <p:cNvSpPr/>
          <p:nvPr/>
        </p:nvSpPr>
        <p:spPr>
          <a:xfrm>
            <a:off x="5237518" y="6564935"/>
            <a:ext cx="643638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Significantly different (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 .05) from students performing at or above the 75th percentile.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11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44F0E-7C27-438D-8FDE-14EC153B77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38</a:t>
            </a:fld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0870AA-3FF7-4CAF-8196-416B2C56B376}"/>
              </a:ext>
            </a:extLst>
          </p:cNvPr>
          <p:cNvSpPr/>
          <p:nvPr/>
        </p:nvSpPr>
        <p:spPr>
          <a:xfrm>
            <a:off x="3181351" y="76199"/>
            <a:ext cx="8533849" cy="1113623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001871"/>
                </a:solidFill>
                <a:latin typeface="Open Sans"/>
                <a:ea typeface="Open Sans"/>
                <a:cs typeface="Open Sans"/>
              </a:rPr>
              <a:t>Shift in teachers’ attitudes towards work compared to 2019</a:t>
            </a:r>
            <a:endParaRPr lang="en-US" sz="3600" b="1">
              <a:solidFill>
                <a:srgbClr val="00187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C94201-B91B-4B7E-926C-1E8D3D3A9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728" y="3948241"/>
            <a:ext cx="7932185" cy="2509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43F991-327A-43DC-A0CA-88ACE8FB7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860" y="1445001"/>
            <a:ext cx="7314698" cy="2512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176B94-78F6-4662-934A-463E9FB74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13210"/>
          <a:stretch/>
        </p:blipFill>
        <p:spPr>
          <a:xfrm>
            <a:off x="72974" y="4623683"/>
            <a:ext cx="2311184" cy="2094321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2C2590-EB8B-407F-B4A8-381EAE235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12903"/>
          <a:stretch/>
        </p:blipFill>
        <p:spPr>
          <a:xfrm>
            <a:off x="72974" y="2382621"/>
            <a:ext cx="2311183" cy="2077805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2D057A-F5BC-452B-8341-51146A1A7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13210"/>
          <a:stretch/>
        </p:blipFill>
        <p:spPr>
          <a:xfrm>
            <a:off x="72974" y="144112"/>
            <a:ext cx="2311184" cy="2094321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5235DC-691F-4B18-9D86-4546DDFD909E}"/>
              </a:ext>
            </a:extLst>
          </p:cNvPr>
          <p:cNvSpPr/>
          <p:nvPr/>
        </p:nvSpPr>
        <p:spPr>
          <a:xfrm>
            <a:off x="3321601" y="6577013"/>
            <a:ext cx="3478318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Significantly different (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 .05) from 2022.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01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44F0E-7C27-438D-8FDE-14EC153B77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39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81115C-1401-4695-B543-4492BB602163}"/>
              </a:ext>
            </a:extLst>
          </p:cNvPr>
          <p:cNvSpPr/>
          <p:nvPr/>
        </p:nvSpPr>
        <p:spPr>
          <a:xfrm>
            <a:off x="4325031" y="19049"/>
            <a:ext cx="7590744" cy="1031358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18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 confidence low in addressing knowledge/skills gap across states</a:t>
            </a:r>
            <a:endParaRPr lang="en-US" sz="3600" b="1">
              <a:solidFill>
                <a:srgbClr val="00187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0C0B2-E5E0-4EA4-B581-5765D4E30283}"/>
              </a:ext>
            </a:extLst>
          </p:cNvPr>
          <p:cNvSpPr/>
          <p:nvPr/>
        </p:nvSpPr>
        <p:spPr>
          <a:xfrm>
            <a:off x="2687780" y="1121102"/>
            <a:ext cx="9047799" cy="772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>
                <a:latin typeface="Open Sans"/>
                <a:ea typeface="Open Sans"/>
                <a:cs typeface="Open Sans"/>
              </a:rPr>
              <a:t>Ranges in percentages of eighth-grade public school students in NAEP mathematics whose teachers reported how confident they are in performing several tasks related to remote instruction by state/jurisdiction: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AA3A5-425D-4B01-8FB9-C0E9AF4E1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15171"/>
          <a:stretch/>
        </p:blipFill>
        <p:spPr>
          <a:xfrm>
            <a:off x="56633" y="118632"/>
            <a:ext cx="2346129" cy="2125980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E27F71-66AF-417B-B3B4-85B9D4082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12903"/>
          <a:stretch/>
        </p:blipFill>
        <p:spPr>
          <a:xfrm>
            <a:off x="56632" y="2365851"/>
            <a:ext cx="2365706" cy="2126839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4ABA2B-49E6-438C-9F89-510D8262D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13210"/>
          <a:stretch/>
        </p:blipFill>
        <p:spPr>
          <a:xfrm>
            <a:off x="72420" y="4604508"/>
            <a:ext cx="2346128" cy="2125980"/>
          </a:xfrm>
          <a:prstGeom prst="hexagon">
            <a:avLst/>
          </a:prstGeom>
          <a:ln w="38100">
            <a:solidFill>
              <a:schemeClr val="accent2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2CB56C-C02B-44C3-999D-CB1779AFCCE2}"/>
              </a:ext>
            </a:extLst>
          </p:cNvPr>
          <p:cNvGrpSpPr/>
          <p:nvPr/>
        </p:nvGrpSpPr>
        <p:grpSpPr>
          <a:xfrm>
            <a:off x="2734342" y="1830398"/>
            <a:ext cx="8761095" cy="5066285"/>
            <a:chOff x="2734342" y="1830398"/>
            <a:chExt cx="8761095" cy="506628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6C24D9-DEC1-4289-B4AC-B70321DAB3E4}"/>
                </a:ext>
              </a:extLst>
            </p:cNvPr>
            <p:cNvGrpSpPr/>
            <p:nvPr/>
          </p:nvGrpSpPr>
          <p:grpSpPr>
            <a:xfrm>
              <a:off x="2734342" y="1830398"/>
              <a:ext cx="8761095" cy="4527233"/>
              <a:chOff x="2734342" y="1830398"/>
              <a:chExt cx="8761095" cy="452723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8C484EE-4BCE-47E3-9663-2B05F6E3A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4342" y="1830398"/>
                <a:ext cx="8761095" cy="452723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BD28535-A228-4774-BA8B-E236B783E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69346" y="3778778"/>
                <a:ext cx="726091" cy="518636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706756-6E29-42C1-AD5B-608CDF06E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20273" y="6296608"/>
              <a:ext cx="6080760" cy="600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535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What is the National Assessment of Educational Progress?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5" y="1670051"/>
            <a:ext cx="7993192" cy="4456113"/>
          </a:xfrm>
        </p:spPr>
        <p:txBody>
          <a:bodyPr/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Known as </a:t>
            </a:r>
            <a:r>
              <a:rPr lang="en-US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Nation’s Report Card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Congressionally mandated project administered by the </a:t>
            </a:r>
            <a:r>
              <a:rPr lang="en-US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National Center for Education Statistics (NCES)</a:t>
            </a:r>
            <a:endParaRPr lang="en-US" sz="11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Common measure of student achievement across the country in a variety of subject areas since 1969</a:t>
            </a:r>
            <a:endParaRPr lang="en-US" sz="11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Gold standard of large-scale assessments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EE7C1-A4B9-C94F-936F-EF6B95034B71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0EF3E2-02F3-44FC-911D-20A1C4002E4E}"/>
              </a:ext>
            </a:extLst>
          </p:cNvPr>
          <p:cNvGrpSpPr/>
          <p:nvPr/>
        </p:nvGrpSpPr>
        <p:grpSpPr>
          <a:xfrm>
            <a:off x="8758568" y="1541463"/>
            <a:ext cx="2186979" cy="4541022"/>
            <a:chOff x="8758568" y="1713646"/>
            <a:chExt cx="2186979" cy="4541022"/>
          </a:xfrm>
        </p:grpSpPr>
        <p:pic>
          <p:nvPicPr>
            <p:cNvPr id="6" name="Picture 5" descr="NAEP_SUBJICO__Artboard 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568" y="1721968"/>
              <a:ext cx="1007516" cy="1005840"/>
            </a:xfrm>
            <a:prstGeom prst="rect">
              <a:avLst/>
            </a:prstGeom>
          </p:spPr>
        </p:pic>
        <p:pic>
          <p:nvPicPr>
            <p:cNvPr id="7" name="Picture 6" descr="NAEP_SUBJICO__Artboard 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7319" y="1713646"/>
              <a:ext cx="1007516" cy="1005840"/>
            </a:xfrm>
            <a:prstGeom prst="rect">
              <a:avLst/>
            </a:prstGeom>
          </p:spPr>
        </p:pic>
        <p:pic>
          <p:nvPicPr>
            <p:cNvPr id="8" name="Picture 7" descr="NAEP_SUBJICO__Artboard 4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568" y="2892957"/>
              <a:ext cx="1005840" cy="1004167"/>
            </a:xfrm>
            <a:prstGeom prst="rect">
              <a:avLst/>
            </a:prstGeom>
          </p:spPr>
        </p:pic>
        <p:pic>
          <p:nvPicPr>
            <p:cNvPr id="9" name="Picture 8" descr="NAEP_SUBJICO__Artboard 3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112" y="4059132"/>
              <a:ext cx="1005840" cy="10041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995" y="2894729"/>
              <a:ext cx="1005840" cy="10041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569" y="5250500"/>
              <a:ext cx="1005840" cy="10041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651" y="5244571"/>
              <a:ext cx="1005840" cy="1004168"/>
            </a:xfrm>
            <a:prstGeom prst="rect">
              <a:avLst/>
            </a:prstGeom>
          </p:spPr>
        </p:pic>
        <p:pic>
          <p:nvPicPr>
            <p:cNvPr id="16" name="Picture 15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A20393C5-B18A-4780-B9C1-94E4641B8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9707" y="4065161"/>
              <a:ext cx="1005840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103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1DA4F3D8-CE1A-4244-AC41-3CFB45A7F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13" y="-25886"/>
            <a:ext cx="10257178" cy="69110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A80ED-CB62-420B-890F-8DD2B7993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Flowchart: Manual Input 5"/>
          <p:cNvSpPr/>
          <p:nvPr/>
        </p:nvSpPr>
        <p:spPr>
          <a:xfrm rot="5400000" flipH="1">
            <a:off x="-156298" y="-16390"/>
            <a:ext cx="6858000" cy="6891769"/>
          </a:xfrm>
          <a:prstGeom prst="flowChartManualInput">
            <a:avLst/>
          </a:prstGeom>
          <a:solidFill>
            <a:srgbClr val="252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87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369953" y="-53047"/>
            <a:ext cx="1348632" cy="6942220"/>
          </a:xfrm>
          <a:prstGeom prst="straightConnector1">
            <a:avLst/>
          </a:prstGeom>
          <a:ln w="1270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/>
          <p:cNvSpPr txBox="1">
            <a:spLocks/>
          </p:cNvSpPr>
          <p:nvPr/>
        </p:nvSpPr>
        <p:spPr bwMode="auto">
          <a:xfrm>
            <a:off x="453428" y="2911554"/>
            <a:ext cx="5303443" cy="103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 cap="none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ea typeface="ＭＳ Ｐゴシック"/>
              </a:rPr>
              <a:t>Summary</a:t>
            </a:r>
            <a:endParaRPr lang="en-US" sz="6000">
              <a:solidFill>
                <a:schemeClr val="bg1"/>
              </a:solidFill>
              <a:ea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17" y="1669912"/>
            <a:ext cx="650587" cy="65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1" y="1669911"/>
            <a:ext cx="650587" cy="6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17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CEE25-2074-426D-8294-0015CFDA9C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15060" y="0"/>
            <a:ext cx="7192651" cy="6889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Input 7"/>
          <p:cNvSpPr/>
          <p:nvPr/>
        </p:nvSpPr>
        <p:spPr>
          <a:xfrm rot="5400000" flipH="1">
            <a:off x="-418872" y="418872"/>
            <a:ext cx="6858000" cy="6020255"/>
          </a:xfrm>
          <a:prstGeom prst="flowChartManualInput">
            <a:avLst/>
          </a:prstGeom>
          <a:solidFill>
            <a:srgbClr val="252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8870400" y="64166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000" b="1" kern="1200">
                <a:solidFill>
                  <a:schemeClr val="tx2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D10874-7C5B-4385-B968-907D8508D5C8}" type="slidenum">
              <a:rPr lang="en-US" smtClean="0"/>
              <a:pPr/>
              <a:t>41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47039" y="-1"/>
            <a:ext cx="1273217" cy="6889174"/>
          </a:xfrm>
          <a:prstGeom prst="straightConnector1">
            <a:avLst/>
          </a:prstGeom>
          <a:ln w="1270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5133703"/>
            <a:ext cx="12207711" cy="1748690"/>
          </a:xfrm>
          <a:prstGeom prst="rect">
            <a:avLst/>
          </a:prstGeom>
          <a:solidFill>
            <a:srgbClr val="E7E7E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3200" b="1">
                <a:solidFill>
                  <a:srgbClr val="0018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www.nationsreportcard.gov</a:t>
            </a:r>
            <a:r>
              <a:rPr lang="en-US" sz="3200" b="1">
                <a:solidFill>
                  <a:srgbClr val="0018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3200" b="1">
                <a:solidFill>
                  <a:srgbClr val="0018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@NAEP_NCES</a:t>
            </a:r>
          </a:p>
        </p:txBody>
      </p:sp>
      <p:pic>
        <p:nvPicPr>
          <p:cNvPr id="13" name="Picture 4" descr="Facebook Twitter Logo Transparent Background - Twitter Bird Icon Transparent Clipart (1139x926), Png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7" y="6156552"/>
            <a:ext cx="449893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309BCC0-3CB7-4086-9E0A-3600495EEC29}"/>
              </a:ext>
            </a:extLst>
          </p:cNvPr>
          <p:cNvGrpSpPr/>
          <p:nvPr/>
        </p:nvGrpSpPr>
        <p:grpSpPr>
          <a:xfrm>
            <a:off x="6251348" y="226908"/>
            <a:ext cx="5753100" cy="4820951"/>
            <a:chOff x="6251348" y="226908"/>
            <a:chExt cx="5753100" cy="4820951"/>
          </a:xfrm>
        </p:grpSpPr>
        <p:grpSp>
          <p:nvGrpSpPr>
            <p:cNvPr id="15" name="Group 1"/>
            <p:cNvGrpSpPr>
              <a:grpSpLocks/>
            </p:cNvGrpSpPr>
            <p:nvPr/>
          </p:nvGrpSpPr>
          <p:grpSpPr bwMode="auto">
            <a:xfrm>
              <a:off x="6251348" y="226908"/>
              <a:ext cx="5753100" cy="4820951"/>
              <a:chOff x="1695450" y="1487488"/>
              <a:chExt cx="5753100" cy="4922549"/>
            </a:xfrm>
          </p:grpSpPr>
          <p:pic>
            <p:nvPicPr>
              <p:cNvPr id="17" name="Picture 9" descr="iStock_000022522027Large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336"/>
              <a:stretch/>
            </p:blipFill>
            <p:spPr bwMode="auto">
              <a:xfrm>
                <a:off x="1695450" y="1487488"/>
                <a:ext cx="5753100" cy="4922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838" y="4642339"/>
                <a:ext cx="325316" cy="338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6548388" y="563093"/>
              <a:ext cx="5159022" cy="3431822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8301" y="1982076"/>
            <a:ext cx="4287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F347D-546F-4276-823E-73C4D6503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8305" y="761007"/>
            <a:ext cx="5041545" cy="246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53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3DD7C-D80A-481D-A63F-5E67675CF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70400" y="6333552"/>
            <a:ext cx="2844800" cy="365125"/>
          </a:xfrm>
        </p:spPr>
        <p:txBody>
          <a:bodyPr/>
          <a:lstStyle/>
          <a:p>
            <a:fld id="{7CD10874-7C5B-4385-B968-907D8508D5C8}" type="slidenum">
              <a:rPr lang="en-US" smtClean="0"/>
              <a:t>42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" y="6700215"/>
            <a:ext cx="12192003" cy="157785"/>
            <a:chOff x="-2" y="6700215"/>
            <a:chExt cx="12192003" cy="157785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8FD700-0BA8-4FA6-AD4B-0F7A8E2C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27" y="120153"/>
            <a:ext cx="10989733" cy="502702"/>
          </a:xfrm>
        </p:spPr>
        <p:txBody>
          <a:bodyPr/>
          <a:lstStyle/>
          <a:p>
            <a:pPr algn="ctr"/>
            <a:r>
              <a:rPr lang="en-US"/>
              <a:t>Scores decline during pandemic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346D2E-47BD-449E-971B-852A3E93CA10}"/>
              </a:ext>
            </a:extLst>
          </p:cNvPr>
          <p:cNvSpPr/>
          <p:nvPr/>
        </p:nvSpPr>
        <p:spPr>
          <a:xfrm>
            <a:off x="609600" y="6228192"/>
            <a:ext cx="615113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*Significantly different (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 &lt; .05) from </a:t>
            </a:r>
            <a:r>
              <a:rPr lang="en-US" sz="1400">
                <a:solidFill>
                  <a:srgbClr val="585858"/>
                </a:solidFill>
                <a:latin typeface="Arial"/>
                <a:cs typeface="Arial"/>
              </a:rPr>
              <a:t>2022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EE2195-A2E8-4A9B-9D61-397D33524984}"/>
              </a:ext>
            </a:extLst>
          </p:cNvPr>
          <p:cNvSpPr txBox="1"/>
          <p:nvPr/>
        </p:nvSpPr>
        <p:spPr>
          <a:xfrm>
            <a:off x="1584443" y="809613"/>
            <a:ext cx="4201444" cy="461665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Mathematics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133031-33BF-4381-8BCB-13F98D0013C2}"/>
              </a:ext>
            </a:extLst>
          </p:cNvPr>
          <p:cNvSpPr txBox="1"/>
          <p:nvPr/>
        </p:nvSpPr>
        <p:spPr>
          <a:xfrm>
            <a:off x="7070843" y="809613"/>
            <a:ext cx="4201444" cy="461665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Reading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461C69-4D42-4FE5-9DD8-85C11B0396BC}"/>
              </a:ext>
            </a:extLst>
          </p:cNvPr>
          <p:cNvSpPr txBox="1"/>
          <p:nvPr/>
        </p:nvSpPr>
        <p:spPr>
          <a:xfrm>
            <a:off x="196770" y="4947269"/>
            <a:ext cx="348012" cy="461665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DE013-64C2-4990-8794-400393D21821}"/>
              </a:ext>
            </a:extLst>
          </p:cNvPr>
          <p:cNvSpPr txBox="1"/>
          <p:nvPr/>
        </p:nvSpPr>
        <p:spPr>
          <a:xfrm>
            <a:off x="196770" y="2196067"/>
            <a:ext cx="334006" cy="461665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49781E-2FDD-42A1-9888-51DD7342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3" y="1570768"/>
            <a:ext cx="5513546" cy="19835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193FF6-7870-4396-9478-0154C3C65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96" y="4080627"/>
            <a:ext cx="5408295" cy="19916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17B133-3C7B-467F-9994-0FA29EF86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754" y="1531340"/>
            <a:ext cx="5602605" cy="20402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94B90D-623E-4232-8FF4-E267B6039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862" y="4074193"/>
            <a:ext cx="5424488" cy="2007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7DDC94-613F-40EC-8333-20AD45AF1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2" y="33288"/>
            <a:ext cx="650587" cy="650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BF754-81E5-4C00-87AE-62F12683A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96" y="33288"/>
            <a:ext cx="650587" cy="6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96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3BD4-73CC-27B5-9C39-391F6F15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73" y="-37708"/>
            <a:ext cx="10989733" cy="1309488"/>
          </a:xfrm>
        </p:spPr>
        <p:txBody>
          <a:bodyPr/>
          <a:lstStyle/>
          <a:p>
            <a:r>
              <a:rPr lang="en-US"/>
              <a:t>Largest score declines in mathematics since 1990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2D810-C859-1E8F-F0D6-74655EAD4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174875"/>
            <a:ext cx="10134600" cy="3951288"/>
          </a:xfrm>
        </p:spPr>
        <p:txBody>
          <a:bodyPr/>
          <a:lstStyle/>
          <a:p>
            <a:pPr marL="5715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>
                <a:latin typeface="Verdana"/>
                <a:ea typeface="Verdana"/>
                <a:cs typeface="Times New Roman"/>
              </a:rPr>
              <a:t>  </a:t>
            </a:r>
            <a:r>
              <a:rPr lang="en-US" sz="1000" b="1">
                <a:effectLst/>
                <a:latin typeface="Verdana"/>
                <a:ea typeface="Verdana"/>
                <a:cs typeface="Times New Roman"/>
              </a:rPr>
              <a:t> </a:t>
            </a:r>
            <a:r>
              <a:rPr lang="en-US" sz="3200" b="1">
                <a:solidFill>
                  <a:srgbClr val="001871"/>
                </a:solidFill>
                <a:effectLst/>
                <a:latin typeface="Verdana"/>
                <a:ea typeface="Verdana"/>
                <a:cs typeface="Times New Roman"/>
              </a:rPr>
              <a:t>5</a:t>
            </a:r>
            <a:r>
              <a:rPr lang="en-US" sz="2000" b="1">
                <a:effectLst/>
                <a:latin typeface="Verdana"/>
                <a:ea typeface="Verdana"/>
                <a:cs typeface="Times New Roman"/>
              </a:rPr>
              <a:t> </a:t>
            </a:r>
            <a:r>
              <a:rPr lang="en-US" sz="2400" b="1">
                <a:effectLst/>
                <a:latin typeface="Verdana"/>
                <a:ea typeface="Verdana"/>
                <a:cs typeface="Times New Roman"/>
              </a:rPr>
              <a:t>points compared to 2019</a:t>
            </a:r>
          </a:p>
          <a:p>
            <a:pPr marL="400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>
                <a:effectLst/>
                <a:latin typeface="Verdana"/>
                <a:ea typeface="Verdana"/>
                <a:cs typeface="Times New Roman"/>
              </a:rPr>
              <a:t>Larger</a:t>
            </a:r>
            <a:r>
              <a:rPr lang="en-US" sz="2000">
                <a:effectLst/>
                <a:latin typeface="Verdana"/>
                <a:ea typeface="Verdana"/>
                <a:cs typeface="Times New Roman"/>
              </a:rPr>
              <a:t> declines for </a:t>
            </a:r>
            <a:r>
              <a:rPr lang="en-US" sz="2000" b="1">
                <a:effectLst/>
                <a:latin typeface="Verdana"/>
                <a:ea typeface="Verdana"/>
                <a:cs typeface="Times New Roman"/>
              </a:rPr>
              <a:t>lower-performing</a:t>
            </a:r>
            <a:r>
              <a:rPr lang="en-US" sz="2000">
                <a:effectLst/>
                <a:latin typeface="Verdana"/>
                <a:ea typeface="Verdana"/>
                <a:cs typeface="Times New Roman"/>
              </a:rPr>
              <a:t> students than </a:t>
            </a:r>
            <a:r>
              <a:rPr lang="en-US" sz="2000">
                <a:latin typeface="Verdana"/>
                <a:ea typeface="Verdana"/>
                <a:cs typeface="Times New Roman"/>
              </a:rPr>
              <a:t>higher performers</a:t>
            </a:r>
          </a:p>
          <a:p>
            <a:pPr marL="400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>
                <a:latin typeface="Verdana"/>
                <a:ea typeface="Verdana"/>
                <a:cs typeface="Times New Roman"/>
              </a:rPr>
              <a:t>Larger</a:t>
            </a:r>
            <a:r>
              <a:rPr lang="en-US" sz="2000">
                <a:latin typeface="Verdana"/>
                <a:ea typeface="Verdana"/>
                <a:cs typeface="Times New Roman"/>
              </a:rPr>
              <a:t> declines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Black and Hispanic </a:t>
            </a:r>
            <a:r>
              <a:rPr lang="en-US" sz="2000">
                <a:latin typeface="Verdana"/>
                <a:ea typeface="Verdana"/>
                <a:cs typeface="Times New Roman"/>
              </a:rPr>
              <a:t>students than White students </a:t>
            </a:r>
            <a:endParaRPr lang="en-US" sz="2000">
              <a:cs typeface="Times New Roman" panose="02020603050405020304" pitchFamily="18" charset="0"/>
            </a:endParaRPr>
          </a:p>
          <a:p>
            <a:pPr marL="400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>
                <a:latin typeface="Verdana"/>
                <a:ea typeface="Verdana"/>
                <a:cs typeface="Times New Roman"/>
              </a:rPr>
              <a:t>Larger</a:t>
            </a:r>
            <a:r>
              <a:rPr lang="en-US" sz="2000">
                <a:latin typeface="Verdana"/>
                <a:ea typeface="Verdana"/>
                <a:cs typeface="Times New Roman"/>
              </a:rPr>
              <a:t> decline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female</a:t>
            </a:r>
            <a:r>
              <a:rPr lang="en-US" sz="2000">
                <a:latin typeface="Verdana"/>
                <a:ea typeface="Verdana"/>
                <a:cs typeface="Times New Roman"/>
              </a:rPr>
              <a:t> students than male students </a:t>
            </a:r>
            <a:endParaRPr lang="en-US" sz="2000">
              <a:cs typeface="Times New Roman" panose="02020603050405020304" pitchFamily="18" charset="0"/>
            </a:endParaRPr>
          </a:p>
          <a:p>
            <a:pPr marL="400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No score change for</a:t>
            </a:r>
            <a:r>
              <a:rPr lang="en-US" sz="2000" b="1">
                <a:latin typeface="Verdana"/>
                <a:ea typeface="Verdana"/>
                <a:cs typeface="Times New Roman"/>
              </a:rPr>
              <a:t> Catholic </a:t>
            </a:r>
            <a:r>
              <a:rPr lang="en-US" sz="2000">
                <a:latin typeface="Verdana"/>
                <a:ea typeface="Verdana"/>
                <a:cs typeface="Times New Roman"/>
              </a:rPr>
              <a:t>school students</a:t>
            </a:r>
          </a:p>
          <a:p>
            <a:pPr marL="400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Score declines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43 states/jurisdictions </a:t>
            </a:r>
            <a:r>
              <a:rPr lang="en-US" sz="2000">
                <a:latin typeface="Verdana"/>
                <a:ea typeface="Verdana"/>
                <a:cs typeface="Times New Roman"/>
              </a:rPr>
              <a:t>and </a:t>
            </a:r>
            <a:r>
              <a:rPr lang="en-US" sz="2000" b="1">
                <a:latin typeface="Verdana"/>
                <a:ea typeface="Verdana"/>
                <a:cs typeface="Times New Roman"/>
              </a:rPr>
              <a:t>23 districts</a:t>
            </a:r>
            <a:endParaRPr lang="en-US" sz="2000" b="1">
              <a:cs typeface="Times New Roman" panose="02020603050405020304" pitchFamily="18" charset="0"/>
            </a:endParaRPr>
          </a:p>
          <a:p>
            <a:pPr marL="400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>
              <a:latin typeface="Verdana"/>
              <a:ea typeface="Verdana"/>
              <a:cs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BF5B4-EF45-059D-85B4-C0F4982D3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C461A-CEA6-4BFE-BC4C-96F1C524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1" y="81666"/>
            <a:ext cx="650587" cy="650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EE38FF-5CAF-4221-ABDB-ABAD5C22D722}"/>
              </a:ext>
            </a:extLst>
          </p:cNvPr>
          <p:cNvSpPr txBox="1"/>
          <p:nvPr/>
        </p:nvSpPr>
        <p:spPr>
          <a:xfrm>
            <a:off x="4697877" y="1425425"/>
            <a:ext cx="3482720" cy="461665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 mathematics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D000172-EC0D-469A-BA1D-56C5ED9EF7AA}"/>
              </a:ext>
            </a:extLst>
          </p:cNvPr>
          <p:cNvSpPr/>
          <p:nvPr/>
        </p:nvSpPr>
        <p:spPr>
          <a:xfrm>
            <a:off x="645972" y="2254921"/>
            <a:ext cx="420005" cy="415122"/>
          </a:xfrm>
          <a:prstGeom prst="downArrow">
            <a:avLst/>
          </a:prstGeom>
          <a:solidFill>
            <a:srgbClr val="001871"/>
          </a:solidFill>
          <a:ln cap="sq">
            <a:solidFill>
              <a:srgbClr val="00187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3BD4-73CC-27B5-9C39-391F6F15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73" y="-37708"/>
            <a:ext cx="10989733" cy="1309488"/>
          </a:xfrm>
        </p:spPr>
        <p:txBody>
          <a:bodyPr/>
          <a:lstStyle/>
          <a:p>
            <a:r>
              <a:rPr lang="en-US"/>
              <a:t>Largest score declines in mathematics since 1990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71063-3653-F1D6-7A71-384D4CF77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7861" y="2057644"/>
            <a:ext cx="10616668" cy="3916119"/>
          </a:xfrm>
        </p:spPr>
        <p:txBody>
          <a:bodyPr/>
          <a:lstStyle/>
          <a:p>
            <a:pPr marL="5715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Verdana"/>
                <a:ea typeface="Verdana"/>
                <a:cs typeface="Times New Roman"/>
              </a:rPr>
              <a:t>  </a:t>
            </a:r>
            <a:r>
              <a:rPr lang="en-US" sz="1000" b="1">
                <a:latin typeface="Verdana"/>
                <a:ea typeface="Verdana"/>
                <a:cs typeface="Times New Roman"/>
              </a:rPr>
              <a:t> </a:t>
            </a:r>
            <a:r>
              <a:rPr lang="en-US" sz="3200" b="1">
                <a:solidFill>
                  <a:srgbClr val="001871"/>
                </a:solidFill>
                <a:latin typeface="Verdana"/>
                <a:ea typeface="Verdana"/>
                <a:cs typeface="Times New Roman"/>
              </a:rPr>
              <a:t>8</a:t>
            </a:r>
            <a:r>
              <a:rPr lang="en-US" sz="2000" b="1">
                <a:latin typeface="Verdana"/>
                <a:ea typeface="Verdana"/>
                <a:cs typeface="Times New Roman"/>
              </a:rPr>
              <a:t> </a:t>
            </a:r>
            <a:r>
              <a:rPr lang="en-US" sz="2400" b="1">
                <a:latin typeface="Verdana"/>
                <a:ea typeface="Verdana"/>
                <a:cs typeface="Times New Roman"/>
              </a:rPr>
              <a:t>points compared to 2019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>
                <a:latin typeface="Verdana"/>
                <a:ea typeface="Verdana"/>
                <a:cs typeface="Times New Roman"/>
              </a:rPr>
              <a:t>Consistent</a:t>
            </a:r>
            <a:r>
              <a:rPr lang="en-US" sz="2000">
                <a:latin typeface="Verdana"/>
                <a:ea typeface="Verdana"/>
                <a:cs typeface="Times New Roman"/>
              </a:rPr>
              <a:t> score declines across the </a:t>
            </a:r>
            <a:r>
              <a:rPr lang="en-US" sz="2000" b="1">
                <a:latin typeface="Verdana"/>
                <a:ea typeface="Verdana"/>
                <a:cs typeface="Times New Roman"/>
              </a:rPr>
              <a:t>percentiles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>
                <a:latin typeface="Verdana"/>
                <a:ea typeface="Verdana"/>
                <a:cs typeface="Times New Roman"/>
              </a:rPr>
              <a:t>Consistent</a:t>
            </a:r>
            <a:r>
              <a:rPr lang="en-US" sz="2000">
                <a:latin typeface="Verdana"/>
                <a:ea typeface="Verdana"/>
                <a:cs typeface="Times New Roman"/>
              </a:rPr>
              <a:t> score declines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White, Black, Hispanic, and Asian</a:t>
            </a:r>
            <a:r>
              <a:rPr lang="en-US" sz="2000">
                <a:latin typeface="Verdana"/>
                <a:ea typeface="Verdana"/>
                <a:cs typeface="Times New Roman"/>
              </a:rPr>
              <a:t> students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No score change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English learners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Score declines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51 states/jurisdictions </a:t>
            </a:r>
            <a:r>
              <a:rPr lang="en-US" sz="2000">
                <a:latin typeface="Verdana"/>
                <a:ea typeface="Verdana"/>
                <a:cs typeface="Times New Roman"/>
              </a:rPr>
              <a:t>and </a:t>
            </a:r>
            <a:r>
              <a:rPr lang="en-US" sz="2000" b="1">
                <a:latin typeface="Verdana"/>
                <a:ea typeface="Verdana"/>
                <a:cs typeface="Times New Roman"/>
              </a:rPr>
              <a:t>22 districts </a:t>
            </a:r>
            <a:endParaRPr lang="en-US" sz="2000" b="1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1">
              <a:latin typeface="Verdana"/>
              <a:ea typeface="Verdana"/>
              <a:cs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BF5B4-EF45-059D-85B4-C0F4982D3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C461A-CEA6-4BFE-BC4C-96F1C524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1" y="81666"/>
            <a:ext cx="650587" cy="650587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317FC424-5CFA-4D8D-A241-9BAB00FE04E8}"/>
              </a:ext>
            </a:extLst>
          </p:cNvPr>
          <p:cNvSpPr/>
          <p:nvPr/>
        </p:nvSpPr>
        <p:spPr>
          <a:xfrm>
            <a:off x="765528" y="2184582"/>
            <a:ext cx="420005" cy="415122"/>
          </a:xfrm>
          <a:prstGeom prst="downArrow">
            <a:avLst/>
          </a:prstGeom>
          <a:solidFill>
            <a:srgbClr val="001871"/>
          </a:solidFill>
          <a:ln cap="sq">
            <a:solidFill>
              <a:srgbClr val="00187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E2778-0AFD-45D2-BEBB-CE76E2CF5561}"/>
              </a:ext>
            </a:extLst>
          </p:cNvPr>
          <p:cNvSpPr txBox="1"/>
          <p:nvPr/>
        </p:nvSpPr>
        <p:spPr>
          <a:xfrm>
            <a:off x="4364048" y="1425424"/>
            <a:ext cx="3885027" cy="461665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 mathematics </a:t>
            </a:r>
          </a:p>
        </p:txBody>
      </p:sp>
    </p:spTree>
    <p:extLst>
      <p:ext uri="{BB962C8B-B14F-4D97-AF65-F5344CB8AC3E}">
        <p14:creationId xmlns:p14="http://schemas.microsoft.com/office/powerpoint/2010/main" val="10100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3BD4-73CC-27B5-9C39-391F6F15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93505"/>
            <a:ext cx="10989733" cy="847725"/>
          </a:xfrm>
        </p:spPr>
        <p:txBody>
          <a:bodyPr/>
          <a:lstStyle/>
          <a:p>
            <a:r>
              <a:rPr lang="en-US">
                <a:ea typeface="ＭＳ Ｐゴシック"/>
              </a:rPr>
              <a:t>Scores decline in reading during pandemic; no score change since 1992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2D810-C859-1E8F-F0D6-74655EAD4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175" y="2026763"/>
            <a:ext cx="11229975" cy="4099400"/>
          </a:xfrm>
        </p:spPr>
        <p:txBody>
          <a:bodyPr/>
          <a:lstStyle/>
          <a:p>
            <a:pPr marL="5715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>
                <a:solidFill>
                  <a:srgbClr val="001871"/>
                </a:solidFill>
                <a:latin typeface="Verdana"/>
                <a:ea typeface="Verdana"/>
                <a:cs typeface="Times New Roman"/>
              </a:rPr>
              <a:t>  3</a:t>
            </a:r>
            <a:r>
              <a:rPr lang="en-US" sz="1050" b="1">
                <a:latin typeface="Verdana"/>
                <a:ea typeface="Verdana"/>
                <a:cs typeface="Times New Roman"/>
              </a:rPr>
              <a:t> </a:t>
            </a:r>
            <a:r>
              <a:rPr lang="en-US" sz="2400" b="1">
                <a:effectLst/>
                <a:latin typeface="Verdana"/>
                <a:ea typeface="Verdana"/>
                <a:cs typeface="Times New Roman"/>
              </a:rPr>
              <a:t>points compared to 2019</a:t>
            </a:r>
          </a:p>
          <a:p>
            <a:pPr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>
                <a:effectLst/>
                <a:latin typeface="Verdana"/>
                <a:ea typeface="Verdana"/>
                <a:cs typeface="Times New Roman"/>
              </a:rPr>
              <a:t>Larger</a:t>
            </a:r>
            <a:r>
              <a:rPr lang="en-US" sz="2000">
                <a:effectLst/>
                <a:latin typeface="Verdana"/>
                <a:ea typeface="Verdana"/>
                <a:cs typeface="Times New Roman"/>
              </a:rPr>
              <a:t> declines for </a:t>
            </a:r>
            <a:r>
              <a:rPr lang="en-US" sz="2000" b="1">
                <a:effectLst/>
                <a:latin typeface="Verdana"/>
                <a:ea typeface="Verdana"/>
                <a:cs typeface="Times New Roman"/>
              </a:rPr>
              <a:t>lower-performing</a:t>
            </a:r>
            <a:r>
              <a:rPr lang="en-US" sz="2000">
                <a:effectLst/>
                <a:latin typeface="Verdana"/>
                <a:ea typeface="Verdana"/>
                <a:cs typeface="Times New Roman"/>
              </a:rPr>
              <a:t> students than </a:t>
            </a:r>
            <a:r>
              <a:rPr lang="en-US" sz="2000">
                <a:latin typeface="Verdana"/>
                <a:ea typeface="Verdana"/>
                <a:cs typeface="Times New Roman"/>
              </a:rPr>
              <a:t>higher performers</a:t>
            </a:r>
            <a:r>
              <a:rPr lang="en-US" sz="2000">
                <a:effectLst/>
                <a:latin typeface="Verdana"/>
                <a:ea typeface="Verdana"/>
                <a:cs typeface="Times New Roman"/>
              </a:rPr>
              <a:t> (no change at </a:t>
            </a:r>
            <a:r>
              <a:rPr lang="en-US" sz="2000">
                <a:latin typeface="Verdana"/>
                <a:ea typeface="Verdana"/>
                <a:cs typeface="Times New Roman"/>
              </a:rPr>
              <a:t>90th percentile)</a:t>
            </a:r>
          </a:p>
          <a:p>
            <a:pPr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Declines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White</a:t>
            </a:r>
            <a:r>
              <a:rPr lang="en-US" sz="2000">
                <a:latin typeface="Verdana"/>
                <a:ea typeface="Verdana"/>
                <a:cs typeface="Times New Roman"/>
              </a:rPr>
              <a:t>, </a:t>
            </a:r>
            <a:r>
              <a:rPr lang="en-US" sz="2000" b="1">
                <a:latin typeface="Verdana"/>
                <a:ea typeface="Verdana"/>
                <a:cs typeface="Times New Roman"/>
              </a:rPr>
              <a:t>Black, Hispanic, and American Indian/Alaska Native </a:t>
            </a:r>
            <a:r>
              <a:rPr lang="en-US" sz="2000">
                <a:latin typeface="Verdana"/>
                <a:ea typeface="Verdana"/>
                <a:cs typeface="Times New Roman"/>
              </a:rPr>
              <a:t>students</a:t>
            </a:r>
          </a:p>
          <a:p>
            <a:pPr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No score change for</a:t>
            </a:r>
            <a:r>
              <a:rPr lang="en-US" sz="2000" b="1">
                <a:latin typeface="Verdana"/>
                <a:ea typeface="Verdana"/>
                <a:cs typeface="Times New Roman"/>
              </a:rPr>
              <a:t> students with disabilities</a:t>
            </a:r>
          </a:p>
          <a:p>
            <a:pPr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No score change for</a:t>
            </a:r>
            <a:r>
              <a:rPr lang="en-US" sz="2000" b="1">
                <a:latin typeface="Verdana"/>
                <a:ea typeface="Verdana"/>
                <a:cs typeface="Times New Roman"/>
              </a:rPr>
              <a:t> Catholic school students </a:t>
            </a:r>
          </a:p>
          <a:p>
            <a:pPr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Score declines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most states/jurisdictions </a:t>
            </a:r>
            <a:r>
              <a:rPr lang="en-US" sz="2000">
                <a:latin typeface="Verdana"/>
                <a:ea typeface="Verdana"/>
                <a:cs typeface="Times New Roman"/>
              </a:rPr>
              <a:t>(30), </a:t>
            </a:r>
            <a:r>
              <a:rPr lang="en-US" sz="2000" b="1">
                <a:latin typeface="Verdana"/>
                <a:ea typeface="Verdana"/>
                <a:cs typeface="Times New Roman"/>
              </a:rPr>
              <a:t>few districts </a:t>
            </a:r>
            <a:r>
              <a:rPr lang="en-US" sz="2000">
                <a:latin typeface="Verdana"/>
                <a:ea typeface="Verdana"/>
                <a:cs typeface="Times New Roman"/>
              </a:rPr>
              <a:t>(9)</a:t>
            </a:r>
            <a:endParaRPr lang="en-US" sz="2000" b="1">
              <a:latin typeface="Verdana"/>
              <a:ea typeface="Verdana"/>
              <a:cs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BF5B4-EF45-059D-85B4-C0F4982D3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AA04B-55EC-402C-ABCD-EA8F0D0D4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4D2DF4-1A73-43FC-8BFA-E8EA460713AB}"/>
              </a:ext>
            </a:extLst>
          </p:cNvPr>
          <p:cNvSpPr txBox="1"/>
          <p:nvPr/>
        </p:nvSpPr>
        <p:spPr>
          <a:xfrm>
            <a:off x="4531148" y="1485900"/>
            <a:ext cx="2947181" cy="461665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4 reading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7362ECC-BB74-42FC-BD37-95585456EDAC}"/>
              </a:ext>
            </a:extLst>
          </p:cNvPr>
          <p:cNvSpPr/>
          <p:nvPr/>
        </p:nvSpPr>
        <p:spPr>
          <a:xfrm>
            <a:off x="593345" y="2144751"/>
            <a:ext cx="420005" cy="415122"/>
          </a:xfrm>
          <a:prstGeom prst="downArrow">
            <a:avLst/>
          </a:prstGeom>
          <a:solidFill>
            <a:srgbClr val="001871"/>
          </a:solidFill>
          <a:ln cap="sq">
            <a:solidFill>
              <a:srgbClr val="00187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4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3BD4-73CC-27B5-9C39-391F6F15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93505"/>
            <a:ext cx="10989733" cy="847725"/>
          </a:xfrm>
        </p:spPr>
        <p:txBody>
          <a:bodyPr/>
          <a:lstStyle/>
          <a:p>
            <a:r>
              <a:rPr lang="en-US">
                <a:ea typeface="ＭＳ Ｐゴシック"/>
              </a:rPr>
              <a:t>Scores decline in reading during pandemic; no score change since 1992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71063-3653-F1D6-7A71-384D4CF77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0717" y="2017681"/>
            <a:ext cx="11484483" cy="4384824"/>
          </a:xfrm>
        </p:spPr>
        <p:txBody>
          <a:bodyPr/>
          <a:lstStyle/>
          <a:p>
            <a:pPr marL="5715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Verdana"/>
                <a:ea typeface="Verdana"/>
                <a:cs typeface="Times New Roman"/>
              </a:rPr>
              <a:t>      </a:t>
            </a:r>
            <a:r>
              <a:rPr lang="en-US" sz="1200" b="1">
                <a:latin typeface="Verdana"/>
                <a:ea typeface="Verdana"/>
                <a:cs typeface="Times New Roman"/>
              </a:rPr>
              <a:t>   </a:t>
            </a:r>
            <a:r>
              <a:rPr lang="en-US" sz="3200" b="1">
                <a:solidFill>
                  <a:srgbClr val="001871"/>
                </a:solidFill>
                <a:latin typeface="Verdana"/>
                <a:ea typeface="Verdana"/>
                <a:cs typeface="Times New Roman"/>
              </a:rPr>
              <a:t>3</a:t>
            </a:r>
            <a:r>
              <a:rPr lang="en-US" sz="1400" b="1">
                <a:latin typeface="Verdana"/>
                <a:ea typeface="Verdana"/>
                <a:cs typeface="Times New Roman"/>
              </a:rPr>
              <a:t> </a:t>
            </a:r>
            <a:r>
              <a:rPr lang="en-US" sz="2400" b="1">
                <a:latin typeface="Verdana"/>
                <a:ea typeface="Verdana"/>
                <a:cs typeface="Times New Roman"/>
              </a:rPr>
              <a:t>points compared to 2019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>
                <a:latin typeface="Verdana"/>
                <a:ea typeface="Verdana"/>
                <a:cs typeface="Times New Roman"/>
              </a:rPr>
              <a:t>Consistent</a:t>
            </a:r>
            <a:r>
              <a:rPr lang="en-US" sz="2000">
                <a:latin typeface="Verdana"/>
                <a:ea typeface="Verdana"/>
                <a:cs typeface="Times New Roman"/>
              </a:rPr>
              <a:t> score declines across the </a:t>
            </a:r>
            <a:r>
              <a:rPr lang="en-US" sz="2000" b="1">
                <a:latin typeface="Verdana"/>
                <a:ea typeface="Verdana"/>
                <a:cs typeface="Times New Roman"/>
              </a:rPr>
              <a:t>percentiles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Score decline for</a:t>
            </a:r>
            <a:r>
              <a:rPr lang="en-US" sz="2000" b="1">
                <a:latin typeface="Verdana"/>
                <a:ea typeface="Verdana"/>
                <a:cs typeface="Times New Roman"/>
              </a:rPr>
              <a:t> White students</a:t>
            </a:r>
            <a:endParaRPr lang="en-US" sz="2000">
              <a:latin typeface="Verdana"/>
              <a:ea typeface="Verdana"/>
              <a:cs typeface="Times New Roman"/>
            </a:endParaRP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No score change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Black or Hispanic students 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No score change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students with disabilities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Score gain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English learners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No score change for</a:t>
            </a:r>
            <a:r>
              <a:rPr lang="en-US" sz="2000" b="1">
                <a:latin typeface="Verdana"/>
                <a:ea typeface="Verdana"/>
                <a:cs typeface="Times New Roman"/>
              </a:rPr>
              <a:t> Catholic school students </a:t>
            </a:r>
            <a:endParaRPr lang="en-US" sz="2000"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Verdana"/>
                <a:ea typeface="Verdana"/>
                <a:cs typeface="Times New Roman"/>
              </a:rPr>
              <a:t>Score declines for </a:t>
            </a:r>
            <a:r>
              <a:rPr lang="en-US" sz="2000" b="1">
                <a:latin typeface="Verdana"/>
                <a:ea typeface="Verdana"/>
                <a:cs typeface="Times New Roman"/>
              </a:rPr>
              <a:t>most states/jurisdictions </a:t>
            </a:r>
            <a:r>
              <a:rPr lang="en-US" sz="2000">
                <a:latin typeface="Verdana"/>
                <a:ea typeface="Verdana"/>
                <a:cs typeface="Times New Roman"/>
              </a:rPr>
              <a:t>(33), </a:t>
            </a:r>
            <a:r>
              <a:rPr lang="en-US" sz="2000" b="1">
                <a:latin typeface="Verdana"/>
                <a:ea typeface="Verdana"/>
                <a:cs typeface="Times New Roman"/>
              </a:rPr>
              <a:t>few districts </a:t>
            </a:r>
            <a:r>
              <a:rPr lang="en-US" sz="2000">
                <a:latin typeface="Verdana"/>
                <a:ea typeface="Verdana"/>
                <a:cs typeface="Times New Roman"/>
              </a:rPr>
              <a:t>(4)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>
                <a:latin typeface="Verdana"/>
                <a:ea typeface="Verdana"/>
                <a:cs typeface="Times New Roman"/>
              </a:rPr>
              <a:t>Score gain </a:t>
            </a:r>
            <a:r>
              <a:rPr lang="en-US" sz="2000">
                <a:latin typeface="Verdana"/>
                <a:ea typeface="Verdana"/>
                <a:cs typeface="Times New Roman"/>
              </a:rPr>
              <a:t>in Los Angeles 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BF5B4-EF45-059D-85B4-C0F4982D3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AA04B-55EC-402C-ABCD-EA8F0D0D4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3" y="73313"/>
            <a:ext cx="650587" cy="650587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D35CC824-58DE-4C15-9423-30BD48F9203A}"/>
              </a:ext>
            </a:extLst>
          </p:cNvPr>
          <p:cNvSpPr/>
          <p:nvPr/>
        </p:nvSpPr>
        <p:spPr>
          <a:xfrm>
            <a:off x="602870" y="2144751"/>
            <a:ext cx="420005" cy="415122"/>
          </a:xfrm>
          <a:prstGeom prst="downArrow">
            <a:avLst/>
          </a:prstGeom>
          <a:solidFill>
            <a:srgbClr val="001871"/>
          </a:solidFill>
          <a:ln cap="sq">
            <a:solidFill>
              <a:srgbClr val="00187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917222-3FD3-499B-9CED-CD6212651252}"/>
              </a:ext>
            </a:extLst>
          </p:cNvPr>
          <p:cNvSpPr txBox="1"/>
          <p:nvPr/>
        </p:nvSpPr>
        <p:spPr>
          <a:xfrm>
            <a:off x="4786079" y="1390255"/>
            <a:ext cx="2876843" cy="461665"/>
          </a:xfrm>
          <a:prstGeom prst="rect">
            <a:avLst/>
          </a:prstGeom>
          <a:solidFill>
            <a:srgbClr val="00736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US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Grade 8 reading</a:t>
            </a:r>
          </a:p>
        </p:txBody>
      </p:sp>
    </p:spTree>
    <p:extLst>
      <p:ext uri="{BB962C8B-B14F-4D97-AF65-F5344CB8AC3E}">
        <p14:creationId xmlns:p14="http://schemas.microsoft.com/office/powerpoint/2010/main" val="426694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EB81-109E-18A1-5BB2-4B296B3FA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US" sz="2200" dirty="0">
                <a:solidFill>
                  <a:schemeClr val="tx2"/>
                </a:solidFill>
                <a:latin typeface="Verdana"/>
                <a:ea typeface="Verdana"/>
              </a:rPr>
              <a:t>Detailed findings about </a:t>
            </a:r>
            <a:r>
              <a:rPr lang="en-US" sz="2200" b="1" dirty="0">
                <a:solidFill>
                  <a:schemeClr val="accent1"/>
                </a:solidFill>
                <a:latin typeface="Verdana"/>
                <a:ea typeface="Verdana"/>
              </a:rPr>
              <a:t>how student achievement has changed since the pandemic began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Verdana"/>
                <a:ea typeface="Verdana"/>
              </a:rPr>
              <a:t>Changes in reading and math scores, from 2019 to 2022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Verdana"/>
                <a:ea typeface="Verdana"/>
              </a:rPr>
              <a:t>Results for the nation, states/jurisdictions, and large urban districts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Verdana"/>
                <a:ea typeface="Verdana"/>
              </a:rPr>
              <a:t>Breakdowns by race/ethnicity, gender, disability status, and other factors</a:t>
            </a:r>
          </a:p>
          <a:p>
            <a:pPr>
              <a:spcAft>
                <a:spcPts val="800"/>
              </a:spcAft>
            </a:pPr>
            <a:r>
              <a:rPr lang="en-US" sz="2200" dirty="0">
                <a:solidFill>
                  <a:schemeClr val="tx2"/>
                </a:solidFill>
                <a:latin typeface="Verdana"/>
                <a:ea typeface="Verdana"/>
              </a:rPr>
              <a:t>Contextual data from surveys of students, teachers, and school administrators about the </a:t>
            </a:r>
            <a:r>
              <a:rPr lang="en-US" sz="2200" b="1" dirty="0">
                <a:solidFill>
                  <a:schemeClr val="accent1"/>
                </a:solidFill>
                <a:latin typeface="Verdana"/>
                <a:ea typeface="Verdana"/>
              </a:rPr>
              <a:t>pandemic learning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45701-0B6C-5204-C1D7-D5F42BC08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EE7C1-A4B9-C94F-936F-EF6B95034B71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8541C4-AE6B-2BB8-91B0-9B4DE41F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4" y="274639"/>
            <a:ext cx="11338820" cy="847725"/>
          </a:xfrm>
        </p:spPr>
        <p:txBody>
          <a:bodyPr/>
          <a:lstStyle/>
          <a:p>
            <a:r>
              <a:rPr lang="en-US" dirty="0">
                <a:ea typeface="Verdana"/>
              </a:rPr>
              <a:t>Why are the new NAEP data so important?</a:t>
            </a:r>
          </a:p>
        </p:txBody>
      </p:sp>
    </p:spTree>
    <p:extLst>
      <p:ext uri="{BB962C8B-B14F-4D97-AF65-F5344CB8AC3E}">
        <p14:creationId xmlns:p14="http://schemas.microsoft.com/office/powerpoint/2010/main" val="182008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Verdana"/>
              </a:rPr>
              <a:t>Main NAEP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443D8A-9C2C-435A-FBF2-E4EF64E296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2022 </a:t>
            </a:r>
            <a:r>
              <a:rPr lang="en-US" altLang="en-US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main NAEP </a:t>
            </a: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findings for grades 4 and 8, with trends back to the 1990s and early 2000s for: 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nation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53 states/jurisdictions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26 urban districts 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Math and reading achievement 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Student experiences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0DB7AF7-753E-4908-B0B2-14DE81C12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EE7C1-A4B9-C94F-936F-EF6B95034B71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744FD-ED4A-83B1-B033-891663561E20}"/>
              </a:ext>
            </a:extLst>
          </p:cNvPr>
          <p:cNvSpPr txBox="1"/>
          <p:nvPr/>
        </p:nvSpPr>
        <p:spPr>
          <a:xfrm>
            <a:off x="6848476" y="3028950"/>
            <a:ext cx="1619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2121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09A73-99B7-4D4C-BF4E-16692A7C1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967" y="1909762"/>
            <a:ext cx="49720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4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Verdana"/>
              </a:rPr>
              <a:t>Main NAEP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443D8A-9C2C-435A-FBF2-E4EF64E296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2022 </a:t>
            </a:r>
            <a:r>
              <a:rPr lang="en-US" altLang="en-US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main NAEP </a:t>
            </a: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findings for grades 4 and 8, with trends back to the 1990s and early 2000s for: 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nation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53 states/jurisdictions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26 urban districts 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Math and reading achievement 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Student experiences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0DB7AF7-753E-4908-B0B2-14DE81C12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EE7C1-A4B9-C94F-936F-EF6B95034B71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77787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77787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744FD-ED4A-83B1-B033-891663561E20}"/>
              </a:ext>
            </a:extLst>
          </p:cNvPr>
          <p:cNvSpPr txBox="1"/>
          <p:nvPr/>
        </p:nvSpPr>
        <p:spPr>
          <a:xfrm>
            <a:off x="6848476" y="3028950"/>
            <a:ext cx="1619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2121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CC5B7-55D5-47D6-B328-FF39FA040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895" y="1481137"/>
            <a:ext cx="5876736" cy="33853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608A98-8F4A-4272-8EC4-E9772331A483}"/>
              </a:ext>
            </a:extLst>
          </p:cNvPr>
          <p:cNvSpPr/>
          <p:nvPr/>
        </p:nvSpPr>
        <p:spPr>
          <a:xfrm>
            <a:off x="6354305" y="2239505"/>
            <a:ext cx="2516095" cy="246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64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9682-7C4C-40D0-8822-7EB23BA3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38" y="397496"/>
            <a:ext cx="9983891" cy="847725"/>
          </a:xfrm>
        </p:spPr>
        <p:txBody>
          <a:bodyPr/>
          <a:lstStyle/>
          <a:p>
            <a:r>
              <a:rPr lang="en-US">
                <a:ea typeface="ＭＳ Ｐゴシック"/>
              </a:rPr>
              <a:t>Overview of 2022 NAEP assessments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18DC8-DD3B-4FA1-BE8A-7F890DDC6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E865A-E9F7-47F9-859C-DB6B48CB6FA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4425" y="1463674"/>
            <a:ext cx="11280775" cy="5394326"/>
          </a:xfrm>
        </p:spPr>
        <p:txBody>
          <a:bodyPr lIns="91440" tIns="45720" rIns="91440" bIns="45720" anchor="t"/>
          <a:lstStyle/>
          <a:p>
            <a:pPr marL="234950" indent="-234950"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srgbClr val="252A69"/>
                </a:solidFill>
                <a:latin typeface="Verdana"/>
                <a:ea typeface="Verdana"/>
                <a:cs typeface="Verdana"/>
              </a:rPr>
              <a:t>Data collected from January – March 2022</a:t>
            </a:r>
          </a:p>
          <a:p>
            <a:pPr marL="234950" indent="-234950"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srgbClr val="252A69"/>
                </a:solidFill>
                <a:latin typeface="Verdana"/>
                <a:ea typeface="Verdana"/>
                <a:cs typeface="Verdana"/>
              </a:rPr>
              <a:t>National, state, large urban district samples</a:t>
            </a:r>
          </a:p>
          <a:p>
            <a:pPr lvl="1" indent="-342900"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/>
            </a:pPr>
            <a:r>
              <a:rPr lang="en-US" sz="2400" spc="-150">
                <a:solidFill>
                  <a:srgbClr val="252A69"/>
                </a:solidFill>
                <a:latin typeface="Verdana"/>
                <a:ea typeface="Verdana"/>
              </a:rPr>
              <a:t>224,000 grade 4 students participated from approximately 5,700 schools </a:t>
            </a:r>
          </a:p>
          <a:p>
            <a:pPr lvl="1" indent="-342900"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/>
            </a:pPr>
            <a:r>
              <a:rPr lang="en-US" sz="2400" spc="-150">
                <a:solidFill>
                  <a:srgbClr val="252A69"/>
                </a:solidFill>
                <a:latin typeface="Verdana"/>
                <a:ea typeface="Verdana"/>
              </a:rPr>
              <a:t>222,000 grade 8 students participated from approximately 5,100 schools</a:t>
            </a:r>
          </a:p>
          <a:p>
            <a:pPr marL="234950" indent="-234950"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srgbClr val="252A69"/>
                </a:solidFill>
                <a:latin typeface="Verdana"/>
                <a:ea typeface="Verdana"/>
              </a:rPr>
              <a:t>Reported as average scores, percentiles, and NAEP achievement levels</a:t>
            </a:r>
          </a:p>
          <a:p>
            <a:pPr marL="234950" indent="-234950"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srgbClr val="252A69"/>
                </a:solidFill>
                <a:latin typeface="Verdana"/>
                <a:ea typeface="Verdana"/>
              </a:rPr>
              <a:t>School, teacher, and student survey questions 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/>
            </a:pPr>
            <a:r>
              <a:rPr lang="en-US" sz="2400" spc="-150">
                <a:solidFill>
                  <a:srgbClr val="252A69"/>
                </a:solidFill>
                <a:latin typeface="Verdana"/>
                <a:ea typeface="Verdana"/>
              </a:rPr>
              <a:t> Including questions related to learning during the pandemic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5" y="461550"/>
            <a:ext cx="650587" cy="650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99" y="461550"/>
            <a:ext cx="650587" cy="6505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B6E1799-561B-4386-8322-9600D365AACC}"/>
              </a:ext>
            </a:extLst>
          </p:cNvPr>
          <p:cNvGrpSpPr/>
          <p:nvPr/>
        </p:nvGrpSpPr>
        <p:grpSpPr>
          <a:xfrm>
            <a:off x="-2" y="6814830"/>
            <a:ext cx="12192003" cy="157785"/>
            <a:chOff x="-2" y="6700215"/>
            <a:chExt cx="12192003" cy="15778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DCD804-413E-4703-AE01-D436C6ED3A4C}"/>
                </a:ext>
              </a:extLst>
            </p:cNvPr>
            <p:cNvCxnSpPr/>
            <p:nvPr/>
          </p:nvCxnSpPr>
          <p:spPr>
            <a:xfrm flipH="1" flipV="1">
              <a:off x="-1" y="6840253"/>
              <a:ext cx="12192002" cy="17747"/>
            </a:xfrm>
            <a:prstGeom prst="straightConnector1">
              <a:avLst/>
            </a:prstGeom>
            <a:ln w="152400"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CEAF390-1A2E-43DE-AA97-049895A301A1}"/>
                </a:ext>
              </a:extLst>
            </p:cNvPr>
            <p:cNvCxnSpPr/>
            <p:nvPr/>
          </p:nvCxnSpPr>
          <p:spPr>
            <a:xfrm flipH="1" flipV="1">
              <a:off x="-2" y="6700215"/>
              <a:ext cx="12192002" cy="17747"/>
            </a:xfrm>
            <a:prstGeom prst="straightConnector1">
              <a:avLst/>
            </a:prstGeom>
            <a:ln w="152400">
              <a:solidFill>
                <a:srgbClr val="252A69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9573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oung child writing on a whiteboard&#10;&#10;Description automatically generated">
            <a:extLst>
              <a:ext uri="{FF2B5EF4-FFF2-40B4-BE49-F238E27FC236}">
                <a16:creationId xmlns:a16="http://schemas.microsoft.com/office/drawing/2014/main" id="{30E5AFDB-02F3-46CF-83FF-9E8971C22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4"/>
          <a:stretch/>
        </p:blipFill>
        <p:spPr>
          <a:xfrm>
            <a:off x="5369953" y="0"/>
            <a:ext cx="699702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A80ED-CB62-420B-890F-8DD2B7993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10874-7C5B-4385-B968-907D8508D5C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lowchart: Manual Input 5"/>
          <p:cNvSpPr/>
          <p:nvPr/>
        </p:nvSpPr>
        <p:spPr>
          <a:xfrm rot="5400000" flipH="1">
            <a:off x="-39915" y="39914"/>
            <a:ext cx="6858000" cy="6778171"/>
          </a:xfrm>
          <a:prstGeom prst="flowChartManualInput">
            <a:avLst/>
          </a:prstGeom>
          <a:solidFill>
            <a:srgbClr val="252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87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369953" y="-53047"/>
            <a:ext cx="1348632" cy="6942220"/>
          </a:xfrm>
          <a:prstGeom prst="straightConnector1">
            <a:avLst/>
          </a:prstGeom>
          <a:ln w="1270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/>
          <p:cNvSpPr txBox="1">
            <a:spLocks/>
          </p:cNvSpPr>
          <p:nvPr/>
        </p:nvSpPr>
        <p:spPr bwMode="auto">
          <a:xfrm>
            <a:off x="412962" y="2340574"/>
            <a:ext cx="5303443" cy="21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 cap="none">
                <a:solidFill>
                  <a:schemeClr val="accent1"/>
                </a:solidFill>
                <a:latin typeface="Verdana"/>
                <a:ea typeface="ＭＳ Ｐゴシック" charset="0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Open Sans Extrabold" charset="0"/>
                <a:ea typeface="ＭＳ Ｐゴシック" charset="0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ea typeface="ＭＳ Ｐゴシック"/>
              </a:rPr>
              <a:t>Mathematics Results National Overview</a:t>
            </a:r>
            <a:endParaRPr lang="en-US" sz="6000">
              <a:solidFill>
                <a:schemeClr val="bg1"/>
              </a:solidFill>
              <a:ea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2" y="543594"/>
            <a:ext cx="1253385" cy="12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43582"/>
      </p:ext>
    </p:extLst>
  </p:cSld>
  <p:clrMapOvr>
    <a:masterClrMapping/>
  </p:clrMapOvr>
</p:sld>
</file>

<file path=ppt/theme/theme1.xml><?xml version="1.0" encoding="utf-8"?>
<a:theme xmlns:a="http://schemas.openxmlformats.org/drawingml/2006/main" name="NRC">
  <a:themeElements>
    <a:clrScheme name="NAEP Color">
      <a:dk1>
        <a:srgbClr val="121211"/>
      </a:dk1>
      <a:lt1>
        <a:srgbClr val="FFFFFF"/>
      </a:lt1>
      <a:dk2>
        <a:srgbClr val="777877"/>
      </a:dk2>
      <a:lt2>
        <a:srgbClr val="DBE2E9"/>
      </a:lt2>
      <a:accent1>
        <a:srgbClr val="001871"/>
      </a:accent1>
      <a:accent2>
        <a:srgbClr val="C69214"/>
      </a:accent2>
      <a:accent3>
        <a:srgbClr val="00B398"/>
      </a:accent3>
      <a:accent4>
        <a:srgbClr val="009FDF"/>
      </a:accent4>
      <a:accent5>
        <a:srgbClr val="FF9E1B"/>
      </a:accent5>
      <a:accent6>
        <a:srgbClr val="009639"/>
      </a:accent6>
      <a:hlink>
        <a:srgbClr val="0645AD"/>
      </a:hlink>
      <a:folHlink>
        <a:srgbClr val="0B01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RC" id="{2C6ED70A-B918-4D5B-BB6E-C2987F38FF04}" vid="{B619F3DD-9CAC-4B38-8A8E-66632AFA1303}"/>
    </a:ext>
  </a:extLst>
</a:theme>
</file>

<file path=ppt/theme/theme2.xml><?xml version="1.0" encoding="utf-8"?>
<a:theme xmlns:a="http://schemas.openxmlformats.org/drawingml/2006/main" name="HS_2017_Generic_NAEP">
  <a:themeElements>
    <a:clrScheme name="NAEP Color">
      <a:dk1>
        <a:srgbClr val="121211"/>
      </a:dk1>
      <a:lt1>
        <a:srgbClr val="FFFFFF"/>
      </a:lt1>
      <a:dk2>
        <a:srgbClr val="777877"/>
      </a:dk2>
      <a:lt2>
        <a:srgbClr val="DBE2E9"/>
      </a:lt2>
      <a:accent1>
        <a:srgbClr val="001871"/>
      </a:accent1>
      <a:accent2>
        <a:srgbClr val="C69214"/>
      </a:accent2>
      <a:accent3>
        <a:srgbClr val="00B398"/>
      </a:accent3>
      <a:accent4>
        <a:srgbClr val="009FDF"/>
      </a:accent4>
      <a:accent5>
        <a:srgbClr val="FF9E1B"/>
      </a:accent5>
      <a:accent6>
        <a:srgbClr val="009639"/>
      </a:accent6>
      <a:hlink>
        <a:srgbClr val="0645AD"/>
      </a:hlink>
      <a:folHlink>
        <a:srgbClr val="0B01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S_2017_Generic_NAEP" id="{438487D5-9901-4E2A-89B5-4743B8E3F109}" vid="{282479F0-C002-4EE7-AD16-BDD32173570E}"/>
    </a:ext>
  </a:extLst>
</a:theme>
</file>

<file path=ppt/theme/theme3.xml><?xml version="1.0" encoding="utf-8"?>
<a:theme xmlns:a="http://schemas.openxmlformats.org/drawingml/2006/main" name="1_generic_NAEP_2017">
  <a:themeElements>
    <a:clrScheme name="NAEP Color">
      <a:dk1>
        <a:srgbClr val="121211"/>
      </a:dk1>
      <a:lt1>
        <a:srgbClr val="FFFFFF"/>
      </a:lt1>
      <a:dk2>
        <a:srgbClr val="777877"/>
      </a:dk2>
      <a:lt2>
        <a:srgbClr val="DBE2E9"/>
      </a:lt2>
      <a:accent1>
        <a:srgbClr val="001871"/>
      </a:accent1>
      <a:accent2>
        <a:srgbClr val="C69214"/>
      </a:accent2>
      <a:accent3>
        <a:srgbClr val="00B398"/>
      </a:accent3>
      <a:accent4>
        <a:srgbClr val="009FDF"/>
      </a:accent4>
      <a:accent5>
        <a:srgbClr val="FF9E1B"/>
      </a:accent5>
      <a:accent6>
        <a:srgbClr val="009639"/>
      </a:accent6>
      <a:hlink>
        <a:srgbClr val="0645AD"/>
      </a:hlink>
      <a:folHlink>
        <a:srgbClr val="0B01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_NAEP_2017" id="{D4AA7986-D2A9-4F55-919F-C27C1E750975}" vid="{B8902B63-F3B7-4D58-95A6-8F449C251255}"/>
    </a:ext>
  </a:extLst>
</a:theme>
</file>

<file path=ppt/theme/theme4.xml><?xml version="1.0" encoding="utf-8"?>
<a:theme xmlns:a="http://schemas.openxmlformats.org/drawingml/2006/main" name="1_NRC">
  <a:themeElements>
    <a:clrScheme name="NAEP Color">
      <a:dk1>
        <a:srgbClr val="121211"/>
      </a:dk1>
      <a:lt1>
        <a:srgbClr val="FFFFFF"/>
      </a:lt1>
      <a:dk2>
        <a:srgbClr val="777877"/>
      </a:dk2>
      <a:lt2>
        <a:srgbClr val="DBE2E9"/>
      </a:lt2>
      <a:accent1>
        <a:srgbClr val="001871"/>
      </a:accent1>
      <a:accent2>
        <a:srgbClr val="C69214"/>
      </a:accent2>
      <a:accent3>
        <a:srgbClr val="00B398"/>
      </a:accent3>
      <a:accent4>
        <a:srgbClr val="009FDF"/>
      </a:accent4>
      <a:accent5>
        <a:srgbClr val="FF9E1B"/>
      </a:accent5>
      <a:accent6>
        <a:srgbClr val="009639"/>
      </a:accent6>
      <a:hlink>
        <a:srgbClr val="0645AD"/>
      </a:hlink>
      <a:folHlink>
        <a:srgbClr val="0B01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RC" id="{2C6ED70A-B918-4D5B-BB6E-C2987F38FF04}" vid="{B619F3DD-9CAC-4B38-8A8E-66632AFA1303}"/>
    </a:ext>
  </a:extLst>
</a:theme>
</file>

<file path=ppt/theme/theme5.xml><?xml version="1.0" encoding="utf-8"?>
<a:theme xmlns:a="http://schemas.openxmlformats.org/drawingml/2006/main" name="NAEP PPT Template">
  <a:themeElements>
    <a:clrScheme name="NAEP Color">
      <a:dk1>
        <a:srgbClr val="121211"/>
      </a:dk1>
      <a:lt1>
        <a:srgbClr val="FFFFFF"/>
      </a:lt1>
      <a:dk2>
        <a:srgbClr val="777877"/>
      </a:dk2>
      <a:lt2>
        <a:srgbClr val="DBE2E9"/>
      </a:lt2>
      <a:accent1>
        <a:srgbClr val="001871"/>
      </a:accent1>
      <a:accent2>
        <a:srgbClr val="C69214"/>
      </a:accent2>
      <a:accent3>
        <a:srgbClr val="00B398"/>
      </a:accent3>
      <a:accent4>
        <a:srgbClr val="009FDF"/>
      </a:accent4>
      <a:accent5>
        <a:srgbClr val="FF9E1B"/>
      </a:accent5>
      <a:accent6>
        <a:srgbClr val="009639"/>
      </a:accent6>
      <a:hlink>
        <a:srgbClr val="0645AD"/>
      </a:hlink>
      <a:folHlink>
        <a:srgbClr val="0B01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EFC56A6-24A4-BB48-8E34-2C92CFD1C4B6}" vid="{57322F97-6B2D-8F43-BBAC-D64A8B66B8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AEP Color">
    <a:dk1>
      <a:srgbClr val="121211"/>
    </a:dk1>
    <a:lt1>
      <a:srgbClr val="FFFFFF"/>
    </a:lt1>
    <a:dk2>
      <a:srgbClr val="777877"/>
    </a:dk2>
    <a:lt2>
      <a:srgbClr val="DBE2E9"/>
    </a:lt2>
    <a:accent1>
      <a:srgbClr val="001871"/>
    </a:accent1>
    <a:accent2>
      <a:srgbClr val="C69214"/>
    </a:accent2>
    <a:accent3>
      <a:srgbClr val="00B398"/>
    </a:accent3>
    <a:accent4>
      <a:srgbClr val="009FDF"/>
    </a:accent4>
    <a:accent5>
      <a:srgbClr val="FF9E1B"/>
    </a:accent5>
    <a:accent6>
      <a:srgbClr val="009639"/>
    </a:accent6>
    <a:hlink>
      <a:srgbClr val="0645AD"/>
    </a:hlink>
    <a:folHlink>
      <a:srgbClr val="0B01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063ab8-7491-4b49-a25c-bc994fd4a93c">
      <Terms xmlns="http://schemas.microsoft.com/office/infopath/2007/PartnerControls"/>
    </lcf76f155ced4ddcb4097134ff3c332f>
    <TaxCatchAll xmlns="d39d8994-05ca-4104-85c2-004f564dd1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44BEF85E0D1448B09CBBDF249D3EC5" ma:contentTypeVersion="22" ma:contentTypeDescription="Create a new document." ma:contentTypeScope="" ma:versionID="97878ccd6bf2e5d00789addfd740b29f">
  <xsd:schema xmlns:xsd="http://www.w3.org/2001/XMLSchema" xmlns:xs="http://www.w3.org/2001/XMLSchema" xmlns:p="http://schemas.microsoft.com/office/2006/metadata/properties" xmlns:ns2="e3063ab8-7491-4b49-a25c-bc994fd4a93c" xmlns:ns3="d39d8994-05ca-4104-85c2-004f564dd1d4" targetNamespace="http://schemas.microsoft.com/office/2006/metadata/properties" ma:root="true" ma:fieldsID="264ddba3ccd5173fb9f0a9f6d9483283" ns2:_="" ns3:_="">
    <xsd:import namespace="e3063ab8-7491-4b49-a25c-bc994fd4a93c"/>
    <xsd:import namespace="d39d8994-05ca-4104-85c2-004f564dd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63ab8-7491-4b49-a25c-bc994fd4a9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837c2f1-5aef-4158-9f4d-c891953a27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d8994-05ca-4104-85c2-004f564dd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bfa93bc-2e34-4e87-8090-0e7c2dd7b55e}" ma:internalName="TaxCatchAll" ma:showField="CatchAllData" ma:web="d39d8994-05ca-4104-85c2-004f564dd1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F573CE26-0B76-4722-89E2-9E9141CC1E89}">
  <ds:schemaRefs>
    <ds:schemaRef ds:uri="http://purl.org/dc/elements/1.1/"/>
    <ds:schemaRef ds:uri="http://purl.org/dc/terms/"/>
    <ds:schemaRef ds:uri="e3063ab8-7491-4b49-a25c-bc994fd4a93c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39d8994-05ca-4104-85c2-004f564dd1d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B71CA3-8F6F-4574-BA9E-5BE1DAD888CA}">
  <ds:schemaRefs>
    <ds:schemaRef ds:uri="d39d8994-05ca-4104-85c2-004f564dd1d4"/>
    <ds:schemaRef ds:uri="e3063ab8-7491-4b49-a25c-bc994fd4a9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BC05A74-28CD-426D-B5C7-FF7BCF80CB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NRC</Template>
  <TotalTime>4019</TotalTime>
  <Words>1935</Words>
  <Application>Microsoft Macintosh PowerPoint</Application>
  <PresentationFormat>Widescreen</PresentationFormat>
  <Paragraphs>431</Paragraphs>
  <Slides>46</Slides>
  <Notes>30</Notes>
  <HiddenSlides>5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Calibri</vt:lpstr>
      <vt:lpstr>Open Sans</vt:lpstr>
      <vt:lpstr>Open Sans Extrabold</vt:lpstr>
      <vt:lpstr>Times New Roman</vt:lpstr>
      <vt:lpstr>Verdana</vt:lpstr>
      <vt:lpstr>Wingdings</vt:lpstr>
      <vt:lpstr>NRC</vt:lpstr>
      <vt:lpstr>HS_2017_Generic_NAEP</vt:lpstr>
      <vt:lpstr>1_generic_NAEP_2017</vt:lpstr>
      <vt:lpstr>1_NRC</vt:lpstr>
      <vt:lpstr>NAEP PPT Template</vt:lpstr>
      <vt:lpstr>2022 NAEP Mathematics &amp; Reading Results at Grades 4 and 8</vt:lpstr>
      <vt:lpstr>Agenda</vt:lpstr>
      <vt:lpstr>PowerPoint Presentation</vt:lpstr>
      <vt:lpstr>What is the National Assessment of Educational Progress?</vt:lpstr>
      <vt:lpstr>Why are the new NAEP data so important?</vt:lpstr>
      <vt:lpstr>Main NAEP </vt:lpstr>
      <vt:lpstr>Main NAEP </vt:lpstr>
      <vt:lpstr>Overview of 2022 NAEP assessments</vt:lpstr>
      <vt:lpstr>PowerPoint Presentation</vt:lpstr>
      <vt:lpstr>Largest ever score declines in mathematics </vt:lpstr>
      <vt:lpstr>Since 2019, declines across percentiles; larger declines for lower performers at grade 4 </vt:lpstr>
      <vt:lpstr>PowerPoint Presentation</vt:lpstr>
      <vt:lpstr>PowerPoint Presentation</vt:lpstr>
      <vt:lpstr>PowerPoint Presentation</vt:lpstr>
      <vt:lpstr>PowerPoint Presentation</vt:lpstr>
      <vt:lpstr>Scores decline across states during pandemic</vt:lpstr>
      <vt:lpstr>Grade 4 scores lower in 43 jurisdictions </vt:lpstr>
      <vt:lpstr>Grade 8 scores lower in nearly all jurisdictions </vt:lpstr>
      <vt:lpstr>Scores decline in nearly all districts at both grades </vt:lpstr>
      <vt:lpstr>Grade 4 scores decline in 23 of 26 urban districts</vt:lpstr>
      <vt:lpstr>Grade 8 scores decline in 22 of 26 urban districts</vt:lpstr>
      <vt:lpstr>PowerPoint Presentation</vt:lpstr>
      <vt:lpstr>Reading scores declined during pandemic</vt:lpstr>
      <vt:lpstr>Higher-performing grade 4 students held steady </vt:lpstr>
      <vt:lpstr>PowerPoint Presentation</vt:lpstr>
      <vt:lpstr>PowerPoint Presentation</vt:lpstr>
      <vt:lpstr>PowerPoint Presentation</vt:lpstr>
      <vt:lpstr>PowerPoint Presentation</vt:lpstr>
      <vt:lpstr>Scores declined across majority of  jurisdictions across both grades</vt:lpstr>
      <vt:lpstr>Grade 4 scores lower in 30 jurisdictions</vt:lpstr>
      <vt:lpstr>Grade 8 scores higher in 1 jurisdiction and lower in 33</vt:lpstr>
      <vt:lpstr>Majority of district scores remained stable compared to 2019</vt:lpstr>
      <vt:lpstr>Grade 4 scores decline in 9 of 26 urban districts</vt:lpstr>
      <vt:lpstr>Grade 8 scores decline in 4 of 26 urban districts; increase in 1 district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Scores decline during pandemic</vt:lpstr>
      <vt:lpstr>Largest score declines in mathematics since 1990</vt:lpstr>
      <vt:lpstr>Largest score declines in mathematics since 1990</vt:lpstr>
      <vt:lpstr>Scores decline in reading during pandemic; no score change since 1992</vt:lpstr>
      <vt:lpstr>Scores decline in reading during pandemic; no score change since 1992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Long-Term Trend Reading &amp; Mathematics Highlights Ages 9</dc:title>
  <dc:creator>Finnegan, Robert J</dc:creator>
  <cp:lastModifiedBy>Sydney Clark</cp:lastModifiedBy>
  <cp:revision>20</cp:revision>
  <dcterms:created xsi:type="dcterms:W3CDTF">2022-06-24T13:34:37Z</dcterms:created>
  <dcterms:modified xsi:type="dcterms:W3CDTF">2023-01-23T17:23:17Z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0x0101009744BEF85E0D1448B09CBBDF249D3EC5</vt:lpwstr>
  </property>
  <property fmtid="{D5CDD505-2E9C-101B-9397-08002B2CF9AE}" pid="3" name="MediaServiceImageTags">
    <vt:lpwstr/>
  </property>
</Properties>
</file>