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97" r:id="rId4"/>
    <p:sldId id="298" r:id="rId5"/>
    <p:sldId id="300" r:id="rId6"/>
    <p:sldId id="299" r:id="rId7"/>
    <p:sldId id="259" r:id="rId8"/>
    <p:sldId id="260" r:id="rId9"/>
    <p:sldId id="261" r:id="rId10"/>
    <p:sldId id="262" r:id="rId11"/>
    <p:sldId id="293" r:id="rId12"/>
    <p:sldId id="287" r:id="rId13"/>
    <p:sldId id="291" r:id="rId14"/>
    <p:sldId id="292" r:id="rId15"/>
    <p:sldId id="269" r:id="rId16"/>
    <p:sldId id="270" r:id="rId17"/>
    <p:sldId id="271" r:id="rId18"/>
    <p:sldId id="289" r:id="rId19"/>
    <p:sldId id="288" r:id="rId20"/>
    <p:sldId id="272" r:id="rId21"/>
    <p:sldId id="273" r:id="rId22"/>
    <p:sldId id="274" r:id="rId23"/>
    <p:sldId id="275" r:id="rId24"/>
    <p:sldId id="290" r:id="rId25"/>
    <p:sldId id="276" r:id="rId26"/>
    <p:sldId id="277" r:id="rId27"/>
    <p:sldId id="279" r:id="rId28"/>
    <p:sldId id="280" r:id="rId29"/>
    <p:sldId id="301" r:id="rId30"/>
    <p:sldId id="281" r:id="rId31"/>
    <p:sldId id="294" r:id="rId32"/>
    <p:sldId id="296" r:id="rId33"/>
    <p:sldId id="295" r:id="rId34"/>
    <p:sldId id="302" r:id="rId35"/>
    <p:sldId id="283" r:id="rId36"/>
    <p:sldId id="284" r:id="rId37"/>
  </p:sldIdLst>
  <p:sldSz cx="9144000" cy="5143500" type="screen16x9"/>
  <p:notesSz cx="7010400" cy="9223375"/>
  <p:embeddedFontLst>
    <p:embeddedFont>
      <p:font typeface="Georgia" panose="02040502050405020303" pitchFamily="18" charset="0"/>
      <p:regular r:id="rId39"/>
      <p:bold r:id="rId40"/>
      <p:italic r:id="rId41"/>
      <p:boldItalic r:id="rId42"/>
    </p:embeddedFont>
    <p:embeddedFont>
      <p:font typeface="Lora" pitchFamily="2" charset="77"/>
      <p:regular r:id="rId43"/>
      <p:bold r:id="rId44"/>
      <p:italic r:id="rId45"/>
      <p:boldItalic r:id="rId46"/>
    </p:embeddedFont>
    <p:embeddedFont>
      <p:font typeface="Quattrocento Sans" panose="020B0502050000020003"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gQB7XJ9TmpxdKxn5hd5mtd5aPu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9"/>
    <p:restoredTop sz="79592"/>
  </p:normalViewPr>
  <p:slideViewPr>
    <p:cSldViewPr snapToGrid="0" snapToObjects="1">
      <p:cViewPr varScale="1">
        <p:scale>
          <a:sx n="134" d="100"/>
          <a:sy n="134" d="100"/>
        </p:scale>
        <p:origin x="1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Black</c:v>
                </c:pt>
              </c:strCache>
            </c:strRef>
          </c:tx>
          <c:spPr>
            <a:solidFill>
              <a:schemeClr val="accent1"/>
            </a:solidFill>
            <a:ln>
              <a:noFill/>
            </a:ln>
            <a:effectLst/>
          </c:spPr>
          <c:invertIfNegative val="0"/>
          <c:dLbls>
            <c:spPr>
              <a:noFill/>
              <a:ln w="12190">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Population</c:v>
                </c:pt>
                <c:pt idx="1">
                  <c:v>Removals</c:v>
                </c:pt>
                <c:pt idx="2">
                  <c:v>In Care</c:v>
                </c:pt>
                <c:pt idx="3">
                  <c:v>Exits</c:v>
                </c:pt>
              </c:strCache>
            </c:strRef>
          </c:cat>
          <c:val>
            <c:numRef>
              <c:f>Sheet1!$B$2:$B$5</c:f>
              <c:numCache>
                <c:formatCode>0.0%</c:formatCode>
                <c:ptCount val="4"/>
                <c:pt idx="0">
                  <c:v>0.153</c:v>
                </c:pt>
                <c:pt idx="1">
                  <c:v>0.22700000000000001</c:v>
                </c:pt>
                <c:pt idx="2">
                  <c:v>0.251</c:v>
                </c:pt>
                <c:pt idx="3">
                  <c:v>0.22900000000000001</c:v>
                </c:pt>
              </c:numCache>
            </c:numRef>
          </c:val>
          <c:extLst>
            <c:ext xmlns:c16="http://schemas.microsoft.com/office/drawing/2014/chart" uri="{C3380CC4-5D6E-409C-BE32-E72D297353CC}">
              <c16:uniqueId val="{00000000-FE19-2542-8EA3-386301F502C6}"/>
            </c:ext>
          </c:extLst>
        </c:ser>
        <c:ser>
          <c:idx val="1"/>
          <c:order val="1"/>
          <c:tx>
            <c:strRef>
              <c:f>Sheet1!$C$1</c:f>
              <c:strCache>
                <c:ptCount val="1"/>
                <c:pt idx="0">
                  <c:v>White</c:v>
                </c:pt>
              </c:strCache>
            </c:strRef>
          </c:tx>
          <c:spPr>
            <a:solidFill>
              <a:schemeClr val="accent3"/>
            </a:solidFill>
            <a:ln>
              <a:noFill/>
            </a:ln>
            <a:effectLst/>
          </c:spPr>
          <c:invertIfNegative val="0"/>
          <c:dLbls>
            <c:spPr>
              <a:noFill/>
              <a:ln w="12190">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Population</c:v>
                </c:pt>
                <c:pt idx="1">
                  <c:v>Removals</c:v>
                </c:pt>
                <c:pt idx="2">
                  <c:v>In Care</c:v>
                </c:pt>
                <c:pt idx="3">
                  <c:v>Exits</c:v>
                </c:pt>
              </c:strCache>
            </c:strRef>
          </c:cat>
          <c:val>
            <c:numRef>
              <c:f>Sheet1!$C$2:$C$5</c:f>
              <c:numCache>
                <c:formatCode>0.0%</c:formatCode>
                <c:ptCount val="4"/>
                <c:pt idx="0">
                  <c:v>0.51900000000000002</c:v>
                </c:pt>
                <c:pt idx="1">
                  <c:v>0.505</c:v>
                </c:pt>
                <c:pt idx="2">
                  <c:v>0.47899999999999998</c:v>
                </c:pt>
                <c:pt idx="3">
                  <c:v>0.51</c:v>
                </c:pt>
              </c:numCache>
            </c:numRef>
          </c:val>
          <c:extLst>
            <c:ext xmlns:c16="http://schemas.microsoft.com/office/drawing/2014/chart" uri="{C3380CC4-5D6E-409C-BE32-E72D297353CC}">
              <c16:uniqueId val="{00000001-FE19-2542-8EA3-386301F502C6}"/>
            </c:ext>
          </c:extLst>
        </c:ser>
        <c:ser>
          <c:idx val="2"/>
          <c:order val="2"/>
          <c:tx>
            <c:strRef>
              <c:f>Sheet1!$D$1</c:f>
              <c:strCache>
                <c:ptCount val="1"/>
                <c:pt idx="0">
                  <c:v>Latinx</c:v>
                </c:pt>
              </c:strCache>
            </c:strRef>
          </c:tx>
          <c:spPr>
            <a:solidFill>
              <a:schemeClr val="accent5"/>
            </a:solidFill>
            <a:ln>
              <a:noFill/>
            </a:ln>
            <a:effectLst/>
          </c:spPr>
          <c:invertIfNegative val="0"/>
          <c:dLbls>
            <c:spPr>
              <a:noFill/>
              <a:ln w="12190">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Population</c:v>
                </c:pt>
                <c:pt idx="1">
                  <c:v>Removals</c:v>
                </c:pt>
                <c:pt idx="2">
                  <c:v>In Care</c:v>
                </c:pt>
                <c:pt idx="3">
                  <c:v>Exits</c:v>
                </c:pt>
              </c:strCache>
            </c:strRef>
          </c:cat>
          <c:val>
            <c:numRef>
              <c:f>Sheet1!$D$2:$D$5</c:f>
              <c:numCache>
                <c:formatCode>0.0%</c:formatCode>
                <c:ptCount val="4"/>
                <c:pt idx="0">
                  <c:v>0.25600000000000001</c:v>
                </c:pt>
                <c:pt idx="1">
                  <c:v>0.23300000000000001</c:v>
                </c:pt>
                <c:pt idx="2">
                  <c:v>0.23400000000000001</c:v>
                </c:pt>
                <c:pt idx="3">
                  <c:v>0.22700000000000001</c:v>
                </c:pt>
              </c:numCache>
            </c:numRef>
          </c:val>
          <c:extLst>
            <c:ext xmlns:c16="http://schemas.microsoft.com/office/drawing/2014/chart" uri="{C3380CC4-5D6E-409C-BE32-E72D297353CC}">
              <c16:uniqueId val="{00000002-FE19-2542-8EA3-386301F502C6}"/>
            </c:ext>
          </c:extLst>
        </c:ser>
        <c:ser>
          <c:idx val="3"/>
          <c:order val="3"/>
          <c:tx>
            <c:strRef>
              <c:f>Sheet1!$E$1</c:f>
              <c:strCache>
                <c:ptCount val="1"/>
                <c:pt idx="0">
                  <c:v>Asian/PI</c:v>
                </c:pt>
              </c:strCache>
            </c:strRef>
          </c:tx>
          <c:spPr>
            <a:solidFill>
              <a:schemeClr val="accent1">
                <a:lumMod val="60000"/>
              </a:schemeClr>
            </a:solidFill>
            <a:ln>
              <a:noFill/>
            </a:ln>
            <a:effectLst/>
          </c:spPr>
          <c:invertIfNegative val="0"/>
          <c:dLbls>
            <c:dLbl>
              <c:idx val="0"/>
              <c:layout>
                <c:manualLayout>
                  <c:x val="0.10447884188417747"/>
                  <c:y val="0"/>
                </c:manualLayout>
              </c:layout>
              <c:tx>
                <c:rich>
                  <a:bodyPr/>
                  <a:lstStyle/>
                  <a:p>
                    <a:fld id="{B42D26D5-0913-624F-998D-F329FF61A5FA}"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5F9-344D-8866-657F4B9DF8F8}"/>
                </c:ext>
              </c:extLst>
            </c:dLbl>
            <c:dLbl>
              <c:idx val="1"/>
              <c:layout>
                <c:manualLayout>
                  <c:x val="0.10802049754126825"/>
                  <c:y val="6.5098009666798148E-3"/>
                </c:manualLayout>
              </c:layout>
              <c:tx>
                <c:rich>
                  <a:bodyPr/>
                  <a:lstStyle/>
                  <a:p>
                    <a:fld id="{B1ABD273-33EF-294F-89B1-7815337E9C96}"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F9-344D-8866-657F4B9DF8F8}"/>
                </c:ext>
              </c:extLst>
            </c:dLbl>
            <c:dLbl>
              <c:idx val="2"/>
              <c:layout>
                <c:manualLayout>
                  <c:x val="0.1080204975412683"/>
                  <c:y val="0"/>
                </c:manualLayout>
              </c:layout>
              <c:tx>
                <c:rich>
                  <a:bodyPr/>
                  <a:lstStyle/>
                  <a:p>
                    <a:fld id="{32B82F9D-234F-8D4F-AB3D-527196D5C1BC}"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5F9-344D-8866-657F4B9DF8F8}"/>
                </c:ext>
              </c:extLst>
            </c:dLbl>
            <c:dLbl>
              <c:idx val="3"/>
              <c:layout>
                <c:manualLayout>
                  <c:x val="0.1080204975412683"/>
                  <c:y val="3.2549004833399074E-3"/>
                </c:manualLayout>
              </c:layout>
              <c:tx>
                <c:rich>
                  <a:bodyPr/>
                  <a:lstStyle/>
                  <a:p>
                    <a:fld id="{791FDEEE-DB3D-1741-8A14-7276A6CE216A}"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5F9-344D-8866-657F4B9DF8F8}"/>
                </c:ext>
              </c:extLst>
            </c:dLbl>
            <c:spPr>
              <a:noFill/>
              <a:ln w="12190">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Population</c:v>
                </c:pt>
                <c:pt idx="1">
                  <c:v>Removals</c:v>
                </c:pt>
                <c:pt idx="2">
                  <c:v>In Care</c:v>
                </c:pt>
                <c:pt idx="3">
                  <c:v>Exits</c:v>
                </c:pt>
              </c:strCache>
            </c:strRef>
          </c:cat>
          <c:val>
            <c:numRef>
              <c:f>Sheet1!$E$2:$E$5</c:f>
              <c:numCache>
                <c:formatCode>0.0%</c:formatCode>
                <c:ptCount val="4"/>
                <c:pt idx="0">
                  <c:v>6.3E-2</c:v>
                </c:pt>
                <c:pt idx="1">
                  <c:v>0.01</c:v>
                </c:pt>
                <c:pt idx="2">
                  <c:v>8.9999999999999993E-3</c:v>
                </c:pt>
                <c:pt idx="3">
                  <c:v>0.01</c:v>
                </c:pt>
              </c:numCache>
            </c:numRef>
          </c:val>
          <c:extLst>
            <c:ext xmlns:c16="http://schemas.microsoft.com/office/drawing/2014/chart" uri="{C3380CC4-5D6E-409C-BE32-E72D297353CC}">
              <c16:uniqueId val="{00000003-FE19-2542-8EA3-386301F502C6}"/>
            </c:ext>
          </c:extLst>
        </c:ser>
        <c:ser>
          <c:idx val="4"/>
          <c:order val="4"/>
          <c:tx>
            <c:strRef>
              <c:f>Sheet1!$F$1</c:f>
              <c:strCache>
                <c:ptCount val="1"/>
                <c:pt idx="0">
                  <c:v>Indigenous</c:v>
                </c:pt>
              </c:strCache>
            </c:strRef>
          </c:tx>
          <c:spPr>
            <a:solidFill>
              <a:schemeClr val="accent4">
                <a:lumMod val="60000"/>
                <a:lumOff val="40000"/>
              </a:schemeClr>
            </a:solidFill>
            <a:ln>
              <a:noFill/>
            </a:ln>
            <a:effectLst/>
          </c:spPr>
          <c:invertIfNegative val="0"/>
          <c:dLbls>
            <c:dLbl>
              <c:idx val="0"/>
              <c:layout>
                <c:manualLayout>
                  <c:x val="-1.6232400910252189E-17"/>
                  <c:y val="-1.8231129648605047E-2"/>
                </c:manualLayout>
              </c:layout>
              <c:spPr>
                <a:noFill/>
                <a:ln w="12190">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0982133183821547E-2"/>
                      <c:h val="4.001152331871579E-2"/>
                    </c:manualLayout>
                  </c15:layout>
                </c:ext>
                <c:ext xmlns:c16="http://schemas.microsoft.com/office/drawing/2014/chart" uri="{C3380CC4-5D6E-409C-BE32-E72D297353CC}">
                  <c16:uniqueId val="{00000004-FE19-2542-8EA3-386301F502C6}"/>
                </c:ext>
              </c:extLst>
            </c:dLbl>
            <c:dLbl>
              <c:idx val="1"/>
              <c:layout>
                <c:manualLayout>
                  <c:x val="-5.9717008298204527E-17"/>
                  <c:y val="-2.6296064384100298E-2"/>
                </c:manualLayout>
              </c:layout>
              <c:spPr>
                <a:noFill/>
                <a:ln w="12190">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0982133183821547E-2"/>
                      <c:h val="3.6810601453218524E-2"/>
                    </c:manualLayout>
                  </c15:layout>
                </c:ext>
                <c:ext xmlns:c16="http://schemas.microsoft.com/office/drawing/2014/chart" uri="{C3380CC4-5D6E-409C-BE32-E72D297353CC}">
                  <c16:uniqueId val="{00000005-FE19-2542-8EA3-386301F502C6}"/>
                </c:ext>
              </c:extLst>
            </c:dLbl>
            <c:dLbl>
              <c:idx val="2"/>
              <c:layout>
                <c:manualLayout>
                  <c:x val="0"/>
                  <c:y val="-2.7884783363540458E-2"/>
                </c:manualLayout>
              </c:layout>
              <c:spPr>
                <a:noFill/>
                <a:ln w="12190">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0982133183821547E-2"/>
                      <c:h val="3.3609679587721264E-2"/>
                    </c:manualLayout>
                  </c15:layout>
                </c:ext>
                <c:ext xmlns:c16="http://schemas.microsoft.com/office/drawing/2014/chart" uri="{C3380CC4-5D6E-409C-BE32-E72D297353CC}">
                  <c16:uniqueId val="{00000006-FE19-2542-8EA3-386301F502C6}"/>
                </c:ext>
              </c:extLst>
            </c:dLbl>
            <c:dLbl>
              <c:idx val="3"/>
              <c:layout>
                <c:manualLayout>
                  <c:x val="-1.1943401659640905E-16"/>
                  <c:y val="-2.8435145295506295E-2"/>
                </c:manualLayout>
              </c:layout>
              <c:spPr>
                <a:noFill/>
                <a:ln w="12190">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0982133183821547E-2"/>
                      <c:h val="3.0408757722224001E-2"/>
                    </c:manualLayout>
                  </c15:layout>
                </c:ext>
                <c:ext xmlns:c16="http://schemas.microsoft.com/office/drawing/2014/chart" uri="{C3380CC4-5D6E-409C-BE32-E72D297353CC}">
                  <c16:uniqueId val="{00000007-FE19-2542-8EA3-386301F502C6}"/>
                </c:ext>
              </c:extLst>
            </c:dLbl>
            <c:spPr>
              <a:noFill/>
              <a:ln w="12190">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Population</c:v>
                </c:pt>
                <c:pt idx="1">
                  <c:v>Removals</c:v>
                </c:pt>
                <c:pt idx="2">
                  <c:v>In Care</c:v>
                </c:pt>
                <c:pt idx="3">
                  <c:v>Exits</c:v>
                </c:pt>
              </c:strCache>
            </c:strRef>
          </c:cat>
          <c:val>
            <c:numRef>
              <c:f>Sheet1!$F$2:$F$5</c:f>
              <c:numCache>
                <c:formatCode>0.0%</c:formatCode>
                <c:ptCount val="4"/>
                <c:pt idx="0">
                  <c:v>0.01</c:v>
                </c:pt>
                <c:pt idx="1">
                  <c:v>2.5999999999999999E-2</c:v>
                </c:pt>
                <c:pt idx="2">
                  <c:v>2.7E-2</c:v>
                </c:pt>
                <c:pt idx="3">
                  <c:v>2.5000000000000001E-2</c:v>
                </c:pt>
              </c:numCache>
            </c:numRef>
          </c:val>
          <c:extLst>
            <c:ext xmlns:c16="http://schemas.microsoft.com/office/drawing/2014/chart" uri="{C3380CC4-5D6E-409C-BE32-E72D297353CC}">
              <c16:uniqueId val="{00000008-FE19-2542-8EA3-386301F502C6}"/>
            </c:ext>
          </c:extLst>
        </c:ser>
        <c:dLbls>
          <c:showLegendKey val="0"/>
          <c:showVal val="0"/>
          <c:showCatName val="0"/>
          <c:showSerName val="0"/>
          <c:showPercent val="0"/>
          <c:showBubbleSize val="0"/>
        </c:dLbls>
        <c:gapWidth val="40"/>
        <c:overlap val="100"/>
        <c:axId val="1608450912"/>
        <c:axId val="1"/>
      </c:barChart>
      <c:catAx>
        <c:axId val="1608450912"/>
        <c:scaling>
          <c:orientation val="minMax"/>
        </c:scaling>
        <c:delete val="0"/>
        <c:axPos val="b"/>
        <c:numFmt formatCode="General" sourceLinked="1"/>
        <c:majorTickMark val="out"/>
        <c:minorTickMark val="none"/>
        <c:tickLblPos val="nextTo"/>
        <c:spPr>
          <a:noFill/>
          <a:ln w="1524" cap="flat" cmpd="sng" algn="ctr">
            <a:solidFill>
              <a:srgbClr val="808080"/>
            </a:solidFill>
            <a:prstDash val="solid"/>
            <a:round/>
          </a:ln>
          <a:effectLst/>
        </c:spPr>
        <c:txPr>
          <a:bodyPr rot="0" spcFirstLastPara="1" vertOverflow="ellipsis" wrap="square" anchor="ctr" anchorCtr="1"/>
          <a:lstStyle/>
          <a:p>
            <a:pPr>
              <a:defRPr sz="1000" b="0" i="0" u="none" strike="noStrike" kern="1200" baseline="0">
                <a:solidFill>
                  <a:srgbClr val="000000"/>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majorGridlines>
          <c:spPr>
            <a:ln w="1524" cap="flat" cmpd="sng" algn="ctr">
              <a:solidFill>
                <a:srgbClr val="808080"/>
              </a:solidFill>
              <a:prstDash val="sysDash"/>
              <a:round/>
            </a:ln>
            <a:effectLst/>
          </c:spPr>
        </c:majorGridlines>
        <c:numFmt formatCode="0%" sourceLinked="1"/>
        <c:majorTickMark val="none"/>
        <c:minorTickMark val="none"/>
        <c:tickLblPos val="nextTo"/>
        <c:spPr>
          <a:noFill/>
          <a:ln w="3048" cap="flat" cmpd="sng" algn="ctr">
            <a:noFill/>
            <a:prstDash val="solid"/>
            <a:round/>
          </a:ln>
          <a:effectLst/>
        </c:spPr>
        <c:txPr>
          <a:bodyPr rot="0" spcFirstLastPara="1" vertOverflow="ellipsis" wrap="square" anchor="ctr" anchorCtr="1"/>
          <a:lstStyle/>
          <a:p>
            <a:pPr>
              <a:defRPr sz="504" b="0" i="0" u="none" strike="noStrike" kern="1200" baseline="0">
                <a:solidFill>
                  <a:srgbClr val="000000"/>
                </a:solidFill>
                <a:latin typeface="Arial"/>
                <a:ea typeface="Arial"/>
                <a:cs typeface="Arial"/>
              </a:defRPr>
            </a:pPr>
            <a:endParaRPr lang="en-US"/>
          </a:p>
        </c:txPr>
        <c:crossAx val="1608450912"/>
        <c:crosses val="autoZero"/>
        <c:crossBetween val="between"/>
        <c:majorUnit val="0.2"/>
      </c:valAx>
      <c:spPr>
        <a:noFill/>
        <a:ln w="12190">
          <a:noFill/>
        </a:ln>
        <a:effectLst/>
      </c:spPr>
    </c:plotArea>
    <c:legend>
      <c:legendPos val="b"/>
      <c:overlay val="0"/>
      <c:spPr>
        <a:noFill/>
        <a:ln w="12190">
          <a:noFill/>
        </a:ln>
        <a:effectLst/>
      </c:spPr>
      <c:txPr>
        <a:bodyPr rot="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legend>
    <c:plotVisOnly val="1"/>
    <c:dispBlanksAs val="gap"/>
    <c:showDLblsOverMax val="0"/>
  </c:chart>
  <c:spPr>
    <a:noFill/>
    <a:ln w="9525" cap="flat" cmpd="sng" algn="ctr">
      <a:noFill/>
      <a:prstDash val="solid"/>
    </a:ln>
    <a:effectLst/>
  </c:spPr>
  <c:txPr>
    <a:bodyPr/>
    <a:lstStyle/>
    <a:p>
      <a:pPr>
        <a:defRPr sz="864" b="0" i="0" u="none" strike="noStrike" baseline="0">
          <a:solidFill>
            <a:srgbClr val="000000"/>
          </a:solidFill>
          <a:latin typeface="Arial"/>
          <a:ea typeface="Arial"/>
          <a:cs typeface="Aria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Risk Assessment Scores - Removals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Black</c:v>
                </c:pt>
              </c:strCache>
            </c:strRef>
          </c:tx>
          <c:spPr>
            <a:solidFill>
              <a:schemeClr val="accent3">
                <a:shade val="76000"/>
              </a:schemeClr>
            </a:solidFill>
            <a:ln>
              <a:noFill/>
            </a:ln>
            <a:effectLst/>
          </c:spPr>
          <c:invertIfNegative val="0"/>
          <c:cat>
            <c:strRef>
              <c:f>Sheet1!$B$1:$C$1</c:f>
              <c:strCache>
                <c:ptCount val="2"/>
                <c:pt idx="0">
                  <c:v>High Income</c:v>
                </c:pt>
                <c:pt idx="1">
                  <c:v>Low Income</c:v>
                </c:pt>
              </c:strCache>
            </c:strRef>
          </c:cat>
          <c:val>
            <c:numRef>
              <c:f>Sheet1!$B$2:$C$2</c:f>
              <c:numCache>
                <c:formatCode>General</c:formatCode>
                <c:ptCount val="2"/>
                <c:pt idx="0">
                  <c:v>22</c:v>
                </c:pt>
                <c:pt idx="1">
                  <c:v>23.5</c:v>
                </c:pt>
              </c:numCache>
            </c:numRef>
          </c:val>
          <c:extLst>
            <c:ext xmlns:c16="http://schemas.microsoft.com/office/drawing/2014/chart" uri="{C3380CC4-5D6E-409C-BE32-E72D297353CC}">
              <c16:uniqueId val="{00000000-FD4A-5E4A-A1EB-7C775B6366B8}"/>
            </c:ext>
          </c:extLst>
        </c:ser>
        <c:ser>
          <c:idx val="1"/>
          <c:order val="1"/>
          <c:tx>
            <c:strRef>
              <c:f>Sheet1!$A$3</c:f>
              <c:strCache>
                <c:ptCount val="1"/>
                <c:pt idx="0">
                  <c:v>White</c:v>
                </c:pt>
              </c:strCache>
            </c:strRef>
          </c:tx>
          <c:spPr>
            <a:solidFill>
              <a:schemeClr val="accent3">
                <a:tint val="77000"/>
              </a:schemeClr>
            </a:solidFill>
            <a:ln>
              <a:noFill/>
            </a:ln>
            <a:effectLst/>
          </c:spPr>
          <c:invertIfNegative val="0"/>
          <c:cat>
            <c:strRef>
              <c:f>Sheet1!$B$1:$C$1</c:f>
              <c:strCache>
                <c:ptCount val="2"/>
                <c:pt idx="0">
                  <c:v>High Income</c:v>
                </c:pt>
                <c:pt idx="1">
                  <c:v>Low Income</c:v>
                </c:pt>
              </c:strCache>
            </c:strRef>
          </c:cat>
          <c:val>
            <c:numRef>
              <c:f>Sheet1!$B$3:$C$3</c:f>
              <c:numCache>
                <c:formatCode>General</c:formatCode>
                <c:ptCount val="2"/>
                <c:pt idx="0">
                  <c:v>23</c:v>
                </c:pt>
                <c:pt idx="1">
                  <c:v>24.6</c:v>
                </c:pt>
              </c:numCache>
            </c:numRef>
          </c:val>
          <c:extLst>
            <c:ext xmlns:c16="http://schemas.microsoft.com/office/drawing/2014/chart" uri="{C3380CC4-5D6E-409C-BE32-E72D297353CC}">
              <c16:uniqueId val="{00000001-FD4A-5E4A-A1EB-7C775B6366B8}"/>
            </c:ext>
          </c:extLst>
        </c:ser>
        <c:dLbls>
          <c:showLegendKey val="0"/>
          <c:showVal val="0"/>
          <c:showCatName val="0"/>
          <c:showSerName val="0"/>
          <c:showPercent val="0"/>
          <c:showBubbleSize val="0"/>
        </c:dLbls>
        <c:gapWidth val="150"/>
        <c:axId val="1412545616"/>
        <c:axId val="1412547248"/>
      </c:barChart>
      <c:catAx>
        <c:axId val="141254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2547248"/>
        <c:crosses val="autoZero"/>
        <c:auto val="1"/>
        <c:lblAlgn val="ctr"/>
        <c:lblOffset val="100"/>
        <c:noMultiLvlLbl val="0"/>
      </c:catAx>
      <c:valAx>
        <c:axId val="14125472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25456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23B853-9432-418D-84EB-6A2DE156E739}" type="doc">
      <dgm:prSet loTypeId="urn:microsoft.com/office/officeart/2008/layout/NameandTitleOrganizationalChart" loCatId="hierarchy" qsTypeId="urn:microsoft.com/office/officeart/2005/8/quickstyle/simple2" qsCatId="simple" csTypeId="urn:microsoft.com/office/officeart/2005/8/colors/accent0_1" csCatId="mainScheme" phldr="1"/>
      <dgm:spPr/>
      <dgm:t>
        <a:bodyPr/>
        <a:lstStyle/>
        <a:p>
          <a:endParaRPr lang="en-US"/>
        </a:p>
      </dgm:t>
    </dgm:pt>
    <dgm:pt modelId="{79E35A89-EF8E-4F18-86D4-7B76DEB5C4E1}">
      <dgm:prSet phldrT="[Text]" custT="1"/>
      <dgm:spPr/>
      <dgm:t>
        <a:bodyPr/>
        <a:lstStyle/>
        <a:p>
          <a:r>
            <a:rPr lang="en-US" sz="1400" i="1" dirty="0"/>
            <a:t>Historical lens: Enslavement &amp; dehumanization; Forced family separation; Laws &amp; Policies to maintain white supremacy</a:t>
          </a:r>
        </a:p>
      </dgm:t>
    </dgm:pt>
    <dgm:pt modelId="{34F1660E-E40C-4560-A1B6-2FF66717CACD}" type="parTrans" cxnId="{5D8B461E-08A1-473D-8D78-23D244A9C474}">
      <dgm:prSet/>
      <dgm:spPr/>
      <dgm:t>
        <a:bodyPr/>
        <a:lstStyle/>
        <a:p>
          <a:endParaRPr lang="en-US"/>
        </a:p>
      </dgm:t>
    </dgm:pt>
    <dgm:pt modelId="{A63F1548-6D1D-4AF6-81AF-4485F948DF1B}" type="sibTrans" cxnId="{5D8B461E-08A1-473D-8D78-23D244A9C474}">
      <dgm:prSet custT="1"/>
      <dgm:spPr>
        <a:solidFill>
          <a:schemeClr val="tx1"/>
        </a:solidFill>
        <a:ln>
          <a:solidFill>
            <a:schemeClr val="tx1"/>
          </a:solidFill>
        </a:ln>
      </dgm:spPr>
      <dgm:t>
        <a:bodyPr/>
        <a:lstStyle/>
        <a:p>
          <a:pPr algn="ctr"/>
          <a:r>
            <a:rPr lang="en-US" sz="2000" b="1" dirty="0">
              <a:solidFill>
                <a:schemeClr val="bg1"/>
              </a:solidFill>
            </a:rPr>
            <a:t>RACISM</a:t>
          </a:r>
          <a:endParaRPr lang="en-US" sz="2800" b="1" dirty="0">
            <a:solidFill>
              <a:schemeClr val="bg1"/>
            </a:solidFill>
          </a:endParaRPr>
        </a:p>
      </dgm:t>
    </dgm:pt>
    <dgm:pt modelId="{E6D0A93A-6BEA-45AD-B100-01C84EEBE27B}">
      <dgm:prSet phldrT="[Text]" custT="1"/>
      <dgm:spPr/>
      <dgm:t>
        <a:bodyPr/>
        <a:lstStyle/>
        <a:p>
          <a:pPr algn="l">
            <a:spcAft>
              <a:spcPts val="0"/>
            </a:spcAft>
          </a:pPr>
          <a:r>
            <a:rPr lang="en-US" sz="1600" b="1" dirty="0"/>
            <a:t>     </a:t>
          </a:r>
          <a:r>
            <a:rPr lang="en-US" sz="1400" b="0" dirty="0"/>
            <a:t>-Income &amp; wages </a:t>
          </a:r>
        </a:p>
        <a:p>
          <a:pPr algn="l">
            <a:spcAft>
              <a:spcPts val="0"/>
            </a:spcAft>
          </a:pPr>
          <a:r>
            <a:rPr lang="en-US" sz="1400" b="0" dirty="0"/>
            <a:t>     -Wealth</a:t>
          </a:r>
        </a:p>
        <a:p>
          <a:pPr algn="l">
            <a:spcAft>
              <a:spcPts val="0"/>
            </a:spcAft>
          </a:pPr>
          <a:r>
            <a:rPr lang="en-US" sz="1400" b="0" dirty="0"/>
            <a:t>     -Education</a:t>
          </a:r>
        </a:p>
        <a:p>
          <a:pPr algn="l">
            <a:spcAft>
              <a:spcPts val="0"/>
            </a:spcAft>
          </a:pPr>
          <a:r>
            <a:rPr lang="en-US" sz="1400" b="0" dirty="0"/>
            <a:t>     -Employment</a:t>
          </a:r>
        </a:p>
      </dgm:t>
    </dgm:pt>
    <dgm:pt modelId="{A2615107-61BD-4C98-ADFF-36AFFBE34573}" type="parTrans" cxnId="{8FFA44A9-609A-435E-A6E9-8C14C076297E}">
      <dgm:prSet/>
      <dgm:spPr/>
      <dgm:t>
        <a:bodyPr/>
        <a:lstStyle/>
        <a:p>
          <a:endParaRPr lang="en-US"/>
        </a:p>
      </dgm:t>
    </dgm:pt>
    <dgm:pt modelId="{502F8946-8A6E-41A0-B785-AA1244E54967}" type="sibTrans" cxnId="{8FFA44A9-609A-435E-A6E9-8C14C076297E}">
      <dgm:prSet custT="1"/>
      <dgm:spPr>
        <a:gradFill flip="none" rotWithShape="0">
          <a:gsLst>
            <a:gs pos="0">
              <a:schemeClr val="dk1">
                <a:tint val="40000"/>
                <a:hueOff val="0"/>
                <a:satOff val="0"/>
                <a:lumOff val="0"/>
                <a:shade val="30000"/>
                <a:satMod val="115000"/>
                <a:shade val="30000"/>
                <a:satMod val="115000"/>
              </a:schemeClr>
            </a:gs>
            <a:gs pos="50000">
              <a:schemeClr val="dk1">
                <a:tint val="40000"/>
                <a:hueOff val="0"/>
                <a:satOff val="0"/>
                <a:lumOff val="0"/>
                <a:shade val="30000"/>
                <a:satMod val="115000"/>
                <a:shade val="67500"/>
                <a:satMod val="115000"/>
              </a:schemeClr>
            </a:gs>
            <a:gs pos="100000">
              <a:schemeClr val="dk1">
                <a:tint val="40000"/>
                <a:hueOff val="0"/>
                <a:satOff val="0"/>
                <a:lumOff val="0"/>
                <a:shade val="30000"/>
                <a:satMod val="115000"/>
                <a:shade val="100000"/>
                <a:satMod val="115000"/>
              </a:schemeClr>
            </a:gs>
          </a:gsLst>
          <a:lin ang="5400000" scaled="1"/>
          <a:tileRect/>
        </a:gradFill>
      </dgm:spPr>
      <dgm:t>
        <a:bodyPr/>
        <a:lstStyle/>
        <a:p>
          <a:pPr algn="ctr"/>
          <a:r>
            <a:rPr lang="en-US" sz="1700" b="1" dirty="0">
              <a:solidFill>
                <a:schemeClr val="bg1"/>
              </a:solidFill>
            </a:rPr>
            <a:t>Poverty</a:t>
          </a:r>
        </a:p>
      </dgm:t>
    </dgm:pt>
    <dgm:pt modelId="{125BFC20-E829-4410-9074-DA2056738231}">
      <dgm:prSet phldrT="[Text]" custT="1"/>
      <dgm:spPr/>
      <dgm:t>
        <a:bodyPr/>
        <a:lstStyle/>
        <a:p>
          <a:pPr algn="l">
            <a:spcAft>
              <a:spcPts val="0"/>
            </a:spcAft>
          </a:pPr>
          <a:r>
            <a:rPr lang="en-US" sz="1400" b="1" dirty="0"/>
            <a:t>     -</a:t>
          </a:r>
          <a:r>
            <a:rPr lang="en-US" sz="1400" b="0" dirty="0"/>
            <a:t>Health disparities</a:t>
          </a:r>
        </a:p>
        <a:p>
          <a:pPr algn="l">
            <a:spcAft>
              <a:spcPts val="0"/>
            </a:spcAft>
          </a:pPr>
          <a:r>
            <a:rPr lang="en-US" sz="1400" b="0" dirty="0"/>
            <a:t>     -Human development &amp;</a:t>
          </a:r>
        </a:p>
        <a:p>
          <a:pPr algn="l">
            <a:spcAft>
              <a:spcPts val="0"/>
            </a:spcAft>
          </a:pPr>
          <a:r>
            <a:rPr lang="en-US" sz="1400" b="0" dirty="0"/>
            <a:t>      parenting contexts                                                                                                                                              </a:t>
          </a:r>
        </a:p>
        <a:p>
          <a:pPr algn="l">
            <a:spcAft>
              <a:spcPts val="0"/>
            </a:spcAft>
          </a:pPr>
          <a:r>
            <a:rPr lang="en-US" sz="1400" b="0" dirty="0"/>
            <a:t>     -PTSD/PTSS</a:t>
          </a:r>
        </a:p>
      </dgm:t>
    </dgm:pt>
    <dgm:pt modelId="{163793C3-B195-45A7-9E72-C5417371223B}" type="parTrans" cxnId="{5A3818EB-A303-423B-9A76-5BB8799E551E}">
      <dgm:prSet/>
      <dgm:spPr/>
      <dgm:t>
        <a:bodyPr/>
        <a:lstStyle/>
        <a:p>
          <a:endParaRPr lang="en-US"/>
        </a:p>
      </dgm:t>
    </dgm:pt>
    <dgm:pt modelId="{93D64F2A-5141-4560-8F31-9A4B96388998}" type="sibTrans" cxnId="{5A3818EB-A303-423B-9A76-5BB8799E551E}">
      <dgm:prSet custT="1"/>
      <dgm:spPr>
        <a:gradFill flip="none" rotWithShape="0">
          <a:gsLst>
            <a:gs pos="0">
              <a:schemeClr val="dk1">
                <a:tint val="40000"/>
                <a:hueOff val="0"/>
                <a:satOff val="0"/>
                <a:lumOff val="0"/>
                <a:shade val="30000"/>
                <a:satMod val="115000"/>
                <a:shade val="30000"/>
                <a:satMod val="115000"/>
              </a:schemeClr>
            </a:gs>
            <a:gs pos="50000">
              <a:schemeClr val="dk1">
                <a:tint val="40000"/>
                <a:hueOff val="0"/>
                <a:satOff val="0"/>
                <a:lumOff val="0"/>
                <a:shade val="30000"/>
                <a:satMod val="115000"/>
                <a:shade val="67500"/>
                <a:satMod val="115000"/>
              </a:schemeClr>
            </a:gs>
            <a:gs pos="100000">
              <a:schemeClr val="dk1">
                <a:tint val="40000"/>
                <a:hueOff val="0"/>
                <a:satOff val="0"/>
                <a:lumOff val="0"/>
                <a:shade val="30000"/>
                <a:satMod val="115000"/>
                <a:shade val="100000"/>
                <a:satMod val="115000"/>
              </a:schemeClr>
            </a:gs>
          </a:gsLst>
          <a:lin ang="5400000" scaled="1"/>
          <a:tileRect/>
        </a:gradFill>
      </dgm:spPr>
      <dgm:t>
        <a:bodyPr/>
        <a:lstStyle/>
        <a:p>
          <a:pPr algn="ctr"/>
          <a:r>
            <a:rPr lang="en-US" sz="1700" b="1" dirty="0">
              <a:solidFill>
                <a:srgbClr val="F6F6F6"/>
              </a:solidFill>
            </a:rPr>
            <a:t>Health &amp; Stress</a:t>
          </a:r>
        </a:p>
      </dgm:t>
    </dgm:pt>
    <dgm:pt modelId="{A3AA8058-036B-499D-A738-0D6FCE55CB6E}">
      <dgm:prSet phldrT="[Text]" custT="1"/>
      <dgm:spPr/>
      <dgm:t>
        <a:bodyPr/>
        <a:lstStyle/>
        <a:p>
          <a:pPr algn="l">
            <a:spcAft>
              <a:spcPts val="0"/>
            </a:spcAft>
          </a:pPr>
          <a:r>
            <a:rPr lang="en-US" sz="1400" b="1" dirty="0"/>
            <a:t>     </a:t>
          </a:r>
          <a:r>
            <a:rPr lang="en-US" sz="1400" b="0" dirty="0"/>
            <a:t>-Racial residential segregation</a:t>
          </a:r>
        </a:p>
        <a:p>
          <a:pPr algn="l">
            <a:spcAft>
              <a:spcPts val="0"/>
            </a:spcAft>
          </a:pPr>
          <a:r>
            <a:rPr lang="en-US" sz="1400" b="0" dirty="0"/>
            <a:t>     -Housing</a:t>
          </a:r>
        </a:p>
        <a:p>
          <a:pPr algn="l">
            <a:spcAft>
              <a:spcPts val="0"/>
            </a:spcAft>
          </a:pPr>
          <a:r>
            <a:rPr lang="en-US" sz="1400" b="0" dirty="0"/>
            <a:t>     -Concentrated poverty</a:t>
          </a:r>
        </a:p>
        <a:p>
          <a:pPr algn="l">
            <a:spcAft>
              <a:spcPts val="0"/>
            </a:spcAft>
          </a:pPr>
          <a:r>
            <a:rPr lang="en-US" sz="1400" b="0" dirty="0"/>
            <a:t>     -Mass incarceration</a:t>
          </a:r>
        </a:p>
      </dgm:t>
    </dgm:pt>
    <dgm:pt modelId="{5AE41E6C-E92F-497A-A798-569721F39346}" type="parTrans" cxnId="{A8E4003B-8FE4-4970-A3E8-503ACFAFC4ED}">
      <dgm:prSet/>
      <dgm:spPr/>
      <dgm:t>
        <a:bodyPr/>
        <a:lstStyle/>
        <a:p>
          <a:endParaRPr lang="en-US"/>
        </a:p>
      </dgm:t>
    </dgm:pt>
    <dgm:pt modelId="{42836272-CC91-4CF4-8DEC-664CCB8B66D9}" type="sibTrans" cxnId="{A8E4003B-8FE4-4970-A3E8-503ACFAFC4ED}">
      <dgm:prSet custT="1"/>
      <dgm:spPr>
        <a:gradFill flip="none" rotWithShape="0">
          <a:gsLst>
            <a:gs pos="0">
              <a:schemeClr val="dk1">
                <a:tint val="40000"/>
                <a:hueOff val="0"/>
                <a:satOff val="0"/>
                <a:lumOff val="0"/>
                <a:shade val="30000"/>
                <a:satMod val="115000"/>
                <a:shade val="30000"/>
                <a:satMod val="115000"/>
              </a:schemeClr>
            </a:gs>
            <a:gs pos="50000">
              <a:schemeClr val="dk1">
                <a:tint val="40000"/>
                <a:hueOff val="0"/>
                <a:satOff val="0"/>
                <a:lumOff val="0"/>
                <a:shade val="30000"/>
                <a:satMod val="115000"/>
                <a:shade val="67500"/>
                <a:satMod val="115000"/>
              </a:schemeClr>
            </a:gs>
            <a:gs pos="100000">
              <a:schemeClr val="dk1">
                <a:tint val="40000"/>
                <a:hueOff val="0"/>
                <a:satOff val="0"/>
                <a:lumOff val="0"/>
                <a:shade val="30000"/>
                <a:satMod val="115000"/>
                <a:shade val="100000"/>
                <a:satMod val="115000"/>
              </a:schemeClr>
            </a:gs>
          </a:gsLst>
          <a:lin ang="5400000" scaled="1"/>
          <a:tileRect/>
        </a:gradFill>
      </dgm:spPr>
      <dgm:t>
        <a:bodyPr/>
        <a:lstStyle/>
        <a:p>
          <a:pPr algn="ctr">
            <a:spcAft>
              <a:spcPts val="0"/>
            </a:spcAft>
          </a:pPr>
          <a:r>
            <a:rPr lang="en-US" sz="1700" b="1" dirty="0">
              <a:solidFill>
                <a:schemeClr val="bg1"/>
              </a:solidFill>
            </a:rPr>
            <a:t>Geographic Contexts</a:t>
          </a:r>
        </a:p>
      </dgm:t>
    </dgm:pt>
    <dgm:pt modelId="{0ECD8AD8-6186-427A-8652-733B70C21794}" type="pres">
      <dgm:prSet presAssocID="{2923B853-9432-418D-84EB-6A2DE156E739}" presName="hierChild1" presStyleCnt="0">
        <dgm:presLayoutVars>
          <dgm:orgChart val="1"/>
          <dgm:chPref val="1"/>
          <dgm:dir/>
          <dgm:animOne val="branch"/>
          <dgm:animLvl val="lvl"/>
          <dgm:resizeHandles/>
        </dgm:presLayoutVars>
      </dgm:prSet>
      <dgm:spPr/>
    </dgm:pt>
    <dgm:pt modelId="{B0B144F8-DC23-4A50-AB1F-6D9404335878}" type="pres">
      <dgm:prSet presAssocID="{79E35A89-EF8E-4F18-86D4-7B76DEB5C4E1}" presName="hierRoot1" presStyleCnt="0">
        <dgm:presLayoutVars>
          <dgm:hierBranch val="init"/>
        </dgm:presLayoutVars>
      </dgm:prSet>
      <dgm:spPr/>
    </dgm:pt>
    <dgm:pt modelId="{8566A170-2EF3-467B-B0D0-8C37C82E111E}" type="pres">
      <dgm:prSet presAssocID="{79E35A89-EF8E-4F18-86D4-7B76DEB5C4E1}" presName="rootComposite1" presStyleCnt="0"/>
      <dgm:spPr/>
    </dgm:pt>
    <dgm:pt modelId="{B4EB4C76-298D-4124-8F4E-0E3249701C9F}" type="pres">
      <dgm:prSet presAssocID="{79E35A89-EF8E-4F18-86D4-7B76DEB5C4E1}" presName="rootText1" presStyleLbl="node0" presStyleIdx="0" presStyleCnt="1" custScaleX="240696" custLinFactNeighborY="-13348">
        <dgm:presLayoutVars>
          <dgm:chMax/>
          <dgm:chPref val="3"/>
        </dgm:presLayoutVars>
      </dgm:prSet>
      <dgm:spPr/>
    </dgm:pt>
    <dgm:pt modelId="{27AA8BFE-187A-4DB5-B394-F1F8DB9041AD}" type="pres">
      <dgm:prSet presAssocID="{79E35A89-EF8E-4F18-86D4-7B76DEB5C4E1}" presName="titleText1" presStyleLbl="fgAcc0" presStyleIdx="0" presStyleCnt="1" custScaleX="118126" custScaleY="247075" custLinFactNeighborX="-16667" custLinFactNeighborY="52972">
        <dgm:presLayoutVars>
          <dgm:chMax val="0"/>
          <dgm:chPref val="0"/>
        </dgm:presLayoutVars>
      </dgm:prSet>
      <dgm:spPr/>
    </dgm:pt>
    <dgm:pt modelId="{C8588F42-B468-463B-9880-0DB907F964BD}" type="pres">
      <dgm:prSet presAssocID="{79E35A89-EF8E-4F18-86D4-7B76DEB5C4E1}" presName="rootConnector1" presStyleLbl="node1" presStyleIdx="0" presStyleCnt="3"/>
      <dgm:spPr/>
    </dgm:pt>
    <dgm:pt modelId="{ADF1297D-86DD-44BB-A3D8-C720A0EBD865}" type="pres">
      <dgm:prSet presAssocID="{79E35A89-EF8E-4F18-86D4-7B76DEB5C4E1}" presName="hierChild2" presStyleCnt="0"/>
      <dgm:spPr/>
    </dgm:pt>
    <dgm:pt modelId="{39918FED-3DCC-44AD-A3C4-DD1F53DB7C11}" type="pres">
      <dgm:prSet presAssocID="{A2615107-61BD-4C98-ADFF-36AFFBE34573}" presName="Name37" presStyleLbl="parChTrans1D2" presStyleIdx="0" presStyleCnt="3"/>
      <dgm:spPr/>
    </dgm:pt>
    <dgm:pt modelId="{340E73CD-39F5-4324-8680-B053FF58C41F}" type="pres">
      <dgm:prSet presAssocID="{E6D0A93A-6BEA-45AD-B100-01C84EEBE27B}" presName="hierRoot2" presStyleCnt="0">
        <dgm:presLayoutVars>
          <dgm:hierBranch val="init"/>
        </dgm:presLayoutVars>
      </dgm:prSet>
      <dgm:spPr/>
    </dgm:pt>
    <dgm:pt modelId="{37555729-2E72-45A0-BB62-9CADBD72972D}" type="pres">
      <dgm:prSet presAssocID="{E6D0A93A-6BEA-45AD-B100-01C84EEBE27B}" presName="rootComposite" presStyleCnt="0"/>
      <dgm:spPr/>
    </dgm:pt>
    <dgm:pt modelId="{41F8211E-BA3E-408C-8872-1BE6569D7F5C}" type="pres">
      <dgm:prSet presAssocID="{E6D0A93A-6BEA-45AD-B100-01C84EEBE27B}" presName="rootText" presStyleLbl="node1" presStyleIdx="0" presStyleCnt="3" custScaleX="148678" custScaleY="123701" custLinFactNeighborX="2694" custLinFactNeighborY="27260">
        <dgm:presLayoutVars>
          <dgm:chMax/>
          <dgm:chPref val="3"/>
        </dgm:presLayoutVars>
      </dgm:prSet>
      <dgm:spPr/>
    </dgm:pt>
    <dgm:pt modelId="{761B5D3F-EBD2-4A50-BFEF-088F93A1EA18}" type="pres">
      <dgm:prSet presAssocID="{E6D0A93A-6BEA-45AD-B100-01C84EEBE27B}" presName="titleText2" presStyleLbl="fgAcc1" presStyleIdx="0" presStyleCnt="3" custScaleX="103882" custScaleY="218971" custLinFactY="99852" custLinFactNeighborX="6797" custLinFactNeighborY="100000">
        <dgm:presLayoutVars>
          <dgm:chMax val="0"/>
          <dgm:chPref val="0"/>
        </dgm:presLayoutVars>
      </dgm:prSet>
      <dgm:spPr/>
    </dgm:pt>
    <dgm:pt modelId="{BD6D00D9-9484-4A53-AFA7-4F0CFD3EAC9E}" type="pres">
      <dgm:prSet presAssocID="{E6D0A93A-6BEA-45AD-B100-01C84EEBE27B}" presName="rootConnector" presStyleLbl="node2" presStyleIdx="0" presStyleCnt="0"/>
      <dgm:spPr/>
    </dgm:pt>
    <dgm:pt modelId="{FDF3AA4C-8F63-4508-BEEB-9623B1075C0A}" type="pres">
      <dgm:prSet presAssocID="{E6D0A93A-6BEA-45AD-B100-01C84EEBE27B}" presName="hierChild4" presStyleCnt="0"/>
      <dgm:spPr/>
    </dgm:pt>
    <dgm:pt modelId="{0A482D30-2D2B-4417-9FE5-3A36BCDEA2FA}" type="pres">
      <dgm:prSet presAssocID="{E6D0A93A-6BEA-45AD-B100-01C84EEBE27B}" presName="hierChild5" presStyleCnt="0"/>
      <dgm:spPr/>
    </dgm:pt>
    <dgm:pt modelId="{8A1842E2-3485-44A6-BE98-068B84EB0949}" type="pres">
      <dgm:prSet presAssocID="{163793C3-B195-45A7-9E72-C5417371223B}" presName="Name37" presStyleLbl="parChTrans1D2" presStyleIdx="1" presStyleCnt="3"/>
      <dgm:spPr/>
    </dgm:pt>
    <dgm:pt modelId="{D63A88D6-4164-4E16-865D-A18771B26007}" type="pres">
      <dgm:prSet presAssocID="{125BFC20-E829-4410-9074-DA2056738231}" presName="hierRoot2" presStyleCnt="0">
        <dgm:presLayoutVars>
          <dgm:hierBranch val="init"/>
        </dgm:presLayoutVars>
      </dgm:prSet>
      <dgm:spPr/>
    </dgm:pt>
    <dgm:pt modelId="{2DB4B47C-5993-4901-9294-F8FF6A7DE975}" type="pres">
      <dgm:prSet presAssocID="{125BFC20-E829-4410-9074-DA2056738231}" presName="rootComposite" presStyleCnt="0"/>
      <dgm:spPr/>
    </dgm:pt>
    <dgm:pt modelId="{11CA15BC-B83F-4456-83BC-0540E7163A91}" type="pres">
      <dgm:prSet presAssocID="{125BFC20-E829-4410-9074-DA2056738231}" presName="rootText" presStyleLbl="node1" presStyleIdx="1" presStyleCnt="3" custScaleX="154483" custScaleY="120902" custLinFactNeighborX="41" custLinFactNeighborY="29414">
        <dgm:presLayoutVars>
          <dgm:chMax/>
          <dgm:chPref val="3"/>
        </dgm:presLayoutVars>
      </dgm:prSet>
      <dgm:spPr/>
    </dgm:pt>
    <dgm:pt modelId="{DFC6FFE9-32AC-4C1B-B7EF-809380BC7EF6}" type="pres">
      <dgm:prSet presAssocID="{125BFC20-E829-4410-9074-DA2056738231}" presName="titleText2" presStyleLbl="fgAcc1" presStyleIdx="1" presStyleCnt="3" custScaleX="115005" custScaleY="226391" custLinFactY="100000" custLinFactNeighborX="-419" custLinFactNeighborY="118372">
        <dgm:presLayoutVars>
          <dgm:chMax val="0"/>
          <dgm:chPref val="0"/>
        </dgm:presLayoutVars>
      </dgm:prSet>
      <dgm:spPr/>
    </dgm:pt>
    <dgm:pt modelId="{5529C1D4-0594-4768-B6AA-640DFC842C85}" type="pres">
      <dgm:prSet presAssocID="{125BFC20-E829-4410-9074-DA2056738231}" presName="rootConnector" presStyleLbl="node2" presStyleIdx="0" presStyleCnt="0"/>
      <dgm:spPr/>
    </dgm:pt>
    <dgm:pt modelId="{44712E32-BAC8-44E2-ABF5-E9661E97BB0A}" type="pres">
      <dgm:prSet presAssocID="{125BFC20-E829-4410-9074-DA2056738231}" presName="hierChild4" presStyleCnt="0"/>
      <dgm:spPr/>
    </dgm:pt>
    <dgm:pt modelId="{CAD39931-0CFE-422D-9B01-4CDBA5A53382}" type="pres">
      <dgm:prSet presAssocID="{125BFC20-E829-4410-9074-DA2056738231}" presName="hierChild5" presStyleCnt="0"/>
      <dgm:spPr/>
    </dgm:pt>
    <dgm:pt modelId="{DC5923FF-A5FA-4593-8C83-8D31910758CD}" type="pres">
      <dgm:prSet presAssocID="{5AE41E6C-E92F-497A-A798-569721F39346}" presName="Name37" presStyleLbl="parChTrans1D2" presStyleIdx="2" presStyleCnt="3"/>
      <dgm:spPr/>
    </dgm:pt>
    <dgm:pt modelId="{F172F59E-57D4-49A5-9461-AAFAD82349DE}" type="pres">
      <dgm:prSet presAssocID="{A3AA8058-036B-499D-A738-0D6FCE55CB6E}" presName="hierRoot2" presStyleCnt="0">
        <dgm:presLayoutVars>
          <dgm:hierBranch val="init"/>
        </dgm:presLayoutVars>
      </dgm:prSet>
      <dgm:spPr/>
    </dgm:pt>
    <dgm:pt modelId="{7A6CEB46-2625-4072-853F-1F9863672CEE}" type="pres">
      <dgm:prSet presAssocID="{A3AA8058-036B-499D-A738-0D6FCE55CB6E}" presName="rootComposite" presStyleCnt="0"/>
      <dgm:spPr/>
    </dgm:pt>
    <dgm:pt modelId="{96D5C803-71F3-4D17-B0C7-A42C43DA2626}" type="pres">
      <dgm:prSet presAssocID="{A3AA8058-036B-499D-A738-0D6FCE55CB6E}" presName="rootText" presStyleLbl="node1" presStyleIdx="2" presStyleCnt="3" custScaleX="189316" custScaleY="128425" custLinFactNeighborX="-1132" custLinFactNeighborY="25652">
        <dgm:presLayoutVars>
          <dgm:chMax/>
          <dgm:chPref val="3"/>
        </dgm:presLayoutVars>
      </dgm:prSet>
      <dgm:spPr/>
    </dgm:pt>
    <dgm:pt modelId="{C0C2F36E-CA31-4DF1-BFE8-6D5074A9326C}" type="pres">
      <dgm:prSet presAssocID="{A3AA8058-036B-499D-A738-0D6FCE55CB6E}" presName="titleText2" presStyleLbl="fgAcc1" presStyleIdx="2" presStyleCnt="3" custScaleX="140989" custScaleY="223516" custLinFactY="100000" custLinFactNeighborX="5247" custLinFactNeighborY="108954">
        <dgm:presLayoutVars>
          <dgm:chMax val="0"/>
          <dgm:chPref val="0"/>
        </dgm:presLayoutVars>
      </dgm:prSet>
      <dgm:spPr/>
    </dgm:pt>
    <dgm:pt modelId="{ABCB61BC-14AB-4B8A-818A-81174ADCD617}" type="pres">
      <dgm:prSet presAssocID="{A3AA8058-036B-499D-A738-0D6FCE55CB6E}" presName="rootConnector" presStyleLbl="node2" presStyleIdx="0" presStyleCnt="0"/>
      <dgm:spPr/>
    </dgm:pt>
    <dgm:pt modelId="{5F86B8DD-BD1F-4D70-B0DA-465E5E0A719F}" type="pres">
      <dgm:prSet presAssocID="{A3AA8058-036B-499D-A738-0D6FCE55CB6E}" presName="hierChild4" presStyleCnt="0"/>
      <dgm:spPr/>
    </dgm:pt>
    <dgm:pt modelId="{26F024A9-5D9D-489B-B7F8-712E75AFA119}" type="pres">
      <dgm:prSet presAssocID="{A3AA8058-036B-499D-A738-0D6FCE55CB6E}" presName="hierChild5" presStyleCnt="0"/>
      <dgm:spPr/>
    </dgm:pt>
    <dgm:pt modelId="{0B5B909C-C18E-455F-9808-5CBD76973C91}" type="pres">
      <dgm:prSet presAssocID="{79E35A89-EF8E-4F18-86D4-7B76DEB5C4E1}" presName="hierChild3" presStyleCnt="0"/>
      <dgm:spPr/>
    </dgm:pt>
  </dgm:ptLst>
  <dgm:cxnLst>
    <dgm:cxn modelId="{3F74200F-8FED-4E1A-93D2-36828D57026F}" type="presOf" srcId="{79E35A89-EF8E-4F18-86D4-7B76DEB5C4E1}" destId="{B4EB4C76-298D-4124-8F4E-0E3249701C9F}" srcOrd="0" destOrd="0" presId="urn:microsoft.com/office/officeart/2008/layout/NameandTitleOrganizationalChart"/>
    <dgm:cxn modelId="{9E47371A-75E9-4688-BF7E-D01FCA67EE6A}" type="presOf" srcId="{5AE41E6C-E92F-497A-A798-569721F39346}" destId="{DC5923FF-A5FA-4593-8C83-8D31910758CD}" srcOrd="0" destOrd="0" presId="urn:microsoft.com/office/officeart/2008/layout/NameandTitleOrganizationalChart"/>
    <dgm:cxn modelId="{5D8B461E-08A1-473D-8D78-23D244A9C474}" srcId="{2923B853-9432-418D-84EB-6A2DE156E739}" destId="{79E35A89-EF8E-4F18-86D4-7B76DEB5C4E1}" srcOrd="0" destOrd="0" parTransId="{34F1660E-E40C-4560-A1B6-2FF66717CACD}" sibTransId="{A63F1548-6D1D-4AF6-81AF-4485F948DF1B}"/>
    <dgm:cxn modelId="{A8E4003B-8FE4-4970-A3E8-503ACFAFC4ED}" srcId="{79E35A89-EF8E-4F18-86D4-7B76DEB5C4E1}" destId="{A3AA8058-036B-499D-A738-0D6FCE55CB6E}" srcOrd="2" destOrd="0" parTransId="{5AE41E6C-E92F-497A-A798-569721F39346}" sibTransId="{42836272-CC91-4CF4-8DEC-664CCB8B66D9}"/>
    <dgm:cxn modelId="{E251C34E-0C5B-4802-9731-B23C00FE1670}" type="presOf" srcId="{2923B853-9432-418D-84EB-6A2DE156E739}" destId="{0ECD8AD8-6186-427A-8652-733B70C21794}" srcOrd="0" destOrd="0" presId="urn:microsoft.com/office/officeart/2008/layout/NameandTitleOrganizationalChart"/>
    <dgm:cxn modelId="{5561A76F-566B-4E49-A914-C335C348D090}" type="presOf" srcId="{A3AA8058-036B-499D-A738-0D6FCE55CB6E}" destId="{ABCB61BC-14AB-4B8A-818A-81174ADCD617}" srcOrd="1" destOrd="0" presId="urn:microsoft.com/office/officeart/2008/layout/NameandTitleOrganizationalChart"/>
    <dgm:cxn modelId="{F53BC383-3B71-4946-89B1-DACC7E14B04C}" type="presOf" srcId="{93D64F2A-5141-4560-8F31-9A4B96388998}" destId="{DFC6FFE9-32AC-4C1B-B7EF-809380BC7EF6}" srcOrd="0" destOrd="0" presId="urn:microsoft.com/office/officeart/2008/layout/NameandTitleOrganizationalChart"/>
    <dgm:cxn modelId="{B17A1B85-FA0E-405C-85E9-142D67919CFE}" type="presOf" srcId="{E6D0A93A-6BEA-45AD-B100-01C84EEBE27B}" destId="{41F8211E-BA3E-408C-8872-1BE6569D7F5C}" srcOrd="0" destOrd="0" presId="urn:microsoft.com/office/officeart/2008/layout/NameandTitleOrganizationalChart"/>
    <dgm:cxn modelId="{990CF588-F720-4158-9A64-678DB94F861B}" type="presOf" srcId="{79E35A89-EF8E-4F18-86D4-7B76DEB5C4E1}" destId="{C8588F42-B468-463B-9880-0DB907F964BD}" srcOrd="1" destOrd="0" presId="urn:microsoft.com/office/officeart/2008/layout/NameandTitleOrganizationalChart"/>
    <dgm:cxn modelId="{2689DC8A-30DF-4C68-B693-61CD0270FACD}" type="presOf" srcId="{502F8946-8A6E-41A0-B785-AA1244E54967}" destId="{761B5D3F-EBD2-4A50-BFEF-088F93A1EA18}" srcOrd="0" destOrd="0" presId="urn:microsoft.com/office/officeart/2008/layout/NameandTitleOrganizationalChart"/>
    <dgm:cxn modelId="{FB8A6E99-E8E2-40B9-9D90-EA552CC27FEA}" type="presOf" srcId="{E6D0A93A-6BEA-45AD-B100-01C84EEBE27B}" destId="{BD6D00D9-9484-4A53-AFA7-4F0CFD3EAC9E}" srcOrd="1" destOrd="0" presId="urn:microsoft.com/office/officeart/2008/layout/NameandTitleOrganizationalChart"/>
    <dgm:cxn modelId="{8FFA44A9-609A-435E-A6E9-8C14C076297E}" srcId="{79E35A89-EF8E-4F18-86D4-7B76DEB5C4E1}" destId="{E6D0A93A-6BEA-45AD-B100-01C84EEBE27B}" srcOrd="0" destOrd="0" parTransId="{A2615107-61BD-4C98-ADFF-36AFFBE34573}" sibTransId="{502F8946-8A6E-41A0-B785-AA1244E54967}"/>
    <dgm:cxn modelId="{FDDE6BC7-3F4E-4394-8E5B-A83A34A6E60B}" type="presOf" srcId="{125BFC20-E829-4410-9074-DA2056738231}" destId="{5529C1D4-0594-4768-B6AA-640DFC842C85}" srcOrd="1" destOrd="0" presId="urn:microsoft.com/office/officeart/2008/layout/NameandTitleOrganizationalChart"/>
    <dgm:cxn modelId="{44EB44CA-E252-43FB-B914-791A733EECA1}" type="presOf" srcId="{125BFC20-E829-4410-9074-DA2056738231}" destId="{11CA15BC-B83F-4456-83BC-0540E7163A91}" srcOrd="0" destOrd="0" presId="urn:microsoft.com/office/officeart/2008/layout/NameandTitleOrganizationalChart"/>
    <dgm:cxn modelId="{633FA8CD-7482-437D-B6D8-DA613C0F7C1F}" type="presOf" srcId="{A63F1548-6D1D-4AF6-81AF-4485F948DF1B}" destId="{27AA8BFE-187A-4DB5-B394-F1F8DB9041AD}" srcOrd="0" destOrd="0" presId="urn:microsoft.com/office/officeart/2008/layout/NameandTitleOrganizationalChart"/>
    <dgm:cxn modelId="{B6C789E1-A406-44B6-833C-78109ECE6E0E}" type="presOf" srcId="{A3AA8058-036B-499D-A738-0D6FCE55CB6E}" destId="{96D5C803-71F3-4D17-B0C7-A42C43DA2626}" srcOrd="0" destOrd="0" presId="urn:microsoft.com/office/officeart/2008/layout/NameandTitleOrganizationalChart"/>
    <dgm:cxn modelId="{5A3818EB-A303-423B-9A76-5BB8799E551E}" srcId="{79E35A89-EF8E-4F18-86D4-7B76DEB5C4E1}" destId="{125BFC20-E829-4410-9074-DA2056738231}" srcOrd="1" destOrd="0" parTransId="{163793C3-B195-45A7-9E72-C5417371223B}" sibTransId="{93D64F2A-5141-4560-8F31-9A4B96388998}"/>
    <dgm:cxn modelId="{A5607DF3-ADCA-4E3A-834F-C6C374710667}" type="presOf" srcId="{42836272-CC91-4CF4-8DEC-664CCB8B66D9}" destId="{C0C2F36E-CA31-4DF1-BFE8-6D5074A9326C}" srcOrd="0" destOrd="0" presId="urn:microsoft.com/office/officeart/2008/layout/NameandTitleOrganizationalChart"/>
    <dgm:cxn modelId="{238B14F8-7133-41B7-A55C-8065DD1D1A7D}" type="presOf" srcId="{163793C3-B195-45A7-9E72-C5417371223B}" destId="{8A1842E2-3485-44A6-BE98-068B84EB0949}" srcOrd="0" destOrd="0" presId="urn:microsoft.com/office/officeart/2008/layout/NameandTitleOrganizationalChart"/>
    <dgm:cxn modelId="{4EC0D1FF-C0C8-4B65-845E-CC26B4811252}" type="presOf" srcId="{A2615107-61BD-4C98-ADFF-36AFFBE34573}" destId="{39918FED-3DCC-44AD-A3C4-DD1F53DB7C11}" srcOrd="0" destOrd="0" presId="urn:microsoft.com/office/officeart/2008/layout/NameandTitleOrganizationalChart"/>
    <dgm:cxn modelId="{8F10D5AF-AF47-4E80-B5CA-F67A9AD19910}" type="presParOf" srcId="{0ECD8AD8-6186-427A-8652-733B70C21794}" destId="{B0B144F8-DC23-4A50-AB1F-6D9404335878}" srcOrd="0" destOrd="0" presId="urn:microsoft.com/office/officeart/2008/layout/NameandTitleOrganizationalChart"/>
    <dgm:cxn modelId="{150B0F79-4C3F-4312-8444-147037EB7D35}" type="presParOf" srcId="{B0B144F8-DC23-4A50-AB1F-6D9404335878}" destId="{8566A170-2EF3-467B-B0D0-8C37C82E111E}" srcOrd="0" destOrd="0" presId="urn:microsoft.com/office/officeart/2008/layout/NameandTitleOrganizationalChart"/>
    <dgm:cxn modelId="{4175CE76-DACB-4AE5-A4AD-B21BFA65E7F6}" type="presParOf" srcId="{8566A170-2EF3-467B-B0D0-8C37C82E111E}" destId="{B4EB4C76-298D-4124-8F4E-0E3249701C9F}" srcOrd="0" destOrd="0" presId="urn:microsoft.com/office/officeart/2008/layout/NameandTitleOrganizationalChart"/>
    <dgm:cxn modelId="{219D547A-75A9-4725-AB64-BF4C6BC96688}" type="presParOf" srcId="{8566A170-2EF3-467B-B0D0-8C37C82E111E}" destId="{27AA8BFE-187A-4DB5-B394-F1F8DB9041AD}" srcOrd="1" destOrd="0" presId="urn:microsoft.com/office/officeart/2008/layout/NameandTitleOrganizationalChart"/>
    <dgm:cxn modelId="{61556849-AADE-46B0-9BEB-859786A80A78}" type="presParOf" srcId="{8566A170-2EF3-467B-B0D0-8C37C82E111E}" destId="{C8588F42-B468-463B-9880-0DB907F964BD}" srcOrd="2" destOrd="0" presId="urn:microsoft.com/office/officeart/2008/layout/NameandTitleOrganizationalChart"/>
    <dgm:cxn modelId="{B7BCD088-AA0D-4CE5-8574-34732D9E1F3D}" type="presParOf" srcId="{B0B144F8-DC23-4A50-AB1F-6D9404335878}" destId="{ADF1297D-86DD-44BB-A3D8-C720A0EBD865}" srcOrd="1" destOrd="0" presId="urn:microsoft.com/office/officeart/2008/layout/NameandTitleOrganizationalChart"/>
    <dgm:cxn modelId="{2327AAA3-5DB8-4670-8FF1-611ECE1755AD}" type="presParOf" srcId="{ADF1297D-86DD-44BB-A3D8-C720A0EBD865}" destId="{39918FED-3DCC-44AD-A3C4-DD1F53DB7C11}" srcOrd="0" destOrd="0" presId="urn:microsoft.com/office/officeart/2008/layout/NameandTitleOrganizationalChart"/>
    <dgm:cxn modelId="{922B9CEF-701C-4A58-9DBA-E4D136973DCB}" type="presParOf" srcId="{ADF1297D-86DD-44BB-A3D8-C720A0EBD865}" destId="{340E73CD-39F5-4324-8680-B053FF58C41F}" srcOrd="1" destOrd="0" presId="urn:microsoft.com/office/officeart/2008/layout/NameandTitleOrganizationalChart"/>
    <dgm:cxn modelId="{E3EA1BE8-D511-4477-8E53-B97D7E4F8543}" type="presParOf" srcId="{340E73CD-39F5-4324-8680-B053FF58C41F}" destId="{37555729-2E72-45A0-BB62-9CADBD72972D}" srcOrd="0" destOrd="0" presId="urn:microsoft.com/office/officeart/2008/layout/NameandTitleOrganizationalChart"/>
    <dgm:cxn modelId="{60EDE798-858F-4090-86F9-945174188A59}" type="presParOf" srcId="{37555729-2E72-45A0-BB62-9CADBD72972D}" destId="{41F8211E-BA3E-408C-8872-1BE6569D7F5C}" srcOrd="0" destOrd="0" presId="urn:microsoft.com/office/officeart/2008/layout/NameandTitleOrganizationalChart"/>
    <dgm:cxn modelId="{DF76E4A1-9AC3-48EC-8353-CB5542F64A56}" type="presParOf" srcId="{37555729-2E72-45A0-BB62-9CADBD72972D}" destId="{761B5D3F-EBD2-4A50-BFEF-088F93A1EA18}" srcOrd="1" destOrd="0" presId="urn:microsoft.com/office/officeart/2008/layout/NameandTitleOrganizationalChart"/>
    <dgm:cxn modelId="{593069C2-038A-43C4-8B41-571DF38AD167}" type="presParOf" srcId="{37555729-2E72-45A0-BB62-9CADBD72972D}" destId="{BD6D00D9-9484-4A53-AFA7-4F0CFD3EAC9E}" srcOrd="2" destOrd="0" presId="urn:microsoft.com/office/officeart/2008/layout/NameandTitleOrganizationalChart"/>
    <dgm:cxn modelId="{A6F235B1-9562-4BA2-A09E-7878A290D788}" type="presParOf" srcId="{340E73CD-39F5-4324-8680-B053FF58C41F}" destId="{FDF3AA4C-8F63-4508-BEEB-9623B1075C0A}" srcOrd="1" destOrd="0" presId="urn:microsoft.com/office/officeart/2008/layout/NameandTitleOrganizationalChart"/>
    <dgm:cxn modelId="{DC7D6E5A-4CD9-4075-BD1A-BE66DF7433C5}" type="presParOf" srcId="{340E73CD-39F5-4324-8680-B053FF58C41F}" destId="{0A482D30-2D2B-4417-9FE5-3A36BCDEA2FA}" srcOrd="2" destOrd="0" presId="urn:microsoft.com/office/officeart/2008/layout/NameandTitleOrganizationalChart"/>
    <dgm:cxn modelId="{CE218569-0831-4EE3-89BB-49C6A5382F26}" type="presParOf" srcId="{ADF1297D-86DD-44BB-A3D8-C720A0EBD865}" destId="{8A1842E2-3485-44A6-BE98-068B84EB0949}" srcOrd="2" destOrd="0" presId="urn:microsoft.com/office/officeart/2008/layout/NameandTitleOrganizationalChart"/>
    <dgm:cxn modelId="{98314F0F-6BAE-4573-A926-A9FFFD0E40A1}" type="presParOf" srcId="{ADF1297D-86DD-44BB-A3D8-C720A0EBD865}" destId="{D63A88D6-4164-4E16-865D-A18771B26007}" srcOrd="3" destOrd="0" presId="urn:microsoft.com/office/officeart/2008/layout/NameandTitleOrganizationalChart"/>
    <dgm:cxn modelId="{E6A59AD6-3088-49CF-A7F4-38062AEED0A4}" type="presParOf" srcId="{D63A88D6-4164-4E16-865D-A18771B26007}" destId="{2DB4B47C-5993-4901-9294-F8FF6A7DE975}" srcOrd="0" destOrd="0" presId="urn:microsoft.com/office/officeart/2008/layout/NameandTitleOrganizationalChart"/>
    <dgm:cxn modelId="{B3ABCF7A-FFB9-47BC-863F-D6521024D9B7}" type="presParOf" srcId="{2DB4B47C-5993-4901-9294-F8FF6A7DE975}" destId="{11CA15BC-B83F-4456-83BC-0540E7163A91}" srcOrd="0" destOrd="0" presId="urn:microsoft.com/office/officeart/2008/layout/NameandTitleOrganizationalChart"/>
    <dgm:cxn modelId="{A0DBC656-7796-4124-9C3C-82F7F2C83756}" type="presParOf" srcId="{2DB4B47C-5993-4901-9294-F8FF6A7DE975}" destId="{DFC6FFE9-32AC-4C1B-B7EF-809380BC7EF6}" srcOrd="1" destOrd="0" presId="urn:microsoft.com/office/officeart/2008/layout/NameandTitleOrganizationalChart"/>
    <dgm:cxn modelId="{B347DEC1-1996-4E48-AAE4-4244C37E5BEE}" type="presParOf" srcId="{2DB4B47C-5993-4901-9294-F8FF6A7DE975}" destId="{5529C1D4-0594-4768-B6AA-640DFC842C85}" srcOrd="2" destOrd="0" presId="urn:microsoft.com/office/officeart/2008/layout/NameandTitleOrganizationalChart"/>
    <dgm:cxn modelId="{1B140031-F193-41A7-9C58-AE7244D1B5B4}" type="presParOf" srcId="{D63A88D6-4164-4E16-865D-A18771B26007}" destId="{44712E32-BAC8-44E2-ABF5-E9661E97BB0A}" srcOrd="1" destOrd="0" presId="urn:microsoft.com/office/officeart/2008/layout/NameandTitleOrganizationalChart"/>
    <dgm:cxn modelId="{3C332F2B-EF13-449A-97A0-B7FA5B48F9DD}" type="presParOf" srcId="{D63A88D6-4164-4E16-865D-A18771B26007}" destId="{CAD39931-0CFE-422D-9B01-4CDBA5A53382}" srcOrd="2" destOrd="0" presId="urn:microsoft.com/office/officeart/2008/layout/NameandTitleOrganizationalChart"/>
    <dgm:cxn modelId="{D4117346-0DEA-4837-8FBE-0AF9AEF44C2D}" type="presParOf" srcId="{ADF1297D-86DD-44BB-A3D8-C720A0EBD865}" destId="{DC5923FF-A5FA-4593-8C83-8D31910758CD}" srcOrd="4" destOrd="0" presId="urn:microsoft.com/office/officeart/2008/layout/NameandTitleOrganizationalChart"/>
    <dgm:cxn modelId="{3551D4BD-3255-4523-AC29-96D8F4147C44}" type="presParOf" srcId="{ADF1297D-86DD-44BB-A3D8-C720A0EBD865}" destId="{F172F59E-57D4-49A5-9461-AAFAD82349DE}" srcOrd="5" destOrd="0" presId="urn:microsoft.com/office/officeart/2008/layout/NameandTitleOrganizationalChart"/>
    <dgm:cxn modelId="{1C02AAEB-7C5A-42BF-8034-80C04DC74DFC}" type="presParOf" srcId="{F172F59E-57D4-49A5-9461-AAFAD82349DE}" destId="{7A6CEB46-2625-4072-853F-1F9863672CEE}" srcOrd="0" destOrd="0" presId="urn:microsoft.com/office/officeart/2008/layout/NameandTitleOrganizationalChart"/>
    <dgm:cxn modelId="{7AFE0533-ED95-4C6F-83A3-9B6BA252016C}" type="presParOf" srcId="{7A6CEB46-2625-4072-853F-1F9863672CEE}" destId="{96D5C803-71F3-4D17-B0C7-A42C43DA2626}" srcOrd="0" destOrd="0" presId="urn:microsoft.com/office/officeart/2008/layout/NameandTitleOrganizationalChart"/>
    <dgm:cxn modelId="{5E0C381B-3FC8-46F0-A819-CE15D31859CF}" type="presParOf" srcId="{7A6CEB46-2625-4072-853F-1F9863672CEE}" destId="{C0C2F36E-CA31-4DF1-BFE8-6D5074A9326C}" srcOrd="1" destOrd="0" presId="urn:microsoft.com/office/officeart/2008/layout/NameandTitleOrganizationalChart"/>
    <dgm:cxn modelId="{0C2E8426-4F5C-41D9-B2B3-058303A29D6E}" type="presParOf" srcId="{7A6CEB46-2625-4072-853F-1F9863672CEE}" destId="{ABCB61BC-14AB-4B8A-818A-81174ADCD617}" srcOrd="2" destOrd="0" presId="urn:microsoft.com/office/officeart/2008/layout/NameandTitleOrganizationalChart"/>
    <dgm:cxn modelId="{A5824E64-C73E-4CCB-B31F-FD970D49C3D1}" type="presParOf" srcId="{F172F59E-57D4-49A5-9461-AAFAD82349DE}" destId="{5F86B8DD-BD1F-4D70-B0DA-465E5E0A719F}" srcOrd="1" destOrd="0" presId="urn:microsoft.com/office/officeart/2008/layout/NameandTitleOrganizationalChart"/>
    <dgm:cxn modelId="{3E1E54B7-988D-4611-8422-BCC867E13FB2}" type="presParOf" srcId="{F172F59E-57D4-49A5-9461-AAFAD82349DE}" destId="{26F024A9-5D9D-489B-B7F8-712E75AFA119}" srcOrd="2" destOrd="0" presId="urn:microsoft.com/office/officeart/2008/layout/NameandTitleOrganizationalChart"/>
    <dgm:cxn modelId="{AA41BAA6-A27D-4D26-AA5C-B0D7A14FCB22}" type="presParOf" srcId="{B0B144F8-DC23-4A50-AB1F-6D9404335878}" destId="{0B5B909C-C18E-455F-9808-5CBD76973C91}"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923FF-A5FA-4593-8C83-8D31910758CD}">
      <dsp:nvSpPr>
        <dsp:cNvPr id="0" name=""/>
        <dsp:cNvSpPr/>
      </dsp:nvSpPr>
      <dsp:spPr>
        <a:xfrm>
          <a:off x="4248319" y="1533222"/>
          <a:ext cx="2687668" cy="966621"/>
        </a:xfrm>
        <a:custGeom>
          <a:avLst/>
          <a:gdLst/>
          <a:ahLst/>
          <a:cxnLst/>
          <a:rect l="0" t="0" r="0" b="0"/>
          <a:pathLst>
            <a:path>
              <a:moveTo>
                <a:pt x="0" y="0"/>
              </a:moveTo>
              <a:lnTo>
                <a:pt x="0" y="780666"/>
              </a:lnTo>
              <a:lnTo>
                <a:pt x="2687668" y="780666"/>
              </a:lnTo>
              <a:lnTo>
                <a:pt x="2687668" y="96662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1842E2-3485-44A6-BE98-068B84EB0949}">
      <dsp:nvSpPr>
        <dsp:cNvPr id="0" name=""/>
        <dsp:cNvSpPr/>
      </dsp:nvSpPr>
      <dsp:spPr>
        <a:xfrm>
          <a:off x="3936192" y="1533222"/>
          <a:ext cx="312126" cy="996602"/>
        </a:xfrm>
        <a:custGeom>
          <a:avLst/>
          <a:gdLst/>
          <a:ahLst/>
          <a:cxnLst/>
          <a:rect l="0" t="0" r="0" b="0"/>
          <a:pathLst>
            <a:path>
              <a:moveTo>
                <a:pt x="312126" y="0"/>
              </a:moveTo>
              <a:lnTo>
                <a:pt x="312126" y="810647"/>
              </a:lnTo>
              <a:lnTo>
                <a:pt x="0" y="810647"/>
              </a:lnTo>
              <a:lnTo>
                <a:pt x="0" y="99660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918FED-3DCC-44AD-A3C4-DD1F53DB7C11}">
      <dsp:nvSpPr>
        <dsp:cNvPr id="0" name=""/>
        <dsp:cNvSpPr/>
      </dsp:nvSpPr>
      <dsp:spPr>
        <a:xfrm>
          <a:off x="1271935" y="1533222"/>
          <a:ext cx="2976383" cy="979436"/>
        </a:xfrm>
        <a:custGeom>
          <a:avLst/>
          <a:gdLst/>
          <a:ahLst/>
          <a:cxnLst/>
          <a:rect l="0" t="0" r="0" b="0"/>
          <a:pathLst>
            <a:path>
              <a:moveTo>
                <a:pt x="2976383" y="0"/>
              </a:moveTo>
              <a:lnTo>
                <a:pt x="2976383" y="793481"/>
              </a:lnTo>
              <a:lnTo>
                <a:pt x="0" y="793481"/>
              </a:lnTo>
              <a:lnTo>
                <a:pt x="0" y="97943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EB4C76-298D-4124-8F4E-0E3249701C9F}">
      <dsp:nvSpPr>
        <dsp:cNvPr id="0" name=""/>
        <dsp:cNvSpPr/>
      </dsp:nvSpPr>
      <dsp:spPr>
        <a:xfrm>
          <a:off x="2395877" y="736273"/>
          <a:ext cx="3704882" cy="79694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112458" numCol="1" spcCol="1270" anchor="ctr" anchorCtr="0">
          <a:noAutofit/>
        </a:bodyPr>
        <a:lstStyle/>
        <a:p>
          <a:pPr marL="0" lvl="0" indent="0" algn="ctr" defTabSz="622300">
            <a:lnSpc>
              <a:spcPct val="90000"/>
            </a:lnSpc>
            <a:spcBef>
              <a:spcPct val="0"/>
            </a:spcBef>
            <a:spcAft>
              <a:spcPct val="35000"/>
            </a:spcAft>
            <a:buNone/>
          </a:pPr>
          <a:r>
            <a:rPr lang="en-US" sz="1400" i="1" kern="1200" dirty="0"/>
            <a:t>Historical lens: Enslavement &amp; dehumanization; Forced family separation; Laws &amp; Policies to maintain white supremacy</a:t>
          </a:r>
        </a:p>
      </dsp:txBody>
      <dsp:txXfrm>
        <a:off x="2395877" y="736273"/>
        <a:ext cx="3704882" cy="796948"/>
      </dsp:txXfrm>
    </dsp:sp>
    <dsp:sp modelId="{27AA8BFE-187A-4DB5-B394-F1F8DB9041AD}">
      <dsp:nvSpPr>
        <dsp:cNvPr id="0" name=""/>
        <dsp:cNvSpPr/>
      </dsp:nvSpPr>
      <dsp:spPr>
        <a:xfrm>
          <a:off x="3430106" y="1407866"/>
          <a:ext cx="1636415" cy="656353"/>
        </a:xfrm>
        <a:prstGeom prst="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RACISM</a:t>
          </a:r>
          <a:endParaRPr lang="en-US" sz="2800" b="1" kern="1200" dirty="0">
            <a:solidFill>
              <a:schemeClr val="bg1"/>
            </a:solidFill>
          </a:endParaRPr>
        </a:p>
      </dsp:txBody>
      <dsp:txXfrm>
        <a:off x="3430106" y="1407866"/>
        <a:ext cx="1636415" cy="656353"/>
      </dsp:txXfrm>
    </dsp:sp>
    <dsp:sp modelId="{41F8211E-BA3E-408C-8872-1BE6569D7F5C}">
      <dsp:nvSpPr>
        <dsp:cNvPr id="0" name=""/>
        <dsp:cNvSpPr/>
      </dsp:nvSpPr>
      <dsp:spPr>
        <a:xfrm>
          <a:off x="127682" y="2512658"/>
          <a:ext cx="2288506" cy="985833"/>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12458" numCol="1" spcCol="1270" anchor="ctr" anchorCtr="0">
          <a:noAutofit/>
        </a:bodyPr>
        <a:lstStyle/>
        <a:p>
          <a:pPr marL="0" lvl="0" indent="0" algn="l" defTabSz="711200">
            <a:lnSpc>
              <a:spcPct val="90000"/>
            </a:lnSpc>
            <a:spcBef>
              <a:spcPct val="0"/>
            </a:spcBef>
            <a:spcAft>
              <a:spcPts val="0"/>
            </a:spcAft>
            <a:buNone/>
          </a:pPr>
          <a:r>
            <a:rPr lang="en-US" sz="1600" b="1" kern="1200" dirty="0"/>
            <a:t>     </a:t>
          </a:r>
          <a:r>
            <a:rPr lang="en-US" sz="1400" b="0" kern="1200" dirty="0"/>
            <a:t>-Income &amp; wages </a:t>
          </a:r>
        </a:p>
        <a:p>
          <a:pPr marL="0" lvl="0" indent="0" algn="l" defTabSz="711200">
            <a:lnSpc>
              <a:spcPct val="90000"/>
            </a:lnSpc>
            <a:spcBef>
              <a:spcPct val="0"/>
            </a:spcBef>
            <a:spcAft>
              <a:spcPts val="0"/>
            </a:spcAft>
            <a:buNone/>
          </a:pPr>
          <a:r>
            <a:rPr lang="en-US" sz="1400" b="0" kern="1200" dirty="0"/>
            <a:t>     -Wealth</a:t>
          </a:r>
        </a:p>
        <a:p>
          <a:pPr marL="0" lvl="0" indent="0" algn="l" defTabSz="711200">
            <a:lnSpc>
              <a:spcPct val="90000"/>
            </a:lnSpc>
            <a:spcBef>
              <a:spcPct val="0"/>
            </a:spcBef>
            <a:spcAft>
              <a:spcPts val="0"/>
            </a:spcAft>
            <a:buNone/>
          </a:pPr>
          <a:r>
            <a:rPr lang="en-US" sz="1400" b="0" kern="1200" dirty="0"/>
            <a:t>     -Education</a:t>
          </a:r>
        </a:p>
        <a:p>
          <a:pPr marL="0" lvl="0" indent="0" algn="l" defTabSz="711200">
            <a:lnSpc>
              <a:spcPct val="90000"/>
            </a:lnSpc>
            <a:spcBef>
              <a:spcPct val="0"/>
            </a:spcBef>
            <a:spcAft>
              <a:spcPts val="0"/>
            </a:spcAft>
            <a:buNone/>
          </a:pPr>
          <a:r>
            <a:rPr lang="en-US" sz="1400" b="0" kern="1200" dirty="0"/>
            <a:t>     -Employment</a:t>
          </a:r>
        </a:p>
      </dsp:txBody>
      <dsp:txXfrm>
        <a:off x="127682" y="2512658"/>
        <a:ext cx="2288506" cy="985833"/>
      </dsp:txXfrm>
    </dsp:sp>
    <dsp:sp modelId="{761B5D3F-EBD2-4A50-BFEF-088F93A1EA18}">
      <dsp:nvSpPr>
        <dsp:cNvPr id="0" name=""/>
        <dsp:cNvSpPr/>
      </dsp:nvSpPr>
      <dsp:spPr>
        <a:xfrm>
          <a:off x="835968" y="3382584"/>
          <a:ext cx="1439091" cy="581695"/>
        </a:xfrm>
        <a:prstGeom prst="rect">
          <a:avLst/>
        </a:prstGeom>
        <a:gradFill flip="none" rotWithShape="0">
          <a:gsLst>
            <a:gs pos="0">
              <a:schemeClr val="dk1">
                <a:tint val="40000"/>
                <a:hueOff val="0"/>
                <a:satOff val="0"/>
                <a:lumOff val="0"/>
                <a:shade val="30000"/>
                <a:satMod val="115000"/>
                <a:shade val="30000"/>
                <a:satMod val="115000"/>
              </a:schemeClr>
            </a:gs>
            <a:gs pos="50000">
              <a:schemeClr val="dk1">
                <a:tint val="40000"/>
                <a:hueOff val="0"/>
                <a:satOff val="0"/>
                <a:lumOff val="0"/>
                <a:shade val="30000"/>
                <a:satMod val="115000"/>
                <a:shade val="67500"/>
                <a:satMod val="115000"/>
              </a:schemeClr>
            </a:gs>
            <a:gs pos="100000">
              <a:schemeClr val="dk1">
                <a:tint val="40000"/>
                <a:hueOff val="0"/>
                <a:satOff val="0"/>
                <a:lumOff val="0"/>
                <a:shade val="30000"/>
                <a:satMod val="115000"/>
                <a:shade val="100000"/>
                <a:satMod val="115000"/>
              </a:schemeClr>
            </a:gs>
          </a:gsLst>
          <a:lin ang="5400000" scaled="1"/>
          <a:tileRect/>
        </a:gra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Poverty</a:t>
          </a:r>
        </a:p>
      </dsp:txBody>
      <dsp:txXfrm>
        <a:off x="835968" y="3382584"/>
        <a:ext cx="1439091" cy="581695"/>
      </dsp:txXfrm>
    </dsp:sp>
    <dsp:sp modelId="{11CA15BC-B83F-4456-83BC-0540E7163A91}">
      <dsp:nvSpPr>
        <dsp:cNvPr id="0" name=""/>
        <dsp:cNvSpPr/>
      </dsp:nvSpPr>
      <dsp:spPr>
        <a:xfrm>
          <a:off x="2747262" y="2529824"/>
          <a:ext cx="2377859" cy="963526"/>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112458" numCol="1" spcCol="1270" anchor="ctr" anchorCtr="0">
          <a:noAutofit/>
        </a:bodyPr>
        <a:lstStyle/>
        <a:p>
          <a:pPr marL="0" lvl="0" indent="0" algn="l" defTabSz="622300">
            <a:lnSpc>
              <a:spcPct val="90000"/>
            </a:lnSpc>
            <a:spcBef>
              <a:spcPct val="0"/>
            </a:spcBef>
            <a:spcAft>
              <a:spcPts val="0"/>
            </a:spcAft>
            <a:buNone/>
          </a:pPr>
          <a:r>
            <a:rPr lang="en-US" sz="1400" b="1" kern="1200" dirty="0"/>
            <a:t>     -</a:t>
          </a:r>
          <a:r>
            <a:rPr lang="en-US" sz="1400" b="0" kern="1200" dirty="0"/>
            <a:t>Health disparities</a:t>
          </a:r>
        </a:p>
        <a:p>
          <a:pPr marL="0" lvl="0" indent="0" algn="l" defTabSz="622300">
            <a:lnSpc>
              <a:spcPct val="90000"/>
            </a:lnSpc>
            <a:spcBef>
              <a:spcPct val="0"/>
            </a:spcBef>
            <a:spcAft>
              <a:spcPts val="0"/>
            </a:spcAft>
            <a:buNone/>
          </a:pPr>
          <a:r>
            <a:rPr lang="en-US" sz="1400" b="0" kern="1200" dirty="0"/>
            <a:t>     -Human development &amp;</a:t>
          </a:r>
        </a:p>
        <a:p>
          <a:pPr marL="0" lvl="0" indent="0" algn="l" defTabSz="622300">
            <a:lnSpc>
              <a:spcPct val="90000"/>
            </a:lnSpc>
            <a:spcBef>
              <a:spcPct val="0"/>
            </a:spcBef>
            <a:spcAft>
              <a:spcPts val="0"/>
            </a:spcAft>
            <a:buNone/>
          </a:pPr>
          <a:r>
            <a:rPr lang="en-US" sz="1400" b="0" kern="1200" dirty="0"/>
            <a:t>      parenting contexts                                                                                                                                              </a:t>
          </a:r>
        </a:p>
        <a:p>
          <a:pPr marL="0" lvl="0" indent="0" algn="l" defTabSz="622300">
            <a:lnSpc>
              <a:spcPct val="90000"/>
            </a:lnSpc>
            <a:spcBef>
              <a:spcPct val="0"/>
            </a:spcBef>
            <a:spcAft>
              <a:spcPts val="0"/>
            </a:spcAft>
            <a:buNone/>
          </a:pPr>
          <a:r>
            <a:rPr lang="en-US" sz="1400" b="0" kern="1200" dirty="0"/>
            <a:t>     -PTSD/PTSS</a:t>
          </a:r>
        </a:p>
      </dsp:txBody>
      <dsp:txXfrm>
        <a:off x="2747262" y="2529824"/>
        <a:ext cx="2377859" cy="963526"/>
      </dsp:txXfrm>
    </dsp:sp>
    <dsp:sp modelId="{DFC6FFE9-32AC-4C1B-B7EF-809380BC7EF6}">
      <dsp:nvSpPr>
        <dsp:cNvPr id="0" name=""/>
        <dsp:cNvSpPr/>
      </dsp:nvSpPr>
      <dsp:spPr>
        <a:xfrm>
          <a:off x="3364052" y="3410774"/>
          <a:ext cx="1593179" cy="601406"/>
        </a:xfrm>
        <a:prstGeom prst="rect">
          <a:avLst/>
        </a:prstGeom>
        <a:gradFill flip="none" rotWithShape="0">
          <a:gsLst>
            <a:gs pos="0">
              <a:schemeClr val="dk1">
                <a:tint val="40000"/>
                <a:hueOff val="0"/>
                <a:satOff val="0"/>
                <a:lumOff val="0"/>
                <a:shade val="30000"/>
                <a:satMod val="115000"/>
                <a:shade val="30000"/>
                <a:satMod val="115000"/>
              </a:schemeClr>
            </a:gs>
            <a:gs pos="50000">
              <a:schemeClr val="dk1">
                <a:tint val="40000"/>
                <a:hueOff val="0"/>
                <a:satOff val="0"/>
                <a:lumOff val="0"/>
                <a:shade val="30000"/>
                <a:satMod val="115000"/>
                <a:shade val="67500"/>
                <a:satMod val="115000"/>
              </a:schemeClr>
            </a:gs>
            <a:gs pos="100000">
              <a:schemeClr val="dk1">
                <a:tint val="40000"/>
                <a:hueOff val="0"/>
                <a:satOff val="0"/>
                <a:lumOff val="0"/>
                <a:shade val="30000"/>
                <a:satMod val="115000"/>
                <a:shade val="100000"/>
                <a:satMod val="115000"/>
              </a:schemeClr>
            </a:gs>
          </a:gsLst>
          <a:lin ang="5400000" scaled="1"/>
          <a:tileRect/>
        </a:gra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6F6F6"/>
              </a:solidFill>
            </a:rPr>
            <a:t>Health &amp; Stress</a:t>
          </a:r>
        </a:p>
      </dsp:txBody>
      <dsp:txXfrm>
        <a:off x="3364052" y="3410774"/>
        <a:ext cx="1593179" cy="601406"/>
      </dsp:txXfrm>
    </dsp:sp>
    <dsp:sp modelId="{96D5C803-71F3-4D17-B0C7-A42C43DA2626}">
      <dsp:nvSpPr>
        <dsp:cNvPr id="0" name=""/>
        <dsp:cNvSpPr/>
      </dsp:nvSpPr>
      <dsp:spPr>
        <a:xfrm>
          <a:off x="5478976" y="2499843"/>
          <a:ext cx="2914022" cy="1023481"/>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112458" numCol="1" spcCol="1270" anchor="ctr" anchorCtr="0">
          <a:noAutofit/>
        </a:bodyPr>
        <a:lstStyle/>
        <a:p>
          <a:pPr marL="0" lvl="0" indent="0" algn="l" defTabSz="622300">
            <a:lnSpc>
              <a:spcPct val="90000"/>
            </a:lnSpc>
            <a:spcBef>
              <a:spcPct val="0"/>
            </a:spcBef>
            <a:spcAft>
              <a:spcPts val="0"/>
            </a:spcAft>
            <a:buNone/>
          </a:pPr>
          <a:r>
            <a:rPr lang="en-US" sz="1400" b="1" kern="1200" dirty="0"/>
            <a:t>     </a:t>
          </a:r>
          <a:r>
            <a:rPr lang="en-US" sz="1400" b="0" kern="1200" dirty="0"/>
            <a:t>-Racial residential segregation</a:t>
          </a:r>
        </a:p>
        <a:p>
          <a:pPr marL="0" lvl="0" indent="0" algn="l" defTabSz="622300">
            <a:lnSpc>
              <a:spcPct val="90000"/>
            </a:lnSpc>
            <a:spcBef>
              <a:spcPct val="0"/>
            </a:spcBef>
            <a:spcAft>
              <a:spcPts val="0"/>
            </a:spcAft>
            <a:buNone/>
          </a:pPr>
          <a:r>
            <a:rPr lang="en-US" sz="1400" b="0" kern="1200" dirty="0"/>
            <a:t>     -Housing</a:t>
          </a:r>
        </a:p>
        <a:p>
          <a:pPr marL="0" lvl="0" indent="0" algn="l" defTabSz="622300">
            <a:lnSpc>
              <a:spcPct val="90000"/>
            </a:lnSpc>
            <a:spcBef>
              <a:spcPct val="0"/>
            </a:spcBef>
            <a:spcAft>
              <a:spcPts val="0"/>
            </a:spcAft>
            <a:buNone/>
          </a:pPr>
          <a:r>
            <a:rPr lang="en-US" sz="1400" b="0" kern="1200" dirty="0"/>
            <a:t>     -Concentrated poverty</a:t>
          </a:r>
        </a:p>
        <a:p>
          <a:pPr marL="0" lvl="0" indent="0" algn="l" defTabSz="622300">
            <a:lnSpc>
              <a:spcPct val="90000"/>
            </a:lnSpc>
            <a:spcBef>
              <a:spcPct val="0"/>
            </a:spcBef>
            <a:spcAft>
              <a:spcPts val="0"/>
            </a:spcAft>
            <a:buNone/>
          </a:pPr>
          <a:r>
            <a:rPr lang="en-US" sz="1400" b="0" kern="1200" dirty="0"/>
            <a:t>     -Mass incarceration</a:t>
          </a:r>
        </a:p>
      </dsp:txBody>
      <dsp:txXfrm>
        <a:off x="5478976" y="2499843"/>
        <a:ext cx="2914022" cy="1023481"/>
      </dsp:txXfrm>
    </dsp:sp>
    <dsp:sp modelId="{C0C2F36E-CA31-4DF1-BFE8-6D5074A9326C}">
      <dsp:nvSpPr>
        <dsp:cNvPr id="0" name=""/>
        <dsp:cNvSpPr/>
      </dsp:nvSpPr>
      <dsp:spPr>
        <a:xfrm>
          <a:off x="6280414" y="3419551"/>
          <a:ext cx="1953139" cy="593769"/>
        </a:xfrm>
        <a:prstGeom prst="rect">
          <a:avLst/>
        </a:prstGeom>
        <a:gradFill flip="none" rotWithShape="0">
          <a:gsLst>
            <a:gs pos="0">
              <a:schemeClr val="dk1">
                <a:tint val="40000"/>
                <a:hueOff val="0"/>
                <a:satOff val="0"/>
                <a:lumOff val="0"/>
                <a:shade val="30000"/>
                <a:satMod val="115000"/>
                <a:shade val="30000"/>
                <a:satMod val="115000"/>
              </a:schemeClr>
            </a:gs>
            <a:gs pos="50000">
              <a:schemeClr val="dk1">
                <a:tint val="40000"/>
                <a:hueOff val="0"/>
                <a:satOff val="0"/>
                <a:lumOff val="0"/>
                <a:shade val="30000"/>
                <a:satMod val="115000"/>
                <a:shade val="67500"/>
                <a:satMod val="115000"/>
              </a:schemeClr>
            </a:gs>
            <a:gs pos="100000">
              <a:schemeClr val="dk1">
                <a:tint val="40000"/>
                <a:hueOff val="0"/>
                <a:satOff val="0"/>
                <a:lumOff val="0"/>
                <a:shade val="30000"/>
                <a:satMod val="115000"/>
                <a:shade val="100000"/>
                <a:satMod val="115000"/>
              </a:schemeClr>
            </a:gs>
          </a:gsLst>
          <a:lin ang="5400000" scaled="1"/>
          <a:tileRect/>
        </a:gra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marL="0" lvl="0" indent="0" algn="ctr" defTabSz="755650">
            <a:lnSpc>
              <a:spcPct val="90000"/>
            </a:lnSpc>
            <a:spcBef>
              <a:spcPct val="0"/>
            </a:spcBef>
            <a:spcAft>
              <a:spcPts val="0"/>
            </a:spcAft>
            <a:buNone/>
          </a:pPr>
          <a:r>
            <a:rPr lang="en-US" sz="1700" b="1" kern="1200" dirty="0">
              <a:solidFill>
                <a:schemeClr val="bg1"/>
              </a:solidFill>
            </a:rPr>
            <a:t>Geographic Contexts</a:t>
          </a:r>
        </a:p>
      </dsp:txBody>
      <dsp:txXfrm>
        <a:off x="6280414" y="3419551"/>
        <a:ext cx="1953139" cy="593769"/>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381103"/>
            <a:ext cx="5608320" cy="4150519"/>
          </a:xfrm>
          <a:prstGeom prst="rect">
            <a:avLst/>
          </a:prstGeom>
          <a:noFill/>
          <a:ln>
            <a:noFill/>
          </a:ln>
        </p:spPr>
        <p:txBody>
          <a:bodyPr spcFirstLastPara="1" wrap="square" lIns="92725" tIns="92725" rIns="92725" bIns="927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701040" y="4381103"/>
            <a:ext cx="5608320" cy="4150519"/>
          </a:xfrm>
          <a:prstGeom prst="rect">
            <a:avLst/>
          </a:prstGeom>
          <a:noFill/>
          <a:ln>
            <a:noFill/>
          </a:ln>
        </p:spPr>
        <p:txBody>
          <a:bodyPr spcFirstLastPara="1" wrap="square" lIns="92725" tIns="92725" rIns="92725" bIns="927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110" name="Google Shape;110;p7: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148" name="Google Shape;148;p12: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183" name="Google Shape;183;p14: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191" name="Google Shape;191;p15: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199" name="Google Shape;199;p16: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07" name="Google Shape;207;p17: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13" name="Google Shape;213;p18: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9: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21" name="Google Shape;221;p19: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0: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29" name="Google Shape;229;p20: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0: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29" name="Google Shape;229;p20: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59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71" name="Google Shape;71;p3: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37" name="Google Shape;237;p21: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2: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43" name="Google Shape;243;p22: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59" name="Google Shape;259;p24: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67" name="Google Shape;267;p25: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6: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26:notes"/>
          <p:cNvSpPr txBox="1">
            <a:spLocks noGrp="1"/>
          </p:cNvSpPr>
          <p:nvPr>
            <p:ph type="body" idx="1"/>
          </p:nvPr>
        </p:nvSpPr>
        <p:spPr>
          <a:xfrm>
            <a:off x="701040" y="4381103"/>
            <a:ext cx="5608320" cy="4150519"/>
          </a:xfrm>
          <a:prstGeom prst="rect">
            <a:avLst/>
          </a:prstGeom>
          <a:noFill/>
          <a:ln>
            <a:noFill/>
          </a:ln>
        </p:spPr>
        <p:txBody>
          <a:bodyPr spcFirstLastPara="1" wrap="square" lIns="92725" tIns="92725" rIns="92725" bIns="92725" anchor="t" anchorCtr="0">
            <a:noAutofit/>
          </a:bodyPr>
          <a:lstStyle/>
          <a:p>
            <a:pPr marL="139700" lvl="0" indent="0" algn="l" rtl="0">
              <a:lnSpc>
                <a:spcPct val="100000"/>
              </a:lnSpc>
              <a:spcBef>
                <a:spcPts val="0"/>
              </a:spcBef>
              <a:spcAft>
                <a:spcPts val="0"/>
              </a:spcAft>
              <a:buSzPts val="1400"/>
              <a:buNone/>
            </a:pPr>
            <a:r>
              <a:rPr lang="en-US" sz="1100" b="0" i="0" u="none" strike="noStrike" dirty="0">
                <a:solidFill>
                  <a:srgbClr val="000000"/>
                </a:solidFill>
                <a:effectLst/>
                <a:latin typeface="+mj-lt"/>
              </a:rPr>
              <a:t>In applying this vision to policing and prisons, abolition seeks to build a society where individuals have everything they need to thrive - where divesting from the police will not only reduce police violence, but will allow us to reinvest in the things that truly keep us safe–housing, jobs, well-funded public schools, access to mental health services, and other resources that families and communities need. Similarly, the movement to abolish the child welfare system seeks to build a society where all children and families have everything they need to experience safety in their homes and their communities, free of violence and harm, and free of the societal conditions that create violence and harm.</a:t>
            </a:r>
            <a:endParaRPr dirty="0"/>
          </a:p>
        </p:txBody>
      </p:sp>
    </p:spTree>
    <p:extLst>
      <p:ext uri="{BB962C8B-B14F-4D97-AF65-F5344CB8AC3E}">
        <p14:creationId xmlns:p14="http://schemas.microsoft.com/office/powerpoint/2010/main" val="4144347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6: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26:notes"/>
          <p:cNvSpPr txBox="1">
            <a:spLocks noGrp="1"/>
          </p:cNvSpPr>
          <p:nvPr>
            <p:ph type="body" idx="1"/>
          </p:nvPr>
        </p:nvSpPr>
        <p:spPr>
          <a:xfrm>
            <a:off x="701040" y="4381103"/>
            <a:ext cx="5608320" cy="4150519"/>
          </a:xfrm>
          <a:prstGeom prst="rect">
            <a:avLst/>
          </a:prstGeom>
          <a:noFill/>
          <a:ln>
            <a:noFill/>
          </a:ln>
        </p:spPr>
        <p:txBody>
          <a:bodyPr spcFirstLastPara="1" wrap="square" lIns="92725" tIns="92725" rIns="92725" bIns="92725" anchor="t" anchorCtr="0">
            <a:noAutofit/>
          </a:bodyPr>
          <a:lstStyle/>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83" name="Google Shape;283;p27: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1231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6: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26:notes"/>
          <p:cNvSpPr txBox="1">
            <a:spLocks noGrp="1"/>
          </p:cNvSpPr>
          <p:nvPr>
            <p:ph type="body" idx="1"/>
          </p:nvPr>
        </p:nvSpPr>
        <p:spPr>
          <a:xfrm>
            <a:off x="701040" y="4381103"/>
            <a:ext cx="5608320" cy="4150519"/>
          </a:xfrm>
          <a:prstGeom prst="rect">
            <a:avLst/>
          </a:prstGeom>
          <a:noFill/>
          <a:ln>
            <a:noFill/>
          </a:ln>
        </p:spPr>
        <p:txBody>
          <a:bodyPr spcFirstLastPara="1" wrap="square" lIns="92725" tIns="92725" rIns="92725" bIns="92725" anchor="t" anchorCtr="0">
            <a:noAutofit/>
          </a:bodyPr>
          <a:lstStyle/>
          <a:p>
            <a:pPr marL="13970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412923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28:notes"/>
          <p:cNvSpPr txBox="1">
            <a:spLocks noGrp="1"/>
          </p:cNvSpPr>
          <p:nvPr>
            <p:ph type="body" idx="1"/>
          </p:nvPr>
        </p:nvSpPr>
        <p:spPr>
          <a:xfrm>
            <a:off x="701040" y="4381103"/>
            <a:ext cx="5608320" cy="4150519"/>
          </a:xfrm>
          <a:prstGeom prst="rect">
            <a:avLst/>
          </a:prstGeom>
          <a:noFill/>
          <a:ln>
            <a:noFill/>
          </a:ln>
        </p:spPr>
        <p:txBody>
          <a:bodyPr spcFirstLastPara="1" wrap="square" lIns="92725" tIns="92725" rIns="92725" bIns="92725" anchor="t" anchorCtr="0">
            <a:noAutofit/>
          </a:bodyPr>
          <a:lstStyle/>
          <a:p>
            <a:pPr marL="45720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110" name="Google Shape;110;p7: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894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9: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298" name="Google Shape;298;p29: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79" name="Google Shape;79;p2: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49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79" name="Google Shape;79;p2: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348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110" name="Google Shape;110;p7: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94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87" name="Google Shape;87;p4: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95" name="Google Shape;95;p5: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6:notes"/>
          <p:cNvSpPr txBox="1">
            <a:spLocks noGrp="1"/>
          </p:cNvSpPr>
          <p:nvPr>
            <p:ph type="body" idx="1"/>
          </p:nvPr>
        </p:nvSpPr>
        <p:spPr>
          <a:xfrm>
            <a:off x="701040" y="4381103"/>
            <a:ext cx="5608320" cy="4150519"/>
          </a:xfrm>
          <a:prstGeom prst="rect">
            <a:avLst/>
          </a:prstGeom>
        </p:spPr>
        <p:txBody>
          <a:bodyPr spcFirstLastPara="1" wrap="square" lIns="92725" tIns="92725" rIns="92725" bIns="92725" anchor="t" anchorCtr="0">
            <a:noAutofit/>
          </a:bodyPr>
          <a:lstStyle/>
          <a:p>
            <a:pPr marL="0" lvl="0" indent="0" algn="l" rtl="0">
              <a:spcBef>
                <a:spcPts val="0"/>
              </a:spcBef>
              <a:spcAft>
                <a:spcPts val="0"/>
              </a:spcAft>
              <a:buNone/>
            </a:pPr>
            <a:endParaRPr/>
          </a:p>
        </p:txBody>
      </p:sp>
      <p:sp>
        <p:nvSpPr>
          <p:cNvPr id="102" name="Google Shape;102;p6:notes"/>
          <p:cNvSpPr>
            <a:spLocks noGrp="1" noRot="1" noChangeAspect="1"/>
          </p:cNvSpPr>
          <p:nvPr>
            <p:ph type="sldImg" idx="2"/>
          </p:nvPr>
        </p:nvSpPr>
        <p:spPr>
          <a:xfrm>
            <a:off x="430213" y="692150"/>
            <a:ext cx="61499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sp>
        <p:nvSpPr>
          <p:cNvPr id="9" name="Google Shape;9;p31"/>
          <p:cNvSpPr txBox="1">
            <a:spLocks noGrp="1"/>
          </p:cNvSpPr>
          <p:nvPr>
            <p:ph type="ctrTitle"/>
          </p:nvPr>
        </p:nvSpPr>
        <p:spPr>
          <a:xfrm>
            <a:off x="996630" y="2003888"/>
            <a:ext cx="45237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3600">
                <a:latin typeface="Arial"/>
                <a:ea typeface="Arial"/>
                <a:cs typeface="Arial"/>
                <a:sym typeface="Arial"/>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cxnSp>
        <p:nvCxnSpPr>
          <p:cNvPr id="10" name="Google Shape;10;p31"/>
          <p:cNvCxnSpPr/>
          <p:nvPr/>
        </p:nvCxnSpPr>
        <p:spPr>
          <a:xfrm>
            <a:off x="-6025" y="3676512"/>
            <a:ext cx="9162000" cy="0"/>
          </a:xfrm>
          <a:prstGeom prst="straightConnector1">
            <a:avLst/>
          </a:prstGeom>
          <a:noFill/>
          <a:ln w="9525" cap="flat" cmpd="sng">
            <a:solidFill>
              <a:srgbClr val="000000"/>
            </a:solidFill>
            <a:prstDash val="solid"/>
            <a:round/>
            <a:headEnd type="none" w="sm" len="sm"/>
            <a:tailEnd type="none" w="sm" len="sm"/>
          </a:ln>
        </p:spPr>
      </p:cxnSp>
      <p:sp>
        <p:nvSpPr>
          <p:cNvPr id="11" name="Google Shape;11;p31"/>
          <p:cNvSpPr/>
          <p:nvPr/>
        </p:nvSpPr>
        <p:spPr>
          <a:xfrm>
            <a:off x="7155428" y="3393021"/>
            <a:ext cx="567000" cy="566981"/>
          </a:xfrm>
          <a:prstGeom prst="rect">
            <a:avLst/>
          </a:prstGeom>
          <a:solidFill>
            <a:srgbClr val="09806C"/>
          </a:solidFill>
          <a:ln w="25400" cap="flat" cmpd="sng">
            <a:solidFill>
              <a:srgbClr val="0980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sp>
        <p:nvSpPr>
          <p:cNvPr id="13" name="Google Shape;13;p32"/>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600"/>
              </a:spcBef>
              <a:spcAft>
                <a:spcPts val="0"/>
              </a:spcAft>
              <a:buClr>
                <a:srgbClr val="515A6C"/>
              </a:buClr>
              <a:buSzPts val="2400"/>
              <a:buChar char="◉"/>
              <a:defRPr>
                <a:latin typeface="Arial"/>
                <a:ea typeface="Arial"/>
                <a:cs typeface="Arial"/>
                <a:sym typeface="Arial"/>
              </a:defRPr>
            </a:lvl1pPr>
            <a:lvl2pPr marL="914400" lvl="1" indent="-355600" algn="l">
              <a:lnSpc>
                <a:spcPct val="100000"/>
              </a:lnSpc>
              <a:spcBef>
                <a:spcPts val="0"/>
              </a:spcBef>
              <a:spcAft>
                <a:spcPts val="0"/>
              </a:spcAft>
              <a:buClr>
                <a:srgbClr val="515A6C"/>
              </a:buClr>
              <a:buSzPts val="2000"/>
              <a:buChar char="○"/>
              <a:defRPr>
                <a:latin typeface="Arial"/>
                <a:ea typeface="Arial"/>
                <a:cs typeface="Arial"/>
                <a:sym typeface="Arial"/>
              </a:defRPr>
            </a:lvl2pPr>
            <a:lvl3pPr marL="1371600" lvl="2" indent="-355600" algn="l">
              <a:lnSpc>
                <a:spcPct val="100000"/>
              </a:lnSpc>
              <a:spcBef>
                <a:spcPts val="0"/>
              </a:spcBef>
              <a:spcAft>
                <a:spcPts val="0"/>
              </a:spcAft>
              <a:buClr>
                <a:srgbClr val="515A6C"/>
              </a:buClr>
              <a:buSzPts val="2000"/>
              <a:buChar char="■"/>
              <a:defRPr>
                <a:latin typeface="Arial"/>
                <a:ea typeface="Arial"/>
                <a:cs typeface="Arial"/>
                <a:sym typeface="Arial"/>
              </a:defRPr>
            </a:lvl3pPr>
            <a:lvl4pPr marL="1828800" lvl="3" indent="-342900" algn="l">
              <a:lnSpc>
                <a:spcPct val="100000"/>
              </a:lnSpc>
              <a:spcBef>
                <a:spcPts val="0"/>
              </a:spcBef>
              <a:spcAft>
                <a:spcPts val="0"/>
              </a:spcAft>
              <a:buClr>
                <a:srgbClr val="515A6C"/>
              </a:buClr>
              <a:buSzPts val="1800"/>
              <a:buChar char="●"/>
              <a:defRPr>
                <a:latin typeface="Arial"/>
                <a:ea typeface="Arial"/>
                <a:cs typeface="Arial"/>
                <a:sym typeface="Arial"/>
              </a:defRPr>
            </a:lvl4pPr>
            <a:lvl5pPr marL="2286000" lvl="4" indent="-342900" algn="l">
              <a:lnSpc>
                <a:spcPct val="100000"/>
              </a:lnSpc>
              <a:spcBef>
                <a:spcPts val="0"/>
              </a:spcBef>
              <a:spcAft>
                <a:spcPts val="0"/>
              </a:spcAft>
              <a:buClr>
                <a:srgbClr val="515A6C"/>
              </a:buClr>
              <a:buSzPts val="1800"/>
              <a:buChar char="○"/>
              <a:defRPr>
                <a:latin typeface="Arial"/>
                <a:ea typeface="Arial"/>
                <a:cs typeface="Arial"/>
                <a:sym typeface="Arial"/>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14" name="Google Shape;14;p32"/>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Font typeface="Lora"/>
              <a:buNone/>
              <a:defRPr sz="2000" b="1">
                <a:latin typeface="Arial"/>
                <a:ea typeface="Arial"/>
                <a:cs typeface="Arial"/>
                <a:sym typeface="Arial"/>
              </a:defRPr>
            </a:lvl1pPr>
            <a:lvl2pPr lvl="1"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2pPr>
            <a:lvl3pPr lvl="2"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3pPr>
            <a:lvl4pPr lvl="3"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4pPr>
            <a:lvl5pPr lvl="4"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5pPr>
            <a:lvl6pPr lvl="5"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6pPr>
            <a:lvl7pPr lvl="6"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7pPr>
            <a:lvl8pPr lvl="7"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8pPr>
            <a:lvl9pPr lvl="8"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15" name="Google Shape;15;p32"/>
          <p:cNvSpPr/>
          <p:nvPr/>
        </p:nvSpPr>
        <p:spPr>
          <a:xfrm>
            <a:off x="0" y="4868560"/>
            <a:ext cx="9144000" cy="293473"/>
          </a:xfrm>
          <a:prstGeom prst="rect">
            <a:avLst/>
          </a:prstGeom>
          <a:solidFill>
            <a:srgbClr val="09806C"/>
          </a:solidFill>
          <a:ln w="9525" cap="flat" cmpd="sng">
            <a:solidFill>
              <a:srgbClr val="0980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b="1" i="0" u="none" strike="noStrike" cap="none">
              <a:solidFill>
                <a:schemeClr val="lt1"/>
              </a:solidFill>
              <a:latin typeface="Georgia"/>
              <a:ea typeface="Georgia"/>
              <a:cs typeface="Georgia"/>
              <a:sym typeface="Georgia"/>
            </a:endParaRPr>
          </a:p>
        </p:txBody>
      </p:sp>
      <p:sp>
        <p:nvSpPr>
          <p:cNvPr id="16" name="Google Shape;16;p32"/>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7" name="Google Shape;17;p32"/>
          <p:cNvCxnSpPr/>
          <p:nvPr/>
        </p:nvCxnSpPr>
        <p:spPr>
          <a:xfrm>
            <a:off x="0" y="450655"/>
            <a:ext cx="1375800" cy="0"/>
          </a:xfrm>
          <a:prstGeom prst="straightConnector1">
            <a:avLst/>
          </a:prstGeom>
          <a:noFill/>
          <a:ln w="9525" cap="flat" cmpd="sng">
            <a:solidFill>
              <a:srgbClr val="CCCCCC"/>
            </a:solidFill>
            <a:prstDash val="solid"/>
            <a:round/>
            <a:headEnd type="none" w="sm" len="sm"/>
            <a:tailEnd type="none" w="sm" len="sm"/>
          </a:ln>
        </p:spPr>
      </p:cxnSp>
      <p:cxnSp>
        <p:nvCxnSpPr>
          <p:cNvPr id="18" name="Google Shape;18;p32"/>
          <p:cNvCxnSpPr/>
          <p:nvPr/>
        </p:nvCxnSpPr>
        <p:spPr>
          <a:xfrm>
            <a:off x="5265650" y="450655"/>
            <a:ext cx="3878400" cy="0"/>
          </a:xfrm>
          <a:prstGeom prst="straightConnector1">
            <a:avLst/>
          </a:prstGeom>
          <a:noFill/>
          <a:ln w="9525" cap="flat" cmpd="sng">
            <a:solidFill>
              <a:srgbClr val="CCCCCC"/>
            </a:solidFill>
            <a:prstDash val="solid"/>
            <a:round/>
            <a:headEnd type="none" w="sm" len="sm"/>
            <a:tailEnd type="none" w="sm" len="sm"/>
          </a:ln>
        </p:spPr>
      </p:cxnSp>
      <p:sp>
        <p:nvSpPr>
          <p:cNvPr id="19" name="Google Shape;19;p32"/>
          <p:cNvSpPr/>
          <p:nvPr/>
        </p:nvSpPr>
        <p:spPr>
          <a:xfrm>
            <a:off x="-22860" y="4861407"/>
            <a:ext cx="23455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www.upENDmovement.org</a:t>
            </a:r>
            <a:endParaRPr sz="1400" b="0" i="0" u="none" strike="noStrike" cap="none">
              <a:solidFill>
                <a:srgbClr val="000000"/>
              </a:solidFill>
              <a:latin typeface="Arial"/>
              <a:ea typeface="Arial"/>
              <a:cs typeface="Arial"/>
              <a:sym typeface="Arial"/>
            </a:endParaRPr>
          </a:p>
        </p:txBody>
      </p:sp>
      <p:sp>
        <p:nvSpPr>
          <p:cNvPr id="20" name="Google Shape;20;p32"/>
          <p:cNvSpPr/>
          <p:nvPr/>
        </p:nvSpPr>
        <p:spPr>
          <a:xfrm>
            <a:off x="687900" y="200261"/>
            <a:ext cx="495207" cy="500788"/>
          </a:xfrm>
          <a:prstGeom prst="rect">
            <a:avLst/>
          </a:prstGeom>
          <a:solidFill>
            <a:srgbClr val="09806C"/>
          </a:solidFill>
          <a:ln w="25400" cap="flat" cmpd="sng">
            <a:solidFill>
              <a:srgbClr val="0980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
        <p:cNvGrpSpPr/>
        <p:nvPr/>
      </p:nvGrpSpPr>
      <p:grpSpPr>
        <a:xfrm>
          <a:off x="0" y="0"/>
          <a:ext cx="0" cy="0"/>
          <a:chOff x="0" y="0"/>
          <a:chExt cx="0" cy="0"/>
        </a:xfrm>
      </p:grpSpPr>
      <p:sp>
        <p:nvSpPr>
          <p:cNvPr id="22" name="Google Shape;22;p33"/>
          <p:cNvSpPr/>
          <p:nvPr/>
        </p:nvSpPr>
        <p:spPr>
          <a:xfrm>
            <a:off x="0" y="4868560"/>
            <a:ext cx="9144000" cy="293473"/>
          </a:xfrm>
          <a:prstGeom prst="rect">
            <a:avLst/>
          </a:prstGeom>
          <a:solidFill>
            <a:srgbClr val="09806C"/>
          </a:solidFill>
          <a:ln w="9525" cap="flat" cmpd="sng">
            <a:solidFill>
              <a:srgbClr val="0980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b="1" i="0" u="none" strike="noStrike" cap="none">
              <a:solidFill>
                <a:schemeClr val="lt1"/>
              </a:solidFill>
              <a:latin typeface="Georgia"/>
              <a:ea typeface="Georgia"/>
              <a:cs typeface="Georgia"/>
              <a:sym typeface="Georgia"/>
            </a:endParaRPr>
          </a:p>
        </p:txBody>
      </p:sp>
      <p:sp>
        <p:nvSpPr>
          <p:cNvPr id="23" name="Google Shape;23;p33"/>
          <p:cNvSpPr txBox="1">
            <a:spLocks noGrp="1"/>
          </p:cNvSpPr>
          <p:nvPr>
            <p:ph type="body" idx="1"/>
          </p:nvPr>
        </p:nvSpPr>
        <p:spPr>
          <a:xfrm>
            <a:off x="628650" y="1370013"/>
            <a:ext cx="3867150" cy="3262312"/>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600"/>
              </a:spcBef>
              <a:spcAft>
                <a:spcPts val="0"/>
              </a:spcAft>
              <a:buClr>
                <a:srgbClr val="515A6C"/>
              </a:buClr>
              <a:buSzPts val="2400"/>
              <a:buChar char="◉"/>
              <a:defRPr>
                <a:latin typeface="Arial"/>
                <a:ea typeface="Arial"/>
                <a:cs typeface="Arial"/>
                <a:sym typeface="Arial"/>
              </a:defRPr>
            </a:lvl1pPr>
            <a:lvl2pPr marL="914400" lvl="1" indent="-355600" algn="l">
              <a:lnSpc>
                <a:spcPct val="100000"/>
              </a:lnSpc>
              <a:spcBef>
                <a:spcPts val="0"/>
              </a:spcBef>
              <a:spcAft>
                <a:spcPts val="0"/>
              </a:spcAft>
              <a:buClr>
                <a:srgbClr val="515A6C"/>
              </a:buClr>
              <a:buSzPts val="2000"/>
              <a:buChar char="○"/>
              <a:defRPr>
                <a:latin typeface="Arial"/>
                <a:ea typeface="Arial"/>
                <a:cs typeface="Arial"/>
                <a:sym typeface="Arial"/>
              </a:defRPr>
            </a:lvl2pPr>
            <a:lvl3pPr marL="1371600" lvl="2" indent="-355600" algn="l">
              <a:lnSpc>
                <a:spcPct val="100000"/>
              </a:lnSpc>
              <a:spcBef>
                <a:spcPts val="0"/>
              </a:spcBef>
              <a:spcAft>
                <a:spcPts val="0"/>
              </a:spcAft>
              <a:buClr>
                <a:srgbClr val="515A6C"/>
              </a:buClr>
              <a:buSzPts val="2000"/>
              <a:buChar char="■"/>
              <a:defRPr>
                <a:latin typeface="Arial"/>
                <a:ea typeface="Arial"/>
                <a:cs typeface="Arial"/>
                <a:sym typeface="Arial"/>
              </a:defRPr>
            </a:lvl3pPr>
            <a:lvl4pPr marL="1828800" lvl="3" indent="-342900" algn="l">
              <a:lnSpc>
                <a:spcPct val="100000"/>
              </a:lnSpc>
              <a:spcBef>
                <a:spcPts val="0"/>
              </a:spcBef>
              <a:spcAft>
                <a:spcPts val="0"/>
              </a:spcAft>
              <a:buClr>
                <a:srgbClr val="515A6C"/>
              </a:buClr>
              <a:buSzPts val="1800"/>
              <a:buChar char="●"/>
              <a:defRPr>
                <a:latin typeface="Arial"/>
                <a:ea typeface="Arial"/>
                <a:cs typeface="Arial"/>
                <a:sym typeface="Arial"/>
              </a:defRPr>
            </a:lvl4pPr>
            <a:lvl5pPr marL="2286000" lvl="4" indent="-342900" algn="l">
              <a:lnSpc>
                <a:spcPct val="100000"/>
              </a:lnSpc>
              <a:spcBef>
                <a:spcPts val="0"/>
              </a:spcBef>
              <a:spcAft>
                <a:spcPts val="0"/>
              </a:spcAft>
              <a:buClr>
                <a:srgbClr val="515A6C"/>
              </a:buClr>
              <a:buSzPts val="1800"/>
              <a:buChar char="○"/>
              <a:defRPr>
                <a:latin typeface="Arial"/>
                <a:ea typeface="Arial"/>
                <a:cs typeface="Arial"/>
                <a:sym typeface="Arial"/>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24" name="Google Shape;24;p33"/>
          <p:cNvSpPr txBox="1">
            <a:spLocks noGrp="1"/>
          </p:cNvSpPr>
          <p:nvPr>
            <p:ph type="title"/>
          </p:nvPr>
        </p:nvSpPr>
        <p:spPr>
          <a:xfrm>
            <a:off x="1381250" y="241598"/>
            <a:ext cx="3878400" cy="43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Font typeface="Lora"/>
              <a:buNone/>
              <a:defRPr sz="2000" b="1">
                <a:latin typeface="Arial"/>
                <a:ea typeface="Arial"/>
                <a:cs typeface="Arial"/>
                <a:sym typeface="Arial"/>
              </a:defRPr>
            </a:lvl1pPr>
            <a:lvl2pPr lvl="1"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2pPr>
            <a:lvl3pPr lvl="2"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3pPr>
            <a:lvl4pPr lvl="3"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4pPr>
            <a:lvl5pPr lvl="4"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5pPr>
            <a:lvl6pPr lvl="5"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6pPr>
            <a:lvl7pPr lvl="6"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7pPr>
            <a:lvl8pPr lvl="7"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8pPr>
            <a:lvl9pPr lvl="8"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cxnSp>
        <p:nvCxnSpPr>
          <p:cNvPr id="25" name="Google Shape;25;p33"/>
          <p:cNvCxnSpPr/>
          <p:nvPr/>
        </p:nvCxnSpPr>
        <p:spPr>
          <a:xfrm>
            <a:off x="5265650" y="450655"/>
            <a:ext cx="3878400" cy="0"/>
          </a:xfrm>
          <a:prstGeom prst="straightConnector1">
            <a:avLst/>
          </a:prstGeom>
          <a:noFill/>
          <a:ln w="9525" cap="flat" cmpd="sng">
            <a:solidFill>
              <a:srgbClr val="CCCCCC"/>
            </a:solidFill>
            <a:prstDash val="solid"/>
            <a:round/>
            <a:headEnd type="none" w="sm" len="sm"/>
            <a:tailEnd type="none" w="sm" len="sm"/>
          </a:ln>
        </p:spPr>
      </p:cxnSp>
      <p:sp>
        <p:nvSpPr>
          <p:cNvPr id="26" name="Google Shape;26;p33"/>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7" name="Google Shape;27;p33"/>
          <p:cNvCxnSpPr/>
          <p:nvPr/>
        </p:nvCxnSpPr>
        <p:spPr>
          <a:xfrm>
            <a:off x="0" y="450655"/>
            <a:ext cx="1375800" cy="0"/>
          </a:xfrm>
          <a:prstGeom prst="straightConnector1">
            <a:avLst/>
          </a:prstGeom>
          <a:noFill/>
          <a:ln w="9525" cap="flat" cmpd="sng">
            <a:solidFill>
              <a:srgbClr val="CCCCCC"/>
            </a:solidFill>
            <a:prstDash val="solid"/>
            <a:round/>
            <a:headEnd type="none" w="sm" len="sm"/>
            <a:tailEnd type="none" w="sm" len="sm"/>
          </a:ln>
        </p:spPr>
      </p:cxnSp>
      <p:sp>
        <p:nvSpPr>
          <p:cNvPr id="28" name="Google Shape;28;p33"/>
          <p:cNvSpPr/>
          <p:nvPr/>
        </p:nvSpPr>
        <p:spPr>
          <a:xfrm>
            <a:off x="-23192" y="4858828"/>
            <a:ext cx="23455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www.upENDmovement.org</a:t>
            </a:r>
            <a:endParaRPr sz="1400" b="0" i="0" u="none" strike="noStrike" cap="none">
              <a:solidFill>
                <a:srgbClr val="000000"/>
              </a:solidFill>
              <a:latin typeface="Arial"/>
              <a:ea typeface="Arial"/>
              <a:cs typeface="Arial"/>
              <a:sym typeface="Arial"/>
            </a:endParaRPr>
          </a:p>
        </p:txBody>
      </p:sp>
      <p:sp>
        <p:nvSpPr>
          <p:cNvPr id="29" name="Google Shape;29;p33"/>
          <p:cNvSpPr/>
          <p:nvPr/>
        </p:nvSpPr>
        <p:spPr>
          <a:xfrm>
            <a:off x="687900" y="200261"/>
            <a:ext cx="495207" cy="500788"/>
          </a:xfrm>
          <a:prstGeom prst="rect">
            <a:avLst/>
          </a:prstGeom>
          <a:solidFill>
            <a:srgbClr val="09806C"/>
          </a:solidFill>
          <a:ln w="25400" cap="flat" cmpd="sng">
            <a:solidFill>
              <a:srgbClr val="0980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 name="Google Shape;30;p33"/>
          <p:cNvSpPr txBox="1">
            <a:spLocks noGrp="1"/>
          </p:cNvSpPr>
          <p:nvPr>
            <p:ph type="body" idx="2"/>
          </p:nvPr>
        </p:nvSpPr>
        <p:spPr>
          <a:xfrm>
            <a:off x="4648202" y="1370013"/>
            <a:ext cx="3867150" cy="3262312"/>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600"/>
              </a:spcBef>
              <a:spcAft>
                <a:spcPts val="0"/>
              </a:spcAft>
              <a:buClr>
                <a:srgbClr val="515A6C"/>
              </a:buClr>
              <a:buSzPts val="2400"/>
              <a:buChar char="◉"/>
              <a:defRPr>
                <a:latin typeface="Arial"/>
                <a:ea typeface="Arial"/>
                <a:cs typeface="Arial"/>
                <a:sym typeface="Arial"/>
              </a:defRPr>
            </a:lvl1pPr>
            <a:lvl2pPr marL="914400" lvl="1" indent="-355600" algn="l">
              <a:lnSpc>
                <a:spcPct val="100000"/>
              </a:lnSpc>
              <a:spcBef>
                <a:spcPts val="0"/>
              </a:spcBef>
              <a:spcAft>
                <a:spcPts val="0"/>
              </a:spcAft>
              <a:buClr>
                <a:srgbClr val="515A6C"/>
              </a:buClr>
              <a:buSzPts val="2000"/>
              <a:buChar char="○"/>
              <a:defRPr>
                <a:latin typeface="Arial"/>
                <a:ea typeface="Arial"/>
                <a:cs typeface="Arial"/>
                <a:sym typeface="Arial"/>
              </a:defRPr>
            </a:lvl2pPr>
            <a:lvl3pPr marL="1371600" lvl="2" indent="-355600" algn="l">
              <a:lnSpc>
                <a:spcPct val="100000"/>
              </a:lnSpc>
              <a:spcBef>
                <a:spcPts val="0"/>
              </a:spcBef>
              <a:spcAft>
                <a:spcPts val="0"/>
              </a:spcAft>
              <a:buClr>
                <a:srgbClr val="515A6C"/>
              </a:buClr>
              <a:buSzPts val="2000"/>
              <a:buChar char="■"/>
              <a:defRPr>
                <a:latin typeface="Arial"/>
                <a:ea typeface="Arial"/>
                <a:cs typeface="Arial"/>
                <a:sym typeface="Arial"/>
              </a:defRPr>
            </a:lvl3pPr>
            <a:lvl4pPr marL="1828800" lvl="3" indent="-342900" algn="l">
              <a:lnSpc>
                <a:spcPct val="100000"/>
              </a:lnSpc>
              <a:spcBef>
                <a:spcPts val="0"/>
              </a:spcBef>
              <a:spcAft>
                <a:spcPts val="0"/>
              </a:spcAft>
              <a:buClr>
                <a:srgbClr val="515A6C"/>
              </a:buClr>
              <a:buSzPts val="1800"/>
              <a:buChar char="●"/>
              <a:defRPr>
                <a:latin typeface="Arial"/>
                <a:ea typeface="Arial"/>
                <a:cs typeface="Arial"/>
                <a:sym typeface="Arial"/>
              </a:defRPr>
            </a:lvl4pPr>
            <a:lvl5pPr marL="2286000" lvl="4" indent="-342900" algn="l">
              <a:lnSpc>
                <a:spcPct val="100000"/>
              </a:lnSpc>
              <a:spcBef>
                <a:spcPts val="0"/>
              </a:spcBef>
              <a:spcAft>
                <a:spcPts val="0"/>
              </a:spcAft>
              <a:buClr>
                <a:srgbClr val="515A6C"/>
              </a:buClr>
              <a:buSzPts val="1800"/>
              <a:buChar char="○"/>
              <a:defRPr>
                <a:latin typeface="Arial"/>
                <a:ea typeface="Arial"/>
                <a:cs typeface="Arial"/>
                <a:sym typeface="Arial"/>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1"/>
        <p:cNvGrpSpPr/>
        <p:nvPr/>
      </p:nvGrpSpPr>
      <p:grpSpPr>
        <a:xfrm>
          <a:off x="0" y="0"/>
          <a:ext cx="0" cy="0"/>
          <a:chOff x="0" y="0"/>
          <a:chExt cx="0" cy="0"/>
        </a:xfrm>
      </p:grpSpPr>
      <p:sp>
        <p:nvSpPr>
          <p:cNvPr id="32" name="Google Shape;32;p34"/>
          <p:cNvSpPr/>
          <p:nvPr/>
        </p:nvSpPr>
        <p:spPr>
          <a:xfrm>
            <a:off x="0" y="4868560"/>
            <a:ext cx="9144000" cy="293473"/>
          </a:xfrm>
          <a:prstGeom prst="rect">
            <a:avLst/>
          </a:prstGeom>
          <a:solidFill>
            <a:srgbClr val="09806C"/>
          </a:solidFill>
          <a:ln w="9525" cap="flat" cmpd="sng">
            <a:solidFill>
              <a:srgbClr val="0980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b="1" i="0" u="none" strike="noStrike" cap="none">
              <a:solidFill>
                <a:schemeClr val="lt1"/>
              </a:solidFill>
              <a:latin typeface="Georgia"/>
              <a:ea typeface="Georgia"/>
              <a:cs typeface="Georgia"/>
              <a:sym typeface="Georgia"/>
            </a:endParaRPr>
          </a:p>
        </p:txBody>
      </p:sp>
      <p:sp>
        <p:nvSpPr>
          <p:cNvPr id="33" name="Google Shape;33;p34"/>
          <p:cNvSpPr>
            <a:spLocks noGrp="1"/>
          </p:cNvSpPr>
          <p:nvPr>
            <p:ph type="pic" idx="2"/>
          </p:nvPr>
        </p:nvSpPr>
        <p:spPr>
          <a:xfrm>
            <a:off x="3887788" y="741363"/>
            <a:ext cx="4629150" cy="36544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00"/>
              </a:spcBef>
              <a:spcAft>
                <a:spcPts val="0"/>
              </a:spcAft>
              <a:buClr>
                <a:srgbClr val="FFCD00"/>
              </a:buClr>
              <a:buSzPts val="2400"/>
              <a:buFont typeface="Quattrocento Sans"/>
              <a:buNone/>
              <a:defRPr sz="32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FFCD00"/>
              </a:buClr>
              <a:buSzPts val="2000"/>
              <a:buFont typeface="Quattrocento Sans"/>
              <a:buNone/>
              <a:defRPr sz="28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FFCD00"/>
              </a:buClr>
              <a:buSzPts val="2000"/>
              <a:buFont typeface="Quattrocento Sans"/>
              <a:buNone/>
              <a:defRPr sz="24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FFCD00"/>
              </a:buClr>
              <a:buSzPts val="1800"/>
              <a:buFont typeface="Quattrocento Sans"/>
              <a:buNone/>
              <a:defRPr sz="20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FFCD00"/>
              </a:buClr>
              <a:buSzPts val="1800"/>
              <a:buFont typeface="Quattrocento Sans"/>
              <a:buNone/>
              <a:defRPr sz="20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FFCD00"/>
              </a:buClr>
              <a:buSzPts val="1800"/>
              <a:buFont typeface="Quattrocento Sans"/>
              <a:buNone/>
              <a:defRPr sz="20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FFCD00"/>
              </a:buClr>
              <a:buSzPts val="1800"/>
              <a:buFont typeface="Quattrocento Sans"/>
              <a:buNone/>
              <a:defRPr sz="20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FFCD00"/>
              </a:buClr>
              <a:buSzPts val="1800"/>
              <a:buFont typeface="Quattrocento Sans"/>
              <a:buNone/>
              <a:defRPr sz="20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FFCD00"/>
              </a:buClr>
              <a:buSzPts val="1800"/>
              <a:buFont typeface="Quattrocento Sans"/>
              <a:buNone/>
              <a:defRPr sz="2000" b="0" i="0" u="none" strike="noStrike" cap="none">
                <a:solidFill>
                  <a:srgbClr val="000000"/>
                </a:solidFill>
                <a:latin typeface="Quattrocento Sans"/>
                <a:ea typeface="Quattrocento Sans"/>
                <a:cs typeface="Quattrocento Sans"/>
                <a:sym typeface="Quattrocento Sans"/>
              </a:defRPr>
            </a:lvl9pPr>
          </a:lstStyle>
          <a:p>
            <a:endParaRPr/>
          </a:p>
        </p:txBody>
      </p:sp>
      <p:sp>
        <p:nvSpPr>
          <p:cNvPr id="34" name="Google Shape;34;p34"/>
          <p:cNvSpPr txBox="1">
            <a:spLocks noGrp="1"/>
          </p:cNvSpPr>
          <p:nvPr>
            <p:ph type="body" idx="1"/>
          </p:nvPr>
        </p:nvSpPr>
        <p:spPr>
          <a:xfrm>
            <a:off x="630238" y="1543050"/>
            <a:ext cx="2949575" cy="2859088"/>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2400"/>
              <a:buNone/>
              <a:defRPr sz="1600">
                <a:latin typeface="Arial"/>
                <a:ea typeface="Arial"/>
                <a:cs typeface="Arial"/>
                <a:sym typeface="Arial"/>
              </a:defRPr>
            </a:lvl1pPr>
            <a:lvl2pPr marL="914400" lvl="1" indent="-228600" algn="l">
              <a:lnSpc>
                <a:spcPct val="100000"/>
              </a:lnSpc>
              <a:spcBef>
                <a:spcPts val="0"/>
              </a:spcBef>
              <a:spcAft>
                <a:spcPts val="0"/>
              </a:spcAft>
              <a:buSzPts val="2000"/>
              <a:buNone/>
              <a:defRPr sz="1400"/>
            </a:lvl2pPr>
            <a:lvl3pPr marL="1371600" lvl="2" indent="-228600" algn="l">
              <a:lnSpc>
                <a:spcPct val="100000"/>
              </a:lnSpc>
              <a:spcBef>
                <a:spcPts val="0"/>
              </a:spcBef>
              <a:spcAft>
                <a:spcPts val="0"/>
              </a:spcAft>
              <a:buSzPts val="2000"/>
              <a:buNone/>
              <a:defRPr sz="1200"/>
            </a:lvl3pPr>
            <a:lvl4pPr marL="1828800" lvl="3" indent="-228600" algn="l">
              <a:lnSpc>
                <a:spcPct val="100000"/>
              </a:lnSpc>
              <a:spcBef>
                <a:spcPts val="0"/>
              </a:spcBef>
              <a:spcAft>
                <a:spcPts val="0"/>
              </a:spcAft>
              <a:buSzPts val="1800"/>
              <a:buNone/>
              <a:defRPr sz="1000"/>
            </a:lvl4pPr>
            <a:lvl5pPr marL="2286000" lvl="4" indent="-228600" algn="l">
              <a:lnSpc>
                <a:spcPct val="100000"/>
              </a:lnSpc>
              <a:spcBef>
                <a:spcPts val="0"/>
              </a:spcBef>
              <a:spcAft>
                <a:spcPts val="0"/>
              </a:spcAft>
              <a:buSzPts val="1800"/>
              <a:buNone/>
              <a:defRPr sz="1000"/>
            </a:lvl5pPr>
            <a:lvl6pPr marL="2743200" lvl="5" indent="-228600" algn="l">
              <a:lnSpc>
                <a:spcPct val="100000"/>
              </a:lnSpc>
              <a:spcBef>
                <a:spcPts val="0"/>
              </a:spcBef>
              <a:spcAft>
                <a:spcPts val="0"/>
              </a:spcAft>
              <a:buSzPts val="1800"/>
              <a:buNone/>
              <a:defRPr sz="1000"/>
            </a:lvl6pPr>
            <a:lvl7pPr marL="3200400" lvl="6" indent="-228600" algn="l">
              <a:lnSpc>
                <a:spcPct val="100000"/>
              </a:lnSpc>
              <a:spcBef>
                <a:spcPts val="0"/>
              </a:spcBef>
              <a:spcAft>
                <a:spcPts val="0"/>
              </a:spcAft>
              <a:buSzPts val="1800"/>
              <a:buNone/>
              <a:defRPr sz="1000"/>
            </a:lvl7pPr>
            <a:lvl8pPr marL="3657600" lvl="7" indent="-228600" algn="l">
              <a:lnSpc>
                <a:spcPct val="100000"/>
              </a:lnSpc>
              <a:spcBef>
                <a:spcPts val="0"/>
              </a:spcBef>
              <a:spcAft>
                <a:spcPts val="0"/>
              </a:spcAft>
              <a:buSzPts val="1800"/>
              <a:buNone/>
              <a:defRPr sz="1000"/>
            </a:lvl8pPr>
            <a:lvl9pPr marL="4114800" lvl="8" indent="-228600" algn="l">
              <a:lnSpc>
                <a:spcPct val="100000"/>
              </a:lnSpc>
              <a:spcBef>
                <a:spcPts val="0"/>
              </a:spcBef>
              <a:spcAft>
                <a:spcPts val="0"/>
              </a:spcAft>
              <a:buSzPts val="1800"/>
              <a:buNone/>
              <a:defRPr sz="1000"/>
            </a:lvl9pPr>
          </a:lstStyle>
          <a:p>
            <a:endParaRPr/>
          </a:p>
        </p:txBody>
      </p:sp>
      <p:cxnSp>
        <p:nvCxnSpPr>
          <p:cNvPr id="35" name="Google Shape;35;p34"/>
          <p:cNvCxnSpPr/>
          <p:nvPr/>
        </p:nvCxnSpPr>
        <p:spPr>
          <a:xfrm>
            <a:off x="0" y="450655"/>
            <a:ext cx="1375800" cy="0"/>
          </a:xfrm>
          <a:prstGeom prst="straightConnector1">
            <a:avLst/>
          </a:prstGeom>
          <a:noFill/>
          <a:ln w="9525" cap="flat" cmpd="sng">
            <a:solidFill>
              <a:srgbClr val="CCCCCC"/>
            </a:solidFill>
            <a:prstDash val="solid"/>
            <a:round/>
            <a:headEnd type="none" w="sm" len="sm"/>
            <a:tailEnd type="none" w="sm" len="sm"/>
          </a:ln>
        </p:spPr>
      </p:cxnSp>
      <p:cxnSp>
        <p:nvCxnSpPr>
          <p:cNvPr id="36" name="Google Shape;36;p34"/>
          <p:cNvCxnSpPr/>
          <p:nvPr/>
        </p:nvCxnSpPr>
        <p:spPr>
          <a:xfrm>
            <a:off x="5265650" y="450655"/>
            <a:ext cx="3878400" cy="0"/>
          </a:xfrm>
          <a:prstGeom prst="straightConnector1">
            <a:avLst/>
          </a:prstGeom>
          <a:noFill/>
          <a:ln w="9525" cap="flat" cmpd="sng">
            <a:solidFill>
              <a:srgbClr val="CCCCCC"/>
            </a:solidFill>
            <a:prstDash val="solid"/>
            <a:round/>
            <a:headEnd type="none" w="sm" len="sm"/>
            <a:tailEnd type="none" w="sm" len="sm"/>
          </a:ln>
        </p:spPr>
      </p:cxnSp>
      <p:sp>
        <p:nvSpPr>
          <p:cNvPr id="37" name="Google Shape;37;p34"/>
          <p:cNvSpPr txBox="1">
            <a:spLocks noGrp="1"/>
          </p:cNvSpPr>
          <p:nvPr>
            <p:ph type="title"/>
          </p:nvPr>
        </p:nvSpPr>
        <p:spPr>
          <a:xfrm>
            <a:off x="1381250" y="241598"/>
            <a:ext cx="3878400" cy="43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Font typeface="Lora"/>
              <a:buNone/>
              <a:defRPr sz="2000" b="1">
                <a:latin typeface="Arial"/>
                <a:ea typeface="Arial"/>
                <a:cs typeface="Arial"/>
                <a:sym typeface="Arial"/>
              </a:defRPr>
            </a:lvl1pPr>
            <a:lvl2pPr lvl="1"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2pPr>
            <a:lvl3pPr lvl="2"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3pPr>
            <a:lvl4pPr lvl="3"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4pPr>
            <a:lvl5pPr lvl="4"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5pPr>
            <a:lvl6pPr lvl="5"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6pPr>
            <a:lvl7pPr lvl="6"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7pPr>
            <a:lvl8pPr lvl="7"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8pPr>
            <a:lvl9pPr lvl="8"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8" name="Google Shape;38;p34"/>
          <p:cNvSpPr txBox="1"/>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chemeClr val="lt1"/>
                </a:solidFill>
                <a:latin typeface="Arial"/>
                <a:ea typeface="Arial"/>
                <a:cs typeface="Arial"/>
                <a:sym typeface="Arial"/>
              </a:rPr>
              <a:t>‹#›</a:t>
            </a:fld>
            <a:endParaRPr sz="1400" b="0" i="0" u="none" strike="noStrike" cap="none">
              <a:solidFill>
                <a:schemeClr val="lt1"/>
              </a:solidFill>
              <a:latin typeface="Arial"/>
              <a:ea typeface="Arial"/>
              <a:cs typeface="Arial"/>
              <a:sym typeface="Arial"/>
            </a:endParaRPr>
          </a:p>
        </p:txBody>
      </p:sp>
      <p:sp>
        <p:nvSpPr>
          <p:cNvPr id="39" name="Google Shape;39;p34"/>
          <p:cNvSpPr/>
          <p:nvPr/>
        </p:nvSpPr>
        <p:spPr>
          <a:xfrm>
            <a:off x="-23192" y="4861407"/>
            <a:ext cx="23455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www.upENDmovement.org</a:t>
            </a:r>
            <a:endParaRPr sz="1400" b="0" i="0" u="none" strike="noStrike" cap="none">
              <a:solidFill>
                <a:srgbClr val="000000"/>
              </a:solidFill>
              <a:latin typeface="Arial"/>
              <a:ea typeface="Arial"/>
              <a:cs typeface="Arial"/>
              <a:sym typeface="Arial"/>
            </a:endParaRPr>
          </a:p>
        </p:txBody>
      </p:sp>
      <p:sp>
        <p:nvSpPr>
          <p:cNvPr id="40" name="Google Shape;40;p34"/>
          <p:cNvSpPr/>
          <p:nvPr/>
        </p:nvSpPr>
        <p:spPr>
          <a:xfrm>
            <a:off x="687900" y="200261"/>
            <a:ext cx="495207" cy="500788"/>
          </a:xfrm>
          <a:prstGeom prst="rect">
            <a:avLst/>
          </a:prstGeom>
          <a:solidFill>
            <a:srgbClr val="09806C"/>
          </a:solidFill>
          <a:ln w="25400" cap="flat" cmpd="sng">
            <a:solidFill>
              <a:srgbClr val="0980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1"/>
        <p:cNvGrpSpPr/>
        <p:nvPr/>
      </p:nvGrpSpPr>
      <p:grpSpPr>
        <a:xfrm>
          <a:off x="0" y="0"/>
          <a:ext cx="0" cy="0"/>
          <a:chOff x="0" y="0"/>
          <a:chExt cx="0" cy="0"/>
        </a:xfrm>
      </p:grpSpPr>
      <p:sp>
        <p:nvSpPr>
          <p:cNvPr id="42" name="Google Shape;42;p35"/>
          <p:cNvSpPr/>
          <p:nvPr/>
        </p:nvSpPr>
        <p:spPr>
          <a:xfrm>
            <a:off x="0" y="4868560"/>
            <a:ext cx="9144000" cy="293473"/>
          </a:xfrm>
          <a:prstGeom prst="rect">
            <a:avLst/>
          </a:prstGeom>
          <a:solidFill>
            <a:srgbClr val="09806C"/>
          </a:solidFill>
          <a:ln w="9525" cap="flat" cmpd="sng">
            <a:solidFill>
              <a:srgbClr val="0980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b="1" i="0" u="none" strike="noStrike" cap="none">
              <a:solidFill>
                <a:schemeClr val="lt1"/>
              </a:solidFill>
              <a:latin typeface="Georgia"/>
              <a:ea typeface="Georgia"/>
              <a:cs typeface="Georgia"/>
              <a:sym typeface="Georgia"/>
            </a:endParaRPr>
          </a:p>
        </p:txBody>
      </p:sp>
      <p:sp>
        <p:nvSpPr>
          <p:cNvPr id="43" name="Google Shape;43;p35"/>
          <p:cNvSpPr txBox="1">
            <a:spLocks noGrp="1"/>
          </p:cNvSpPr>
          <p:nvPr>
            <p:ph type="body" idx="1"/>
          </p:nvPr>
        </p:nvSpPr>
        <p:spPr>
          <a:xfrm>
            <a:off x="630238" y="1543050"/>
            <a:ext cx="2949575" cy="2859088"/>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2400"/>
              <a:buNone/>
              <a:defRPr sz="1600">
                <a:latin typeface="Arial"/>
                <a:ea typeface="Arial"/>
                <a:cs typeface="Arial"/>
                <a:sym typeface="Arial"/>
              </a:defRPr>
            </a:lvl1pPr>
            <a:lvl2pPr marL="914400" lvl="1" indent="-228600" algn="l">
              <a:lnSpc>
                <a:spcPct val="100000"/>
              </a:lnSpc>
              <a:spcBef>
                <a:spcPts val="0"/>
              </a:spcBef>
              <a:spcAft>
                <a:spcPts val="0"/>
              </a:spcAft>
              <a:buSzPts val="2000"/>
              <a:buNone/>
              <a:defRPr sz="1400"/>
            </a:lvl2pPr>
            <a:lvl3pPr marL="1371600" lvl="2" indent="-228600" algn="l">
              <a:lnSpc>
                <a:spcPct val="100000"/>
              </a:lnSpc>
              <a:spcBef>
                <a:spcPts val="0"/>
              </a:spcBef>
              <a:spcAft>
                <a:spcPts val="0"/>
              </a:spcAft>
              <a:buSzPts val="2000"/>
              <a:buNone/>
              <a:defRPr sz="1200"/>
            </a:lvl3pPr>
            <a:lvl4pPr marL="1828800" lvl="3" indent="-228600" algn="l">
              <a:lnSpc>
                <a:spcPct val="100000"/>
              </a:lnSpc>
              <a:spcBef>
                <a:spcPts val="0"/>
              </a:spcBef>
              <a:spcAft>
                <a:spcPts val="0"/>
              </a:spcAft>
              <a:buSzPts val="1800"/>
              <a:buNone/>
              <a:defRPr sz="1000"/>
            </a:lvl4pPr>
            <a:lvl5pPr marL="2286000" lvl="4" indent="-228600" algn="l">
              <a:lnSpc>
                <a:spcPct val="100000"/>
              </a:lnSpc>
              <a:spcBef>
                <a:spcPts val="0"/>
              </a:spcBef>
              <a:spcAft>
                <a:spcPts val="0"/>
              </a:spcAft>
              <a:buSzPts val="1800"/>
              <a:buNone/>
              <a:defRPr sz="1000"/>
            </a:lvl5pPr>
            <a:lvl6pPr marL="2743200" lvl="5" indent="-228600" algn="l">
              <a:lnSpc>
                <a:spcPct val="100000"/>
              </a:lnSpc>
              <a:spcBef>
                <a:spcPts val="0"/>
              </a:spcBef>
              <a:spcAft>
                <a:spcPts val="0"/>
              </a:spcAft>
              <a:buSzPts val="1800"/>
              <a:buNone/>
              <a:defRPr sz="1000"/>
            </a:lvl6pPr>
            <a:lvl7pPr marL="3200400" lvl="6" indent="-228600" algn="l">
              <a:lnSpc>
                <a:spcPct val="100000"/>
              </a:lnSpc>
              <a:spcBef>
                <a:spcPts val="0"/>
              </a:spcBef>
              <a:spcAft>
                <a:spcPts val="0"/>
              </a:spcAft>
              <a:buSzPts val="1800"/>
              <a:buNone/>
              <a:defRPr sz="1000"/>
            </a:lvl7pPr>
            <a:lvl8pPr marL="3657600" lvl="7" indent="-228600" algn="l">
              <a:lnSpc>
                <a:spcPct val="100000"/>
              </a:lnSpc>
              <a:spcBef>
                <a:spcPts val="0"/>
              </a:spcBef>
              <a:spcAft>
                <a:spcPts val="0"/>
              </a:spcAft>
              <a:buSzPts val="1800"/>
              <a:buNone/>
              <a:defRPr sz="1000"/>
            </a:lvl8pPr>
            <a:lvl9pPr marL="4114800" lvl="8" indent="-228600" algn="l">
              <a:lnSpc>
                <a:spcPct val="100000"/>
              </a:lnSpc>
              <a:spcBef>
                <a:spcPts val="0"/>
              </a:spcBef>
              <a:spcAft>
                <a:spcPts val="0"/>
              </a:spcAft>
              <a:buSzPts val="1800"/>
              <a:buNone/>
              <a:defRPr sz="1000"/>
            </a:lvl9pPr>
          </a:lstStyle>
          <a:p>
            <a:endParaRPr/>
          </a:p>
        </p:txBody>
      </p:sp>
      <p:sp>
        <p:nvSpPr>
          <p:cNvPr id="44" name="Google Shape;44;p35"/>
          <p:cNvSpPr txBox="1"/>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chemeClr val="lt1"/>
                </a:solidFill>
                <a:latin typeface="Arial"/>
                <a:ea typeface="Arial"/>
                <a:cs typeface="Arial"/>
                <a:sym typeface="Arial"/>
              </a:rPr>
              <a:t>‹#›</a:t>
            </a:fld>
            <a:endParaRPr sz="1400" b="0" i="0" u="none" strike="noStrike" cap="none">
              <a:solidFill>
                <a:schemeClr val="lt1"/>
              </a:solidFill>
              <a:latin typeface="Arial"/>
              <a:ea typeface="Arial"/>
              <a:cs typeface="Arial"/>
              <a:sym typeface="Arial"/>
            </a:endParaRPr>
          </a:p>
        </p:txBody>
      </p:sp>
      <p:cxnSp>
        <p:nvCxnSpPr>
          <p:cNvPr id="45" name="Google Shape;45;p35"/>
          <p:cNvCxnSpPr/>
          <p:nvPr/>
        </p:nvCxnSpPr>
        <p:spPr>
          <a:xfrm>
            <a:off x="0" y="450655"/>
            <a:ext cx="1375800" cy="0"/>
          </a:xfrm>
          <a:prstGeom prst="straightConnector1">
            <a:avLst/>
          </a:prstGeom>
          <a:noFill/>
          <a:ln w="9525" cap="flat" cmpd="sng">
            <a:solidFill>
              <a:srgbClr val="CCCCCC"/>
            </a:solidFill>
            <a:prstDash val="solid"/>
            <a:round/>
            <a:headEnd type="none" w="sm" len="sm"/>
            <a:tailEnd type="none" w="sm" len="sm"/>
          </a:ln>
        </p:spPr>
      </p:cxnSp>
      <p:cxnSp>
        <p:nvCxnSpPr>
          <p:cNvPr id="46" name="Google Shape;46;p35"/>
          <p:cNvCxnSpPr/>
          <p:nvPr/>
        </p:nvCxnSpPr>
        <p:spPr>
          <a:xfrm>
            <a:off x="5265650" y="450655"/>
            <a:ext cx="3878400" cy="0"/>
          </a:xfrm>
          <a:prstGeom prst="straightConnector1">
            <a:avLst/>
          </a:prstGeom>
          <a:noFill/>
          <a:ln w="9525" cap="flat" cmpd="sng">
            <a:solidFill>
              <a:srgbClr val="CCCCCC"/>
            </a:solidFill>
            <a:prstDash val="solid"/>
            <a:round/>
            <a:headEnd type="none" w="sm" len="sm"/>
            <a:tailEnd type="none" w="sm" len="sm"/>
          </a:ln>
        </p:spPr>
      </p:cxnSp>
      <p:sp>
        <p:nvSpPr>
          <p:cNvPr id="47" name="Google Shape;47;p35"/>
          <p:cNvSpPr txBox="1">
            <a:spLocks noGrp="1"/>
          </p:cNvSpPr>
          <p:nvPr>
            <p:ph type="title"/>
          </p:nvPr>
        </p:nvSpPr>
        <p:spPr>
          <a:xfrm>
            <a:off x="1381250" y="241598"/>
            <a:ext cx="3878400" cy="43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Font typeface="Lora"/>
              <a:buNone/>
              <a:defRPr sz="2000" b="1">
                <a:latin typeface="Arial"/>
                <a:ea typeface="Arial"/>
                <a:cs typeface="Arial"/>
                <a:sym typeface="Arial"/>
              </a:defRPr>
            </a:lvl1pPr>
            <a:lvl2pPr lvl="1"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2pPr>
            <a:lvl3pPr lvl="2"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3pPr>
            <a:lvl4pPr lvl="3"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4pPr>
            <a:lvl5pPr lvl="4"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5pPr>
            <a:lvl6pPr lvl="5"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6pPr>
            <a:lvl7pPr lvl="6"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7pPr>
            <a:lvl8pPr lvl="7"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8pPr>
            <a:lvl9pPr lvl="8" algn="l">
              <a:lnSpc>
                <a:spcPct val="100000"/>
              </a:lnSpc>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48" name="Google Shape;48;p35"/>
          <p:cNvSpPr/>
          <p:nvPr/>
        </p:nvSpPr>
        <p:spPr>
          <a:xfrm>
            <a:off x="-23192" y="4858280"/>
            <a:ext cx="23455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www.upENDmovement.org</a:t>
            </a:r>
            <a:endParaRPr sz="1400" b="0" i="0" u="none" strike="noStrike" cap="none">
              <a:solidFill>
                <a:srgbClr val="000000"/>
              </a:solidFill>
              <a:latin typeface="Arial"/>
              <a:ea typeface="Arial"/>
              <a:cs typeface="Arial"/>
              <a:sym typeface="Arial"/>
            </a:endParaRPr>
          </a:p>
        </p:txBody>
      </p:sp>
      <p:sp>
        <p:nvSpPr>
          <p:cNvPr id="49" name="Google Shape;49;p35"/>
          <p:cNvSpPr/>
          <p:nvPr/>
        </p:nvSpPr>
        <p:spPr>
          <a:xfrm>
            <a:off x="687900" y="200261"/>
            <a:ext cx="495207" cy="500788"/>
          </a:xfrm>
          <a:prstGeom prst="rect">
            <a:avLst/>
          </a:prstGeom>
          <a:solidFill>
            <a:srgbClr val="09806C"/>
          </a:solidFill>
          <a:ln w="25400" cap="flat" cmpd="sng">
            <a:solidFill>
              <a:srgbClr val="0980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 name="Google Shape;50;p35"/>
          <p:cNvSpPr txBox="1">
            <a:spLocks noGrp="1"/>
          </p:cNvSpPr>
          <p:nvPr>
            <p:ph type="body" idx="2"/>
          </p:nvPr>
        </p:nvSpPr>
        <p:spPr>
          <a:xfrm>
            <a:off x="3867686" y="829100"/>
            <a:ext cx="5050933" cy="3573038"/>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600"/>
              </a:spcBef>
              <a:spcAft>
                <a:spcPts val="0"/>
              </a:spcAft>
              <a:buClr>
                <a:srgbClr val="515A6C"/>
              </a:buClr>
              <a:buSzPts val="2400"/>
              <a:buChar char="◉"/>
              <a:defRPr>
                <a:latin typeface="Arial"/>
                <a:ea typeface="Arial"/>
                <a:cs typeface="Arial"/>
                <a:sym typeface="Arial"/>
              </a:defRPr>
            </a:lvl1pPr>
            <a:lvl2pPr marL="914400" lvl="1" indent="-355600" algn="l">
              <a:lnSpc>
                <a:spcPct val="100000"/>
              </a:lnSpc>
              <a:spcBef>
                <a:spcPts val="0"/>
              </a:spcBef>
              <a:spcAft>
                <a:spcPts val="0"/>
              </a:spcAft>
              <a:buClr>
                <a:srgbClr val="515A6C"/>
              </a:buClr>
              <a:buSzPts val="2000"/>
              <a:buChar char="○"/>
              <a:defRPr>
                <a:latin typeface="Arial"/>
                <a:ea typeface="Arial"/>
                <a:cs typeface="Arial"/>
                <a:sym typeface="Arial"/>
              </a:defRPr>
            </a:lvl2pPr>
            <a:lvl3pPr marL="1371600" lvl="2" indent="-355600" algn="l">
              <a:lnSpc>
                <a:spcPct val="100000"/>
              </a:lnSpc>
              <a:spcBef>
                <a:spcPts val="0"/>
              </a:spcBef>
              <a:spcAft>
                <a:spcPts val="0"/>
              </a:spcAft>
              <a:buClr>
                <a:srgbClr val="515A6C"/>
              </a:buClr>
              <a:buSzPts val="2000"/>
              <a:buChar char="■"/>
              <a:defRPr>
                <a:latin typeface="Arial"/>
                <a:ea typeface="Arial"/>
                <a:cs typeface="Arial"/>
                <a:sym typeface="Arial"/>
              </a:defRPr>
            </a:lvl3pPr>
            <a:lvl4pPr marL="1828800" lvl="3" indent="-342900" algn="l">
              <a:lnSpc>
                <a:spcPct val="100000"/>
              </a:lnSpc>
              <a:spcBef>
                <a:spcPts val="0"/>
              </a:spcBef>
              <a:spcAft>
                <a:spcPts val="0"/>
              </a:spcAft>
              <a:buClr>
                <a:srgbClr val="515A6C"/>
              </a:buClr>
              <a:buSzPts val="1800"/>
              <a:buChar char="●"/>
              <a:defRPr>
                <a:latin typeface="Arial"/>
                <a:ea typeface="Arial"/>
                <a:cs typeface="Arial"/>
                <a:sym typeface="Arial"/>
              </a:defRPr>
            </a:lvl4pPr>
            <a:lvl5pPr marL="2286000" lvl="4" indent="-342900" algn="l">
              <a:lnSpc>
                <a:spcPct val="100000"/>
              </a:lnSpc>
              <a:spcBef>
                <a:spcPts val="0"/>
              </a:spcBef>
              <a:spcAft>
                <a:spcPts val="0"/>
              </a:spcAft>
              <a:buClr>
                <a:srgbClr val="515A6C"/>
              </a:buClr>
              <a:buSzPts val="1800"/>
              <a:buChar char="○"/>
              <a:defRPr>
                <a:latin typeface="Arial"/>
                <a:ea typeface="Arial"/>
                <a:cs typeface="Arial"/>
                <a:sym typeface="Arial"/>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30"/>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endParaRPr/>
          </a:p>
        </p:txBody>
      </p:sp>
      <p:sp>
        <p:nvSpPr>
          <p:cNvPr id="7" name="Google Shape;7;p30"/>
          <p:cNvSpPr txBox="1">
            <a:spLocks noGrp="1"/>
          </p:cNvSpPr>
          <p:nvPr>
            <p:ph type="title"/>
          </p:nvPr>
        </p:nvSpPr>
        <p:spPr>
          <a:xfrm>
            <a:off x="1381250" y="937117"/>
            <a:ext cx="6809700" cy="435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americanbar.org/groups/litigation/committees/childrens-rights/trauma-caused-by-separation-of-children-from-parent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cprblog.org/2018/08/and-now-there-are-at-least-five-still.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
          <p:cNvSpPr txBox="1">
            <a:spLocks noGrp="1"/>
          </p:cNvSpPr>
          <p:nvPr>
            <p:ph type="ctrTitle"/>
          </p:nvPr>
        </p:nvSpPr>
        <p:spPr>
          <a:xfrm>
            <a:off x="1247683" y="1309743"/>
            <a:ext cx="6531930" cy="17117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US" sz="2800" dirty="0">
                <a:latin typeface="+mj-lt"/>
                <a:cs typeface="Calibri"/>
                <a:sym typeface="Calibri"/>
              </a:rPr>
              <a:t>DISMANTLING CHILD WELFARE: THE WAY FORWARD?</a:t>
            </a:r>
            <a:endParaRPr sz="2800" dirty="0">
              <a:latin typeface="+mj-lt"/>
            </a:endParaRPr>
          </a:p>
        </p:txBody>
      </p:sp>
      <p:sp>
        <p:nvSpPr>
          <p:cNvPr id="56" name="Google Shape;56;p1"/>
          <p:cNvSpPr/>
          <p:nvPr/>
        </p:nvSpPr>
        <p:spPr>
          <a:xfrm>
            <a:off x="0" y="4868560"/>
            <a:ext cx="9144000" cy="293473"/>
          </a:xfrm>
          <a:prstGeom prst="rect">
            <a:avLst/>
          </a:prstGeom>
          <a:solidFill>
            <a:srgbClr val="09806C"/>
          </a:solidFill>
          <a:ln w="9525" cap="flat" cmpd="sng">
            <a:solidFill>
              <a:srgbClr val="09806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b="1" i="0" u="none" strike="noStrike" cap="none">
              <a:solidFill>
                <a:schemeClr val="lt1"/>
              </a:solidFill>
              <a:latin typeface="Georgia"/>
              <a:ea typeface="Georgia"/>
              <a:cs typeface="Georgia"/>
              <a:sym typeface="Georgia"/>
            </a:endParaRPr>
          </a:p>
        </p:txBody>
      </p:sp>
      <p:sp>
        <p:nvSpPr>
          <p:cNvPr id="57" name="Google Shape;57;p1"/>
          <p:cNvSpPr txBox="1"/>
          <p:nvPr/>
        </p:nvSpPr>
        <p:spPr>
          <a:xfrm>
            <a:off x="3959352" y="4868245"/>
            <a:ext cx="518464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100" b="0" i="0" u="none" strike="noStrike" cap="none" dirty="0" err="1">
                <a:solidFill>
                  <a:schemeClr val="lt1"/>
                </a:solidFill>
                <a:latin typeface="Arial"/>
                <a:ea typeface="Arial"/>
                <a:cs typeface="Arial"/>
                <a:sym typeface="Arial"/>
              </a:rPr>
              <a:t>www.upENDmovement.org</a:t>
            </a:r>
            <a:r>
              <a:rPr lang="en-US" sz="1100" b="0" i="0" u="none" strike="noStrike" cap="none" dirty="0">
                <a:solidFill>
                  <a:srgbClr val="000000"/>
                </a:solidFill>
                <a:latin typeface="Arial"/>
                <a:ea typeface="Arial"/>
                <a:cs typeface="Arial"/>
                <a:sym typeface="Arial"/>
              </a:rPr>
              <a:t> </a:t>
            </a:r>
            <a:endParaRPr dirty="0"/>
          </a:p>
        </p:txBody>
      </p:sp>
      <p:pic>
        <p:nvPicPr>
          <p:cNvPr id="58" name="Google Shape;58;p1"/>
          <p:cNvPicPr preferRelativeResize="0"/>
          <p:nvPr/>
        </p:nvPicPr>
        <p:blipFill rotWithShape="1">
          <a:blip r:embed="rId3">
            <a:alphaModFix/>
          </a:blip>
          <a:srcRect/>
          <a:stretch/>
        </p:blipFill>
        <p:spPr>
          <a:xfrm>
            <a:off x="3729142" y="-4225"/>
            <a:ext cx="1425229" cy="950976"/>
          </a:xfrm>
          <a:prstGeom prst="rect">
            <a:avLst/>
          </a:prstGeom>
          <a:noFill/>
          <a:ln>
            <a:noFill/>
          </a:ln>
        </p:spPr>
      </p:pic>
      <p:pic>
        <p:nvPicPr>
          <p:cNvPr id="59" name="Google Shape;59;p1"/>
          <p:cNvPicPr preferRelativeResize="0"/>
          <p:nvPr/>
        </p:nvPicPr>
        <p:blipFill rotWithShape="1">
          <a:blip r:embed="rId4">
            <a:alphaModFix/>
          </a:blip>
          <a:srcRect/>
          <a:stretch/>
        </p:blipFill>
        <p:spPr>
          <a:xfrm>
            <a:off x="5151465" y="-4273"/>
            <a:ext cx="1424406" cy="950976"/>
          </a:xfrm>
          <a:prstGeom prst="rect">
            <a:avLst/>
          </a:prstGeom>
          <a:noFill/>
          <a:ln>
            <a:noFill/>
          </a:ln>
        </p:spPr>
      </p:pic>
      <p:pic>
        <p:nvPicPr>
          <p:cNvPr id="60" name="Google Shape;60;p1" descr="A picture containing clock, drawing&#10;&#10;Description automatically generated"/>
          <p:cNvPicPr preferRelativeResize="0"/>
          <p:nvPr/>
        </p:nvPicPr>
        <p:blipFill rotWithShape="1">
          <a:blip r:embed="rId5">
            <a:alphaModFix/>
          </a:blip>
          <a:srcRect/>
          <a:stretch/>
        </p:blipFill>
        <p:spPr>
          <a:xfrm>
            <a:off x="128335" y="3822961"/>
            <a:ext cx="2630397" cy="861095"/>
          </a:xfrm>
          <a:prstGeom prst="rect">
            <a:avLst/>
          </a:prstGeom>
          <a:noFill/>
          <a:ln>
            <a:noFill/>
          </a:ln>
        </p:spPr>
      </p:pic>
      <p:cxnSp>
        <p:nvCxnSpPr>
          <p:cNvPr id="61" name="Google Shape;61;p1"/>
          <p:cNvCxnSpPr/>
          <p:nvPr/>
        </p:nvCxnSpPr>
        <p:spPr>
          <a:xfrm>
            <a:off x="7172698" y="3676001"/>
            <a:ext cx="540171"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pic>
        <p:nvPicPr>
          <p:cNvPr id="62" name="Google Shape;62;p1" descr="A close up of a sign&#10;&#10;Description automatically generated"/>
          <p:cNvPicPr preferRelativeResize="0"/>
          <p:nvPr/>
        </p:nvPicPr>
        <p:blipFill rotWithShape="1">
          <a:blip r:embed="rId6">
            <a:alphaModFix/>
          </a:blip>
          <a:srcRect/>
          <a:stretch/>
        </p:blipFill>
        <p:spPr>
          <a:xfrm>
            <a:off x="3739131" y="4327464"/>
            <a:ext cx="1665732" cy="237021"/>
          </a:xfrm>
          <a:prstGeom prst="rect">
            <a:avLst/>
          </a:prstGeom>
          <a:noFill/>
          <a:ln>
            <a:noFill/>
          </a:ln>
        </p:spPr>
      </p:pic>
      <p:pic>
        <p:nvPicPr>
          <p:cNvPr id="64" name="Google Shape;64;p1" descr="A person looking at the camera&#10;&#10;Description automatically generated"/>
          <p:cNvPicPr preferRelativeResize="0"/>
          <p:nvPr/>
        </p:nvPicPr>
        <p:blipFill rotWithShape="1">
          <a:blip r:embed="rId7">
            <a:alphaModFix/>
          </a:blip>
          <a:srcRect/>
          <a:stretch/>
        </p:blipFill>
        <p:spPr>
          <a:xfrm>
            <a:off x="869731" y="-19785"/>
            <a:ext cx="1447210" cy="964807"/>
          </a:xfrm>
          <a:prstGeom prst="rect">
            <a:avLst/>
          </a:prstGeom>
          <a:noFill/>
          <a:ln>
            <a:noFill/>
          </a:ln>
        </p:spPr>
      </p:pic>
      <p:pic>
        <p:nvPicPr>
          <p:cNvPr id="65" name="Google Shape;65;p1" descr="A person standing posing for the camera&#10;&#10;Description automatically generated"/>
          <p:cNvPicPr preferRelativeResize="0"/>
          <p:nvPr/>
        </p:nvPicPr>
        <p:blipFill rotWithShape="1">
          <a:blip r:embed="rId8">
            <a:alphaModFix/>
          </a:blip>
          <a:srcRect/>
          <a:stretch/>
        </p:blipFill>
        <p:spPr>
          <a:xfrm>
            <a:off x="6575871" y="-6350"/>
            <a:ext cx="1424915" cy="950976"/>
          </a:xfrm>
          <a:prstGeom prst="rect">
            <a:avLst/>
          </a:prstGeom>
          <a:noFill/>
          <a:ln>
            <a:noFill/>
          </a:ln>
        </p:spPr>
      </p:pic>
      <p:pic>
        <p:nvPicPr>
          <p:cNvPr id="66" name="Google Shape;66;p1" descr="A person sitting on a table&#10;&#10;Description automatically generated"/>
          <p:cNvPicPr preferRelativeResize="0"/>
          <p:nvPr/>
        </p:nvPicPr>
        <p:blipFill rotWithShape="1">
          <a:blip r:embed="rId9">
            <a:alphaModFix/>
          </a:blip>
          <a:srcRect/>
          <a:stretch/>
        </p:blipFill>
        <p:spPr>
          <a:xfrm>
            <a:off x="8000277" y="-126890"/>
            <a:ext cx="1431521" cy="1073641"/>
          </a:xfrm>
          <a:prstGeom prst="rect">
            <a:avLst/>
          </a:prstGeom>
          <a:noFill/>
          <a:ln>
            <a:noFill/>
          </a:ln>
        </p:spPr>
      </p:pic>
      <p:pic>
        <p:nvPicPr>
          <p:cNvPr id="67" name="Google Shape;67;p1" descr="A child looking at the camera&#10;&#10;Description automatically generated"/>
          <p:cNvPicPr preferRelativeResize="0"/>
          <p:nvPr/>
        </p:nvPicPr>
        <p:blipFill rotWithShape="1">
          <a:blip r:embed="rId10">
            <a:alphaModFix/>
          </a:blip>
          <a:srcRect/>
          <a:stretch/>
        </p:blipFill>
        <p:spPr>
          <a:xfrm>
            <a:off x="-568152" y="-42684"/>
            <a:ext cx="1481559" cy="987706"/>
          </a:xfrm>
          <a:prstGeom prst="rect">
            <a:avLst/>
          </a:prstGeom>
          <a:noFill/>
          <a:ln>
            <a:noFill/>
          </a:ln>
        </p:spPr>
      </p:pic>
      <p:pic>
        <p:nvPicPr>
          <p:cNvPr id="68" name="Google Shape;68;p1" descr="A picture containing outdoor, building, person, sidewalk&#10;&#10;Description automatically generated"/>
          <p:cNvPicPr preferRelativeResize="0"/>
          <p:nvPr/>
        </p:nvPicPr>
        <p:blipFill rotWithShape="1">
          <a:blip r:embed="rId11">
            <a:alphaModFix/>
          </a:blip>
          <a:srcRect/>
          <a:stretch/>
        </p:blipFill>
        <p:spPr>
          <a:xfrm>
            <a:off x="2309797" y="0"/>
            <a:ext cx="1424406" cy="944684"/>
          </a:xfrm>
          <a:prstGeom prst="rect">
            <a:avLst/>
          </a:prstGeom>
          <a:noFill/>
          <a:ln>
            <a:noFill/>
          </a:ln>
        </p:spPr>
      </p:pic>
      <p:sp>
        <p:nvSpPr>
          <p:cNvPr id="2" name="TextBox 1">
            <a:extLst>
              <a:ext uri="{FF2B5EF4-FFF2-40B4-BE49-F238E27FC236}">
                <a16:creationId xmlns:a16="http://schemas.microsoft.com/office/drawing/2014/main" id="{02BEFCF3-0FFE-BB4C-92D2-2A336314239F}"/>
              </a:ext>
            </a:extLst>
          </p:cNvPr>
          <p:cNvSpPr txBox="1"/>
          <p:nvPr/>
        </p:nvSpPr>
        <p:spPr>
          <a:xfrm>
            <a:off x="3454543" y="4021538"/>
            <a:ext cx="2234907" cy="307777"/>
          </a:xfrm>
          <a:prstGeom prst="rect">
            <a:avLst/>
          </a:prstGeom>
          <a:noFill/>
        </p:spPr>
        <p:txBody>
          <a:bodyPr wrap="none" rtlCol="0">
            <a:spAutoFit/>
          </a:bodyPr>
          <a:lstStyle/>
          <a:p>
            <a:r>
              <a:rPr lang="en-US" b="1" dirty="0"/>
              <a:t>Alan Dettlaff, PhD, MSW</a:t>
            </a:r>
          </a:p>
        </p:txBody>
      </p:sp>
      <p:pic>
        <p:nvPicPr>
          <p:cNvPr id="17" name="Google Shape;304;p29">
            <a:extLst>
              <a:ext uri="{FF2B5EF4-FFF2-40B4-BE49-F238E27FC236}">
                <a16:creationId xmlns:a16="http://schemas.microsoft.com/office/drawing/2014/main" id="{C1668BD2-8356-0A43-BDFC-835BB3A93623}"/>
              </a:ext>
            </a:extLst>
          </p:cNvPr>
          <p:cNvPicPr preferRelativeResize="0"/>
          <p:nvPr/>
        </p:nvPicPr>
        <p:blipFill rotWithShape="1">
          <a:blip r:embed="rId12">
            <a:alphaModFix/>
          </a:blip>
          <a:srcRect/>
          <a:stretch/>
        </p:blipFill>
        <p:spPr>
          <a:xfrm>
            <a:off x="6677291" y="4217216"/>
            <a:ext cx="253469" cy="237021"/>
          </a:xfrm>
          <a:prstGeom prst="rect">
            <a:avLst/>
          </a:prstGeom>
          <a:noFill/>
          <a:ln>
            <a:noFill/>
          </a:ln>
        </p:spPr>
      </p:pic>
      <p:sp>
        <p:nvSpPr>
          <p:cNvPr id="3" name="TextBox 2">
            <a:extLst>
              <a:ext uri="{FF2B5EF4-FFF2-40B4-BE49-F238E27FC236}">
                <a16:creationId xmlns:a16="http://schemas.microsoft.com/office/drawing/2014/main" id="{BEBECB82-747F-E04C-B4EF-11B859FC3BE0}"/>
              </a:ext>
            </a:extLst>
          </p:cNvPr>
          <p:cNvSpPr txBox="1"/>
          <p:nvPr/>
        </p:nvSpPr>
        <p:spPr>
          <a:xfrm>
            <a:off x="6833256" y="4181837"/>
            <a:ext cx="1759226" cy="307777"/>
          </a:xfrm>
          <a:prstGeom prst="rect">
            <a:avLst/>
          </a:prstGeom>
          <a:noFill/>
        </p:spPr>
        <p:txBody>
          <a:bodyPr wrap="square" rtlCol="0">
            <a:spAutoFit/>
          </a:bodyPr>
          <a:lstStyle/>
          <a:p>
            <a:r>
              <a:rPr lang="en-US" b="1" dirty="0"/>
              <a:t> @alandettlaff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7"/>
          <p:cNvSpPr txBox="1">
            <a:spLocks noGrp="1"/>
          </p:cNvSpPr>
          <p:nvPr>
            <p:ph type="ctrTitle"/>
          </p:nvPr>
        </p:nvSpPr>
        <p:spPr>
          <a:xfrm>
            <a:off x="1050816" y="1671995"/>
            <a:ext cx="676561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Why Racial Disproportionality &amp; Disparities Exist</a:t>
            </a:r>
            <a:endParaRPr/>
          </a:p>
        </p:txBody>
      </p:sp>
      <p:pic>
        <p:nvPicPr>
          <p:cNvPr id="113" name="Google Shape;113;p7" descr="A picture containing clock, drawing&#10;&#10;Description automatically generated"/>
          <p:cNvPicPr preferRelativeResize="0"/>
          <p:nvPr/>
        </p:nvPicPr>
        <p:blipFill rotWithShape="1">
          <a:blip r:embed="rId3">
            <a:alphaModFix/>
          </a:blip>
          <a:srcRect/>
          <a:stretch/>
        </p:blipFill>
        <p:spPr>
          <a:xfrm>
            <a:off x="128335" y="3822961"/>
            <a:ext cx="2630397" cy="8610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2"/>
          <p:cNvSpPr txBox="1">
            <a:spLocks noGrp="1"/>
          </p:cNvSpPr>
          <p:nvPr>
            <p:ph type="body" idx="1"/>
          </p:nvPr>
        </p:nvSpPr>
        <p:spPr>
          <a:xfrm>
            <a:off x="718557" y="928805"/>
            <a:ext cx="7927421" cy="3799866"/>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2000"/>
              <a:buChar char="◉"/>
            </a:pPr>
            <a:r>
              <a:rPr lang="en-US" sz="2000" dirty="0"/>
              <a:t>There is no evidence of differential rates of maltreatment by race.</a:t>
            </a:r>
          </a:p>
          <a:p>
            <a:pPr marL="384175" lvl="0" indent="-384175" algn="l" rtl="0">
              <a:lnSpc>
                <a:spcPct val="100000"/>
              </a:lnSpc>
              <a:spcBef>
                <a:spcPts val="600"/>
              </a:spcBef>
              <a:spcAft>
                <a:spcPts val="0"/>
              </a:spcAft>
              <a:buClr>
                <a:srgbClr val="000000"/>
              </a:buClr>
              <a:buSzPts val="2000"/>
              <a:buChar char="◉"/>
            </a:pPr>
            <a:r>
              <a:rPr lang="en-US" sz="2000" dirty="0"/>
              <a:t>Four predominant theories based on available evidence: </a:t>
            </a:r>
            <a:endParaRPr dirty="0"/>
          </a:p>
          <a:p>
            <a:pPr marL="746125" lvl="2" indent="-287338" algn="l" rtl="0">
              <a:lnSpc>
                <a:spcPct val="100000"/>
              </a:lnSpc>
              <a:spcBef>
                <a:spcPts val="600"/>
              </a:spcBef>
              <a:spcAft>
                <a:spcPts val="0"/>
              </a:spcAft>
              <a:buClr>
                <a:srgbClr val="000000"/>
              </a:buClr>
              <a:buSzPts val="2000"/>
              <a:buFont typeface="Courier New"/>
              <a:buChar char="o"/>
            </a:pPr>
            <a:r>
              <a:rPr lang="en-US" sz="1600" dirty="0"/>
              <a:t>Disproportionate need resulting from poverty and related risks</a:t>
            </a:r>
            <a:endParaRPr dirty="0"/>
          </a:p>
          <a:p>
            <a:pPr marL="746125" lvl="2" indent="-287338" algn="l" rtl="0">
              <a:lnSpc>
                <a:spcPct val="100000"/>
              </a:lnSpc>
              <a:spcBef>
                <a:spcPts val="600"/>
              </a:spcBef>
              <a:spcAft>
                <a:spcPts val="0"/>
              </a:spcAft>
              <a:buClr>
                <a:srgbClr val="000000"/>
              </a:buClr>
              <a:buSzPts val="2000"/>
              <a:buFont typeface="Courier New"/>
              <a:buChar char="o"/>
            </a:pPr>
            <a:r>
              <a:rPr lang="en-US" sz="1600" dirty="0"/>
              <a:t>Racial bias among child welfare staff and mandated reporters, as well as institutional racism in policies and practices of child welfare agencies</a:t>
            </a:r>
            <a:endParaRPr dirty="0"/>
          </a:p>
          <a:p>
            <a:pPr marL="746125" lvl="2" indent="-287338" algn="l" rtl="0">
              <a:lnSpc>
                <a:spcPct val="100000"/>
              </a:lnSpc>
              <a:spcBef>
                <a:spcPts val="600"/>
              </a:spcBef>
              <a:spcAft>
                <a:spcPts val="0"/>
              </a:spcAft>
              <a:buClr>
                <a:srgbClr val="000000"/>
              </a:buClr>
              <a:buSzPts val="2000"/>
              <a:buFont typeface="Courier New"/>
              <a:buChar char="o"/>
            </a:pPr>
            <a:r>
              <a:rPr lang="en-US" sz="1600" dirty="0"/>
              <a:t>Child welfare system factors, including a lack of resources to address the needs of families of color</a:t>
            </a:r>
            <a:endParaRPr dirty="0"/>
          </a:p>
          <a:p>
            <a:pPr marL="746125" lvl="2" indent="-287338" algn="l" rtl="0">
              <a:lnSpc>
                <a:spcPct val="100000"/>
              </a:lnSpc>
              <a:spcBef>
                <a:spcPts val="600"/>
              </a:spcBef>
              <a:spcAft>
                <a:spcPts val="0"/>
              </a:spcAft>
              <a:buClr>
                <a:srgbClr val="000000"/>
              </a:buClr>
              <a:buSzPts val="2000"/>
              <a:buFont typeface="Courier New"/>
              <a:buChar char="o"/>
            </a:pPr>
            <a:r>
              <a:rPr lang="en-US" sz="1600" dirty="0"/>
              <a:t>Geographic context, including neighborhood conditions of concentrated poverty</a:t>
            </a:r>
          </a:p>
          <a:p>
            <a:pPr marL="384175" lvl="0" indent="-384175" algn="l" rtl="0">
              <a:lnSpc>
                <a:spcPct val="100000"/>
              </a:lnSpc>
              <a:spcBef>
                <a:spcPts val="1200"/>
              </a:spcBef>
              <a:spcAft>
                <a:spcPts val="600"/>
              </a:spcAft>
              <a:buClr>
                <a:srgbClr val="000000"/>
              </a:buClr>
              <a:buSzPts val="2000"/>
              <a:buChar char="◉"/>
            </a:pPr>
            <a:r>
              <a:rPr lang="en-US" sz="2000" dirty="0"/>
              <a:t>Each of these factors result from a common underlying factor – structural and institutional racism.</a:t>
            </a:r>
            <a:endParaRPr lang="en-US" dirty="0"/>
          </a:p>
        </p:txBody>
      </p:sp>
      <p:sp>
        <p:nvSpPr>
          <p:cNvPr id="151" name="Google Shape;151;p12"/>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Why Racial Disproportionality Exists</a:t>
            </a:r>
            <a:endParaRPr/>
          </a:p>
        </p:txBody>
      </p:sp>
      <p:sp>
        <p:nvSpPr>
          <p:cNvPr id="152" name="Google Shape;152;p12"/>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11</a:t>
            </a:fld>
            <a:endParaRPr/>
          </a:p>
        </p:txBody>
      </p:sp>
      <p:cxnSp>
        <p:nvCxnSpPr>
          <p:cNvPr id="153" name="Google Shape;153;p12"/>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2105" y="244221"/>
            <a:ext cx="6602459" cy="435600"/>
          </a:xfrm>
        </p:spPr>
        <p:txBody>
          <a:bodyPr/>
          <a:lstStyle/>
          <a:p>
            <a:r>
              <a:rPr lang="en-US" sz="2400" dirty="0"/>
              <a:t>External Factors</a:t>
            </a:r>
          </a:p>
        </p:txBody>
      </p:sp>
      <p:sp>
        <p:nvSpPr>
          <p:cNvPr id="4" name="Slide Number Placeholder 3"/>
          <p:cNvSpPr>
            <a:spLocks noGrp="1"/>
          </p:cNvSpPr>
          <p:nvPr>
            <p:ph type="sldNum" sz="quarter" idx="12"/>
          </p:nvPr>
        </p:nvSpPr>
        <p:spPr/>
        <p:txBody>
          <a:bodyPr/>
          <a:lstStyle/>
          <a:p>
            <a:fld id="{0BD66A6C-3806-4F03-9A0B-B2E89CE1BFBB}" type="slidenum">
              <a:rPr lang="en-US" smtClean="0"/>
              <a:pPr/>
              <a:t>12</a:t>
            </a:fld>
            <a:endParaRPr lang="en-US" dirty="0"/>
          </a:p>
        </p:txBody>
      </p:sp>
      <p:cxnSp>
        <p:nvCxnSpPr>
          <p:cNvPr id="5" name="Straight Connector 4">
            <a:extLst>
              <a:ext uri="{FF2B5EF4-FFF2-40B4-BE49-F238E27FC236}">
                <a16:creationId xmlns:a16="http://schemas.microsoft.com/office/drawing/2014/main" id="{76F73D68-DF31-480C-B826-E12629EA4D63}"/>
              </a:ext>
            </a:extLst>
          </p:cNvPr>
          <p:cNvCxnSpPr>
            <a:cxnSpLocks/>
          </p:cNvCxnSpPr>
          <p:nvPr/>
        </p:nvCxnSpPr>
        <p:spPr>
          <a:xfrm>
            <a:off x="718558" y="452741"/>
            <a:ext cx="424442" cy="0"/>
          </a:xfrm>
          <a:prstGeom prst="line">
            <a:avLst/>
          </a:prstGeom>
          <a:ln w="63500">
            <a:solidFill>
              <a:schemeClr val="bg1">
                <a:lumMod val="75000"/>
              </a:schemeClr>
            </a:solidFill>
          </a:ln>
        </p:spPr>
        <p:style>
          <a:lnRef idx="2">
            <a:schemeClr val="dk1"/>
          </a:lnRef>
          <a:fillRef idx="0">
            <a:schemeClr val="dk1"/>
          </a:fillRef>
          <a:effectRef idx="1">
            <a:schemeClr val="dk1"/>
          </a:effectRef>
          <a:fontRef idx="minor">
            <a:schemeClr val="tx1"/>
          </a:fontRef>
        </p:style>
      </p:cxnSp>
      <p:graphicFrame>
        <p:nvGraphicFramePr>
          <p:cNvPr id="6" name="Diagram 5">
            <a:extLst>
              <a:ext uri="{FF2B5EF4-FFF2-40B4-BE49-F238E27FC236}">
                <a16:creationId xmlns:a16="http://schemas.microsoft.com/office/drawing/2014/main" id="{7F82F7D5-F88C-3341-A70F-4F756F69587D}"/>
              </a:ext>
            </a:extLst>
          </p:cNvPr>
          <p:cNvGraphicFramePr/>
          <p:nvPr>
            <p:extLst>
              <p:ext uri="{D42A27DB-BD31-4B8C-83A1-F6EECF244321}">
                <p14:modId xmlns:p14="http://schemas.microsoft.com/office/powerpoint/2010/main" val="3477960323"/>
              </p:ext>
            </p:extLst>
          </p:nvPr>
        </p:nvGraphicFramePr>
        <p:xfrm>
          <a:off x="244799" y="244221"/>
          <a:ext cx="8496638" cy="4300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7FB7505B-098E-2C40-9B97-1128161BA40A}"/>
              </a:ext>
            </a:extLst>
          </p:cNvPr>
          <p:cNvSpPr txBox="1"/>
          <p:nvPr/>
        </p:nvSpPr>
        <p:spPr>
          <a:xfrm>
            <a:off x="244799" y="4545106"/>
            <a:ext cx="8975912" cy="338554"/>
          </a:xfrm>
          <a:prstGeom prst="rect">
            <a:avLst/>
          </a:prstGeom>
          <a:noFill/>
        </p:spPr>
        <p:txBody>
          <a:bodyPr wrap="square" rtlCol="0">
            <a:spAutoFit/>
          </a:bodyPr>
          <a:lstStyle/>
          <a:p>
            <a:r>
              <a:rPr lang="en-US" sz="800" dirty="0"/>
              <a:t>Dettlaff, A. J., &amp; Boyd, R. (2020). Racial disproportionality and disparities in the child welfare system: Why do they exist and what can be done to address them? </a:t>
            </a:r>
            <a:r>
              <a:rPr lang="en-US" sz="800" i="1" dirty="0"/>
              <a:t>ANNALS of the American Academy of Political and Social Science, 692, </a:t>
            </a:r>
            <a:r>
              <a:rPr lang="en-US" sz="800" dirty="0"/>
              <a:t>253-274. </a:t>
            </a:r>
          </a:p>
        </p:txBody>
      </p:sp>
    </p:spTree>
    <p:extLst>
      <p:ext uri="{BB962C8B-B14F-4D97-AF65-F5344CB8AC3E}">
        <p14:creationId xmlns:p14="http://schemas.microsoft.com/office/powerpoint/2010/main" val="2623050662"/>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4460C3-C41F-2448-BFB5-C5F58CCA298C}"/>
              </a:ext>
            </a:extLst>
          </p:cNvPr>
          <p:cNvSpPr>
            <a:spLocks noGrp="1"/>
          </p:cNvSpPr>
          <p:nvPr>
            <p:ph type="title"/>
          </p:nvPr>
        </p:nvSpPr>
        <p:spPr>
          <a:xfrm>
            <a:off x="1382106" y="244221"/>
            <a:ext cx="6280166" cy="435600"/>
          </a:xfrm>
        </p:spPr>
        <p:txBody>
          <a:bodyPr/>
          <a:lstStyle/>
          <a:p>
            <a:r>
              <a:rPr lang="en-US" dirty="0"/>
              <a:t>The History of the Child Welfare System</a:t>
            </a:r>
          </a:p>
        </p:txBody>
      </p:sp>
      <p:sp>
        <p:nvSpPr>
          <p:cNvPr id="4" name="Slide Number Placeholder 3">
            <a:extLst>
              <a:ext uri="{FF2B5EF4-FFF2-40B4-BE49-F238E27FC236}">
                <a16:creationId xmlns:a16="http://schemas.microsoft.com/office/drawing/2014/main" id="{D49F352A-AD25-974A-A5CB-2E5C3543CD2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a:p>
        </p:txBody>
      </p:sp>
      <p:pic>
        <p:nvPicPr>
          <p:cNvPr id="5" name="Picture 4">
            <a:extLst>
              <a:ext uri="{FF2B5EF4-FFF2-40B4-BE49-F238E27FC236}">
                <a16:creationId xmlns:a16="http://schemas.microsoft.com/office/drawing/2014/main" id="{4CAF9220-7879-E440-ADE2-D781079B9903}"/>
              </a:ext>
            </a:extLst>
          </p:cNvPr>
          <p:cNvPicPr>
            <a:picLocks noChangeAspect="1"/>
          </p:cNvPicPr>
          <p:nvPr/>
        </p:nvPicPr>
        <p:blipFill>
          <a:blip r:embed="rId2"/>
          <a:stretch>
            <a:fillRect/>
          </a:stretch>
        </p:blipFill>
        <p:spPr>
          <a:xfrm>
            <a:off x="1061794" y="879610"/>
            <a:ext cx="7020412" cy="3685716"/>
          </a:xfrm>
          <a:prstGeom prst="rect">
            <a:avLst/>
          </a:prstGeom>
        </p:spPr>
      </p:pic>
    </p:spTree>
    <p:extLst>
      <p:ext uri="{BB962C8B-B14F-4D97-AF65-F5344CB8AC3E}">
        <p14:creationId xmlns:p14="http://schemas.microsoft.com/office/powerpoint/2010/main" val="240048242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4460C3-C41F-2448-BFB5-C5F58CCA298C}"/>
              </a:ext>
            </a:extLst>
          </p:cNvPr>
          <p:cNvSpPr>
            <a:spLocks noGrp="1"/>
          </p:cNvSpPr>
          <p:nvPr>
            <p:ph type="title"/>
          </p:nvPr>
        </p:nvSpPr>
        <p:spPr>
          <a:xfrm>
            <a:off x="1382106" y="244221"/>
            <a:ext cx="6280166" cy="435600"/>
          </a:xfrm>
        </p:spPr>
        <p:txBody>
          <a:bodyPr/>
          <a:lstStyle/>
          <a:p>
            <a:r>
              <a:rPr lang="en-US" dirty="0"/>
              <a:t>The History of the Child Welfare System</a:t>
            </a:r>
          </a:p>
        </p:txBody>
      </p:sp>
      <p:sp>
        <p:nvSpPr>
          <p:cNvPr id="4" name="Slide Number Placeholder 3">
            <a:extLst>
              <a:ext uri="{FF2B5EF4-FFF2-40B4-BE49-F238E27FC236}">
                <a16:creationId xmlns:a16="http://schemas.microsoft.com/office/drawing/2014/main" id="{D49F352A-AD25-974A-A5CB-2E5C3543CD2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sp>
        <p:nvSpPr>
          <p:cNvPr id="5" name="TextBox 4">
            <a:extLst>
              <a:ext uri="{FF2B5EF4-FFF2-40B4-BE49-F238E27FC236}">
                <a16:creationId xmlns:a16="http://schemas.microsoft.com/office/drawing/2014/main" id="{FC84ED21-97A5-994E-9710-9B2BFE65364D}"/>
              </a:ext>
            </a:extLst>
          </p:cNvPr>
          <p:cNvSpPr txBox="1"/>
          <p:nvPr/>
        </p:nvSpPr>
        <p:spPr>
          <a:xfrm>
            <a:off x="595993" y="1092258"/>
            <a:ext cx="7901964" cy="2923877"/>
          </a:xfrm>
          <a:prstGeom prst="rect">
            <a:avLst/>
          </a:prstGeom>
          <a:noFill/>
        </p:spPr>
        <p:txBody>
          <a:bodyPr wrap="square" rtlCol="0">
            <a:spAutoFit/>
          </a:bodyPr>
          <a:lstStyle/>
          <a:p>
            <a:pPr marL="285750" indent="-285750" eaLnBrk="1" hangingPunct="1">
              <a:spcAft>
                <a:spcPts val="600"/>
              </a:spcAft>
              <a:buClr>
                <a:schemeClr val="tx1"/>
              </a:buClr>
              <a:buFont typeface="Arial" panose="020B0604020202020204" pitchFamily="34" charset="0"/>
              <a:buChar char="•"/>
            </a:pPr>
            <a:r>
              <a:rPr lang="en-US" altLang="en-US" sz="2000" dirty="0">
                <a:ea typeface="ＭＳ Ｐゴシック" panose="020B0600070205080204" pitchFamily="34" charset="-128"/>
              </a:rPr>
              <a:t>Passage of Social Security Act and Aid for Families with Dependent Children</a:t>
            </a:r>
          </a:p>
          <a:p>
            <a:pPr marL="285750" indent="-285750" eaLnBrk="1" hangingPunct="1">
              <a:spcAft>
                <a:spcPts val="600"/>
              </a:spcAft>
              <a:buClr>
                <a:schemeClr val="tx1"/>
              </a:buClr>
              <a:buFont typeface="Arial" panose="020B0604020202020204" pitchFamily="34" charset="0"/>
              <a:buChar char="•"/>
            </a:pPr>
            <a:r>
              <a:rPr lang="en-US" altLang="en-US" sz="2000" dirty="0">
                <a:ea typeface="ＭＳ Ｐゴシック" panose="020B0600070205080204" pitchFamily="34" charset="-128"/>
              </a:rPr>
              <a:t>The Flemming Rule</a:t>
            </a:r>
          </a:p>
          <a:p>
            <a:pPr marL="285750" indent="-285750" eaLnBrk="1" hangingPunct="1">
              <a:spcAft>
                <a:spcPts val="600"/>
              </a:spcAft>
              <a:buClr>
                <a:schemeClr val="tx1"/>
              </a:buClr>
              <a:buFont typeface="Arial" panose="020B0604020202020204" pitchFamily="34" charset="0"/>
              <a:buChar char="•"/>
            </a:pPr>
            <a:r>
              <a:rPr lang="en-US" altLang="en-US" sz="2000" dirty="0">
                <a:ea typeface="ＭＳ Ｐゴシック" panose="020B0600070205080204" pitchFamily="34" charset="-128"/>
              </a:rPr>
              <a:t>Child Abuse Prevention and Treatment Act (CAPTA)</a:t>
            </a:r>
          </a:p>
          <a:p>
            <a:pPr marL="285750" indent="-285750" eaLnBrk="1" hangingPunct="1">
              <a:spcAft>
                <a:spcPts val="600"/>
              </a:spcAft>
              <a:buClr>
                <a:schemeClr val="tx1"/>
              </a:buClr>
              <a:buFont typeface="Arial" panose="020B0604020202020204" pitchFamily="34" charset="0"/>
              <a:buChar char="•"/>
            </a:pPr>
            <a:r>
              <a:rPr lang="en-US" altLang="en-US" sz="2000" dirty="0">
                <a:ea typeface="ＭＳ Ｐゴシック" panose="020B0600070205080204" pitchFamily="34" charset="-128"/>
              </a:rPr>
              <a:t>Adoption and Safe Families Act (ASFA)</a:t>
            </a:r>
          </a:p>
          <a:p>
            <a:pPr marL="285750" indent="-285750" eaLnBrk="1" hangingPunct="1">
              <a:spcAft>
                <a:spcPts val="600"/>
              </a:spcAft>
              <a:buClr>
                <a:schemeClr val="tx1"/>
              </a:buClr>
              <a:buFont typeface="Arial" panose="020B0604020202020204" pitchFamily="34" charset="0"/>
              <a:buChar char="•"/>
            </a:pPr>
            <a:r>
              <a:rPr lang="en-US" altLang="en-US" sz="2000" dirty="0">
                <a:ea typeface="ＭＳ Ｐゴシック" panose="020B0600070205080204" pitchFamily="34" charset="-128"/>
              </a:rPr>
              <a:t>Best Interests of the Child Standard</a:t>
            </a:r>
          </a:p>
          <a:p>
            <a:pPr marL="285750" indent="-285750" eaLnBrk="1" hangingPunct="1">
              <a:spcAft>
                <a:spcPts val="600"/>
              </a:spcAft>
              <a:buClr>
                <a:schemeClr val="tx1"/>
              </a:buClr>
              <a:buFont typeface="Arial" panose="020B0604020202020204" pitchFamily="34" charset="0"/>
              <a:buChar char="•"/>
            </a:pPr>
            <a:r>
              <a:rPr lang="en-US" altLang="en-US" sz="2000" dirty="0">
                <a:ea typeface="ＭＳ Ｐゴシック" panose="020B0600070205080204" pitchFamily="34" charset="-128"/>
              </a:rPr>
              <a:t>Court Appointed Special Advocates (CASA)</a:t>
            </a:r>
          </a:p>
          <a:p>
            <a:endParaRPr lang="en-US" dirty="0"/>
          </a:p>
        </p:txBody>
      </p:sp>
    </p:spTree>
    <p:extLst>
      <p:ext uri="{BB962C8B-B14F-4D97-AF65-F5344CB8AC3E}">
        <p14:creationId xmlns:p14="http://schemas.microsoft.com/office/powerpoint/2010/main" val="1032292867"/>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type="body" idx="1"/>
          </p:nvPr>
        </p:nvSpPr>
        <p:spPr>
          <a:xfrm>
            <a:off x="718558" y="928805"/>
            <a:ext cx="7784642" cy="3799866"/>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t>Decision Point Studies in Texas (2008-2011) examined cases reported to DFPS between 2003 - 2005 (N = 176,734) </a:t>
            </a:r>
            <a:endParaRPr dirty="0"/>
          </a:p>
          <a:p>
            <a:pPr marL="384175" lvl="0" indent="-384175" algn="l" rtl="0">
              <a:lnSpc>
                <a:spcPct val="100000"/>
              </a:lnSpc>
              <a:spcBef>
                <a:spcPts val="1200"/>
              </a:spcBef>
              <a:spcAft>
                <a:spcPts val="0"/>
              </a:spcAft>
              <a:buClr>
                <a:srgbClr val="000000"/>
              </a:buClr>
              <a:buSzPts val="1800"/>
              <a:buChar char="◉"/>
            </a:pPr>
            <a:r>
              <a:rPr lang="en-US" sz="1800" dirty="0"/>
              <a:t>Two decision-points: Substantiation &amp; Services/Removal Decision</a:t>
            </a:r>
            <a:endParaRPr dirty="0"/>
          </a:p>
          <a:p>
            <a:pPr marL="1371600" lvl="2" indent="-355600" algn="l" rtl="0">
              <a:lnSpc>
                <a:spcPct val="100000"/>
              </a:lnSpc>
              <a:spcBef>
                <a:spcPts val="600"/>
              </a:spcBef>
              <a:spcAft>
                <a:spcPts val="0"/>
              </a:spcAft>
              <a:buClr>
                <a:schemeClr val="dk1"/>
              </a:buClr>
              <a:buSzPts val="2000"/>
              <a:buChar char="■"/>
            </a:pPr>
            <a:r>
              <a:rPr lang="en-US" sz="1800" dirty="0"/>
              <a:t>Need for Intervention (Services vs. Closed)</a:t>
            </a:r>
            <a:endParaRPr dirty="0"/>
          </a:p>
          <a:p>
            <a:pPr marL="1371600" lvl="2" indent="-355600" algn="l" rtl="0">
              <a:lnSpc>
                <a:spcPct val="100000"/>
              </a:lnSpc>
              <a:spcBef>
                <a:spcPts val="1200"/>
              </a:spcBef>
              <a:spcAft>
                <a:spcPts val="0"/>
              </a:spcAft>
              <a:buClr>
                <a:schemeClr val="dk1"/>
              </a:buClr>
              <a:buSzPts val="2000"/>
              <a:buChar char="■"/>
            </a:pPr>
            <a:r>
              <a:rPr lang="en-US" sz="1800" dirty="0"/>
              <a:t>Type of Intervention (Removal vs. Family-Based Services)</a:t>
            </a:r>
            <a:endParaRPr dirty="0"/>
          </a:p>
          <a:p>
            <a:pPr marL="384175" lvl="0" indent="-384175" algn="l" rtl="0">
              <a:lnSpc>
                <a:spcPct val="100000"/>
              </a:lnSpc>
              <a:spcBef>
                <a:spcPts val="1800"/>
              </a:spcBef>
              <a:spcAft>
                <a:spcPts val="600"/>
              </a:spcAft>
              <a:buClr>
                <a:srgbClr val="000000"/>
              </a:buClr>
              <a:buSzPts val="1800"/>
              <a:buChar char="◉"/>
            </a:pPr>
            <a:r>
              <a:rPr lang="en-US" sz="1800" dirty="0"/>
              <a:t>Controlled for family income and caseworkers’ assessment of risk, as well as other factors</a:t>
            </a:r>
            <a:endParaRPr sz="1800" dirty="0"/>
          </a:p>
        </p:txBody>
      </p:sp>
      <p:sp>
        <p:nvSpPr>
          <p:cNvPr id="186" name="Google Shape;186;p14"/>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Internal Factors: Evidence of Bias</a:t>
            </a:r>
            <a:endParaRPr dirty="0"/>
          </a:p>
        </p:txBody>
      </p:sp>
      <p:sp>
        <p:nvSpPr>
          <p:cNvPr id="187" name="Google Shape;187;p14"/>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15</a:t>
            </a:fld>
            <a:endParaRPr/>
          </a:p>
        </p:txBody>
      </p:sp>
      <p:cxnSp>
        <p:nvCxnSpPr>
          <p:cNvPr id="188" name="Google Shape;188;p14"/>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
        <p:nvSpPr>
          <p:cNvPr id="2" name="TextBox 1">
            <a:extLst>
              <a:ext uri="{FF2B5EF4-FFF2-40B4-BE49-F238E27FC236}">
                <a16:creationId xmlns:a16="http://schemas.microsoft.com/office/drawing/2014/main" id="{893864F7-54A4-4B48-8B4D-CA574737E27A}"/>
              </a:ext>
            </a:extLst>
          </p:cNvPr>
          <p:cNvSpPr txBox="1"/>
          <p:nvPr/>
        </p:nvSpPr>
        <p:spPr>
          <a:xfrm>
            <a:off x="248770" y="4336816"/>
            <a:ext cx="8646459" cy="707886"/>
          </a:xfrm>
          <a:prstGeom prst="rect">
            <a:avLst/>
          </a:prstGeom>
          <a:noFill/>
        </p:spPr>
        <p:txBody>
          <a:bodyPr wrap="square" rtlCol="0">
            <a:spAutoFit/>
          </a:bodyPr>
          <a:lstStyle/>
          <a:p>
            <a:r>
              <a:rPr lang="en-US" sz="800" dirty="0"/>
              <a:t>Dettlaff, A. J., </a:t>
            </a:r>
            <a:r>
              <a:rPr lang="en-US" sz="800" dirty="0" err="1"/>
              <a:t>Rivaux</a:t>
            </a:r>
            <a:r>
              <a:rPr lang="en-US" sz="800" dirty="0"/>
              <a:t>, S. R., Baumann, D. J., Fluke, J. D., </a:t>
            </a:r>
            <a:r>
              <a:rPr lang="en-US" sz="800" dirty="0" err="1"/>
              <a:t>Rycraft</a:t>
            </a:r>
            <a:r>
              <a:rPr lang="en-US" sz="800" dirty="0"/>
              <a:t>, J. R., &amp; James, J. (2011). Disentangling substantiation: The influence of race, income, and risk on the substantiation decision in child welfare. </a:t>
            </a:r>
            <a:r>
              <a:rPr lang="en-US" sz="800" i="1" dirty="0"/>
              <a:t>Children and Youth Services Review, 33, </a:t>
            </a:r>
            <a:r>
              <a:rPr lang="en-US" sz="800" dirty="0"/>
              <a:t>1630-1637. </a:t>
            </a:r>
          </a:p>
          <a:p>
            <a:r>
              <a:rPr lang="en-US" sz="800" dirty="0" err="1"/>
              <a:t>Rivaux</a:t>
            </a:r>
            <a:r>
              <a:rPr lang="en-US" sz="800" dirty="0"/>
              <a:t>, S. L., James, J., </a:t>
            </a:r>
            <a:r>
              <a:rPr lang="en-US" sz="800" dirty="0" err="1"/>
              <a:t>Wittenstrom</a:t>
            </a:r>
            <a:r>
              <a:rPr lang="en-US" sz="800" dirty="0"/>
              <a:t>, K., Baumann, D., Sheets, J., Henry, J., &amp; Jeffries, V. (2008). The intersection of race, poverty, and risk: Understanding the decision to provide services to clients and to remove children. </a:t>
            </a:r>
            <a:r>
              <a:rPr lang="en-US" sz="800" i="1" dirty="0"/>
              <a:t>Child Welfare, 87, </a:t>
            </a:r>
            <a:r>
              <a:rPr lang="en-US" sz="800" dirty="0"/>
              <a:t>151-168.</a:t>
            </a:r>
          </a:p>
          <a:p>
            <a:endParaRPr lang="en-US" sz="800" dirty="0"/>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5"/>
          <p:cNvSpPr txBox="1">
            <a:spLocks noGrp="1"/>
          </p:cNvSpPr>
          <p:nvPr>
            <p:ph type="body" idx="1"/>
          </p:nvPr>
        </p:nvSpPr>
        <p:spPr>
          <a:xfrm>
            <a:off x="679679" y="890893"/>
            <a:ext cx="7784642" cy="3799866"/>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a:t>When controlling for poverty and risk:</a:t>
            </a:r>
            <a:endParaRPr/>
          </a:p>
          <a:p>
            <a:pPr marL="914400" lvl="1" indent="-355600" algn="l" rtl="0">
              <a:lnSpc>
                <a:spcPct val="100000"/>
              </a:lnSpc>
              <a:spcBef>
                <a:spcPts val="600"/>
              </a:spcBef>
              <a:spcAft>
                <a:spcPts val="0"/>
              </a:spcAft>
              <a:buClr>
                <a:schemeClr val="dk1"/>
              </a:buClr>
              <a:buSzPts val="2000"/>
              <a:buChar char="○"/>
            </a:pPr>
            <a:r>
              <a:rPr lang="en-US" sz="1800"/>
              <a:t>Black children are 15% more likely than Whites to be involved in a substantiated case</a:t>
            </a:r>
            <a:endParaRPr/>
          </a:p>
          <a:p>
            <a:pPr marL="384175" lvl="0" indent="-384175" algn="l" rtl="0">
              <a:lnSpc>
                <a:spcPct val="100000"/>
              </a:lnSpc>
              <a:spcBef>
                <a:spcPts val="1800"/>
              </a:spcBef>
              <a:spcAft>
                <a:spcPts val="0"/>
              </a:spcAft>
              <a:buClr>
                <a:srgbClr val="000000"/>
              </a:buClr>
              <a:buSzPts val="1800"/>
              <a:buChar char="◉"/>
            </a:pPr>
            <a:r>
              <a:rPr lang="en-US" sz="1800"/>
              <a:t>When controlling for poverty and risk:</a:t>
            </a:r>
            <a:endParaRPr/>
          </a:p>
          <a:p>
            <a:pPr marL="914400" lvl="1" indent="-355600" algn="l" rtl="0">
              <a:lnSpc>
                <a:spcPct val="100000"/>
              </a:lnSpc>
              <a:spcBef>
                <a:spcPts val="600"/>
              </a:spcBef>
              <a:spcAft>
                <a:spcPts val="0"/>
              </a:spcAft>
              <a:buClr>
                <a:schemeClr val="dk1"/>
              </a:buClr>
              <a:buSzPts val="2000"/>
              <a:buChar char="○"/>
            </a:pPr>
            <a:r>
              <a:rPr lang="en-US" sz="1800" i="1"/>
              <a:t>Among all maltreated children</a:t>
            </a:r>
            <a:r>
              <a:rPr lang="en-US" sz="1800"/>
              <a:t>, Black children are 20% more likely than White children to be involved in a case that is opened for services</a:t>
            </a:r>
            <a:endParaRPr/>
          </a:p>
          <a:p>
            <a:pPr marL="914400" lvl="1" indent="-355600" algn="l" rtl="0">
              <a:lnSpc>
                <a:spcPct val="100000"/>
              </a:lnSpc>
              <a:spcBef>
                <a:spcPts val="1200"/>
              </a:spcBef>
              <a:spcAft>
                <a:spcPts val="1200"/>
              </a:spcAft>
              <a:buClr>
                <a:schemeClr val="dk1"/>
              </a:buClr>
              <a:buSzPts val="2000"/>
              <a:buChar char="○"/>
            </a:pPr>
            <a:r>
              <a:rPr lang="en-US" sz="1800" i="1"/>
              <a:t>Of cases opened for services</a:t>
            </a:r>
            <a:r>
              <a:rPr lang="en-US" sz="1800"/>
              <a:t>, Black children are 77% more likely than White children to be removed in lieu of in-home services</a:t>
            </a:r>
            <a:endParaRPr/>
          </a:p>
        </p:txBody>
      </p:sp>
      <p:sp>
        <p:nvSpPr>
          <p:cNvPr id="194" name="Google Shape;194;p15"/>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Internal Factors: Evidence of Bias</a:t>
            </a:r>
            <a:endParaRPr/>
          </a:p>
        </p:txBody>
      </p:sp>
      <p:sp>
        <p:nvSpPr>
          <p:cNvPr id="195" name="Google Shape;195;p15"/>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16</a:t>
            </a:fld>
            <a:endParaRPr/>
          </a:p>
        </p:txBody>
      </p:sp>
      <p:cxnSp>
        <p:nvCxnSpPr>
          <p:cNvPr id="196" name="Google Shape;196;p15"/>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6"/>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Internal Factors: Evidence of Bias</a:t>
            </a:r>
            <a:endParaRPr dirty="0"/>
          </a:p>
        </p:txBody>
      </p:sp>
      <p:sp>
        <p:nvSpPr>
          <p:cNvPr id="202" name="Google Shape;202;p16"/>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17</a:t>
            </a:fld>
            <a:endParaRPr/>
          </a:p>
        </p:txBody>
      </p:sp>
      <p:cxnSp>
        <p:nvCxnSpPr>
          <p:cNvPr id="203" name="Google Shape;203;p16"/>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graphicFrame>
        <p:nvGraphicFramePr>
          <p:cNvPr id="204" name="Google Shape;204;p16"/>
          <p:cNvGraphicFramePr/>
          <p:nvPr/>
        </p:nvGraphicFramePr>
        <p:xfrm>
          <a:off x="1865923" y="820921"/>
          <a:ext cx="5412154" cy="350165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85477F-69A9-7E4C-B75D-2134DBBF570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a:p>
        </p:txBody>
      </p:sp>
      <p:sp>
        <p:nvSpPr>
          <p:cNvPr id="6" name="Rounded Rectangle 5">
            <a:extLst>
              <a:ext uri="{FF2B5EF4-FFF2-40B4-BE49-F238E27FC236}">
                <a16:creationId xmlns:a16="http://schemas.microsoft.com/office/drawing/2014/main" id="{E5D895BB-001E-C344-A48D-87F2E75AE65E}"/>
              </a:ext>
            </a:extLst>
          </p:cNvPr>
          <p:cNvSpPr/>
          <p:nvPr/>
        </p:nvSpPr>
        <p:spPr>
          <a:xfrm>
            <a:off x="1635241" y="1334891"/>
            <a:ext cx="2202569" cy="10545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Racial Disproportionality</a:t>
            </a:r>
          </a:p>
        </p:txBody>
      </p:sp>
      <p:sp>
        <p:nvSpPr>
          <p:cNvPr id="7" name="Rounded Rectangle 6">
            <a:extLst>
              <a:ext uri="{FF2B5EF4-FFF2-40B4-BE49-F238E27FC236}">
                <a16:creationId xmlns:a16="http://schemas.microsoft.com/office/drawing/2014/main" id="{3FFF0C45-C917-C547-8160-1984D5B39F5D}"/>
              </a:ext>
            </a:extLst>
          </p:cNvPr>
          <p:cNvSpPr/>
          <p:nvPr/>
        </p:nvSpPr>
        <p:spPr>
          <a:xfrm>
            <a:off x="4644307" y="1334891"/>
            <a:ext cx="2202569" cy="10545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Racial Disparities</a:t>
            </a:r>
          </a:p>
        </p:txBody>
      </p:sp>
      <p:sp>
        <p:nvSpPr>
          <p:cNvPr id="9" name="Google Shape;201;p16">
            <a:extLst>
              <a:ext uri="{FF2B5EF4-FFF2-40B4-BE49-F238E27FC236}">
                <a16:creationId xmlns:a16="http://schemas.microsoft.com/office/drawing/2014/main" id="{C27A1140-F8A3-DA44-89BF-213655542085}"/>
              </a:ext>
            </a:extLst>
          </p:cNvPr>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Language Is Important</a:t>
            </a:r>
            <a:endParaRPr dirty="0"/>
          </a:p>
        </p:txBody>
      </p:sp>
    </p:spTree>
    <p:extLst>
      <p:ext uri="{BB962C8B-B14F-4D97-AF65-F5344CB8AC3E}">
        <p14:creationId xmlns:p14="http://schemas.microsoft.com/office/powerpoint/2010/main" val="3162515941"/>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85477F-69A9-7E4C-B75D-2134DBBF570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a:p>
        </p:txBody>
      </p:sp>
      <p:sp>
        <p:nvSpPr>
          <p:cNvPr id="6" name="Rounded Rectangle 5">
            <a:extLst>
              <a:ext uri="{FF2B5EF4-FFF2-40B4-BE49-F238E27FC236}">
                <a16:creationId xmlns:a16="http://schemas.microsoft.com/office/drawing/2014/main" id="{E5D895BB-001E-C344-A48D-87F2E75AE65E}"/>
              </a:ext>
            </a:extLst>
          </p:cNvPr>
          <p:cNvSpPr/>
          <p:nvPr/>
        </p:nvSpPr>
        <p:spPr>
          <a:xfrm>
            <a:off x="1635241" y="1334891"/>
            <a:ext cx="2202569" cy="10545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Racial Disproportionality</a:t>
            </a:r>
          </a:p>
        </p:txBody>
      </p:sp>
      <p:sp>
        <p:nvSpPr>
          <p:cNvPr id="7" name="Rounded Rectangle 6">
            <a:extLst>
              <a:ext uri="{FF2B5EF4-FFF2-40B4-BE49-F238E27FC236}">
                <a16:creationId xmlns:a16="http://schemas.microsoft.com/office/drawing/2014/main" id="{3FFF0C45-C917-C547-8160-1984D5B39F5D}"/>
              </a:ext>
            </a:extLst>
          </p:cNvPr>
          <p:cNvSpPr/>
          <p:nvPr/>
        </p:nvSpPr>
        <p:spPr>
          <a:xfrm>
            <a:off x="4644307" y="1334891"/>
            <a:ext cx="2202569" cy="10545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Racial Disparities</a:t>
            </a:r>
          </a:p>
        </p:txBody>
      </p:sp>
      <p:sp>
        <p:nvSpPr>
          <p:cNvPr id="8" name="Rounded Rectangle 7">
            <a:extLst>
              <a:ext uri="{FF2B5EF4-FFF2-40B4-BE49-F238E27FC236}">
                <a16:creationId xmlns:a16="http://schemas.microsoft.com/office/drawing/2014/main" id="{FD86C562-BBAC-FB4D-80FF-A309EAC1922A}"/>
              </a:ext>
            </a:extLst>
          </p:cNvPr>
          <p:cNvSpPr/>
          <p:nvPr/>
        </p:nvSpPr>
        <p:spPr>
          <a:xfrm>
            <a:off x="3115857" y="2817960"/>
            <a:ext cx="2202569" cy="10545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Racist Inequities</a:t>
            </a:r>
          </a:p>
        </p:txBody>
      </p:sp>
      <p:sp>
        <p:nvSpPr>
          <p:cNvPr id="9" name="Google Shape;201;p16">
            <a:extLst>
              <a:ext uri="{FF2B5EF4-FFF2-40B4-BE49-F238E27FC236}">
                <a16:creationId xmlns:a16="http://schemas.microsoft.com/office/drawing/2014/main" id="{C27A1140-F8A3-DA44-89BF-213655542085}"/>
              </a:ext>
            </a:extLst>
          </p:cNvPr>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Language Is Important</a:t>
            </a:r>
            <a:endParaRPr dirty="0"/>
          </a:p>
        </p:txBody>
      </p:sp>
      <p:sp>
        <p:nvSpPr>
          <p:cNvPr id="13" name="TextBox 12">
            <a:extLst>
              <a:ext uri="{FF2B5EF4-FFF2-40B4-BE49-F238E27FC236}">
                <a16:creationId xmlns:a16="http://schemas.microsoft.com/office/drawing/2014/main" id="{C3FC703E-1A9B-954E-ADE6-92E936E42580}"/>
              </a:ext>
            </a:extLst>
          </p:cNvPr>
          <p:cNvSpPr txBox="1"/>
          <p:nvPr/>
        </p:nvSpPr>
        <p:spPr>
          <a:xfrm>
            <a:off x="2369431" y="1270977"/>
            <a:ext cx="1074587" cy="1200329"/>
          </a:xfrm>
          <a:prstGeom prst="rect">
            <a:avLst/>
          </a:prstGeom>
          <a:noFill/>
        </p:spPr>
        <p:txBody>
          <a:bodyPr wrap="square" rtlCol="0">
            <a:spAutoFit/>
          </a:bodyPr>
          <a:lstStyle/>
          <a:p>
            <a:r>
              <a:rPr lang="en-US" sz="7200" dirty="0">
                <a:solidFill>
                  <a:srgbClr val="FF0000"/>
                </a:solidFill>
              </a:rPr>
              <a:t>X</a:t>
            </a:r>
          </a:p>
        </p:txBody>
      </p:sp>
      <p:sp>
        <p:nvSpPr>
          <p:cNvPr id="14" name="TextBox 13">
            <a:extLst>
              <a:ext uri="{FF2B5EF4-FFF2-40B4-BE49-F238E27FC236}">
                <a16:creationId xmlns:a16="http://schemas.microsoft.com/office/drawing/2014/main" id="{A358CA89-EEB6-7440-97DB-C921C4302EF2}"/>
              </a:ext>
            </a:extLst>
          </p:cNvPr>
          <p:cNvSpPr txBox="1"/>
          <p:nvPr/>
        </p:nvSpPr>
        <p:spPr>
          <a:xfrm>
            <a:off x="5425218" y="1261825"/>
            <a:ext cx="1074587" cy="1200329"/>
          </a:xfrm>
          <a:prstGeom prst="rect">
            <a:avLst/>
          </a:prstGeom>
          <a:noFill/>
        </p:spPr>
        <p:txBody>
          <a:bodyPr wrap="square" rtlCol="0">
            <a:spAutoFit/>
          </a:bodyPr>
          <a:lstStyle/>
          <a:p>
            <a:r>
              <a:rPr lang="en-US" sz="7200" dirty="0">
                <a:solidFill>
                  <a:srgbClr val="FF0000"/>
                </a:solidFill>
              </a:rPr>
              <a:t>X</a:t>
            </a:r>
          </a:p>
        </p:txBody>
      </p:sp>
    </p:spTree>
    <p:extLst>
      <p:ext uri="{BB962C8B-B14F-4D97-AF65-F5344CB8AC3E}">
        <p14:creationId xmlns:p14="http://schemas.microsoft.com/office/powerpoint/2010/main" val="4010884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3"/>
          <p:cNvSpPr txBox="1">
            <a:spLocks noGrp="1"/>
          </p:cNvSpPr>
          <p:nvPr>
            <p:ph type="body" idx="1"/>
          </p:nvPr>
        </p:nvSpPr>
        <p:spPr>
          <a:xfrm>
            <a:off x="583091" y="827541"/>
            <a:ext cx="7472392" cy="3670835"/>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t>Review the common myths and misunderstandings of the ”child welfare” and “foster care” systems</a:t>
            </a:r>
            <a:endParaRPr lang="en-US" sz="1800" dirty="0">
              <a:latin typeface="Arial"/>
              <a:ea typeface="Arial"/>
              <a:cs typeface="Arial"/>
              <a:sym typeface="Arial"/>
            </a:endParaRPr>
          </a:p>
          <a:p>
            <a:pPr marL="384175" lvl="0" indent="-384175" algn="l" rtl="0">
              <a:lnSpc>
                <a:spcPct val="100000"/>
              </a:lnSpc>
              <a:spcBef>
                <a:spcPts val="600"/>
              </a:spcBef>
              <a:spcAft>
                <a:spcPts val="0"/>
              </a:spcAft>
              <a:buClr>
                <a:srgbClr val="000000"/>
              </a:buClr>
              <a:buSzPts val="1800"/>
              <a:buChar char="◉"/>
            </a:pPr>
            <a:r>
              <a:rPr lang="en-US" sz="1800" dirty="0">
                <a:latin typeface="Arial"/>
                <a:ea typeface="Arial"/>
                <a:cs typeface="Arial"/>
                <a:sym typeface="Arial"/>
              </a:rPr>
              <a:t>Review what we know about racial disproportionality and disparities in the child welfare system.</a:t>
            </a:r>
            <a:endParaRPr dirty="0"/>
          </a:p>
          <a:p>
            <a:pPr marL="384175" lvl="0" indent="-384175" algn="l" rtl="0">
              <a:lnSpc>
                <a:spcPct val="100000"/>
              </a:lnSpc>
              <a:spcBef>
                <a:spcPts val="1200"/>
              </a:spcBef>
              <a:spcAft>
                <a:spcPts val="0"/>
              </a:spcAft>
              <a:buClr>
                <a:srgbClr val="000000"/>
              </a:buClr>
              <a:buSzPts val="1800"/>
              <a:buChar char="◉"/>
            </a:pPr>
            <a:r>
              <a:rPr lang="en-US" sz="1800" dirty="0">
                <a:latin typeface="Arial"/>
                <a:ea typeface="Arial"/>
                <a:cs typeface="Arial"/>
                <a:sym typeface="Arial"/>
              </a:rPr>
              <a:t>Review evidence of the harm that results to children and families from child welfare intervention and the disproportionate harm that results to Black children and families.</a:t>
            </a:r>
            <a:endParaRPr dirty="0"/>
          </a:p>
          <a:p>
            <a:pPr marL="384175" lvl="0" indent="-384175" algn="l" rtl="0">
              <a:lnSpc>
                <a:spcPct val="100000"/>
              </a:lnSpc>
              <a:spcBef>
                <a:spcPts val="1200"/>
              </a:spcBef>
              <a:spcAft>
                <a:spcPts val="0"/>
              </a:spcAft>
              <a:buClr>
                <a:srgbClr val="000000"/>
              </a:buClr>
              <a:buSzPts val="1800"/>
              <a:buChar char="◉"/>
            </a:pPr>
            <a:r>
              <a:rPr lang="en-US" sz="1800" dirty="0">
                <a:latin typeface="Arial"/>
                <a:ea typeface="Arial"/>
                <a:cs typeface="Arial"/>
                <a:sym typeface="Arial"/>
              </a:rPr>
              <a:t>Introduce abolition as the solution to ending the racism and harm that results from child welfare intervention.</a:t>
            </a:r>
            <a:endParaRPr dirty="0"/>
          </a:p>
          <a:p>
            <a:pPr marL="457200" lvl="0" indent="-228600" algn="l" rtl="0">
              <a:lnSpc>
                <a:spcPct val="100000"/>
              </a:lnSpc>
              <a:spcBef>
                <a:spcPts val="1200"/>
              </a:spcBef>
              <a:spcAft>
                <a:spcPts val="0"/>
              </a:spcAft>
              <a:buClr>
                <a:srgbClr val="515A6C"/>
              </a:buClr>
              <a:buSzPts val="2400"/>
              <a:buNone/>
            </a:pPr>
            <a:endParaRPr dirty="0">
              <a:latin typeface="Arial"/>
              <a:ea typeface="Arial"/>
              <a:cs typeface="Arial"/>
              <a:sym typeface="Arial"/>
            </a:endParaRPr>
          </a:p>
        </p:txBody>
      </p:sp>
      <p:sp>
        <p:nvSpPr>
          <p:cNvPr id="74" name="Google Shape;74;p3"/>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Overview</a:t>
            </a:r>
            <a:endParaRPr dirty="0"/>
          </a:p>
        </p:txBody>
      </p:sp>
      <p:sp>
        <p:nvSpPr>
          <p:cNvPr id="75" name="Google Shape;75;p3"/>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cxnSp>
        <p:nvCxnSpPr>
          <p:cNvPr id="76" name="Google Shape;76;p3"/>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7"/>
          <p:cNvSpPr txBox="1">
            <a:spLocks noGrp="1"/>
          </p:cNvSpPr>
          <p:nvPr>
            <p:ph type="ctrTitle"/>
          </p:nvPr>
        </p:nvSpPr>
        <p:spPr>
          <a:xfrm>
            <a:off x="1050815" y="1671995"/>
            <a:ext cx="6941717"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Disproportionate Involvement Causes Disproportionate Harm</a:t>
            </a:r>
            <a:endParaRPr/>
          </a:p>
        </p:txBody>
      </p:sp>
      <p:pic>
        <p:nvPicPr>
          <p:cNvPr id="210" name="Google Shape;210;p17" descr="A picture containing clock, drawing&#10;&#10;Description automatically generated"/>
          <p:cNvPicPr preferRelativeResize="0"/>
          <p:nvPr/>
        </p:nvPicPr>
        <p:blipFill rotWithShape="1">
          <a:blip r:embed="rId3">
            <a:alphaModFix/>
          </a:blip>
          <a:srcRect/>
          <a:stretch/>
        </p:blipFill>
        <p:spPr>
          <a:xfrm>
            <a:off x="128335" y="3822961"/>
            <a:ext cx="2630397" cy="86109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a:spLocks noGrp="1"/>
          </p:cNvSpPr>
          <p:nvPr>
            <p:ph type="body" idx="1"/>
          </p:nvPr>
        </p:nvSpPr>
        <p:spPr>
          <a:xfrm>
            <a:off x="718558" y="1057835"/>
            <a:ext cx="7655042" cy="3670835"/>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solidFill>
                  <a:srgbClr val="000000"/>
                </a:solidFill>
              </a:rPr>
              <a:t>Research shows the act of forcible separation of children from their parents is a source of significant and lifelong trauma.</a:t>
            </a:r>
            <a:endParaRPr dirty="0"/>
          </a:p>
          <a:p>
            <a:pPr marL="384175" lvl="0" indent="-384175" algn="l" rtl="0">
              <a:lnSpc>
                <a:spcPct val="100000"/>
              </a:lnSpc>
              <a:spcBef>
                <a:spcPts val="1200"/>
              </a:spcBef>
              <a:spcAft>
                <a:spcPts val="0"/>
              </a:spcAft>
              <a:buClr>
                <a:srgbClr val="000000"/>
              </a:buClr>
              <a:buSzPts val="1800"/>
              <a:buChar char="◉"/>
            </a:pPr>
            <a:r>
              <a:rPr lang="en-US" sz="1800" dirty="0"/>
              <a:t>Trauma associated with parental separation has been shown to result in cognitive delays, increased aggression, poor educational achievement, and adverse health outcomes including hypertension, difficulty sleeping, obesity, and diabetes. </a:t>
            </a:r>
            <a:endParaRPr dirty="0"/>
          </a:p>
          <a:p>
            <a:pPr marL="384175" lvl="0" indent="-384175" algn="l" rtl="0">
              <a:lnSpc>
                <a:spcPct val="100000"/>
              </a:lnSpc>
              <a:spcBef>
                <a:spcPts val="1200"/>
              </a:spcBef>
              <a:spcAft>
                <a:spcPts val="600"/>
              </a:spcAft>
              <a:buClr>
                <a:srgbClr val="000000"/>
              </a:buClr>
              <a:buSzPts val="1800"/>
              <a:buChar char="◉"/>
            </a:pPr>
            <a:r>
              <a:rPr lang="en-US" sz="1800" dirty="0">
                <a:latin typeface="Arial"/>
                <a:ea typeface="Arial"/>
                <a:cs typeface="Arial"/>
                <a:sym typeface="Arial"/>
              </a:rPr>
              <a:t>Following separation, children who spend time in foster care are more likely to experience </a:t>
            </a:r>
            <a:r>
              <a:rPr lang="en-US" sz="1800" dirty="0"/>
              <a:t>a host of adverse outcomes. </a:t>
            </a:r>
            <a:endParaRPr sz="1800" dirty="0">
              <a:latin typeface="Arial"/>
              <a:ea typeface="Arial"/>
              <a:cs typeface="Arial"/>
              <a:sym typeface="Arial"/>
            </a:endParaRPr>
          </a:p>
        </p:txBody>
      </p:sp>
      <p:sp>
        <p:nvSpPr>
          <p:cNvPr id="216" name="Google Shape;216;p18"/>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Family Separation</a:t>
            </a:r>
            <a:endParaRPr/>
          </a:p>
        </p:txBody>
      </p:sp>
      <p:sp>
        <p:nvSpPr>
          <p:cNvPr id="217" name="Google Shape;217;p18"/>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21</a:t>
            </a:fld>
            <a:endParaRPr/>
          </a:p>
        </p:txBody>
      </p:sp>
      <p:cxnSp>
        <p:nvCxnSpPr>
          <p:cNvPr id="218" name="Google Shape;218;p18"/>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
        <p:nvSpPr>
          <p:cNvPr id="2" name="TextBox 1">
            <a:extLst>
              <a:ext uri="{FF2B5EF4-FFF2-40B4-BE49-F238E27FC236}">
                <a16:creationId xmlns:a16="http://schemas.microsoft.com/office/drawing/2014/main" id="{A5BBEB35-F7B0-EF48-966E-3D92CD0C060A}"/>
              </a:ext>
            </a:extLst>
          </p:cNvPr>
          <p:cNvSpPr txBox="1"/>
          <p:nvPr/>
        </p:nvSpPr>
        <p:spPr>
          <a:xfrm>
            <a:off x="121024" y="4511488"/>
            <a:ext cx="8767482" cy="215444"/>
          </a:xfrm>
          <a:prstGeom prst="rect">
            <a:avLst/>
          </a:prstGeom>
          <a:noFill/>
        </p:spPr>
        <p:txBody>
          <a:bodyPr wrap="square" rtlCol="0">
            <a:spAutoFit/>
          </a:bodyPr>
          <a:lstStyle/>
          <a:p>
            <a:r>
              <a:rPr lang="en-US" sz="800" dirty="0">
                <a:hlinkClick r:id="rId3"/>
              </a:rPr>
              <a:t>https://www.americanbar.org/groups/litigation/committees/childrens-rights/trauma-caused-by-separation-of-children-from-parents/</a:t>
            </a:r>
            <a:r>
              <a:rPr lang="en-US" sz="800" dirty="0"/>
              <a:t> </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9"/>
          <p:cNvSpPr txBox="1">
            <a:spLocks noGrp="1"/>
          </p:cNvSpPr>
          <p:nvPr>
            <p:ph type="body" idx="1"/>
          </p:nvPr>
        </p:nvSpPr>
        <p:spPr>
          <a:xfrm>
            <a:off x="718558" y="1057835"/>
            <a:ext cx="7655042" cy="3670835"/>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t>In studies that specifically compared children who were removed from their homes to children who had experienced similar forms of maltreatment but remained at home, children who were removed:</a:t>
            </a:r>
            <a:endParaRPr dirty="0"/>
          </a:p>
          <a:p>
            <a:pPr marL="914400" lvl="1" indent="-228600" algn="l" rtl="0">
              <a:lnSpc>
                <a:spcPct val="100000"/>
              </a:lnSpc>
              <a:spcBef>
                <a:spcPts val="600"/>
              </a:spcBef>
              <a:spcAft>
                <a:spcPts val="0"/>
              </a:spcAft>
              <a:buSzPts val="2000"/>
              <a:buNone/>
            </a:pPr>
            <a:endParaRPr sz="1400" dirty="0"/>
          </a:p>
          <a:p>
            <a:pPr marL="742950" lvl="1" indent="-358775" algn="l" rtl="0">
              <a:lnSpc>
                <a:spcPct val="100000"/>
              </a:lnSpc>
              <a:spcBef>
                <a:spcPts val="0"/>
              </a:spcBef>
              <a:spcAft>
                <a:spcPts val="0"/>
              </a:spcAft>
              <a:buSzPts val="2000"/>
              <a:buChar char="○"/>
            </a:pPr>
            <a:r>
              <a:rPr lang="en-US" sz="1400" dirty="0"/>
              <a:t>had two to three times higher delinquency rates; </a:t>
            </a:r>
            <a:endParaRPr dirty="0"/>
          </a:p>
          <a:p>
            <a:pPr marL="742950" lvl="1" indent="-358775" algn="l" rtl="0">
              <a:lnSpc>
                <a:spcPct val="100000"/>
              </a:lnSpc>
              <a:spcBef>
                <a:spcPts val="0"/>
              </a:spcBef>
              <a:spcAft>
                <a:spcPts val="0"/>
              </a:spcAft>
              <a:buSzPts val="2000"/>
              <a:buChar char="○"/>
            </a:pPr>
            <a:r>
              <a:rPr lang="en-US" sz="1400" dirty="0"/>
              <a:t>had higher teen birth rates;</a:t>
            </a:r>
            <a:endParaRPr dirty="0"/>
          </a:p>
          <a:p>
            <a:pPr marL="742950" lvl="1" indent="-358775" algn="l" rtl="0">
              <a:lnSpc>
                <a:spcPct val="100000"/>
              </a:lnSpc>
              <a:spcBef>
                <a:spcPts val="0"/>
              </a:spcBef>
              <a:spcAft>
                <a:spcPts val="0"/>
              </a:spcAft>
              <a:buSzPts val="2000"/>
              <a:buChar char="○"/>
            </a:pPr>
            <a:r>
              <a:rPr lang="en-US" sz="1400" dirty="0"/>
              <a:t>had lower earnings as adults;</a:t>
            </a:r>
            <a:endParaRPr dirty="0"/>
          </a:p>
          <a:p>
            <a:pPr marL="742950" lvl="1" indent="-358775" algn="l" rtl="0">
              <a:lnSpc>
                <a:spcPct val="100000"/>
              </a:lnSpc>
              <a:spcBef>
                <a:spcPts val="0"/>
              </a:spcBef>
              <a:spcAft>
                <a:spcPts val="0"/>
              </a:spcAft>
              <a:buSzPts val="2000"/>
              <a:buChar char="○"/>
            </a:pPr>
            <a:r>
              <a:rPr lang="en-US" sz="1400" dirty="0"/>
              <a:t>were twice as likely to have learning disabilities and developmental delays;</a:t>
            </a:r>
            <a:endParaRPr dirty="0"/>
          </a:p>
          <a:p>
            <a:pPr marL="742950" lvl="1" indent="-358775" algn="l" rtl="0">
              <a:lnSpc>
                <a:spcPct val="100000"/>
              </a:lnSpc>
              <a:spcBef>
                <a:spcPts val="0"/>
              </a:spcBef>
              <a:spcAft>
                <a:spcPts val="0"/>
              </a:spcAft>
              <a:buSzPts val="2000"/>
              <a:buChar char="○"/>
            </a:pPr>
            <a:r>
              <a:rPr lang="en-US" sz="1400" dirty="0"/>
              <a:t>were six times more likely to have behavioral problems;</a:t>
            </a:r>
            <a:endParaRPr dirty="0"/>
          </a:p>
          <a:p>
            <a:pPr marL="742950" lvl="1" indent="-358775" algn="l" rtl="0">
              <a:lnSpc>
                <a:spcPct val="100000"/>
              </a:lnSpc>
              <a:spcBef>
                <a:spcPts val="0"/>
              </a:spcBef>
              <a:spcAft>
                <a:spcPts val="0"/>
              </a:spcAft>
              <a:buSzPts val="2000"/>
              <a:buChar char="○"/>
            </a:pPr>
            <a:r>
              <a:rPr lang="en-US" sz="1400" dirty="0"/>
              <a:t>were more likely to have substance-related disorders, psychotic or bipolar disorders, and depression and anxiety disorders; and</a:t>
            </a:r>
            <a:endParaRPr dirty="0"/>
          </a:p>
          <a:p>
            <a:pPr marL="742950" lvl="1" indent="-358775" algn="l" rtl="0">
              <a:lnSpc>
                <a:spcPct val="100000"/>
              </a:lnSpc>
              <a:spcBef>
                <a:spcPts val="0"/>
              </a:spcBef>
              <a:spcAft>
                <a:spcPts val="0"/>
              </a:spcAft>
              <a:buSzPts val="2000"/>
              <a:buChar char="○"/>
            </a:pPr>
            <a:r>
              <a:rPr lang="en-US" sz="1400" dirty="0"/>
              <a:t>had arrest rates two to three times higher and are more likely to have criminal convictions for violent offenses. </a:t>
            </a:r>
            <a:endParaRPr sz="1400" dirty="0">
              <a:latin typeface="Arial"/>
              <a:ea typeface="Arial"/>
              <a:cs typeface="Arial"/>
              <a:sym typeface="Arial"/>
            </a:endParaRPr>
          </a:p>
        </p:txBody>
      </p:sp>
      <p:sp>
        <p:nvSpPr>
          <p:cNvPr id="224" name="Google Shape;224;p19"/>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Outcomes of Foster Care</a:t>
            </a:r>
            <a:endParaRPr/>
          </a:p>
        </p:txBody>
      </p:sp>
      <p:sp>
        <p:nvSpPr>
          <p:cNvPr id="225" name="Google Shape;225;p19"/>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22</a:t>
            </a:fld>
            <a:endParaRPr/>
          </a:p>
        </p:txBody>
      </p:sp>
      <p:cxnSp>
        <p:nvCxnSpPr>
          <p:cNvPr id="226" name="Google Shape;226;p19"/>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
        <p:nvSpPr>
          <p:cNvPr id="2" name="TextBox 1">
            <a:extLst>
              <a:ext uri="{FF2B5EF4-FFF2-40B4-BE49-F238E27FC236}">
                <a16:creationId xmlns:a16="http://schemas.microsoft.com/office/drawing/2014/main" id="{F1BC9476-0AE2-5E48-A347-CA0F425AE80C}"/>
              </a:ext>
            </a:extLst>
          </p:cNvPr>
          <p:cNvSpPr txBox="1"/>
          <p:nvPr/>
        </p:nvSpPr>
        <p:spPr>
          <a:xfrm>
            <a:off x="457171" y="4583037"/>
            <a:ext cx="8452325" cy="215444"/>
          </a:xfrm>
          <a:prstGeom prst="rect">
            <a:avLst/>
          </a:prstGeom>
          <a:noFill/>
        </p:spPr>
        <p:txBody>
          <a:bodyPr wrap="square" rtlCol="0">
            <a:spAutoFit/>
          </a:bodyPr>
          <a:lstStyle/>
          <a:p>
            <a:r>
              <a:rPr lang="en-US" sz="800" dirty="0">
                <a:hlinkClick r:id="rId3"/>
              </a:rPr>
              <a:t>https://www.nccprblog.org/2018/08/and-now-there-are-at-least-five-still.html</a:t>
            </a:r>
            <a:r>
              <a:rPr lang="en-US" sz="800" dirty="0"/>
              <a:t> </a:t>
            </a: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0"/>
          <p:cNvSpPr txBox="1">
            <a:spLocks noGrp="1"/>
          </p:cNvSpPr>
          <p:nvPr>
            <p:ph type="body" idx="1"/>
          </p:nvPr>
        </p:nvSpPr>
        <p:spPr>
          <a:xfrm>
            <a:off x="569544" y="935915"/>
            <a:ext cx="7655042" cy="3670835"/>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t>While these risks exist for all children who enter foster care, the risk of experiencing these outcomes is exacerbated for children of color due to the ongoing legacy of racism and inequality. </a:t>
            </a:r>
            <a:endParaRPr dirty="0"/>
          </a:p>
          <a:p>
            <a:pPr marL="384175" lvl="0" indent="-384175" algn="l" rtl="0">
              <a:lnSpc>
                <a:spcPct val="100000"/>
              </a:lnSpc>
              <a:spcBef>
                <a:spcPts val="1200"/>
              </a:spcBef>
              <a:spcAft>
                <a:spcPts val="0"/>
              </a:spcAft>
              <a:buClr>
                <a:srgbClr val="000000"/>
              </a:buClr>
              <a:buSzPts val="1800"/>
              <a:buChar char="◉"/>
            </a:pPr>
            <a:r>
              <a:rPr lang="en-US" sz="1800" dirty="0"/>
              <a:t>Black children in America are already at risk of poor outcomes over the course of their lives including economic hardship, poor health, low educational attainment, teen births, criminal legal system involvement, emotional distress, and suicidal ideation. </a:t>
            </a:r>
            <a:endParaRPr dirty="0"/>
          </a:p>
          <a:p>
            <a:pPr marL="384175" lvl="0" indent="-384175" algn="l" rtl="0">
              <a:lnSpc>
                <a:spcPct val="100000"/>
              </a:lnSpc>
              <a:spcBef>
                <a:spcPts val="1200"/>
              </a:spcBef>
              <a:spcAft>
                <a:spcPts val="600"/>
              </a:spcAft>
              <a:buClr>
                <a:srgbClr val="000000"/>
              </a:buClr>
              <a:buSzPts val="1800"/>
              <a:buChar char="◉"/>
            </a:pPr>
            <a:r>
              <a:rPr lang="en-US" sz="1800" dirty="0"/>
              <a:t>For children who experience the added trauma of forced separation and placement in foster care, the risk of experiencing these outcomes is increased. </a:t>
            </a:r>
            <a:endParaRPr sz="1800" dirty="0">
              <a:latin typeface="Arial"/>
              <a:ea typeface="Arial"/>
              <a:cs typeface="Arial"/>
              <a:sym typeface="Arial"/>
            </a:endParaRPr>
          </a:p>
        </p:txBody>
      </p:sp>
      <p:sp>
        <p:nvSpPr>
          <p:cNvPr id="232" name="Google Shape;232;p20"/>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Disproportionate Risk of Harm</a:t>
            </a:r>
            <a:endParaRPr/>
          </a:p>
        </p:txBody>
      </p:sp>
      <p:sp>
        <p:nvSpPr>
          <p:cNvPr id="233" name="Google Shape;233;p20"/>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23</a:t>
            </a:fld>
            <a:endParaRPr/>
          </a:p>
        </p:txBody>
      </p:sp>
      <p:cxnSp>
        <p:nvCxnSpPr>
          <p:cNvPr id="234" name="Google Shape;234;p20"/>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0"/>
          <p:cNvSpPr txBox="1">
            <a:spLocks noGrp="1"/>
          </p:cNvSpPr>
          <p:nvPr>
            <p:ph type="body" idx="1"/>
          </p:nvPr>
        </p:nvSpPr>
        <p:spPr>
          <a:xfrm>
            <a:off x="576218" y="1335043"/>
            <a:ext cx="7655042" cy="367083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Clr>
                <a:srgbClr val="000000"/>
              </a:buClr>
              <a:buSzPts val="1800"/>
              <a:buNone/>
            </a:pPr>
            <a:r>
              <a:rPr lang="en-US" sz="2000" b="1" dirty="0">
                <a:latin typeface="Arial"/>
                <a:ea typeface="Arial"/>
                <a:cs typeface="Arial"/>
                <a:sym typeface="Arial"/>
              </a:rPr>
              <a:t>Can a system that began with a racist intent evolve into a system that achieves racial equity?</a:t>
            </a:r>
          </a:p>
          <a:p>
            <a:pPr marL="0" lvl="0" indent="0" algn="ctr" rtl="0">
              <a:lnSpc>
                <a:spcPct val="100000"/>
              </a:lnSpc>
              <a:spcBef>
                <a:spcPts val="600"/>
              </a:spcBef>
              <a:spcAft>
                <a:spcPts val="0"/>
              </a:spcAft>
              <a:buClr>
                <a:srgbClr val="000000"/>
              </a:buClr>
              <a:buSzPts val="1800"/>
              <a:buNone/>
            </a:pPr>
            <a:endParaRPr lang="en-US" sz="2000" b="1" dirty="0">
              <a:latin typeface="Arial"/>
              <a:ea typeface="Arial"/>
              <a:cs typeface="Arial"/>
              <a:sym typeface="Arial"/>
            </a:endParaRPr>
          </a:p>
          <a:p>
            <a:pPr marL="0" lvl="0" indent="0" algn="ctr" rtl="0">
              <a:lnSpc>
                <a:spcPct val="100000"/>
              </a:lnSpc>
              <a:spcBef>
                <a:spcPts val="600"/>
              </a:spcBef>
              <a:spcAft>
                <a:spcPts val="0"/>
              </a:spcAft>
              <a:buClr>
                <a:srgbClr val="000000"/>
              </a:buClr>
              <a:buSzPts val="1800"/>
              <a:buNone/>
            </a:pPr>
            <a:r>
              <a:rPr lang="en-US" sz="2000" b="1" dirty="0"/>
              <a:t>Can decades of racist policies be revised to no longer produce racist outcomes?</a:t>
            </a:r>
          </a:p>
          <a:p>
            <a:pPr marL="0" lvl="0" indent="0" algn="ctr" rtl="0">
              <a:lnSpc>
                <a:spcPct val="100000"/>
              </a:lnSpc>
              <a:spcBef>
                <a:spcPts val="600"/>
              </a:spcBef>
              <a:spcAft>
                <a:spcPts val="0"/>
              </a:spcAft>
              <a:buClr>
                <a:srgbClr val="000000"/>
              </a:buClr>
              <a:buSzPts val="1800"/>
              <a:buNone/>
            </a:pPr>
            <a:endParaRPr lang="en-US" sz="2000" b="1" dirty="0">
              <a:latin typeface="Arial"/>
              <a:ea typeface="Arial"/>
              <a:cs typeface="Arial"/>
              <a:sym typeface="Arial"/>
            </a:endParaRPr>
          </a:p>
          <a:p>
            <a:pPr marL="0" lvl="0" indent="0" algn="ctr" rtl="0">
              <a:lnSpc>
                <a:spcPct val="100000"/>
              </a:lnSpc>
              <a:spcBef>
                <a:spcPts val="600"/>
              </a:spcBef>
              <a:spcAft>
                <a:spcPts val="0"/>
              </a:spcAft>
              <a:buClr>
                <a:srgbClr val="000000"/>
              </a:buClr>
              <a:buSzPts val="1800"/>
              <a:buNone/>
            </a:pPr>
            <a:r>
              <a:rPr lang="en-US" sz="2000" b="1" dirty="0"/>
              <a:t>Is racial equity an appropriate goal for a system that produces harm?</a:t>
            </a:r>
            <a:endParaRPr sz="2000" b="1" dirty="0">
              <a:latin typeface="Arial"/>
              <a:ea typeface="Arial"/>
              <a:cs typeface="Arial"/>
              <a:sym typeface="Arial"/>
            </a:endParaRPr>
          </a:p>
        </p:txBody>
      </p:sp>
      <p:sp>
        <p:nvSpPr>
          <p:cNvPr id="232" name="Google Shape;232;p20"/>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Questions to Consider</a:t>
            </a:r>
            <a:endParaRPr dirty="0"/>
          </a:p>
        </p:txBody>
      </p:sp>
      <p:sp>
        <p:nvSpPr>
          <p:cNvPr id="233" name="Google Shape;233;p20"/>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24</a:t>
            </a:fld>
            <a:endParaRPr/>
          </a:p>
        </p:txBody>
      </p:sp>
      <p:cxnSp>
        <p:nvCxnSpPr>
          <p:cNvPr id="234" name="Google Shape;234;p20"/>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9961163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Effect transition="in" filter="fade">
                                      <p:cBhvr>
                                        <p:cTn id="7" dur="500"/>
                                        <p:tgtEl>
                                          <p:spTgt spid="2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xEl>
                                              <p:pRg st="2" end="2"/>
                                            </p:txEl>
                                          </p:spTgt>
                                        </p:tgtEl>
                                        <p:attrNameLst>
                                          <p:attrName>style.visibility</p:attrName>
                                        </p:attrNameLst>
                                      </p:cBhvr>
                                      <p:to>
                                        <p:strVal val="visible"/>
                                      </p:to>
                                    </p:set>
                                    <p:animEffect transition="in" filter="fade">
                                      <p:cBhvr>
                                        <p:cTn id="12" dur="500"/>
                                        <p:tgtEl>
                                          <p:spTgt spid="2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
                                            <p:txEl>
                                              <p:pRg st="4" end="4"/>
                                            </p:txEl>
                                          </p:spTgt>
                                        </p:tgtEl>
                                        <p:attrNameLst>
                                          <p:attrName>style.visibility</p:attrName>
                                        </p:attrNameLst>
                                      </p:cBhvr>
                                      <p:to>
                                        <p:strVal val="visible"/>
                                      </p:to>
                                    </p:set>
                                    <p:animEffect transition="in" filter="fade">
                                      <p:cBhvr>
                                        <p:cTn id="17" dur="500"/>
                                        <p:tgtEl>
                                          <p:spTgt spid="2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1"/>
          <p:cNvSpPr txBox="1">
            <a:spLocks noGrp="1"/>
          </p:cNvSpPr>
          <p:nvPr>
            <p:ph type="ctrTitle"/>
          </p:nvPr>
        </p:nvSpPr>
        <p:spPr>
          <a:xfrm>
            <a:off x="826348" y="1671995"/>
            <a:ext cx="7525172"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a:t>The upEND Movement to </a:t>
            </a:r>
            <a:br>
              <a:rPr lang="en-US"/>
            </a:br>
            <a:r>
              <a:rPr lang="en-US"/>
              <a:t>Abolish the Child Welfare System</a:t>
            </a:r>
            <a:endParaRPr/>
          </a:p>
        </p:txBody>
      </p:sp>
      <p:pic>
        <p:nvPicPr>
          <p:cNvPr id="240" name="Google Shape;240;p21" descr="A picture containing clock, drawing&#10;&#10;Description automatically generated"/>
          <p:cNvPicPr preferRelativeResize="0"/>
          <p:nvPr/>
        </p:nvPicPr>
        <p:blipFill rotWithShape="1">
          <a:blip r:embed="rId3">
            <a:alphaModFix/>
          </a:blip>
          <a:srcRect/>
          <a:stretch/>
        </p:blipFill>
        <p:spPr>
          <a:xfrm>
            <a:off x="128335" y="3822961"/>
            <a:ext cx="2630397" cy="86109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2"/>
          <p:cNvSpPr txBox="1">
            <a:spLocks noGrp="1"/>
          </p:cNvSpPr>
          <p:nvPr>
            <p:ph type="body" idx="1"/>
          </p:nvPr>
        </p:nvSpPr>
        <p:spPr>
          <a:xfrm>
            <a:off x="657597" y="868863"/>
            <a:ext cx="7591725" cy="3112200"/>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t>Decades of research have documented not only the existence of racial disproportionality, but also the harmful effects of disproportionality on Black children and families.</a:t>
            </a:r>
            <a:endParaRPr dirty="0"/>
          </a:p>
          <a:p>
            <a:pPr marL="384175" lvl="0" indent="-384175" algn="l" rtl="0">
              <a:lnSpc>
                <a:spcPct val="100000"/>
              </a:lnSpc>
              <a:spcBef>
                <a:spcPts val="1200"/>
              </a:spcBef>
              <a:spcAft>
                <a:spcPts val="0"/>
              </a:spcAft>
              <a:buClr>
                <a:srgbClr val="000000"/>
              </a:buClr>
              <a:buSzPts val="1800"/>
              <a:buChar char="◉"/>
            </a:pPr>
            <a:r>
              <a:rPr lang="en-US" sz="1800" dirty="0"/>
              <a:t>Despite decades of reforms and attempts to address this, racial disproportionality persists, and the harm that results to Black children and families continues. </a:t>
            </a:r>
            <a:endParaRPr dirty="0"/>
          </a:p>
          <a:p>
            <a:pPr marL="384175" lvl="0" indent="-384175" algn="l" rtl="0">
              <a:lnSpc>
                <a:spcPct val="100000"/>
              </a:lnSpc>
              <a:spcBef>
                <a:spcPts val="1200"/>
              </a:spcBef>
              <a:spcAft>
                <a:spcPts val="0"/>
              </a:spcAft>
              <a:buClr>
                <a:srgbClr val="000000"/>
              </a:buClr>
              <a:buSzPts val="1800"/>
              <a:buChar char="◉"/>
            </a:pPr>
            <a:r>
              <a:rPr lang="en-US" sz="1800" dirty="0"/>
              <a:t>Given the inability of the current system to address this, it is time to consider a new framework that reimagines how we care for children.</a:t>
            </a:r>
            <a:endParaRPr dirty="0"/>
          </a:p>
          <a:p>
            <a:pPr marL="457200" lvl="0" indent="-228600" algn="l" rtl="0">
              <a:lnSpc>
                <a:spcPct val="100000"/>
              </a:lnSpc>
              <a:spcBef>
                <a:spcPts val="1200"/>
              </a:spcBef>
              <a:spcAft>
                <a:spcPts val="0"/>
              </a:spcAft>
              <a:buClr>
                <a:srgbClr val="515A6C"/>
              </a:buClr>
              <a:buSzPts val="2400"/>
              <a:buNone/>
            </a:pPr>
            <a:endParaRPr sz="1800" dirty="0"/>
          </a:p>
          <a:p>
            <a:pPr marL="457200" lvl="0" indent="-228600" algn="l" rtl="0">
              <a:lnSpc>
                <a:spcPct val="100000"/>
              </a:lnSpc>
              <a:spcBef>
                <a:spcPts val="600"/>
              </a:spcBef>
              <a:spcAft>
                <a:spcPts val="0"/>
              </a:spcAft>
              <a:buClr>
                <a:srgbClr val="515A6C"/>
              </a:buClr>
              <a:buSzPts val="2400"/>
              <a:buNone/>
            </a:pPr>
            <a:endParaRPr sz="1800" dirty="0"/>
          </a:p>
          <a:p>
            <a:pPr marL="457200" lvl="0" indent="-228600" algn="l" rtl="0">
              <a:lnSpc>
                <a:spcPct val="100000"/>
              </a:lnSpc>
              <a:spcBef>
                <a:spcPts val="600"/>
              </a:spcBef>
              <a:spcAft>
                <a:spcPts val="0"/>
              </a:spcAft>
              <a:buClr>
                <a:srgbClr val="515A6C"/>
              </a:buClr>
              <a:buSzPts val="2400"/>
              <a:buNone/>
            </a:pPr>
            <a:endParaRPr sz="1800" dirty="0">
              <a:solidFill>
                <a:schemeClr val="dk1"/>
              </a:solidFill>
            </a:endParaRPr>
          </a:p>
          <a:p>
            <a:pPr marL="457200" lvl="0" indent="-228600" algn="l" rtl="0">
              <a:lnSpc>
                <a:spcPct val="100000"/>
              </a:lnSpc>
              <a:spcBef>
                <a:spcPts val="600"/>
              </a:spcBef>
              <a:spcAft>
                <a:spcPts val="0"/>
              </a:spcAft>
              <a:buClr>
                <a:srgbClr val="515A6C"/>
              </a:buClr>
              <a:buSzPts val="2400"/>
              <a:buNone/>
            </a:pPr>
            <a:endParaRPr sz="1800" dirty="0">
              <a:solidFill>
                <a:schemeClr val="dk1"/>
              </a:solidFill>
            </a:endParaRPr>
          </a:p>
        </p:txBody>
      </p:sp>
      <p:sp>
        <p:nvSpPr>
          <p:cNvPr id="246" name="Google Shape;246;p22"/>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Why upEND?</a:t>
            </a:r>
            <a:endParaRPr/>
          </a:p>
        </p:txBody>
      </p:sp>
      <p:sp>
        <p:nvSpPr>
          <p:cNvPr id="247" name="Google Shape;247;p22"/>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26</a:t>
            </a:fld>
            <a:endParaRPr/>
          </a:p>
        </p:txBody>
      </p:sp>
      <p:cxnSp>
        <p:nvCxnSpPr>
          <p:cNvPr id="248" name="Google Shape;248;p22"/>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txBox="1">
            <a:spLocks noGrp="1"/>
          </p:cNvSpPr>
          <p:nvPr>
            <p:ph type="body" idx="1"/>
          </p:nvPr>
        </p:nvSpPr>
        <p:spPr>
          <a:xfrm>
            <a:off x="596637" y="848543"/>
            <a:ext cx="7591725" cy="3112200"/>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t>Reforms are no longer sufficient.</a:t>
            </a:r>
            <a:endParaRPr dirty="0"/>
          </a:p>
          <a:p>
            <a:pPr marL="384175" lvl="0" indent="-384175" algn="l" rtl="0">
              <a:lnSpc>
                <a:spcPct val="100000"/>
              </a:lnSpc>
              <a:spcBef>
                <a:spcPts val="1200"/>
              </a:spcBef>
              <a:spcAft>
                <a:spcPts val="0"/>
              </a:spcAft>
              <a:buClr>
                <a:srgbClr val="000000"/>
              </a:buClr>
              <a:buSzPts val="1800"/>
              <a:buChar char="◉"/>
            </a:pPr>
            <a:r>
              <a:rPr lang="en-US" sz="1800" dirty="0"/>
              <a:t>Eliminating racial disproportionality and disparities, and the harm they cause, will only be achieved when the forcible and involuntary separation of children from their parents is no longer viewed as an acceptable form of intervention.</a:t>
            </a:r>
          </a:p>
          <a:p>
            <a:pPr marL="384175" lvl="0" indent="-384175" algn="l" rtl="0">
              <a:lnSpc>
                <a:spcPct val="100000"/>
              </a:lnSpc>
              <a:spcBef>
                <a:spcPts val="1200"/>
              </a:spcBef>
              <a:spcAft>
                <a:spcPts val="0"/>
              </a:spcAft>
              <a:buClr>
                <a:srgbClr val="000000"/>
              </a:buClr>
              <a:buSzPts val="1800"/>
              <a:buChar char="◉"/>
            </a:pPr>
            <a:r>
              <a:rPr lang="en-US" sz="1800" dirty="0"/>
              <a:t>The harm that results from family separation, and the families that are destroyed as a result, will only end through a fundamental reimagining of how we support child, family, and community safety and well-being.</a:t>
            </a:r>
          </a:p>
          <a:p>
            <a:pPr marL="457200" lvl="0" indent="-228600" algn="l" rtl="0">
              <a:lnSpc>
                <a:spcPct val="100000"/>
              </a:lnSpc>
              <a:spcBef>
                <a:spcPts val="600"/>
              </a:spcBef>
              <a:spcAft>
                <a:spcPts val="0"/>
              </a:spcAft>
              <a:buClr>
                <a:srgbClr val="515A6C"/>
              </a:buClr>
              <a:buSzPts val="2400"/>
              <a:buNone/>
            </a:pPr>
            <a:endParaRPr sz="1800" dirty="0"/>
          </a:p>
          <a:p>
            <a:pPr marL="457200" lvl="0" indent="-228600" algn="l" rtl="0">
              <a:lnSpc>
                <a:spcPct val="100000"/>
              </a:lnSpc>
              <a:spcBef>
                <a:spcPts val="600"/>
              </a:spcBef>
              <a:spcAft>
                <a:spcPts val="0"/>
              </a:spcAft>
              <a:buClr>
                <a:srgbClr val="515A6C"/>
              </a:buClr>
              <a:buSzPts val="2400"/>
              <a:buNone/>
            </a:pPr>
            <a:endParaRPr sz="1800" dirty="0">
              <a:solidFill>
                <a:schemeClr val="dk1"/>
              </a:solidFill>
            </a:endParaRPr>
          </a:p>
          <a:p>
            <a:pPr marL="457200" lvl="0" indent="-228600" algn="l" rtl="0">
              <a:lnSpc>
                <a:spcPct val="100000"/>
              </a:lnSpc>
              <a:spcBef>
                <a:spcPts val="600"/>
              </a:spcBef>
              <a:spcAft>
                <a:spcPts val="0"/>
              </a:spcAft>
              <a:buClr>
                <a:srgbClr val="515A6C"/>
              </a:buClr>
              <a:buSzPts val="2400"/>
              <a:buNone/>
            </a:pPr>
            <a:endParaRPr sz="1800" dirty="0">
              <a:solidFill>
                <a:schemeClr val="dk1"/>
              </a:solidFill>
            </a:endParaRPr>
          </a:p>
        </p:txBody>
      </p:sp>
      <p:sp>
        <p:nvSpPr>
          <p:cNvPr id="262" name="Google Shape;262;p24"/>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Why upEND?</a:t>
            </a:r>
            <a:endParaRPr/>
          </a:p>
        </p:txBody>
      </p:sp>
      <p:sp>
        <p:nvSpPr>
          <p:cNvPr id="263" name="Google Shape;263;p24"/>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27</a:t>
            </a:fld>
            <a:endParaRPr/>
          </a:p>
        </p:txBody>
      </p:sp>
      <p:cxnSp>
        <p:nvCxnSpPr>
          <p:cNvPr id="264" name="Google Shape;264;p24"/>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5"/>
          <p:cNvSpPr txBox="1">
            <a:spLocks noGrp="1"/>
          </p:cNvSpPr>
          <p:nvPr>
            <p:ph type="body" idx="1"/>
          </p:nvPr>
        </p:nvSpPr>
        <p:spPr>
          <a:xfrm>
            <a:off x="718558" y="967743"/>
            <a:ext cx="8022879" cy="3799027"/>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2000"/>
              <a:buChar char="◉"/>
            </a:pPr>
            <a:r>
              <a:rPr lang="en-US" sz="2000" dirty="0">
                <a:solidFill>
                  <a:schemeClr val="dk1"/>
                </a:solidFill>
              </a:rPr>
              <a:t>An </a:t>
            </a:r>
            <a:r>
              <a:rPr lang="en-US" sz="2000" b="1" i="1" dirty="0">
                <a:solidFill>
                  <a:schemeClr val="dk1"/>
                </a:solidFill>
              </a:rPr>
              <a:t>emerging</a:t>
            </a:r>
            <a:r>
              <a:rPr lang="en-US" sz="2000" dirty="0">
                <a:solidFill>
                  <a:schemeClr val="dk1"/>
                </a:solidFill>
              </a:rPr>
              <a:t>, collaborative movement aimed at: </a:t>
            </a:r>
            <a:endParaRPr dirty="0"/>
          </a:p>
          <a:p>
            <a:pPr marL="914400" lvl="1" indent="-381000" algn="l" rtl="0">
              <a:lnSpc>
                <a:spcPct val="107000"/>
              </a:lnSpc>
              <a:spcBef>
                <a:spcPts val="600"/>
              </a:spcBef>
              <a:spcAft>
                <a:spcPts val="0"/>
              </a:spcAft>
              <a:buSzPts val="2000"/>
              <a:buChar char="○"/>
            </a:pPr>
            <a:r>
              <a:rPr lang="en-US" sz="1800" dirty="0">
                <a:solidFill>
                  <a:schemeClr val="dk1"/>
                </a:solidFill>
              </a:rPr>
              <a:t>ending the use of involuntary separation of children from their families; </a:t>
            </a:r>
            <a:r>
              <a:rPr lang="en-US" sz="1800" i="1" dirty="0">
                <a:solidFill>
                  <a:schemeClr val="dk1"/>
                </a:solidFill>
              </a:rPr>
              <a:t>and</a:t>
            </a:r>
            <a:endParaRPr sz="1800" dirty="0">
              <a:solidFill>
                <a:schemeClr val="dk1"/>
              </a:solidFill>
            </a:endParaRPr>
          </a:p>
          <a:p>
            <a:pPr marL="914400" lvl="1" indent="-381000" algn="l" rtl="0">
              <a:lnSpc>
                <a:spcPct val="107000"/>
              </a:lnSpc>
              <a:spcBef>
                <a:spcPts val="0"/>
              </a:spcBef>
              <a:spcAft>
                <a:spcPts val="0"/>
              </a:spcAft>
              <a:buSzPts val="2000"/>
              <a:buChar char="○"/>
            </a:pPr>
            <a:r>
              <a:rPr lang="en-US" sz="1800" dirty="0">
                <a:solidFill>
                  <a:schemeClr val="dk1"/>
                </a:solidFill>
              </a:rPr>
              <a:t>increasing meaningful supports so families and communities can care for their children.</a:t>
            </a:r>
            <a:endParaRPr dirty="0"/>
          </a:p>
          <a:p>
            <a:pPr marL="0" marR="0" lvl="0" indent="0" algn="l" rtl="0">
              <a:lnSpc>
                <a:spcPct val="107000"/>
              </a:lnSpc>
              <a:spcBef>
                <a:spcPts val="0"/>
              </a:spcBef>
              <a:spcAft>
                <a:spcPts val="0"/>
              </a:spcAft>
              <a:buSzPts val="2400"/>
              <a:buNone/>
            </a:pPr>
            <a:endParaRPr sz="2000" dirty="0">
              <a:solidFill>
                <a:schemeClr val="dk1"/>
              </a:solidFill>
            </a:endParaRPr>
          </a:p>
          <a:p>
            <a:pPr marL="384175" lvl="0" indent="-384175" algn="l" rtl="0">
              <a:lnSpc>
                <a:spcPct val="100000"/>
              </a:lnSpc>
              <a:spcBef>
                <a:spcPts val="600"/>
              </a:spcBef>
              <a:spcAft>
                <a:spcPts val="0"/>
              </a:spcAft>
              <a:buClr>
                <a:srgbClr val="000000"/>
              </a:buClr>
              <a:buSzPts val="2000"/>
              <a:buChar char="◉"/>
            </a:pPr>
            <a:r>
              <a:rPr lang="en-US" sz="2000" dirty="0">
                <a:solidFill>
                  <a:schemeClr val="dk1"/>
                </a:solidFill>
              </a:rPr>
              <a:t>Seeks to rethink state sanctioned separation of children from their families as a response to social problems like food insecurity, poverty, lack of affordable and safe housing, and lack of meaningful prevention services.</a:t>
            </a:r>
            <a:endParaRPr dirty="0"/>
          </a:p>
          <a:p>
            <a:pPr marL="101600" lvl="1" indent="0" algn="l" rtl="0">
              <a:lnSpc>
                <a:spcPct val="107000"/>
              </a:lnSpc>
              <a:spcBef>
                <a:spcPts val="600"/>
              </a:spcBef>
              <a:spcAft>
                <a:spcPts val="0"/>
              </a:spcAft>
              <a:buSzPts val="2000"/>
              <a:buNone/>
            </a:pPr>
            <a:endParaRPr sz="1400" dirty="0">
              <a:solidFill>
                <a:schemeClr val="dk1"/>
              </a:solidFill>
            </a:endParaRPr>
          </a:p>
          <a:p>
            <a:pPr marL="457200" lvl="0" indent="-228600" algn="l" rtl="0">
              <a:lnSpc>
                <a:spcPct val="100000"/>
              </a:lnSpc>
              <a:spcBef>
                <a:spcPts val="600"/>
              </a:spcBef>
              <a:spcAft>
                <a:spcPts val="0"/>
              </a:spcAft>
              <a:buClr>
                <a:srgbClr val="515A6C"/>
              </a:buClr>
              <a:buSzPts val="2400"/>
              <a:buNone/>
            </a:pPr>
            <a:endParaRPr dirty="0">
              <a:solidFill>
                <a:schemeClr val="dk1"/>
              </a:solidFill>
              <a:highlight>
                <a:srgbClr val="FFFF00"/>
              </a:highlight>
            </a:endParaRPr>
          </a:p>
        </p:txBody>
      </p:sp>
      <p:sp>
        <p:nvSpPr>
          <p:cNvPr id="270" name="Google Shape;270;p25"/>
          <p:cNvSpPr txBox="1">
            <a:spLocks noGrp="1"/>
          </p:cNvSpPr>
          <p:nvPr>
            <p:ph type="title"/>
          </p:nvPr>
        </p:nvSpPr>
        <p:spPr>
          <a:xfrm>
            <a:off x="1382106" y="244221"/>
            <a:ext cx="604067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latin typeface="Arial"/>
                <a:ea typeface="Arial"/>
                <a:cs typeface="Arial"/>
                <a:sym typeface="Arial"/>
              </a:rPr>
              <a:t>What is the upEND Movement?</a:t>
            </a:r>
            <a:endParaRPr/>
          </a:p>
        </p:txBody>
      </p:sp>
      <p:sp>
        <p:nvSpPr>
          <p:cNvPr id="271" name="Google Shape;271;p25"/>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28</a:t>
            </a:fld>
            <a:endParaRPr/>
          </a:p>
        </p:txBody>
      </p:sp>
      <p:cxnSp>
        <p:nvCxnSpPr>
          <p:cNvPr id="272" name="Google Shape;272;p25"/>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body" idx="1"/>
          </p:nvPr>
        </p:nvSpPr>
        <p:spPr>
          <a:xfrm>
            <a:off x="606929" y="774036"/>
            <a:ext cx="8134508" cy="4037185"/>
          </a:xfrm>
          <a:prstGeom prst="rect">
            <a:avLst/>
          </a:prstGeom>
          <a:noFill/>
          <a:ln>
            <a:noFill/>
          </a:ln>
        </p:spPr>
        <p:txBody>
          <a:bodyPr spcFirstLastPara="1" wrap="square" lIns="91425" tIns="91425" rIns="91425" bIns="91425" anchor="t" anchorCtr="0">
            <a:noAutofit/>
          </a:bodyPr>
          <a:lstStyle/>
          <a:p>
            <a:pPr algn="l" rtl="0">
              <a:spcBef>
                <a:spcPts val="0"/>
              </a:spcBef>
              <a:spcAft>
                <a:spcPts val="0"/>
              </a:spcAft>
            </a:pPr>
            <a:r>
              <a:rPr lang="en-US" sz="1800" b="0" i="1" u="none" strike="noStrike" dirty="0">
                <a:solidFill>
                  <a:srgbClr val="000000"/>
                </a:solidFill>
                <a:effectLst/>
                <a:latin typeface="+mj-lt"/>
              </a:rPr>
              <a:t>“…abolition is not merely the absen</a:t>
            </a:r>
            <a:r>
              <a:rPr lang="en-US" sz="1800" i="1" dirty="0">
                <a:latin typeface="+mj-lt"/>
              </a:rPr>
              <a:t>ce of police, it’s eliminating the root causes of harm, and its eliminating the kind of society that could rely on police to solve that harm.” </a:t>
            </a:r>
            <a:r>
              <a:rPr lang="en-US" sz="1800" dirty="0">
                <a:latin typeface="+mj-lt"/>
              </a:rPr>
              <a:t>– </a:t>
            </a:r>
            <a:r>
              <a:rPr lang="en-US" sz="1800" dirty="0" err="1">
                <a:latin typeface="+mj-lt"/>
              </a:rPr>
              <a:t>Derecka</a:t>
            </a:r>
            <a:r>
              <a:rPr lang="en-US" sz="1800" dirty="0">
                <a:latin typeface="+mj-lt"/>
              </a:rPr>
              <a:t> Purnell</a:t>
            </a:r>
          </a:p>
          <a:p>
            <a:pPr algn="l" rtl="0">
              <a:spcBef>
                <a:spcPts val="0"/>
              </a:spcBef>
              <a:spcAft>
                <a:spcPts val="0"/>
              </a:spcAft>
            </a:pPr>
            <a:r>
              <a:rPr lang="en-US" sz="1800" i="1" dirty="0">
                <a:latin typeface="+mj-lt"/>
              </a:rPr>
              <a:t>“Abolition works to dismantle systems that cause harm and reallocate funds to social and economic resources, and to develop new systems of community controlled public safety and restorative justice.” </a:t>
            </a:r>
            <a:r>
              <a:rPr lang="en-US" sz="1800" dirty="0">
                <a:latin typeface="+mj-lt"/>
              </a:rPr>
              <a:t>– Robin D. G. Kelley</a:t>
            </a:r>
          </a:p>
          <a:p>
            <a:pPr marL="76200" indent="0" algn="l" rtl="0">
              <a:spcBef>
                <a:spcPts val="0"/>
              </a:spcBef>
              <a:spcAft>
                <a:spcPts val="0"/>
              </a:spcAft>
              <a:buNone/>
            </a:pPr>
            <a:endParaRPr lang="en-US" sz="1800" dirty="0">
              <a:latin typeface="+mj-lt"/>
            </a:endParaRPr>
          </a:p>
          <a:p>
            <a:pPr algn="l" rtl="0">
              <a:spcBef>
                <a:spcPts val="0"/>
              </a:spcBef>
              <a:spcAft>
                <a:spcPts val="0"/>
              </a:spcAft>
            </a:pPr>
            <a:r>
              <a:rPr lang="en-US" sz="1800" b="0" i="0" u="none" strike="noStrike" dirty="0">
                <a:solidFill>
                  <a:srgbClr val="000000"/>
                </a:solidFill>
                <a:effectLst/>
                <a:latin typeface="+mj-lt"/>
              </a:rPr>
              <a:t>While abolition intends to end harmful, racist systems, its focus is on building a new liberated society–a society free from violence and oppression where all members are truly equal. </a:t>
            </a:r>
          </a:p>
          <a:p>
            <a:pPr algn="l" rtl="0">
              <a:spcBef>
                <a:spcPts val="0"/>
              </a:spcBef>
              <a:spcAft>
                <a:spcPts val="0"/>
              </a:spcAft>
            </a:pPr>
            <a:r>
              <a:rPr lang="en-US" sz="1800" b="0" i="0" u="none" strike="noStrike" dirty="0">
                <a:solidFill>
                  <a:srgbClr val="000000"/>
                </a:solidFill>
                <a:effectLst/>
                <a:latin typeface="+mj-lt"/>
              </a:rPr>
              <a:t>In this way, abolition is not simply about ending harmful, racist systems–it is about building a society where the need for harmful, racist systems is obsolete.</a:t>
            </a:r>
            <a:r>
              <a:rPr lang="en-US" sz="1800" dirty="0">
                <a:solidFill>
                  <a:schemeClr val="dk1"/>
                </a:solidFill>
                <a:latin typeface="+mj-lt"/>
              </a:rPr>
              <a:t> </a:t>
            </a:r>
            <a:endParaRPr sz="1800" dirty="0">
              <a:latin typeface="+mj-lt"/>
            </a:endParaRPr>
          </a:p>
          <a:p>
            <a:pPr marL="0" lvl="0" indent="0" algn="l" rtl="0">
              <a:lnSpc>
                <a:spcPct val="107000"/>
              </a:lnSpc>
              <a:spcBef>
                <a:spcPts val="600"/>
              </a:spcBef>
              <a:spcAft>
                <a:spcPts val="0"/>
              </a:spcAft>
              <a:buSzPts val="2400"/>
              <a:buNone/>
            </a:pPr>
            <a:endParaRPr sz="1800" dirty="0">
              <a:solidFill>
                <a:schemeClr val="dk1"/>
              </a:solidFill>
            </a:endParaRPr>
          </a:p>
        </p:txBody>
      </p:sp>
      <p:sp>
        <p:nvSpPr>
          <p:cNvPr id="278" name="Google Shape;278;p26"/>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Abolition</a:t>
            </a:r>
            <a:endParaRPr/>
          </a:p>
        </p:txBody>
      </p:sp>
      <p:sp>
        <p:nvSpPr>
          <p:cNvPr id="279" name="Google Shape;279;p26"/>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29</a:t>
            </a:fld>
            <a:endParaRPr/>
          </a:p>
        </p:txBody>
      </p:sp>
      <p:cxnSp>
        <p:nvCxnSpPr>
          <p:cNvPr id="280" name="Google Shape;280;p26"/>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3184441581"/>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7"/>
          <p:cNvSpPr txBox="1">
            <a:spLocks noGrp="1"/>
          </p:cNvSpPr>
          <p:nvPr>
            <p:ph type="ctrTitle"/>
          </p:nvPr>
        </p:nvSpPr>
        <p:spPr>
          <a:xfrm>
            <a:off x="1050816" y="1671995"/>
            <a:ext cx="676561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dirty="0"/>
              <a:t>Myths &amp; Realities of the Child Welfare System</a:t>
            </a:r>
            <a:endParaRPr dirty="0"/>
          </a:p>
        </p:txBody>
      </p:sp>
      <p:pic>
        <p:nvPicPr>
          <p:cNvPr id="113" name="Google Shape;113;p7" descr="A picture containing clock, drawing&#10;&#10;Description automatically generated"/>
          <p:cNvPicPr preferRelativeResize="0"/>
          <p:nvPr/>
        </p:nvPicPr>
        <p:blipFill rotWithShape="1">
          <a:blip r:embed="rId3">
            <a:alphaModFix/>
          </a:blip>
          <a:srcRect/>
          <a:stretch/>
        </p:blipFill>
        <p:spPr>
          <a:xfrm>
            <a:off x="128335" y="3822961"/>
            <a:ext cx="2630397" cy="861095"/>
          </a:xfrm>
          <a:prstGeom prst="rect">
            <a:avLst/>
          </a:prstGeom>
          <a:noFill/>
          <a:ln>
            <a:noFill/>
          </a:ln>
        </p:spPr>
      </p:pic>
    </p:spTree>
    <p:extLst>
      <p:ext uri="{BB962C8B-B14F-4D97-AF65-F5344CB8AC3E}">
        <p14:creationId xmlns:p14="http://schemas.microsoft.com/office/powerpoint/2010/main" val="3903487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body" idx="1"/>
          </p:nvPr>
        </p:nvSpPr>
        <p:spPr>
          <a:xfrm>
            <a:off x="606929" y="774036"/>
            <a:ext cx="7930142" cy="4037185"/>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t>By abolition, we mean the </a:t>
            </a:r>
            <a:r>
              <a:rPr lang="en-US" sz="1800" b="1" i="1" dirty="0"/>
              <a:t>elimination of the current child welfare system</a:t>
            </a:r>
            <a:r>
              <a:rPr lang="en-US" sz="1800" dirty="0"/>
              <a:t>, which is built on a model of surveillance and separation of families, and </a:t>
            </a:r>
            <a:r>
              <a:rPr lang="en-US" sz="1800" b="1" i="1" dirty="0"/>
              <a:t>a fundamental reimagining and recreating </a:t>
            </a:r>
            <a:r>
              <a:rPr lang="en-US" sz="1800" dirty="0"/>
              <a:t>of the ways in which we support children, families, and communities. </a:t>
            </a:r>
            <a:endParaRPr dirty="0"/>
          </a:p>
          <a:p>
            <a:pPr marL="384175" lvl="0" indent="-384175" algn="l" rtl="0">
              <a:lnSpc>
                <a:spcPct val="100000"/>
              </a:lnSpc>
              <a:spcBef>
                <a:spcPts val="1200"/>
              </a:spcBef>
              <a:spcAft>
                <a:spcPts val="0"/>
              </a:spcAft>
              <a:buClr>
                <a:srgbClr val="000000"/>
              </a:buClr>
              <a:buSzPts val="1800"/>
              <a:buChar char="◉"/>
            </a:pPr>
            <a:r>
              <a:rPr lang="en-US" sz="1800" dirty="0"/>
              <a:t>Abolition of child welfare does not mean abandoning the need to care for children. </a:t>
            </a:r>
            <a:endParaRPr dirty="0"/>
          </a:p>
          <a:p>
            <a:pPr marL="384175" lvl="0" indent="-384175" algn="l" rtl="0">
              <a:lnSpc>
                <a:spcPct val="100000"/>
              </a:lnSpc>
              <a:spcBef>
                <a:spcPts val="1200"/>
              </a:spcBef>
              <a:spcAft>
                <a:spcPts val="0"/>
              </a:spcAft>
              <a:buClr>
                <a:srgbClr val="000000"/>
              </a:buClr>
              <a:buSzPts val="1800"/>
              <a:buChar char="◉"/>
            </a:pPr>
            <a:r>
              <a:rPr lang="en-US" sz="1800" dirty="0"/>
              <a:t>It means building new ways of protecting and supporting families while also dismantling coercive systems of surveillance and punishment.</a:t>
            </a:r>
            <a:endParaRPr sz="1800" dirty="0">
              <a:solidFill>
                <a:schemeClr val="dk1"/>
              </a:solidFill>
            </a:endParaRPr>
          </a:p>
          <a:p>
            <a:pPr marL="384175" lvl="0" indent="-384175" algn="l" rtl="0">
              <a:lnSpc>
                <a:spcPct val="100000"/>
              </a:lnSpc>
              <a:spcBef>
                <a:spcPts val="1200"/>
              </a:spcBef>
              <a:spcAft>
                <a:spcPts val="0"/>
              </a:spcAft>
              <a:buClr>
                <a:srgbClr val="000000"/>
              </a:buClr>
              <a:buSzPts val="1800"/>
              <a:buChar char="◉"/>
            </a:pPr>
            <a:r>
              <a:rPr lang="en-US" sz="1800" dirty="0">
                <a:solidFill>
                  <a:schemeClr val="dk1"/>
                </a:solidFill>
              </a:rPr>
              <a:t>Abolition is a process. </a:t>
            </a:r>
            <a:endParaRPr dirty="0"/>
          </a:p>
          <a:p>
            <a:pPr marL="0" lvl="0" indent="0" algn="l" rtl="0">
              <a:lnSpc>
                <a:spcPct val="107000"/>
              </a:lnSpc>
              <a:spcBef>
                <a:spcPts val="600"/>
              </a:spcBef>
              <a:spcAft>
                <a:spcPts val="0"/>
              </a:spcAft>
              <a:buSzPts val="2400"/>
              <a:buNone/>
            </a:pPr>
            <a:endParaRPr sz="1800" dirty="0">
              <a:solidFill>
                <a:schemeClr val="dk1"/>
              </a:solidFill>
            </a:endParaRPr>
          </a:p>
        </p:txBody>
      </p:sp>
      <p:sp>
        <p:nvSpPr>
          <p:cNvPr id="278" name="Google Shape;278;p26"/>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Abolition</a:t>
            </a:r>
            <a:endParaRPr/>
          </a:p>
        </p:txBody>
      </p:sp>
      <p:sp>
        <p:nvSpPr>
          <p:cNvPr id="279" name="Google Shape;279;p26"/>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30</a:t>
            </a:fld>
            <a:endParaRPr/>
          </a:p>
        </p:txBody>
      </p:sp>
      <p:cxnSp>
        <p:nvCxnSpPr>
          <p:cNvPr id="280" name="Google Shape;280;p26"/>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txBox="1">
            <a:spLocks noGrp="1"/>
          </p:cNvSpPr>
          <p:nvPr>
            <p:ph type="body" idx="1"/>
          </p:nvPr>
        </p:nvSpPr>
        <p:spPr>
          <a:xfrm>
            <a:off x="610184" y="742456"/>
            <a:ext cx="8022879" cy="3218288"/>
          </a:xfrm>
          <a:prstGeom prst="rect">
            <a:avLst/>
          </a:prstGeom>
          <a:noFill/>
          <a:ln>
            <a:noFill/>
          </a:ln>
        </p:spPr>
        <p:txBody>
          <a:bodyPr spcFirstLastPara="1" wrap="square" lIns="91425" tIns="91425" rIns="91425" bIns="91425" anchor="t" anchorCtr="0">
            <a:noAutofit/>
          </a:bodyPr>
          <a:lstStyle/>
          <a:p>
            <a:pPr marL="0" lvl="0" indent="0" algn="l" rtl="0">
              <a:lnSpc>
                <a:spcPct val="107000"/>
              </a:lnSpc>
              <a:spcBef>
                <a:spcPts val="0"/>
              </a:spcBef>
              <a:spcAft>
                <a:spcPts val="0"/>
              </a:spcAft>
              <a:buSzPts val="2400"/>
              <a:buNone/>
            </a:pPr>
            <a:r>
              <a:rPr lang="en-US" sz="1800" dirty="0">
                <a:solidFill>
                  <a:schemeClr val="dk1"/>
                </a:solidFill>
                <a:latin typeface="Arial"/>
                <a:ea typeface="Arial"/>
                <a:cs typeface="Arial"/>
                <a:sym typeface="Arial"/>
              </a:rPr>
              <a:t>Re-imagining is a process of </a:t>
            </a:r>
            <a:r>
              <a:rPr lang="en-US" sz="1800" b="1" i="1" dirty="0">
                <a:solidFill>
                  <a:schemeClr val="dk1"/>
                </a:solidFill>
                <a:latin typeface="Arial"/>
                <a:ea typeface="Arial"/>
                <a:cs typeface="Arial"/>
                <a:sym typeface="Arial"/>
              </a:rPr>
              <a:t>co-creation</a:t>
            </a:r>
            <a:r>
              <a:rPr lang="en-US" sz="1800" dirty="0">
                <a:solidFill>
                  <a:schemeClr val="dk1"/>
                </a:solidFill>
                <a:latin typeface="Arial"/>
                <a:ea typeface="Arial"/>
                <a:cs typeface="Arial"/>
                <a:sym typeface="Arial"/>
              </a:rPr>
              <a:t> with community organizers, parents, youth, and advocates:</a:t>
            </a:r>
            <a:endParaRPr sz="1600" dirty="0">
              <a:solidFill>
                <a:schemeClr val="dk1"/>
              </a:solidFill>
            </a:endParaRPr>
          </a:p>
          <a:p>
            <a:pPr marL="384175" lvl="0" indent="-384175" algn="l" rtl="0">
              <a:lnSpc>
                <a:spcPct val="100000"/>
              </a:lnSpc>
              <a:spcBef>
                <a:spcPts val="600"/>
              </a:spcBef>
              <a:spcAft>
                <a:spcPts val="0"/>
              </a:spcAft>
              <a:buClr>
                <a:srgbClr val="000000"/>
              </a:buClr>
              <a:buSzPts val="1600"/>
              <a:buChar char="◉"/>
            </a:pPr>
            <a:r>
              <a:rPr lang="en-US" sz="1600" dirty="0">
                <a:solidFill>
                  <a:schemeClr val="dk1"/>
                </a:solidFill>
              </a:rPr>
              <a:t>Strong systems of support that enable families to have access to the resources in their community that they need to truly thrive. </a:t>
            </a:r>
            <a:endParaRPr sz="1600" dirty="0">
              <a:solidFill>
                <a:schemeClr val="dk1"/>
              </a:solidFill>
            </a:endParaRPr>
          </a:p>
          <a:p>
            <a:pPr marL="384175" lvl="0" indent="-384175" algn="l" rtl="0">
              <a:lnSpc>
                <a:spcPct val="100000"/>
              </a:lnSpc>
              <a:spcBef>
                <a:spcPts val="1200"/>
              </a:spcBef>
              <a:spcAft>
                <a:spcPts val="0"/>
              </a:spcAft>
              <a:buClr>
                <a:srgbClr val="000000"/>
              </a:buClr>
              <a:buSzPts val="1600"/>
              <a:buChar char="◉"/>
            </a:pPr>
            <a:r>
              <a:rPr lang="en-US" sz="1600" dirty="0">
                <a:solidFill>
                  <a:schemeClr val="dk1"/>
                </a:solidFill>
              </a:rPr>
              <a:t>Creating and improving systems of community-based support that provide a child allowance, safe and affordable housing, jobs that pay sustainable wages, mental health services, food, domestic violence supports, and substance use programs.</a:t>
            </a:r>
            <a:endParaRPr sz="1600" dirty="0">
              <a:solidFill>
                <a:schemeClr val="dk1"/>
              </a:solidFill>
            </a:endParaRPr>
          </a:p>
          <a:p>
            <a:pPr marL="0" lvl="0" indent="0" algn="l" rtl="0">
              <a:lnSpc>
                <a:spcPct val="100000"/>
              </a:lnSpc>
              <a:spcBef>
                <a:spcPts val="1200"/>
              </a:spcBef>
              <a:spcAft>
                <a:spcPts val="0"/>
              </a:spcAft>
              <a:buClr>
                <a:srgbClr val="000000"/>
              </a:buClr>
              <a:buSzPts val="1800"/>
              <a:buNone/>
            </a:pPr>
            <a:r>
              <a:rPr lang="en-US" sz="1800" dirty="0">
                <a:solidFill>
                  <a:schemeClr val="dk1"/>
                </a:solidFill>
              </a:rPr>
              <a:t>What reimagining will look like: </a:t>
            </a:r>
            <a:endParaRPr dirty="0"/>
          </a:p>
          <a:p>
            <a:pPr marL="404813" lvl="0" indent="-398463" algn="l" rtl="0">
              <a:lnSpc>
                <a:spcPct val="100000"/>
              </a:lnSpc>
              <a:spcBef>
                <a:spcPts val="1200"/>
              </a:spcBef>
              <a:spcAft>
                <a:spcPts val="0"/>
              </a:spcAft>
              <a:buClr>
                <a:srgbClr val="000000"/>
              </a:buClr>
              <a:buSzPts val="1600"/>
              <a:buChar char="◉"/>
            </a:pPr>
            <a:r>
              <a:rPr lang="en-US" sz="1600" dirty="0">
                <a:solidFill>
                  <a:schemeClr val="dk1"/>
                </a:solidFill>
              </a:rPr>
              <a:t>All families have concrete supports; residents of communities intervene when needed; community members provide support to those who need it; a sufficient community array of supports and interventions exist; and there is a community system of care that can minimize and address harm.</a:t>
            </a:r>
            <a:endParaRPr sz="1600" dirty="0">
              <a:solidFill>
                <a:schemeClr val="dk1"/>
              </a:solidFill>
            </a:endParaRPr>
          </a:p>
          <a:p>
            <a:pPr marL="457200" lvl="0" indent="-228600" algn="l" rtl="0">
              <a:lnSpc>
                <a:spcPct val="100000"/>
              </a:lnSpc>
              <a:spcBef>
                <a:spcPts val="1200"/>
              </a:spcBef>
              <a:spcAft>
                <a:spcPts val="0"/>
              </a:spcAft>
              <a:buClr>
                <a:srgbClr val="515A6C"/>
              </a:buClr>
              <a:buSzPts val="2400"/>
              <a:buNone/>
            </a:pPr>
            <a:endParaRPr sz="1800" dirty="0">
              <a:solidFill>
                <a:schemeClr val="dk1"/>
              </a:solidFill>
            </a:endParaRPr>
          </a:p>
          <a:p>
            <a:pPr marL="457200" lvl="0" indent="-228600" algn="l" rtl="0">
              <a:lnSpc>
                <a:spcPct val="100000"/>
              </a:lnSpc>
              <a:spcBef>
                <a:spcPts val="600"/>
              </a:spcBef>
              <a:spcAft>
                <a:spcPts val="0"/>
              </a:spcAft>
              <a:buClr>
                <a:srgbClr val="515A6C"/>
              </a:buClr>
              <a:buSzPts val="2400"/>
              <a:buNone/>
            </a:pPr>
            <a:endParaRPr sz="1800" dirty="0">
              <a:solidFill>
                <a:schemeClr val="dk1"/>
              </a:solidFill>
            </a:endParaRPr>
          </a:p>
        </p:txBody>
      </p:sp>
      <p:sp>
        <p:nvSpPr>
          <p:cNvPr id="286" name="Google Shape;286;p27"/>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Reimagining</a:t>
            </a:r>
            <a:endParaRPr dirty="0"/>
          </a:p>
        </p:txBody>
      </p:sp>
      <p:sp>
        <p:nvSpPr>
          <p:cNvPr id="287" name="Google Shape;287;p27"/>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31</a:t>
            </a:fld>
            <a:endParaRPr/>
          </a:p>
        </p:txBody>
      </p:sp>
      <p:cxnSp>
        <p:nvCxnSpPr>
          <p:cNvPr id="288" name="Google Shape;288;p27"/>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F68EA0-2461-864F-8ED5-E65CC8EDF490}"/>
              </a:ext>
            </a:extLst>
          </p:cNvPr>
          <p:cNvSpPr>
            <a:spLocks noGrp="1"/>
          </p:cNvSpPr>
          <p:nvPr>
            <p:ph type="title"/>
          </p:nvPr>
        </p:nvSpPr>
        <p:spPr>
          <a:xfrm>
            <a:off x="1382106" y="244221"/>
            <a:ext cx="5336746" cy="435600"/>
          </a:xfrm>
        </p:spPr>
        <p:txBody>
          <a:bodyPr/>
          <a:lstStyle/>
          <a:p>
            <a:r>
              <a:rPr lang="en-US" sz="2400" dirty="0"/>
              <a:t>What “Racial Equity” Obscures</a:t>
            </a:r>
          </a:p>
        </p:txBody>
      </p:sp>
      <p:sp>
        <p:nvSpPr>
          <p:cNvPr id="4" name="Slide Number Placeholder 3">
            <a:extLst>
              <a:ext uri="{FF2B5EF4-FFF2-40B4-BE49-F238E27FC236}">
                <a16:creationId xmlns:a16="http://schemas.microsoft.com/office/drawing/2014/main" id="{8428BC52-519B-8E4B-9298-3AF0593E09F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32</a:t>
            </a:fld>
            <a:endParaRPr lang="en-US"/>
          </a:p>
        </p:txBody>
      </p:sp>
      <p:pic>
        <p:nvPicPr>
          <p:cNvPr id="6" name="Picture 5">
            <a:extLst>
              <a:ext uri="{FF2B5EF4-FFF2-40B4-BE49-F238E27FC236}">
                <a16:creationId xmlns:a16="http://schemas.microsoft.com/office/drawing/2014/main" id="{DDD20DAE-0650-3A46-BB63-91E6719D9C3A}"/>
              </a:ext>
            </a:extLst>
          </p:cNvPr>
          <p:cNvPicPr>
            <a:picLocks noChangeAspect="1"/>
          </p:cNvPicPr>
          <p:nvPr/>
        </p:nvPicPr>
        <p:blipFill>
          <a:blip r:embed="rId2"/>
          <a:stretch>
            <a:fillRect/>
          </a:stretch>
        </p:blipFill>
        <p:spPr>
          <a:xfrm>
            <a:off x="1177787" y="939076"/>
            <a:ext cx="6788426" cy="3721986"/>
          </a:xfrm>
          <a:prstGeom prst="rect">
            <a:avLst/>
          </a:prstGeom>
        </p:spPr>
      </p:pic>
    </p:spTree>
    <p:extLst>
      <p:ext uri="{BB962C8B-B14F-4D97-AF65-F5344CB8AC3E}">
        <p14:creationId xmlns:p14="http://schemas.microsoft.com/office/powerpoint/2010/main" val="1951498366"/>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87D3AF-3D8F-E744-900A-F31D6FD67A23}"/>
              </a:ext>
            </a:extLst>
          </p:cNvPr>
          <p:cNvSpPr>
            <a:spLocks noGrp="1"/>
          </p:cNvSpPr>
          <p:nvPr>
            <p:ph type="body" idx="1"/>
          </p:nvPr>
        </p:nvSpPr>
        <p:spPr>
          <a:xfrm>
            <a:off x="4740966" y="755374"/>
            <a:ext cx="4124738" cy="3930926"/>
          </a:xfrm>
        </p:spPr>
        <p:txBody>
          <a:bodyPr/>
          <a:lstStyle/>
          <a:p>
            <a:pPr marL="285750" indent="-285750">
              <a:buClr>
                <a:schemeClr val="tx1"/>
              </a:buClr>
              <a:buFont typeface="Arial" panose="020B0604020202020204" pitchFamily="34" charset="0"/>
              <a:buChar char="•"/>
            </a:pPr>
            <a:r>
              <a:rPr lang="en-US" sz="1800" dirty="0"/>
              <a:t>End Involuntary Separation of Children</a:t>
            </a:r>
          </a:p>
          <a:p>
            <a:pPr marL="285750" indent="-285750">
              <a:buClr>
                <a:schemeClr val="tx1"/>
              </a:buClr>
              <a:buFont typeface="Arial" panose="020B0604020202020204" pitchFamily="34" charset="0"/>
              <a:buChar char="•"/>
            </a:pPr>
            <a:r>
              <a:rPr lang="en-US" sz="1800" dirty="0"/>
              <a:t>Reunite Children Currently In Care</a:t>
            </a:r>
          </a:p>
          <a:p>
            <a:pPr marL="285750" indent="-285750">
              <a:buClr>
                <a:schemeClr val="tx1"/>
              </a:buClr>
              <a:buFont typeface="Arial" panose="020B0604020202020204" pitchFamily="34" charset="0"/>
              <a:buChar char="•"/>
            </a:pPr>
            <a:r>
              <a:rPr lang="en-US" sz="1800" dirty="0"/>
              <a:t>End Surveillance of Families</a:t>
            </a:r>
          </a:p>
          <a:p>
            <a:pPr marL="285750" indent="-285750">
              <a:buClr>
                <a:schemeClr val="tx1"/>
              </a:buClr>
              <a:buFont typeface="Arial" panose="020B0604020202020204" pitchFamily="34" charset="0"/>
              <a:buChar char="•"/>
            </a:pPr>
            <a:r>
              <a:rPr lang="en-US" sz="1800" dirty="0"/>
              <a:t>Prioritize Care Over Punishment</a:t>
            </a:r>
          </a:p>
          <a:p>
            <a:pPr marL="285750" indent="-285750">
              <a:buClr>
                <a:schemeClr val="tx1"/>
              </a:buClr>
              <a:buFont typeface="Arial" panose="020B0604020202020204" pitchFamily="34" charset="0"/>
              <a:buChar char="•"/>
            </a:pPr>
            <a:r>
              <a:rPr lang="en-US" sz="1800" dirty="0"/>
              <a:t>Transform Societal Conditions</a:t>
            </a:r>
          </a:p>
          <a:p>
            <a:pPr marL="285750" indent="-285750">
              <a:buClr>
                <a:schemeClr val="tx1"/>
              </a:buClr>
              <a:buFont typeface="Arial" panose="020B0604020202020204" pitchFamily="34" charset="0"/>
              <a:buChar char="•"/>
            </a:pPr>
            <a:r>
              <a:rPr lang="en-US" sz="1800" dirty="0"/>
              <a:t>Reimagine Care for Children and Families</a:t>
            </a:r>
          </a:p>
          <a:p>
            <a:pPr marL="285750" indent="-285750">
              <a:buClr>
                <a:schemeClr val="tx1"/>
              </a:buClr>
              <a:buFont typeface="Arial" panose="020B0604020202020204" pitchFamily="34" charset="0"/>
              <a:buChar char="•"/>
            </a:pPr>
            <a:r>
              <a:rPr lang="en-US" sz="1800" dirty="0"/>
              <a:t>Shift Power to Families as First Responders</a:t>
            </a:r>
          </a:p>
        </p:txBody>
      </p:sp>
      <p:sp>
        <p:nvSpPr>
          <p:cNvPr id="5" name="Title 4">
            <a:extLst>
              <a:ext uri="{FF2B5EF4-FFF2-40B4-BE49-F238E27FC236}">
                <a16:creationId xmlns:a16="http://schemas.microsoft.com/office/drawing/2014/main" id="{37558305-6DE3-F045-937F-AD5158A964B6}"/>
              </a:ext>
            </a:extLst>
          </p:cNvPr>
          <p:cNvSpPr>
            <a:spLocks noGrp="1"/>
          </p:cNvSpPr>
          <p:nvPr>
            <p:ph type="title"/>
          </p:nvPr>
        </p:nvSpPr>
        <p:spPr>
          <a:xfrm>
            <a:off x="1381250" y="241598"/>
            <a:ext cx="6480602" cy="435600"/>
          </a:xfrm>
        </p:spPr>
        <p:txBody>
          <a:bodyPr/>
          <a:lstStyle/>
          <a:p>
            <a:r>
              <a:rPr lang="en-US" dirty="0"/>
              <a:t>How We </a:t>
            </a:r>
            <a:r>
              <a:rPr lang="en-US" dirty="0" err="1"/>
              <a:t>endUP</a:t>
            </a:r>
            <a:r>
              <a:rPr lang="en-US" dirty="0"/>
              <a:t>: A Future Without Family Policing</a:t>
            </a:r>
          </a:p>
        </p:txBody>
      </p:sp>
      <p:pic>
        <p:nvPicPr>
          <p:cNvPr id="13" name="Picture 12">
            <a:extLst>
              <a:ext uri="{FF2B5EF4-FFF2-40B4-BE49-F238E27FC236}">
                <a16:creationId xmlns:a16="http://schemas.microsoft.com/office/drawing/2014/main" id="{6EEB28B5-0512-7949-83AC-78AD9A4CF0B2}"/>
              </a:ext>
            </a:extLst>
          </p:cNvPr>
          <p:cNvPicPr>
            <a:picLocks noChangeAspect="1"/>
          </p:cNvPicPr>
          <p:nvPr/>
        </p:nvPicPr>
        <p:blipFill>
          <a:blip r:embed="rId3"/>
          <a:stretch>
            <a:fillRect/>
          </a:stretch>
        </p:blipFill>
        <p:spPr>
          <a:xfrm>
            <a:off x="843100" y="755374"/>
            <a:ext cx="3390016" cy="3930926"/>
          </a:xfrm>
          <a:prstGeom prst="rect">
            <a:avLst/>
          </a:prstGeom>
        </p:spPr>
      </p:pic>
    </p:spTree>
    <p:extLst>
      <p:ext uri="{BB962C8B-B14F-4D97-AF65-F5344CB8AC3E}">
        <p14:creationId xmlns:p14="http://schemas.microsoft.com/office/powerpoint/2010/main" val="3307669841"/>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body" idx="1"/>
          </p:nvPr>
        </p:nvSpPr>
        <p:spPr>
          <a:xfrm>
            <a:off x="606929" y="774036"/>
            <a:ext cx="7930142" cy="4037185"/>
          </a:xfrm>
          <a:prstGeom prst="rect">
            <a:avLst/>
          </a:prstGeom>
          <a:noFill/>
          <a:ln>
            <a:noFill/>
          </a:ln>
        </p:spPr>
        <p:txBody>
          <a:bodyPr spcFirstLastPara="1" wrap="square" lIns="91425" tIns="91425" rIns="91425" bIns="91425" anchor="t" anchorCtr="0">
            <a:noAutofit/>
          </a:bodyPr>
          <a:lstStyle/>
          <a:p>
            <a:pPr marL="384175" lvl="0" indent="-384175" algn="l" rtl="0">
              <a:spcBef>
                <a:spcPts val="600"/>
              </a:spcBef>
              <a:spcAft>
                <a:spcPts val="600"/>
              </a:spcAft>
              <a:buClr>
                <a:srgbClr val="000000"/>
              </a:buClr>
              <a:buSzPts val="1800"/>
              <a:buFont typeface="+mj-lt"/>
              <a:buAutoNum type="arabicPeriod"/>
            </a:pPr>
            <a:r>
              <a:rPr lang="en-US" sz="1800" dirty="0"/>
              <a:t>Family separation causes immense harm – the child welfare system forcibly separates over 250,000 children from their parents every year.</a:t>
            </a:r>
            <a:r>
              <a:rPr lang="en-US" sz="1800" dirty="0">
                <a:solidFill>
                  <a:schemeClr val="dk1"/>
                </a:solidFill>
              </a:rPr>
              <a:t> </a:t>
            </a:r>
          </a:p>
          <a:p>
            <a:pPr marL="384175" lvl="0" indent="-384175" algn="l" rtl="0">
              <a:spcBef>
                <a:spcPts val="600"/>
              </a:spcBef>
              <a:spcAft>
                <a:spcPts val="600"/>
              </a:spcAft>
              <a:buClr>
                <a:srgbClr val="000000"/>
              </a:buClr>
              <a:buSzPts val="1800"/>
              <a:buFont typeface="+mj-lt"/>
              <a:buAutoNum type="arabicPeriod"/>
            </a:pPr>
            <a:r>
              <a:rPr lang="en-US" sz="1800" dirty="0">
                <a:solidFill>
                  <a:schemeClr val="dk1"/>
                </a:solidFill>
              </a:rPr>
              <a:t>More that 70% of family separations are the result of poverty. </a:t>
            </a:r>
          </a:p>
          <a:p>
            <a:pPr marL="384175" lvl="0" indent="-384175" algn="l" rtl="0">
              <a:spcBef>
                <a:spcPts val="600"/>
              </a:spcBef>
              <a:spcAft>
                <a:spcPts val="600"/>
              </a:spcAft>
              <a:buClr>
                <a:srgbClr val="000000"/>
              </a:buClr>
              <a:buSzPts val="1800"/>
              <a:buFont typeface="+mj-lt"/>
              <a:buAutoNum type="arabicPeriod"/>
            </a:pPr>
            <a:r>
              <a:rPr lang="en-US" sz="1800" dirty="0">
                <a:solidFill>
                  <a:schemeClr val="dk1"/>
                </a:solidFill>
              </a:rPr>
              <a:t>Black children have been disproportionately harmed by child welfare intervention since the system’s earliest origins – no reform has ever reduced this harm – this is not an unintended consequence.</a:t>
            </a:r>
          </a:p>
          <a:p>
            <a:pPr marL="384175" lvl="0" indent="-384175" algn="l" rtl="0">
              <a:spcBef>
                <a:spcPts val="600"/>
              </a:spcBef>
              <a:spcAft>
                <a:spcPts val="600"/>
              </a:spcAft>
              <a:buClr>
                <a:srgbClr val="000000"/>
              </a:buClr>
              <a:buSzPts val="1800"/>
              <a:buFont typeface="+mj-lt"/>
              <a:buAutoNum type="arabicPeriod"/>
            </a:pPr>
            <a:r>
              <a:rPr lang="en-US" sz="1800" dirty="0">
                <a:solidFill>
                  <a:schemeClr val="dk1"/>
                </a:solidFill>
              </a:rPr>
              <a:t>Ending the use of family separations – by ending the system that supports this – is the only way to end the harms that result. </a:t>
            </a:r>
          </a:p>
          <a:p>
            <a:pPr marL="384175" lvl="0" indent="-384175" algn="l" rtl="0">
              <a:spcBef>
                <a:spcPts val="600"/>
              </a:spcBef>
              <a:spcAft>
                <a:spcPts val="600"/>
              </a:spcAft>
              <a:buClr>
                <a:srgbClr val="000000"/>
              </a:buClr>
              <a:buSzPts val="1800"/>
              <a:buFont typeface="+mj-lt"/>
              <a:buAutoNum type="arabicPeriod"/>
            </a:pPr>
            <a:r>
              <a:rPr lang="en-US" sz="1800" dirty="0">
                <a:solidFill>
                  <a:schemeClr val="dk1"/>
                </a:solidFill>
              </a:rPr>
              <a:t>Abolition is more than the negative aspect of tearing down – it is about the positive aspect of building and creating something new. </a:t>
            </a:r>
            <a:endParaRPr dirty="0"/>
          </a:p>
          <a:p>
            <a:pPr marL="0" lvl="0" indent="0" algn="l" rtl="0">
              <a:lnSpc>
                <a:spcPct val="107000"/>
              </a:lnSpc>
              <a:spcBef>
                <a:spcPts val="600"/>
              </a:spcBef>
              <a:spcAft>
                <a:spcPts val="0"/>
              </a:spcAft>
              <a:buSzPts val="2400"/>
              <a:buNone/>
            </a:pPr>
            <a:endParaRPr sz="1800" dirty="0">
              <a:solidFill>
                <a:schemeClr val="dk1"/>
              </a:solidFill>
            </a:endParaRPr>
          </a:p>
        </p:txBody>
      </p:sp>
      <p:sp>
        <p:nvSpPr>
          <p:cNvPr id="278" name="Google Shape;278;p26"/>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Five Take Aways</a:t>
            </a:r>
            <a:endParaRPr dirty="0"/>
          </a:p>
        </p:txBody>
      </p:sp>
      <p:sp>
        <p:nvSpPr>
          <p:cNvPr id="279" name="Google Shape;279;p26"/>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34</a:t>
            </a:fld>
            <a:endParaRPr/>
          </a:p>
        </p:txBody>
      </p:sp>
      <p:cxnSp>
        <p:nvCxnSpPr>
          <p:cNvPr id="280" name="Google Shape;280;p26"/>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3985120892"/>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The upEND Movement</a:t>
            </a:r>
            <a:endParaRPr/>
          </a:p>
        </p:txBody>
      </p:sp>
      <p:sp>
        <p:nvSpPr>
          <p:cNvPr id="294" name="Google Shape;294;p28"/>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35</a:t>
            </a:fld>
            <a:endParaRPr/>
          </a:p>
        </p:txBody>
      </p:sp>
      <p:sp>
        <p:nvSpPr>
          <p:cNvPr id="295" name="Google Shape;295;p28"/>
          <p:cNvSpPr/>
          <p:nvPr/>
        </p:nvSpPr>
        <p:spPr>
          <a:xfrm>
            <a:off x="547306" y="1110826"/>
            <a:ext cx="8256298" cy="2677616"/>
          </a:xfrm>
          <a:prstGeom prst="rect">
            <a:avLst/>
          </a:prstGeom>
          <a:noFill/>
          <a:ln>
            <a:noFill/>
          </a:ln>
        </p:spPr>
        <p:txBody>
          <a:bodyPr spcFirstLastPara="1" wrap="square" lIns="91425" tIns="45700" rIns="91425" bIns="45700" anchor="t" anchorCtr="0">
            <a:spAutoFit/>
          </a:bodyPr>
          <a:lstStyle/>
          <a:p>
            <a:pPr marL="76200" marR="0" lvl="0" indent="0" algn="l" rtl="0">
              <a:lnSpc>
                <a:spcPct val="100000"/>
              </a:lnSpc>
              <a:spcBef>
                <a:spcPts val="0"/>
              </a:spcBef>
              <a:spcAft>
                <a:spcPts val="0"/>
              </a:spcAft>
              <a:buClr>
                <a:srgbClr val="000000"/>
              </a:buClr>
              <a:buSzPts val="3200"/>
              <a:buFont typeface="Arial"/>
              <a:buNone/>
            </a:pPr>
            <a:r>
              <a:rPr lang="en-US" sz="2400" b="0" i="1" u="none" strike="noStrike" cap="none" dirty="0">
                <a:solidFill>
                  <a:schemeClr val="dk1"/>
                </a:solidFill>
                <a:latin typeface="Arial"/>
                <a:ea typeface="Arial"/>
                <a:cs typeface="Arial"/>
                <a:sym typeface="Arial"/>
              </a:rPr>
              <a:t>Abolition is about presence, not absence. </a:t>
            </a:r>
            <a:endParaRPr sz="2400" dirty="0"/>
          </a:p>
          <a:p>
            <a:pPr marL="76200" marR="0" lvl="0" indent="0" algn="l" rtl="0">
              <a:lnSpc>
                <a:spcPct val="100000"/>
              </a:lnSpc>
              <a:spcBef>
                <a:spcPts val="0"/>
              </a:spcBef>
              <a:spcAft>
                <a:spcPts val="0"/>
              </a:spcAft>
              <a:buClr>
                <a:srgbClr val="000000"/>
              </a:buClr>
              <a:buSzPts val="3200"/>
              <a:buFont typeface="Arial"/>
              <a:buNone/>
            </a:pPr>
            <a:endParaRPr sz="2400" b="0" i="1" u="none" strike="noStrike" cap="none" dirty="0">
              <a:solidFill>
                <a:schemeClr val="dk1"/>
              </a:solidFill>
              <a:latin typeface="Arial"/>
              <a:ea typeface="Arial"/>
              <a:cs typeface="Arial"/>
              <a:sym typeface="Arial"/>
            </a:endParaRPr>
          </a:p>
          <a:p>
            <a:pPr marL="76200" marR="0" lvl="0" indent="0" algn="l" rtl="0">
              <a:lnSpc>
                <a:spcPct val="100000"/>
              </a:lnSpc>
              <a:spcBef>
                <a:spcPts val="0"/>
              </a:spcBef>
              <a:spcAft>
                <a:spcPts val="0"/>
              </a:spcAft>
              <a:buClr>
                <a:srgbClr val="000000"/>
              </a:buClr>
              <a:buSzPts val="3200"/>
              <a:buFont typeface="Arial"/>
              <a:buNone/>
            </a:pPr>
            <a:r>
              <a:rPr lang="en-US" sz="2400" b="0" i="1" u="none" strike="noStrike" cap="none" dirty="0">
                <a:solidFill>
                  <a:schemeClr val="dk1"/>
                </a:solidFill>
                <a:latin typeface="Arial"/>
                <a:ea typeface="Arial"/>
                <a:cs typeface="Arial"/>
                <a:sym typeface="Arial"/>
              </a:rPr>
              <a:t>Abolition is a way of seeing. Abolition makes you ask, when you look, what are you seeing, and what would you rather see? </a:t>
            </a:r>
            <a:endParaRPr sz="2400" dirty="0"/>
          </a:p>
          <a:p>
            <a:pPr marL="76200" marR="0" lvl="0" indent="0" algn="l" rtl="0">
              <a:lnSpc>
                <a:spcPct val="100000"/>
              </a:lnSpc>
              <a:spcBef>
                <a:spcPts val="0"/>
              </a:spcBef>
              <a:spcAft>
                <a:spcPts val="0"/>
              </a:spcAft>
              <a:buClr>
                <a:srgbClr val="000000"/>
              </a:buClr>
              <a:buSzPts val="3200"/>
              <a:buFont typeface="Arial"/>
              <a:buNone/>
            </a:pPr>
            <a:endParaRPr sz="2400" b="0" i="1" u="none" strike="noStrike" cap="none" dirty="0">
              <a:solidFill>
                <a:schemeClr val="dk1"/>
              </a:solidFill>
              <a:latin typeface="Arial"/>
              <a:ea typeface="Arial"/>
              <a:cs typeface="Arial"/>
              <a:sym typeface="Arial"/>
            </a:endParaRPr>
          </a:p>
          <a:p>
            <a:pPr marL="76200" marR="0" lvl="0" indent="0" algn="l" rtl="0">
              <a:lnSpc>
                <a:spcPct val="100000"/>
              </a:lnSpc>
              <a:spcBef>
                <a:spcPts val="0"/>
              </a:spcBef>
              <a:spcAft>
                <a:spcPts val="0"/>
              </a:spcAft>
              <a:buClr>
                <a:srgbClr val="000000"/>
              </a:buClr>
              <a:buSzPts val="2400"/>
              <a:buFont typeface="Arial"/>
              <a:buNone/>
            </a:pPr>
            <a:r>
              <a:rPr lang="en-US" sz="1800" b="0" i="1" u="none" strike="noStrike" cap="none" dirty="0">
                <a:solidFill>
                  <a:schemeClr val="dk1"/>
                </a:solidFill>
                <a:latin typeface="Arial"/>
                <a:ea typeface="Arial"/>
                <a:cs typeface="Arial"/>
                <a:sym typeface="Arial"/>
              </a:rPr>
              <a:t>~ Ruth Wilson Gilmore</a:t>
            </a:r>
            <a:endParaRPr sz="1800" dirty="0"/>
          </a:p>
        </p:txBody>
      </p:sp>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9"/>
          <p:cNvSpPr txBox="1">
            <a:spLocks noGrp="1"/>
          </p:cNvSpPr>
          <p:nvPr>
            <p:ph type="body" idx="1"/>
          </p:nvPr>
        </p:nvSpPr>
        <p:spPr>
          <a:xfrm>
            <a:off x="606929" y="1262945"/>
            <a:ext cx="7930142" cy="1282938"/>
          </a:xfrm>
          <a:prstGeom prst="rect">
            <a:avLst/>
          </a:prstGeom>
          <a:noFill/>
          <a:ln>
            <a:noFill/>
          </a:ln>
        </p:spPr>
        <p:txBody>
          <a:bodyPr spcFirstLastPara="1" wrap="square" lIns="91425" tIns="91425" rIns="91425" bIns="91425" anchor="t" anchorCtr="0">
            <a:noAutofit/>
          </a:bodyPr>
          <a:lstStyle/>
          <a:p>
            <a:pPr marL="76200" lvl="0" indent="0" algn="ctr" rtl="0">
              <a:lnSpc>
                <a:spcPct val="100000"/>
              </a:lnSpc>
              <a:spcBef>
                <a:spcPts val="600"/>
              </a:spcBef>
              <a:spcAft>
                <a:spcPts val="0"/>
              </a:spcAft>
              <a:buSzPts val="2400"/>
              <a:buNone/>
            </a:pPr>
            <a:r>
              <a:rPr lang="en-US" sz="3200" b="1" dirty="0">
                <a:solidFill>
                  <a:schemeClr val="dk1"/>
                </a:solidFill>
              </a:rPr>
              <a:t>Questions / Discussion</a:t>
            </a:r>
            <a:endParaRPr lang="en-US" dirty="0"/>
          </a:p>
          <a:p>
            <a:pPr marL="76200" lvl="0" indent="0" algn="ctr" rtl="0">
              <a:lnSpc>
                <a:spcPct val="100000"/>
              </a:lnSpc>
              <a:spcBef>
                <a:spcPts val="600"/>
              </a:spcBef>
              <a:spcAft>
                <a:spcPts val="0"/>
              </a:spcAft>
              <a:buSzPts val="2400"/>
              <a:buNone/>
            </a:pPr>
            <a:r>
              <a:rPr lang="en-US" sz="3200" b="1" dirty="0">
                <a:solidFill>
                  <a:schemeClr val="dk1"/>
                </a:solidFill>
              </a:rPr>
              <a:t>    </a:t>
            </a:r>
          </a:p>
          <a:p>
            <a:pPr marL="76200" lvl="0" indent="0" algn="ctr" rtl="0">
              <a:lnSpc>
                <a:spcPct val="100000"/>
              </a:lnSpc>
              <a:spcBef>
                <a:spcPts val="600"/>
              </a:spcBef>
              <a:spcAft>
                <a:spcPts val="0"/>
              </a:spcAft>
              <a:buSzPts val="2400"/>
              <a:buNone/>
            </a:pPr>
            <a:r>
              <a:rPr lang="en-US" sz="3200" b="1" dirty="0">
                <a:solidFill>
                  <a:schemeClr val="dk1"/>
                </a:solidFill>
              </a:rPr>
              <a:t>@alandettlaff</a:t>
            </a:r>
            <a:endParaRPr sz="3200" b="1" dirty="0">
              <a:solidFill>
                <a:schemeClr val="dk1"/>
              </a:solidFill>
            </a:endParaRPr>
          </a:p>
        </p:txBody>
      </p:sp>
      <p:sp>
        <p:nvSpPr>
          <p:cNvPr id="301" name="Google Shape;301;p29"/>
          <p:cNvSpPr txBox="1">
            <a:spLocks noGrp="1"/>
          </p:cNvSpPr>
          <p:nvPr>
            <p:ph type="title"/>
          </p:nvPr>
        </p:nvSpPr>
        <p:spPr>
          <a:xfrm>
            <a:off x="1382106" y="244221"/>
            <a:ext cx="3878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The upEND Movement</a:t>
            </a:r>
            <a:endParaRPr/>
          </a:p>
        </p:txBody>
      </p:sp>
      <p:sp>
        <p:nvSpPr>
          <p:cNvPr id="302" name="Google Shape;302;p29"/>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36</a:t>
            </a:fld>
            <a:endParaRPr/>
          </a:p>
        </p:txBody>
      </p:sp>
      <p:cxnSp>
        <p:nvCxnSpPr>
          <p:cNvPr id="303" name="Google Shape;303;p29"/>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pic>
        <p:nvPicPr>
          <p:cNvPr id="7" name="Google Shape;304;p29">
            <a:extLst>
              <a:ext uri="{FF2B5EF4-FFF2-40B4-BE49-F238E27FC236}">
                <a16:creationId xmlns:a16="http://schemas.microsoft.com/office/drawing/2014/main" id="{10126A75-D148-5948-90BE-A7EDCC7FDCD8}"/>
              </a:ext>
            </a:extLst>
          </p:cNvPr>
          <p:cNvPicPr preferRelativeResize="0"/>
          <p:nvPr/>
        </p:nvPicPr>
        <p:blipFill rotWithShape="1">
          <a:blip r:embed="rId3">
            <a:alphaModFix/>
          </a:blip>
          <a:srcRect/>
          <a:stretch/>
        </p:blipFill>
        <p:spPr>
          <a:xfrm>
            <a:off x="2874276" y="2669353"/>
            <a:ext cx="447030" cy="363584"/>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
          <p:cNvSpPr txBox="1">
            <a:spLocks noGrp="1"/>
          </p:cNvSpPr>
          <p:nvPr>
            <p:ph type="body" idx="1"/>
          </p:nvPr>
        </p:nvSpPr>
        <p:spPr>
          <a:xfrm>
            <a:off x="579412" y="736332"/>
            <a:ext cx="7985176" cy="3670835"/>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solidFill>
                  <a:srgbClr val="000000"/>
                </a:solidFill>
                <a:latin typeface="Arial"/>
                <a:ea typeface="Arial"/>
                <a:cs typeface="Arial"/>
                <a:sym typeface="Arial"/>
              </a:rPr>
              <a:t>The child welfare system is a “helping” system.</a:t>
            </a:r>
            <a:endParaRPr lang="en-US" sz="1800" dirty="0"/>
          </a:p>
          <a:p>
            <a:pPr marL="384175" lvl="0" indent="-384175" algn="l" rtl="0">
              <a:lnSpc>
                <a:spcPct val="100000"/>
              </a:lnSpc>
              <a:spcBef>
                <a:spcPts val="1200"/>
              </a:spcBef>
              <a:spcAft>
                <a:spcPts val="0"/>
              </a:spcAft>
              <a:buClr>
                <a:srgbClr val="000000"/>
              </a:buClr>
              <a:buSzPts val="1800"/>
              <a:buChar char="◉"/>
            </a:pPr>
            <a:r>
              <a:rPr lang="en-US" sz="1800" dirty="0">
                <a:latin typeface="Arial"/>
                <a:ea typeface="Arial"/>
                <a:cs typeface="Arial"/>
                <a:sym typeface="Arial"/>
              </a:rPr>
              <a:t>It is necessary to separate children from their parents to ensure their safety.</a:t>
            </a:r>
          </a:p>
          <a:p>
            <a:pPr marL="384175" lvl="0" indent="-384175" algn="l" rtl="0">
              <a:lnSpc>
                <a:spcPct val="100000"/>
              </a:lnSpc>
              <a:spcBef>
                <a:spcPts val="1200"/>
              </a:spcBef>
              <a:spcAft>
                <a:spcPts val="0"/>
              </a:spcAft>
              <a:buClr>
                <a:srgbClr val="000000"/>
              </a:buClr>
              <a:buSzPts val="1800"/>
              <a:buChar char="◉"/>
            </a:pPr>
            <a:r>
              <a:rPr lang="en-US" sz="1800" dirty="0"/>
              <a:t>When children are separated from their parents, they live in safe and loving foster homes. </a:t>
            </a:r>
          </a:p>
          <a:p>
            <a:pPr marL="384175" lvl="0" indent="-384175" algn="l" rtl="0">
              <a:lnSpc>
                <a:spcPct val="100000"/>
              </a:lnSpc>
              <a:spcBef>
                <a:spcPts val="1200"/>
              </a:spcBef>
              <a:spcAft>
                <a:spcPts val="0"/>
              </a:spcAft>
              <a:buClr>
                <a:srgbClr val="000000"/>
              </a:buClr>
              <a:buSzPts val="1800"/>
              <a:buChar char="◉"/>
            </a:pPr>
            <a:r>
              <a:rPr lang="en-US" sz="1800" dirty="0">
                <a:latin typeface="Arial"/>
                <a:ea typeface="Arial"/>
                <a:cs typeface="Arial"/>
                <a:sym typeface="Arial"/>
              </a:rPr>
              <a:t>Parents are offered services to address their needs and it is their fault if their children are not returned to them.  </a:t>
            </a:r>
            <a:endParaRPr lang="en-US" sz="1800" dirty="0"/>
          </a:p>
        </p:txBody>
      </p:sp>
      <p:sp>
        <p:nvSpPr>
          <p:cNvPr id="82" name="Google Shape;82;p2"/>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Myths of “Child Welfare”</a:t>
            </a:r>
            <a:endParaRPr dirty="0"/>
          </a:p>
        </p:txBody>
      </p:sp>
      <p:sp>
        <p:nvSpPr>
          <p:cNvPr id="83" name="Google Shape;83;p2"/>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cxnSp>
        <p:nvCxnSpPr>
          <p:cNvPr id="84" name="Google Shape;84;p2"/>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3727595940"/>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
          <p:cNvSpPr txBox="1">
            <a:spLocks noGrp="1"/>
          </p:cNvSpPr>
          <p:nvPr>
            <p:ph type="body" idx="1"/>
          </p:nvPr>
        </p:nvSpPr>
        <p:spPr>
          <a:xfrm>
            <a:off x="579412" y="736332"/>
            <a:ext cx="7985176" cy="3670835"/>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dirty="0">
                <a:solidFill>
                  <a:srgbClr val="000000"/>
                </a:solidFill>
                <a:latin typeface="Arial"/>
                <a:ea typeface="Arial"/>
                <a:cs typeface="Arial"/>
                <a:sym typeface="Arial"/>
              </a:rPr>
              <a:t>More than 70% of children in foster care have been separated from their parents due to “neglect.” </a:t>
            </a:r>
          </a:p>
          <a:p>
            <a:pPr marL="384175" lvl="0" indent="-384175" algn="l" rtl="0">
              <a:lnSpc>
                <a:spcPct val="100000"/>
              </a:lnSpc>
              <a:spcBef>
                <a:spcPts val="600"/>
              </a:spcBef>
              <a:spcAft>
                <a:spcPts val="0"/>
              </a:spcAft>
              <a:buClr>
                <a:srgbClr val="000000"/>
              </a:buClr>
              <a:buSzPts val="1800"/>
              <a:buChar char="◉"/>
            </a:pPr>
            <a:r>
              <a:rPr lang="en-US" sz="1800" dirty="0"/>
              <a:t>Only 17% of children in foster care have experienced physical or sexual abuse.</a:t>
            </a:r>
          </a:p>
          <a:p>
            <a:pPr marL="384175" lvl="0" indent="-384175" algn="l" rtl="0">
              <a:lnSpc>
                <a:spcPct val="100000"/>
              </a:lnSpc>
              <a:spcBef>
                <a:spcPts val="600"/>
              </a:spcBef>
              <a:spcAft>
                <a:spcPts val="0"/>
              </a:spcAft>
              <a:buClr>
                <a:srgbClr val="000000"/>
              </a:buClr>
              <a:buSzPts val="1800"/>
              <a:buChar char="◉"/>
            </a:pPr>
            <a:r>
              <a:rPr lang="en-US" sz="1800" dirty="0"/>
              <a:t>Family separation causes immense harm and is a source of lifelong trauma for children.</a:t>
            </a:r>
          </a:p>
          <a:p>
            <a:pPr marL="384175" lvl="0" indent="-384175" algn="l" rtl="0">
              <a:lnSpc>
                <a:spcPct val="100000"/>
              </a:lnSpc>
              <a:spcBef>
                <a:spcPts val="600"/>
              </a:spcBef>
              <a:spcAft>
                <a:spcPts val="0"/>
              </a:spcAft>
              <a:buClr>
                <a:srgbClr val="000000"/>
              </a:buClr>
              <a:buSzPts val="1800"/>
              <a:buChar char="◉"/>
            </a:pPr>
            <a:r>
              <a:rPr lang="en-US" sz="1800" dirty="0"/>
              <a:t>Rates of physical and sexual abuse in foster care are 2-3x the rates of abuse in the general public.</a:t>
            </a:r>
          </a:p>
          <a:p>
            <a:pPr marL="384175" lvl="0" indent="-384175" algn="l" rtl="0">
              <a:lnSpc>
                <a:spcPct val="100000"/>
              </a:lnSpc>
              <a:spcBef>
                <a:spcPts val="600"/>
              </a:spcBef>
              <a:spcAft>
                <a:spcPts val="0"/>
              </a:spcAft>
              <a:buClr>
                <a:srgbClr val="000000"/>
              </a:buClr>
              <a:buSzPts val="1800"/>
              <a:buChar char="◉"/>
            </a:pPr>
            <a:r>
              <a:rPr lang="en-US" sz="1800" dirty="0"/>
              <a:t>Parents receive no support or services to address their actual needs. </a:t>
            </a:r>
          </a:p>
          <a:p>
            <a:pPr marL="384175" lvl="0" indent="-384175" algn="l" rtl="0">
              <a:lnSpc>
                <a:spcPct val="100000"/>
              </a:lnSpc>
              <a:spcBef>
                <a:spcPts val="600"/>
              </a:spcBef>
              <a:spcAft>
                <a:spcPts val="0"/>
              </a:spcAft>
              <a:buClr>
                <a:srgbClr val="000000"/>
              </a:buClr>
              <a:buSzPts val="1800"/>
              <a:buChar char="◉"/>
            </a:pPr>
            <a:r>
              <a:rPr lang="en-US" sz="1800" dirty="0"/>
              <a:t>Significant racial disparities have impacted Black children since the earliest origins of the system and remain to this day.</a:t>
            </a:r>
          </a:p>
        </p:txBody>
      </p:sp>
      <p:sp>
        <p:nvSpPr>
          <p:cNvPr id="82" name="Google Shape;82;p2"/>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Realities of “Child Welfare”</a:t>
            </a:r>
            <a:endParaRPr dirty="0"/>
          </a:p>
        </p:txBody>
      </p:sp>
      <p:sp>
        <p:nvSpPr>
          <p:cNvPr id="83" name="Google Shape;83;p2"/>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cxnSp>
        <p:nvCxnSpPr>
          <p:cNvPr id="84" name="Google Shape;84;p2"/>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3400786672"/>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7"/>
          <p:cNvSpPr txBox="1">
            <a:spLocks noGrp="1"/>
          </p:cNvSpPr>
          <p:nvPr>
            <p:ph type="ctrTitle"/>
          </p:nvPr>
        </p:nvSpPr>
        <p:spPr>
          <a:xfrm>
            <a:off x="1050816" y="1671995"/>
            <a:ext cx="676561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dirty="0"/>
              <a:t>Racial Disproportionality &amp; Disparities</a:t>
            </a:r>
            <a:endParaRPr dirty="0"/>
          </a:p>
        </p:txBody>
      </p:sp>
      <p:pic>
        <p:nvPicPr>
          <p:cNvPr id="113" name="Google Shape;113;p7" descr="A picture containing clock, drawing&#10;&#10;Description automatically generated"/>
          <p:cNvPicPr preferRelativeResize="0"/>
          <p:nvPr/>
        </p:nvPicPr>
        <p:blipFill rotWithShape="1">
          <a:blip r:embed="rId3">
            <a:alphaModFix/>
          </a:blip>
          <a:srcRect/>
          <a:stretch/>
        </p:blipFill>
        <p:spPr>
          <a:xfrm>
            <a:off x="128335" y="3822961"/>
            <a:ext cx="2630397" cy="861095"/>
          </a:xfrm>
          <a:prstGeom prst="rect">
            <a:avLst/>
          </a:prstGeom>
          <a:noFill/>
          <a:ln>
            <a:noFill/>
          </a:ln>
        </p:spPr>
      </p:pic>
    </p:spTree>
    <p:extLst>
      <p:ext uri="{BB962C8B-B14F-4D97-AF65-F5344CB8AC3E}">
        <p14:creationId xmlns:p14="http://schemas.microsoft.com/office/powerpoint/2010/main" val="4265442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4"/>
          <p:cNvSpPr txBox="1">
            <a:spLocks noGrp="1"/>
          </p:cNvSpPr>
          <p:nvPr>
            <p:ph type="body" idx="1"/>
          </p:nvPr>
        </p:nvSpPr>
        <p:spPr>
          <a:xfrm>
            <a:off x="522132" y="800448"/>
            <a:ext cx="7655042" cy="3670835"/>
          </a:xfrm>
          <a:prstGeom prst="rect">
            <a:avLst/>
          </a:prstGeom>
          <a:noFill/>
          <a:ln>
            <a:noFill/>
          </a:ln>
        </p:spPr>
        <p:txBody>
          <a:bodyPr spcFirstLastPara="1" wrap="square" lIns="91425" tIns="91425" rIns="91425" bIns="91425" anchor="t" anchorCtr="0">
            <a:noAutofit/>
          </a:bodyPr>
          <a:lstStyle/>
          <a:p>
            <a:pPr marL="384175" indent="-384175">
              <a:buClr>
                <a:srgbClr val="000000"/>
              </a:buClr>
              <a:buSzPts val="1800"/>
            </a:pPr>
            <a:r>
              <a:rPr lang="en-US" sz="1800" dirty="0">
                <a:solidFill>
                  <a:srgbClr val="000000"/>
                </a:solidFill>
                <a:latin typeface="Arial"/>
                <a:ea typeface="Arial"/>
                <a:cs typeface="Arial"/>
                <a:sym typeface="Arial"/>
              </a:rPr>
              <a:t>Racial disproportionality has been observed in the child welfare system for over 60 years yet persists as a national problem</a:t>
            </a:r>
            <a:r>
              <a:rPr lang="en-US" sz="1800" dirty="0"/>
              <a:t>. </a:t>
            </a:r>
            <a:endParaRPr dirty="0"/>
          </a:p>
          <a:p>
            <a:pPr marL="384175" lvl="0" indent="-384175" algn="l" rtl="0">
              <a:lnSpc>
                <a:spcPct val="100000"/>
              </a:lnSpc>
              <a:spcBef>
                <a:spcPts val="1200"/>
              </a:spcBef>
              <a:spcAft>
                <a:spcPts val="0"/>
              </a:spcAft>
              <a:buClr>
                <a:srgbClr val="000000"/>
              </a:buClr>
              <a:buSzPts val="1800"/>
              <a:buChar char="◉"/>
            </a:pPr>
            <a:r>
              <a:rPr lang="en-US" sz="1800" dirty="0"/>
              <a:t>Disproportionality occurs when the proportion of children in foster care is proportionately larger (overrepresented) than the same group in the general population. </a:t>
            </a:r>
            <a:endParaRPr lang="en-US" dirty="0"/>
          </a:p>
          <a:p>
            <a:pPr marL="384175" lvl="0" indent="-384175" algn="l" rtl="0">
              <a:lnSpc>
                <a:spcPct val="100000"/>
              </a:lnSpc>
              <a:spcBef>
                <a:spcPts val="1200"/>
              </a:spcBef>
              <a:spcAft>
                <a:spcPts val="0"/>
              </a:spcAft>
              <a:buClr>
                <a:srgbClr val="000000"/>
              </a:buClr>
              <a:buSzPts val="1800"/>
              <a:buChar char="◉"/>
            </a:pPr>
            <a:r>
              <a:rPr lang="en-US" sz="1800" dirty="0"/>
              <a:t>Disproportionality has most significantly impacted Black children, who represent more than 25% of children in foster care, although they represent only 12%-15% of the general population.</a:t>
            </a:r>
            <a:endParaRPr dirty="0"/>
          </a:p>
          <a:p>
            <a:pPr marL="384175" lvl="0" indent="-384175" algn="l" rtl="0">
              <a:lnSpc>
                <a:spcPct val="100000"/>
              </a:lnSpc>
              <a:spcBef>
                <a:spcPts val="1200"/>
              </a:spcBef>
              <a:spcAft>
                <a:spcPts val="600"/>
              </a:spcAft>
              <a:buClr>
                <a:srgbClr val="000000"/>
              </a:buClr>
              <a:buSzPts val="1800"/>
              <a:buChar char="◉"/>
            </a:pPr>
            <a:r>
              <a:rPr lang="en-US" sz="1800" dirty="0"/>
              <a:t>Racial disproportionality also exists among Native American and Latinx children, but to a lesser degree and with variations by state. </a:t>
            </a:r>
            <a:endParaRPr sz="1800" dirty="0">
              <a:latin typeface="Arial"/>
              <a:ea typeface="Arial"/>
              <a:cs typeface="Arial"/>
              <a:sym typeface="Arial"/>
            </a:endParaRPr>
          </a:p>
        </p:txBody>
      </p:sp>
      <p:sp>
        <p:nvSpPr>
          <p:cNvPr id="90" name="Google Shape;90;p4"/>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Racial Disproportionality</a:t>
            </a:r>
            <a:endParaRPr/>
          </a:p>
        </p:txBody>
      </p:sp>
      <p:sp>
        <p:nvSpPr>
          <p:cNvPr id="91" name="Google Shape;91;p4"/>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7</a:t>
            </a:fld>
            <a:endParaRPr/>
          </a:p>
        </p:txBody>
      </p:sp>
      <p:cxnSp>
        <p:nvCxnSpPr>
          <p:cNvPr id="92" name="Google Shape;92;p4"/>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8</a:t>
            </a:fld>
            <a:endParaRPr/>
          </a:p>
        </p:txBody>
      </p:sp>
      <p:graphicFrame>
        <p:nvGraphicFramePr>
          <p:cNvPr id="98" name="Google Shape;98;p5"/>
          <p:cNvGraphicFramePr/>
          <p:nvPr>
            <p:extLst>
              <p:ext uri="{D42A27DB-BD31-4B8C-83A1-F6EECF244321}">
                <p14:modId xmlns:p14="http://schemas.microsoft.com/office/powerpoint/2010/main" val="4260358399"/>
              </p:ext>
            </p:extLst>
          </p:nvPr>
        </p:nvGraphicFramePr>
        <p:xfrm>
          <a:off x="834905" y="900953"/>
          <a:ext cx="7171787" cy="3967607"/>
        </p:xfrm>
        <a:graphic>
          <a:graphicData uri="http://schemas.openxmlformats.org/drawingml/2006/chart">
            <c:chart xmlns:c="http://schemas.openxmlformats.org/drawingml/2006/chart" xmlns:r="http://schemas.openxmlformats.org/officeDocument/2006/relationships" r:id="rId3"/>
          </a:graphicData>
        </a:graphic>
      </p:graphicFrame>
      <p:sp>
        <p:nvSpPr>
          <p:cNvPr id="99" name="Google Shape;99;p5"/>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dirty="0"/>
              <a:t>Racial Disproportionality (FY2020)</a:t>
            </a:r>
            <a:endParaRPr dirty="0"/>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6"/>
          <p:cNvSpPr txBox="1">
            <a:spLocks noGrp="1"/>
          </p:cNvSpPr>
          <p:nvPr>
            <p:ph type="body" idx="1"/>
          </p:nvPr>
        </p:nvSpPr>
        <p:spPr>
          <a:xfrm>
            <a:off x="583091" y="786902"/>
            <a:ext cx="7655042" cy="3670835"/>
          </a:xfrm>
          <a:prstGeom prst="rect">
            <a:avLst/>
          </a:prstGeom>
          <a:noFill/>
          <a:ln>
            <a:noFill/>
          </a:ln>
        </p:spPr>
        <p:txBody>
          <a:bodyPr spcFirstLastPara="1" wrap="square" lIns="91425" tIns="91425" rIns="91425" bIns="91425" anchor="t" anchorCtr="0">
            <a:noAutofit/>
          </a:bodyPr>
          <a:lstStyle/>
          <a:p>
            <a:pPr marL="384175" lvl="0" indent="-384175" algn="l" rtl="0">
              <a:lnSpc>
                <a:spcPct val="100000"/>
              </a:lnSpc>
              <a:spcBef>
                <a:spcPts val="600"/>
              </a:spcBef>
              <a:spcAft>
                <a:spcPts val="0"/>
              </a:spcAft>
              <a:buClr>
                <a:srgbClr val="000000"/>
              </a:buClr>
              <a:buSzPts val="1800"/>
              <a:buChar char="◉"/>
            </a:pPr>
            <a:r>
              <a:rPr lang="en-US" sz="1800"/>
              <a:t>Racial disproportionality exists because of racial disparities that occur along the child welfare service pathway that impact both entries into and exits from the system.</a:t>
            </a:r>
            <a:endParaRPr sz="1800"/>
          </a:p>
          <a:p>
            <a:pPr marL="384175" lvl="0" indent="-384175" algn="l" rtl="0">
              <a:lnSpc>
                <a:spcPct val="100000"/>
              </a:lnSpc>
              <a:spcBef>
                <a:spcPts val="1200"/>
              </a:spcBef>
              <a:spcAft>
                <a:spcPts val="0"/>
              </a:spcAft>
              <a:buClr>
                <a:srgbClr val="000000"/>
              </a:buClr>
              <a:buSzPts val="1800"/>
              <a:buChar char="◉"/>
            </a:pPr>
            <a:r>
              <a:rPr lang="en-US" sz="1800">
                <a:latin typeface="Arial"/>
                <a:ea typeface="Arial"/>
                <a:cs typeface="Arial"/>
                <a:sym typeface="Arial"/>
              </a:rPr>
              <a:t>Beginning with the point of initial referral, Black children are more likely than White children to be:</a:t>
            </a:r>
            <a:endParaRPr/>
          </a:p>
          <a:p>
            <a:pPr marL="915988" lvl="1" indent="-355600" algn="l" rtl="0">
              <a:lnSpc>
                <a:spcPct val="100000"/>
              </a:lnSpc>
              <a:spcBef>
                <a:spcPts val="600"/>
              </a:spcBef>
              <a:spcAft>
                <a:spcPts val="0"/>
              </a:spcAft>
              <a:buSzPts val="2000"/>
              <a:buChar char="○"/>
            </a:pPr>
            <a:r>
              <a:rPr lang="en-US" sz="1400">
                <a:latin typeface="Arial"/>
                <a:ea typeface="Arial"/>
                <a:cs typeface="Arial"/>
                <a:sym typeface="Arial"/>
              </a:rPr>
              <a:t>Reported for suspected maltreatment</a:t>
            </a:r>
            <a:endParaRPr/>
          </a:p>
          <a:p>
            <a:pPr marL="915988" lvl="1" indent="-355600" algn="l" rtl="0">
              <a:lnSpc>
                <a:spcPct val="100000"/>
              </a:lnSpc>
              <a:spcBef>
                <a:spcPts val="1200"/>
              </a:spcBef>
              <a:spcAft>
                <a:spcPts val="0"/>
              </a:spcAft>
              <a:buSzPts val="2000"/>
              <a:buChar char="○"/>
            </a:pPr>
            <a:r>
              <a:rPr lang="en-US" sz="1400">
                <a:latin typeface="Arial"/>
                <a:ea typeface="Arial"/>
                <a:cs typeface="Arial"/>
                <a:sym typeface="Arial"/>
              </a:rPr>
              <a:t>Confirmed/substantiated for maltreatment</a:t>
            </a:r>
            <a:endParaRPr/>
          </a:p>
          <a:p>
            <a:pPr marL="915988" lvl="1" indent="-355600" algn="l" rtl="0">
              <a:lnSpc>
                <a:spcPct val="100000"/>
              </a:lnSpc>
              <a:spcBef>
                <a:spcPts val="1200"/>
              </a:spcBef>
              <a:spcAft>
                <a:spcPts val="0"/>
              </a:spcAft>
              <a:buSzPts val="2000"/>
              <a:buChar char="○"/>
            </a:pPr>
            <a:r>
              <a:rPr lang="en-US" sz="1400">
                <a:latin typeface="Arial"/>
                <a:ea typeface="Arial"/>
                <a:cs typeface="Arial"/>
                <a:sym typeface="Arial"/>
              </a:rPr>
              <a:t>Removed from their homes and placed in foster care</a:t>
            </a:r>
            <a:endParaRPr sz="1800"/>
          </a:p>
          <a:p>
            <a:pPr marL="384175" lvl="0" indent="-384175" algn="l" rtl="0">
              <a:lnSpc>
                <a:spcPct val="100000"/>
              </a:lnSpc>
              <a:spcBef>
                <a:spcPts val="1800"/>
              </a:spcBef>
              <a:spcAft>
                <a:spcPts val="600"/>
              </a:spcAft>
              <a:buClr>
                <a:srgbClr val="000000"/>
              </a:buClr>
              <a:buSzPts val="1800"/>
              <a:buChar char="◉"/>
            </a:pPr>
            <a:r>
              <a:rPr lang="en-US" sz="1800"/>
              <a:t>Black children are also less likely than other children to exit to reunification and spend longer time in foster care. </a:t>
            </a:r>
            <a:endParaRPr/>
          </a:p>
        </p:txBody>
      </p:sp>
      <p:sp>
        <p:nvSpPr>
          <p:cNvPr id="105" name="Google Shape;105;p6"/>
          <p:cNvSpPr txBox="1">
            <a:spLocks noGrp="1"/>
          </p:cNvSpPr>
          <p:nvPr>
            <p:ph type="title"/>
          </p:nvPr>
        </p:nvSpPr>
        <p:spPr>
          <a:xfrm>
            <a:off x="1382105" y="244221"/>
            <a:ext cx="6602459"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sz="2400"/>
              <a:t>Racial Disparities</a:t>
            </a:r>
            <a:endParaRPr/>
          </a:p>
        </p:txBody>
      </p:sp>
      <p:sp>
        <p:nvSpPr>
          <p:cNvPr id="106" name="Google Shape;106;p6"/>
          <p:cNvSpPr txBox="1">
            <a:spLocks noGrp="1"/>
          </p:cNvSpPr>
          <p:nvPr>
            <p:ph type="sldNum" idx="12"/>
          </p:nvPr>
        </p:nvSpPr>
        <p:spPr>
          <a:xfrm>
            <a:off x="8741437" y="4868560"/>
            <a:ext cx="2057400" cy="2746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9</a:t>
            </a:fld>
            <a:endParaRPr/>
          </a:p>
        </p:txBody>
      </p:sp>
      <p:cxnSp>
        <p:nvCxnSpPr>
          <p:cNvPr id="107" name="Google Shape;107;p6"/>
          <p:cNvCxnSpPr/>
          <p:nvPr/>
        </p:nvCxnSpPr>
        <p:spPr>
          <a:xfrm>
            <a:off x="718558" y="452741"/>
            <a:ext cx="424442" cy="0"/>
          </a:xfrm>
          <a:prstGeom prst="straightConnector1">
            <a:avLst/>
          </a:prstGeom>
          <a:noFill/>
          <a:ln w="63500"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transition>
    <p:fade thruBlk="1"/>
  </p:transition>
</p:sld>
</file>

<file path=ppt/theme/theme1.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4624</TotalTime>
  <Words>2480</Words>
  <Application>Microsoft Macintosh PowerPoint</Application>
  <PresentationFormat>On-screen Show (16:9)</PresentationFormat>
  <Paragraphs>218</Paragraphs>
  <Slides>36</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Georgia</vt:lpstr>
      <vt:lpstr>Lora</vt:lpstr>
      <vt:lpstr>Quattrocento Sans</vt:lpstr>
      <vt:lpstr>Courier New</vt:lpstr>
      <vt:lpstr>Viola template</vt:lpstr>
      <vt:lpstr>DISMANTLING CHILD WELFARE: THE WAY FORWARD?</vt:lpstr>
      <vt:lpstr>Overview</vt:lpstr>
      <vt:lpstr>Myths &amp; Realities of the Child Welfare System</vt:lpstr>
      <vt:lpstr>Myths of “Child Welfare”</vt:lpstr>
      <vt:lpstr>Realities of “Child Welfare”</vt:lpstr>
      <vt:lpstr>Racial Disproportionality &amp; Disparities</vt:lpstr>
      <vt:lpstr>Racial Disproportionality</vt:lpstr>
      <vt:lpstr>Racial Disproportionality (FY2020)</vt:lpstr>
      <vt:lpstr>Racial Disparities</vt:lpstr>
      <vt:lpstr>Why Racial Disproportionality &amp; Disparities Exist</vt:lpstr>
      <vt:lpstr>Why Racial Disproportionality Exists</vt:lpstr>
      <vt:lpstr>External Factors</vt:lpstr>
      <vt:lpstr>The History of the Child Welfare System</vt:lpstr>
      <vt:lpstr>The History of the Child Welfare System</vt:lpstr>
      <vt:lpstr>Internal Factors: Evidence of Bias</vt:lpstr>
      <vt:lpstr>Internal Factors: Evidence of Bias</vt:lpstr>
      <vt:lpstr>Internal Factors: Evidence of Bias</vt:lpstr>
      <vt:lpstr>Language Is Important</vt:lpstr>
      <vt:lpstr>Language Is Important</vt:lpstr>
      <vt:lpstr>Disproportionate Involvement Causes Disproportionate Harm</vt:lpstr>
      <vt:lpstr>Family Separation</vt:lpstr>
      <vt:lpstr>Outcomes of Foster Care</vt:lpstr>
      <vt:lpstr>Disproportionate Risk of Harm</vt:lpstr>
      <vt:lpstr>Questions to Consider</vt:lpstr>
      <vt:lpstr>The upEND Movement to  Abolish the Child Welfare System</vt:lpstr>
      <vt:lpstr>Why upEND?</vt:lpstr>
      <vt:lpstr>Why upEND?</vt:lpstr>
      <vt:lpstr>What is the upEND Movement?</vt:lpstr>
      <vt:lpstr>Abolition</vt:lpstr>
      <vt:lpstr>Abolition</vt:lpstr>
      <vt:lpstr>Reimagining</vt:lpstr>
      <vt:lpstr>What “Racial Equity” Obscures</vt:lpstr>
      <vt:lpstr>How We endUP: A Future Without Family Policing</vt:lpstr>
      <vt:lpstr>Five Take Aways</vt:lpstr>
      <vt:lpstr>The upEND Movement</vt:lpstr>
      <vt:lpstr>The upEND Movement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RACISM, RACIAL BIAS, &amp;  THE UPEND MOVEMENT  TO ABOLISH THE CHILD WELFARE SYSTEM</dc:title>
  <dc:creator>Jessica Pika</dc:creator>
  <cp:lastModifiedBy>Rachel Jones</cp:lastModifiedBy>
  <cp:revision>16</cp:revision>
  <dcterms:modified xsi:type="dcterms:W3CDTF">2023-01-22T23:26:08Z</dcterms:modified>
</cp:coreProperties>
</file>