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20"/>
  </p:notesMasterIdLst>
  <p:sldIdLst>
    <p:sldId id="256" r:id="rId5"/>
    <p:sldId id="258" r:id="rId6"/>
    <p:sldId id="263" r:id="rId7"/>
    <p:sldId id="262" r:id="rId8"/>
    <p:sldId id="273" r:id="rId9"/>
    <p:sldId id="276" r:id="rId10"/>
    <p:sldId id="264" r:id="rId11"/>
    <p:sldId id="277" r:id="rId12"/>
    <p:sldId id="261" r:id="rId13"/>
    <p:sldId id="260" r:id="rId14"/>
    <p:sldId id="257" r:id="rId15"/>
    <p:sldId id="259" r:id="rId16"/>
    <p:sldId id="279" r:id="rId17"/>
    <p:sldId id="278" r:id="rId18"/>
    <p:sldId id="28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DFF"/>
    <a:srgbClr val="D28280"/>
    <a:srgbClr val="336195"/>
    <a:srgbClr val="284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ED5B6-EC50-47B4-9AF9-B219C014BAFC}" v="214" dt="2023-01-11T16:39:52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792" autoAdjust="0"/>
  </p:normalViewPr>
  <p:slideViewPr>
    <p:cSldViewPr snapToGrid="0" snapToObjects="1" showGuides="1">
      <p:cViewPr varScale="1">
        <p:scale>
          <a:sx n="81" d="100"/>
          <a:sy n="81" d="100"/>
        </p:scale>
        <p:origin x="68" y="76"/>
      </p:cViewPr>
      <p:guideLst>
        <p:guide orient="horz" pos="1620"/>
        <p:guide pos="28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velazquez\AppData\Local\Microsoft\Windows\INetCache\Content.Outlook\PFMVLMOZ\JDI%20Stats%20for%20NPF_1.9.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velazquez\AppData\Local\Microsoft\Windows\INetCache\Content.Outlook\PFMVLMOZ\JDI%20Stats%20for%20NPF_1.9.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velazquez\AppData\Local\Microsoft\Windows\INetCache\Content.Outlook\PFMVLMOZ\JDI%20Stats%20for%20NPF_1.9.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velazquez\AppData\Local\Microsoft\Windows\INetCache\Content.Outlook\PFMVLMOZ\JDI%20Stats%20for%20NPF_1.9.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velazquez\AppData\Local\Microsoft\Windows\INetCache\Content.Outlook\PFMVLMOZ\JDI%20Stats%20for%20NPF_1.11.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08164243892592"/>
          <c:y val="0.11726736707486635"/>
          <c:w val="0.7620978447405613"/>
          <c:h val="0.518264891109574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'Jail pop versus county pop'!$A$5:$A$8</c:f>
              <c:strCache>
                <c:ptCount val="4"/>
                <c:pt idx="0">
                  <c:v>Up to double</c:v>
                </c:pt>
                <c:pt idx="1">
                  <c:v>Double to triple</c:v>
                </c:pt>
                <c:pt idx="2">
                  <c:v>Triple to 4 times</c:v>
                </c:pt>
                <c:pt idx="3">
                  <c:v>Over 4 times</c:v>
                </c:pt>
              </c:strCache>
            </c:strRef>
          </c:cat>
          <c:val>
            <c:numRef>
              <c:f>'Jail pop versus county pop'!$B$5:$B$8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0.26</c:v>
                </c:pt>
                <c:pt idx="2">
                  <c:v>0.16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3-4303-92AC-2020BD1BA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0477248"/>
        <c:axId val="1100477664"/>
      </c:barChart>
      <c:catAx>
        <c:axId val="1100477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Over-representation</a:t>
                </a:r>
                <a:r>
                  <a:rPr lang="en-US" baseline="0" dirty="0"/>
                  <a:t> of Black people in jail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477664"/>
        <c:crosses val="autoZero"/>
        <c:auto val="1"/>
        <c:lblAlgn val="ctr"/>
        <c:lblOffset val="100"/>
        <c:noMultiLvlLbl val="0"/>
      </c:catAx>
      <c:valAx>
        <c:axId val="1100477664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jails, by level of over-representation</a:t>
                </a:r>
              </a:p>
            </c:rich>
          </c:tx>
          <c:layout>
            <c:manualLayout>
              <c:xMode val="edge"/>
              <c:yMode val="edge"/>
              <c:x val="3.685897435897436E-2"/>
              <c:y val="5.316175983147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4772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D0-4E21-9EB5-1DE52DD37E1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D0-4E21-9EB5-1DE52DD37E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difference population 20-22'!$A$6:$B$6</c:f>
              <c:strCache>
                <c:ptCount val="2"/>
                <c:pt idx="0">
                  <c:v>White</c:v>
                </c:pt>
                <c:pt idx="1">
                  <c:v>Black</c:v>
                </c:pt>
              </c:strCache>
            </c:strRef>
          </c:cat>
          <c:val>
            <c:numRef>
              <c:f>'% difference population 20-22'!$A$7:$B$7</c:f>
              <c:numCache>
                <c:formatCode>0.0%</c:formatCode>
                <c:ptCount val="2"/>
                <c:pt idx="0">
                  <c:v>4.0000000000000001E-3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D0-4E21-9EB5-1DE52DD37E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63613920"/>
        <c:axId val="1063615168"/>
      </c:barChart>
      <c:catAx>
        <c:axId val="106361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615168"/>
        <c:crosses val="autoZero"/>
        <c:auto val="1"/>
        <c:lblAlgn val="ctr"/>
        <c:lblOffset val="100"/>
        <c:noMultiLvlLbl val="0"/>
      </c:catAx>
      <c:valAx>
        <c:axId val="1063615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change,  March 2020 – December 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361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2C-4863-B338-BB772F68B0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'LOS 2022'!$A$4:$B$4</c:f>
              <c:strCache>
                <c:ptCount val="2"/>
                <c:pt idx="0">
                  <c:v>White</c:v>
                </c:pt>
                <c:pt idx="1">
                  <c:v>Black</c:v>
                </c:pt>
              </c:strCache>
            </c:strRef>
          </c:cat>
          <c:val>
            <c:numRef>
              <c:f>'LOS 2022'!$A$5:$B$5</c:f>
              <c:numCache>
                <c:formatCode>General</c:formatCode>
                <c:ptCount val="2"/>
                <c:pt idx="0">
                  <c:v>35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C-4863-B338-BB772F68B0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88292031"/>
        <c:axId val="1988290783"/>
      </c:barChart>
      <c:catAx>
        <c:axId val="1988292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290783"/>
        <c:crosses val="autoZero"/>
        <c:auto val="1"/>
        <c:lblAlgn val="ctr"/>
        <c:lblOffset val="100"/>
        <c:noMultiLvlLbl val="0"/>
      </c:catAx>
      <c:valAx>
        <c:axId val="1988290783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days in jail in 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29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3203380065296"/>
          <c:y val="0.10688259109311742"/>
          <c:w val="0.76253869790666406"/>
          <c:h val="0.70379521183333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78-45B1-A192-9433E4A65A5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78-45B1-A192-9433E4A65A5A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78-45B1-A192-9433E4A65A5A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78-45B1-A192-9433E4A65A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'Admissions rate 2022'!$A$6:$A$7</c:f>
              <c:strCache>
                <c:ptCount val="2"/>
                <c:pt idx="0">
                  <c:v>Black</c:v>
                </c:pt>
                <c:pt idx="1">
                  <c:v>White</c:v>
                </c:pt>
              </c:strCache>
            </c:strRef>
          </c:cat>
          <c:val>
            <c:numRef>
              <c:f>'Admissions rate 2022'!$B$6:$B$7</c:f>
              <c:numCache>
                <c:formatCode>General</c:formatCode>
                <c:ptCount val="2"/>
                <c:pt idx="0">
                  <c:v>132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78-45B1-A192-9433E4A65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4971183"/>
        <c:axId val="1474974095"/>
      </c:barChart>
      <c:catAx>
        <c:axId val="147497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974095"/>
        <c:crosses val="autoZero"/>
        <c:auto val="1"/>
        <c:lblAlgn val="ctr"/>
        <c:lblOffset val="100"/>
        <c:noMultiLvlLbl val="0"/>
      </c:catAx>
      <c:valAx>
        <c:axId val="147497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Average admission rate per 1,000 adult residents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97118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'Race x Sex'!$D$1</c:f>
              <c:strCache>
                <c:ptCount val="1"/>
                <c:pt idx="0">
                  <c:v>% Change Average Daily Admissions, March 2020 - December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C4-4FB0-B092-A9D7E3E968E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C4-4FB0-B092-A9D7E3E968E7}"/>
              </c:ext>
            </c:extLst>
          </c:dPt>
          <c:dPt>
            <c:idx val="3"/>
            <c:invertIfNegative val="0"/>
            <c:bubble3D val="0"/>
            <c:spPr>
              <a:solidFill>
                <a:srgbClr val="D282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C4-4FB0-B092-A9D7E3E968E7}"/>
              </c:ext>
            </c:extLst>
          </c:dPt>
          <c:dPt>
            <c:idx val="4"/>
            <c:invertIfNegative val="0"/>
            <c:bubble3D val="0"/>
            <c:spPr>
              <a:solidFill>
                <a:srgbClr val="8BC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C4-4FB0-B092-A9D7E3E968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'Race x Sex'!$A$2:$A$6</c:f>
              <c:strCache>
                <c:ptCount val="5"/>
                <c:pt idx="0">
                  <c:v>Black men</c:v>
                </c:pt>
                <c:pt idx="1">
                  <c:v>White men</c:v>
                </c:pt>
                <c:pt idx="3">
                  <c:v>Black women</c:v>
                </c:pt>
                <c:pt idx="4">
                  <c:v>White women</c:v>
                </c:pt>
              </c:strCache>
            </c:strRef>
          </c:cat>
          <c:val>
            <c:numRef>
              <c:f>'Race x Sex'!$D$2:$D$6</c:f>
              <c:numCache>
                <c:formatCode>0%</c:formatCode>
                <c:ptCount val="5"/>
                <c:pt idx="0">
                  <c:v>0.29338431858695613</c:v>
                </c:pt>
                <c:pt idx="1">
                  <c:v>0.15383653572130837</c:v>
                </c:pt>
                <c:pt idx="3">
                  <c:v>0.38416220039897647</c:v>
                </c:pt>
                <c:pt idx="4">
                  <c:v>0.15573712755279209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C4-4FB0-B092-A9D7E3E96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049248"/>
        <c:axId val="5060513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'Race x Sex'!$B$1</c15:sqref>
                        </c15:formulaRef>
                      </c:ext>
                    </c:extLst>
                    <c:strCache>
                      <c:ptCount val="1"/>
                      <c:pt idx="0">
                        <c:v>%Change ADP, March 2020-December 2022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'Race x Sex'!$A$2:$A$6</c15:sqref>
                        </c15:formulaRef>
                      </c:ext>
                    </c:extLst>
                    <c:strCache>
                      <c:ptCount val="5"/>
                      <c:pt idx="0">
                        <c:v>Black men</c:v>
                      </c:pt>
                      <c:pt idx="1">
                        <c:v>White men</c:v>
                      </c:pt>
                      <c:pt idx="3">
                        <c:v>Black women</c:v>
                      </c:pt>
                      <c:pt idx="4">
                        <c:v>White women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'Race x Sex'!$B$2:$B$6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4.4612440133030812E-2</c:v>
                      </c:pt>
                      <c:pt idx="1">
                        <c:v>3.7003750887548703E-3</c:v>
                      </c:pt>
                      <c:pt idx="3">
                        <c:v>1.341125749383228E-2</c:v>
                      </c:pt>
                      <c:pt idx="4">
                        <c:v>-8.0981433076432102E-2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1AC4-4FB0-B092-A9D7E3E968E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'Race x Sex'!$C$1</c15:sqref>
                        </c15:formulaRef>
                      </c:ext>
                    </c:extLst>
                    <c:strCache>
                      <c:ptCount val="1"/>
                      <c:pt idx="0">
                        <c:v>%Change ADP, May 2020-December 2022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'Race x Sex'!$A$2:$A$6</c15:sqref>
                        </c15:formulaRef>
                      </c:ext>
                    </c:extLst>
                    <c:strCache>
                      <c:ptCount val="5"/>
                      <c:pt idx="0">
                        <c:v>Black men</c:v>
                      </c:pt>
                      <c:pt idx="1">
                        <c:v>White men</c:v>
                      </c:pt>
                      <c:pt idx="3">
                        <c:v>Black women</c:v>
                      </c:pt>
                      <c:pt idx="4">
                        <c:v>White women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'Race x Sex'!$C$2:$C$6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</c:v>
                      </c:pt>
                      <c:pt idx="1">
                        <c:v>0.27912483114402448</c:v>
                      </c:pt>
                      <c:pt idx="3">
                        <c:v>0.41985233592126947</c:v>
                      </c:pt>
                      <c:pt idx="4">
                        <c:v>0.45360420730809353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1AC4-4FB0-B092-A9D7E3E968E7}"/>
                  </c:ext>
                </c:extLst>
              </c15:ser>
            </c15:filteredBarSeries>
          </c:ext>
        </c:extLst>
      </c:barChart>
      <c:catAx>
        <c:axId val="50604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51328"/>
        <c:crosses val="autoZero"/>
        <c:auto val="1"/>
        <c:lblAlgn val="ctr"/>
        <c:lblOffset val="100"/>
        <c:noMultiLvlLbl val="0"/>
      </c:catAx>
      <c:valAx>
        <c:axId val="50605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4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1134303966721142"/>
          <c:y val="0.84842998460552577"/>
          <c:w val="0.82762838607438205"/>
          <c:h val="0.12911912671346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53699-6402-4073-A2D3-6D01C687DBC6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D58F6-9DBE-4F13-A236-3CCE4DB29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7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D58F6-9DBE-4F13-A236-3CCE4DB29C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7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833A2-5C48-45FF-AFF5-D182E39EE1A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Dr. Anna Harvey, director of NYU Public Safety Lab, launched project and her team began scraping data from online daily local jail rosters in 2019</a:t>
            </a:r>
          </a:p>
          <a:p>
            <a:r>
              <a:rPr lang="en-US" sz="1200" dirty="0">
                <a:solidFill>
                  <a:schemeClr val="tx2"/>
                </a:solidFill>
              </a:rPr>
              <a:t>Data available on site from March 2020 to now; with funding from Pew, able to connect daily rosters to create “term records” that allow deeper analysis of length of stay and repeat admissions to jail </a:t>
            </a:r>
          </a:p>
          <a:p>
            <a:r>
              <a:rPr lang="en-US" sz="1200" dirty="0">
                <a:solidFill>
                  <a:schemeClr val="tx2"/>
                </a:solidFill>
              </a:rPr>
              <a:t>Our current database contains at least one scrape from over 1,000 facilities (approx. ⅓ of all jails)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D58F6-9DBE-4F13-A236-3CCE4DB29C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3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4689"/>
            <a:ext cx="8229600" cy="5363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kern="0" spc="0" baseline="0">
                <a:solidFill>
                  <a:srgbClr val="3361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79401"/>
            <a:ext cx="8229600" cy="25550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33619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87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369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33619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369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36195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336195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336195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336195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33619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94689"/>
            <a:ext cx="8229600" cy="5363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400" kern="0" spc="0" baseline="0">
                <a:solidFill>
                  <a:srgbClr val="3361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11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9554" y="3189264"/>
            <a:ext cx="8458005" cy="1380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kern="0" spc="0" baseline="0">
                <a:solidFill>
                  <a:srgbClr val="33619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155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89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755648"/>
            <a:ext cx="8272211" cy="27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1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8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4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71" r:id="rId3"/>
    <p:sldLayoutId id="2147483672" r:id="rId4"/>
    <p:sldLayoutId id="2147483673" r:id="rId5"/>
  </p:sldLayoutIdLst>
  <p:txStyles>
    <p:titleStyle>
      <a:lvl1pPr algn="l" defTabSz="457200" rtl="0" eaLnBrk="1" latinLnBrk="0" hangingPunct="1">
        <a:lnSpc>
          <a:spcPts val="5400"/>
        </a:lnSpc>
        <a:spcBef>
          <a:spcPct val="0"/>
        </a:spcBef>
        <a:buNone/>
        <a:defRPr sz="6400" b="1" kern="700" spc="-25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ildatainitiative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-Template-16x9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2020490"/>
            <a:ext cx="7772400" cy="11025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spc="0" dirty="0">
                <a:solidFill>
                  <a:schemeClr val="bg1"/>
                </a:solidFill>
              </a:rPr>
              <a:t>How to use the new Jail Data Initiative for explorations of race and other topics</a:t>
            </a:r>
          </a:p>
        </p:txBody>
      </p:sp>
    </p:spTree>
    <p:extLst>
      <p:ext uri="{BB962C8B-B14F-4D97-AF65-F5344CB8AC3E}">
        <p14:creationId xmlns:p14="http://schemas.microsoft.com/office/powerpoint/2010/main" val="383280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01D8F-6610-45A7-BF50-DC90EAF37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Black Individuals Saw A Larger Post-Pandemic Rebound in the Jail Population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4E8EFB-0E18-4E5A-A635-05D19974B9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0577843"/>
              </p:ext>
            </p:extLst>
          </p:nvPr>
        </p:nvGraphicFramePr>
        <p:xfrm>
          <a:off x="457200" y="1346201"/>
          <a:ext cx="787400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8D0834-E149-4941-A3FE-ABFAED6769A9}"/>
              </a:ext>
            </a:extLst>
          </p:cNvPr>
          <p:cNvSpPr txBox="1"/>
          <p:nvPr/>
        </p:nvSpPr>
        <p:spPr>
          <a:xfrm>
            <a:off x="3390900" y="4589230"/>
            <a:ext cx="4178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 Data from 349 jails with data available by race over the time period.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190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62629"/>
            <a:ext cx="8229600" cy="4876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Black people spent more time on average in jail than White people in 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ED26E4-E983-4290-8B19-758359014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504458"/>
              </p:ext>
            </p:extLst>
          </p:nvPr>
        </p:nvGraphicFramePr>
        <p:xfrm>
          <a:off x="457200" y="1011238"/>
          <a:ext cx="8229600" cy="330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3E0A67-347E-4123-BECE-7D3BE6F97D86}"/>
              </a:ext>
            </a:extLst>
          </p:cNvPr>
          <p:cNvSpPr txBox="1"/>
          <p:nvPr/>
        </p:nvSpPr>
        <p:spPr>
          <a:xfrm>
            <a:off x="3517900" y="4635668"/>
            <a:ext cx="4241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 Data from 641 jails with data available by race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647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26D5F5-8239-4D61-9A84-20439F9F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8388"/>
            <a:ext cx="2425700" cy="28676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The admission rate for Black people in 2022 was four times that of White people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11AD2B2-2559-4386-906A-FB74E3EBF37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9901759"/>
              </p:ext>
            </p:extLst>
          </p:nvPr>
        </p:nvGraphicFramePr>
        <p:xfrm>
          <a:off x="3200400" y="444500"/>
          <a:ext cx="5486400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A87BC9C-2EE5-47F3-8A2D-D59BAD3217FC}"/>
              </a:ext>
            </a:extLst>
          </p:cNvPr>
          <p:cNvSpPr txBox="1"/>
          <p:nvPr/>
        </p:nvSpPr>
        <p:spPr>
          <a:xfrm>
            <a:off x="3733800" y="4498945"/>
            <a:ext cx="402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Note: Data is from 595 jails and counties with breakdowns by race available for the studied period. </a:t>
            </a:r>
          </a:p>
        </p:txBody>
      </p:sp>
    </p:spTree>
    <p:extLst>
      <p:ext uri="{BB962C8B-B14F-4D97-AF65-F5344CB8AC3E}">
        <p14:creationId xmlns:p14="http://schemas.microsoft.com/office/powerpoint/2010/main" val="181535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52A392-4D8F-4F23-BE26-DF23809AD1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Black women saw the largest increase in admissions since the pandemic</a:t>
            </a:r>
          </a:p>
          <a:p>
            <a:r>
              <a:rPr lang="en-US" sz="2400" dirty="0"/>
              <a:t>White women had a slightly larger increase in admissions than their male counterparts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CCDA6E-4DB9-41E1-B1E1-D319A640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JDI allows analysis by race AND sex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71845B-A092-4D79-B095-FFDF9C92AE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4509602"/>
              </p:ext>
            </p:extLst>
          </p:nvPr>
        </p:nvGraphicFramePr>
        <p:xfrm>
          <a:off x="4648200" y="9715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252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AA38B1-359C-4BB0-B124-3A81ECD5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97" y="3004847"/>
            <a:ext cx="8458005" cy="1380610"/>
          </a:xfrm>
        </p:spPr>
        <p:txBody>
          <a:bodyPr/>
          <a:lstStyle/>
          <a:p>
            <a:r>
              <a:rPr lang="en-US" dirty="0"/>
              <a:t>JDI Demo</a:t>
            </a:r>
            <a:br>
              <a:rPr lang="en-US" dirty="0"/>
            </a:br>
            <a:r>
              <a:rPr lang="en-US" dirty="0">
                <a:hlinkClick r:id="rId2"/>
              </a:rPr>
              <a:t>jaildatainitiative.org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63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D93B-BCFA-4BBC-8E3D-6465641F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97" y="1637089"/>
            <a:ext cx="8458005" cy="1380610"/>
          </a:xfrm>
        </p:spPr>
        <p:txBody>
          <a:bodyPr/>
          <a:lstStyle/>
          <a:p>
            <a:r>
              <a:rPr lang="en-US" dirty="0"/>
              <a:t>Discussion/Questions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Tracy Velázquez, </a:t>
            </a:r>
            <a:r>
              <a:rPr lang="en-US" sz="1800" spc="50" dirty="0"/>
              <a:t>tvelazquez@pewtrusts.org</a:t>
            </a:r>
            <a:endParaRPr lang="en-US" spc="50" dirty="0"/>
          </a:p>
        </p:txBody>
      </p:sp>
    </p:spTree>
    <p:extLst>
      <p:ext uri="{BB962C8B-B14F-4D97-AF65-F5344CB8AC3E}">
        <p14:creationId xmlns:p14="http://schemas.microsoft.com/office/powerpoint/2010/main" val="387356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2629"/>
            <a:ext cx="8229600" cy="487631"/>
          </a:xfrm>
        </p:spPr>
        <p:txBody>
          <a:bodyPr/>
          <a:lstStyle/>
          <a:p>
            <a:r>
              <a:rPr lang="en-US" sz="4400" dirty="0"/>
              <a:t>Quick overview of jails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3756"/>
            <a:ext cx="8229600" cy="2322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Multi-use local correctional facilities: about 3,000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On average over past decade, over 10 million admissions annually, with over 700,000 people in jail at any one time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Average length of stay is 32.8 days (a 44% increase since 2011)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About 15% of people in jail at midyear 2021 (95,000 people) were in jails operating over 100% of their rated capacity</a:t>
            </a:r>
          </a:p>
        </p:txBody>
      </p:sp>
    </p:spTree>
    <p:extLst>
      <p:ext uri="{BB962C8B-B14F-4D97-AF65-F5344CB8AC3E}">
        <p14:creationId xmlns:p14="http://schemas.microsoft.com/office/powerpoint/2010/main" val="92203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3EA63-F5A8-4D26-8D57-537B746E1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079501"/>
            <a:ext cx="8077200" cy="3286340"/>
          </a:xfrm>
        </p:spPr>
        <p:txBody>
          <a:bodyPr/>
          <a:lstStyle/>
          <a:p>
            <a:r>
              <a:rPr lang="en-US" sz="2400" dirty="0"/>
              <a:t>Jails are disease incubators and poor places for people with health issues </a:t>
            </a:r>
          </a:p>
          <a:p>
            <a:r>
              <a:rPr lang="en-US" sz="2400" dirty="0"/>
              <a:t>They are expensive: about $34,000 per person per year ($25 billion a year cost to counties)</a:t>
            </a:r>
          </a:p>
          <a:p>
            <a:r>
              <a:rPr lang="en-US" sz="2400" dirty="0"/>
              <a:t>Officials, the public and the media should know who is being held in jail, for how long and why</a:t>
            </a:r>
          </a:p>
          <a:p>
            <a:r>
              <a:rPr lang="en-US" sz="2400" dirty="0"/>
              <a:t>Good decision-making relies on good and timely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276CB3-1583-4FBD-88E5-5D86BB28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Why is current and detailed jail data important?</a:t>
            </a:r>
          </a:p>
        </p:txBody>
      </p:sp>
    </p:spTree>
    <p:extLst>
      <p:ext uri="{BB962C8B-B14F-4D97-AF65-F5344CB8AC3E}">
        <p14:creationId xmlns:p14="http://schemas.microsoft.com/office/powerpoint/2010/main" val="214014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AAC40-50D3-45E0-8B73-F3C0FC5E1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74513"/>
            <a:ext cx="3175000" cy="34913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Federal BJS data:</a:t>
            </a:r>
          </a:p>
          <a:p>
            <a:r>
              <a:rPr lang="en-US" sz="1800" dirty="0"/>
              <a:t>Released 18 months after data collection date</a:t>
            </a:r>
          </a:p>
          <a:p>
            <a:r>
              <a:rPr lang="en-US" sz="1800" dirty="0"/>
              <a:t>Provides limited demographic info</a:t>
            </a:r>
          </a:p>
          <a:p>
            <a:r>
              <a:rPr lang="en-US" sz="1800" dirty="0"/>
              <a:t>Most data is aggregated to national level only</a:t>
            </a:r>
          </a:p>
          <a:p>
            <a:r>
              <a:rPr lang="en-US" sz="1800" dirty="0"/>
              <a:t>In 5 years out of 6, just use a sample of ~900 jails</a:t>
            </a:r>
          </a:p>
          <a:p>
            <a:r>
              <a:rPr lang="en-US" sz="1800" dirty="0"/>
              <a:t>No charge types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56289-88C7-4EF3-9DEB-5D611A200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0500" y="874513"/>
            <a:ext cx="46863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JDI:</a:t>
            </a:r>
          </a:p>
          <a:p>
            <a:r>
              <a:rPr lang="en-US" sz="1800" dirty="0"/>
              <a:t>Data goes through end of prior month</a:t>
            </a:r>
          </a:p>
          <a:p>
            <a:r>
              <a:rPr lang="en-US" sz="1800" dirty="0"/>
              <a:t>Data by race, sex, age</a:t>
            </a:r>
          </a:p>
          <a:p>
            <a:r>
              <a:rPr lang="en-US" sz="1800" dirty="0"/>
              <a:t>Trend and point in time data by jail, county, state, or U.S.</a:t>
            </a:r>
          </a:p>
          <a:p>
            <a:r>
              <a:rPr lang="en-US" sz="1800" dirty="0"/>
              <a:t>Charge data when available</a:t>
            </a:r>
          </a:p>
          <a:p>
            <a:r>
              <a:rPr lang="en-US" sz="1800" dirty="0"/>
              <a:t>Length of stay data</a:t>
            </a:r>
          </a:p>
          <a:p>
            <a:r>
              <a:rPr lang="en-US" sz="1800" dirty="0"/>
              <a:t>Customizable reports &amp; downloadable data</a:t>
            </a:r>
          </a:p>
          <a:p>
            <a:r>
              <a:rPr lang="en-US" sz="1800" dirty="0"/>
              <a:t>Now covers ~1300 jails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EFF7E7-EB57-4256-AD11-2AA30A28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create the Jail Data Initiative?</a:t>
            </a:r>
          </a:p>
        </p:txBody>
      </p:sp>
    </p:spTree>
    <p:extLst>
      <p:ext uri="{BB962C8B-B14F-4D97-AF65-F5344CB8AC3E}">
        <p14:creationId xmlns:p14="http://schemas.microsoft.com/office/powerpoint/2010/main" val="261428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4CACB-1CA4-49E7-8C56-4CEC7238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5" y="225485"/>
            <a:ext cx="8272212" cy="891540"/>
          </a:xfrm>
        </p:spPr>
        <p:txBody>
          <a:bodyPr/>
          <a:lstStyle/>
          <a:p>
            <a:r>
              <a:rPr lang="en-US" sz="4000" dirty="0">
                <a:solidFill>
                  <a:srgbClr val="336195"/>
                </a:solidFill>
              </a:rPr>
              <a:t>JDI electronically scrapes &amp; stitches together online jail rosters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A396134-73DE-4BB6-82B9-8D299057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2" y="1790486"/>
            <a:ext cx="5610817" cy="24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985AD2A-2B39-4A9D-ACAA-B44E25C1B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5"/>
          <a:stretch/>
        </p:blipFill>
        <p:spPr bwMode="auto">
          <a:xfrm>
            <a:off x="6046711" y="1693537"/>
            <a:ext cx="2837217" cy="25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5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120FEC6-4408-4B44-9459-2DB067950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7268" y="467982"/>
            <a:ext cx="6370344" cy="35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649D3FE-030E-42ED-A157-191EB18CB869}"/>
              </a:ext>
            </a:extLst>
          </p:cNvPr>
          <p:cNvSpPr txBox="1">
            <a:spLocks/>
          </p:cNvSpPr>
          <p:nvPr/>
        </p:nvSpPr>
        <p:spPr>
          <a:xfrm>
            <a:off x="2852748" y="129746"/>
            <a:ext cx="3080172" cy="45253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100" dirty="0">
                <a:solidFill>
                  <a:srgbClr val="FFFFFF"/>
                </a:solidFill>
              </a:rPr>
              <a:t>Geographic scope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5A99AB-F129-410D-B921-1642DF07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874382"/>
            <a:ext cx="1989805" cy="277051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JDI collects data from about 1,300 jails</a:t>
            </a:r>
          </a:p>
        </p:txBody>
      </p:sp>
    </p:spTree>
    <p:extLst>
      <p:ext uri="{BB962C8B-B14F-4D97-AF65-F5344CB8AC3E}">
        <p14:creationId xmlns:p14="http://schemas.microsoft.com/office/powerpoint/2010/main" val="331766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E8543F-9F02-4BEF-87E9-8C8829CE64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E84DE-B7EE-4572-8E67-6F2C3C87FF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A17965-A2C2-4EEA-B54A-AFCC2C6E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938B4-D280-4496-B106-2539B0403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0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432482-31BB-47EA-84DE-F6B3A76A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97" y="1881445"/>
            <a:ext cx="8458005" cy="1380610"/>
          </a:xfrm>
        </p:spPr>
        <p:txBody>
          <a:bodyPr/>
          <a:lstStyle/>
          <a:p>
            <a:r>
              <a:rPr lang="en-US" dirty="0"/>
              <a:t>What did JDI show about racial disparities in jails?</a:t>
            </a:r>
          </a:p>
        </p:txBody>
      </p:sp>
    </p:spTree>
    <p:extLst>
      <p:ext uri="{BB962C8B-B14F-4D97-AF65-F5344CB8AC3E}">
        <p14:creationId xmlns:p14="http://schemas.microsoft.com/office/powerpoint/2010/main" val="16752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B40FC1-04BC-4310-9D83-7644006422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4452586"/>
              </p:ext>
            </p:extLst>
          </p:nvPr>
        </p:nvGraphicFramePr>
        <p:xfrm>
          <a:off x="457200" y="1003300"/>
          <a:ext cx="7924800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7B7BF8CB-DD92-429E-97A9-57F062DA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Black People were over-represented in almost all JDI jails; in almost 3 in 10 jurisdictions Black people’s share of the jail was 4x or more that of the locality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41E21-90B9-4ABB-928D-4E4BB3DD2BE5}"/>
              </a:ext>
            </a:extLst>
          </p:cNvPr>
          <p:cNvSpPr txBox="1"/>
          <p:nvPr/>
        </p:nvSpPr>
        <p:spPr>
          <a:xfrm>
            <a:off x="3619500" y="4548134"/>
            <a:ext cx="3517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 595 jails had data available by race for both the jail and the local jurisdiction.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8327510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w_PPT-Template_2018_16x9_color [Read-Only]" id="{3F78C87F-67B0-43F0-8989-F2113CC23EB2}" vid="{5CA75B27-E874-4510-8180-3062AD1E15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Advocacy xmlns="6ab3c233-8ea4-4e7b-a52d-d852a2a09ce2" xsi:nil="true"/>
    <GettingStarted xmlns="6ab3c233-8ea4-4e7b-a52d-d852a2a09ce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BB46BA7D18324188A363815258D00C" ma:contentTypeVersion="10" ma:contentTypeDescription="Create a new document." ma:contentTypeScope="" ma:versionID="55e463c6fc9e1066827043235f14341b">
  <xsd:schema xmlns:xsd="http://www.w3.org/2001/XMLSchema" xmlns:xs="http://www.w3.org/2001/XMLSchema" xmlns:p="http://schemas.microsoft.com/office/2006/metadata/properties" xmlns:ns2="6ab3c233-8ea4-4e7b-a52d-d852a2a09ce2" xmlns:ns3="6fe0bccf-ca3c-44c8-837a-bfd7d04dae30" targetNamespace="http://schemas.microsoft.com/office/2006/metadata/properties" ma:root="true" ma:fieldsID="11c3ef6514eee9336c7db24fed6bebb0" ns2:_="" ns3:_="">
    <xsd:import namespace="6ab3c233-8ea4-4e7b-a52d-d852a2a09ce2"/>
    <xsd:import namespace="6fe0bccf-ca3c-44c8-837a-bfd7d04da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eAdvocacy" minOccurs="0"/>
                <xsd:element ref="ns2:GettingStarted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3c233-8ea4-4e7b-a52d-d852a2a09c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Advocacy" ma:index="13" nillable="true" ma:displayName="eAdvocacy" ma:format="Dropdown" ma:internalName="eAdvocacy">
      <xsd:simpleType>
        <xsd:restriction base="dms:Text">
          <xsd:maxLength value="255"/>
        </xsd:restriction>
      </xsd:simpleType>
    </xsd:element>
    <xsd:element name="GettingStarted" ma:index="14" nillable="true" ma:displayName="Getting Started" ma:format="Dropdown" ma:internalName="GettingStarted">
      <xsd:simpleType>
        <xsd:restriction base="dms:Text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0bccf-ca3c-44c8-837a-bfd7d04dae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5106B4-FD4F-44B4-AF07-298ABD28E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2BC0A6-F254-4000-BC7A-DC9E96E0D25C}">
  <ds:schemaRefs>
    <ds:schemaRef ds:uri="http://schemas.microsoft.com/office/2006/metadata/properties"/>
    <ds:schemaRef ds:uri="http://schemas.microsoft.com/office/infopath/2007/PartnerControls"/>
    <ds:schemaRef ds:uri="6ab3c233-8ea4-4e7b-a52d-d852a2a09ce2"/>
  </ds:schemaRefs>
</ds:datastoreItem>
</file>

<file path=customXml/itemProps3.xml><?xml version="1.0" encoding="utf-8"?>
<ds:datastoreItem xmlns:ds="http://schemas.openxmlformats.org/officeDocument/2006/customXml" ds:itemID="{C10D0A01-9973-4FBF-926E-3C45ACC0A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b3c233-8ea4-4e7b-a52d-d852a2a09ce2"/>
    <ds:schemaRef ds:uri="6fe0bccf-ca3c-44c8-837a-bfd7d04dae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Template_2018_16x9</Template>
  <TotalTime>713</TotalTime>
  <Words>609</Words>
  <Application>Microsoft Office PowerPoint</Application>
  <PresentationFormat>On-screen Show (16:9)</PresentationFormat>
  <Paragraphs>57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7_Office Theme</vt:lpstr>
      <vt:lpstr>How to use the new Jail Data Initiative for explorations of race and other topics</vt:lpstr>
      <vt:lpstr>Quick overview of jails</vt:lpstr>
      <vt:lpstr>Why is current and detailed jail data important?</vt:lpstr>
      <vt:lpstr>Why create the Jail Data Initiative?</vt:lpstr>
      <vt:lpstr>JDI electronically scrapes &amp; stitches together online jail rosters</vt:lpstr>
      <vt:lpstr>PowerPoint Presentation</vt:lpstr>
      <vt:lpstr>PowerPoint Presentation</vt:lpstr>
      <vt:lpstr>What did JDI show about racial disparities in jails?</vt:lpstr>
      <vt:lpstr> Black People were over-represented in almost all JDI jails; in almost 3 in 10 jurisdictions Black people’s share of the jail was 4x or more that of the locality</vt:lpstr>
      <vt:lpstr>Black Individuals Saw A Larger Post-Pandemic Rebound in the Jail Population</vt:lpstr>
      <vt:lpstr>Black people spent more time on average in jail than White people in 2022</vt:lpstr>
      <vt:lpstr>The admission rate for Black people in 2022 was four times that of White people</vt:lpstr>
      <vt:lpstr>JDI allows analysis by race AND sex</vt:lpstr>
      <vt:lpstr>JDI Demo jaildatainitiative.org </vt:lpstr>
      <vt:lpstr>Discussion/Questions  Tracy Velázquez, tvelazquez@pewtrusts.org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Tracy Velazquez</dc:creator>
  <cp:lastModifiedBy>Tracy Velazquez</cp:lastModifiedBy>
  <cp:revision>2</cp:revision>
  <dcterms:created xsi:type="dcterms:W3CDTF">2023-01-10T17:41:35Z</dcterms:created>
  <dcterms:modified xsi:type="dcterms:W3CDTF">2023-01-11T17:45:53Z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0x01010039BB46BA7D18324188A363815258D00C</vt:lpwstr>
  </property>
  <property fmtid="{D5CDD505-2E9C-101B-9397-08002B2CF9AE}" pid="3" name="PEW_GS_Department">
    <vt:lpwstr>1479;#Communications|f08bed90-1415-41f3-9c6a-0430b57737d5</vt:lpwstr>
  </property>
  <property fmtid="{D5CDD505-2E9C-101B-9397-08002B2CF9AE}" pid="4" name="k5914dfc777744d1bb3628babe14bd0b">
    <vt:lpwstr>Communications|f08bed90-1415-41f3-9c6a-0430b57737d5</vt:lpwstr>
  </property>
  <property fmtid="{D5CDD505-2E9C-101B-9397-08002B2CF9AE}" pid="5" name="Sticky">
    <vt:bool>false</vt:bool>
  </property>
  <property fmtid="{D5CDD505-2E9C-101B-9397-08002B2CF9AE}" pid="6" name="TaxCatchAll">
    <vt:lpwstr>1479;#Communications|f08bed90-1415-41f3-9c6a-0430b57737d5</vt:lpwstr>
  </property>
  <property fmtid="{D5CDD505-2E9C-101B-9397-08002B2CF9AE}" pid="7" name="Order">
    <vt:r8>703600</vt:r8>
  </property>
</Properties>
</file>